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130"/>
  </p:notesMasterIdLst>
  <p:handoutMasterIdLst>
    <p:handoutMasterId r:id="rId131"/>
  </p:handoutMasterIdLst>
  <p:sldIdLst>
    <p:sldId id="644" r:id="rId5"/>
    <p:sldId id="2051" r:id="rId6"/>
    <p:sldId id="2041" r:id="rId7"/>
    <p:sldId id="2044" r:id="rId8"/>
    <p:sldId id="2042" r:id="rId9"/>
    <p:sldId id="2050" r:id="rId10"/>
    <p:sldId id="2515" r:id="rId11"/>
    <p:sldId id="773" r:id="rId12"/>
    <p:sldId id="2139" r:id="rId13"/>
    <p:sldId id="2140" r:id="rId14"/>
    <p:sldId id="2141" r:id="rId15"/>
    <p:sldId id="2142" r:id="rId16"/>
    <p:sldId id="2052" r:id="rId17"/>
    <p:sldId id="2427" r:id="rId18"/>
    <p:sldId id="2428" r:id="rId19"/>
    <p:sldId id="2429" r:id="rId20"/>
    <p:sldId id="2430" r:id="rId21"/>
    <p:sldId id="2431" r:id="rId22"/>
    <p:sldId id="2432" r:id="rId23"/>
    <p:sldId id="2433" r:id="rId24"/>
    <p:sldId id="2434" r:id="rId25"/>
    <p:sldId id="2435" r:id="rId26"/>
    <p:sldId id="2436" r:id="rId27"/>
    <p:sldId id="2437" r:id="rId28"/>
    <p:sldId id="2438" r:id="rId29"/>
    <p:sldId id="2465" r:id="rId30"/>
    <p:sldId id="2466" r:id="rId31"/>
    <p:sldId id="2467" r:id="rId32"/>
    <p:sldId id="2468" r:id="rId33"/>
    <p:sldId id="2469" r:id="rId34"/>
    <p:sldId id="2470" r:id="rId35"/>
    <p:sldId id="2471" r:id="rId36"/>
    <p:sldId id="2472" r:id="rId37"/>
    <p:sldId id="2473" r:id="rId38"/>
    <p:sldId id="2474" r:id="rId39"/>
    <p:sldId id="2475" r:id="rId40"/>
    <p:sldId id="2476" r:id="rId41"/>
    <p:sldId id="2477" r:id="rId42"/>
    <p:sldId id="2478" r:id="rId43"/>
    <p:sldId id="2489" r:id="rId44"/>
    <p:sldId id="2398" r:id="rId45"/>
    <p:sldId id="2399" r:id="rId46"/>
    <p:sldId id="2400" r:id="rId47"/>
    <p:sldId id="2401" r:id="rId48"/>
    <p:sldId id="2402" r:id="rId49"/>
    <p:sldId id="2403" r:id="rId50"/>
    <p:sldId id="2404" r:id="rId51"/>
    <p:sldId id="2405" r:id="rId52"/>
    <p:sldId id="2406" r:id="rId53"/>
    <p:sldId id="2407" r:id="rId54"/>
    <p:sldId id="2408" r:id="rId55"/>
    <p:sldId id="2409" r:id="rId56"/>
    <p:sldId id="2410" r:id="rId57"/>
    <p:sldId id="2411" r:id="rId58"/>
    <p:sldId id="2412" r:id="rId59"/>
    <p:sldId id="2413" r:id="rId60"/>
    <p:sldId id="2414" r:id="rId61"/>
    <p:sldId id="2415" r:id="rId62"/>
    <p:sldId id="2416" r:id="rId63"/>
    <p:sldId id="2417" r:id="rId64"/>
    <p:sldId id="2418" r:id="rId65"/>
    <p:sldId id="2419" r:id="rId66"/>
    <p:sldId id="2420" r:id="rId67"/>
    <p:sldId id="2421" r:id="rId68"/>
    <p:sldId id="2422" r:id="rId69"/>
    <p:sldId id="2444" r:id="rId70"/>
    <p:sldId id="2445" r:id="rId71"/>
    <p:sldId id="2446" r:id="rId72"/>
    <p:sldId id="2447" r:id="rId73"/>
    <p:sldId id="2448" r:id="rId74"/>
    <p:sldId id="2449" r:id="rId75"/>
    <p:sldId id="2450" r:id="rId76"/>
    <p:sldId id="2451" r:id="rId77"/>
    <p:sldId id="2452" r:id="rId78"/>
    <p:sldId id="2453" r:id="rId79"/>
    <p:sldId id="2454" r:id="rId80"/>
    <p:sldId id="2455" r:id="rId81"/>
    <p:sldId id="2456" r:id="rId82"/>
    <p:sldId id="2457" r:id="rId83"/>
    <p:sldId id="2458" r:id="rId84"/>
    <p:sldId id="2459" r:id="rId85"/>
    <p:sldId id="2460" r:id="rId86"/>
    <p:sldId id="2461" r:id="rId87"/>
    <p:sldId id="2463" r:id="rId88"/>
    <p:sldId id="2368" r:id="rId89"/>
    <p:sldId id="2369" r:id="rId90"/>
    <p:sldId id="2370" r:id="rId91"/>
    <p:sldId id="2371" r:id="rId92"/>
    <p:sldId id="2372" r:id="rId93"/>
    <p:sldId id="2373" r:id="rId94"/>
    <p:sldId id="2374" r:id="rId95"/>
    <p:sldId id="2375" r:id="rId96"/>
    <p:sldId id="2376" r:id="rId97"/>
    <p:sldId id="2377" r:id="rId98"/>
    <p:sldId id="2378" r:id="rId99"/>
    <p:sldId id="2379" r:id="rId100"/>
    <p:sldId id="2380" r:id="rId101"/>
    <p:sldId id="2381" r:id="rId102"/>
    <p:sldId id="2382" r:id="rId103"/>
    <p:sldId id="2383" r:id="rId104"/>
    <p:sldId id="2384" r:id="rId105"/>
    <p:sldId id="2385" r:id="rId106"/>
    <p:sldId id="2386" r:id="rId107"/>
    <p:sldId id="2387" r:id="rId108"/>
    <p:sldId id="2388" r:id="rId109"/>
    <p:sldId id="2389" r:id="rId110"/>
    <p:sldId id="2390" r:id="rId111"/>
    <p:sldId id="2391" r:id="rId112"/>
    <p:sldId id="2392" r:id="rId113"/>
    <p:sldId id="2490" r:id="rId114"/>
    <p:sldId id="2491" r:id="rId115"/>
    <p:sldId id="2492" r:id="rId116"/>
    <p:sldId id="2493" r:id="rId117"/>
    <p:sldId id="2494" r:id="rId118"/>
    <p:sldId id="2495" r:id="rId119"/>
    <p:sldId id="2496" r:id="rId120"/>
    <p:sldId id="2497" r:id="rId121"/>
    <p:sldId id="2498" r:id="rId122"/>
    <p:sldId id="2499" r:id="rId123"/>
    <p:sldId id="2500" r:id="rId124"/>
    <p:sldId id="2501" r:id="rId125"/>
    <p:sldId id="2503" r:id="rId126"/>
    <p:sldId id="2504" r:id="rId127"/>
    <p:sldId id="2145" r:id="rId128"/>
    <p:sldId id="911" r:id="rId129"/>
  </p:sldIdLst>
  <p:sldSz cx="9144000" cy="6858000" type="letter"/>
  <p:notesSz cx="7315200" cy="96012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792">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FFFF00"/>
    <a:srgbClr val="D27D00"/>
    <a:srgbClr val="FF9900"/>
    <a:srgbClr val="FF9933"/>
    <a:srgbClr val="FFFF99"/>
    <a:srgbClr val="5F5F5F"/>
    <a:srgbClr val="80808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5637" autoAdjust="0"/>
  </p:normalViewPr>
  <p:slideViewPr>
    <p:cSldViewPr>
      <p:cViewPr varScale="1">
        <p:scale>
          <a:sx n="72" d="100"/>
          <a:sy n="72" d="100"/>
        </p:scale>
        <p:origin x="-1356" y="-90"/>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118"/>
    </p:cViewPr>
  </p:sorterViewPr>
  <p:notesViewPr>
    <p:cSldViewPr>
      <p:cViewPr varScale="1">
        <p:scale>
          <a:sx n="35" d="100"/>
          <a:sy n="35" d="100"/>
        </p:scale>
        <p:origin x="-1494" y="-72"/>
      </p:cViewPr>
      <p:guideLst>
        <p:guide orient="horz" pos="3024"/>
        <p:guide pos="2304"/>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13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2" Type="http://schemas.openxmlformats.org/officeDocument/2006/relationships/oleObject" Target="file:///\\hq.ad.aiaa.org\AIAA\Users\nickt\CCSDS\Meetings\London-Oct2010\CESG-CMC\Cumulative%20Missions%20Graph.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98545050203075"/>
          <c:y val="0.13717215665890167"/>
          <c:w val="0.71774636813348902"/>
          <c:h val="0.73238768136867982"/>
        </c:manualLayout>
      </c:layout>
      <c:lineChart>
        <c:grouping val="standard"/>
        <c:varyColors val="0"/>
        <c:ser>
          <c:idx val="0"/>
          <c:order val="0"/>
          <c:tx>
            <c:v>Cumulative Missions</c:v>
          </c:tx>
          <c:marker>
            <c:symbol val="none"/>
          </c:marker>
          <c:cat>
            <c:numLit>
              <c:formatCode>General</c:formatCode>
              <c:ptCount val="16"/>
              <c:pt idx="0">
                <c:v>99</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numLit>
          </c:cat>
          <c:val>
            <c:numRef>
              <c:f>Sheet1!$B$3:$Q$3</c:f>
              <c:numCache>
                <c:formatCode>General</c:formatCode>
                <c:ptCount val="16"/>
                <c:pt idx="0">
                  <c:v>108</c:v>
                </c:pt>
                <c:pt idx="1">
                  <c:v>155</c:v>
                </c:pt>
                <c:pt idx="2">
                  <c:v>205</c:v>
                </c:pt>
                <c:pt idx="3">
                  <c:v>221</c:v>
                </c:pt>
                <c:pt idx="4">
                  <c:v>271</c:v>
                </c:pt>
                <c:pt idx="5">
                  <c:v>308</c:v>
                </c:pt>
                <c:pt idx="6">
                  <c:v>330</c:v>
                </c:pt>
                <c:pt idx="7">
                  <c:v>371</c:v>
                </c:pt>
                <c:pt idx="8">
                  <c:v>387</c:v>
                </c:pt>
                <c:pt idx="9">
                  <c:v>416</c:v>
                </c:pt>
                <c:pt idx="10">
                  <c:v>435</c:v>
                </c:pt>
                <c:pt idx="11">
                  <c:v>461</c:v>
                </c:pt>
                <c:pt idx="12">
                  <c:v>544</c:v>
                </c:pt>
                <c:pt idx="13">
                  <c:v>596</c:v>
                </c:pt>
                <c:pt idx="14">
                  <c:v>627</c:v>
                </c:pt>
                <c:pt idx="15">
                  <c:v>718</c:v>
                </c:pt>
              </c:numCache>
            </c:numRef>
          </c:val>
          <c:smooth val="0"/>
        </c:ser>
        <c:dLbls>
          <c:showLegendKey val="0"/>
          <c:showVal val="0"/>
          <c:showCatName val="0"/>
          <c:showSerName val="0"/>
          <c:showPercent val="0"/>
          <c:showBubbleSize val="0"/>
        </c:dLbls>
        <c:marker val="1"/>
        <c:smooth val="0"/>
        <c:axId val="83897344"/>
        <c:axId val="89420544"/>
      </c:lineChart>
      <c:catAx>
        <c:axId val="83897344"/>
        <c:scaling>
          <c:orientation val="minMax"/>
        </c:scaling>
        <c:delete val="0"/>
        <c:axPos val="b"/>
        <c:numFmt formatCode="General" sourceLinked="1"/>
        <c:majorTickMark val="none"/>
        <c:minorTickMark val="none"/>
        <c:tickLblPos val="nextTo"/>
        <c:crossAx val="89420544"/>
        <c:crosses val="autoZero"/>
        <c:auto val="1"/>
        <c:lblAlgn val="ctr"/>
        <c:lblOffset val="100"/>
        <c:noMultiLvlLbl val="0"/>
      </c:catAx>
      <c:valAx>
        <c:axId val="89420544"/>
        <c:scaling>
          <c:orientation val="minMax"/>
        </c:scaling>
        <c:delete val="0"/>
        <c:axPos val="l"/>
        <c:majorGridlines/>
        <c:numFmt formatCode="General" sourceLinked="1"/>
        <c:majorTickMark val="none"/>
        <c:minorTickMark val="none"/>
        <c:tickLblPos val="nextTo"/>
        <c:spPr>
          <a:ln w="9525">
            <a:noFill/>
          </a:ln>
        </c:spPr>
        <c:crossAx val="83897344"/>
        <c:crosses val="autoZero"/>
        <c:crossBetween val="between"/>
        <c:majorUnit val="50"/>
      </c:valAx>
      <c:dTable>
        <c:showHorzBorder val="1"/>
        <c:showVertBorder val="1"/>
        <c:showOutline val="1"/>
        <c:showKeys val="0"/>
        <c:txPr>
          <a:bodyPr/>
          <a:lstStyle/>
          <a:p>
            <a:pPr rtl="0">
              <a:defRPr sz="600"/>
            </a:pPr>
            <a:endParaRPr lang="en-US"/>
          </a:p>
        </c:txPr>
      </c:dTable>
      <c:spPr>
        <a:solidFill>
          <a:srgbClr val="4F81BD">
            <a:alpha val="55000"/>
          </a:srgbClr>
        </a:solidFill>
        <a:ln>
          <a:solidFill>
            <a:srgbClr val="4F81BD">
              <a:alpha val="50000"/>
            </a:srgbClr>
          </a:solidFill>
        </a:ln>
      </c:spPr>
    </c:plotArea>
    <c:plotVisOnly val="1"/>
    <c:dispBlanksAs val="gap"/>
    <c:showDLblsOverMax val="0"/>
  </c:chart>
  <c:txPr>
    <a:bodyPr/>
    <a:lstStyle/>
    <a:p>
      <a:pPr>
        <a:defRPr sz="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13BDE1E4-412B-407C-A980-2F1D2D5A0F2B}" type="slidenum">
              <a:rPr lang="en-US"/>
              <a:pPr>
                <a:defRPr/>
              </a:pPr>
              <a:t>‹#›</a:t>
            </a:fld>
            <a:endParaRPr lang="en-US"/>
          </a:p>
        </p:txBody>
      </p:sp>
    </p:spTree>
    <p:extLst>
      <p:ext uri="{BB962C8B-B14F-4D97-AF65-F5344CB8AC3E}">
        <p14:creationId xmlns:p14="http://schemas.microsoft.com/office/powerpoint/2010/main" val="1535310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C1CAF83B-30F1-4420-86A9-ACD9B25FD0AD}" type="slidenum">
              <a:rPr lang="en-US"/>
              <a:pPr>
                <a:defRPr/>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5"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355068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sldNum" sz="quarter" idx="5"/>
          </p:nvPr>
        </p:nvSpPr>
        <p:spPr>
          <a:noFill/>
        </p:spPr>
        <p:txBody>
          <a:bodyPr/>
          <a:lstStyle/>
          <a:p>
            <a:fld id="{55CAB2D9-3F25-4E52-B6C6-A8F0F24465A8}" type="slidenum">
              <a:rPr lang="en-US" smtClean="0"/>
              <a:pPr/>
              <a:t>1</a:t>
            </a:fld>
            <a:endParaRPr lang="en-US" dirty="0"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415720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6551DBFF-59C0-42C7-8A41-514CA7B6EF86}" type="slidenum">
              <a:rPr lang="en-US" sz="1000" i="1">
                <a:latin typeface="Times New Roman" pitchFamily="18" charset="0"/>
              </a:rPr>
              <a:pPr algn="r" defTabSz="920750" eaLnBrk="0" hangingPunct="0">
                <a:lnSpc>
                  <a:spcPct val="90000"/>
                </a:lnSpc>
                <a:spcAft>
                  <a:spcPct val="10000"/>
                </a:spcAft>
                <a:buSzPct val="125000"/>
              </a:pPr>
              <a:t>18</a:t>
            </a:fld>
            <a:endParaRPr lang="en-US" sz="1000" i="1">
              <a:latin typeface="Times New Roman" pitchFamily="18" charset="0"/>
            </a:endParaRPr>
          </a:p>
        </p:txBody>
      </p:sp>
      <p:sp>
        <p:nvSpPr>
          <p:cNvPr id="26626"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00145042-684D-4130-B5D9-92655C75285D}" type="slidenum">
              <a:rPr lang="en-US" sz="1000" i="1">
                <a:latin typeface="Times New Roman" pitchFamily="18" charset="0"/>
              </a:rPr>
              <a:pPr algn="r" defTabSz="920750" eaLnBrk="0" hangingPunct="0">
                <a:lnSpc>
                  <a:spcPct val="90000"/>
                </a:lnSpc>
                <a:spcAft>
                  <a:spcPct val="10000"/>
                </a:spcAft>
                <a:buSzPct val="125000"/>
              </a:pPr>
              <a:t>18</a:t>
            </a:fld>
            <a:endParaRPr lang="en-US" sz="1000" i="1">
              <a:latin typeface="Times New Roman" pitchFamily="18" charset="0"/>
            </a:endParaRPr>
          </a:p>
        </p:txBody>
      </p:sp>
      <p:sp>
        <p:nvSpPr>
          <p:cNvPr id="26627"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1C0A955D-8954-44E2-8F5A-CC6A8D2399A2}" type="slidenum">
              <a:rPr lang="en-US" sz="1000" i="1">
                <a:latin typeface="Times New Roman" pitchFamily="18" charset="0"/>
              </a:rPr>
              <a:pPr algn="r" defTabSz="920750" eaLnBrk="0" hangingPunct="0">
                <a:lnSpc>
                  <a:spcPct val="90000"/>
                </a:lnSpc>
                <a:spcAft>
                  <a:spcPct val="10000"/>
                </a:spcAft>
                <a:buSzPct val="125000"/>
              </a:pPr>
              <a:t>18</a:t>
            </a:fld>
            <a:endParaRPr lang="en-US" sz="1000" i="1">
              <a:latin typeface="Times New Roman" pitchFamily="18" charset="0"/>
            </a:endParaRPr>
          </a:p>
        </p:txBody>
      </p:sp>
      <p:sp>
        <p:nvSpPr>
          <p:cNvPr id="26628" name="Rectangle 2"/>
          <p:cNvSpPr>
            <a:spLocks noGrp="1" noRot="1" noChangeAspect="1" noChangeArrowheads="1" noTextEdit="1"/>
          </p:cNvSpPr>
          <p:nvPr>
            <p:ph type="sldImg"/>
          </p:nvPr>
        </p:nvSpPr>
        <p:spPr>
          <a:xfrm>
            <a:off x="1258888" y="720725"/>
            <a:ext cx="4800600" cy="3600450"/>
          </a:xfrm>
          <a:ln/>
        </p:spPr>
      </p:sp>
      <p:sp>
        <p:nvSpPr>
          <p:cNvPr id="26629" name="Rectangle 3"/>
          <p:cNvSpPr>
            <a:spLocks noGrp="1" noChangeArrowheads="1"/>
          </p:cNvSpPr>
          <p:nvPr>
            <p:ph type="body" idx="1"/>
          </p:nvPr>
        </p:nvSpPr>
        <p:spPr>
          <a:xfrm>
            <a:off x="974725" y="4559300"/>
            <a:ext cx="5365750" cy="4321175"/>
          </a:xfrm>
          <a:noFill/>
          <a:ln/>
        </p:spPr>
        <p:txBody>
          <a:bodyPr lIns="91104" tIns="44755" rIns="91104" bIns="44755"/>
          <a:lstStyle/>
          <a:p>
            <a:endParaRPr lang="en-GB" dirty="0" smtClean="0"/>
          </a:p>
        </p:txBody>
      </p:sp>
    </p:spTree>
    <p:extLst>
      <p:ext uri="{BB962C8B-B14F-4D97-AF65-F5344CB8AC3E}">
        <p14:creationId xmlns:p14="http://schemas.microsoft.com/office/powerpoint/2010/main" val="1233340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6551DBFF-59C0-42C7-8A41-514CA7B6EF86}" type="slidenum">
              <a:rPr lang="en-US" sz="1000" i="1">
                <a:latin typeface="Times New Roman" pitchFamily="18" charset="0"/>
              </a:rPr>
              <a:pPr algn="r" defTabSz="920750" eaLnBrk="0" hangingPunct="0">
                <a:lnSpc>
                  <a:spcPct val="90000"/>
                </a:lnSpc>
                <a:spcAft>
                  <a:spcPct val="10000"/>
                </a:spcAft>
                <a:buSzPct val="125000"/>
              </a:pPr>
              <a:t>19</a:t>
            </a:fld>
            <a:endParaRPr lang="en-US" sz="1000" i="1">
              <a:latin typeface="Times New Roman" pitchFamily="18" charset="0"/>
            </a:endParaRPr>
          </a:p>
        </p:txBody>
      </p:sp>
      <p:sp>
        <p:nvSpPr>
          <p:cNvPr id="26626"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00145042-684D-4130-B5D9-92655C75285D}" type="slidenum">
              <a:rPr lang="en-US" sz="1000" i="1">
                <a:latin typeface="Times New Roman" pitchFamily="18" charset="0"/>
              </a:rPr>
              <a:pPr algn="r" defTabSz="920750" eaLnBrk="0" hangingPunct="0">
                <a:lnSpc>
                  <a:spcPct val="90000"/>
                </a:lnSpc>
                <a:spcAft>
                  <a:spcPct val="10000"/>
                </a:spcAft>
                <a:buSzPct val="125000"/>
              </a:pPr>
              <a:t>19</a:t>
            </a:fld>
            <a:endParaRPr lang="en-US" sz="1000" i="1">
              <a:latin typeface="Times New Roman" pitchFamily="18" charset="0"/>
            </a:endParaRPr>
          </a:p>
        </p:txBody>
      </p:sp>
      <p:sp>
        <p:nvSpPr>
          <p:cNvPr id="26627"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1C0A955D-8954-44E2-8F5A-CC6A8D2399A2}" type="slidenum">
              <a:rPr lang="en-US" sz="1000" i="1">
                <a:latin typeface="Times New Roman" pitchFamily="18" charset="0"/>
              </a:rPr>
              <a:pPr algn="r" defTabSz="920750" eaLnBrk="0" hangingPunct="0">
                <a:lnSpc>
                  <a:spcPct val="90000"/>
                </a:lnSpc>
                <a:spcAft>
                  <a:spcPct val="10000"/>
                </a:spcAft>
                <a:buSzPct val="125000"/>
              </a:pPr>
              <a:t>19</a:t>
            </a:fld>
            <a:endParaRPr lang="en-US" sz="1000" i="1">
              <a:latin typeface="Times New Roman" pitchFamily="18" charset="0"/>
            </a:endParaRPr>
          </a:p>
        </p:txBody>
      </p:sp>
      <p:sp>
        <p:nvSpPr>
          <p:cNvPr id="26628" name="Rectangle 2"/>
          <p:cNvSpPr>
            <a:spLocks noGrp="1" noRot="1" noChangeAspect="1" noChangeArrowheads="1" noTextEdit="1"/>
          </p:cNvSpPr>
          <p:nvPr>
            <p:ph type="sldImg"/>
          </p:nvPr>
        </p:nvSpPr>
        <p:spPr>
          <a:xfrm>
            <a:off x="1258888" y="720725"/>
            <a:ext cx="4800600" cy="3600450"/>
          </a:xfrm>
          <a:ln/>
        </p:spPr>
      </p:sp>
      <p:sp>
        <p:nvSpPr>
          <p:cNvPr id="26629" name="Rectangle 3"/>
          <p:cNvSpPr>
            <a:spLocks noGrp="1" noChangeArrowheads="1"/>
          </p:cNvSpPr>
          <p:nvPr>
            <p:ph type="body" idx="1"/>
          </p:nvPr>
        </p:nvSpPr>
        <p:spPr>
          <a:xfrm>
            <a:off x="974725" y="4559300"/>
            <a:ext cx="5365750" cy="4321175"/>
          </a:xfrm>
          <a:noFill/>
          <a:ln/>
        </p:spPr>
        <p:txBody>
          <a:bodyPr lIns="91104" tIns="44755" rIns="91104" bIns="44755"/>
          <a:lstStyle/>
          <a:p>
            <a:endParaRPr lang="en-GB" smtClean="0"/>
          </a:p>
        </p:txBody>
      </p:sp>
    </p:spTree>
    <p:extLst>
      <p:ext uri="{BB962C8B-B14F-4D97-AF65-F5344CB8AC3E}">
        <p14:creationId xmlns:p14="http://schemas.microsoft.com/office/powerpoint/2010/main" val="1233340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8A723FA3-BE7B-40B0-B16B-C35130D780A3}" type="slidenum">
              <a:rPr lang="en-US" sz="1000" i="1">
                <a:latin typeface="Times New Roman" pitchFamily="18" charset="0"/>
              </a:rPr>
              <a:pPr algn="r" defTabSz="920750" eaLnBrk="0" hangingPunct="0">
                <a:lnSpc>
                  <a:spcPct val="90000"/>
                </a:lnSpc>
                <a:spcAft>
                  <a:spcPct val="10000"/>
                </a:spcAft>
                <a:buSzPct val="125000"/>
              </a:pPr>
              <a:t>20</a:t>
            </a:fld>
            <a:endParaRPr lang="en-US" sz="1000" i="1">
              <a:latin typeface="Times New Roman" pitchFamily="18" charset="0"/>
            </a:endParaRPr>
          </a:p>
        </p:txBody>
      </p:sp>
      <p:sp>
        <p:nvSpPr>
          <p:cNvPr id="28674"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DF9A9409-0090-493D-A77A-8BEC12A4C71A}" type="slidenum">
              <a:rPr lang="en-US" sz="1000" i="1">
                <a:latin typeface="Times New Roman" pitchFamily="18" charset="0"/>
              </a:rPr>
              <a:pPr algn="r" defTabSz="920750" eaLnBrk="0" hangingPunct="0">
                <a:lnSpc>
                  <a:spcPct val="90000"/>
                </a:lnSpc>
                <a:spcAft>
                  <a:spcPct val="10000"/>
                </a:spcAft>
                <a:buSzPct val="125000"/>
              </a:pPr>
              <a:t>20</a:t>
            </a:fld>
            <a:endParaRPr lang="en-US" sz="1000" i="1">
              <a:latin typeface="Times New Roman" pitchFamily="18" charset="0"/>
            </a:endParaRPr>
          </a:p>
        </p:txBody>
      </p:sp>
      <p:sp>
        <p:nvSpPr>
          <p:cNvPr id="28675"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00D95D39-0EEF-48C0-8661-BC40509DDA9B}" type="slidenum">
              <a:rPr lang="en-US" sz="1000" i="1">
                <a:latin typeface="Times New Roman" pitchFamily="18" charset="0"/>
              </a:rPr>
              <a:pPr algn="r" defTabSz="920750" eaLnBrk="0" hangingPunct="0">
                <a:lnSpc>
                  <a:spcPct val="90000"/>
                </a:lnSpc>
                <a:spcAft>
                  <a:spcPct val="10000"/>
                </a:spcAft>
                <a:buSzPct val="125000"/>
              </a:pPr>
              <a:t>20</a:t>
            </a:fld>
            <a:endParaRPr lang="en-US" sz="1000" i="1">
              <a:latin typeface="Times New Roman" pitchFamily="18" charset="0"/>
            </a:endParaRPr>
          </a:p>
        </p:txBody>
      </p:sp>
      <p:sp>
        <p:nvSpPr>
          <p:cNvPr id="28676" name="Rectangle 2"/>
          <p:cNvSpPr>
            <a:spLocks noGrp="1" noRot="1" noChangeAspect="1" noChangeArrowheads="1" noTextEdit="1"/>
          </p:cNvSpPr>
          <p:nvPr>
            <p:ph type="sldImg"/>
          </p:nvPr>
        </p:nvSpPr>
        <p:spPr>
          <a:xfrm>
            <a:off x="1258888" y="720725"/>
            <a:ext cx="4800600" cy="3600450"/>
          </a:xfrm>
          <a:ln/>
        </p:spPr>
      </p:sp>
      <p:sp>
        <p:nvSpPr>
          <p:cNvPr id="28677" name="Rectangle 3"/>
          <p:cNvSpPr>
            <a:spLocks noGrp="1" noChangeArrowheads="1"/>
          </p:cNvSpPr>
          <p:nvPr>
            <p:ph type="body" idx="1"/>
          </p:nvPr>
        </p:nvSpPr>
        <p:spPr>
          <a:xfrm>
            <a:off x="974725" y="4559300"/>
            <a:ext cx="5365750" cy="4321175"/>
          </a:xfrm>
          <a:noFill/>
          <a:ln/>
        </p:spPr>
        <p:txBody>
          <a:bodyPr lIns="91104" tIns="44755" rIns="91104" bIns="44755"/>
          <a:lstStyle/>
          <a:p>
            <a:endParaRPr lang="en-GB" smtClean="0"/>
          </a:p>
        </p:txBody>
      </p:sp>
    </p:spTree>
    <p:extLst>
      <p:ext uri="{BB962C8B-B14F-4D97-AF65-F5344CB8AC3E}">
        <p14:creationId xmlns:p14="http://schemas.microsoft.com/office/powerpoint/2010/main" val="4286911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fld id="{2FD8CC50-47ED-4F9E-9382-483F52DC6A66}" type="slidenum">
              <a:rPr lang="en-US" sz="1000" b="0" i="1">
                <a:latin typeface="Times New Roman" pitchFamily="18" charset="0"/>
              </a:rPr>
              <a:pPr algn="r" defTabSz="920750" eaLnBrk="0" hangingPunct="0"/>
              <a:t>21</a:t>
            </a:fld>
            <a:endParaRPr lang="en-US" sz="1000" b="0" i="1">
              <a:latin typeface="Times New Roman" pitchFamily="18" charset="0"/>
            </a:endParaRPr>
          </a:p>
        </p:txBody>
      </p:sp>
      <p:sp>
        <p:nvSpPr>
          <p:cNvPr id="24578"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023616E6-15CC-4EC1-B5A0-B172995561B7}" type="slidenum">
              <a:rPr lang="en-US" sz="1000" i="1">
                <a:latin typeface="Times New Roman" pitchFamily="18" charset="0"/>
              </a:rPr>
              <a:pPr algn="r" defTabSz="920750" eaLnBrk="0" hangingPunct="0">
                <a:lnSpc>
                  <a:spcPct val="90000"/>
                </a:lnSpc>
                <a:spcAft>
                  <a:spcPct val="10000"/>
                </a:spcAft>
                <a:buSzPct val="125000"/>
              </a:pPr>
              <a:t>21</a:t>
            </a:fld>
            <a:endParaRPr lang="en-US" sz="1000" i="1">
              <a:latin typeface="Times New Roman" pitchFamily="18" charset="0"/>
            </a:endParaRPr>
          </a:p>
        </p:txBody>
      </p:sp>
      <p:sp>
        <p:nvSpPr>
          <p:cNvPr id="24579"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15A28A7B-83CE-4308-9189-1E4F0588391D}" type="slidenum">
              <a:rPr lang="en-US" sz="1000" i="1">
                <a:latin typeface="Times New Roman" pitchFamily="18" charset="0"/>
              </a:rPr>
              <a:pPr algn="r" defTabSz="920750" eaLnBrk="0" hangingPunct="0">
                <a:lnSpc>
                  <a:spcPct val="90000"/>
                </a:lnSpc>
                <a:spcAft>
                  <a:spcPct val="10000"/>
                </a:spcAft>
                <a:buSzPct val="125000"/>
              </a:pPr>
              <a:t>21</a:t>
            </a:fld>
            <a:endParaRPr lang="en-US" sz="1000" i="1">
              <a:latin typeface="Times New Roman" pitchFamily="18" charset="0"/>
            </a:endParaRPr>
          </a:p>
        </p:txBody>
      </p:sp>
      <p:sp>
        <p:nvSpPr>
          <p:cNvPr id="24580" name="Rectangle 2"/>
          <p:cNvSpPr>
            <a:spLocks noGrp="1" noRot="1" noChangeAspect="1" noChangeArrowheads="1" noTextEdit="1"/>
          </p:cNvSpPr>
          <p:nvPr>
            <p:ph type="sldImg"/>
          </p:nvPr>
        </p:nvSpPr>
        <p:spPr>
          <a:xfrm>
            <a:off x="1258888" y="720725"/>
            <a:ext cx="4800600" cy="3600450"/>
          </a:xfrm>
          <a:ln/>
        </p:spPr>
      </p:sp>
      <p:sp>
        <p:nvSpPr>
          <p:cNvPr id="24581" name="Rectangle 3"/>
          <p:cNvSpPr>
            <a:spLocks noGrp="1" noChangeArrowheads="1"/>
          </p:cNvSpPr>
          <p:nvPr>
            <p:ph type="body" idx="1"/>
          </p:nvPr>
        </p:nvSpPr>
        <p:spPr>
          <a:xfrm>
            <a:off x="974725" y="4559300"/>
            <a:ext cx="5365750" cy="4321175"/>
          </a:xfrm>
          <a:noFill/>
          <a:ln/>
        </p:spPr>
        <p:txBody>
          <a:bodyPr lIns="91104" tIns="44755" rIns="91104" bIns="44755"/>
          <a:lstStyle/>
          <a:p>
            <a:endParaRPr lang="en-GB" smtClean="0"/>
          </a:p>
        </p:txBody>
      </p:sp>
    </p:spTree>
    <p:extLst>
      <p:ext uri="{BB962C8B-B14F-4D97-AF65-F5344CB8AC3E}">
        <p14:creationId xmlns:p14="http://schemas.microsoft.com/office/powerpoint/2010/main" val="1497043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15716" name="Slide Number Placeholder 3"/>
          <p:cNvSpPr txBox="1">
            <a:spLocks noGrp="1"/>
          </p:cNvSpPr>
          <p:nvPr/>
        </p:nvSpPr>
        <p:spPr bwMode="auto">
          <a:xfrm>
            <a:off x="4146550" y="9121775"/>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81" tIns="0" rIns="19181" bIns="0" anchor="b"/>
          <a:lstStyle>
            <a:lvl1pPr defTabSz="920750">
              <a:defRPr b="1">
                <a:solidFill>
                  <a:schemeClr val="tx1"/>
                </a:solidFill>
                <a:latin typeface="Arial" charset="0"/>
              </a:defRPr>
            </a:lvl1pPr>
            <a:lvl2pPr marL="742950" indent="-285750" defTabSz="920750">
              <a:defRPr b="1">
                <a:solidFill>
                  <a:schemeClr val="tx1"/>
                </a:solidFill>
                <a:latin typeface="Arial" charset="0"/>
              </a:defRPr>
            </a:lvl2pPr>
            <a:lvl3pPr marL="1143000" indent="-228600" defTabSz="920750">
              <a:defRPr b="1">
                <a:solidFill>
                  <a:schemeClr val="tx1"/>
                </a:solidFill>
                <a:latin typeface="Arial" charset="0"/>
              </a:defRPr>
            </a:lvl3pPr>
            <a:lvl4pPr marL="1600200" indent="-228600" defTabSz="920750">
              <a:defRPr b="1">
                <a:solidFill>
                  <a:schemeClr val="tx1"/>
                </a:solidFill>
                <a:latin typeface="Arial" charset="0"/>
              </a:defRPr>
            </a:lvl4pPr>
            <a:lvl5pPr marL="2057400" indent="-228600" defTabSz="920750">
              <a:defRPr b="1">
                <a:solidFill>
                  <a:schemeClr val="tx1"/>
                </a:solidFill>
                <a:latin typeface="Arial" charset="0"/>
              </a:defRPr>
            </a:lvl5pPr>
            <a:lvl6pPr marL="2514600" indent="-228600" defTabSz="920750" fontAlgn="base">
              <a:spcBef>
                <a:spcPct val="0"/>
              </a:spcBef>
              <a:spcAft>
                <a:spcPct val="0"/>
              </a:spcAft>
              <a:defRPr b="1">
                <a:solidFill>
                  <a:schemeClr val="tx1"/>
                </a:solidFill>
                <a:latin typeface="Arial" charset="0"/>
              </a:defRPr>
            </a:lvl6pPr>
            <a:lvl7pPr marL="2971800" indent="-228600" defTabSz="920750" fontAlgn="base">
              <a:spcBef>
                <a:spcPct val="0"/>
              </a:spcBef>
              <a:spcAft>
                <a:spcPct val="0"/>
              </a:spcAft>
              <a:defRPr b="1">
                <a:solidFill>
                  <a:schemeClr val="tx1"/>
                </a:solidFill>
                <a:latin typeface="Arial" charset="0"/>
              </a:defRPr>
            </a:lvl7pPr>
            <a:lvl8pPr marL="3429000" indent="-228600" defTabSz="920750" fontAlgn="base">
              <a:spcBef>
                <a:spcPct val="0"/>
              </a:spcBef>
              <a:spcAft>
                <a:spcPct val="0"/>
              </a:spcAft>
              <a:defRPr b="1">
                <a:solidFill>
                  <a:schemeClr val="tx1"/>
                </a:solidFill>
                <a:latin typeface="Arial" charset="0"/>
              </a:defRPr>
            </a:lvl8pPr>
            <a:lvl9pPr marL="3886200" indent="-228600" defTabSz="920750" fontAlgn="base">
              <a:spcBef>
                <a:spcPct val="0"/>
              </a:spcBef>
              <a:spcAft>
                <a:spcPct val="0"/>
              </a:spcAft>
              <a:defRPr b="1">
                <a:solidFill>
                  <a:schemeClr val="tx1"/>
                </a:solidFill>
                <a:latin typeface="Arial" charset="0"/>
              </a:defRPr>
            </a:lvl9pPr>
          </a:lstStyle>
          <a:p>
            <a:pPr algn="r" eaLnBrk="0" hangingPunct="0"/>
            <a:fld id="{C3B9810D-8CA4-40B5-9E5B-57D1DBBE03EF}" type="slidenum">
              <a:rPr lang="en-US" sz="1000" b="0" i="1">
                <a:latin typeface="Times New Roman" pitchFamily="18" charset="0"/>
              </a:rPr>
              <a:pPr algn="r" eaLnBrk="0" hangingPunct="0"/>
              <a:t>22</a:t>
            </a:fld>
            <a:endParaRPr lang="en-US" sz="1000" b="0" i="1">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15716" name="Slide Number Placeholder 3"/>
          <p:cNvSpPr txBox="1">
            <a:spLocks noGrp="1"/>
          </p:cNvSpPr>
          <p:nvPr/>
        </p:nvSpPr>
        <p:spPr bwMode="auto">
          <a:xfrm>
            <a:off x="4146550" y="9121775"/>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81" tIns="0" rIns="19181" bIns="0" anchor="b"/>
          <a:lstStyle>
            <a:lvl1pPr defTabSz="920750">
              <a:defRPr b="1">
                <a:solidFill>
                  <a:schemeClr val="tx1"/>
                </a:solidFill>
                <a:latin typeface="Arial" charset="0"/>
              </a:defRPr>
            </a:lvl1pPr>
            <a:lvl2pPr marL="742950" indent="-285750" defTabSz="920750">
              <a:defRPr b="1">
                <a:solidFill>
                  <a:schemeClr val="tx1"/>
                </a:solidFill>
                <a:latin typeface="Arial" charset="0"/>
              </a:defRPr>
            </a:lvl2pPr>
            <a:lvl3pPr marL="1143000" indent="-228600" defTabSz="920750">
              <a:defRPr b="1">
                <a:solidFill>
                  <a:schemeClr val="tx1"/>
                </a:solidFill>
                <a:latin typeface="Arial" charset="0"/>
              </a:defRPr>
            </a:lvl3pPr>
            <a:lvl4pPr marL="1600200" indent="-228600" defTabSz="920750">
              <a:defRPr b="1">
                <a:solidFill>
                  <a:schemeClr val="tx1"/>
                </a:solidFill>
                <a:latin typeface="Arial" charset="0"/>
              </a:defRPr>
            </a:lvl4pPr>
            <a:lvl5pPr marL="2057400" indent="-228600" defTabSz="920750">
              <a:defRPr b="1">
                <a:solidFill>
                  <a:schemeClr val="tx1"/>
                </a:solidFill>
                <a:latin typeface="Arial" charset="0"/>
              </a:defRPr>
            </a:lvl5pPr>
            <a:lvl6pPr marL="2514600" indent="-228600" defTabSz="920750" fontAlgn="base">
              <a:spcBef>
                <a:spcPct val="0"/>
              </a:spcBef>
              <a:spcAft>
                <a:spcPct val="0"/>
              </a:spcAft>
              <a:defRPr b="1">
                <a:solidFill>
                  <a:schemeClr val="tx1"/>
                </a:solidFill>
                <a:latin typeface="Arial" charset="0"/>
              </a:defRPr>
            </a:lvl6pPr>
            <a:lvl7pPr marL="2971800" indent="-228600" defTabSz="920750" fontAlgn="base">
              <a:spcBef>
                <a:spcPct val="0"/>
              </a:spcBef>
              <a:spcAft>
                <a:spcPct val="0"/>
              </a:spcAft>
              <a:defRPr b="1">
                <a:solidFill>
                  <a:schemeClr val="tx1"/>
                </a:solidFill>
                <a:latin typeface="Arial" charset="0"/>
              </a:defRPr>
            </a:lvl7pPr>
            <a:lvl8pPr marL="3429000" indent="-228600" defTabSz="920750" fontAlgn="base">
              <a:spcBef>
                <a:spcPct val="0"/>
              </a:spcBef>
              <a:spcAft>
                <a:spcPct val="0"/>
              </a:spcAft>
              <a:defRPr b="1">
                <a:solidFill>
                  <a:schemeClr val="tx1"/>
                </a:solidFill>
                <a:latin typeface="Arial" charset="0"/>
              </a:defRPr>
            </a:lvl8pPr>
            <a:lvl9pPr marL="3886200" indent="-228600" defTabSz="920750" fontAlgn="base">
              <a:spcBef>
                <a:spcPct val="0"/>
              </a:spcBef>
              <a:spcAft>
                <a:spcPct val="0"/>
              </a:spcAft>
              <a:defRPr b="1">
                <a:solidFill>
                  <a:schemeClr val="tx1"/>
                </a:solidFill>
                <a:latin typeface="Arial" charset="0"/>
              </a:defRPr>
            </a:lvl9pPr>
          </a:lstStyle>
          <a:p>
            <a:pPr algn="r" eaLnBrk="0" hangingPunct="0"/>
            <a:fld id="{C3B9810D-8CA4-40B5-9E5B-57D1DBBE03EF}" type="slidenum">
              <a:rPr lang="en-US" sz="1000" b="0" i="1">
                <a:latin typeface="Times New Roman" pitchFamily="18" charset="0"/>
              </a:rPr>
              <a:pPr algn="r" eaLnBrk="0" hangingPunct="0"/>
              <a:t>23</a:t>
            </a:fld>
            <a:endParaRPr lang="en-US" sz="1000" b="0" i="1">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fld id="{F0CC0C8E-6C9A-48FB-B6C9-3F6EFC0073F2}" type="slidenum">
              <a:rPr lang="en-US" sz="1000" b="0" i="1">
                <a:latin typeface="Times New Roman" pitchFamily="18" charset="0"/>
              </a:rPr>
              <a:pPr algn="r" defTabSz="920750" eaLnBrk="0" hangingPunct="0"/>
              <a:t>25</a:t>
            </a:fld>
            <a:endParaRPr lang="en-US" sz="1000" b="0" i="1">
              <a:latin typeface="Times New Roman" pitchFamily="18" charset="0"/>
            </a:endParaRPr>
          </a:p>
        </p:txBody>
      </p:sp>
      <p:sp>
        <p:nvSpPr>
          <p:cNvPr id="35842"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C700900D-7210-4158-8445-CC683F19F822}" type="slidenum">
              <a:rPr lang="en-US" sz="1000" i="1">
                <a:latin typeface="Times New Roman" pitchFamily="18" charset="0"/>
              </a:rPr>
              <a:pPr algn="r" defTabSz="920750" eaLnBrk="0" hangingPunct="0">
                <a:lnSpc>
                  <a:spcPct val="90000"/>
                </a:lnSpc>
                <a:spcAft>
                  <a:spcPct val="10000"/>
                </a:spcAft>
                <a:buSzPct val="125000"/>
              </a:pPr>
              <a:t>25</a:t>
            </a:fld>
            <a:endParaRPr lang="en-US" sz="1000" i="1">
              <a:latin typeface="Times New Roman" pitchFamily="18" charset="0"/>
            </a:endParaRPr>
          </a:p>
        </p:txBody>
      </p:sp>
      <p:sp>
        <p:nvSpPr>
          <p:cNvPr id="35843" name="Slide Image Placeholder 1"/>
          <p:cNvSpPr>
            <a:spLocks noGrp="1" noRot="1" noChangeAspect="1" noTextEdit="1"/>
          </p:cNvSpPr>
          <p:nvPr>
            <p:ph type="sldImg"/>
          </p:nvPr>
        </p:nvSpPr>
        <p:spPr>
          <a:xfrm>
            <a:off x="1273175" y="727075"/>
            <a:ext cx="4783138" cy="3587750"/>
          </a:xfrm>
          <a:ln/>
        </p:spPr>
      </p:sp>
      <p:sp>
        <p:nvSpPr>
          <p:cNvPr id="35844" name="Notes Placeholder 2"/>
          <p:cNvSpPr>
            <a:spLocks noGrp="1"/>
          </p:cNvSpPr>
          <p:nvPr>
            <p:ph type="body" idx="1"/>
          </p:nvPr>
        </p:nvSpPr>
        <p:spPr>
          <a:xfrm>
            <a:off x="979488" y="4560888"/>
            <a:ext cx="5359400" cy="4322762"/>
          </a:xfrm>
          <a:noFill/>
          <a:ln/>
        </p:spPr>
        <p:txBody>
          <a:bodyPr lIns="91104" tIns="44755" rIns="91104" bIns="44755"/>
          <a:lstStyle/>
          <a:p>
            <a:endParaRPr lang="en-GB" dirty="0" smtClean="0"/>
          </a:p>
        </p:txBody>
      </p:sp>
      <p:sp>
        <p:nvSpPr>
          <p:cNvPr id="35845" name="Slide Number Placeholder 3"/>
          <p:cNvSpPr txBox="1">
            <a:spLocks noGrp="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52BB154A-57F2-46EC-B8DE-28EDDB06DB58}" type="slidenum">
              <a:rPr lang="en-US" sz="1000" i="1">
                <a:latin typeface="Times New Roman" pitchFamily="18" charset="0"/>
              </a:rPr>
              <a:pPr algn="r" defTabSz="920750" eaLnBrk="0" hangingPunct="0">
                <a:lnSpc>
                  <a:spcPct val="90000"/>
                </a:lnSpc>
                <a:spcAft>
                  <a:spcPct val="10000"/>
                </a:spcAft>
                <a:buSzPct val="125000"/>
              </a:pPr>
              <a:t>25</a:t>
            </a:fld>
            <a:endParaRPr lang="en-US" sz="1000" i="1">
              <a:latin typeface="Times New Roman" pitchFamily="18" charset="0"/>
            </a:endParaRPr>
          </a:p>
        </p:txBody>
      </p:sp>
    </p:spTree>
    <p:extLst>
      <p:ext uri="{BB962C8B-B14F-4D97-AF65-F5344CB8AC3E}">
        <p14:creationId xmlns:p14="http://schemas.microsoft.com/office/powerpoint/2010/main" val="3101714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217" name="Rectangle 5"/>
          <p:cNvSpPr>
            <a:spLocks noGrp="1" noChangeArrowheads="1"/>
          </p:cNvSpPr>
          <p:nvPr>
            <p:ph type="sldNum" sz="quarter" idx="5"/>
          </p:nvPr>
        </p:nvSpPr>
        <p:spPr>
          <a:noFill/>
        </p:spPr>
        <p:txBody>
          <a:bodyPr/>
          <a:lstStyle/>
          <a:p>
            <a:fld id="{03439D22-D329-48EC-88BC-687625868BDF}" type="slidenum">
              <a:rPr lang="en-US" smtClean="0"/>
              <a:pPr/>
              <a:t>26</a:t>
            </a:fld>
            <a:endParaRPr lang="en-US" smtClean="0"/>
          </a:p>
        </p:txBody>
      </p:sp>
      <p:sp>
        <p:nvSpPr>
          <p:cNvPr id="3081218" name="Slide Image Placeholder 1"/>
          <p:cNvSpPr>
            <a:spLocks noGrp="1" noRot="1" noChangeAspect="1" noTextEdit="1"/>
          </p:cNvSpPr>
          <p:nvPr>
            <p:ph type="sldImg"/>
          </p:nvPr>
        </p:nvSpPr>
        <p:spPr>
          <a:ln/>
        </p:spPr>
      </p:sp>
      <p:sp>
        <p:nvSpPr>
          <p:cNvPr id="3081219" name="Notes Placeholder 2"/>
          <p:cNvSpPr>
            <a:spLocks noGrp="1"/>
          </p:cNvSpPr>
          <p:nvPr>
            <p:ph type="body" idx="1"/>
          </p:nvPr>
        </p:nvSpPr>
        <p:spPr>
          <a:noFill/>
          <a:ln/>
        </p:spPr>
        <p:txBody>
          <a:bodyPr/>
          <a:lstStyle/>
          <a:p>
            <a:endParaRPr lang="en-GB" smtClean="0"/>
          </a:p>
        </p:txBody>
      </p:sp>
      <p:sp>
        <p:nvSpPr>
          <p:cNvPr id="3081220" name="Slide Number Placeholder 3"/>
          <p:cNvSpPr txBox="1">
            <a:spLocks noGrp="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BF555149-7C8C-4D1D-B52D-34E4859CE77F}" type="slidenum">
              <a:rPr lang="en-US" sz="1000" b="0" i="1">
                <a:latin typeface="Times New Roman" pitchFamily="18" charset="0"/>
              </a:rPr>
              <a:pPr algn="r" defTabSz="920750" eaLnBrk="0" hangingPunct="0"/>
              <a:t>26</a:t>
            </a:fld>
            <a:endParaRPr lang="en-US" sz="1000" b="0" i="1">
              <a:latin typeface="Times New Roman" pitchFamily="18" charset="0"/>
            </a:endParaRPr>
          </a:p>
        </p:txBody>
      </p:sp>
    </p:spTree>
    <p:extLst>
      <p:ext uri="{BB962C8B-B14F-4D97-AF65-F5344CB8AC3E}">
        <p14:creationId xmlns:p14="http://schemas.microsoft.com/office/powerpoint/2010/main" val="3732056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265" name="Slide Image Placeholder 1"/>
          <p:cNvSpPr>
            <a:spLocks noGrp="1" noRot="1" noChangeAspect="1" noTextEdit="1"/>
          </p:cNvSpPr>
          <p:nvPr>
            <p:ph type="sldImg"/>
          </p:nvPr>
        </p:nvSpPr>
        <p:spPr>
          <a:ln/>
        </p:spPr>
      </p:sp>
      <p:sp>
        <p:nvSpPr>
          <p:cNvPr id="3083266" name="Notes Placeholder 2"/>
          <p:cNvSpPr>
            <a:spLocks noGrp="1"/>
          </p:cNvSpPr>
          <p:nvPr>
            <p:ph type="body" idx="1"/>
          </p:nvPr>
        </p:nvSpPr>
        <p:spPr>
          <a:noFill/>
          <a:ln/>
        </p:spPr>
        <p:txBody>
          <a:bodyPr/>
          <a:lstStyle/>
          <a:p>
            <a:endParaRPr lang="en-GB" smtClean="0"/>
          </a:p>
        </p:txBody>
      </p:sp>
      <p:sp>
        <p:nvSpPr>
          <p:cNvPr id="3083267" name="Slide Number Placeholder 3"/>
          <p:cNvSpPr txBox="1">
            <a:spLocks noGrp="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3DA6DB93-BD56-4F78-8E7A-E5F27C01C29F}" type="slidenum">
              <a:rPr lang="en-US" sz="1000" b="0" i="1">
                <a:latin typeface="Times New Roman" pitchFamily="18" charset="0"/>
                <a:ea typeface="ＭＳ Ｐゴシック" charset="-128"/>
              </a:rPr>
              <a:pPr algn="r" defTabSz="920750" eaLnBrk="0" hangingPunct="0"/>
              <a:t>27</a:t>
            </a:fld>
            <a:endParaRPr lang="en-US" sz="1000" b="0" i="1">
              <a:latin typeface="Times New Roman" pitchFamily="18" charset="0"/>
              <a:ea typeface="ＭＳ Ｐゴシック" charset="-128"/>
            </a:endParaRPr>
          </a:p>
        </p:txBody>
      </p:sp>
    </p:spTree>
    <p:extLst>
      <p:ext uri="{BB962C8B-B14F-4D97-AF65-F5344CB8AC3E}">
        <p14:creationId xmlns:p14="http://schemas.microsoft.com/office/powerpoint/2010/main" val="1507208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txBox="1">
            <a:spLocks noGrp="1" noChangeArrowheads="1"/>
          </p:cNvSpPr>
          <p:nvPr/>
        </p:nvSpPr>
        <p:spPr bwMode="auto">
          <a:xfrm>
            <a:off x="4146974" y="9121140"/>
            <a:ext cx="3168226"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9" tIns="0" rIns="19179" bIns="0" anchor="b"/>
          <a:lstStyle>
            <a:lvl1pPr defTabSz="869950" eaLnBrk="0" hangingPunct="0">
              <a:defRPr kumimoji="1" sz="2400">
                <a:solidFill>
                  <a:schemeClr val="tx1"/>
                </a:solidFill>
                <a:latin typeface="Times" charset="0"/>
                <a:ea typeface="Osaka" charset="0"/>
                <a:cs typeface="Osaka" charset="0"/>
              </a:defRPr>
            </a:lvl1pPr>
            <a:lvl2pPr marL="742950" indent="-285750" defTabSz="869950" eaLnBrk="0" hangingPunct="0">
              <a:defRPr kumimoji="1" sz="2400">
                <a:solidFill>
                  <a:schemeClr val="tx1"/>
                </a:solidFill>
                <a:latin typeface="Times" charset="0"/>
                <a:ea typeface="Osaka" charset="0"/>
                <a:cs typeface="Osaka" charset="0"/>
              </a:defRPr>
            </a:lvl2pPr>
            <a:lvl3pPr marL="1143000" indent="-228600" defTabSz="869950" eaLnBrk="0" hangingPunct="0">
              <a:defRPr kumimoji="1" sz="2400">
                <a:solidFill>
                  <a:schemeClr val="tx1"/>
                </a:solidFill>
                <a:latin typeface="Times" charset="0"/>
                <a:ea typeface="Osaka" charset="0"/>
                <a:cs typeface="Osaka" charset="0"/>
              </a:defRPr>
            </a:lvl3pPr>
            <a:lvl4pPr marL="1600200" indent="-228600" defTabSz="869950" eaLnBrk="0" hangingPunct="0">
              <a:defRPr kumimoji="1" sz="2400">
                <a:solidFill>
                  <a:schemeClr val="tx1"/>
                </a:solidFill>
                <a:latin typeface="Times" charset="0"/>
                <a:ea typeface="Osaka" charset="0"/>
                <a:cs typeface="Osaka" charset="0"/>
              </a:defRPr>
            </a:lvl4pPr>
            <a:lvl5pPr marL="2057400" indent="-228600" defTabSz="869950" eaLnBrk="0" hangingPunct="0">
              <a:defRPr kumimoji="1" sz="2400">
                <a:solidFill>
                  <a:schemeClr val="tx1"/>
                </a:solidFill>
                <a:latin typeface="Times" charset="0"/>
                <a:ea typeface="Osaka" charset="0"/>
                <a:cs typeface="Osaka" charset="0"/>
              </a:defRPr>
            </a:lvl5pPr>
            <a:lvl6pPr marL="25146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6pPr>
            <a:lvl7pPr marL="29718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7pPr>
            <a:lvl8pPr marL="34290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8pPr>
            <a:lvl9pPr marL="38862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9pPr>
          </a:lstStyle>
          <a:p>
            <a:pPr algn="r"/>
            <a:fld id="{72EDB2B2-5465-E941-9836-B419F551C92E}" type="slidenum">
              <a:rPr lang="en-US" sz="1000" i="1">
                <a:latin typeface="Times New Roman" charset="0"/>
                <a:cs typeface="MS PGothic" charset="0"/>
              </a:rPr>
              <a:pPr algn="r"/>
              <a:t>29</a:t>
            </a:fld>
            <a:endParaRPr lang="en-US" sz="1000" i="1">
              <a:latin typeface="Times New Roman" charset="0"/>
              <a:cs typeface="MS PGothic" charset="0"/>
            </a:endParaRPr>
          </a:p>
        </p:txBody>
      </p:sp>
      <p:sp>
        <p:nvSpPr>
          <p:cNvPr id="18434" name="Rectangle 5"/>
          <p:cNvSpPr txBox="1">
            <a:spLocks noGrp="1" noChangeArrowheads="1"/>
          </p:cNvSpPr>
          <p:nvPr/>
        </p:nvSpPr>
        <p:spPr bwMode="auto">
          <a:xfrm>
            <a:off x="4146974" y="9121140"/>
            <a:ext cx="3168226"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9" tIns="0" rIns="19179" bIns="0" anchor="b"/>
          <a:lstStyle>
            <a:lvl1pPr defTabSz="869950" eaLnBrk="0" hangingPunct="0">
              <a:defRPr kumimoji="1" sz="2400">
                <a:solidFill>
                  <a:schemeClr val="tx1"/>
                </a:solidFill>
                <a:latin typeface="Times" charset="0"/>
                <a:ea typeface="Osaka" charset="0"/>
                <a:cs typeface="Osaka" charset="0"/>
              </a:defRPr>
            </a:lvl1pPr>
            <a:lvl2pPr marL="742950" indent="-285750" defTabSz="869950" eaLnBrk="0" hangingPunct="0">
              <a:defRPr kumimoji="1" sz="2400">
                <a:solidFill>
                  <a:schemeClr val="tx1"/>
                </a:solidFill>
                <a:latin typeface="Times" charset="0"/>
                <a:ea typeface="Osaka" charset="0"/>
                <a:cs typeface="Osaka" charset="0"/>
              </a:defRPr>
            </a:lvl2pPr>
            <a:lvl3pPr marL="1143000" indent="-228600" defTabSz="869950" eaLnBrk="0" hangingPunct="0">
              <a:defRPr kumimoji="1" sz="2400">
                <a:solidFill>
                  <a:schemeClr val="tx1"/>
                </a:solidFill>
                <a:latin typeface="Times" charset="0"/>
                <a:ea typeface="Osaka" charset="0"/>
                <a:cs typeface="Osaka" charset="0"/>
              </a:defRPr>
            </a:lvl3pPr>
            <a:lvl4pPr marL="1600200" indent="-228600" defTabSz="869950" eaLnBrk="0" hangingPunct="0">
              <a:defRPr kumimoji="1" sz="2400">
                <a:solidFill>
                  <a:schemeClr val="tx1"/>
                </a:solidFill>
                <a:latin typeface="Times" charset="0"/>
                <a:ea typeface="Osaka" charset="0"/>
                <a:cs typeface="Osaka" charset="0"/>
              </a:defRPr>
            </a:lvl4pPr>
            <a:lvl5pPr marL="2057400" indent="-228600" defTabSz="869950" eaLnBrk="0" hangingPunct="0">
              <a:defRPr kumimoji="1" sz="2400">
                <a:solidFill>
                  <a:schemeClr val="tx1"/>
                </a:solidFill>
                <a:latin typeface="Times" charset="0"/>
                <a:ea typeface="Osaka" charset="0"/>
                <a:cs typeface="Osaka" charset="0"/>
              </a:defRPr>
            </a:lvl5pPr>
            <a:lvl6pPr marL="25146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6pPr>
            <a:lvl7pPr marL="29718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7pPr>
            <a:lvl8pPr marL="34290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8pPr>
            <a:lvl9pPr marL="38862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9pPr>
          </a:lstStyle>
          <a:p>
            <a:pPr algn="r"/>
            <a:fld id="{FBEDCBB4-6EE7-F64D-B42D-36448A45A90D}" type="slidenum">
              <a:rPr lang="en-US" sz="1000" i="1">
                <a:latin typeface="Times New Roman" charset="0"/>
                <a:cs typeface="MS PGothic" charset="0"/>
              </a:rPr>
              <a:pPr algn="r"/>
              <a:t>29</a:t>
            </a:fld>
            <a:endParaRPr lang="en-US" sz="1000" i="1">
              <a:latin typeface="Times New Roman" charset="0"/>
              <a:cs typeface="MS PGothic" charset="0"/>
            </a:endParaRPr>
          </a:p>
        </p:txBody>
      </p:sp>
      <p:sp>
        <p:nvSpPr>
          <p:cNvPr id="14340" name="Rectangle 2"/>
          <p:cNvSpPr>
            <a:spLocks noGrp="1" noRot="1" noChangeAspect="1" noChangeArrowheads="1" noTextEdit="1"/>
          </p:cNvSpPr>
          <p:nvPr>
            <p:ph type="sldImg"/>
          </p:nvPr>
        </p:nvSpPr>
        <p:spPr>
          <a:xfrm>
            <a:off x="1257300" y="720725"/>
            <a:ext cx="4802188" cy="3600450"/>
          </a:xfrm>
          <a:ln/>
        </p:spPr>
      </p:sp>
      <p:sp>
        <p:nvSpPr>
          <p:cNvPr id="14341" name="Rectangle 3"/>
          <p:cNvSpPr>
            <a:spLocks noGrp="1" noChangeArrowheads="1"/>
          </p:cNvSpPr>
          <p:nvPr>
            <p:ph type="body" idx="1"/>
          </p:nvPr>
        </p:nvSpPr>
        <p:spPr>
          <a:xfrm>
            <a:off x="975360" y="4558904"/>
            <a:ext cx="5364480" cy="432220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GB">
              <a:latin typeface="Times" charset="0"/>
              <a:ea typeface="Osaka" charset="0"/>
            </a:endParaRPr>
          </a:p>
        </p:txBody>
      </p:sp>
    </p:spTree>
    <p:extLst>
      <p:ext uri="{BB962C8B-B14F-4D97-AF65-F5344CB8AC3E}">
        <p14:creationId xmlns:p14="http://schemas.microsoft.com/office/powerpoint/2010/main" val="14453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849" name="Rectangle 5"/>
          <p:cNvSpPr>
            <a:spLocks noGrp="1" noChangeArrowheads="1"/>
          </p:cNvSpPr>
          <p:nvPr>
            <p:ph type="sldNum" sz="quarter" idx="5"/>
          </p:nvPr>
        </p:nvSpPr>
        <p:spPr>
          <a:noFill/>
        </p:spPr>
        <p:txBody>
          <a:bodyPr/>
          <a:lstStyle/>
          <a:p>
            <a:fld id="{A391E153-7D47-4F1E-9AE0-583291366BD8}" type="slidenum">
              <a:rPr lang="en-US" smtClean="0"/>
              <a:pPr/>
              <a:t>2</a:t>
            </a:fld>
            <a:endParaRPr lang="en-US" dirty="0" smtClean="0"/>
          </a:p>
        </p:txBody>
      </p:sp>
      <p:sp>
        <p:nvSpPr>
          <p:cNvPr id="3790850" name="Rectangle 2"/>
          <p:cNvSpPr>
            <a:spLocks noGrp="1" noRot="1" noChangeAspect="1" noChangeArrowheads="1" noTextEdit="1"/>
          </p:cNvSpPr>
          <p:nvPr>
            <p:ph type="sldImg"/>
          </p:nvPr>
        </p:nvSpPr>
        <p:spPr>
          <a:ln/>
        </p:spPr>
      </p:sp>
      <p:sp>
        <p:nvSpPr>
          <p:cNvPr id="3790851" name="Rectangle 3"/>
          <p:cNvSpPr>
            <a:spLocks noGrp="1" noChangeArrowheads="1"/>
          </p:cNvSpPr>
          <p:nvPr>
            <p:ph type="body" idx="1"/>
          </p:nvPr>
        </p:nvSpPr>
        <p:spPr>
          <a:noFill/>
          <a:ln/>
        </p:spPr>
        <p:txBody>
          <a:bodyPr/>
          <a:lstStyle/>
          <a:p>
            <a:endParaRPr lang="en-GB" dirty="0" smtClean="0"/>
          </a:p>
        </p:txBody>
      </p:sp>
    </p:spTree>
    <p:extLst>
      <p:ext uri="{BB962C8B-B14F-4D97-AF65-F5344CB8AC3E}">
        <p14:creationId xmlns:p14="http://schemas.microsoft.com/office/powerpoint/2010/main" val="1065237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txBox="1">
            <a:spLocks noGrp="1" noChangeArrowheads="1"/>
          </p:cNvSpPr>
          <p:nvPr/>
        </p:nvSpPr>
        <p:spPr bwMode="auto">
          <a:xfrm>
            <a:off x="4146974" y="9121140"/>
            <a:ext cx="3168226"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9" tIns="0" rIns="19179" bIns="0" anchor="b"/>
          <a:lstStyle>
            <a:lvl1pPr defTabSz="869950" eaLnBrk="0" hangingPunct="0">
              <a:defRPr kumimoji="1" sz="2400">
                <a:solidFill>
                  <a:schemeClr val="tx1"/>
                </a:solidFill>
                <a:latin typeface="Times" charset="0"/>
                <a:ea typeface="Osaka" charset="0"/>
                <a:cs typeface="Osaka" charset="0"/>
              </a:defRPr>
            </a:lvl1pPr>
            <a:lvl2pPr marL="742950" indent="-285750" defTabSz="869950" eaLnBrk="0" hangingPunct="0">
              <a:defRPr kumimoji="1" sz="2400">
                <a:solidFill>
                  <a:schemeClr val="tx1"/>
                </a:solidFill>
                <a:latin typeface="Times" charset="0"/>
                <a:ea typeface="Osaka" charset="0"/>
                <a:cs typeface="Osaka" charset="0"/>
              </a:defRPr>
            </a:lvl2pPr>
            <a:lvl3pPr marL="1143000" indent="-228600" defTabSz="869950" eaLnBrk="0" hangingPunct="0">
              <a:defRPr kumimoji="1" sz="2400">
                <a:solidFill>
                  <a:schemeClr val="tx1"/>
                </a:solidFill>
                <a:latin typeface="Times" charset="0"/>
                <a:ea typeface="Osaka" charset="0"/>
                <a:cs typeface="Osaka" charset="0"/>
              </a:defRPr>
            </a:lvl3pPr>
            <a:lvl4pPr marL="1600200" indent="-228600" defTabSz="869950" eaLnBrk="0" hangingPunct="0">
              <a:defRPr kumimoji="1" sz="2400">
                <a:solidFill>
                  <a:schemeClr val="tx1"/>
                </a:solidFill>
                <a:latin typeface="Times" charset="0"/>
                <a:ea typeface="Osaka" charset="0"/>
                <a:cs typeface="Osaka" charset="0"/>
              </a:defRPr>
            </a:lvl4pPr>
            <a:lvl5pPr marL="2057400" indent="-228600" defTabSz="869950" eaLnBrk="0" hangingPunct="0">
              <a:defRPr kumimoji="1" sz="2400">
                <a:solidFill>
                  <a:schemeClr val="tx1"/>
                </a:solidFill>
                <a:latin typeface="Times" charset="0"/>
                <a:ea typeface="Osaka" charset="0"/>
                <a:cs typeface="Osaka" charset="0"/>
              </a:defRPr>
            </a:lvl5pPr>
            <a:lvl6pPr marL="25146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6pPr>
            <a:lvl7pPr marL="29718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7pPr>
            <a:lvl8pPr marL="34290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8pPr>
            <a:lvl9pPr marL="38862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9pPr>
          </a:lstStyle>
          <a:p>
            <a:pPr algn="r"/>
            <a:fld id="{72EDB2B2-5465-E941-9836-B419F551C92E}" type="slidenum">
              <a:rPr lang="en-US" sz="1000" i="1">
                <a:latin typeface="Times New Roman" charset="0"/>
                <a:cs typeface="MS PGothic" charset="0"/>
              </a:rPr>
              <a:pPr algn="r"/>
              <a:t>30</a:t>
            </a:fld>
            <a:endParaRPr lang="en-US" sz="1000" i="1">
              <a:latin typeface="Times New Roman" charset="0"/>
              <a:cs typeface="MS PGothic" charset="0"/>
            </a:endParaRPr>
          </a:p>
        </p:txBody>
      </p:sp>
      <p:sp>
        <p:nvSpPr>
          <p:cNvPr id="18434" name="Rectangle 5"/>
          <p:cNvSpPr txBox="1">
            <a:spLocks noGrp="1" noChangeArrowheads="1"/>
          </p:cNvSpPr>
          <p:nvPr/>
        </p:nvSpPr>
        <p:spPr bwMode="auto">
          <a:xfrm>
            <a:off x="4146974" y="9121140"/>
            <a:ext cx="3168226"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9" tIns="0" rIns="19179" bIns="0" anchor="b"/>
          <a:lstStyle>
            <a:lvl1pPr defTabSz="869950" eaLnBrk="0" hangingPunct="0">
              <a:defRPr kumimoji="1" sz="2400">
                <a:solidFill>
                  <a:schemeClr val="tx1"/>
                </a:solidFill>
                <a:latin typeface="Times" charset="0"/>
                <a:ea typeface="Osaka" charset="0"/>
                <a:cs typeface="Osaka" charset="0"/>
              </a:defRPr>
            </a:lvl1pPr>
            <a:lvl2pPr marL="742950" indent="-285750" defTabSz="869950" eaLnBrk="0" hangingPunct="0">
              <a:defRPr kumimoji="1" sz="2400">
                <a:solidFill>
                  <a:schemeClr val="tx1"/>
                </a:solidFill>
                <a:latin typeface="Times" charset="0"/>
                <a:ea typeface="Osaka" charset="0"/>
                <a:cs typeface="Osaka" charset="0"/>
              </a:defRPr>
            </a:lvl2pPr>
            <a:lvl3pPr marL="1143000" indent="-228600" defTabSz="869950" eaLnBrk="0" hangingPunct="0">
              <a:defRPr kumimoji="1" sz="2400">
                <a:solidFill>
                  <a:schemeClr val="tx1"/>
                </a:solidFill>
                <a:latin typeface="Times" charset="0"/>
                <a:ea typeface="Osaka" charset="0"/>
                <a:cs typeface="Osaka" charset="0"/>
              </a:defRPr>
            </a:lvl3pPr>
            <a:lvl4pPr marL="1600200" indent="-228600" defTabSz="869950" eaLnBrk="0" hangingPunct="0">
              <a:defRPr kumimoji="1" sz="2400">
                <a:solidFill>
                  <a:schemeClr val="tx1"/>
                </a:solidFill>
                <a:latin typeface="Times" charset="0"/>
                <a:ea typeface="Osaka" charset="0"/>
                <a:cs typeface="Osaka" charset="0"/>
              </a:defRPr>
            </a:lvl4pPr>
            <a:lvl5pPr marL="2057400" indent="-228600" defTabSz="869950" eaLnBrk="0" hangingPunct="0">
              <a:defRPr kumimoji="1" sz="2400">
                <a:solidFill>
                  <a:schemeClr val="tx1"/>
                </a:solidFill>
                <a:latin typeface="Times" charset="0"/>
                <a:ea typeface="Osaka" charset="0"/>
                <a:cs typeface="Osaka" charset="0"/>
              </a:defRPr>
            </a:lvl5pPr>
            <a:lvl6pPr marL="25146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6pPr>
            <a:lvl7pPr marL="29718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7pPr>
            <a:lvl8pPr marL="34290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8pPr>
            <a:lvl9pPr marL="3886200" indent="-228600" defTabSz="869950" eaLnBrk="0" fontAlgn="base" hangingPunct="0">
              <a:spcBef>
                <a:spcPct val="0"/>
              </a:spcBef>
              <a:spcAft>
                <a:spcPct val="0"/>
              </a:spcAft>
              <a:defRPr kumimoji="1" sz="2400">
                <a:solidFill>
                  <a:schemeClr val="tx1"/>
                </a:solidFill>
                <a:latin typeface="Times" charset="0"/>
                <a:ea typeface="Osaka" charset="0"/>
                <a:cs typeface="Osaka" charset="0"/>
              </a:defRPr>
            </a:lvl9pPr>
          </a:lstStyle>
          <a:p>
            <a:pPr algn="r"/>
            <a:fld id="{FBEDCBB4-6EE7-F64D-B42D-36448A45A90D}" type="slidenum">
              <a:rPr lang="en-US" sz="1000" i="1">
                <a:latin typeface="Times New Roman" charset="0"/>
                <a:cs typeface="MS PGothic" charset="0"/>
              </a:rPr>
              <a:pPr algn="r"/>
              <a:t>30</a:t>
            </a:fld>
            <a:endParaRPr lang="en-US" sz="1000" i="1">
              <a:latin typeface="Times New Roman" charset="0"/>
              <a:cs typeface="MS PGothic" charset="0"/>
            </a:endParaRPr>
          </a:p>
        </p:txBody>
      </p:sp>
      <p:sp>
        <p:nvSpPr>
          <p:cNvPr id="14340" name="Rectangle 2"/>
          <p:cNvSpPr>
            <a:spLocks noGrp="1" noRot="1" noChangeAspect="1" noChangeArrowheads="1" noTextEdit="1"/>
          </p:cNvSpPr>
          <p:nvPr>
            <p:ph type="sldImg"/>
          </p:nvPr>
        </p:nvSpPr>
        <p:spPr>
          <a:xfrm>
            <a:off x="1257300" y="720725"/>
            <a:ext cx="4802188" cy="3600450"/>
          </a:xfrm>
          <a:ln/>
        </p:spPr>
      </p:sp>
      <p:sp>
        <p:nvSpPr>
          <p:cNvPr id="14341" name="Rectangle 3"/>
          <p:cNvSpPr>
            <a:spLocks noGrp="1" noChangeArrowheads="1"/>
          </p:cNvSpPr>
          <p:nvPr>
            <p:ph type="body" idx="1"/>
          </p:nvPr>
        </p:nvSpPr>
        <p:spPr>
          <a:xfrm>
            <a:off x="975360" y="4558904"/>
            <a:ext cx="5364480" cy="432220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GB">
              <a:latin typeface="Times" charset="0"/>
              <a:ea typeface="Osaka" charset="0"/>
            </a:endParaRPr>
          </a:p>
        </p:txBody>
      </p:sp>
    </p:spTree>
    <p:extLst>
      <p:ext uri="{BB962C8B-B14F-4D97-AF65-F5344CB8AC3E}">
        <p14:creationId xmlns:p14="http://schemas.microsoft.com/office/powerpoint/2010/main" val="144537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0433"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5B14480A-140E-4884-8C0C-C59F3385B9AA}" type="slidenum">
              <a:rPr lang="en-US" sz="1000" b="0" i="1">
                <a:latin typeface="Times New Roman" pitchFamily="18" charset="0"/>
                <a:ea typeface="ＭＳ Ｐゴシック" charset="-128"/>
              </a:rPr>
              <a:pPr algn="r" defTabSz="920750" eaLnBrk="0" hangingPunct="0"/>
              <a:t>31</a:t>
            </a:fld>
            <a:endParaRPr lang="en-US" sz="1000" b="0" i="1">
              <a:latin typeface="Times New Roman" pitchFamily="18" charset="0"/>
              <a:ea typeface="ＭＳ Ｐゴシック" charset="-128"/>
            </a:endParaRPr>
          </a:p>
        </p:txBody>
      </p:sp>
      <p:sp>
        <p:nvSpPr>
          <p:cNvPr id="3090434"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00D4F5A6-B2F8-42E2-8295-FAC8318766FC}" type="slidenum">
              <a:rPr lang="en-US" sz="1000" b="0" i="1">
                <a:latin typeface="Times New Roman" pitchFamily="18" charset="0"/>
                <a:ea typeface="ＭＳ Ｐゴシック" charset="-128"/>
              </a:rPr>
              <a:pPr algn="r" defTabSz="920750" eaLnBrk="0" hangingPunct="0"/>
              <a:t>31</a:t>
            </a:fld>
            <a:endParaRPr lang="en-US" sz="1000" b="0" i="1">
              <a:latin typeface="Times New Roman" pitchFamily="18" charset="0"/>
              <a:ea typeface="ＭＳ Ｐゴシック" charset="-128"/>
            </a:endParaRPr>
          </a:p>
        </p:txBody>
      </p:sp>
      <p:sp>
        <p:nvSpPr>
          <p:cNvPr id="3090435" name="Rectangle 2"/>
          <p:cNvSpPr>
            <a:spLocks noGrp="1" noRot="1" noChangeAspect="1" noChangeArrowheads="1" noTextEdit="1"/>
          </p:cNvSpPr>
          <p:nvPr>
            <p:ph type="sldImg"/>
          </p:nvPr>
        </p:nvSpPr>
        <p:spPr>
          <a:xfrm>
            <a:off x="1257300" y="720725"/>
            <a:ext cx="4800600" cy="3600450"/>
          </a:xfrm>
          <a:ln/>
        </p:spPr>
      </p:sp>
      <p:sp>
        <p:nvSpPr>
          <p:cNvPr id="3090436" name="Rectangle 3"/>
          <p:cNvSpPr>
            <a:spLocks noGrp="1" noChangeArrowheads="1"/>
          </p:cNvSpPr>
          <p:nvPr>
            <p:ph type="body" idx="1"/>
          </p:nvPr>
        </p:nvSpPr>
        <p:spPr>
          <a:xfrm>
            <a:off x="974725" y="4559300"/>
            <a:ext cx="5365750" cy="4321175"/>
          </a:xfrm>
          <a:noFill/>
          <a:ln/>
        </p:spPr>
        <p:txBody>
          <a:bodyPr/>
          <a:lstStyle/>
          <a:p>
            <a:endParaRPr lang="en-GB" smtClean="0"/>
          </a:p>
          <a:p>
            <a:r>
              <a:rPr lang="en-GB" smtClean="0"/>
              <a:t>----- Meeting Notes (11/17/14 06:28) -----</a:t>
            </a:r>
          </a:p>
          <a:p>
            <a:r>
              <a:rPr lang="en-GB" smtClean="0"/>
              <a:t>Timeline is a sensitivity for ESA, they mean command sequence</a:t>
            </a:r>
          </a:p>
        </p:txBody>
      </p:sp>
    </p:spTree>
    <p:extLst>
      <p:ext uri="{BB962C8B-B14F-4D97-AF65-F5344CB8AC3E}">
        <p14:creationId xmlns:p14="http://schemas.microsoft.com/office/powerpoint/2010/main" val="181344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6577"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A503C0DF-351A-46C0-A2CA-F7607B811AFB}" type="slidenum">
              <a:rPr lang="en-US" sz="1000" b="0" i="1">
                <a:latin typeface="Times New Roman" pitchFamily="18" charset="0"/>
                <a:ea typeface="ＭＳ Ｐゴシック" charset="-128"/>
              </a:rPr>
              <a:pPr algn="r" defTabSz="920750" eaLnBrk="0" hangingPunct="0"/>
              <a:t>32</a:t>
            </a:fld>
            <a:endParaRPr lang="en-US" sz="1000" b="0" i="1">
              <a:latin typeface="Times New Roman" pitchFamily="18" charset="0"/>
              <a:ea typeface="ＭＳ Ｐゴシック" charset="-128"/>
            </a:endParaRPr>
          </a:p>
        </p:txBody>
      </p:sp>
      <p:sp>
        <p:nvSpPr>
          <p:cNvPr id="3096578"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34E81FA4-54AA-40B4-B6CA-82C0A09FDFD3}" type="slidenum">
              <a:rPr lang="en-US" sz="1000" b="0" i="1">
                <a:latin typeface="Times New Roman" pitchFamily="18" charset="0"/>
                <a:ea typeface="ＭＳ Ｐゴシック" charset="-128"/>
              </a:rPr>
              <a:pPr algn="r" defTabSz="920750" eaLnBrk="0" hangingPunct="0"/>
              <a:t>32</a:t>
            </a:fld>
            <a:endParaRPr lang="en-US" sz="1000" b="0" i="1">
              <a:latin typeface="Times New Roman" pitchFamily="18" charset="0"/>
              <a:ea typeface="ＭＳ Ｐゴシック" charset="-128"/>
            </a:endParaRPr>
          </a:p>
        </p:txBody>
      </p:sp>
      <p:sp>
        <p:nvSpPr>
          <p:cNvPr id="3096579" name="Rectangle 2"/>
          <p:cNvSpPr>
            <a:spLocks noGrp="1" noRot="1" noChangeAspect="1" noChangeArrowheads="1" noTextEdit="1"/>
          </p:cNvSpPr>
          <p:nvPr>
            <p:ph type="sldImg"/>
          </p:nvPr>
        </p:nvSpPr>
        <p:spPr>
          <a:xfrm>
            <a:off x="1257300" y="720725"/>
            <a:ext cx="4800600" cy="3600450"/>
          </a:xfrm>
          <a:ln/>
        </p:spPr>
      </p:sp>
      <p:sp>
        <p:nvSpPr>
          <p:cNvPr id="3096580" name="Rectangle 3"/>
          <p:cNvSpPr>
            <a:spLocks noGrp="1" noChangeArrowheads="1"/>
          </p:cNvSpPr>
          <p:nvPr>
            <p:ph type="body" idx="1"/>
          </p:nvPr>
        </p:nvSpPr>
        <p:spPr>
          <a:xfrm>
            <a:off x="974725" y="4559300"/>
            <a:ext cx="5365750" cy="4321175"/>
          </a:xfrm>
          <a:noFill/>
          <a:ln/>
        </p:spPr>
        <p:txBody>
          <a:bodyPr/>
          <a:lstStyle/>
          <a:p>
            <a:endParaRPr lang="en-GB" smtClean="0"/>
          </a:p>
        </p:txBody>
      </p:sp>
    </p:spTree>
    <p:extLst>
      <p:ext uri="{BB962C8B-B14F-4D97-AF65-F5344CB8AC3E}">
        <p14:creationId xmlns:p14="http://schemas.microsoft.com/office/powerpoint/2010/main" val="3481120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ea typeface="ＭＳ Ｐゴシック" pitchFamily="34" charset="-128"/>
              </a:rPr>
              <a:t>12/12/12: New slide from Peter. Original slide</a:t>
            </a:r>
            <a:r>
              <a:rPr lang="en-US" baseline="0" dirty="0" smtClean="0">
                <a:latin typeface="Times New Roman" pitchFamily="18" charset="0"/>
                <a:ea typeface="ＭＳ Ｐゴシック" pitchFamily="34" charset="-128"/>
              </a:rPr>
              <a:t> figure title is “</a:t>
            </a:r>
            <a:r>
              <a:rPr lang="en-GB" sz="1300" b="1" dirty="0"/>
              <a:t>ABA Secure Single Link Cross Support – Forward</a:t>
            </a:r>
          </a:p>
          <a:p>
            <a:pPr eaLnBrk="1" hangingPunct="1"/>
            <a:r>
              <a:rPr lang="en-GB" sz="1300" b="1" dirty="0"/>
              <a:t>File, Frame &amp; Packet”; however, the figure title in the document is “</a:t>
            </a:r>
            <a:r>
              <a:rPr lang="en-US" sz="1300" dirty="0">
                <a:latin typeface="+mn-lt"/>
              </a:rPr>
              <a:t>ABA Secure End-to-End Forward: ABA Agency Supporting ABA Agency”</a:t>
            </a:r>
            <a:endParaRPr lang="en-US" sz="1300" b="1" dirty="0"/>
          </a:p>
          <a:p>
            <a:pPr eaLnBrk="1" hangingPunct="1">
              <a:spcBef>
                <a:spcPct val="0"/>
              </a:spcBef>
            </a:pPr>
            <a:endParaRPr lang="en-US" dirty="0" smtClean="0">
              <a:latin typeface="Times New Roman" pitchFamily="18" charset="0"/>
              <a:ea typeface="ＭＳ Ｐゴシック" pitchFamily="34" charset="-128"/>
            </a:endParaRPr>
          </a:p>
        </p:txBody>
      </p:sp>
      <p:sp>
        <p:nvSpPr>
          <p:cNvPr id="37891" name="Slide Number Placeholder 3"/>
          <p:cNvSpPr txBox="1">
            <a:spLocks noGrp="1"/>
          </p:cNvSpPr>
          <p:nvPr/>
        </p:nvSpPr>
        <p:spPr bwMode="auto">
          <a:xfrm>
            <a:off x="4143375" y="912018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r"/>
            <a:fld id="{4D5DF583-2BA0-454A-86D4-B30D42959055}" type="slidenum">
              <a:rPr lang="en-US" sz="1300"/>
              <a:pPr algn="r"/>
              <a:t>33</a:t>
            </a:fld>
            <a:endParaRPr lang="en-US"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I changed the lines here from dashed to solid.</a:t>
            </a:r>
          </a:p>
          <a:p>
            <a:r>
              <a:rPr lang="en-US" dirty="0" smtClean="0">
                <a:ea typeface="ＭＳ Ｐゴシック" pitchFamily="34" charset="-128"/>
              </a:rPr>
              <a:t>7/25: Changed to ESLT</a:t>
            </a:r>
            <a:r>
              <a:rPr lang="en-US" baseline="0" dirty="0" smtClean="0">
                <a:ea typeface="ＭＳ Ｐゴシック" pitchFamily="34" charset="-128"/>
              </a:rPr>
              <a:t> now that the term is defined before this graphic.</a:t>
            </a:r>
          </a:p>
          <a:p>
            <a:endParaRPr lang="en-US" dirty="0" smtClean="0">
              <a:ea typeface="ＭＳ Ｐゴシック" pitchFamily="34" charset="-128"/>
            </a:endParaRPr>
          </a:p>
          <a:p>
            <a:r>
              <a:rPr lang="en-US" strike="sngStrike" dirty="0" smtClean="0">
                <a:ea typeface="ＭＳ Ｐゴシック" pitchFamily="34" charset="-128"/>
              </a:rPr>
              <a:t>Note that Earth-Space Link Terminals, while shown here, isn’t mentioned in the document until section 3. In part, that’s why I’ve not adjusted the term to show as “ESLT”.</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85372" indent="-302066" eaLnBrk="0" hangingPunct="0">
              <a:defRPr kumimoji="1">
                <a:solidFill>
                  <a:schemeClr val="tx1"/>
                </a:solidFill>
                <a:latin typeface="Arial" pitchFamily="34" charset="0"/>
                <a:ea typeface="ＭＳ Ｐゴシック" pitchFamily="34" charset="-128"/>
              </a:defRPr>
            </a:lvl2pPr>
            <a:lvl3pPr marL="1208265" indent="-241653" eaLnBrk="0" hangingPunct="0">
              <a:defRPr kumimoji="1">
                <a:solidFill>
                  <a:schemeClr val="tx1"/>
                </a:solidFill>
                <a:latin typeface="Arial" pitchFamily="34" charset="0"/>
                <a:ea typeface="ＭＳ Ｐゴシック" pitchFamily="34" charset="-128"/>
              </a:defRPr>
            </a:lvl3pPr>
            <a:lvl4pPr marL="1691571" indent="-241653" eaLnBrk="0" hangingPunct="0">
              <a:defRPr kumimoji="1">
                <a:solidFill>
                  <a:schemeClr val="tx1"/>
                </a:solidFill>
                <a:latin typeface="Arial" pitchFamily="34" charset="0"/>
                <a:ea typeface="ＭＳ Ｐゴシック" pitchFamily="34" charset="-128"/>
              </a:defRPr>
            </a:lvl4pPr>
            <a:lvl5pPr marL="2174878" indent="-241653" eaLnBrk="0" hangingPunct="0">
              <a:defRPr kumimoji="1">
                <a:solidFill>
                  <a:schemeClr val="tx1"/>
                </a:solidFill>
                <a:latin typeface="Arial" pitchFamily="34" charset="0"/>
                <a:ea typeface="ＭＳ Ｐゴシック" pitchFamily="34" charset="-128"/>
              </a:defRPr>
            </a:lvl5pPr>
            <a:lvl6pPr marL="2658184" indent="-241653" defTabSz="483306"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3141490" indent="-241653" defTabSz="483306"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624796" indent="-241653" defTabSz="483306"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4108102" indent="-241653" defTabSz="483306"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441E74C0-3056-47DB-AF69-DA22C79BFC21}" type="slidenum">
              <a:rPr lang="en-US" smtClean="0">
                <a:solidFill>
                  <a:prstClr val="black"/>
                </a:solidFill>
              </a:rPr>
              <a:pPr eaLnBrk="1" hangingPunct="1"/>
              <a:t>34</a:t>
            </a:fld>
            <a:endParaRPr lang="en-US" smtClean="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I changed the lines here from dashed to solid.</a:t>
            </a:r>
          </a:p>
          <a:p>
            <a:r>
              <a:rPr lang="en-US" dirty="0" smtClean="0">
                <a:ea typeface="ＭＳ Ｐゴシック" pitchFamily="34" charset="-128"/>
              </a:rPr>
              <a:t>7/25: Changed to ESLT</a:t>
            </a:r>
            <a:r>
              <a:rPr lang="en-US" baseline="0" dirty="0" smtClean="0">
                <a:ea typeface="ＭＳ Ｐゴシック" pitchFamily="34" charset="-128"/>
              </a:rPr>
              <a:t> now that the term is defined before this graphic.</a:t>
            </a:r>
          </a:p>
          <a:p>
            <a:endParaRPr lang="en-US" dirty="0" smtClean="0">
              <a:ea typeface="ＭＳ Ｐゴシック" pitchFamily="34" charset="-128"/>
            </a:endParaRPr>
          </a:p>
          <a:p>
            <a:r>
              <a:rPr lang="en-US" strike="sngStrike" dirty="0" smtClean="0">
                <a:ea typeface="ＭＳ Ｐゴシック" pitchFamily="34" charset="-128"/>
              </a:rPr>
              <a:t>Note that Earth-Space Link Terminals, while shown here, isn’t mentioned in the document until section 3. In part, that’s why I’ve not adjusted the term to show as “ESLT”.</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85372" indent="-302066" eaLnBrk="0" hangingPunct="0">
              <a:defRPr kumimoji="1">
                <a:solidFill>
                  <a:schemeClr val="tx1"/>
                </a:solidFill>
                <a:latin typeface="Arial" pitchFamily="34" charset="0"/>
                <a:ea typeface="ＭＳ Ｐゴシック" pitchFamily="34" charset="-128"/>
              </a:defRPr>
            </a:lvl2pPr>
            <a:lvl3pPr marL="1208265" indent="-241653" eaLnBrk="0" hangingPunct="0">
              <a:defRPr kumimoji="1">
                <a:solidFill>
                  <a:schemeClr val="tx1"/>
                </a:solidFill>
                <a:latin typeface="Arial" pitchFamily="34" charset="0"/>
                <a:ea typeface="ＭＳ Ｐゴシック" pitchFamily="34" charset="-128"/>
              </a:defRPr>
            </a:lvl3pPr>
            <a:lvl4pPr marL="1691571" indent="-241653" eaLnBrk="0" hangingPunct="0">
              <a:defRPr kumimoji="1">
                <a:solidFill>
                  <a:schemeClr val="tx1"/>
                </a:solidFill>
                <a:latin typeface="Arial" pitchFamily="34" charset="0"/>
                <a:ea typeface="ＭＳ Ｐゴシック" pitchFamily="34" charset="-128"/>
              </a:defRPr>
            </a:lvl4pPr>
            <a:lvl5pPr marL="2174878" indent="-241653" eaLnBrk="0" hangingPunct="0">
              <a:defRPr kumimoji="1">
                <a:solidFill>
                  <a:schemeClr val="tx1"/>
                </a:solidFill>
                <a:latin typeface="Arial" pitchFamily="34" charset="0"/>
                <a:ea typeface="ＭＳ Ｐゴシック" pitchFamily="34" charset="-128"/>
              </a:defRPr>
            </a:lvl5pPr>
            <a:lvl6pPr marL="2658184" indent="-241653" defTabSz="483306"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3141490" indent="-241653" defTabSz="483306"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624796" indent="-241653" defTabSz="483306"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4108102" indent="-241653" defTabSz="483306"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441E74C0-3056-47DB-AF69-DA22C79BFC21}" type="slidenum">
              <a:rPr lang="en-US" smtClean="0">
                <a:solidFill>
                  <a:prstClr val="black"/>
                </a:solidFill>
              </a:rPr>
              <a:pPr eaLnBrk="1" hangingPunct="1"/>
              <a:t>35</a:t>
            </a:fld>
            <a:endParaRPr lang="en-US" smtClean="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0433"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5B14480A-140E-4884-8C0C-C59F3385B9AA}" type="slidenum">
              <a:rPr lang="en-US" sz="1000" b="0" i="1">
                <a:latin typeface="Times New Roman" pitchFamily="18" charset="0"/>
                <a:ea typeface="ＭＳ Ｐゴシック" charset="-128"/>
              </a:rPr>
              <a:pPr algn="r" defTabSz="920750" eaLnBrk="0" hangingPunct="0"/>
              <a:t>36</a:t>
            </a:fld>
            <a:endParaRPr lang="en-US" sz="1000" b="0" i="1">
              <a:latin typeface="Times New Roman" pitchFamily="18" charset="0"/>
              <a:ea typeface="ＭＳ Ｐゴシック" charset="-128"/>
            </a:endParaRPr>
          </a:p>
        </p:txBody>
      </p:sp>
      <p:sp>
        <p:nvSpPr>
          <p:cNvPr id="3090434"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00D4F5A6-B2F8-42E2-8295-FAC8318766FC}" type="slidenum">
              <a:rPr lang="en-US" sz="1000" b="0" i="1">
                <a:latin typeface="Times New Roman" pitchFamily="18" charset="0"/>
                <a:ea typeface="ＭＳ Ｐゴシック" charset="-128"/>
              </a:rPr>
              <a:pPr algn="r" defTabSz="920750" eaLnBrk="0" hangingPunct="0"/>
              <a:t>36</a:t>
            </a:fld>
            <a:endParaRPr lang="en-US" sz="1000" b="0" i="1">
              <a:latin typeface="Times New Roman" pitchFamily="18" charset="0"/>
              <a:ea typeface="ＭＳ Ｐゴシック" charset="-128"/>
            </a:endParaRPr>
          </a:p>
        </p:txBody>
      </p:sp>
      <p:sp>
        <p:nvSpPr>
          <p:cNvPr id="3090435" name="Rectangle 2"/>
          <p:cNvSpPr>
            <a:spLocks noGrp="1" noRot="1" noChangeAspect="1" noChangeArrowheads="1" noTextEdit="1"/>
          </p:cNvSpPr>
          <p:nvPr>
            <p:ph type="sldImg"/>
          </p:nvPr>
        </p:nvSpPr>
        <p:spPr>
          <a:xfrm>
            <a:off x="1257300" y="720725"/>
            <a:ext cx="4800600" cy="3600450"/>
          </a:xfrm>
          <a:ln/>
        </p:spPr>
      </p:sp>
      <p:sp>
        <p:nvSpPr>
          <p:cNvPr id="3090436" name="Rectangle 3"/>
          <p:cNvSpPr>
            <a:spLocks noGrp="1" noChangeArrowheads="1"/>
          </p:cNvSpPr>
          <p:nvPr>
            <p:ph type="body" idx="1"/>
          </p:nvPr>
        </p:nvSpPr>
        <p:spPr>
          <a:xfrm>
            <a:off x="974725" y="4559300"/>
            <a:ext cx="5365750" cy="4321175"/>
          </a:xfrm>
          <a:noFill/>
          <a:ln/>
        </p:spPr>
        <p:txBody>
          <a:bodyPr/>
          <a:lstStyle/>
          <a:p>
            <a:endParaRPr lang="en-GB" smtClean="0"/>
          </a:p>
        </p:txBody>
      </p:sp>
    </p:spTree>
    <p:extLst>
      <p:ext uri="{BB962C8B-B14F-4D97-AF65-F5344CB8AC3E}">
        <p14:creationId xmlns:p14="http://schemas.microsoft.com/office/powerpoint/2010/main" val="2167170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6577"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A503C0DF-351A-46C0-A2CA-F7607B811AFB}" type="slidenum">
              <a:rPr lang="en-US" sz="1000" b="0" i="1">
                <a:latin typeface="Times New Roman" pitchFamily="18" charset="0"/>
                <a:ea typeface="ＭＳ Ｐゴシック" charset="-128"/>
              </a:rPr>
              <a:pPr algn="r" defTabSz="920750" eaLnBrk="0" hangingPunct="0"/>
              <a:t>37</a:t>
            </a:fld>
            <a:endParaRPr lang="en-US" sz="1000" b="0" i="1">
              <a:latin typeface="Times New Roman" pitchFamily="18" charset="0"/>
              <a:ea typeface="ＭＳ Ｐゴシック" charset="-128"/>
            </a:endParaRPr>
          </a:p>
        </p:txBody>
      </p:sp>
      <p:sp>
        <p:nvSpPr>
          <p:cNvPr id="3096578"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34E81FA4-54AA-40B4-B6CA-82C0A09FDFD3}" type="slidenum">
              <a:rPr lang="en-US" sz="1000" b="0" i="1">
                <a:latin typeface="Times New Roman" pitchFamily="18" charset="0"/>
                <a:ea typeface="ＭＳ Ｐゴシック" charset="-128"/>
              </a:rPr>
              <a:pPr algn="r" defTabSz="920750" eaLnBrk="0" hangingPunct="0"/>
              <a:t>37</a:t>
            </a:fld>
            <a:endParaRPr lang="en-US" sz="1000" b="0" i="1">
              <a:latin typeface="Times New Roman" pitchFamily="18" charset="0"/>
              <a:ea typeface="ＭＳ Ｐゴシック" charset="-128"/>
            </a:endParaRPr>
          </a:p>
        </p:txBody>
      </p:sp>
      <p:sp>
        <p:nvSpPr>
          <p:cNvPr id="3096579" name="Rectangle 2"/>
          <p:cNvSpPr>
            <a:spLocks noGrp="1" noRot="1" noChangeAspect="1" noChangeArrowheads="1" noTextEdit="1"/>
          </p:cNvSpPr>
          <p:nvPr>
            <p:ph type="sldImg"/>
          </p:nvPr>
        </p:nvSpPr>
        <p:spPr>
          <a:xfrm>
            <a:off x="1257300" y="720725"/>
            <a:ext cx="4800600" cy="3600450"/>
          </a:xfrm>
          <a:ln/>
        </p:spPr>
      </p:sp>
      <p:sp>
        <p:nvSpPr>
          <p:cNvPr id="3096580" name="Rectangle 3"/>
          <p:cNvSpPr>
            <a:spLocks noGrp="1" noChangeArrowheads="1"/>
          </p:cNvSpPr>
          <p:nvPr>
            <p:ph type="body" idx="1"/>
          </p:nvPr>
        </p:nvSpPr>
        <p:spPr>
          <a:xfrm>
            <a:off x="974725" y="4559300"/>
            <a:ext cx="5365750" cy="4321175"/>
          </a:xfrm>
          <a:noFill/>
          <a:ln/>
        </p:spPr>
        <p:txBody>
          <a:bodyPr/>
          <a:lstStyle/>
          <a:p>
            <a:endParaRPr lang="en-GB" smtClean="0"/>
          </a:p>
          <a:p>
            <a:r>
              <a:rPr lang="en-GB" smtClean="0"/>
              <a:t>----- Meeting Notes (11/17/14 06:55) -----</a:t>
            </a:r>
          </a:p>
          <a:p>
            <a:r>
              <a:rPr lang="en-GB" smtClean="0"/>
              <a:t>Put description on SANA website of the programmatic interface</a:t>
            </a:r>
          </a:p>
        </p:txBody>
      </p:sp>
    </p:spTree>
    <p:extLst>
      <p:ext uri="{BB962C8B-B14F-4D97-AF65-F5344CB8AC3E}">
        <p14:creationId xmlns:p14="http://schemas.microsoft.com/office/powerpoint/2010/main" val="3481120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(11/17/14 07:04) -----</a:t>
            </a:r>
          </a:p>
          <a:p>
            <a:r>
              <a:rPr lang="en-US"/>
              <a:t>GFT needs input from D-DOR</a:t>
            </a:r>
          </a:p>
          <a:p>
            <a:r>
              <a:rPr lang="en-US"/>
              <a:t>D-DOR service request is from MOC to multiple GS</a:t>
            </a:r>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38</a:t>
            </a:fld>
            <a:endParaRPr lang="en-US"/>
          </a:p>
        </p:txBody>
      </p:sp>
    </p:spTree>
    <p:extLst>
      <p:ext uri="{BB962C8B-B14F-4D97-AF65-F5344CB8AC3E}">
        <p14:creationId xmlns:p14="http://schemas.microsoft.com/office/powerpoint/2010/main" val="463014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649"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D714F93E-6482-43A2-9293-369E2A1E7868}" type="slidenum">
              <a:rPr lang="en-US" sz="1000" b="0" i="1">
                <a:latin typeface="Times New Roman" pitchFamily="18" charset="0"/>
                <a:ea typeface="ＭＳ Ｐゴシック" charset="-128"/>
              </a:rPr>
              <a:pPr algn="r" defTabSz="920750" eaLnBrk="0" hangingPunct="0"/>
              <a:t>40</a:t>
            </a:fld>
            <a:endParaRPr lang="en-US" sz="1000" b="0" i="1">
              <a:latin typeface="Times New Roman" pitchFamily="18" charset="0"/>
              <a:ea typeface="ＭＳ Ｐゴシック" charset="-128"/>
            </a:endParaRPr>
          </a:p>
        </p:txBody>
      </p:sp>
      <p:sp>
        <p:nvSpPr>
          <p:cNvPr id="3099650" name="Rectangle 2"/>
          <p:cNvSpPr>
            <a:spLocks noGrp="1" noRot="1" noChangeAspect="1" noChangeArrowheads="1" noTextEdit="1"/>
          </p:cNvSpPr>
          <p:nvPr>
            <p:ph type="sldImg"/>
          </p:nvPr>
        </p:nvSpPr>
        <p:spPr>
          <a:ln/>
        </p:spPr>
      </p:sp>
      <p:sp>
        <p:nvSpPr>
          <p:cNvPr id="309965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2043210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70662" indent="-296408">
              <a:defRPr>
                <a:solidFill>
                  <a:schemeClr val="tx1"/>
                </a:solidFill>
                <a:latin typeface="Times New Roman" pitchFamily="18" charset="0"/>
              </a:defRPr>
            </a:lvl2pPr>
            <a:lvl3pPr marL="1185634" indent="-237127">
              <a:defRPr>
                <a:solidFill>
                  <a:schemeClr val="tx1"/>
                </a:solidFill>
                <a:latin typeface="Times New Roman" pitchFamily="18" charset="0"/>
              </a:defRPr>
            </a:lvl3pPr>
            <a:lvl4pPr marL="1659887" indent="-237127">
              <a:defRPr>
                <a:solidFill>
                  <a:schemeClr val="tx1"/>
                </a:solidFill>
                <a:latin typeface="Times New Roman" pitchFamily="18" charset="0"/>
              </a:defRPr>
            </a:lvl4pPr>
            <a:lvl5pPr marL="2134141" indent="-237127">
              <a:defRPr>
                <a:solidFill>
                  <a:schemeClr val="tx1"/>
                </a:solidFill>
                <a:latin typeface="Times New Roman" pitchFamily="18" charset="0"/>
              </a:defRPr>
            </a:lvl5pPr>
            <a:lvl6pPr marL="2608395" indent="-237127" defTabSz="474254" fontAlgn="base">
              <a:spcBef>
                <a:spcPct val="0"/>
              </a:spcBef>
              <a:spcAft>
                <a:spcPct val="0"/>
              </a:spcAft>
              <a:defRPr>
                <a:solidFill>
                  <a:schemeClr val="tx1"/>
                </a:solidFill>
                <a:latin typeface="Times New Roman" pitchFamily="18" charset="0"/>
              </a:defRPr>
            </a:lvl6pPr>
            <a:lvl7pPr marL="3082648" indent="-237127" defTabSz="474254" fontAlgn="base">
              <a:spcBef>
                <a:spcPct val="0"/>
              </a:spcBef>
              <a:spcAft>
                <a:spcPct val="0"/>
              </a:spcAft>
              <a:defRPr>
                <a:solidFill>
                  <a:schemeClr val="tx1"/>
                </a:solidFill>
                <a:latin typeface="Times New Roman" pitchFamily="18" charset="0"/>
              </a:defRPr>
            </a:lvl7pPr>
            <a:lvl8pPr marL="3556902" indent="-237127" defTabSz="474254" fontAlgn="base">
              <a:spcBef>
                <a:spcPct val="0"/>
              </a:spcBef>
              <a:spcAft>
                <a:spcPct val="0"/>
              </a:spcAft>
              <a:defRPr>
                <a:solidFill>
                  <a:schemeClr val="tx1"/>
                </a:solidFill>
                <a:latin typeface="Times New Roman" pitchFamily="18" charset="0"/>
              </a:defRPr>
            </a:lvl8pPr>
            <a:lvl9pPr marL="4031155" indent="-237127" defTabSz="474254"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pPr>
            <a:fld id="{6ADFE606-4D11-4295-8EEA-D0B8AFF4D9FB}" type="slidenum">
              <a:rPr lang="en-US">
                <a:latin typeface="Calibri" pitchFamily="34" charset="0"/>
              </a:rPr>
              <a:pPr fontAlgn="base">
                <a:spcBef>
                  <a:spcPct val="0"/>
                </a:spcBef>
                <a:spcAft>
                  <a:spcPct val="0"/>
                </a:spcAft>
              </a:pPr>
              <a:t>5</a:t>
            </a:fld>
            <a:endParaRPr lang="en-US">
              <a:latin typeface="Calibri" pitchFamily="34" charset="0"/>
            </a:endParaRPr>
          </a:p>
        </p:txBody>
      </p:sp>
    </p:spTree>
    <p:extLst>
      <p:ext uri="{BB962C8B-B14F-4D97-AF65-F5344CB8AC3E}">
        <p14:creationId xmlns:p14="http://schemas.microsoft.com/office/powerpoint/2010/main" val="3273190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6817" name="Rectangle 5"/>
          <p:cNvSpPr>
            <a:spLocks noGrp="1" noChangeArrowheads="1"/>
          </p:cNvSpPr>
          <p:nvPr>
            <p:ph type="sldNum" sz="quarter" idx="5"/>
          </p:nvPr>
        </p:nvSpPr>
        <p:spPr>
          <a:noFill/>
        </p:spPr>
        <p:txBody>
          <a:bodyPr/>
          <a:lstStyle/>
          <a:p>
            <a:fld id="{5F0BD772-6B2A-4023-BB70-01BB2E68AF82}" type="slidenum">
              <a:rPr lang="en-US" smtClean="0"/>
              <a:pPr/>
              <a:t>41</a:t>
            </a:fld>
            <a:endParaRPr lang="en-US" smtClean="0"/>
          </a:p>
        </p:txBody>
      </p:sp>
      <p:sp>
        <p:nvSpPr>
          <p:cNvPr id="3106818" name="Slide Image Placeholder 1"/>
          <p:cNvSpPr>
            <a:spLocks noGrp="1" noRot="1" noChangeAspect="1" noTextEdit="1"/>
          </p:cNvSpPr>
          <p:nvPr>
            <p:ph type="sldImg"/>
          </p:nvPr>
        </p:nvSpPr>
        <p:spPr>
          <a:ln/>
        </p:spPr>
      </p:sp>
      <p:sp>
        <p:nvSpPr>
          <p:cNvPr id="3106819" name="Notes Placeholder 2"/>
          <p:cNvSpPr>
            <a:spLocks noGrp="1"/>
          </p:cNvSpPr>
          <p:nvPr>
            <p:ph type="body" idx="1"/>
          </p:nvPr>
        </p:nvSpPr>
        <p:spPr>
          <a:noFill/>
          <a:ln/>
        </p:spPr>
        <p:txBody>
          <a:bodyPr/>
          <a:lstStyle/>
          <a:p>
            <a:endParaRPr lang="en-GB" smtClean="0"/>
          </a:p>
        </p:txBody>
      </p:sp>
      <p:sp>
        <p:nvSpPr>
          <p:cNvPr id="3106820" name="Slide Number Placeholder 3"/>
          <p:cNvSpPr txBox="1">
            <a:spLocks noGrp="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1378F575-B638-4AE1-8A96-CA38B9F0FFD9}" type="slidenum">
              <a:rPr lang="en-US" sz="1000" b="0" i="1">
                <a:latin typeface="Times New Roman" pitchFamily="18" charset="0"/>
              </a:rPr>
              <a:pPr algn="r" defTabSz="920750" eaLnBrk="0" hangingPunct="0"/>
              <a:t>41</a:t>
            </a:fld>
            <a:endParaRPr lang="en-US" sz="1000" b="0" i="1">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pitchFamily="34" charset="0"/>
                <a:ea typeface="ＭＳ Ｐゴシック" pitchFamily="34" charset="-128"/>
              </a:defRPr>
            </a:lvl1pPr>
            <a:lvl2pPr marL="742950" indent="-285750" defTabSz="920750">
              <a:defRPr sz="2400" b="1">
                <a:solidFill>
                  <a:schemeClr val="tx1"/>
                </a:solidFill>
                <a:latin typeface="Arial" pitchFamily="34" charset="0"/>
                <a:ea typeface="ＭＳ Ｐゴシック" pitchFamily="34" charset="-128"/>
              </a:defRPr>
            </a:lvl2pPr>
            <a:lvl3pPr marL="1143000" indent="-228600" defTabSz="920750">
              <a:defRPr sz="2400" b="1">
                <a:solidFill>
                  <a:schemeClr val="tx1"/>
                </a:solidFill>
                <a:latin typeface="Arial" pitchFamily="34" charset="0"/>
                <a:ea typeface="ＭＳ Ｐゴシック" pitchFamily="34" charset="-128"/>
              </a:defRPr>
            </a:lvl3pPr>
            <a:lvl4pPr marL="1600200" indent="-228600" defTabSz="920750">
              <a:defRPr sz="2400" b="1">
                <a:solidFill>
                  <a:schemeClr val="tx1"/>
                </a:solidFill>
                <a:latin typeface="Arial" pitchFamily="34" charset="0"/>
                <a:ea typeface="ＭＳ Ｐゴシック" pitchFamily="34" charset="-128"/>
              </a:defRPr>
            </a:lvl4pPr>
            <a:lvl5pPr marL="2057400" indent="-228600" defTabSz="920750">
              <a:defRPr sz="2400" b="1">
                <a:solidFill>
                  <a:schemeClr val="tx1"/>
                </a:solidFill>
                <a:latin typeface="Arial" pitchFamily="34"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fld id="{58B455F6-42A2-4783-A088-AA51C9AAE071}" type="slidenum">
              <a:rPr lang="en-US" sz="1000" b="0">
                <a:latin typeface="Times New Roman" pitchFamily="18" charset="0"/>
              </a:rPr>
              <a:pPr/>
              <a:t>43</a:t>
            </a:fld>
            <a:endParaRPr lang="en-US" sz="1000" b="0">
              <a:latin typeface="Times New Roman" pitchFamily="18" charset="0"/>
            </a:endParaRPr>
          </a:p>
        </p:txBody>
      </p:sp>
      <p:sp>
        <p:nvSpPr>
          <p:cNvPr id="18434" name="Rectangle 2"/>
          <p:cNvSpPr>
            <a:spLocks noGrp="1" noRot="1" noChangeAspect="1" noChangeArrowheads="1" noTextEdit="1"/>
          </p:cNvSpPr>
          <p:nvPr>
            <p:ph type="sldImg"/>
          </p:nvPr>
        </p:nvSpPr>
        <p:spPr>
          <a:xfrm>
            <a:off x="1257300" y="720725"/>
            <a:ext cx="4800600" cy="3600450"/>
          </a:xfrm>
          <a:ln/>
        </p:spPr>
      </p:sp>
      <p:sp>
        <p:nvSpPr>
          <p:cNvPr id="18435"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pitchFamily="34" charset="0"/>
                <a:ea typeface="ＭＳ Ｐゴシック" pitchFamily="34" charset="-128"/>
              </a:defRPr>
            </a:lvl1pPr>
            <a:lvl2pPr marL="742950" indent="-285750" defTabSz="920750">
              <a:defRPr sz="2400" b="1">
                <a:solidFill>
                  <a:schemeClr val="tx1"/>
                </a:solidFill>
                <a:latin typeface="Arial" pitchFamily="34" charset="0"/>
                <a:ea typeface="ＭＳ Ｐゴシック" pitchFamily="34" charset="-128"/>
              </a:defRPr>
            </a:lvl2pPr>
            <a:lvl3pPr marL="1143000" indent="-228600" defTabSz="920750">
              <a:defRPr sz="2400" b="1">
                <a:solidFill>
                  <a:schemeClr val="tx1"/>
                </a:solidFill>
                <a:latin typeface="Arial" pitchFamily="34" charset="0"/>
                <a:ea typeface="ＭＳ Ｐゴシック" pitchFamily="34" charset="-128"/>
              </a:defRPr>
            </a:lvl3pPr>
            <a:lvl4pPr marL="1600200" indent="-228600" defTabSz="920750">
              <a:defRPr sz="2400" b="1">
                <a:solidFill>
                  <a:schemeClr val="tx1"/>
                </a:solidFill>
                <a:latin typeface="Arial" pitchFamily="34" charset="0"/>
                <a:ea typeface="ＭＳ Ｐゴシック" pitchFamily="34" charset="-128"/>
              </a:defRPr>
            </a:lvl4pPr>
            <a:lvl5pPr marL="2057400" indent="-228600" defTabSz="920750">
              <a:defRPr sz="2400" b="1">
                <a:solidFill>
                  <a:schemeClr val="tx1"/>
                </a:solidFill>
                <a:latin typeface="Arial" pitchFamily="34"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fld id="{4880B46C-1FE3-40C8-A54D-D47284F853DD}" type="slidenum">
              <a:rPr lang="en-US" sz="1000" b="0">
                <a:latin typeface="Times New Roman" pitchFamily="18" charset="0"/>
              </a:rPr>
              <a:pPr/>
              <a:t>44</a:t>
            </a:fld>
            <a:endParaRPr lang="en-US" sz="1000" b="0">
              <a:latin typeface="Times New Roman" pitchFamily="18" charset="0"/>
            </a:endParaRPr>
          </a:p>
        </p:txBody>
      </p:sp>
      <p:sp>
        <p:nvSpPr>
          <p:cNvPr id="20482" name="Rectangle 2"/>
          <p:cNvSpPr>
            <a:spLocks noGrp="1" noRot="1" noChangeAspect="1" noChangeArrowheads="1" noTextEdit="1"/>
          </p:cNvSpPr>
          <p:nvPr>
            <p:ph type="sldImg"/>
          </p:nvPr>
        </p:nvSpPr>
        <p:spPr>
          <a:xfrm>
            <a:off x="1257300" y="720725"/>
            <a:ext cx="4800600" cy="3600450"/>
          </a:xfrm>
          <a:ln/>
        </p:spPr>
      </p:sp>
      <p:sp>
        <p:nvSpPr>
          <p:cNvPr id="20483"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pitchFamily="34" charset="0"/>
                <a:ea typeface="ＭＳ Ｐゴシック" pitchFamily="34" charset="-128"/>
              </a:defRPr>
            </a:lvl1pPr>
            <a:lvl2pPr marL="742950" indent="-285750" defTabSz="920750">
              <a:defRPr sz="2400" b="1">
                <a:solidFill>
                  <a:schemeClr val="tx1"/>
                </a:solidFill>
                <a:latin typeface="Arial" pitchFamily="34" charset="0"/>
                <a:ea typeface="ＭＳ Ｐゴシック" pitchFamily="34" charset="-128"/>
              </a:defRPr>
            </a:lvl2pPr>
            <a:lvl3pPr marL="1143000" indent="-228600" defTabSz="920750">
              <a:defRPr sz="2400" b="1">
                <a:solidFill>
                  <a:schemeClr val="tx1"/>
                </a:solidFill>
                <a:latin typeface="Arial" pitchFamily="34" charset="0"/>
                <a:ea typeface="ＭＳ Ｐゴシック" pitchFamily="34" charset="-128"/>
              </a:defRPr>
            </a:lvl3pPr>
            <a:lvl4pPr marL="1600200" indent="-228600" defTabSz="920750">
              <a:defRPr sz="2400" b="1">
                <a:solidFill>
                  <a:schemeClr val="tx1"/>
                </a:solidFill>
                <a:latin typeface="Arial" pitchFamily="34" charset="0"/>
                <a:ea typeface="ＭＳ Ｐゴシック" pitchFamily="34" charset="-128"/>
              </a:defRPr>
            </a:lvl4pPr>
            <a:lvl5pPr marL="2057400" indent="-228600" defTabSz="920750">
              <a:defRPr sz="2400" b="1">
                <a:solidFill>
                  <a:schemeClr val="tx1"/>
                </a:solidFill>
                <a:latin typeface="Arial" pitchFamily="34"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fld id="{8CA19B39-2DB6-4506-B18C-032D16345246}" type="slidenum">
              <a:rPr lang="en-US" sz="1000" b="0">
                <a:latin typeface="Times New Roman" pitchFamily="18" charset="0"/>
              </a:rPr>
              <a:pPr/>
              <a:t>45</a:t>
            </a:fld>
            <a:endParaRPr lang="en-US" sz="1000" b="0">
              <a:latin typeface="Times New Roman" pitchFamily="18" charset="0"/>
            </a:endParaRPr>
          </a:p>
        </p:txBody>
      </p:sp>
      <p:sp>
        <p:nvSpPr>
          <p:cNvPr id="22530" name="Rectangle 2"/>
          <p:cNvSpPr>
            <a:spLocks noGrp="1" noRot="1" noChangeAspect="1" noChangeArrowheads="1" noTextEdit="1"/>
          </p:cNvSpPr>
          <p:nvPr>
            <p:ph type="sldImg"/>
          </p:nvPr>
        </p:nvSpPr>
        <p:spPr>
          <a:xfrm>
            <a:off x="1257300" y="720725"/>
            <a:ext cx="4800600" cy="3600450"/>
          </a:xfrm>
          <a:ln/>
        </p:spPr>
      </p:sp>
      <p:sp>
        <p:nvSpPr>
          <p:cNvPr id="22531"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b="1">
                <a:solidFill>
                  <a:schemeClr val="tx1"/>
                </a:solidFill>
                <a:latin typeface="Arial" charset="0"/>
              </a:defRPr>
            </a:lvl1pPr>
            <a:lvl2pPr marL="742950" indent="-285750" defTabSz="920750" eaLnBrk="0" hangingPunct="0">
              <a:defRPr b="1">
                <a:solidFill>
                  <a:schemeClr val="tx1"/>
                </a:solidFill>
                <a:latin typeface="Arial" charset="0"/>
              </a:defRPr>
            </a:lvl2pPr>
            <a:lvl3pPr marL="1143000" indent="-228600" defTabSz="920750" eaLnBrk="0" hangingPunct="0">
              <a:defRPr b="1">
                <a:solidFill>
                  <a:schemeClr val="tx1"/>
                </a:solidFill>
                <a:latin typeface="Arial" charset="0"/>
              </a:defRPr>
            </a:lvl3pPr>
            <a:lvl4pPr marL="1600200" indent="-228600" defTabSz="920750" eaLnBrk="0" hangingPunct="0">
              <a:defRPr b="1">
                <a:solidFill>
                  <a:schemeClr val="tx1"/>
                </a:solidFill>
                <a:latin typeface="Arial" charset="0"/>
              </a:defRPr>
            </a:lvl4pPr>
            <a:lvl5pPr marL="2057400" indent="-228600" defTabSz="920750" eaLnBrk="0" hangingPunct="0">
              <a:defRPr b="1">
                <a:solidFill>
                  <a:schemeClr val="tx1"/>
                </a:solidFill>
                <a:latin typeface="Arial" charset="0"/>
              </a:defRPr>
            </a:lvl5pPr>
            <a:lvl6pPr marL="2514600" indent="-228600" defTabSz="920750" eaLnBrk="0" fontAlgn="base" hangingPunct="0">
              <a:spcBef>
                <a:spcPct val="0"/>
              </a:spcBef>
              <a:spcAft>
                <a:spcPct val="0"/>
              </a:spcAft>
              <a:defRPr b="1">
                <a:solidFill>
                  <a:schemeClr val="tx1"/>
                </a:solidFill>
                <a:latin typeface="Arial" charset="0"/>
              </a:defRPr>
            </a:lvl6pPr>
            <a:lvl7pPr marL="2971800" indent="-228600" defTabSz="920750" eaLnBrk="0" fontAlgn="base" hangingPunct="0">
              <a:spcBef>
                <a:spcPct val="0"/>
              </a:spcBef>
              <a:spcAft>
                <a:spcPct val="0"/>
              </a:spcAft>
              <a:defRPr b="1">
                <a:solidFill>
                  <a:schemeClr val="tx1"/>
                </a:solidFill>
                <a:latin typeface="Arial" charset="0"/>
              </a:defRPr>
            </a:lvl7pPr>
            <a:lvl8pPr marL="3429000" indent="-228600" defTabSz="920750" eaLnBrk="0" fontAlgn="base" hangingPunct="0">
              <a:spcBef>
                <a:spcPct val="0"/>
              </a:spcBef>
              <a:spcAft>
                <a:spcPct val="0"/>
              </a:spcAft>
              <a:defRPr b="1">
                <a:solidFill>
                  <a:schemeClr val="tx1"/>
                </a:solidFill>
                <a:latin typeface="Arial" charset="0"/>
              </a:defRPr>
            </a:lvl8pPr>
            <a:lvl9pPr marL="3886200" indent="-228600" defTabSz="920750" eaLnBrk="0" fontAlgn="base" hangingPunct="0">
              <a:spcBef>
                <a:spcPct val="0"/>
              </a:spcBef>
              <a:spcAft>
                <a:spcPct val="0"/>
              </a:spcAft>
              <a:defRPr b="1">
                <a:solidFill>
                  <a:schemeClr val="tx1"/>
                </a:solidFill>
                <a:latin typeface="Arial" charset="0"/>
              </a:defRPr>
            </a:lvl9pPr>
          </a:lstStyle>
          <a:p>
            <a:fld id="{4FCB9301-75B0-4ECA-9906-9E6B39A935CE}" type="slidenum">
              <a:rPr lang="en-GB" b="0" smtClean="0">
                <a:latin typeface="Times New Roman" pitchFamily="18" charset="0"/>
              </a:rPr>
              <a:pPr/>
              <a:t>55</a:t>
            </a:fld>
            <a:endParaRPr lang="en-GB" b="0" smtClean="0">
              <a:latin typeface="Times New Roman"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itchFamily="18" charset="0"/>
              </a:defRPr>
            </a:lvl1pPr>
            <a:lvl2pPr marL="785372" indent="-302066">
              <a:defRPr sz="2500">
                <a:solidFill>
                  <a:schemeClr val="tx1"/>
                </a:solidFill>
                <a:latin typeface="Times New Roman" pitchFamily="18" charset="0"/>
              </a:defRPr>
            </a:lvl2pPr>
            <a:lvl3pPr marL="1208265" indent="-241653">
              <a:defRPr sz="2500">
                <a:solidFill>
                  <a:schemeClr val="tx1"/>
                </a:solidFill>
                <a:latin typeface="Times New Roman" pitchFamily="18" charset="0"/>
              </a:defRPr>
            </a:lvl3pPr>
            <a:lvl4pPr marL="1691571" indent="-241653">
              <a:defRPr sz="2500">
                <a:solidFill>
                  <a:schemeClr val="tx1"/>
                </a:solidFill>
                <a:latin typeface="Times New Roman" pitchFamily="18" charset="0"/>
              </a:defRPr>
            </a:lvl4pPr>
            <a:lvl5pPr marL="2174878" indent="-241653">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fld id="{74A4E03B-5FAC-4CAA-BFE7-62C02CF1C054}" type="slidenum">
              <a:rPr lang="en-GB" altLang="en-US" sz="1300"/>
              <a:pPr/>
              <a:t>58</a:t>
            </a:fld>
            <a:endParaRPr lang="en-GB" altLang="en-US" sz="13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itchFamily="18" charset="0"/>
                <a:cs typeface="Arial" pitchFamily="34" charset="0"/>
              </a:defRPr>
            </a:lvl1pPr>
            <a:lvl2pPr marL="785372" indent="-302066">
              <a:defRPr sz="2500">
                <a:solidFill>
                  <a:schemeClr val="tx1"/>
                </a:solidFill>
                <a:latin typeface="Times New Roman" pitchFamily="18" charset="0"/>
                <a:cs typeface="Arial" pitchFamily="34" charset="0"/>
              </a:defRPr>
            </a:lvl2pPr>
            <a:lvl3pPr marL="1208265" indent="-241653">
              <a:defRPr sz="2500">
                <a:solidFill>
                  <a:schemeClr val="tx1"/>
                </a:solidFill>
                <a:latin typeface="Times New Roman" pitchFamily="18" charset="0"/>
                <a:cs typeface="Arial" pitchFamily="34" charset="0"/>
              </a:defRPr>
            </a:lvl3pPr>
            <a:lvl4pPr marL="1691571" indent="-241653">
              <a:defRPr sz="2500">
                <a:solidFill>
                  <a:schemeClr val="tx1"/>
                </a:solidFill>
                <a:latin typeface="Times New Roman" pitchFamily="18" charset="0"/>
                <a:cs typeface="Arial" pitchFamily="34" charset="0"/>
              </a:defRPr>
            </a:lvl4pPr>
            <a:lvl5pPr marL="2174878" indent="-241653">
              <a:defRPr sz="2500">
                <a:solidFill>
                  <a:schemeClr val="tx1"/>
                </a:solidFill>
                <a:latin typeface="Times New Roman" pitchFamily="18" charset="0"/>
                <a:cs typeface="Arial" pitchFamily="34" charset="0"/>
              </a:defRPr>
            </a:lvl5pPr>
            <a:lvl6pPr marL="2658184" indent="-241653" eaLnBrk="0" fontAlgn="base" hangingPunct="0">
              <a:spcBef>
                <a:spcPct val="0"/>
              </a:spcBef>
              <a:spcAft>
                <a:spcPct val="0"/>
              </a:spcAft>
              <a:defRPr sz="2500">
                <a:solidFill>
                  <a:schemeClr val="tx1"/>
                </a:solidFill>
                <a:latin typeface="Times New Roman" pitchFamily="18" charset="0"/>
                <a:cs typeface="Arial" pitchFamily="34" charset="0"/>
              </a:defRPr>
            </a:lvl6pPr>
            <a:lvl7pPr marL="3141490" indent="-241653" eaLnBrk="0" fontAlgn="base" hangingPunct="0">
              <a:spcBef>
                <a:spcPct val="0"/>
              </a:spcBef>
              <a:spcAft>
                <a:spcPct val="0"/>
              </a:spcAft>
              <a:defRPr sz="2500">
                <a:solidFill>
                  <a:schemeClr val="tx1"/>
                </a:solidFill>
                <a:latin typeface="Times New Roman" pitchFamily="18" charset="0"/>
                <a:cs typeface="Arial" pitchFamily="34" charset="0"/>
              </a:defRPr>
            </a:lvl7pPr>
            <a:lvl8pPr marL="3624796" indent="-241653" eaLnBrk="0" fontAlgn="base" hangingPunct="0">
              <a:spcBef>
                <a:spcPct val="0"/>
              </a:spcBef>
              <a:spcAft>
                <a:spcPct val="0"/>
              </a:spcAft>
              <a:defRPr sz="2500">
                <a:solidFill>
                  <a:schemeClr val="tx1"/>
                </a:solidFill>
                <a:latin typeface="Times New Roman" pitchFamily="18" charset="0"/>
                <a:cs typeface="Arial" pitchFamily="34" charset="0"/>
              </a:defRPr>
            </a:lvl8pPr>
            <a:lvl9pPr marL="4108102" indent="-241653" eaLnBrk="0" fontAlgn="base" hangingPunct="0">
              <a:spcBef>
                <a:spcPct val="0"/>
              </a:spcBef>
              <a:spcAft>
                <a:spcPct val="0"/>
              </a:spcAft>
              <a:defRPr sz="2500">
                <a:solidFill>
                  <a:schemeClr val="tx1"/>
                </a:solidFill>
                <a:latin typeface="Times New Roman" pitchFamily="18" charset="0"/>
                <a:cs typeface="Arial" pitchFamily="34" charset="0"/>
              </a:defRPr>
            </a:lvl9pPr>
          </a:lstStyle>
          <a:p>
            <a:fld id="{0E966E7F-979B-4CD6-BF88-C97D95AC0DF7}" type="slidenum">
              <a:rPr lang="en-GB" altLang="fr-FR" sz="1300"/>
              <a:pPr/>
              <a:t>59</a:t>
            </a:fld>
            <a:endParaRPr lang="en-GB" altLang="fr-FR" sz="13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itchFamily="18" charset="0"/>
                <a:cs typeface="Arial" pitchFamily="34" charset="0"/>
              </a:defRPr>
            </a:lvl1pPr>
            <a:lvl2pPr marL="785372" indent="-302066">
              <a:defRPr sz="2500">
                <a:solidFill>
                  <a:schemeClr val="tx1"/>
                </a:solidFill>
                <a:latin typeface="Times New Roman" pitchFamily="18" charset="0"/>
                <a:cs typeface="Arial" pitchFamily="34" charset="0"/>
              </a:defRPr>
            </a:lvl2pPr>
            <a:lvl3pPr marL="1208265" indent="-241653">
              <a:defRPr sz="2500">
                <a:solidFill>
                  <a:schemeClr val="tx1"/>
                </a:solidFill>
                <a:latin typeface="Times New Roman" pitchFamily="18" charset="0"/>
                <a:cs typeface="Arial" pitchFamily="34" charset="0"/>
              </a:defRPr>
            </a:lvl3pPr>
            <a:lvl4pPr marL="1691571" indent="-241653">
              <a:defRPr sz="2500">
                <a:solidFill>
                  <a:schemeClr val="tx1"/>
                </a:solidFill>
                <a:latin typeface="Times New Roman" pitchFamily="18" charset="0"/>
                <a:cs typeface="Arial" pitchFamily="34" charset="0"/>
              </a:defRPr>
            </a:lvl4pPr>
            <a:lvl5pPr marL="2174878" indent="-241653">
              <a:defRPr sz="2500">
                <a:solidFill>
                  <a:schemeClr val="tx1"/>
                </a:solidFill>
                <a:latin typeface="Times New Roman" pitchFamily="18" charset="0"/>
                <a:cs typeface="Arial" pitchFamily="34" charset="0"/>
              </a:defRPr>
            </a:lvl5pPr>
            <a:lvl6pPr marL="2658184" indent="-241653" eaLnBrk="0" fontAlgn="base" hangingPunct="0">
              <a:spcBef>
                <a:spcPct val="0"/>
              </a:spcBef>
              <a:spcAft>
                <a:spcPct val="0"/>
              </a:spcAft>
              <a:defRPr sz="2500">
                <a:solidFill>
                  <a:schemeClr val="tx1"/>
                </a:solidFill>
                <a:latin typeface="Times New Roman" pitchFamily="18" charset="0"/>
                <a:cs typeface="Arial" pitchFamily="34" charset="0"/>
              </a:defRPr>
            </a:lvl6pPr>
            <a:lvl7pPr marL="3141490" indent="-241653" eaLnBrk="0" fontAlgn="base" hangingPunct="0">
              <a:spcBef>
                <a:spcPct val="0"/>
              </a:spcBef>
              <a:spcAft>
                <a:spcPct val="0"/>
              </a:spcAft>
              <a:defRPr sz="2500">
                <a:solidFill>
                  <a:schemeClr val="tx1"/>
                </a:solidFill>
                <a:latin typeface="Times New Roman" pitchFamily="18" charset="0"/>
                <a:cs typeface="Arial" pitchFamily="34" charset="0"/>
              </a:defRPr>
            </a:lvl7pPr>
            <a:lvl8pPr marL="3624796" indent="-241653" eaLnBrk="0" fontAlgn="base" hangingPunct="0">
              <a:spcBef>
                <a:spcPct val="0"/>
              </a:spcBef>
              <a:spcAft>
                <a:spcPct val="0"/>
              </a:spcAft>
              <a:defRPr sz="2500">
                <a:solidFill>
                  <a:schemeClr val="tx1"/>
                </a:solidFill>
                <a:latin typeface="Times New Roman" pitchFamily="18" charset="0"/>
                <a:cs typeface="Arial" pitchFamily="34" charset="0"/>
              </a:defRPr>
            </a:lvl8pPr>
            <a:lvl9pPr marL="4108102" indent="-241653" eaLnBrk="0" fontAlgn="base" hangingPunct="0">
              <a:spcBef>
                <a:spcPct val="0"/>
              </a:spcBef>
              <a:spcAft>
                <a:spcPct val="0"/>
              </a:spcAft>
              <a:defRPr sz="2500">
                <a:solidFill>
                  <a:schemeClr val="tx1"/>
                </a:solidFill>
                <a:latin typeface="Times New Roman" pitchFamily="18" charset="0"/>
                <a:cs typeface="Arial" pitchFamily="34" charset="0"/>
              </a:defRPr>
            </a:lvl9pPr>
          </a:lstStyle>
          <a:p>
            <a:fld id="{63A3C3D7-C52E-4AE9-8BE6-3A5CACB23019}" type="slidenum">
              <a:rPr lang="en-GB" altLang="fr-FR" sz="1300"/>
              <a:pPr/>
              <a:t>60</a:t>
            </a:fld>
            <a:endParaRPr lang="en-GB" altLang="fr-FR" sz="13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3681" name="Rectangle 5"/>
          <p:cNvSpPr>
            <a:spLocks noGrp="1" noChangeArrowheads="1"/>
          </p:cNvSpPr>
          <p:nvPr>
            <p:ph type="sldNum" sz="quarter" idx="5"/>
          </p:nvPr>
        </p:nvSpPr>
        <p:spPr>
          <a:noFill/>
        </p:spPr>
        <p:txBody>
          <a:bodyPr/>
          <a:lstStyle/>
          <a:p>
            <a:fld id="{03F6E647-7E65-4876-A8BC-F8538B3FE3A1}" type="slidenum">
              <a:rPr lang="en-US" smtClean="0"/>
              <a:pPr/>
              <a:t>8</a:t>
            </a:fld>
            <a:endParaRPr lang="en-US" smtClean="0"/>
          </a:p>
        </p:txBody>
      </p:sp>
      <p:sp>
        <p:nvSpPr>
          <p:cNvPr id="3783682" name="Rectangle 2"/>
          <p:cNvSpPr>
            <a:spLocks noGrp="1" noRot="1" noChangeAspect="1" noChangeArrowheads="1" noTextEdit="1"/>
          </p:cNvSpPr>
          <p:nvPr>
            <p:ph type="sldImg"/>
          </p:nvPr>
        </p:nvSpPr>
        <p:spPr>
          <a:ln/>
        </p:spPr>
      </p:sp>
      <p:sp>
        <p:nvSpPr>
          <p:cNvPr id="3783683"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2540296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pitchFamily="34" charset="0"/>
                <a:ea typeface="ＭＳ Ｐゴシック" pitchFamily="34" charset="-128"/>
              </a:defRPr>
            </a:lvl1pPr>
            <a:lvl2pPr marL="742950" indent="-285750" defTabSz="920750">
              <a:defRPr sz="2400" b="1">
                <a:solidFill>
                  <a:schemeClr val="tx1"/>
                </a:solidFill>
                <a:latin typeface="Arial" pitchFamily="34" charset="0"/>
                <a:ea typeface="ＭＳ Ｐゴシック" pitchFamily="34" charset="-128"/>
              </a:defRPr>
            </a:lvl2pPr>
            <a:lvl3pPr marL="1143000" indent="-228600" defTabSz="920750">
              <a:defRPr sz="2400" b="1">
                <a:solidFill>
                  <a:schemeClr val="tx1"/>
                </a:solidFill>
                <a:latin typeface="Arial" pitchFamily="34" charset="0"/>
                <a:ea typeface="ＭＳ Ｐゴシック" pitchFamily="34" charset="-128"/>
              </a:defRPr>
            </a:lvl3pPr>
            <a:lvl4pPr marL="1600200" indent="-228600" defTabSz="920750">
              <a:defRPr sz="2400" b="1">
                <a:solidFill>
                  <a:schemeClr val="tx1"/>
                </a:solidFill>
                <a:latin typeface="Arial" pitchFamily="34" charset="0"/>
                <a:ea typeface="ＭＳ Ｐゴシック" pitchFamily="34" charset="-128"/>
              </a:defRPr>
            </a:lvl4pPr>
            <a:lvl5pPr marL="2057400" indent="-228600" defTabSz="920750">
              <a:defRPr sz="2400" b="1">
                <a:solidFill>
                  <a:schemeClr val="tx1"/>
                </a:solidFill>
                <a:latin typeface="Arial" pitchFamily="34"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fld id="{320F14DD-6532-4362-B618-3ECAE6203809}" type="slidenum">
              <a:rPr lang="en-US" sz="1000" b="0">
                <a:latin typeface="Times New Roman" pitchFamily="18" charset="0"/>
              </a:rPr>
              <a:pPr/>
              <a:t>61</a:t>
            </a:fld>
            <a:endParaRPr lang="en-US" sz="1000" b="0">
              <a:latin typeface="Times New Roman" pitchFamily="18" charset="0"/>
            </a:endParaRPr>
          </a:p>
        </p:txBody>
      </p:sp>
      <p:sp>
        <p:nvSpPr>
          <p:cNvPr id="26626" name="Rectangle 2"/>
          <p:cNvSpPr>
            <a:spLocks noGrp="1" noRot="1" noChangeAspect="1" noChangeArrowheads="1" noTextEdit="1"/>
          </p:cNvSpPr>
          <p:nvPr>
            <p:ph type="sldImg"/>
          </p:nvPr>
        </p:nvSpPr>
        <p:spPr>
          <a:xfrm>
            <a:off x="1257300" y="720725"/>
            <a:ext cx="4800600" cy="3600450"/>
          </a:xfrm>
          <a:ln/>
        </p:spPr>
      </p:sp>
      <p:sp>
        <p:nvSpPr>
          <p:cNvPr id="26627"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6817" name="Rectangle 5"/>
          <p:cNvSpPr>
            <a:spLocks noGrp="1" noChangeArrowheads="1"/>
          </p:cNvSpPr>
          <p:nvPr>
            <p:ph type="sldNum" sz="quarter" idx="5"/>
          </p:nvPr>
        </p:nvSpPr>
        <p:spPr>
          <a:noFill/>
        </p:spPr>
        <p:txBody>
          <a:bodyPr/>
          <a:lstStyle/>
          <a:p>
            <a:fld id="{5F0BD772-6B2A-4023-BB70-01BB2E68AF82}" type="slidenum">
              <a:rPr lang="en-US" smtClean="0"/>
              <a:pPr/>
              <a:t>66</a:t>
            </a:fld>
            <a:endParaRPr lang="en-US" smtClean="0"/>
          </a:p>
        </p:txBody>
      </p:sp>
      <p:sp>
        <p:nvSpPr>
          <p:cNvPr id="3106818" name="Slide Image Placeholder 1"/>
          <p:cNvSpPr>
            <a:spLocks noGrp="1" noRot="1" noChangeAspect="1" noTextEdit="1"/>
          </p:cNvSpPr>
          <p:nvPr>
            <p:ph type="sldImg"/>
          </p:nvPr>
        </p:nvSpPr>
        <p:spPr>
          <a:ln/>
        </p:spPr>
      </p:sp>
      <p:sp>
        <p:nvSpPr>
          <p:cNvPr id="3106819" name="Notes Placeholder 2"/>
          <p:cNvSpPr>
            <a:spLocks noGrp="1"/>
          </p:cNvSpPr>
          <p:nvPr>
            <p:ph type="body" idx="1"/>
          </p:nvPr>
        </p:nvSpPr>
        <p:spPr>
          <a:noFill/>
          <a:ln/>
        </p:spPr>
        <p:txBody>
          <a:bodyPr/>
          <a:lstStyle/>
          <a:p>
            <a:endParaRPr lang="en-GB" smtClean="0"/>
          </a:p>
        </p:txBody>
      </p:sp>
      <p:sp>
        <p:nvSpPr>
          <p:cNvPr id="3106820" name="Slide Number Placeholder 3"/>
          <p:cNvSpPr txBox="1">
            <a:spLocks noGrp="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1378F575-B638-4AE1-8A96-CA38B9F0FFD9}" type="slidenum">
              <a:rPr lang="en-US" sz="1000" b="0" i="1">
                <a:latin typeface="Times New Roman" pitchFamily="18" charset="0"/>
              </a:rPr>
              <a:pPr algn="r" defTabSz="920750" eaLnBrk="0" hangingPunct="0"/>
              <a:t>66</a:t>
            </a:fld>
            <a:endParaRPr lang="en-US" sz="1000" b="0" i="1">
              <a:latin typeface="Times New Roman" pitchFamily="18" charset="0"/>
            </a:endParaRPr>
          </a:p>
        </p:txBody>
      </p:sp>
    </p:spTree>
    <p:extLst>
      <p:ext uri="{BB962C8B-B14F-4D97-AF65-F5344CB8AC3E}">
        <p14:creationId xmlns:p14="http://schemas.microsoft.com/office/powerpoint/2010/main" val="2212033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D92A858F-FB89-494F-A98E-952CE62A7750}" type="slidenum">
              <a:rPr lang="en-US" b="0">
                <a:latin typeface="Times New Roman" pitchFamily="18" charset="0"/>
              </a:rPr>
              <a:pPr/>
              <a:t>69</a:t>
            </a:fld>
            <a:endParaRPr lang="en-US" b="0">
              <a:latin typeface="Times New Roman" pitchFamily="18" charset="0"/>
            </a:endParaRPr>
          </a:p>
        </p:txBody>
      </p:sp>
      <p:sp>
        <p:nvSpPr>
          <p:cNvPr id="10243" name="Rectangle 2"/>
          <p:cNvSpPr>
            <a:spLocks noGrp="1" noRot="1" noChangeAspect="1" noChangeArrowheads="1" noTextEdit="1"/>
          </p:cNvSpPr>
          <p:nvPr>
            <p:ph type="sldImg"/>
          </p:nvPr>
        </p:nvSpPr>
        <p:spPr>
          <a:xfrm>
            <a:off x="1257300" y="720725"/>
            <a:ext cx="4800600" cy="3600450"/>
          </a:xfrm>
          <a:ln/>
        </p:spPr>
      </p:sp>
      <p:sp>
        <p:nvSpPr>
          <p:cNvPr id="10244"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2545886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70</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1257300" y="720725"/>
            <a:ext cx="4800600" cy="3600450"/>
          </a:xfrm>
          <a:ln/>
        </p:spPr>
      </p:sp>
      <p:sp>
        <p:nvSpPr>
          <p:cNvPr id="11268"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8364971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71</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1257300" y="720725"/>
            <a:ext cx="4800600" cy="3600450"/>
          </a:xfrm>
          <a:ln/>
        </p:spPr>
      </p:sp>
      <p:sp>
        <p:nvSpPr>
          <p:cNvPr id="11268"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8080814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72</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1257300" y="720725"/>
            <a:ext cx="4800600" cy="3600450"/>
          </a:xfrm>
          <a:ln/>
        </p:spPr>
      </p:sp>
      <p:sp>
        <p:nvSpPr>
          <p:cNvPr id="11268"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33494048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73</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1257300" y="720725"/>
            <a:ext cx="4800600" cy="3600450"/>
          </a:xfrm>
          <a:ln/>
        </p:spPr>
      </p:sp>
      <p:sp>
        <p:nvSpPr>
          <p:cNvPr id="11268"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24281392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74</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1257300" y="720725"/>
            <a:ext cx="4800600" cy="3600450"/>
          </a:xfrm>
          <a:ln/>
        </p:spPr>
      </p:sp>
      <p:sp>
        <p:nvSpPr>
          <p:cNvPr id="11268"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38982158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75</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1257300" y="720725"/>
            <a:ext cx="4800600" cy="3600450"/>
          </a:xfrm>
          <a:ln/>
        </p:spPr>
      </p:sp>
      <p:sp>
        <p:nvSpPr>
          <p:cNvPr id="11268"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14585499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76</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1257300" y="720725"/>
            <a:ext cx="4800600" cy="3600450"/>
          </a:xfrm>
          <a:ln/>
        </p:spPr>
      </p:sp>
      <p:sp>
        <p:nvSpPr>
          <p:cNvPr id="11268"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2498482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sldNum" sz="quarter" idx="5"/>
          </p:nvPr>
        </p:nvSpPr>
        <p:spPr/>
        <p:txBody>
          <a:bodyPr/>
          <a:lstStyle/>
          <a:p>
            <a:pPr>
              <a:defRPr/>
            </a:pPr>
            <a:fld id="{C2554A2A-337D-4FA5-AF63-226212BF3D65}" type="slidenum">
              <a:rPr lang="en-US" smtClean="0"/>
              <a:pPr>
                <a:defRPr/>
              </a:pPr>
              <a:t>9</a:t>
            </a:fld>
            <a:endParaRPr lang="en-US" smtClean="0"/>
          </a:p>
        </p:txBody>
      </p:sp>
      <p:sp>
        <p:nvSpPr>
          <p:cNvPr id="7171" name="Rectangle 5"/>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b="1">
                <a:solidFill>
                  <a:schemeClr val="tx1"/>
                </a:solidFill>
                <a:latin typeface="Arial" charset="0"/>
                <a:cs typeface="Arial" charset="0"/>
              </a:defRPr>
            </a:lvl1pPr>
            <a:lvl2pPr marL="742950" indent="-285750" defTabSz="966788" eaLnBrk="0" hangingPunct="0">
              <a:defRPr b="1">
                <a:solidFill>
                  <a:schemeClr val="tx1"/>
                </a:solidFill>
                <a:latin typeface="Arial" charset="0"/>
                <a:cs typeface="Arial" charset="0"/>
              </a:defRPr>
            </a:lvl2pPr>
            <a:lvl3pPr marL="1143000" indent="-228600" defTabSz="966788" eaLnBrk="0" hangingPunct="0">
              <a:defRPr b="1">
                <a:solidFill>
                  <a:schemeClr val="tx1"/>
                </a:solidFill>
                <a:latin typeface="Arial" charset="0"/>
                <a:cs typeface="Arial" charset="0"/>
              </a:defRPr>
            </a:lvl3pPr>
            <a:lvl4pPr marL="1600200" indent="-228600" defTabSz="966788" eaLnBrk="0" hangingPunct="0">
              <a:defRPr b="1">
                <a:solidFill>
                  <a:schemeClr val="tx1"/>
                </a:solidFill>
                <a:latin typeface="Arial" charset="0"/>
                <a:cs typeface="Arial" charset="0"/>
              </a:defRPr>
            </a:lvl4pPr>
            <a:lvl5pPr marL="2057400" indent="-228600" defTabSz="966788" eaLnBrk="0" hangingPunct="0">
              <a:defRPr b="1">
                <a:solidFill>
                  <a:schemeClr val="tx1"/>
                </a:solidFill>
                <a:latin typeface="Arial" charset="0"/>
                <a:cs typeface="Arial" charset="0"/>
              </a:defRPr>
            </a:lvl5pPr>
            <a:lvl6pPr marL="2514600" indent="-228600" defTabSz="966788" eaLnBrk="0" fontAlgn="base" hangingPunct="0">
              <a:spcBef>
                <a:spcPct val="0"/>
              </a:spcBef>
              <a:spcAft>
                <a:spcPct val="0"/>
              </a:spcAft>
              <a:defRPr b="1">
                <a:solidFill>
                  <a:schemeClr val="tx1"/>
                </a:solidFill>
                <a:latin typeface="Arial" charset="0"/>
                <a:cs typeface="Arial" charset="0"/>
              </a:defRPr>
            </a:lvl6pPr>
            <a:lvl7pPr marL="2971800" indent="-228600" defTabSz="966788" eaLnBrk="0" fontAlgn="base" hangingPunct="0">
              <a:spcBef>
                <a:spcPct val="0"/>
              </a:spcBef>
              <a:spcAft>
                <a:spcPct val="0"/>
              </a:spcAft>
              <a:defRPr b="1">
                <a:solidFill>
                  <a:schemeClr val="tx1"/>
                </a:solidFill>
                <a:latin typeface="Arial" charset="0"/>
                <a:cs typeface="Arial" charset="0"/>
              </a:defRPr>
            </a:lvl7pPr>
            <a:lvl8pPr marL="3429000" indent="-228600" defTabSz="966788" eaLnBrk="0" fontAlgn="base" hangingPunct="0">
              <a:spcBef>
                <a:spcPct val="0"/>
              </a:spcBef>
              <a:spcAft>
                <a:spcPct val="0"/>
              </a:spcAft>
              <a:defRPr b="1">
                <a:solidFill>
                  <a:schemeClr val="tx1"/>
                </a:solidFill>
                <a:latin typeface="Arial" charset="0"/>
                <a:cs typeface="Arial" charset="0"/>
              </a:defRPr>
            </a:lvl8pPr>
            <a:lvl9pPr marL="3886200" indent="-228600" defTabSz="966788" eaLnBrk="0" fontAlgn="base" hangingPunct="0">
              <a:spcBef>
                <a:spcPct val="0"/>
              </a:spcBef>
              <a:spcAft>
                <a:spcPct val="0"/>
              </a:spcAft>
              <a:defRPr b="1">
                <a:solidFill>
                  <a:schemeClr val="tx1"/>
                </a:solidFill>
                <a:latin typeface="Arial" charset="0"/>
                <a:cs typeface="Arial" charset="0"/>
              </a:defRPr>
            </a:lvl9pPr>
          </a:lstStyle>
          <a:p>
            <a:pPr algn="r">
              <a:lnSpc>
                <a:spcPct val="90000"/>
              </a:lnSpc>
              <a:spcAft>
                <a:spcPct val="10000"/>
              </a:spcAft>
              <a:buSzPct val="125000"/>
            </a:pPr>
            <a:fld id="{5D67CF48-581A-4124-BD44-F21476C60B61}" type="slidenum">
              <a:rPr lang="en-US" sz="1300" b="0">
                <a:latin typeface="Calibri" pitchFamily="34" charset="0"/>
              </a:rPr>
              <a:pPr algn="r">
                <a:lnSpc>
                  <a:spcPct val="90000"/>
                </a:lnSpc>
                <a:spcAft>
                  <a:spcPct val="10000"/>
                </a:spcAft>
                <a:buSzPct val="125000"/>
              </a:pPr>
              <a:t>9</a:t>
            </a:fld>
            <a:endParaRPr lang="en-US" sz="1300" b="0">
              <a:latin typeface="Calibri" pitchFamily="34" charset="0"/>
            </a:endParaRPr>
          </a:p>
        </p:txBody>
      </p:sp>
      <p:sp>
        <p:nvSpPr>
          <p:cNvPr id="7172" name="Rectangle 2"/>
          <p:cNvSpPr>
            <a:spLocks noGrp="1" noRot="1" noChangeAspect="1" noChangeArrowheads="1" noTextEdit="1"/>
          </p:cNvSpPr>
          <p:nvPr>
            <p:ph type="sldImg"/>
          </p:nvPr>
        </p:nvSpPr>
        <p:spPr>
          <a:xfrm>
            <a:off x="1271588" y="727075"/>
            <a:ext cx="4781550" cy="3586163"/>
          </a:xfrm>
          <a:ln/>
        </p:spPr>
      </p:sp>
      <p:sp>
        <p:nvSpPr>
          <p:cNvPr id="7173" name="Rectangle 3"/>
          <p:cNvSpPr>
            <a:spLocks noGrp="1" noChangeArrowheads="1"/>
          </p:cNvSpPr>
          <p:nvPr>
            <p:ph type="body" idx="1"/>
          </p:nvPr>
        </p:nvSpPr>
        <p:spPr>
          <a:xfrm>
            <a:off x="976313" y="4560888"/>
            <a:ext cx="5362575" cy="4322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pPr>
              <a:spcBef>
                <a:spcPct val="0"/>
              </a:spcBef>
            </a:pPr>
            <a:endParaRPr lang="en-US" smtClean="0"/>
          </a:p>
        </p:txBody>
      </p:sp>
    </p:spTree>
    <p:extLst>
      <p:ext uri="{BB962C8B-B14F-4D97-AF65-F5344CB8AC3E}">
        <p14:creationId xmlns:p14="http://schemas.microsoft.com/office/powerpoint/2010/main" val="10068647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77</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1257300" y="720725"/>
            <a:ext cx="4800600" cy="3600450"/>
          </a:xfrm>
          <a:ln/>
        </p:spPr>
      </p:sp>
      <p:sp>
        <p:nvSpPr>
          <p:cNvPr id="11268"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37325541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78</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1257300" y="720725"/>
            <a:ext cx="4800600" cy="3600450"/>
          </a:xfrm>
          <a:ln/>
        </p:spPr>
      </p:sp>
      <p:sp>
        <p:nvSpPr>
          <p:cNvPr id="11268"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15809164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79</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1257300" y="720725"/>
            <a:ext cx="4800600" cy="3600450"/>
          </a:xfrm>
          <a:ln/>
        </p:spPr>
      </p:sp>
      <p:sp>
        <p:nvSpPr>
          <p:cNvPr id="11268"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39011469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80</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1257300" y="720725"/>
            <a:ext cx="4800600" cy="3600450"/>
          </a:xfrm>
          <a:ln/>
        </p:spPr>
      </p:sp>
      <p:sp>
        <p:nvSpPr>
          <p:cNvPr id="11268"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35819246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81</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1257300" y="720725"/>
            <a:ext cx="4800600" cy="3600450"/>
          </a:xfrm>
          <a:ln/>
        </p:spPr>
      </p:sp>
      <p:sp>
        <p:nvSpPr>
          <p:cNvPr id="11268"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22907058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82</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1257300" y="720725"/>
            <a:ext cx="4800600" cy="3600450"/>
          </a:xfrm>
          <a:ln/>
        </p:spPr>
      </p:sp>
      <p:sp>
        <p:nvSpPr>
          <p:cNvPr id="11268"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30522931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83</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1257300" y="720725"/>
            <a:ext cx="4800600" cy="3600450"/>
          </a:xfrm>
          <a:ln/>
        </p:spPr>
      </p:sp>
      <p:sp>
        <p:nvSpPr>
          <p:cNvPr id="11268"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40293420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b="1">
                <a:solidFill>
                  <a:schemeClr val="tx1"/>
                </a:solidFill>
                <a:latin typeface="Arial" charset="0"/>
                <a:ea typeface="ＭＳ Ｐゴシック" pitchFamily="34" charset="-128"/>
              </a:defRPr>
            </a:lvl1pPr>
            <a:lvl2pPr marL="742950" indent="-285750" defTabSz="920750">
              <a:defRPr b="1">
                <a:solidFill>
                  <a:schemeClr val="tx1"/>
                </a:solidFill>
                <a:latin typeface="Arial" charset="0"/>
                <a:ea typeface="ＭＳ Ｐゴシック" pitchFamily="34" charset="-128"/>
              </a:defRPr>
            </a:lvl2pPr>
            <a:lvl3pPr marL="1143000" indent="-228600" defTabSz="920750">
              <a:defRPr b="1">
                <a:solidFill>
                  <a:schemeClr val="tx1"/>
                </a:solidFill>
                <a:latin typeface="Arial" charset="0"/>
                <a:ea typeface="ＭＳ Ｐゴシック" pitchFamily="34" charset="-128"/>
              </a:defRPr>
            </a:lvl3pPr>
            <a:lvl4pPr marL="1600200" indent="-228600" defTabSz="920750">
              <a:defRPr b="1">
                <a:solidFill>
                  <a:schemeClr val="tx1"/>
                </a:solidFill>
                <a:latin typeface="Arial" charset="0"/>
                <a:ea typeface="ＭＳ Ｐゴシック" pitchFamily="34" charset="-128"/>
              </a:defRPr>
            </a:lvl4pPr>
            <a:lvl5pPr marL="2057400" indent="-228600" defTabSz="920750">
              <a:defRPr b="1">
                <a:solidFill>
                  <a:schemeClr val="tx1"/>
                </a:solidFill>
                <a:latin typeface="Arial" charset="0"/>
                <a:ea typeface="ＭＳ Ｐゴシック" pitchFamily="34" charset="-128"/>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fld id="{9092720A-F150-4364-9A37-C448EF353E0C}" type="slidenum">
              <a:rPr lang="en-US" b="0">
                <a:latin typeface="Times New Roman" pitchFamily="18" charset="0"/>
              </a:rPr>
              <a:pPr/>
              <a:t>84</a:t>
            </a:fld>
            <a:endParaRPr lang="en-US" b="0">
              <a:latin typeface="Times New Roman" pitchFamily="18" charset="0"/>
            </a:endParaRPr>
          </a:p>
        </p:txBody>
      </p:sp>
      <p:sp>
        <p:nvSpPr>
          <p:cNvPr id="11267" name="Rectangle 2"/>
          <p:cNvSpPr>
            <a:spLocks noGrp="1" noRot="1" noChangeAspect="1" noChangeArrowheads="1" noTextEdit="1"/>
          </p:cNvSpPr>
          <p:nvPr>
            <p:ph type="sldImg"/>
          </p:nvPr>
        </p:nvSpPr>
        <p:spPr>
          <a:xfrm>
            <a:off x="1257300" y="720725"/>
            <a:ext cx="4800600" cy="3600450"/>
          </a:xfrm>
          <a:ln/>
        </p:spPr>
      </p:sp>
      <p:sp>
        <p:nvSpPr>
          <p:cNvPr id="11268"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Tree>
    <p:extLst>
      <p:ext uri="{BB962C8B-B14F-4D97-AF65-F5344CB8AC3E}">
        <p14:creationId xmlns:p14="http://schemas.microsoft.com/office/powerpoint/2010/main" val="31761284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3873"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C0A26BDE-991B-4BCA-B7BF-2D39D8AF16CE}" type="slidenum">
              <a:rPr lang="en-US" sz="1000" b="0" i="1">
                <a:latin typeface="Times New Roman" pitchFamily="18" charset="0"/>
              </a:rPr>
              <a:pPr algn="r" defTabSz="920750" eaLnBrk="0" hangingPunct="0"/>
              <a:t>85</a:t>
            </a:fld>
            <a:endParaRPr lang="en-US" sz="1000" b="0" i="1">
              <a:latin typeface="Times New Roman" pitchFamily="18" charset="0"/>
            </a:endParaRPr>
          </a:p>
        </p:txBody>
      </p:sp>
      <p:sp>
        <p:nvSpPr>
          <p:cNvPr id="3663874" name="Slide Image Placeholder 1"/>
          <p:cNvSpPr>
            <a:spLocks noGrp="1" noRot="1" noChangeAspect="1" noTextEdit="1"/>
          </p:cNvSpPr>
          <p:nvPr>
            <p:ph type="sldImg"/>
          </p:nvPr>
        </p:nvSpPr>
        <p:spPr>
          <a:xfrm>
            <a:off x="1271588" y="727075"/>
            <a:ext cx="4783137" cy="3587750"/>
          </a:xfrm>
          <a:ln/>
        </p:spPr>
      </p:sp>
      <p:sp>
        <p:nvSpPr>
          <p:cNvPr id="3663875" name="Notes Placeholder 2"/>
          <p:cNvSpPr>
            <a:spLocks noGrp="1"/>
          </p:cNvSpPr>
          <p:nvPr>
            <p:ph type="body" idx="1"/>
          </p:nvPr>
        </p:nvSpPr>
        <p:spPr>
          <a:noFill/>
          <a:ln/>
        </p:spPr>
        <p:txBody>
          <a:bodyPr/>
          <a:lstStyle/>
          <a:p>
            <a:endParaRPr lang="en-GB" smtClean="0"/>
          </a:p>
        </p:txBody>
      </p:sp>
      <p:sp>
        <p:nvSpPr>
          <p:cNvPr id="3663876" name="Slide Number Placeholder 3"/>
          <p:cNvSpPr txBox="1">
            <a:spLocks noGrp="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E343A9B1-A016-4193-8478-1495EB0458A1}" type="slidenum">
              <a:rPr lang="en-US" sz="1000" b="0" i="1">
                <a:latin typeface="Times New Roman" pitchFamily="18" charset="0"/>
              </a:rPr>
              <a:pPr algn="r" defTabSz="920750" eaLnBrk="0" hangingPunct="0"/>
              <a:t>85</a:t>
            </a:fld>
            <a:endParaRPr lang="en-US" sz="1000" b="0" i="1">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625" eaLnBrk="0" hangingPunct="0">
              <a:lnSpc>
                <a:spcPct val="90000"/>
              </a:lnSpc>
              <a:spcAft>
                <a:spcPct val="10000"/>
              </a:spcAft>
              <a:buSzPct val="125000"/>
              <a:defRPr b="1">
                <a:solidFill>
                  <a:schemeClr val="tx1"/>
                </a:solidFill>
                <a:latin typeface="Arial" pitchFamily="34" charset="0"/>
              </a:defRPr>
            </a:lvl1pPr>
            <a:lvl2pPr marL="742850" indent="-285711" defTabSz="920625" eaLnBrk="0" hangingPunct="0">
              <a:lnSpc>
                <a:spcPct val="90000"/>
              </a:lnSpc>
              <a:spcAft>
                <a:spcPct val="10000"/>
              </a:spcAft>
              <a:buSzPct val="125000"/>
              <a:defRPr b="1">
                <a:solidFill>
                  <a:schemeClr val="tx1"/>
                </a:solidFill>
                <a:latin typeface="Arial" pitchFamily="34" charset="0"/>
              </a:defRPr>
            </a:lvl2pPr>
            <a:lvl3pPr marL="1142845" indent="-228569" defTabSz="920625" eaLnBrk="0" hangingPunct="0">
              <a:lnSpc>
                <a:spcPct val="90000"/>
              </a:lnSpc>
              <a:spcAft>
                <a:spcPct val="10000"/>
              </a:spcAft>
              <a:buSzPct val="125000"/>
              <a:defRPr b="1">
                <a:solidFill>
                  <a:schemeClr val="tx1"/>
                </a:solidFill>
                <a:latin typeface="Arial" pitchFamily="34" charset="0"/>
              </a:defRPr>
            </a:lvl3pPr>
            <a:lvl4pPr marL="1599984" indent="-228569" defTabSz="920625" eaLnBrk="0" hangingPunct="0">
              <a:lnSpc>
                <a:spcPct val="90000"/>
              </a:lnSpc>
              <a:spcAft>
                <a:spcPct val="10000"/>
              </a:spcAft>
              <a:buSzPct val="125000"/>
              <a:defRPr b="1">
                <a:solidFill>
                  <a:schemeClr val="tx1"/>
                </a:solidFill>
                <a:latin typeface="Arial" pitchFamily="34" charset="0"/>
              </a:defRPr>
            </a:lvl4pPr>
            <a:lvl5pPr marL="2057122" indent="-228569" defTabSz="920625" eaLnBrk="0" hangingPunct="0">
              <a:lnSpc>
                <a:spcPct val="90000"/>
              </a:lnSpc>
              <a:spcAft>
                <a:spcPct val="10000"/>
              </a:spcAft>
              <a:buSzPct val="125000"/>
              <a:defRPr b="1">
                <a:solidFill>
                  <a:schemeClr val="tx1"/>
                </a:solidFill>
                <a:latin typeface="Arial" pitchFamily="34" charset="0"/>
              </a:defRPr>
            </a:lvl5pPr>
            <a:lvl6pPr marL="2514260"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6pPr>
            <a:lvl7pPr marL="2971398"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7pPr>
            <a:lvl8pPr marL="3428537"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8pPr>
            <a:lvl9pPr marL="3885674"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Aft>
                <a:spcPct val="0"/>
              </a:spcAft>
              <a:buSzTx/>
            </a:pPr>
            <a:fld id="{9C488D27-4E1D-40EF-91EF-01F053FCEBA8}" type="slidenum">
              <a:rPr lang="en-US" b="0" smtClean="0">
                <a:latin typeface="Times New Roman" pitchFamily="18" charset="0"/>
              </a:rPr>
              <a:pPr>
                <a:lnSpc>
                  <a:spcPct val="100000"/>
                </a:lnSpc>
                <a:spcAft>
                  <a:spcPct val="0"/>
                </a:spcAft>
                <a:buSzTx/>
              </a:pPr>
              <a:t>86</a:t>
            </a:fld>
            <a:endParaRPr lang="en-US" b="0" smtClean="0">
              <a:latin typeface="Times New Roman" pitchFamily="18" charset="0"/>
            </a:endParaRPr>
          </a:p>
        </p:txBody>
      </p:sp>
      <p:sp>
        <p:nvSpPr>
          <p:cNvPr id="9218" name="Rectangle 2"/>
          <p:cNvSpPr>
            <a:spLocks noGrp="1" noRot="1" noChangeAspect="1" noChangeArrowheads="1" noTextEdit="1"/>
          </p:cNvSpPr>
          <p:nvPr>
            <p:ph type="sldImg"/>
          </p:nvPr>
        </p:nvSpPr>
        <p:spPr>
          <a:xfrm>
            <a:off x="1057275" y="720725"/>
            <a:ext cx="5200650" cy="3600450"/>
          </a:xfrm>
          <a:ln/>
        </p:spPr>
      </p:sp>
      <p:sp>
        <p:nvSpPr>
          <p:cNvPr id="9219" name="Rectangle 3"/>
          <p:cNvSpPr>
            <a:spLocks noGrp="1" noChangeArrowheads="1"/>
          </p:cNvSpPr>
          <p:nvPr>
            <p:ph type="body" idx="1"/>
          </p:nvPr>
        </p:nvSpPr>
        <p:spPr>
          <a:xfrm>
            <a:off x="976314" y="4559301"/>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849" name="Rectangle 5"/>
          <p:cNvSpPr>
            <a:spLocks noGrp="1" noChangeArrowheads="1"/>
          </p:cNvSpPr>
          <p:nvPr>
            <p:ph type="sldNum" sz="quarter" idx="5"/>
          </p:nvPr>
        </p:nvSpPr>
        <p:spPr>
          <a:noFill/>
        </p:spPr>
        <p:txBody>
          <a:bodyPr/>
          <a:lstStyle/>
          <a:p>
            <a:fld id="{A391E153-7D47-4F1E-9AE0-583291366BD8}" type="slidenum">
              <a:rPr lang="en-US" smtClean="0"/>
              <a:pPr/>
              <a:t>13</a:t>
            </a:fld>
            <a:endParaRPr lang="en-US" smtClean="0"/>
          </a:p>
        </p:txBody>
      </p:sp>
      <p:sp>
        <p:nvSpPr>
          <p:cNvPr id="3790850" name="Rectangle 2"/>
          <p:cNvSpPr>
            <a:spLocks noGrp="1" noRot="1" noChangeAspect="1" noChangeArrowheads="1" noTextEdit="1"/>
          </p:cNvSpPr>
          <p:nvPr>
            <p:ph type="sldImg"/>
          </p:nvPr>
        </p:nvSpPr>
        <p:spPr>
          <a:ln/>
        </p:spPr>
      </p:sp>
      <p:sp>
        <p:nvSpPr>
          <p:cNvPr id="379085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6325188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257300" y="720725"/>
            <a:ext cx="4800600" cy="3600450"/>
          </a:xfrm>
          <a:ln/>
        </p:spPr>
      </p:sp>
      <p:sp>
        <p:nvSpPr>
          <p:cNvPr id="192515" name="Rectangle 3"/>
          <p:cNvSpPr>
            <a:spLocks noGrp="1" noChangeArrowheads="1"/>
          </p:cNvSpPr>
          <p:nvPr>
            <p:ph type="body" idx="1"/>
          </p:nvPr>
        </p:nvSpPr>
        <p:spPr>
          <a:xfrm>
            <a:off x="976314" y="4559301"/>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xfrm>
            <a:off x="1060450" y="722313"/>
            <a:ext cx="5195888" cy="3598862"/>
          </a:xfrm>
          <a:ln/>
        </p:spPr>
      </p:sp>
      <p:sp>
        <p:nvSpPr>
          <p:cNvPr id="196611" name="Rectangle 3"/>
          <p:cNvSpPr>
            <a:spLocks noGrp="1" noChangeArrowheads="1"/>
          </p:cNvSpPr>
          <p:nvPr>
            <p:ph type="body" idx="1"/>
          </p:nvPr>
        </p:nvSpPr>
        <p:spPr>
          <a:xfrm>
            <a:off x="976314" y="4559300"/>
            <a:ext cx="5362575"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xfrm>
            <a:off x="1060450" y="722313"/>
            <a:ext cx="5195888" cy="3598862"/>
          </a:xfrm>
          <a:ln/>
        </p:spPr>
      </p:sp>
      <p:sp>
        <p:nvSpPr>
          <p:cNvPr id="196611" name="Rectangle 3"/>
          <p:cNvSpPr>
            <a:spLocks noGrp="1" noChangeArrowheads="1"/>
          </p:cNvSpPr>
          <p:nvPr>
            <p:ph type="body" idx="1"/>
          </p:nvPr>
        </p:nvSpPr>
        <p:spPr>
          <a:xfrm>
            <a:off x="976314" y="4559300"/>
            <a:ext cx="5362575"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5"/>
          <p:cNvSpPr txBox="1">
            <a:spLocks noGrp="1" noChangeArrowheads="1"/>
          </p:cNvSpPr>
          <p:nvPr/>
        </p:nvSpPr>
        <p:spPr bwMode="auto">
          <a:xfrm>
            <a:off x="4146551" y="9121777"/>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6" tIns="0" rIns="19176" bIns="0" anchor="b"/>
          <a:lstStyle>
            <a:lvl1pPr defTabSz="920750" eaLnBrk="0" hangingPunct="0">
              <a:lnSpc>
                <a:spcPct val="90000"/>
              </a:lnSpc>
              <a:spcAft>
                <a:spcPct val="10000"/>
              </a:spcAft>
              <a:buSzPct val="125000"/>
              <a:defRPr b="1">
                <a:solidFill>
                  <a:schemeClr val="tx1"/>
                </a:solidFill>
                <a:latin typeface="Arial" pitchFamily="34" charset="0"/>
              </a:defRPr>
            </a:lvl1pPr>
            <a:lvl2pPr marL="742950" indent="-285750" defTabSz="920750" eaLnBrk="0" hangingPunct="0">
              <a:lnSpc>
                <a:spcPct val="90000"/>
              </a:lnSpc>
              <a:spcAft>
                <a:spcPct val="10000"/>
              </a:spcAft>
              <a:buSzPct val="125000"/>
              <a:defRPr b="1">
                <a:solidFill>
                  <a:schemeClr val="tx1"/>
                </a:solidFill>
                <a:latin typeface="Arial" pitchFamily="34" charset="0"/>
              </a:defRPr>
            </a:lvl2pPr>
            <a:lvl3pPr marL="1143000" indent="-228600" defTabSz="920750" eaLnBrk="0" hangingPunct="0">
              <a:lnSpc>
                <a:spcPct val="90000"/>
              </a:lnSpc>
              <a:spcAft>
                <a:spcPct val="10000"/>
              </a:spcAft>
              <a:buSzPct val="125000"/>
              <a:defRPr b="1">
                <a:solidFill>
                  <a:schemeClr val="tx1"/>
                </a:solidFill>
                <a:latin typeface="Arial" pitchFamily="34" charset="0"/>
              </a:defRPr>
            </a:lvl3pPr>
            <a:lvl4pPr marL="1600200" indent="-228600" defTabSz="920750" eaLnBrk="0" hangingPunct="0">
              <a:lnSpc>
                <a:spcPct val="90000"/>
              </a:lnSpc>
              <a:spcAft>
                <a:spcPct val="10000"/>
              </a:spcAft>
              <a:buSzPct val="125000"/>
              <a:defRPr b="1">
                <a:solidFill>
                  <a:schemeClr val="tx1"/>
                </a:solidFill>
                <a:latin typeface="Arial" pitchFamily="34" charset="0"/>
              </a:defRPr>
            </a:lvl4pPr>
            <a:lvl5pPr marL="2057400" indent="-228600" defTabSz="920750" eaLnBrk="0" hangingPunct="0">
              <a:lnSpc>
                <a:spcPct val="90000"/>
              </a:lnSpc>
              <a:spcAft>
                <a:spcPct val="10000"/>
              </a:spcAft>
              <a:buSzPct val="125000"/>
              <a:defRPr b="1">
                <a:solidFill>
                  <a:schemeClr val="tx1"/>
                </a:solidFill>
                <a:latin typeface="Arial" pitchFamily="34" charset="0"/>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gn="r"/>
            <a:fld id="{4FC20B1E-0E20-4091-B4F3-92D902A10138}" type="slidenum">
              <a:rPr lang="en-US" sz="1000" b="0" i="1">
                <a:latin typeface="Times New Roman" pitchFamily="18" charset="0"/>
              </a:rPr>
              <a:pPr algn="r"/>
              <a:t>91</a:t>
            </a:fld>
            <a:endParaRPr lang="en-US" sz="1000" b="0" i="1">
              <a:latin typeface="Times New Roman" pitchFamily="18" charset="0"/>
            </a:endParaRPr>
          </a:p>
        </p:txBody>
      </p:sp>
      <p:sp>
        <p:nvSpPr>
          <p:cNvPr id="206851" name="Rectangle 2"/>
          <p:cNvSpPr>
            <a:spLocks noGrp="1" noRot="1" noChangeAspect="1" noChangeArrowheads="1" noTextEdit="1"/>
          </p:cNvSpPr>
          <p:nvPr>
            <p:ph type="sldImg"/>
          </p:nvPr>
        </p:nvSpPr>
        <p:spPr>
          <a:xfrm>
            <a:off x="1058863" y="720725"/>
            <a:ext cx="5199062" cy="3600450"/>
          </a:xfrm>
          <a:ln/>
        </p:spPr>
      </p:sp>
      <p:sp>
        <p:nvSpPr>
          <p:cNvPr id="206852" name="Rectangle 3"/>
          <p:cNvSpPr>
            <a:spLocks noGrp="1" noChangeArrowheads="1"/>
          </p:cNvSpPr>
          <p:nvPr>
            <p:ph type="body" idx="1"/>
          </p:nvPr>
        </p:nvSpPr>
        <p:spPr>
          <a:xfrm>
            <a:off x="976315" y="4559302"/>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5"/>
          <p:cNvSpPr txBox="1">
            <a:spLocks noGrp="1" noChangeArrowheads="1"/>
          </p:cNvSpPr>
          <p:nvPr/>
        </p:nvSpPr>
        <p:spPr bwMode="auto">
          <a:xfrm>
            <a:off x="4146551" y="9121777"/>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6" tIns="0" rIns="19176" bIns="0" anchor="b"/>
          <a:lstStyle>
            <a:lvl1pPr defTabSz="920750" eaLnBrk="0" hangingPunct="0">
              <a:lnSpc>
                <a:spcPct val="90000"/>
              </a:lnSpc>
              <a:spcAft>
                <a:spcPct val="10000"/>
              </a:spcAft>
              <a:buSzPct val="125000"/>
              <a:defRPr b="1">
                <a:solidFill>
                  <a:schemeClr val="tx1"/>
                </a:solidFill>
                <a:latin typeface="Arial" pitchFamily="34" charset="0"/>
              </a:defRPr>
            </a:lvl1pPr>
            <a:lvl2pPr marL="742950" indent="-285750" defTabSz="920750" eaLnBrk="0" hangingPunct="0">
              <a:lnSpc>
                <a:spcPct val="90000"/>
              </a:lnSpc>
              <a:spcAft>
                <a:spcPct val="10000"/>
              </a:spcAft>
              <a:buSzPct val="125000"/>
              <a:defRPr b="1">
                <a:solidFill>
                  <a:schemeClr val="tx1"/>
                </a:solidFill>
                <a:latin typeface="Arial" pitchFamily="34" charset="0"/>
              </a:defRPr>
            </a:lvl2pPr>
            <a:lvl3pPr marL="1143000" indent="-228600" defTabSz="920750" eaLnBrk="0" hangingPunct="0">
              <a:lnSpc>
                <a:spcPct val="90000"/>
              </a:lnSpc>
              <a:spcAft>
                <a:spcPct val="10000"/>
              </a:spcAft>
              <a:buSzPct val="125000"/>
              <a:defRPr b="1">
                <a:solidFill>
                  <a:schemeClr val="tx1"/>
                </a:solidFill>
                <a:latin typeface="Arial" pitchFamily="34" charset="0"/>
              </a:defRPr>
            </a:lvl3pPr>
            <a:lvl4pPr marL="1600200" indent="-228600" defTabSz="920750" eaLnBrk="0" hangingPunct="0">
              <a:lnSpc>
                <a:spcPct val="90000"/>
              </a:lnSpc>
              <a:spcAft>
                <a:spcPct val="10000"/>
              </a:spcAft>
              <a:buSzPct val="125000"/>
              <a:defRPr b="1">
                <a:solidFill>
                  <a:schemeClr val="tx1"/>
                </a:solidFill>
                <a:latin typeface="Arial" pitchFamily="34" charset="0"/>
              </a:defRPr>
            </a:lvl4pPr>
            <a:lvl5pPr marL="2057400" indent="-228600" defTabSz="920750" eaLnBrk="0" hangingPunct="0">
              <a:lnSpc>
                <a:spcPct val="90000"/>
              </a:lnSpc>
              <a:spcAft>
                <a:spcPct val="10000"/>
              </a:spcAft>
              <a:buSzPct val="125000"/>
              <a:defRPr b="1">
                <a:solidFill>
                  <a:schemeClr val="tx1"/>
                </a:solidFill>
                <a:latin typeface="Arial" pitchFamily="34" charset="0"/>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gn="r"/>
            <a:fld id="{4FC20B1E-0E20-4091-B4F3-92D902A10138}" type="slidenum">
              <a:rPr lang="en-US" sz="1000" b="0" i="1">
                <a:latin typeface="Times New Roman" pitchFamily="18" charset="0"/>
              </a:rPr>
              <a:pPr algn="r"/>
              <a:t>92</a:t>
            </a:fld>
            <a:endParaRPr lang="en-US" sz="1000" b="0" i="1">
              <a:latin typeface="Times New Roman" pitchFamily="18" charset="0"/>
            </a:endParaRPr>
          </a:p>
        </p:txBody>
      </p:sp>
      <p:sp>
        <p:nvSpPr>
          <p:cNvPr id="206851" name="Rectangle 2"/>
          <p:cNvSpPr>
            <a:spLocks noGrp="1" noRot="1" noChangeAspect="1" noChangeArrowheads="1" noTextEdit="1"/>
          </p:cNvSpPr>
          <p:nvPr>
            <p:ph type="sldImg"/>
          </p:nvPr>
        </p:nvSpPr>
        <p:spPr>
          <a:xfrm>
            <a:off x="1058863" y="720725"/>
            <a:ext cx="5199062" cy="3600450"/>
          </a:xfrm>
          <a:ln/>
        </p:spPr>
      </p:sp>
      <p:sp>
        <p:nvSpPr>
          <p:cNvPr id="206852" name="Rectangle 3"/>
          <p:cNvSpPr>
            <a:spLocks noGrp="1" noChangeArrowheads="1"/>
          </p:cNvSpPr>
          <p:nvPr>
            <p:ph type="body" idx="1"/>
          </p:nvPr>
        </p:nvSpPr>
        <p:spPr>
          <a:xfrm>
            <a:off x="976315" y="4559302"/>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5"/>
          <p:cNvSpPr txBox="1">
            <a:spLocks noGrp="1" noChangeArrowheads="1"/>
          </p:cNvSpPr>
          <p:nvPr/>
        </p:nvSpPr>
        <p:spPr bwMode="auto">
          <a:xfrm>
            <a:off x="4146551" y="9121777"/>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6" tIns="0" rIns="19176" bIns="0" anchor="b"/>
          <a:lstStyle>
            <a:lvl1pPr defTabSz="920750" eaLnBrk="0" hangingPunct="0">
              <a:lnSpc>
                <a:spcPct val="90000"/>
              </a:lnSpc>
              <a:spcAft>
                <a:spcPct val="10000"/>
              </a:spcAft>
              <a:buSzPct val="125000"/>
              <a:defRPr b="1">
                <a:solidFill>
                  <a:schemeClr val="tx1"/>
                </a:solidFill>
                <a:latin typeface="Arial" pitchFamily="34" charset="0"/>
              </a:defRPr>
            </a:lvl1pPr>
            <a:lvl2pPr marL="742950" indent="-285750" defTabSz="920750" eaLnBrk="0" hangingPunct="0">
              <a:lnSpc>
                <a:spcPct val="90000"/>
              </a:lnSpc>
              <a:spcAft>
                <a:spcPct val="10000"/>
              </a:spcAft>
              <a:buSzPct val="125000"/>
              <a:defRPr b="1">
                <a:solidFill>
                  <a:schemeClr val="tx1"/>
                </a:solidFill>
                <a:latin typeface="Arial" pitchFamily="34" charset="0"/>
              </a:defRPr>
            </a:lvl2pPr>
            <a:lvl3pPr marL="1143000" indent="-228600" defTabSz="920750" eaLnBrk="0" hangingPunct="0">
              <a:lnSpc>
                <a:spcPct val="90000"/>
              </a:lnSpc>
              <a:spcAft>
                <a:spcPct val="10000"/>
              </a:spcAft>
              <a:buSzPct val="125000"/>
              <a:defRPr b="1">
                <a:solidFill>
                  <a:schemeClr val="tx1"/>
                </a:solidFill>
                <a:latin typeface="Arial" pitchFamily="34" charset="0"/>
              </a:defRPr>
            </a:lvl3pPr>
            <a:lvl4pPr marL="1600200" indent="-228600" defTabSz="920750" eaLnBrk="0" hangingPunct="0">
              <a:lnSpc>
                <a:spcPct val="90000"/>
              </a:lnSpc>
              <a:spcAft>
                <a:spcPct val="10000"/>
              </a:spcAft>
              <a:buSzPct val="125000"/>
              <a:defRPr b="1">
                <a:solidFill>
                  <a:schemeClr val="tx1"/>
                </a:solidFill>
                <a:latin typeface="Arial" pitchFamily="34" charset="0"/>
              </a:defRPr>
            </a:lvl4pPr>
            <a:lvl5pPr marL="2057400" indent="-228600" defTabSz="920750" eaLnBrk="0" hangingPunct="0">
              <a:lnSpc>
                <a:spcPct val="90000"/>
              </a:lnSpc>
              <a:spcAft>
                <a:spcPct val="10000"/>
              </a:spcAft>
              <a:buSzPct val="125000"/>
              <a:defRPr b="1">
                <a:solidFill>
                  <a:schemeClr val="tx1"/>
                </a:solidFill>
                <a:latin typeface="Arial" pitchFamily="34" charset="0"/>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gn="r">
              <a:lnSpc>
                <a:spcPct val="100000"/>
              </a:lnSpc>
              <a:spcAft>
                <a:spcPct val="0"/>
              </a:spcAft>
              <a:buSzTx/>
            </a:pPr>
            <a:fld id="{04527806-101C-42B0-A7E4-3D9876F79441}" type="slidenum">
              <a:rPr lang="en-US" sz="1000" b="0" i="1">
                <a:latin typeface="Times New Roman" pitchFamily="18" charset="0"/>
              </a:rPr>
              <a:pPr algn="r">
                <a:lnSpc>
                  <a:spcPct val="100000"/>
                </a:lnSpc>
                <a:spcAft>
                  <a:spcPct val="0"/>
                </a:spcAft>
                <a:buSzTx/>
              </a:pPr>
              <a:t>93</a:t>
            </a:fld>
            <a:endParaRPr lang="en-US" sz="1000" b="0" i="1">
              <a:latin typeface="Times New Roman" pitchFamily="18" charset="0"/>
            </a:endParaRPr>
          </a:p>
        </p:txBody>
      </p:sp>
      <p:sp>
        <p:nvSpPr>
          <p:cNvPr id="208899" name="Rectangle 2"/>
          <p:cNvSpPr>
            <a:spLocks noGrp="1" noRot="1" noChangeAspect="1" noChangeArrowheads="1" noTextEdit="1"/>
          </p:cNvSpPr>
          <p:nvPr>
            <p:ph type="sldImg"/>
          </p:nvPr>
        </p:nvSpPr>
        <p:spPr>
          <a:xfrm>
            <a:off x="1058863" y="720725"/>
            <a:ext cx="5199062" cy="3600450"/>
          </a:xfrm>
          <a:ln/>
        </p:spPr>
      </p:sp>
      <p:sp>
        <p:nvSpPr>
          <p:cNvPr id="208900" name="Rectangle 3"/>
          <p:cNvSpPr>
            <a:spLocks noGrp="1" noChangeArrowheads="1"/>
          </p:cNvSpPr>
          <p:nvPr>
            <p:ph type="body" idx="1"/>
          </p:nvPr>
        </p:nvSpPr>
        <p:spPr>
          <a:xfrm>
            <a:off x="976315" y="4559302"/>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4146550" y="9121776"/>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8" tIns="0" rIns="19178" bIns="0" anchor="b"/>
          <a:lstStyle>
            <a:lvl1pPr defTabSz="920750" eaLnBrk="0" hangingPunct="0">
              <a:lnSpc>
                <a:spcPct val="90000"/>
              </a:lnSpc>
              <a:spcAft>
                <a:spcPct val="10000"/>
              </a:spcAft>
              <a:buSzPct val="125000"/>
              <a:defRPr b="1">
                <a:solidFill>
                  <a:schemeClr val="tx1"/>
                </a:solidFill>
                <a:latin typeface="Arial" pitchFamily="34" charset="0"/>
              </a:defRPr>
            </a:lvl1pPr>
            <a:lvl2pPr marL="742950" indent="-285750" defTabSz="920750" eaLnBrk="0" hangingPunct="0">
              <a:lnSpc>
                <a:spcPct val="90000"/>
              </a:lnSpc>
              <a:spcAft>
                <a:spcPct val="10000"/>
              </a:spcAft>
              <a:buSzPct val="125000"/>
              <a:defRPr b="1">
                <a:solidFill>
                  <a:schemeClr val="tx1"/>
                </a:solidFill>
                <a:latin typeface="Arial" pitchFamily="34" charset="0"/>
              </a:defRPr>
            </a:lvl2pPr>
            <a:lvl3pPr marL="1143000" indent="-228600" defTabSz="920750" eaLnBrk="0" hangingPunct="0">
              <a:lnSpc>
                <a:spcPct val="90000"/>
              </a:lnSpc>
              <a:spcAft>
                <a:spcPct val="10000"/>
              </a:spcAft>
              <a:buSzPct val="125000"/>
              <a:defRPr b="1">
                <a:solidFill>
                  <a:schemeClr val="tx1"/>
                </a:solidFill>
                <a:latin typeface="Arial" pitchFamily="34" charset="0"/>
              </a:defRPr>
            </a:lvl3pPr>
            <a:lvl4pPr marL="1600200" indent="-228600" defTabSz="920750" eaLnBrk="0" hangingPunct="0">
              <a:lnSpc>
                <a:spcPct val="90000"/>
              </a:lnSpc>
              <a:spcAft>
                <a:spcPct val="10000"/>
              </a:spcAft>
              <a:buSzPct val="125000"/>
              <a:defRPr b="1">
                <a:solidFill>
                  <a:schemeClr val="tx1"/>
                </a:solidFill>
                <a:latin typeface="Arial" pitchFamily="34" charset="0"/>
              </a:defRPr>
            </a:lvl4pPr>
            <a:lvl5pPr marL="2057400" indent="-228600" defTabSz="920750" eaLnBrk="0" hangingPunct="0">
              <a:lnSpc>
                <a:spcPct val="90000"/>
              </a:lnSpc>
              <a:spcAft>
                <a:spcPct val="10000"/>
              </a:spcAft>
              <a:buSzPct val="125000"/>
              <a:defRPr b="1">
                <a:solidFill>
                  <a:schemeClr val="tx1"/>
                </a:solidFill>
                <a:latin typeface="Arial" pitchFamily="34" charset="0"/>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gn="r">
              <a:lnSpc>
                <a:spcPct val="100000"/>
              </a:lnSpc>
              <a:spcAft>
                <a:spcPct val="0"/>
              </a:spcAft>
              <a:buSzTx/>
            </a:pPr>
            <a:fld id="{E80CFFD6-987C-4901-949E-1D0206AED675}" type="slidenum">
              <a:rPr lang="en-GB" sz="1000" b="0" i="1">
                <a:latin typeface="Times New Roman" pitchFamily="18" charset="0"/>
                <a:ea typeface="ＭＳ Ｐゴシック" pitchFamily="34" charset="-128"/>
              </a:rPr>
              <a:pPr algn="r">
                <a:lnSpc>
                  <a:spcPct val="100000"/>
                </a:lnSpc>
                <a:spcAft>
                  <a:spcPct val="0"/>
                </a:spcAft>
                <a:buSzTx/>
              </a:pPr>
              <a:t>94</a:t>
            </a:fld>
            <a:endParaRPr lang="en-GB" sz="1000" b="0" i="1">
              <a:latin typeface="Times New Roman" pitchFamily="18" charset="0"/>
              <a:ea typeface="ＭＳ Ｐゴシック" pitchFamily="34" charset="-128"/>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txBox="1">
            <a:spLocks noGrp="1" noChangeArrowheads="1"/>
          </p:cNvSpPr>
          <p:nvPr/>
        </p:nvSpPr>
        <p:spPr bwMode="auto">
          <a:xfrm>
            <a:off x="4146550" y="9121776"/>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8" tIns="0" rIns="19178" bIns="0" anchor="b"/>
          <a:lstStyle>
            <a:lvl1pPr defTabSz="920750" eaLnBrk="0" hangingPunct="0">
              <a:lnSpc>
                <a:spcPct val="90000"/>
              </a:lnSpc>
              <a:spcAft>
                <a:spcPct val="10000"/>
              </a:spcAft>
              <a:buSzPct val="125000"/>
              <a:defRPr b="1">
                <a:solidFill>
                  <a:schemeClr val="tx1"/>
                </a:solidFill>
                <a:latin typeface="Arial" pitchFamily="34" charset="0"/>
              </a:defRPr>
            </a:lvl1pPr>
            <a:lvl2pPr marL="742950" indent="-285750" defTabSz="920750" eaLnBrk="0" hangingPunct="0">
              <a:lnSpc>
                <a:spcPct val="90000"/>
              </a:lnSpc>
              <a:spcAft>
                <a:spcPct val="10000"/>
              </a:spcAft>
              <a:buSzPct val="125000"/>
              <a:defRPr b="1">
                <a:solidFill>
                  <a:schemeClr val="tx1"/>
                </a:solidFill>
                <a:latin typeface="Arial" pitchFamily="34" charset="0"/>
              </a:defRPr>
            </a:lvl2pPr>
            <a:lvl3pPr marL="1143000" indent="-228600" defTabSz="920750" eaLnBrk="0" hangingPunct="0">
              <a:lnSpc>
                <a:spcPct val="90000"/>
              </a:lnSpc>
              <a:spcAft>
                <a:spcPct val="10000"/>
              </a:spcAft>
              <a:buSzPct val="125000"/>
              <a:defRPr b="1">
                <a:solidFill>
                  <a:schemeClr val="tx1"/>
                </a:solidFill>
                <a:latin typeface="Arial" pitchFamily="34" charset="0"/>
              </a:defRPr>
            </a:lvl3pPr>
            <a:lvl4pPr marL="1600200" indent="-228600" defTabSz="920750" eaLnBrk="0" hangingPunct="0">
              <a:lnSpc>
                <a:spcPct val="90000"/>
              </a:lnSpc>
              <a:spcAft>
                <a:spcPct val="10000"/>
              </a:spcAft>
              <a:buSzPct val="125000"/>
              <a:defRPr b="1">
                <a:solidFill>
                  <a:schemeClr val="tx1"/>
                </a:solidFill>
                <a:latin typeface="Arial" pitchFamily="34" charset="0"/>
              </a:defRPr>
            </a:lvl4pPr>
            <a:lvl5pPr marL="2057400" indent="-228600" defTabSz="920750" eaLnBrk="0" hangingPunct="0">
              <a:lnSpc>
                <a:spcPct val="90000"/>
              </a:lnSpc>
              <a:spcAft>
                <a:spcPct val="10000"/>
              </a:spcAft>
              <a:buSzPct val="125000"/>
              <a:defRPr b="1">
                <a:solidFill>
                  <a:schemeClr val="tx1"/>
                </a:solidFill>
                <a:latin typeface="Arial" pitchFamily="34" charset="0"/>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gn="r">
              <a:lnSpc>
                <a:spcPct val="100000"/>
              </a:lnSpc>
              <a:spcAft>
                <a:spcPct val="0"/>
              </a:spcAft>
              <a:buSzTx/>
            </a:pPr>
            <a:fld id="{6EDE90CC-7367-4A7F-A12F-47FB362BBA53}" type="slidenum">
              <a:rPr lang="en-GB" sz="1000" b="0" i="1">
                <a:latin typeface="Times New Roman" pitchFamily="18" charset="0"/>
                <a:ea typeface="ＭＳ Ｐゴシック" pitchFamily="34" charset="-128"/>
              </a:rPr>
              <a:pPr algn="r">
                <a:lnSpc>
                  <a:spcPct val="100000"/>
                </a:lnSpc>
                <a:spcAft>
                  <a:spcPct val="0"/>
                </a:spcAft>
                <a:buSzTx/>
              </a:pPr>
              <a:t>95</a:t>
            </a:fld>
            <a:endParaRPr lang="en-GB" sz="1000" b="0" i="1" dirty="0">
              <a:latin typeface="Times New Roman" pitchFamily="18" charset="0"/>
              <a:ea typeface="ＭＳ Ｐゴシック" pitchFamily="34" charset="-128"/>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txBox="1">
            <a:spLocks noGrp="1" noChangeArrowheads="1"/>
          </p:cNvSpPr>
          <p:nvPr/>
        </p:nvSpPr>
        <p:spPr bwMode="auto">
          <a:xfrm>
            <a:off x="4146550" y="9121776"/>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8" tIns="0" rIns="19178" bIns="0" anchor="b"/>
          <a:lstStyle>
            <a:lvl1pPr defTabSz="920750" eaLnBrk="0" hangingPunct="0">
              <a:lnSpc>
                <a:spcPct val="90000"/>
              </a:lnSpc>
              <a:spcAft>
                <a:spcPct val="10000"/>
              </a:spcAft>
              <a:buSzPct val="125000"/>
              <a:defRPr b="1">
                <a:solidFill>
                  <a:schemeClr val="tx1"/>
                </a:solidFill>
                <a:latin typeface="Arial" pitchFamily="34" charset="0"/>
              </a:defRPr>
            </a:lvl1pPr>
            <a:lvl2pPr marL="742950" indent="-285750" defTabSz="920750" eaLnBrk="0" hangingPunct="0">
              <a:lnSpc>
                <a:spcPct val="90000"/>
              </a:lnSpc>
              <a:spcAft>
                <a:spcPct val="10000"/>
              </a:spcAft>
              <a:buSzPct val="125000"/>
              <a:defRPr b="1">
                <a:solidFill>
                  <a:schemeClr val="tx1"/>
                </a:solidFill>
                <a:latin typeface="Arial" pitchFamily="34" charset="0"/>
              </a:defRPr>
            </a:lvl2pPr>
            <a:lvl3pPr marL="1143000" indent="-228600" defTabSz="920750" eaLnBrk="0" hangingPunct="0">
              <a:lnSpc>
                <a:spcPct val="90000"/>
              </a:lnSpc>
              <a:spcAft>
                <a:spcPct val="10000"/>
              </a:spcAft>
              <a:buSzPct val="125000"/>
              <a:defRPr b="1">
                <a:solidFill>
                  <a:schemeClr val="tx1"/>
                </a:solidFill>
                <a:latin typeface="Arial" pitchFamily="34" charset="0"/>
              </a:defRPr>
            </a:lvl3pPr>
            <a:lvl4pPr marL="1600200" indent="-228600" defTabSz="920750" eaLnBrk="0" hangingPunct="0">
              <a:lnSpc>
                <a:spcPct val="90000"/>
              </a:lnSpc>
              <a:spcAft>
                <a:spcPct val="10000"/>
              </a:spcAft>
              <a:buSzPct val="125000"/>
              <a:defRPr b="1">
                <a:solidFill>
                  <a:schemeClr val="tx1"/>
                </a:solidFill>
                <a:latin typeface="Arial" pitchFamily="34" charset="0"/>
              </a:defRPr>
            </a:lvl4pPr>
            <a:lvl5pPr marL="2057400" indent="-228600" defTabSz="920750" eaLnBrk="0" hangingPunct="0">
              <a:lnSpc>
                <a:spcPct val="90000"/>
              </a:lnSpc>
              <a:spcAft>
                <a:spcPct val="10000"/>
              </a:spcAft>
              <a:buSzPct val="125000"/>
              <a:defRPr b="1">
                <a:solidFill>
                  <a:schemeClr val="tx1"/>
                </a:solidFill>
                <a:latin typeface="Arial" pitchFamily="34" charset="0"/>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gn="r">
              <a:lnSpc>
                <a:spcPct val="100000"/>
              </a:lnSpc>
              <a:spcAft>
                <a:spcPct val="0"/>
              </a:spcAft>
              <a:buSzTx/>
            </a:pPr>
            <a:fld id="{A8947AE9-62AD-4E73-8742-08DD76495EB5}" type="slidenum">
              <a:rPr lang="en-GB" sz="1000" b="0" i="1">
                <a:latin typeface="Times New Roman" pitchFamily="18" charset="0"/>
                <a:ea typeface="ＭＳ Ｐゴシック" pitchFamily="34" charset="-128"/>
              </a:rPr>
              <a:pPr algn="r">
                <a:lnSpc>
                  <a:spcPct val="100000"/>
                </a:lnSpc>
                <a:spcAft>
                  <a:spcPct val="0"/>
                </a:spcAft>
                <a:buSzTx/>
              </a:pPr>
              <a:t>96</a:t>
            </a:fld>
            <a:endParaRPr lang="en-GB" sz="1000" b="0" i="1">
              <a:latin typeface="Times New Roman" pitchFamily="18" charset="0"/>
              <a:ea typeface="ＭＳ Ｐゴシック" pitchFamily="34" charset="-128"/>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txBox="1">
            <a:spLocks noGrp="1" noChangeArrowheads="1"/>
          </p:cNvSpPr>
          <p:nvPr/>
        </p:nvSpPr>
        <p:spPr bwMode="auto">
          <a:xfrm>
            <a:off x="4146550" y="9121776"/>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8" tIns="0" rIns="19178" bIns="0" anchor="b"/>
          <a:lstStyle>
            <a:lvl1pPr defTabSz="920750" eaLnBrk="0" hangingPunct="0">
              <a:lnSpc>
                <a:spcPct val="90000"/>
              </a:lnSpc>
              <a:spcAft>
                <a:spcPct val="10000"/>
              </a:spcAft>
              <a:buSzPct val="125000"/>
              <a:defRPr b="1">
                <a:solidFill>
                  <a:schemeClr val="tx1"/>
                </a:solidFill>
                <a:latin typeface="Arial" pitchFamily="34" charset="0"/>
              </a:defRPr>
            </a:lvl1pPr>
            <a:lvl2pPr marL="742950" indent="-285750" defTabSz="920750" eaLnBrk="0" hangingPunct="0">
              <a:lnSpc>
                <a:spcPct val="90000"/>
              </a:lnSpc>
              <a:spcAft>
                <a:spcPct val="10000"/>
              </a:spcAft>
              <a:buSzPct val="125000"/>
              <a:defRPr b="1">
                <a:solidFill>
                  <a:schemeClr val="tx1"/>
                </a:solidFill>
                <a:latin typeface="Arial" pitchFamily="34" charset="0"/>
              </a:defRPr>
            </a:lvl2pPr>
            <a:lvl3pPr marL="1143000" indent="-228600" defTabSz="920750" eaLnBrk="0" hangingPunct="0">
              <a:lnSpc>
                <a:spcPct val="90000"/>
              </a:lnSpc>
              <a:spcAft>
                <a:spcPct val="10000"/>
              </a:spcAft>
              <a:buSzPct val="125000"/>
              <a:defRPr b="1">
                <a:solidFill>
                  <a:schemeClr val="tx1"/>
                </a:solidFill>
                <a:latin typeface="Arial" pitchFamily="34" charset="0"/>
              </a:defRPr>
            </a:lvl3pPr>
            <a:lvl4pPr marL="1600200" indent="-228600" defTabSz="920750" eaLnBrk="0" hangingPunct="0">
              <a:lnSpc>
                <a:spcPct val="90000"/>
              </a:lnSpc>
              <a:spcAft>
                <a:spcPct val="10000"/>
              </a:spcAft>
              <a:buSzPct val="125000"/>
              <a:defRPr b="1">
                <a:solidFill>
                  <a:schemeClr val="tx1"/>
                </a:solidFill>
                <a:latin typeface="Arial" pitchFamily="34" charset="0"/>
              </a:defRPr>
            </a:lvl4pPr>
            <a:lvl5pPr marL="2057400" indent="-228600" defTabSz="920750" eaLnBrk="0" hangingPunct="0">
              <a:lnSpc>
                <a:spcPct val="90000"/>
              </a:lnSpc>
              <a:spcAft>
                <a:spcPct val="10000"/>
              </a:spcAft>
              <a:buSzPct val="125000"/>
              <a:defRPr b="1">
                <a:solidFill>
                  <a:schemeClr val="tx1"/>
                </a:solidFill>
                <a:latin typeface="Arial" pitchFamily="34" charset="0"/>
              </a:defRPr>
            </a:lvl5pPr>
            <a:lvl6pPr marL="25146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defTabSz="92075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gn="r">
              <a:lnSpc>
                <a:spcPct val="100000"/>
              </a:lnSpc>
              <a:spcAft>
                <a:spcPct val="0"/>
              </a:spcAft>
              <a:buSzTx/>
            </a:pPr>
            <a:fld id="{8F4B5B96-876A-4DBC-ACF0-B29FA5713488}" type="slidenum">
              <a:rPr lang="en-GB" sz="1000" b="0" i="1">
                <a:latin typeface="Times New Roman" pitchFamily="18" charset="0"/>
                <a:ea typeface="ＭＳ Ｐゴシック" pitchFamily="34" charset="-128"/>
              </a:rPr>
              <a:pPr algn="r">
                <a:lnSpc>
                  <a:spcPct val="100000"/>
                </a:lnSpc>
                <a:spcAft>
                  <a:spcPct val="0"/>
                </a:spcAft>
                <a:buSzTx/>
              </a:pPr>
              <a:t>97</a:t>
            </a:fld>
            <a:endParaRPr lang="en-GB" sz="1000" b="0" i="1">
              <a:latin typeface="Times New Roman" pitchFamily="18" charset="0"/>
              <a:ea typeface="ＭＳ Ｐゴシック" pitchFamily="34" charset="-128"/>
            </a:endParaRPr>
          </a:p>
        </p:txBody>
      </p:sp>
      <p:sp>
        <p:nvSpPr>
          <p:cNvPr id="225283" name="Rectangle 2"/>
          <p:cNvSpPr>
            <a:spLocks noGrp="1" noRot="1" noChangeAspect="1" noChangeArrowheads="1" noTextEdit="1"/>
          </p:cNvSpPr>
          <p:nvPr>
            <p:ph type="sldImg"/>
          </p:nvPr>
        </p:nvSpPr>
        <p:spPr>
          <a:xfrm>
            <a:off x="1073150" y="727075"/>
            <a:ext cx="5180013" cy="3587750"/>
          </a:xfrm>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2961"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fld id="{200D2210-9FAB-4CDA-AC6A-BBA2E022E906}" type="slidenum">
              <a:rPr lang="en-US" sz="1000" b="0" i="1">
                <a:latin typeface="Times New Roman" pitchFamily="18" charset="0"/>
              </a:rPr>
              <a:pPr algn="r" defTabSz="920750" eaLnBrk="0" hangingPunct="0"/>
              <a:t>14</a:t>
            </a:fld>
            <a:endParaRPr lang="en-US" sz="1000" b="0" i="1">
              <a:latin typeface="Times New Roman" pitchFamily="18" charset="0"/>
            </a:endParaRPr>
          </a:p>
        </p:txBody>
      </p:sp>
      <p:sp>
        <p:nvSpPr>
          <p:cNvPr id="3752962"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EEBBB5C7-C695-4A18-A1A4-508C54A2C3AD}" type="slidenum">
              <a:rPr lang="en-US" sz="1000" i="1">
                <a:latin typeface="Times New Roman" pitchFamily="18" charset="0"/>
              </a:rPr>
              <a:pPr algn="r" defTabSz="920750" eaLnBrk="0" hangingPunct="0">
                <a:lnSpc>
                  <a:spcPct val="90000"/>
                </a:lnSpc>
                <a:spcAft>
                  <a:spcPct val="10000"/>
                </a:spcAft>
                <a:buSzPct val="125000"/>
              </a:pPr>
              <a:t>14</a:t>
            </a:fld>
            <a:endParaRPr lang="en-US" sz="1000" i="1">
              <a:latin typeface="Times New Roman" pitchFamily="18" charset="0"/>
            </a:endParaRPr>
          </a:p>
        </p:txBody>
      </p:sp>
      <p:sp>
        <p:nvSpPr>
          <p:cNvPr id="3752963"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E2041755-0AFF-43C8-8459-76B9750D7592}" type="slidenum">
              <a:rPr lang="en-US" sz="1000" i="1">
                <a:latin typeface="Times New Roman" pitchFamily="18" charset="0"/>
              </a:rPr>
              <a:pPr algn="r" defTabSz="920750" eaLnBrk="0" hangingPunct="0">
                <a:lnSpc>
                  <a:spcPct val="90000"/>
                </a:lnSpc>
                <a:spcAft>
                  <a:spcPct val="10000"/>
                </a:spcAft>
                <a:buSzPct val="125000"/>
              </a:pPr>
              <a:t>14</a:t>
            </a:fld>
            <a:endParaRPr lang="en-US" sz="1000" i="1">
              <a:latin typeface="Times New Roman" pitchFamily="18" charset="0"/>
            </a:endParaRPr>
          </a:p>
        </p:txBody>
      </p:sp>
      <p:sp>
        <p:nvSpPr>
          <p:cNvPr id="3752964" name="Slide Image Placeholder 1"/>
          <p:cNvSpPr>
            <a:spLocks noGrp="1" noRot="1" noChangeAspect="1" noTextEdit="1"/>
          </p:cNvSpPr>
          <p:nvPr>
            <p:ph type="sldImg"/>
          </p:nvPr>
        </p:nvSpPr>
        <p:spPr>
          <a:xfrm>
            <a:off x="1273175" y="727075"/>
            <a:ext cx="4783138" cy="3587750"/>
          </a:xfrm>
          <a:ln/>
        </p:spPr>
      </p:sp>
      <p:sp>
        <p:nvSpPr>
          <p:cNvPr id="3752965" name="Notes Placeholder 2"/>
          <p:cNvSpPr>
            <a:spLocks noGrp="1"/>
          </p:cNvSpPr>
          <p:nvPr>
            <p:ph type="body" idx="1"/>
          </p:nvPr>
        </p:nvSpPr>
        <p:spPr>
          <a:xfrm>
            <a:off x="979488" y="4560888"/>
            <a:ext cx="5359400" cy="4322762"/>
          </a:xfrm>
          <a:noFill/>
          <a:ln/>
        </p:spPr>
        <p:txBody>
          <a:bodyPr lIns="91104" tIns="44755" rIns="91104" bIns="44755"/>
          <a:lstStyle/>
          <a:p>
            <a:endParaRPr lang="en-GB" dirty="0" smtClean="0"/>
          </a:p>
        </p:txBody>
      </p:sp>
      <p:sp>
        <p:nvSpPr>
          <p:cNvPr id="3752966" name="Slide Number Placeholder 3"/>
          <p:cNvSpPr txBox="1">
            <a:spLocks noGrp="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0A5BAFBB-9A7F-42AB-90B0-0A8F1BACA79C}" type="slidenum">
              <a:rPr lang="en-US" sz="1000" i="1">
                <a:latin typeface="Times New Roman" pitchFamily="18" charset="0"/>
              </a:rPr>
              <a:pPr algn="r" defTabSz="920750" eaLnBrk="0" hangingPunct="0">
                <a:lnSpc>
                  <a:spcPct val="90000"/>
                </a:lnSpc>
                <a:spcAft>
                  <a:spcPct val="10000"/>
                </a:spcAft>
                <a:buSzPct val="125000"/>
              </a:pPr>
              <a:t>14</a:t>
            </a:fld>
            <a:endParaRPr lang="en-US" sz="1000" i="1">
              <a:latin typeface="Times New Roman" pitchFamily="18" charset="0"/>
            </a:endParaRPr>
          </a:p>
        </p:txBody>
      </p:sp>
    </p:spTree>
    <p:extLst>
      <p:ext uri="{BB962C8B-B14F-4D97-AF65-F5344CB8AC3E}">
        <p14:creationId xmlns:p14="http://schemas.microsoft.com/office/powerpoint/2010/main" val="10123381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8" tIns="0" rIns="19178" bIns="0" anchor="b"/>
          <a:lstStyle/>
          <a:p>
            <a:pPr algn="r" defTabSz="920750" eaLnBrk="0" hangingPunct="0"/>
            <a:fld id="{0E24D5CC-E447-40E8-8A99-E538DA45CD89}" type="slidenum">
              <a:rPr lang="en-GB" sz="1000" b="0" i="1">
                <a:latin typeface="Times New Roman" pitchFamily="18" charset="0"/>
                <a:ea typeface="ＭＳ Ｐゴシック"/>
                <a:cs typeface="ＭＳ Ｐゴシック"/>
              </a:rPr>
              <a:pPr algn="r" defTabSz="920750" eaLnBrk="0" hangingPunct="0"/>
              <a:t>98</a:t>
            </a:fld>
            <a:endParaRPr lang="en-GB" sz="1000" b="0" i="1">
              <a:latin typeface="Times New Roman" pitchFamily="18" charset="0"/>
              <a:ea typeface="ＭＳ Ｐゴシック"/>
              <a:cs typeface="ＭＳ Ｐゴシック"/>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8" tIns="0" rIns="19178" bIns="0" anchor="b"/>
          <a:lstStyle/>
          <a:p>
            <a:pPr algn="r" defTabSz="920750" eaLnBrk="0" hangingPunct="0"/>
            <a:fld id="{4BDFA6E3-613A-48C9-96A1-01E0F18462EA}" type="slidenum">
              <a:rPr lang="en-GB" sz="1000" b="0" i="1">
                <a:latin typeface="Times New Roman" pitchFamily="18" charset="0"/>
                <a:ea typeface="ＭＳ Ｐゴシック"/>
                <a:cs typeface="ＭＳ Ｐゴシック"/>
              </a:rPr>
              <a:pPr algn="r" defTabSz="920750" eaLnBrk="0" hangingPunct="0"/>
              <a:t>99</a:t>
            </a:fld>
            <a:endParaRPr lang="en-GB" sz="1000" b="0" i="1">
              <a:latin typeface="Times New Roman" pitchFamily="18" charset="0"/>
              <a:ea typeface="ＭＳ Ｐゴシック"/>
              <a:cs typeface="ＭＳ Ｐゴシック"/>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8" tIns="0" rIns="19178" bIns="0" anchor="b"/>
          <a:lstStyle/>
          <a:p>
            <a:pPr algn="r" defTabSz="952500" eaLnBrk="0" hangingPunct="0"/>
            <a:fld id="{C42F6781-CD0D-41FE-96DB-424599E8DACC}" type="slidenum">
              <a:rPr lang="en-GB" sz="1000" b="0" i="1">
                <a:latin typeface="Times New Roman" pitchFamily="18" charset="0"/>
                <a:ea typeface="ＭＳ Ｐゴシック"/>
                <a:cs typeface="ＭＳ Ｐゴシック"/>
              </a:rPr>
              <a:pPr algn="r" defTabSz="952500" eaLnBrk="0" hangingPunct="0"/>
              <a:t>100</a:t>
            </a:fld>
            <a:endParaRPr lang="en-GB" sz="1000" b="0" i="1">
              <a:latin typeface="Times New Roman" pitchFamily="18" charset="0"/>
              <a:ea typeface="ＭＳ Ｐゴシック"/>
              <a:cs typeface="ＭＳ Ｐゴシック"/>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8" tIns="0" rIns="19178" bIns="0" anchor="b"/>
          <a:lstStyle/>
          <a:p>
            <a:pPr algn="r" defTabSz="952500" eaLnBrk="0" hangingPunct="0"/>
            <a:fld id="{F1EE05E4-F669-4C56-B956-9D12B07E3330}" type="slidenum">
              <a:rPr lang="en-GB" sz="1000" b="0" i="1">
                <a:latin typeface="Times New Roman" pitchFamily="18" charset="0"/>
                <a:ea typeface="ＭＳ Ｐゴシック"/>
                <a:cs typeface="ＭＳ Ｐゴシック"/>
              </a:rPr>
              <a:pPr algn="r" defTabSz="952500" eaLnBrk="0" hangingPunct="0"/>
              <a:t>101</a:t>
            </a:fld>
            <a:endParaRPr lang="en-GB" sz="1000" b="0" i="1">
              <a:latin typeface="Times New Roman" pitchFamily="18" charset="0"/>
              <a:ea typeface="ＭＳ Ｐゴシック"/>
              <a:cs typeface="ＭＳ Ｐゴシック"/>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4147044" y="9121469"/>
            <a:ext cx="3168156" cy="479732"/>
          </a:xfrm>
          <a:prstGeom prst="rect">
            <a:avLst/>
          </a:prstGeom>
          <a:noFill/>
          <a:ln w="9525">
            <a:noFill/>
            <a:miter lim="800000"/>
            <a:headEnd/>
            <a:tailEnd/>
          </a:ln>
        </p:spPr>
        <p:txBody>
          <a:bodyPr lIns="19178" tIns="0" rIns="19178" bIns="0" anchor="b"/>
          <a:lstStyle/>
          <a:p>
            <a:pPr algn="r" defTabSz="953621" eaLnBrk="0" hangingPunct="0"/>
            <a:fld id="{5C11A4D3-61AE-4930-8F5F-296356DEA148}" type="slidenum">
              <a:rPr lang="en-US" sz="1000" b="0" i="1">
                <a:latin typeface="Times New Roman" pitchFamily="18" charset="0"/>
              </a:rPr>
              <a:pPr algn="r" defTabSz="953621" eaLnBrk="0" hangingPunct="0"/>
              <a:t>102</a:t>
            </a:fld>
            <a:endParaRPr lang="en-US" sz="1000" b="0" i="1">
              <a:latin typeface="Times New Roman" pitchFamily="18" charset="0"/>
            </a:endParaRPr>
          </a:p>
        </p:txBody>
      </p:sp>
      <p:sp>
        <p:nvSpPr>
          <p:cNvPr id="19458" name="Rectangle 2"/>
          <p:cNvSpPr>
            <a:spLocks noGrp="1" noRot="1" noChangeAspect="1" noChangeArrowheads="1" noTextEdit="1"/>
          </p:cNvSpPr>
          <p:nvPr>
            <p:ph type="sldImg"/>
          </p:nvPr>
        </p:nvSpPr>
        <p:spPr>
          <a:xfrm>
            <a:off x="1058863" y="720725"/>
            <a:ext cx="5200650" cy="3600450"/>
          </a:xfrm>
          <a:ln/>
        </p:spPr>
      </p:sp>
      <p:sp>
        <p:nvSpPr>
          <p:cNvPr id="19459" name="Rectangle 3"/>
          <p:cNvSpPr>
            <a:spLocks noGrp="1" noChangeArrowheads="1"/>
          </p:cNvSpPr>
          <p:nvPr>
            <p:ph type="body" idx="1"/>
          </p:nvPr>
        </p:nvSpPr>
        <p:spPr>
          <a:xfrm>
            <a:off x="973928" y="4561553"/>
            <a:ext cx="5367346" cy="4320868"/>
          </a:xfrm>
          <a:noFill/>
          <a:ln/>
        </p:spPr>
        <p:txBody>
          <a:bodyPr/>
          <a:lstStyle/>
          <a:p>
            <a:pPr eaLnBrk="1" hangingPunct="1"/>
            <a:endParaRPr lang="en-GB"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4147044" y="9121469"/>
            <a:ext cx="3168156" cy="479732"/>
          </a:xfrm>
          <a:prstGeom prst="rect">
            <a:avLst/>
          </a:prstGeom>
          <a:noFill/>
          <a:ln w="9525">
            <a:noFill/>
            <a:miter lim="800000"/>
            <a:headEnd/>
            <a:tailEnd/>
          </a:ln>
        </p:spPr>
        <p:txBody>
          <a:bodyPr lIns="19178" tIns="0" rIns="19178" bIns="0" anchor="b"/>
          <a:lstStyle/>
          <a:p>
            <a:pPr algn="r" defTabSz="953621" eaLnBrk="0" hangingPunct="0"/>
            <a:fld id="{5C11A4D3-61AE-4930-8F5F-296356DEA148}" type="slidenum">
              <a:rPr lang="en-US" sz="1000" b="0" i="1">
                <a:latin typeface="Times New Roman" pitchFamily="18" charset="0"/>
              </a:rPr>
              <a:pPr algn="r" defTabSz="953621" eaLnBrk="0" hangingPunct="0"/>
              <a:t>103</a:t>
            </a:fld>
            <a:endParaRPr lang="en-US" sz="1000" b="0" i="1">
              <a:latin typeface="Times New Roman" pitchFamily="18" charset="0"/>
            </a:endParaRPr>
          </a:p>
        </p:txBody>
      </p:sp>
      <p:sp>
        <p:nvSpPr>
          <p:cNvPr id="19458" name="Rectangle 2"/>
          <p:cNvSpPr>
            <a:spLocks noGrp="1" noRot="1" noChangeAspect="1" noChangeArrowheads="1" noTextEdit="1"/>
          </p:cNvSpPr>
          <p:nvPr>
            <p:ph type="sldImg"/>
          </p:nvPr>
        </p:nvSpPr>
        <p:spPr>
          <a:xfrm>
            <a:off x="1058863" y="720725"/>
            <a:ext cx="5200650" cy="3600450"/>
          </a:xfrm>
          <a:ln/>
        </p:spPr>
      </p:sp>
      <p:sp>
        <p:nvSpPr>
          <p:cNvPr id="19459" name="Rectangle 3"/>
          <p:cNvSpPr>
            <a:spLocks noGrp="1" noChangeArrowheads="1"/>
          </p:cNvSpPr>
          <p:nvPr>
            <p:ph type="body" idx="1"/>
          </p:nvPr>
        </p:nvSpPr>
        <p:spPr>
          <a:xfrm>
            <a:off x="973928" y="4561553"/>
            <a:ext cx="5367346" cy="4320868"/>
          </a:xfrm>
          <a:noFill/>
          <a:ln/>
        </p:spPr>
        <p:txBody>
          <a:bodyPr/>
          <a:lstStyle/>
          <a:p>
            <a:pPr eaLnBrk="1" hangingPunct="1"/>
            <a:endParaRPr lang="en-GB" smtClean="0"/>
          </a:p>
        </p:txBody>
      </p:sp>
    </p:spTree>
    <p:extLst>
      <p:ext uri="{BB962C8B-B14F-4D97-AF65-F5344CB8AC3E}">
        <p14:creationId xmlns:p14="http://schemas.microsoft.com/office/powerpoint/2010/main" val="32205313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4147044" y="9121469"/>
            <a:ext cx="3168156" cy="479732"/>
          </a:xfrm>
          <a:prstGeom prst="rect">
            <a:avLst/>
          </a:prstGeom>
          <a:noFill/>
          <a:ln w="9525">
            <a:noFill/>
            <a:miter lim="800000"/>
            <a:headEnd/>
            <a:tailEnd/>
          </a:ln>
        </p:spPr>
        <p:txBody>
          <a:bodyPr lIns="19178" tIns="0" rIns="19178" bIns="0" anchor="b"/>
          <a:lstStyle/>
          <a:p>
            <a:pPr algn="r" defTabSz="953621" eaLnBrk="0" hangingPunct="0"/>
            <a:fld id="{5C11A4D3-61AE-4930-8F5F-296356DEA148}" type="slidenum">
              <a:rPr lang="en-US" sz="1000" b="0" i="1">
                <a:latin typeface="Times New Roman" pitchFamily="18" charset="0"/>
              </a:rPr>
              <a:pPr algn="r" defTabSz="953621" eaLnBrk="0" hangingPunct="0"/>
              <a:t>104</a:t>
            </a:fld>
            <a:endParaRPr lang="en-US" sz="1000" b="0" i="1">
              <a:latin typeface="Times New Roman" pitchFamily="18" charset="0"/>
            </a:endParaRPr>
          </a:p>
        </p:txBody>
      </p:sp>
      <p:sp>
        <p:nvSpPr>
          <p:cNvPr id="19458" name="Rectangle 2"/>
          <p:cNvSpPr>
            <a:spLocks noGrp="1" noRot="1" noChangeAspect="1" noChangeArrowheads="1" noTextEdit="1"/>
          </p:cNvSpPr>
          <p:nvPr>
            <p:ph type="sldImg"/>
          </p:nvPr>
        </p:nvSpPr>
        <p:spPr>
          <a:xfrm>
            <a:off x="1058863" y="720725"/>
            <a:ext cx="5200650" cy="3600450"/>
          </a:xfrm>
          <a:ln/>
        </p:spPr>
      </p:sp>
      <p:sp>
        <p:nvSpPr>
          <p:cNvPr id="19459" name="Rectangle 3"/>
          <p:cNvSpPr>
            <a:spLocks noGrp="1" noChangeArrowheads="1"/>
          </p:cNvSpPr>
          <p:nvPr>
            <p:ph type="body" idx="1"/>
          </p:nvPr>
        </p:nvSpPr>
        <p:spPr>
          <a:xfrm>
            <a:off x="973928" y="4561553"/>
            <a:ext cx="5367346" cy="4320868"/>
          </a:xfrm>
          <a:noFill/>
          <a:ln/>
        </p:spPr>
        <p:txBody>
          <a:bodyPr/>
          <a:lstStyle/>
          <a:p>
            <a:pPr eaLnBrk="1" hangingPunct="1"/>
            <a:endParaRPr lang="en-GB" smtClean="0"/>
          </a:p>
        </p:txBody>
      </p:sp>
    </p:spTree>
    <p:extLst>
      <p:ext uri="{BB962C8B-B14F-4D97-AF65-F5344CB8AC3E}">
        <p14:creationId xmlns:p14="http://schemas.microsoft.com/office/powerpoint/2010/main" val="6907228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4147044" y="9121469"/>
            <a:ext cx="3168156" cy="479732"/>
          </a:xfrm>
          <a:prstGeom prst="rect">
            <a:avLst/>
          </a:prstGeom>
          <a:noFill/>
          <a:ln w="9525">
            <a:noFill/>
            <a:miter lim="800000"/>
            <a:headEnd/>
            <a:tailEnd/>
          </a:ln>
        </p:spPr>
        <p:txBody>
          <a:bodyPr lIns="19178" tIns="0" rIns="19178" bIns="0" anchor="b"/>
          <a:lstStyle/>
          <a:p>
            <a:pPr algn="r" defTabSz="953621" eaLnBrk="0" hangingPunct="0"/>
            <a:fld id="{5C11A4D3-61AE-4930-8F5F-296356DEA148}" type="slidenum">
              <a:rPr lang="en-US" sz="1000" b="0" i="1">
                <a:latin typeface="Times New Roman" pitchFamily="18" charset="0"/>
              </a:rPr>
              <a:pPr algn="r" defTabSz="953621" eaLnBrk="0" hangingPunct="0"/>
              <a:t>105</a:t>
            </a:fld>
            <a:endParaRPr lang="en-US" sz="1000" b="0" i="1">
              <a:latin typeface="Times New Roman" pitchFamily="18" charset="0"/>
            </a:endParaRPr>
          </a:p>
        </p:txBody>
      </p:sp>
      <p:sp>
        <p:nvSpPr>
          <p:cNvPr id="19458" name="Rectangle 2"/>
          <p:cNvSpPr>
            <a:spLocks noGrp="1" noRot="1" noChangeAspect="1" noChangeArrowheads="1" noTextEdit="1"/>
          </p:cNvSpPr>
          <p:nvPr>
            <p:ph type="sldImg"/>
          </p:nvPr>
        </p:nvSpPr>
        <p:spPr>
          <a:xfrm>
            <a:off x="1058863" y="720725"/>
            <a:ext cx="5200650" cy="3600450"/>
          </a:xfrm>
          <a:ln/>
        </p:spPr>
      </p:sp>
      <p:sp>
        <p:nvSpPr>
          <p:cNvPr id="19459" name="Rectangle 3"/>
          <p:cNvSpPr>
            <a:spLocks noGrp="1" noChangeArrowheads="1"/>
          </p:cNvSpPr>
          <p:nvPr>
            <p:ph type="body" idx="1"/>
          </p:nvPr>
        </p:nvSpPr>
        <p:spPr>
          <a:xfrm>
            <a:off x="973928" y="4561553"/>
            <a:ext cx="5367346" cy="4320868"/>
          </a:xfrm>
          <a:noFill/>
          <a:ln/>
        </p:spPr>
        <p:txBody>
          <a:bodyPr/>
          <a:lstStyle/>
          <a:p>
            <a:pPr eaLnBrk="1" hangingPunct="1"/>
            <a:endParaRPr lang="en-GB" smtClean="0"/>
          </a:p>
        </p:txBody>
      </p:sp>
    </p:spTree>
    <p:extLst>
      <p:ext uri="{BB962C8B-B14F-4D97-AF65-F5344CB8AC3E}">
        <p14:creationId xmlns:p14="http://schemas.microsoft.com/office/powerpoint/2010/main" val="35406729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4147044" y="9121469"/>
            <a:ext cx="3168156" cy="479732"/>
          </a:xfrm>
          <a:prstGeom prst="rect">
            <a:avLst/>
          </a:prstGeom>
          <a:noFill/>
          <a:ln w="9525">
            <a:noFill/>
            <a:miter lim="800000"/>
            <a:headEnd/>
            <a:tailEnd/>
          </a:ln>
        </p:spPr>
        <p:txBody>
          <a:bodyPr lIns="19178" tIns="0" rIns="19178" bIns="0" anchor="b"/>
          <a:lstStyle/>
          <a:p>
            <a:pPr algn="r" defTabSz="953621" eaLnBrk="0" hangingPunct="0"/>
            <a:fld id="{5C11A4D3-61AE-4930-8F5F-296356DEA148}" type="slidenum">
              <a:rPr lang="en-US" sz="1000" b="0" i="1">
                <a:latin typeface="Times New Roman" pitchFamily="18" charset="0"/>
              </a:rPr>
              <a:pPr algn="r" defTabSz="953621" eaLnBrk="0" hangingPunct="0"/>
              <a:t>106</a:t>
            </a:fld>
            <a:endParaRPr lang="en-US" sz="1000" b="0" i="1">
              <a:latin typeface="Times New Roman" pitchFamily="18" charset="0"/>
            </a:endParaRPr>
          </a:p>
        </p:txBody>
      </p:sp>
      <p:sp>
        <p:nvSpPr>
          <p:cNvPr id="19458" name="Rectangle 2"/>
          <p:cNvSpPr>
            <a:spLocks noGrp="1" noRot="1" noChangeAspect="1" noChangeArrowheads="1" noTextEdit="1"/>
          </p:cNvSpPr>
          <p:nvPr>
            <p:ph type="sldImg"/>
          </p:nvPr>
        </p:nvSpPr>
        <p:spPr>
          <a:xfrm>
            <a:off x="1058863" y="720725"/>
            <a:ext cx="5200650" cy="3600450"/>
          </a:xfrm>
          <a:ln/>
        </p:spPr>
      </p:sp>
      <p:sp>
        <p:nvSpPr>
          <p:cNvPr id="19459" name="Rectangle 3"/>
          <p:cNvSpPr>
            <a:spLocks noGrp="1" noChangeArrowheads="1"/>
          </p:cNvSpPr>
          <p:nvPr>
            <p:ph type="body" idx="1"/>
          </p:nvPr>
        </p:nvSpPr>
        <p:spPr>
          <a:xfrm>
            <a:off x="973928" y="4561553"/>
            <a:ext cx="5367346" cy="4320868"/>
          </a:xfrm>
          <a:noFill/>
          <a:ln/>
        </p:spPr>
        <p:txBody>
          <a:bodyPr/>
          <a:lstStyle/>
          <a:p>
            <a:pPr eaLnBrk="1" hangingPunct="1"/>
            <a:endParaRPr lang="en-GB" smtClean="0"/>
          </a:p>
        </p:txBody>
      </p:sp>
    </p:spTree>
    <p:extLst>
      <p:ext uri="{BB962C8B-B14F-4D97-AF65-F5344CB8AC3E}">
        <p14:creationId xmlns:p14="http://schemas.microsoft.com/office/powerpoint/2010/main" val="35406729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625" eaLnBrk="0" hangingPunct="0">
              <a:lnSpc>
                <a:spcPct val="90000"/>
              </a:lnSpc>
              <a:spcAft>
                <a:spcPct val="10000"/>
              </a:spcAft>
              <a:buSzPct val="125000"/>
              <a:defRPr b="1">
                <a:solidFill>
                  <a:schemeClr val="tx1"/>
                </a:solidFill>
                <a:latin typeface="Arial" pitchFamily="34" charset="0"/>
              </a:defRPr>
            </a:lvl1pPr>
            <a:lvl2pPr marL="742850" indent="-285711" defTabSz="920625" eaLnBrk="0" hangingPunct="0">
              <a:lnSpc>
                <a:spcPct val="90000"/>
              </a:lnSpc>
              <a:spcAft>
                <a:spcPct val="10000"/>
              </a:spcAft>
              <a:buSzPct val="125000"/>
              <a:defRPr b="1">
                <a:solidFill>
                  <a:schemeClr val="tx1"/>
                </a:solidFill>
                <a:latin typeface="Arial" pitchFamily="34" charset="0"/>
              </a:defRPr>
            </a:lvl2pPr>
            <a:lvl3pPr marL="1142845" indent="-228569" defTabSz="920625" eaLnBrk="0" hangingPunct="0">
              <a:lnSpc>
                <a:spcPct val="90000"/>
              </a:lnSpc>
              <a:spcAft>
                <a:spcPct val="10000"/>
              </a:spcAft>
              <a:buSzPct val="125000"/>
              <a:defRPr b="1">
                <a:solidFill>
                  <a:schemeClr val="tx1"/>
                </a:solidFill>
                <a:latin typeface="Arial" pitchFamily="34" charset="0"/>
              </a:defRPr>
            </a:lvl3pPr>
            <a:lvl4pPr marL="1599984" indent="-228569" defTabSz="920625" eaLnBrk="0" hangingPunct="0">
              <a:lnSpc>
                <a:spcPct val="90000"/>
              </a:lnSpc>
              <a:spcAft>
                <a:spcPct val="10000"/>
              </a:spcAft>
              <a:buSzPct val="125000"/>
              <a:defRPr b="1">
                <a:solidFill>
                  <a:schemeClr val="tx1"/>
                </a:solidFill>
                <a:latin typeface="Arial" pitchFamily="34" charset="0"/>
              </a:defRPr>
            </a:lvl4pPr>
            <a:lvl5pPr marL="2057122" indent="-228569" defTabSz="920625" eaLnBrk="0" hangingPunct="0">
              <a:lnSpc>
                <a:spcPct val="90000"/>
              </a:lnSpc>
              <a:spcAft>
                <a:spcPct val="10000"/>
              </a:spcAft>
              <a:buSzPct val="125000"/>
              <a:defRPr b="1">
                <a:solidFill>
                  <a:schemeClr val="tx1"/>
                </a:solidFill>
                <a:latin typeface="Arial" pitchFamily="34" charset="0"/>
              </a:defRPr>
            </a:lvl5pPr>
            <a:lvl6pPr marL="2514260"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6pPr>
            <a:lvl7pPr marL="2971398"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7pPr>
            <a:lvl8pPr marL="3428537"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8pPr>
            <a:lvl9pPr marL="3885674"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Aft>
                <a:spcPct val="0"/>
              </a:spcAft>
              <a:buSzTx/>
            </a:pPr>
            <a:fld id="{9C488D27-4E1D-40EF-91EF-01F053FCEBA8}" type="slidenum">
              <a:rPr lang="en-US" b="0" smtClean="0">
                <a:latin typeface="Times New Roman" pitchFamily="18" charset="0"/>
              </a:rPr>
              <a:pPr>
                <a:lnSpc>
                  <a:spcPct val="100000"/>
                </a:lnSpc>
                <a:spcAft>
                  <a:spcPct val="0"/>
                </a:spcAft>
                <a:buSzTx/>
              </a:pPr>
              <a:t>107</a:t>
            </a:fld>
            <a:endParaRPr lang="en-US" b="0" smtClean="0">
              <a:latin typeface="Times New Roman" pitchFamily="18" charset="0"/>
            </a:endParaRPr>
          </a:p>
        </p:txBody>
      </p:sp>
      <p:sp>
        <p:nvSpPr>
          <p:cNvPr id="9218" name="Rectangle 2"/>
          <p:cNvSpPr>
            <a:spLocks noGrp="1" noRot="1" noChangeAspect="1" noChangeArrowheads="1" noTextEdit="1"/>
          </p:cNvSpPr>
          <p:nvPr>
            <p:ph type="sldImg"/>
          </p:nvPr>
        </p:nvSpPr>
        <p:spPr>
          <a:xfrm>
            <a:off x="1257300" y="720725"/>
            <a:ext cx="4800600" cy="3600450"/>
          </a:xfrm>
          <a:ln/>
        </p:spPr>
      </p:sp>
      <p:sp>
        <p:nvSpPr>
          <p:cNvPr id="9219" name="Rectangle 3"/>
          <p:cNvSpPr>
            <a:spLocks noGrp="1" noChangeArrowheads="1"/>
          </p:cNvSpPr>
          <p:nvPr>
            <p:ph type="body" idx="1"/>
          </p:nvPr>
        </p:nvSpPr>
        <p:spPr>
          <a:xfrm>
            <a:off x="976314" y="4559301"/>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fld id="{A41C17D3-1368-4057-A9DB-F9A84305F483}" type="slidenum">
              <a:rPr lang="en-US" sz="1000" b="0" i="1">
                <a:latin typeface="Times New Roman" pitchFamily="18" charset="0"/>
              </a:rPr>
              <a:pPr algn="r" defTabSz="920750" eaLnBrk="0" hangingPunct="0"/>
              <a:t>15</a:t>
            </a:fld>
            <a:endParaRPr lang="en-US" sz="1000" b="0" i="1">
              <a:latin typeface="Times New Roman" pitchFamily="18" charset="0"/>
            </a:endParaRPr>
          </a:p>
        </p:txBody>
      </p:sp>
      <p:sp>
        <p:nvSpPr>
          <p:cNvPr id="21506"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E94CE2EB-E95A-4FAA-9E41-B20CE41ED80E}" type="slidenum">
              <a:rPr lang="en-US" sz="1000" i="1">
                <a:latin typeface="Times New Roman" pitchFamily="18" charset="0"/>
              </a:rPr>
              <a:pPr algn="r" defTabSz="920750" eaLnBrk="0" hangingPunct="0">
                <a:lnSpc>
                  <a:spcPct val="90000"/>
                </a:lnSpc>
                <a:spcAft>
                  <a:spcPct val="10000"/>
                </a:spcAft>
                <a:buSzPct val="125000"/>
              </a:pPr>
              <a:t>15</a:t>
            </a:fld>
            <a:endParaRPr lang="en-US" sz="1000" i="1">
              <a:latin typeface="Times New Roman" pitchFamily="18" charset="0"/>
            </a:endParaRPr>
          </a:p>
        </p:txBody>
      </p:sp>
      <p:sp>
        <p:nvSpPr>
          <p:cNvPr id="21507"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4D99F1CA-ECA0-4412-9CF8-91C70D77B3BE}" type="slidenum">
              <a:rPr lang="en-US" sz="1000" i="1">
                <a:latin typeface="Times New Roman" pitchFamily="18" charset="0"/>
              </a:rPr>
              <a:pPr algn="r" defTabSz="920750" eaLnBrk="0" hangingPunct="0">
                <a:lnSpc>
                  <a:spcPct val="90000"/>
                </a:lnSpc>
                <a:spcAft>
                  <a:spcPct val="10000"/>
                </a:spcAft>
                <a:buSzPct val="125000"/>
              </a:pPr>
              <a:t>15</a:t>
            </a:fld>
            <a:endParaRPr lang="en-US" sz="1000" i="1">
              <a:latin typeface="Times New Roman" pitchFamily="18" charset="0"/>
            </a:endParaRPr>
          </a:p>
        </p:txBody>
      </p:sp>
      <p:sp>
        <p:nvSpPr>
          <p:cNvPr id="21508" name="Rectangle 2"/>
          <p:cNvSpPr>
            <a:spLocks noGrp="1" noRot="1" noChangeAspect="1" noChangeArrowheads="1" noTextEdit="1"/>
          </p:cNvSpPr>
          <p:nvPr>
            <p:ph type="sldImg"/>
          </p:nvPr>
        </p:nvSpPr>
        <p:spPr>
          <a:xfrm>
            <a:off x="1258888" y="720725"/>
            <a:ext cx="4800600" cy="3600450"/>
          </a:xfrm>
          <a:ln/>
        </p:spPr>
      </p:sp>
      <p:sp>
        <p:nvSpPr>
          <p:cNvPr id="21509" name="Rectangle 3"/>
          <p:cNvSpPr>
            <a:spLocks noGrp="1" noChangeArrowheads="1"/>
          </p:cNvSpPr>
          <p:nvPr>
            <p:ph type="body" idx="1"/>
          </p:nvPr>
        </p:nvSpPr>
        <p:spPr>
          <a:xfrm>
            <a:off x="974725" y="4560888"/>
            <a:ext cx="5365750" cy="4321175"/>
          </a:xfrm>
          <a:noFill/>
          <a:ln/>
        </p:spPr>
        <p:txBody>
          <a:bodyPr lIns="91104" tIns="44755" rIns="91104" bIns="44755"/>
          <a:lstStyle/>
          <a:p>
            <a:endParaRPr lang="en-GB" smtClean="0"/>
          </a:p>
        </p:txBody>
      </p:sp>
    </p:spTree>
    <p:extLst>
      <p:ext uri="{BB962C8B-B14F-4D97-AF65-F5344CB8AC3E}">
        <p14:creationId xmlns:p14="http://schemas.microsoft.com/office/powerpoint/2010/main" val="35124868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625" eaLnBrk="0" hangingPunct="0">
              <a:lnSpc>
                <a:spcPct val="90000"/>
              </a:lnSpc>
              <a:spcAft>
                <a:spcPct val="10000"/>
              </a:spcAft>
              <a:buSzPct val="125000"/>
              <a:defRPr b="1">
                <a:solidFill>
                  <a:schemeClr val="tx1"/>
                </a:solidFill>
                <a:latin typeface="Arial" pitchFamily="34" charset="0"/>
              </a:defRPr>
            </a:lvl1pPr>
            <a:lvl2pPr marL="742850" indent="-285711" defTabSz="920625" eaLnBrk="0" hangingPunct="0">
              <a:lnSpc>
                <a:spcPct val="90000"/>
              </a:lnSpc>
              <a:spcAft>
                <a:spcPct val="10000"/>
              </a:spcAft>
              <a:buSzPct val="125000"/>
              <a:defRPr b="1">
                <a:solidFill>
                  <a:schemeClr val="tx1"/>
                </a:solidFill>
                <a:latin typeface="Arial" pitchFamily="34" charset="0"/>
              </a:defRPr>
            </a:lvl2pPr>
            <a:lvl3pPr marL="1142845" indent="-228569" defTabSz="920625" eaLnBrk="0" hangingPunct="0">
              <a:lnSpc>
                <a:spcPct val="90000"/>
              </a:lnSpc>
              <a:spcAft>
                <a:spcPct val="10000"/>
              </a:spcAft>
              <a:buSzPct val="125000"/>
              <a:defRPr b="1">
                <a:solidFill>
                  <a:schemeClr val="tx1"/>
                </a:solidFill>
                <a:latin typeface="Arial" pitchFamily="34" charset="0"/>
              </a:defRPr>
            </a:lvl3pPr>
            <a:lvl4pPr marL="1599984" indent="-228569" defTabSz="920625" eaLnBrk="0" hangingPunct="0">
              <a:lnSpc>
                <a:spcPct val="90000"/>
              </a:lnSpc>
              <a:spcAft>
                <a:spcPct val="10000"/>
              </a:spcAft>
              <a:buSzPct val="125000"/>
              <a:defRPr b="1">
                <a:solidFill>
                  <a:schemeClr val="tx1"/>
                </a:solidFill>
                <a:latin typeface="Arial" pitchFamily="34" charset="0"/>
              </a:defRPr>
            </a:lvl4pPr>
            <a:lvl5pPr marL="2057122" indent="-228569" defTabSz="920625" eaLnBrk="0" hangingPunct="0">
              <a:lnSpc>
                <a:spcPct val="90000"/>
              </a:lnSpc>
              <a:spcAft>
                <a:spcPct val="10000"/>
              </a:spcAft>
              <a:buSzPct val="125000"/>
              <a:defRPr b="1">
                <a:solidFill>
                  <a:schemeClr val="tx1"/>
                </a:solidFill>
                <a:latin typeface="Arial" pitchFamily="34" charset="0"/>
              </a:defRPr>
            </a:lvl5pPr>
            <a:lvl6pPr marL="2514260"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6pPr>
            <a:lvl7pPr marL="2971398"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7pPr>
            <a:lvl8pPr marL="3428537"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8pPr>
            <a:lvl9pPr marL="3885674"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Aft>
                <a:spcPct val="0"/>
              </a:spcAft>
              <a:buSzTx/>
            </a:pPr>
            <a:fld id="{9C488D27-4E1D-40EF-91EF-01F053FCEBA8}" type="slidenum">
              <a:rPr lang="en-US" b="0" smtClean="0">
                <a:latin typeface="Times New Roman" pitchFamily="18" charset="0"/>
              </a:rPr>
              <a:pPr>
                <a:lnSpc>
                  <a:spcPct val="100000"/>
                </a:lnSpc>
                <a:spcAft>
                  <a:spcPct val="0"/>
                </a:spcAft>
                <a:buSzTx/>
              </a:pPr>
              <a:t>108</a:t>
            </a:fld>
            <a:endParaRPr lang="en-US" b="0" smtClean="0">
              <a:latin typeface="Times New Roman" pitchFamily="18" charset="0"/>
            </a:endParaRPr>
          </a:p>
        </p:txBody>
      </p:sp>
      <p:sp>
        <p:nvSpPr>
          <p:cNvPr id="9218" name="Rectangle 2"/>
          <p:cNvSpPr>
            <a:spLocks noGrp="1" noRot="1" noChangeAspect="1" noChangeArrowheads="1" noTextEdit="1"/>
          </p:cNvSpPr>
          <p:nvPr>
            <p:ph type="sldImg"/>
          </p:nvPr>
        </p:nvSpPr>
        <p:spPr>
          <a:xfrm>
            <a:off x="1257300" y="720725"/>
            <a:ext cx="4800600" cy="3600450"/>
          </a:xfrm>
          <a:ln/>
        </p:spPr>
      </p:sp>
      <p:sp>
        <p:nvSpPr>
          <p:cNvPr id="9219" name="Rectangle 3"/>
          <p:cNvSpPr>
            <a:spLocks noGrp="1" noChangeArrowheads="1"/>
          </p:cNvSpPr>
          <p:nvPr>
            <p:ph type="body" idx="1"/>
          </p:nvPr>
        </p:nvSpPr>
        <p:spPr>
          <a:xfrm>
            <a:off x="976314" y="4559301"/>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625" eaLnBrk="0" hangingPunct="0">
              <a:lnSpc>
                <a:spcPct val="90000"/>
              </a:lnSpc>
              <a:spcAft>
                <a:spcPct val="10000"/>
              </a:spcAft>
              <a:buSzPct val="125000"/>
              <a:defRPr b="1">
                <a:solidFill>
                  <a:schemeClr val="tx1"/>
                </a:solidFill>
                <a:latin typeface="Arial" pitchFamily="34" charset="0"/>
              </a:defRPr>
            </a:lvl1pPr>
            <a:lvl2pPr marL="742850" indent="-285711" defTabSz="920625" eaLnBrk="0" hangingPunct="0">
              <a:lnSpc>
                <a:spcPct val="90000"/>
              </a:lnSpc>
              <a:spcAft>
                <a:spcPct val="10000"/>
              </a:spcAft>
              <a:buSzPct val="125000"/>
              <a:defRPr b="1">
                <a:solidFill>
                  <a:schemeClr val="tx1"/>
                </a:solidFill>
                <a:latin typeface="Arial" pitchFamily="34" charset="0"/>
              </a:defRPr>
            </a:lvl2pPr>
            <a:lvl3pPr marL="1142845" indent="-228569" defTabSz="920625" eaLnBrk="0" hangingPunct="0">
              <a:lnSpc>
                <a:spcPct val="90000"/>
              </a:lnSpc>
              <a:spcAft>
                <a:spcPct val="10000"/>
              </a:spcAft>
              <a:buSzPct val="125000"/>
              <a:defRPr b="1">
                <a:solidFill>
                  <a:schemeClr val="tx1"/>
                </a:solidFill>
                <a:latin typeface="Arial" pitchFamily="34" charset="0"/>
              </a:defRPr>
            </a:lvl3pPr>
            <a:lvl4pPr marL="1599984" indent="-228569" defTabSz="920625" eaLnBrk="0" hangingPunct="0">
              <a:lnSpc>
                <a:spcPct val="90000"/>
              </a:lnSpc>
              <a:spcAft>
                <a:spcPct val="10000"/>
              </a:spcAft>
              <a:buSzPct val="125000"/>
              <a:defRPr b="1">
                <a:solidFill>
                  <a:schemeClr val="tx1"/>
                </a:solidFill>
                <a:latin typeface="Arial" pitchFamily="34" charset="0"/>
              </a:defRPr>
            </a:lvl4pPr>
            <a:lvl5pPr marL="2057122" indent="-228569" defTabSz="920625" eaLnBrk="0" hangingPunct="0">
              <a:lnSpc>
                <a:spcPct val="90000"/>
              </a:lnSpc>
              <a:spcAft>
                <a:spcPct val="10000"/>
              </a:spcAft>
              <a:buSzPct val="125000"/>
              <a:defRPr b="1">
                <a:solidFill>
                  <a:schemeClr val="tx1"/>
                </a:solidFill>
                <a:latin typeface="Arial" pitchFamily="34" charset="0"/>
              </a:defRPr>
            </a:lvl5pPr>
            <a:lvl6pPr marL="2514260"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6pPr>
            <a:lvl7pPr marL="2971398"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7pPr>
            <a:lvl8pPr marL="3428537"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8pPr>
            <a:lvl9pPr marL="3885674" indent="-228569" defTabSz="920625"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Aft>
                <a:spcPct val="0"/>
              </a:spcAft>
              <a:buSzTx/>
            </a:pPr>
            <a:fld id="{9C488D27-4E1D-40EF-91EF-01F053FCEBA8}" type="slidenum">
              <a:rPr lang="en-US" b="0" smtClean="0">
                <a:latin typeface="Times New Roman" pitchFamily="18" charset="0"/>
              </a:rPr>
              <a:pPr>
                <a:lnSpc>
                  <a:spcPct val="100000"/>
                </a:lnSpc>
                <a:spcAft>
                  <a:spcPct val="0"/>
                </a:spcAft>
                <a:buSzTx/>
              </a:pPr>
              <a:t>109</a:t>
            </a:fld>
            <a:endParaRPr lang="en-US" b="0" smtClean="0">
              <a:latin typeface="Times New Roman" pitchFamily="18" charset="0"/>
            </a:endParaRPr>
          </a:p>
        </p:txBody>
      </p:sp>
      <p:sp>
        <p:nvSpPr>
          <p:cNvPr id="9218" name="Rectangle 2"/>
          <p:cNvSpPr>
            <a:spLocks noGrp="1" noRot="1" noChangeAspect="1" noChangeArrowheads="1" noTextEdit="1"/>
          </p:cNvSpPr>
          <p:nvPr>
            <p:ph type="sldImg"/>
          </p:nvPr>
        </p:nvSpPr>
        <p:spPr>
          <a:xfrm>
            <a:off x="1257300" y="720725"/>
            <a:ext cx="4800600" cy="3600450"/>
          </a:xfrm>
          <a:ln/>
        </p:spPr>
      </p:sp>
      <p:sp>
        <p:nvSpPr>
          <p:cNvPr id="9219" name="Rectangle 3"/>
          <p:cNvSpPr>
            <a:spLocks noGrp="1" noChangeArrowheads="1"/>
          </p:cNvSpPr>
          <p:nvPr>
            <p:ph type="body" idx="1"/>
          </p:nvPr>
        </p:nvSpPr>
        <p:spPr>
          <a:xfrm>
            <a:off x="976314" y="4559301"/>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110</a:t>
            </a:fld>
            <a:endParaRPr lang="en-US" dirty="0" smtClean="0"/>
          </a:p>
        </p:txBody>
      </p:sp>
      <p:sp>
        <p:nvSpPr>
          <p:cNvPr id="3726338"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110</a:t>
            </a:fld>
            <a:endParaRPr lang="en-US" sz="1000" b="0" i="1" dirty="0">
              <a:latin typeface="Times New Roman" pitchFamily="18" charset="0"/>
            </a:endParaRPr>
          </a:p>
        </p:txBody>
      </p:sp>
      <p:sp>
        <p:nvSpPr>
          <p:cNvPr id="3726339"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110</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4146550" y="9121775"/>
            <a:ext cx="3168650" cy="47942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110</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113</a:t>
            </a:fld>
            <a:endParaRPr lang="en-US"/>
          </a:p>
        </p:txBody>
      </p:sp>
    </p:spTree>
    <p:extLst>
      <p:ext uri="{BB962C8B-B14F-4D97-AF65-F5344CB8AC3E}">
        <p14:creationId xmlns:p14="http://schemas.microsoft.com/office/powerpoint/2010/main" val="32699480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err="1" smtClean="0"/>
              <a:t>Telerobotics</a:t>
            </a:r>
            <a:r>
              <a:rPr lang="en-US" baseline="0" dirty="0" smtClean="0"/>
              <a:t> WG is interested in video and audio.</a:t>
            </a:r>
          </a:p>
          <a:p>
            <a:pPr marL="0" indent="0">
              <a:buFont typeface="Arial" pitchFamily="34" charset="0"/>
              <a:buNone/>
            </a:pPr>
            <a:r>
              <a:rPr lang="en-US" baseline="0" dirty="0" smtClean="0"/>
              <a:t>Can the MIA standards support?  Maybe – they’re very bandwidth constrained, might be able to use the very low bitrate parts of MIA (personal video conferencing part of MIA)</a:t>
            </a:r>
          </a:p>
          <a:p>
            <a:pPr marL="0" indent="0">
              <a:buFont typeface="Arial" pitchFamily="34" charset="0"/>
              <a:buNone/>
            </a:pPr>
            <a:endParaRPr lang="en-US" baseline="0" dirty="0" smtClean="0"/>
          </a:p>
          <a:p>
            <a:pPr marL="0" indent="0">
              <a:buFont typeface="Arial" pitchFamily="34" charset="0"/>
              <a:buNone/>
            </a:pPr>
            <a:r>
              <a:rPr lang="en-US" baseline="0" dirty="0" smtClean="0"/>
              <a:t>Also looking for very low-rate real-time video (requirements for VERY low latency, can’t do much compression).</a:t>
            </a:r>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114</a:t>
            </a:fld>
            <a:endParaRPr lang="en-US"/>
          </a:p>
        </p:txBody>
      </p:sp>
    </p:spTree>
    <p:extLst>
      <p:ext uri="{BB962C8B-B14F-4D97-AF65-F5344CB8AC3E}">
        <p14:creationId xmlns:p14="http://schemas.microsoft.com/office/powerpoint/2010/main" val="21230016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err="1" smtClean="0"/>
              <a:t>Telerobotic</a:t>
            </a:r>
            <a:endParaRPr lang="en-US" baseline="0" dirty="0" smtClean="0"/>
          </a:p>
          <a:p>
            <a:pPr marL="0" indent="0">
              <a:buFont typeface="Arial" pitchFamily="34" charset="0"/>
              <a:buNone/>
            </a:pPr>
            <a:r>
              <a:rPr lang="en-US" baseline="0" dirty="0" err="1" smtClean="0"/>
              <a:t>Telerobotics</a:t>
            </a:r>
            <a:r>
              <a:rPr lang="en-US" baseline="0" dirty="0" smtClean="0"/>
              <a:t> is interested in voice commanding of the robot.</a:t>
            </a:r>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115</a:t>
            </a:fld>
            <a:endParaRPr lang="en-US"/>
          </a:p>
        </p:txBody>
      </p:sp>
    </p:spTree>
    <p:extLst>
      <p:ext uri="{BB962C8B-B14F-4D97-AF65-F5344CB8AC3E}">
        <p14:creationId xmlns:p14="http://schemas.microsoft.com/office/powerpoint/2010/main" val="41999403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116</a:t>
            </a:fld>
            <a:endParaRPr lang="en-US"/>
          </a:p>
        </p:txBody>
      </p:sp>
    </p:spTree>
    <p:extLst>
      <p:ext uri="{BB962C8B-B14F-4D97-AF65-F5344CB8AC3E}">
        <p14:creationId xmlns:p14="http://schemas.microsoft.com/office/powerpoint/2010/main" val="37777701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4146551" y="9121776"/>
            <a:ext cx="3168650" cy="479425"/>
          </a:xfrm>
          <a:prstGeom prst="rect">
            <a:avLst/>
          </a:prstGeom>
          <a:noFill/>
          <a:ln w="9525">
            <a:noFill/>
            <a:miter lim="800000"/>
            <a:headEnd/>
            <a:tailEnd/>
          </a:ln>
        </p:spPr>
        <p:txBody>
          <a:bodyPr lIns="19179" tIns="0" rIns="19179" bIns="0" anchor="b"/>
          <a:lstStyle/>
          <a:p>
            <a:pPr algn="r" defTabSz="920668" eaLnBrk="0" hangingPunct="0"/>
            <a:fld id="{3D28D1BD-6424-4634-8D1B-3F3BC8F44A91}" type="slidenum">
              <a:rPr lang="en-US" sz="1000" i="1">
                <a:latin typeface="Times New Roman" pitchFamily="18" charset="0"/>
              </a:rPr>
              <a:pPr algn="r" defTabSz="920668" eaLnBrk="0" hangingPunct="0"/>
              <a:t>119</a:t>
            </a:fld>
            <a:endParaRPr lang="en-US" sz="1000" i="1">
              <a:latin typeface="Times New Roman" pitchFamily="18" charset="0"/>
            </a:endParaRPr>
          </a:p>
        </p:txBody>
      </p:sp>
      <p:sp>
        <p:nvSpPr>
          <p:cNvPr id="3728386" name="Rectangle 5"/>
          <p:cNvSpPr txBox="1">
            <a:spLocks noGrp="1" noChangeArrowheads="1"/>
          </p:cNvSpPr>
          <p:nvPr/>
        </p:nvSpPr>
        <p:spPr bwMode="auto">
          <a:xfrm>
            <a:off x="4146551" y="9121776"/>
            <a:ext cx="3168650" cy="479425"/>
          </a:xfrm>
          <a:prstGeom prst="rect">
            <a:avLst/>
          </a:prstGeom>
          <a:noFill/>
          <a:ln w="9525">
            <a:noFill/>
            <a:miter lim="800000"/>
            <a:headEnd/>
            <a:tailEnd/>
          </a:ln>
        </p:spPr>
        <p:txBody>
          <a:bodyPr lIns="19179" tIns="0" rIns="19179" bIns="0" anchor="b"/>
          <a:lstStyle/>
          <a:p>
            <a:pPr algn="r" defTabSz="920668" eaLnBrk="0" hangingPunct="0">
              <a:lnSpc>
                <a:spcPct val="90000"/>
              </a:lnSpc>
              <a:spcAft>
                <a:spcPct val="10000"/>
              </a:spcAft>
              <a:buSzPct val="125000"/>
            </a:pPr>
            <a:fld id="{C9A7A0CB-4387-47F3-889C-456AEC870283}" type="slidenum">
              <a:rPr lang="en-US" sz="1000" i="1">
                <a:latin typeface="Times New Roman" pitchFamily="18" charset="0"/>
              </a:rPr>
              <a:pPr algn="r" defTabSz="920668" eaLnBrk="0" hangingPunct="0">
                <a:lnSpc>
                  <a:spcPct val="90000"/>
                </a:lnSpc>
                <a:spcAft>
                  <a:spcPct val="10000"/>
                </a:spcAft>
                <a:buSzPct val="125000"/>
              </a:pPr>
              <a:t>119</a:t>
            </a:fld>
            <a:endParaRPr lang="en-US" sz="1000" i="1">
              <a:latin typeface="Times New Roman" pitchFamily="18" charset="0"/>
            </a:endParaRPr>
          </a:p>
        </p:txBody>
      </p:sp>
      <p:sp>
        <p:nvSpPr>
          <p:cNvPr id="3728387" name="Rectangle 5"/>
          <p:cNvSpPr txBox="1">
            <a:spLocks noGrp="1" noChangeArrowheads="1"/>
          </p:cNvSpPr>
          <p:nvPr/>
        </p:nvSpPr>
        <p:spPr bwMode="auto">
          <a:xfrm>
            <a:off x="4146551" y="9121776"/>
            <a:ext cx="3168650" cy="479425"/>
          </a:xfrm>
          <a:prstGeom prst="rect">
            <a:avLst/>
          </a:prstGeom>
          <a:noFill/>
          <a:ln w="9525">
            <a:noFill/>
            <a:miter lim="800000"/>
            <a:headEnd/>
            <a:tailEnd/>
          </a:ln>
        </p:spPr>
        <p:txBody>
          <a:bodyPr lIns="19179" tIns="0" rIns="19179" bIns="0" anchor="b"/>
          <a:lstStyle/>
          <a:p>
            <a:pPr algn="r" defTabSz="920668" eaLnBrk="0" hangingPunct="0">
              <a:lnSpc>
                <a:spcPct val="90000"/>
              </a:lnSpc>
              <a:spcAft>
                <a:spcPct val="10000"/>
              </a:spcAft>
              <a:buSzPct val="125000"/>
            </a:pPr>
            <a:fld id="{9DA4769A-70BA-4D8A-AD02-25264FC2395F}" type="slidenum">
              <a:rPr lang="en-US" sz="1000" i="1">
                <a:latin typeface="Times New Roman" pitchFamily="18" charset="0"/>
              </a:rPr>
              <a:pPr algn="r" defTabSz="920668" eaLnBrk="0" hangingPunct="0">
                <a:lnSpc>
                  <a:spcPct val="90000"/>
                </a:lnSpc>
                <a:spcAft>
                  <a:spcPct val="10000"/>
                </a:spcAft>
                <a:buSzPct val="125000"/>
              </a:pPr>
              <a:t>119</a:t>
            </a:fld>
            <a:endParaRPr lang="en-US" sz="1000" i="1">
              <a:latin typeface="Times New Roman" pitchFamily="18" charset="0"/>
            </a:endParaRPr>
          </a:p>
        </p:txBody>
      </p:sp>
      <p:sp>
        <p:nvSpPr>
          <p:cNvPr id="3728388" name="Rectangle 2"/>
          <p:cNvSpPr>
            <a:spLocks noGrp="1" noRot="1" noChangeAspect="1" noChangeArrowheads="1" noTextEdit="1"/>
          </p:cNvSpPr>
          <p:nvPr>
            <p:ph type="sldImg"/>
          </p:nvPr>
        </p:nvSpPr>
        <p:spPr>
          <a:xfrm>
            <a:off x="1257300" y="720725"/>
            <a:ext cx="4802188" cy="3600450"/>
          </a:xfrm>
          <a:ln/>
        </p:spPr>
      </p:sp>
      <p:sp>
        <p:nvSpPr>
          <p:cNvPr id="3728389" name="Rectangle 3"/>
          <p:cNvSpPr>
            <a:spLocks noGrp="1" noChangeArrowheads="1"/>
          </p:cNvSpPr>
          <p:nvPr>
            <p:ph type="body" idx="1"/>
          </p:nvPr>
        </p:nvSpPr>
        <p:spPr>
          <a:xfrm>
            <a:off x="974726" y="4560889"/>
            <a:ext cx="5365750" cy="4321175"/>
          </a:xfrm>
          <a:noFill/>
          <a:ln/>
        </p:spPr>
        <p:txBody>
          <a:bodyPr/>
          <a:lstStyle/>
          <a:p>
            <a:endParaRPr lang="en-GB" dirty="0" smtClean="0"/>
          </a:p>
        </p:txBody>
      </p:sp>
    </p:spTree>
    <p:extLst>
      <p:ext uri="{BB962C8B-B14F-4D97-AF65-F5344CB8AC3E}">
        <p14:creationId xmlns:p14="http://schemas.microsoft.com/office/powerpoint/2010/main" val="5375050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4146551" y="9121776"/>
            <a:ext cx="3168650" cy="479425"/>
          </a:xfrm>
          <a:prstGeom prst="rect">
            <a:avLst/>
          </a:prstGeom>
          <a:noFill/>
          <a:ln w="9525">
            <a:noFill/>
            <a:miter lim="800000"/>
            <a:headEnd/>
            <a:tailEnd/>
          </a:ln>
        </p:spPr>
        <p:txBody>
          <a:bodyPr lIns="19179" tIns="0" rIns="19179" bIns="0" anchor="b"/>
          <a:lstStyle/>
          <a:p>
            <a:pPr algn="r" defTabSz="920668" eaLnBrk="0" hangingPunct="0"/>
            <a:fld id="{3D28D1BD-6424-4634-8D1B-3F3BC8F44A91}" type="slidenum">
              <a:rPr lang="en-US" sz="1000" i="1">
                <a:latin typeface="Times New Roman" pitchFamily="18" charset="0"/>
              </a:rPr>
              <a:pPr algn="r" defTabSz="920668" eaLnBrk="0" hangingPunct="0"/>
              <a:t>120</a:t>
            </a:fld>
            <a:endParaRPr lang="en-US" sz="1000" i="1">
              <a:latin typeface="Times New Roman" pitchFamily="18" charset="0"/>
            </a:endParaRPr>
          </a:p>
        </p:txBody>
      </p:sp>
      <p:sp>
        <p:nvSpPr>
          <p:cNvPr id="3728386" name="Rectangle 5"/>
          <p:cNvSpPr txBox="1">
            <a:spLocks noGrp="1" noChangeArrowheads="1"/>
          </p:cNvSpPr>
          <p:nvPr/>
        </p:nvSpPr>
        <p:spPr bwMode="auto">
          <a:xfrm>
            <a:off x="4146551" y="9121776"/>
            <a:ext cx="3168650" cy="479425"/>
          </a:xfrm>
          <a:prstGeom prst="rect">
            <a:avLst/>
          </a:prstGeom>
          <a:noFill/>
          <a:ln w="9525">
            <a:noFill/>
            <a:miter lim="800000"/>
            <a:headEnd/>
            <a:tailEnd/>
          </a:ln>
        </p:spPr>
        <p:txBody>
          <a:bodyPr lIns="19179" tIns="0" rIns="19179" bIns="0" anchor="b"/>
          <a:lstStyle/>
          <a:p>
            <a:pPr algn="r" defTabSz="920668" eaLnBrk="0" hangingPunct="0">
              <a:lnSpc>
                <a:spcPct val="90000"/>
              </a:lnSpc>
              <a:spcAft>
                <a:spcPct val="10000"/>
              </a:spcAft>
              <a:buSzPct val="125000"/>
            </a:pPr>
            <a:fld id="{C9A7A0CB-4387-47F3-889C-456AEC870283}" type="slidenum">
              <a:rPr lang="en-US" sz="1000" i="1">
                <a:latin typeface="Times New Roman" pitchFamily="18" charset="0"/>
              </a:rPr>
              <a:pPr algn="r" defTabSz="920668" eaLnBrk="0" hangingPunct="0">
                <a:lnSpc>
                  <a:spcPct val="90000"/>
                </a:lnSpc>
                <a:spcAft>
                  <a:spcPct val="10000"/>
                </a:spcAft>
                <a:buSzPct val="125000"/>
              </a:pPr>
              <a:t>120</a:t>
            </a:fld>
            <a:endParaRPr lang="en-US" sz="1000" i="1">
              <a:latin typeface="Times New Roman" pitchFamily="18" charset="0"/>
            </a:endParaRPr>
          </a:p>
        </p:txBody>
      </p:sp>
      <p:sp>
        <p:nvSpPr>
          <p:cNvPr id="3728387" name="Rectangle 5"/>
          <p:cNvSpPr txBox="1">
            <a:spLocks noGrp="1" noChangeArrowheads="1"/>
          </p:cNvSpPr>
          <p:nvPr/>
        </p:nvSpPr>
        <p:spPr bwMode="auto">
          <a:xfrm>
            <a:off x="4146551" y="9121776"/>
            <a:ext cx="3168650" cy="479425"/>
          </a:xfrm>
          <a:prstGeom prst="rect">
            <a:avLst/>
          </a:prstGeom>
          <a:noFill/>
          <a:ln w="9525">
            <a:noFill/>
            <a:miter lim="800000"/>
            <a:headEnd/>
            <a:tailEnd/>
          </a:ln>
        </p:spPr>
        <p:txBody>
          <a:bodyPr lIns="19179" tIns="0" rIns="19179" bIns="0" anchor="b"/>
          <a:lstStyle/>
          <a:p>
            <a:pPr algn="r" defTabSz="920668" eaLnBrk="0" hangingPunct="0">
              <a:lnSpc>
                <a:spcPct val="90000"/>
              </a:lnSpc>
              <a:spcAft>
                <a:spcPct val="10000"/>
              </a:spcAft>
              <a:buSzPct val="125000"/>
            </a:pPr>
            <a:fld id="{9DA4769A-70BA-4D8A-AD02-25264FC2395F}" type="slidenum">
              <a:rPr lang="en-US" sz="1000" i="1">
                <a:latin typeface="Times New Roman" pitchFamily="18" charset="0"/>
              </a:rPr>
              <a:pPr algn="r" defTabSz="920668" eaLnBrk="0" hangingPunct="0">
                <a:lnSpc>
                  <a:spcPct val="90000"/>
                </a:lnSpc>
                <a:spcAft>
                  <a:spcPct val="10000"/>
                </a:spcAft>
                <a:buSzPct val="125000"/>
              </a:pPr>
              <a:t>120</a:t>
            </a:fld>
            <a:endParaRPr lang="en-US" sz="1000" i="1">
              <a:latin typeface="Times New Roman" pitchFamily="18" charset="0"/>
            </a:endParaRPr>
          </a:p>
        </p:txBody>
      </p:sp>
      <p:sp>
        <p:nvSpPr>
          <p:cNvPr id="3728388" name="Rectangle 2"/>
          <p:cNvSpPr>
            <a:spLocks noGrp="1" noRot="1" noChangeAspect="1" noChangeArrowheads="1" noTextEdit="1"/>
          </p:cNvSpPr>
          <p:nvPr>
            <p:ph type="sldImg"/>
          </p:nvPr>
        </p:nvSpPr>
        <p:spPr>
          <a:xfrm>
            <a:off x="1257300" y="720725"/>
            <a:ext cx="4802188" cy="3600450"/>
          </a:xfrm>
          <a:ln/>
        </p:spPr>
      </p:sp>
      <p:sp>
        <p:nvSpPr>
          <p:cNvPr id="3728389" name="Rectangle 3"/>
          <p:cNvSpPr>
            <a:spLocks noGrp="1" noChangeArrowheads="1"/>
          </p:cNvSpPr>
          <p:nvPr>
            <p:ph type="body" idx="1"/>
          </p:nvPr>
        </p:nvSpPr>
        <p:spPr>
          <a:xfrm>
            <a:off x="974726" y="4560889"/>
            <a:ext cx="5365750" cy="4321175"/>
          </a:xfrm>
          <a:noFill/>
          <a:ln/>
        </p:spPr>
        <p:txBody>
          <a:bodyPr/>
          <a:lstStyle/>
          <a:p>
            <a:endParaRPr lang="en-GB" dirty="0" smtClean="0"/>
          </a:p>
        </p:txBody>
      </p:sp>
    </p:spTree>
    <p:extLst>
      <p:ext uri="{BB962C8B-B14F-4D97-AF65-F5344CB8AC3E}">
        <p14:creationId xmlns:p14="http://schemas.microsoft.com/office/powerpoint/2010/main" val="3242321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fld id="{2FD8CC50-47ED-4F9E-9382-483F52DC6A66}" type="slidenum">
              <a:rPr lang="en-US" sz="1000" b="0" i="1">
                <a:latin typeface="Times New Roman" pitchFamily="18" charset="0"/>
              </a:rPr>
              <a:pPr algn="r" defTabSz="920750" eaLnBrk="0" hangingPunct="0"/>
              <a:t>17</a:t>
            </a:fld>
            <a:endParaRPr lang="en-US" sz="1000" b="0" i="1">
              <a:latin typeface="Times New Roman" pitchFamily="18" charset="0"/>
            </a:endParaRPr>
          </a:p>
        </p:txBody>
      </p:sp>
      <p:sp>
        <p:nvSpPr>
          <p:cNvPr id="24578"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023616E6-15CC-4EC1-B5A0-B172995561B7}" type="slidenum">
              <a:rPr lang="en-US" sz="1000" i="1">
                <a:latin typeface="Times New Roman" pitchFamily="18" charset="0"/>
              </a:rPr>
              <a:pPr algn="r" defTabSz="920750" eaLnBrk="0" hangingPunct="0">
                <a:lnSpc>
                  <a:spcPct val="90000"/>
                </a:lnSpc>
                <a:spcAft>
                  <a:spcPct val="10000"/>
                </a:spcAft>
                <a:buSzPct val="125000"/>
              </a:pPr>
              <a:t>17</a:t>
            </a:fld>
            <a:endParaRPr lang="en-US" sz="1000" i="1">
              <a:latin typeface="Times New Roman" pitchFamily="18" charset="0"/>
            </a:endParaRPr>
          </a:p>
        </p:txBody>
      </p:sp>
      <p:sp>
        <p:nvSpPr>
          <p:cNvPr id="24579" name="Rectangle 5"/>
          <p:cNvSpPr txBox="1">
            <a:spLocks noGrp="1" noChangeArrowheads="1"/>
          </p:cNvSpPr>
          <p:nvPr/>
        </p:nvSpPr>
        <p:spPr bwMode="auto">
          <a:xfrm>
            <a:off x="4146550" y="9121775"/>
            <a:ext cx="3168650" cy="479425"/>
          </a:xfrm>
          <a:prstGeom prst="rect">
            <a:avLst/>
          </a:prstGeom>
          <a:noFill/>
          <a:ln w="9525">
            <a:noFill/>
            <a:miter lim="800000"/>
            <a:headEnd/>
            <a:tailEnd/>
          </a:ln>
        </p:spPr>
        <p:txBody>
          <a:bodyPr lIns="19179" tIns="0" rIns="19179" bIns="0" anchor="b"/>
          <a:lstStyle/>
          <a:p>
            <a:pPr algn="r" defTabSz="920750" eaLnBrk="0" hangingPunct="0">
              <a:lnSpc>
                <a:spcPct val="90000"/>
              </a:lnSpc>
              <a:spcAft>
                <a:spcPct val="10000"/>
              </a:spcAft>
              <a:buSzPct val="125000"/>
            </a:pPr>
            <a:fld id="{15A28A7B-83CE-4308-9189-1E4F0588391D}" type="slidenum">
              <a:rPr lang="en-US" sz="1000" i="1">
                <a:latin typeface="Times New Roman" pitchFamily="18" charset="0"/>
              </a:rPr>
              <a:pPr algn="r" defTabSz="920750" eaLnBrk="0" hangingPunct="0">
                <a:lnSpc>
                  <a:spcPct val="90000"/>
                </a:lnSpc>
                <a:spcAft>
                  <a:spcPct val="10000"/>
                </a:spcAft>
                <a:buSzPct val="125000"/>
              </a:pPr>
              <a:t>17</a:t>
            </a:fld>
            <a:endParaRPr lang="en-US" sz="1000" i="1">
              <a:latin typeface="Times New Roman" pitchFamily="18" charset="0"/>
            </a:endParaRPr>
          </a:p>
        </p:txBody>
      </p:sp>
      <p:sp>
        <p:nvSpPr>
          <p:cNvPr id="24580" name="Rectangle 2"/>
          <p:cNvSpPr>
            <a:spLocks noGrp="1" noRot="1" noChangeAspect="1" noChangeArrowheads="1" noTextEdit="1"/>
          </p:cNvSpPr>
          <p:nvPr>
            <p:ph type="sldImg"/>
          </p:nvPr>
        </p:nvSpPr>
        <p:spPr>
          <a:xfrm>
            <a:off x="1258888" y="720725"/>
            <a:ext cx="4800600" cy="3600450"/>
          </a:xfrm>
          <a:ln/>
        </p:spPr>
      </p:sp>
      <p:sp>
        <p:nvSpPr>
          <p:cNvPr id="24581" name="Rectangle 3"/>
          <p:cNvSpPr>
            <a:spLocks noGrp="1" noChangeArrowheads="1"/>
          </p:cNvSpPr>
          <p:nvPr>
            <p:ph type="body" idx="1"/>
          </p:nvPr>
        </p:nvSpPr>
        <p:spPr>
          <a:xfrm>
            <a:off x="974725" y="4559300"/>
            <a:ext cx="5365750" cy="4321175"/>
          </a:xfrm>
          <a:noFill/>
          <a:ln/>
        </p:spPr>
        <p:txBody>
          <a:bodyPr lIns="91104" tIns="44755" rIns="91104" bIns="44755"/>
          <a:lstStyle/>
          <a:p>
            <a:endParaRPr lang="en-GB" smtClean="0"/>
          </a:p>
        </p:txBody>
      </p:sp>
    </p:spTree>
    <p:extLst>
      <p:ext uri="{BB962C8B-B14F-4D97-AF65-F5344CB8AC3E}">
        <p14:creationId xmlns:p14="http://schemas.microsoft.com/office/powerpoint/2010/main" val="149704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sz="3600"/>
            </a:lvl1pPr>
            <a:lvl2pPr rtl="0">
              <a:defRPr sz="3600"/>
            </a:lvl2pPr>
            <a:lvl3pPr rtl="0">
              <a:defRPr sz="3600"/>
            </a:lvl3pPr>
            <a:lvl4pPr rtl="0">
              <a:defRPr sz="3600"/>
            </a:lvl4pPr>
            <a:lvl5pPr rtl="0">
              <a:defRPr sz="3600"/>
            </a:lvl5pPr>
            <a:lvl6pPr rtl="0">
              <a:defRPr sz="3600"/>
            </a:lvl6pPr>
            <a:lvl7pPr rtl="0">
              <a:defRPr sz="3600"/>
            </a:lvl7pPr>
            <a:lvl8pPr rtl="0">
              <a:defRPr sz="3600"/>
            </a:lvl8pPr>
            <a:lvl9pPr rtl="0">
              <a:defRPr sz="3600"/>
            </a:lvl9pPr>
          </a:lstStyle>
          <a:p>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rmAutofit/>
          </a:bodyPr>
          <a:lstStyle>
            <a:lvl1pPr>
              <a:defRPr sz="2800">
                <a:solidFill>
                  <a:schemeClr val="accent6">
                    <a:lumMod val="50000"/>
                  </a:schemeClr>
                </a:solidFill>
                <a:latin typeface="Times New Roman" pitchFamily="18" charset="0"/>
                <a:cs typeface="Times New Roman" pitchFamily="18" charset="0"/>
              </a:defRPr>
            </a:lvl1p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28AF178-0060-40F3-8596-724A98881502}" type="datetimeFigureOut">
              <a:rPr lang="en-US" smtClean="0"/>
              <a:pPr/>
              <a:t>11/18/2014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A66BF67-D563-4C24-879D-8FF2629F8719}" type="slidenum">
              <a:rPr lang="en-US" smtClean="0"/>
              <a:pPr/>
              <a:t>‹#›</a:t>
            </a:fld>
            <a:endParaRPr lang="en-US"/>
          </a:p>
        </p:txBody>
      </p:sp>
    </p:spTree>
    <p:extLst>
      <p:ext uri="{BB962C8B-B14F-4D97-AF65-F5344CB8AC3E}">
        <p14:creationId xmlns:p14="http://schemas.microsoft.com/office/powerpoint/2010/main" val="2887389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00"/>
          <p:cNvPicPr>
            <a:picLocks noChangeAspect="1" noChangeArrowheads="1"/>
          </p:cNvPicPr>
          <p:nvPr userDrawn="1"/>
        </p:nvPicPr>
        <p:blipFill>
          <a:blip r:embed="rId7" cstate="print"/>
          <a:srcRect/>
          <a:stretch>
            <a:fillRect/>
          </a:stretch>
        </p:blipFill>
        <p:spPr bwMode="auto">
          <a:xfrm>
            <a:off x="0" y="0"/>
            <a:ext cx="1295400" cy="569913"/>
          </a:xfrm>
          <a:prstGeom prst="rect">
            <a:avLst/>
          </a:prstGeom>
          <a:noFill/>
          <a:ln w="9525">
            <a:noFill/>
            <a:miter lim="800000"/>
            <a:headEnd/>
            <a:tailEnd/>
          </a:ln>
        </p:spPr>
      </p:pic>
      <p:sp>
        <p:nvSpPr>
          <p:cNvPr id="540649" name="Line 1001"/>
          <p:cNvSpPr>
            <a:spLocks noChangeShapeType="1"/>
          </p:cNvSpPr>
          <p:nvPr userDrawn="1"/>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p>
        </p:txBody>
      </p:sp>
      <p:pic>
        <p:nvPicPr>
          <p:cNvPr id="1029" name="Picture 1" descr="part1"/>
          <p:cNvPicPr>
            <a:picLocks noChangeAspect="1" noChangeArrowheads="1"/>
          </p:cNvPicPr>
          <p:nvPr userDrawn="1"/>
        </p:nvPicPr>
        <p:blipFill>
          <a:blip r:embed="rId8" cstate="print"/>
          <a:srcRect/>
          <a:stretch>
            <a:fillRect/>
          </a:stretch>
        </p:blipFill>
        <p:spPr bwMode="auto">
          <a:xfrm>
            <a:off x="3276600" y="6477000"/>
            <a:ext cx="2590800" cy="341313"/>
          </a:xfrm>
          <a:prstGeom prst="rect">
            <a:avLst/>
          </a:prstGeom>
          <a:noFill/>
          <a:ln w="9525">
            <a:noFill/>
            <a:miter lim="800000"/>
            <a:headEnd/>
            <a:tailEnd/>
          </a:ln>
        </p:spPr>
      </p:pic>
      <p:sp>
        <p:nvSpPr>
          <p:cNvPr id="6" name="Rectangle 1003"/>
          <p:cNvSpPr>
            <a:spLocks noChangeArrowheads="1"/>
          </p:cNvSpPr>
          <p:nvPr userDrawn="1"/>
        </p:nvSpPr>
        <p:spPr bwMode="auto">
          <a:xfrm>
            <a:off x="7682805" y="6624638"/>
            <a:ext cx="1430489"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dirty="0" smtClean="0">
                <a:solidFill>
                  <a:srgbClr val="333399"/>
                </a:solidFill>
              </a:rPr>
              <a:t>07-Apr-2014-cesg-</a:t>
            </a:r>
            <a:fld id="{A695BC2C-BEAC-4E31-AADE-93F4F0C57784}" type="slidenum">
              <a:rPr lang="en-US" sz="1000">
                <a:solidFill>
                  <a:srgbClr val="333399"/>
                </a:solidFill>
              </a:rPr>
              <a:pPr defTabSz="820738" eaLnBrk="0" hangingPunct="0">
                <a:defRPr/>
              </a:pPr>
              <a:t>‹#›</a:t>
            </a:fld>
            <a:endParaRPr lang="en-US" sz="1000" dirty="0">
              <a:solidFill>
                <a:srgbClr val="333399"/>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7" r:id="rId4"/>
    <p:sldLayoutId id="2147483678" r:id="rId5"/>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6.emf"/><Relationship Id="rId4" Type="http://schemas.openxmlformats.org/officeDocument/2006/relationships/oleObject" Target="../embeddings/Microsoft_Excel_97-2003_Worksheet2.xls"/></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7.emf"/><Relationship Id="rId4" Type="http://schemas.openxmlformats.org/officeDocument/2006/relationships/oleObject" Target="../embeddings/Microsoft_Excel_97-2003_Worksheet3.xls"/></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8.emf"/><Relationship Id="rId4" Type="http://schemas.openxmlformats.org/officeDocument/2006/relationships/oleObject" Target="../embeddings/Microsoft_Excel_97-2003_Worksheet4.xls"/></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4.png"/><Relationship Id="rId39" Type="http://schemas.openxmlformats.org/officeDocument/2006/relationships/image" Target="../media/image32.jpeg"/><Relationship Id="rId3" Type="http://schemas.openxmlformats.org/officeDocument/2006/relationships/image" Target="../media/image3.png"/><Relationship Id="rId21" Type="http://schemas.openxmlformats.org/officeDocument/2006/relationships/image" Target="../media/image21.png"/><Relationship Id="rId34" Type="http://schemas.openxmlformats.org/officeDocument/2006/relationships/image" Target="../media/image29.jpeg"/><Relationship Id="rId42" Type="http://schemas.openxmlformats.org/officeDocument/2006/relationships/image" Target="../media/image47.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3.jpeg"/><Relationship Id="rId33" Type="http://schemas.openxmlformats.org/officeDocument/2006/relationships/image" Target="../media/image28.jpeg"/><Relationship Id="rId38" Type="http://schemas.openxmlformats.org/officeDocument/2006/relationships/hyperlink" Target="http://public.ccsds.org/about/AreaDirectors/ChrisTaylor.aspx" TargetMode="External"/><Relationship Id="rId2" Type="http://schemas.openxmlformats.org/officeDocument/2006/relationships/image" Target="../media/image45.wmf"/><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6.jpeg"/><Relationship Id="rId41"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hyperlink" Target="http://public.ccsds.org/about/AreaDirectors/RogerThompson.aspx" TargetMode="External"/><Relationship Id="rId32" Type="http://schemas.openxmlformats.org/officeDocument/2006/relationships/hyperlink" Target="http://public.ccsds.org/about/AreaDirectors/TakahiroYamada.aspx" TargetMode="External"/><Relationship Id="rId37" Type="http://schemas.openxmlformats.org/officeDocument/2006/relationships/image" Target="../media/image31.jpeg"/><Relationship Id="rId40" Type="http://schemas.openxmlformats.org/officeDocument/2006/relationships/image" Target="../media/image33.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2.jpeg"/><Relationship Id="rId28" Type="http://schemas.openxmlformats.org/officeDocument/2006/relationships/hyperlink" Target="http://public.ccsds.org/about/AreaDirectors/GillesMoury.aspx" TargetMode="External"/><Relationship Id="rId36" Type="http://schemas.openxmlformats.org/officeDocument/2006/relationships/hyperlink" Target="http://public.ccsds.org/about/AreaDirectors/PeterShames.aspx" TargetMode="External"/><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27.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hyperlink" Target="http://public.ccsds.org/about/AreaDirectors/NestorPeccia.aspx" TargetMode="External"/><Relationship Id="rId27" Type="http://schemas.openxmlformats.org/officeDocument/2006/relationships/image" Target="../media/image25.png"/><Relationship Id="rId30" Type="http://schemas.openxmlformats.org/officeDocument/2006/relationships/hyperlink" Target="http://public.ccsds.org/about/AreaDirectors/DaiStanton.aspx" TargetMode="External"/><Relationship Id="rId35" Type="http://schemas.openxmlformats.org/officeDocument/2006/relationships/image" Target="../media/image30.jpeg"/><Relationship Id="rId43"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5.png"/><Relationship Id="rId39" Type="http://schemas.openxmlformats.org/officeDocument/2006/relationships/image" Target="../media/image33.png"/><Relationship Id="rId3" Type="http://schemas.openxmlformats.org/officeDocument/2006/relationships/image" Target="../media/image4.png"/><Relationship Id="rId21" Type="http://schemas.openxmlformats.org/officeDocument/2006/relationships/hyperlink" Target="http://public.ccsds.org/about/AreaDirectors/NestorPeccia.aspx" TargetMode="External"/><Relationship Id="rId34" Type="http://schemas.openxmlformats.org/officeDocument/2006/relationships/image" Target="../media/image30.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4.png"/><Relationship Id="rId33" Type="http://schemas.openxmlformats.org/officeDocument/2006/relationships/image" Target="../media/image29.jpeg"/><Relationship Id="rId38" Type="http://schemas.openxmlformats.org/officeDocument/2006/relationships/image" Target="../media/image32.jpe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hyperlink" Target="http://public.ccsds.org/about/AreaDirectors/DaiStanton.aspx" TargetMode="Externa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3.jpeg"/><Relationship Id="rId32" Type="http://schemas.openxmlformats.org/officeDocument/2006/relationships/image" Target="../media/image28.jpeg"/><Relationship Id="rId37" Type="http://schemas.openxmlformats.org/officeDocument/2006/relationships/hyperlink" Target="http://public.ccsds.org/about/AreaDirectors/ChrisTaylor.aspx" TargetMode="External"/><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hyperlink" Target="http://public.ccsds.org/about/AreaDirectors/RogerThompson.aspx" TargetMode="External"/><Relationship Id="rId28" Type="http://schemas.openxmlformats.org/officeDocument/2006/relationships/image" Target="../media/image26.jpeg"/><Relationship Id="rId36" Type="http://schemas.openxmlformats.org/officeDocument/2006/relationships/image" Target="../media/image31.jpe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hyperlink" Target="http://public.ccsds.org/about/AreaDirectors/TakahiroYamada.aspx" TargetMode="External"/><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2.jpeg"/><Relationship Id="rId27" Type="http://schemas.openxmlformats.org/officeDocument/2006/relationships/hyperlink" Target="http://public.ccsds.org/about/AreaDirectors/GillesMoury.aspx" TargetMode="External"/><Relationship Id="rId30" Type="http://schemas.openxmlformats.org/officeDocument/2006/relationships/image" Target="../media/image27.jpeg"/><Relationship Id="rId35" Type="http://schemas.openxmlformats.org/officeDocument/2006/relationships/hyperlink" Target="http://public.ccsds.org/about/AreaDirectors/PeterShames.aspx"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csd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erwann.poupart@cnes.fr" TargetMode="External"/><Relationship Id="rId2" Type="http://schemas.openxmlformats.org/officeDocument/2006/relationships/hyperlink" Target="http://www.github.com/esa"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2.emf"/><Relationship Id="rId4" Type="http://schemas.openxmlformats.org/officeDocument/2006/relationships/image" Target="../media/image41.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5.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noChangeArrowheads="1"/>
          </p:cNvPicPr>
          <p:nvPr/>
        </p:nvPicPr>
        <p:blipFill>
          <a:blip r:embed="rId3" cstate="print"/>
          <a:srcRect/>
          <a:stretch>
            <a:fillRect/>
          </a:stretch>
        </p:blipFill>
        <p:spPr bwMode="auto">
          <a:xfrm>
            <a:off x="3886200" y="76200"/>
            <a:ext cx="1295400" cy="569913"/>
          </a:xfrm>
          <a:prstGeom prst="rect">
            <a:avLst/>
          </a:prstGeom>
          <a:noFill/>
          <a:ln w="9525">
            <a:noFill/>
            <a:miter lim="800000"/>
            <a:headEnd/>
            <a:tailEnd/>
          </a:ln>
        </p:spPr>
      </p:pic>
      <p:sp>
        <p:nvSpPr>
          <p:cNvPr id="19458" name="Rectangle 5"/>
          <p:cNvSpPr>
            <a:spLocks noChangeArrowheads="1"/>
          </p:cNvSpPr>
          <p:nvPr/>
        </p:nvSpPr>
        <p:spPr bwMode="auto">
          <a:xfrm>
            <a:off x="0" y="0"/>
            <a:ext cx="1371600" cy="609600"/>
          </a:xfrm>
          <a:prstGeom prst="rect">
            <a:avLst/>
          </a:prstGeom>
          <a:solidFill>
            <a:schemeClr val="bg1"/>
          </a:solidFill>
          <a:ln w="9525" algn="ctr">
            <a:noFill/>
            <a:miter lim="800000"/>
            <a:headEnd/>
            <a:tailEnd/>
          </a:ln>
        </p:spPr>
        <p:txBody>
          <a:bodyPr wrap="none" anchor="ctr"/>
          <a:lstStyle/>
          <a:p>
            <a:pPr eaLnBrk="0" hangingPunct="0">
              <a:lnSpc>
                <a:spcPct val="90000"/>
              </a:lnSpc>
              <a:spcAft>
                <a:spcPct val="10000"/>
              </a:spcAft>
              <a:buSzPct val="125000"/>
            </a:pPr>
            <a:endParaRPr lang="en-GB" sz="1800" dirty="0"/>
          </a:p>
        </p:txBody>
      </p:sp>
      <p:sp>
        <p:nvSpPr>
          <p:cNvPr id="19459" name="Rectangle 6"/>
          <p:cNvSpPr>
            <a:spLocks noChangeArrowheads="1"/>
          </p:cNvSpPr>
          <p:nvPr/>
        </p:nvSpPr>
        <p:spPr bwMode="auto">
          <a:xfrm>
            <a:off x="7696200" y="0"/>
            <a:ext cx="1447800" cy="685800"/>
          </a:xfrm>
          <a:prstGeom prst="rect">
            <a:avLst/>
          </a:prstGeom>
          <a:solidFill>
            <a:schemeClr val="bg1"/>
          </a:solidFill>
          <a:ln w="9525" algn="ctr">
            <a:noFill/>
            <a:miter lim="800000"/>
            <a:headEnd/>
            <a:tailEnd/>
          </a:ln>
        </p:spPr>
        <p:txBody>
          <a:bodyPr wrap="none" anchor="ctr"/>
          <a:lstStyle/>
          <a:p>
            <a:pPr eaLnBrk="0" hangingPunct="0">
              <a:lnSpc>
                <a:spcPct val="90000"/>
              </a:lnSpc>
              <a:spcAft>
                <a:spcPct val="10000"/>
              </a:spcAft>
              <a:buSzPct val="125000"/>
            </a:pPr>
            <a:endParaRPr lang="en-GB" sz="1800" dirty="0"/>
          </a:p>
        </p:txBody>
      </p:sp>
      <p:sp>
        <p:nvSpPr>
          <p:cNvPr id="19460" name="Rectangle 8"/>
          <p:cNvSpPr>
            <a:spLocks noChangeArrowheads="1"/>
          </p:cNvSpPr>
          <p:nvPr/>
        </p:nvSpPr>
        <p:spPr bwMode="auto">
          <a:xfrm>
            <a:off x="7772400" y="6248400"/>
            <a:ext cx="1371600" cy="609600"/>
          </a:xfrm>
          <a:prstGeom prst="rect">
            <a:avLst/>
          </a:prstGeom>
          <a:solidFill>
            <a:schemeClr val="bg1"/>
          </a:solidFill>
          <a:ln w="9525" algn="ctr">
            <a:noFill/>
            <a:miter lim="800000"/>
            <a:headEnd/>
            <a:tailEnd/>
          </a:ln>
        </p:spPr>
        <p:txBody>
          <a:bodyPr wrap="none" anchor="ctr"/>
          <a:lstStyle/>
          <a:p>
            <a:pPr eaLnBrk="0" hangingPunct="0">
              <a:lnSpc>
                <a:spcPct val="90000"/>
              </a:lnSpc>
              <a:spcAft>
                <a:spcPct val="10000"/>
              </a:spcAft>
              <a:buSzPct val="125000"/>
            </a:pPr>
            <a:endParaRPr lang="en-GB" sz="1800" dirty="0"/>
          </a:p>
        </p:txBody>
      </p:sp>
      <p:sp>
        <p:nvSpPr>
          <p:cNvPr id="19462" name="Text Box 12"/>
          <p:cNvSpPr txBox="1">
            <a:spLocks noChangeArrowheads="1"/>
          </p:cNvSpPr>
          <p:nvPr/>
        </p:nvSpPr>
        <p:spPr bwMode="auto">
          <a:xfrm>
            <a:off x="2919082" y="4577662"/>
            <a:ext cx="3401124" cy="2000548"/>
          </a:xfrm>
          <a:prstGeom prst="rect">
            <a:avLst/>
          </a:prstGeom>
          <a:noFill/>
          <a:ln w="12700">
            <a:noFill/>
            <a:miter lim="800000"/>
            <a:headEnd type="none" w="sm" len="sm"/>
            <a:tailEnd type="none" w="sm" len="sm"/>
          </a:ln>
        </p:spPr>
        <p:txBody>
          <a:bodyPr wrap="none">
            <a:spAutoFit/>
          </a:bodyPr>
          <a:lstStyle/>
          <a:p>
            <a:pPr algn="ctr" eaLnBrk="0" hangingPunct="0"/>
            <a:endParaRPr lang="en-US" sz="2400" dirty="0">
              <a:solidFill>
                <a:srgbClr val="000099"/>
              </a:solidFill>
              <a:latin typeface="Calibri" pitchFamily="34" charset="0"/>
            </a:endParaRPr>
          </a:p>
          <a:p>
            <a:pPr algn="ctr" eaLnBrk="0" hangingPunct="0"/>
            <a:r>
              <a:rPr lang="en-US" sz="2400" dirty="0" smtClean="0">
                <a:solidFill>
                  <a:srgbClr val="000099"/>
                </a:solidFill>
                <a:latin typeface="Calibri" pitchFamily="34" charset="0"/>
              </a:rPr>
              <a:t>Joint CMC-CESG Meeting</a:t>
            </a:r>
          </a:p>
          <a:p>
            <a:pPr algn="ctr" eaLnBrk="0" hangingPunct="0"/>
            <a:r>
              <a:rPr lang="en-US" sz="1800" dirty="0" smtClean="0">
                <a:solidFill>
                  <a:srgbClr val="000099"/>
                </a:solidFill>
                <a:latin typeface="Calibri" pitchFamily="34" charset="0"/>
              </a:rPr>
              <a:t>BSI, London, UK</a:t>
            </a:r>
          </a:p>
          <a:p>
            <a:pPr algn="ctr" eaLnBrk="0" hangingPunct="0"/>
            <a:r>
              <a:rPr lang="en-US" sz="1800" dirty="0" smtClean="0">
                <a:solidFill>
                  <a:srgbClr val="000099"/>
                </a:solidFill>
                <a:latin typeface="Calibri" pitchFamily="34" charset="0"/>
              </a:rPr>
              <a:t>Hosted by UKSA</a:t>
            </a:r>
            <a:endParaRPr lang="en-US" sz="1800" dirty="0">
              <a:solidFill>
                <a:srgbClr val="000099"/>
              </a:solidFill>
              <a:latin typeface="Calibri" pitchFamily="34" charset="0"/>
            </a:endParaRPr>
          </a:p>
          <a:p>
            <a:pPr algn="ctr" eaLnBrk="0" hangingPunct="0"/>
            <a:endParaRPr lang="en-US" sz="1000" u="sng" dirty="0">
              <a:solidFill>
                <a:schemeClr val="accent1"/>
              </a:solidFill>
              <a:latin typeface="Calibri" pitchFamily="34" charset="0"/>
            </a:endParaRPr>
          </a:p>
          <a:p>
            <a:pPr algn="ctr" eaLnBrk="0" hangingPunct="0"/>
            <a:r>
              <a:rPr lang="en-US" sz="1800" dirty="0" smtClean="0">
                <a:solidFill>
                  <a:srgbClr val="000099"/>
                </a:solidFill>
                <a:latin typeface="Calibri" pitchFamily="34" charset="0"/>
              </a:rPr>
              <a:t>18 November 2014</a:t>
            </a:r>
            <a:endParaRPr lang="en-US" sz="1200" u="sng" dirty="0">
              <a:solidFill>
                <a:srgbClr val="0033CC"/>
              </a:solidFill>
              <a:latin typeface="Calibri" pitchFamily="34" charset="0"/>
            </a:endParaRPr>
          </a:p>
          <a:p>
            <a:pPr algn="ctr" eaLnBrk="0" hangingPunct="0"/>
            <a:endParaRPr lang="en-US" sz="1200" u="sng" dirty="0">
              <a:solidFill>
                <a:srgbClr val="0033CC"/>
              </a:solidFill>
              <a:latin typeface="Calibri" pitchFamily="34" charset="0"/>
            </a:endParaRPr>
          </a:p>
        </p:txBody>
      </p:sp>
      <p:sp>
        <p:nvSpPr>
          <p:cNvPr id="929803" name="Text Box 11"/>
          <p:cNvSpPr txBox="1">
            <a:spLocks noChangeArrowheads="1"/>
          </p:cNvSpPr>
          <p:nvPr/>
        </p:nvSpPr>
        <p:spPr bwMode="auto">
          <a:xfrm>
            <a:off x="735012" y="1310068"/>
            <a:ext cx="7597775" cy="3416320"/>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r>
              <a:rPr lang="en-US" sz="2800" dirty="0" smtClean="0">
                <a:solidFill>
                  <a:srgbClr val="000099"/>
                </a:solidFill>
                <a:effectLst>
                  <a:outerShdw blurRad="38100" dist="38100" dir="2700000" algn="tl">
                    <a:srgbClr val="C0C0C0"/>
                  </a:outerShdw>
                </a:effectLst>
                <a:latin typeface="Calibri" pitchFamily="34" charset="0"/>
              </a:rPr>
              <a:t>CCSDS Engineering </a:t>
            </a:r>
            <a:r>
              <a:rPr lang="en-US" sz="2800" dirty="0">
                <a:solidFill>
                  <a:srgbClr val="000099"/>
                </a:solidFill>
                <a:effectLst>
                  <a:outerShdw blurRad="38100" dist="38100" dir="2700000" algn="tl">
                    <a:srgbClr val="C0C0C0"/>
                  </a:outerShdw>
                </a:effectLst>
                <a:latin typeface="Calibri" pitchFamily="34" charset="0"/>
              </a:rPr>
              <a:t>Steering </a:t>
            </a:r>
            <a:r>
              <a:rPr lang="en-US" sz="2800" dirty="0" smtClean="0">
                <a:solidFill>
                  <a:srgbClr val="000099"/>
                </a:solidFill>
                <a:effectLst>
                  <a:outerShdw blurRad="38100" dist="38100" dir="2700000" algn="tl">
                    <a:srgbClr val="C0C0C0"/>
                  </a:outerShdw>
                </a:effectLst>
                <a:latin typeface="Calibri" pitchFamily="34" charset="0"/>
              </a:rPr>
              <a:t>Group (CESG):</a:t>
            </a: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2800" dirty="0">
                <a:solidFill>
                  <a:srgbClr val="000099"/>
                </a:solidFill>
                <a:effectLst>
                  <a:outerShdw blurRad="38100" dist="38100" dir="2700000" algn="tl">
                    <a:srgbClr val="C0C0C0"/>
                  </a:outerShdw>
                </a:effectLst>
                <a:latin typeface="Calibri" pitchFamily="34" charset="0"/>
              </a:rPr>
              <a:t>r</a:t>
            </a:r>
            <a:r>
              <a:rPr lang="en-US" sz="2800" dirty="0" smtClean="0">
                <a:solidFill>
                  <a:srgbClr val="000099"/>
                </a:solidFill>
                <a:effectLst>
                  <a:outerShdw blurRad="38100" dist="38100" dir="2700000" algn="tl">
                    <a:srgbClr val="C0C0C0"/>
                  </a:outerShdw>
                </a:effectLst>
                <a:latin typeface="Calibri" pitchFamily="34" charset="0"/>
              </a:rPr>
              <a:t>eport </a:t>
            </a:r>
            <a:r>
              <a:rPr lang="en-US" sz="2800" dirty="0">
                <a:solidFill>
                  <a:srgbClr val="000099"/>
                </a:solidFill>
                <a:effectLst>
                  <a:outerShdw blurRad="38100" dist="38100" dir="2700000" algn="tl">
                    <a:srgbClr val="C0C0C0"/>
                  </a:outerShdw>
                </a:effectLst>
                <a:latin typeface="Calibri" pitchFamily="34" charset="0"/>
              </a:rPr>
              <a:t>to the</a:t>
            </a:r>
          </a:p>
          <a:p>
            <a:pPr algn="ctr" eaLnBrk="0" hangingPunct="0">
              <a:defRPr/>
            </a:pPr>
            <a:r>
              <a:rPr lang="en-US" sz="2800" dirty="0">
                <a:solidFill>
                  <a:srgbClr val="000099"/>
                </a:solidFill>
                <a:effectLst>
                  <a:outerShdw blurRad="38100" dist="38100" dir="2700000" algn="tl">
                    <a:srgbClr val="C0C0C0"/>
                  </a:outerShdw>
                </a:effectLst>
                <a:latin typeface="Calibri" pitchFamily="34" charset="0"/>
              </a:rPr>
              <a:t>CCSDS Management Council (</a:t>
            </a:r>
            <a:r>
              <a:rPr lang="en-US" sz="2800" dirty="0" smtClean="0">
                <a:solidFill>
                  <a:srgbClr val="000099"/>
                </a:solidFill>
                <a:effectLst>
                  <a:outerShdw blurRad="38100" dist="38100" dir="2700000" algn="tl">
                    <a:srgbClr val="C0C0C0"/>
                  </a:outerShdw>
                </a:effectLst>
                <a:latin typeface="Calibri" pitchFamily="34" charset="0"/>
              </a:rPr>
              <a:t>CMC)</a:t>
            </a:r>
          </a:p>
          <a:p>
            <a:pPr algn="ctr" eaLnBrk="0" hangingPunct="0">
              <a:defRPr/>
            </a:pPr>
            <a:r>
              <a:rPr lang="en-US" sz="2800" dirty="0" smtClean="0">
                <a:solidFill>
                  <a:srgbClr val="000099"/>
                </a:solidFill>
                <a:effectLst>
                  <a:outerShdw blurRad="38100" dist="38100" dir="2700000" algn="tl">
                    <a:srgbClr val="C0C0C0"/>
                  </a:outerShdw>
                </a:effectLst>
                <a:latin typeface="Calibri" pitchFamily="34" charset="0"/>
              </a:rPr>
              <a:t>concerning the Fall 2014 Technical Plenary</a:t>
            </a:r>
          </a:p>
          <a:p>
            <a:pPr algn="ctr" eaLnBrk="0" hangingPunct="0">
              <a:defRPr/>
            </a:pPr>
            <a:r>
              <a:rPr lang="en-US" sz="2000" dirty="0" smtClean="0">
                <a:solidFill>
                  <a:srgbClr val="000099"/>
                </a:solidFill>
                <a:effectLst>
                  <a:outerShdw blurRad="38100" dist="38100" dir="2700000" algn="tl">
                    <a:srgbClr val="C0C0C0"/>
                  </a:outerShdw>
                </a:effectLst>
                <a:latin typeface="Calibri" pitchFamily="34" charset="0"/>
              </a:rPr>
              <a:t> </a:t>
            </a:r>
            <a:endParaRPr lang="en-US" dirty="0" smtClean="0">
              <a:solidFill>
                <a:srgbClr val="000099"/>
              </a:solidFill>
              <a:effectLst>
                <a:outerShdw blurRad="38100" dist="38100" dir="2700000" algn="tl">
                  <a:srgbClr val="C0C0C0"/>
                </a:outerShdw>
              </a:effectLst>
              <a:latin typeface="Calibri" pitchFamily="34" charset="0"/>
            </a:endParaRPr>
          </a:p>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1" name="Rectangle 5"/>
          <p:cNvSpPr>
            <a:spLocks noChangeArrowheads="1"/>
          </p:cNvSpPr>
          <p:nvPr/>
        </p:nvSpPr>
        <p:spPr bwMode="auto">
          <a:xfrm>
            <a:off x="533400" y="152400"/>
            <a:ext cx="8229600" cy="334963"/>
          </a:xfrm>
          <a:prstGeom prst="rect">
            <a:avLst/>
          </a:prstGeom>
          <a:noFill/>
          <a:ln w="9525">
            <a:noFill/>
            <a:miter lim="800000"/>
            <a:headEnd/>
            <a:tailEnd/>
          </a:ln>
        </p:spPr>
        <p:txBody>
          <a:bodyPr/>
          <a:lstStyle/>
          <a:p>
            <a:pPr algn="ctr" eaLnBrk="0" hangingPunct="0">
              <a:lnSpc>
                <a:spcPct val="90000"/>
              </a:lnSpc>
              <a:spcAft>
                <a:spcPct val="10000"/>
              </a:spcAft>
              <a:buSzPct val="125000"/>
              <a:defRPr/>
            </a:pPr>
            <a:r>
              <a:rPr lang="en-US" sz="2400" dirty="0" smtClean="0">
                <a:solidFill>
                  <a:srgbClr val="000099"/>
                </a:solidFill>
                <a:effectLst>
                  <a:outerShdw blurRad="38100" dist="38100" dir="2700000" algn="tl">
                    <a:srgbClr val="000000">
                      <a:alpha val="43137"/>
                    </a:srgbClr>
                  </a:outerShdw>
                </a:effectLst>
                <a:latin typeface="Calibri" pitchFamily="34" charset="0"/>
              </a:rPr>
              <a:t>Fall</a:t>
            </a:r>
            <a:r>
              <a:rPr lang="en-US" sz="2400" dirty="0" smtClean="0">
                <a:solidFill>
                  <a:srgbClr val="000099"/>
                </a:solidFill>
                <a:effectLst>
                  <a:outerShdw blurRad="38100" dist="38100" dir="2700000" algn="tl">
                    <a:srgbClr val="000000">
                      <a:alpha val="43137"/>
                    </a:srgbClr>
                  </a:outerShdw>
                </a:effectLst>
                <a:latin typeface="Calibri" pitchFamily="34" charset="0"/>
                <a:cs typeface="+mn-cs"/>
              </a:rPr>
              <a:t> 2014  </a:t>
            </a:r>
            <a:r>
              <a:rPr lang="en-US" sz="2400" dirty="0">
                <a:solidFill>
                  <a:srgbClr val="000099"/>
                </a:solidFill>
                <a:effectLst>
                  <a:outerShdw blurRad="38100" dist="38100" dir="2700000" algn="tl">
                    <a:srgbClr val="000000">
                      <a:alpha val="43137"/>
                    </a:srgbClr>
                  </a:outerShdw>
                </a:effectLst>
                <a:latin typeface="Calibri" pitchFamily="34" charset="0"/>
                <a:cs typeface="+mn-cs"/>
              </a:rPr>
              <a:t>Attendance By Sponsoring Agency</a:t>
            </a:r>
          </a:p>
        </p:txBody>
      </p:sp>
      <p:graphicFrame>
        <p:nvGraphicFramePr>
          <p:cNvPr id="2" name="Object 1"/>
          <p:cNvGraphicFramePr>
            <a:graphicFrameLocks/>
          </p:cNvGraphicFramePr>
          <p:nvPr>
            <p:extLst>
              <p:ext uri="{D42A27DB-BD31-4B8C-83A1-F6EECF244321}">
                <p14:modId xmlns:p14="http://schemas.microsoft.com/office/powerpoint/2010/main" val="3081752163"/>
              </p:ext>
            </p:extLst>
          </p:nvPr>
        </p:nvGraphicFramePr>
        <p:xfrm>
          <a:off x="229423" y="855865"/>
          <a:ext cx="8643937" cy="5497513"/>
        </p:xfrm>
        <a:graphic>
          <a:graphicData uri="http://schemas.openxmlformats.org/presentationml/2006/ole">
            <mc:AlternateContent xmlns:mc="http://schemas.openxmlformats.org/markup-compatibility/2006">
              <mc:Choice xmlns:v="urn:schemas-microsoft-com:vml" Requires="v">
                <p:oleObj spid="_x0000_s4068445" name="Worksheet" r:id="rId4" imgW="8515285" imgH="4972177" progId="Excel.Sheet.8">
                  <p:embed/>
                </p:oleObj>
              </mc:Choice>
              <mc:Fallback>
                <p:oleObj name="Worksheet" r:id="rId4" imgW="8515285" imgH="4972177" progId="Excel.Sheet.8">
                  <p:embed/>
                  <p:pic>
                    <p:nvPicPr>
                      <p:cNvPr id="0" name="Char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23" y="855865"/>
                        <a:ext cx="8643937"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4226355" y="1585560"/>
            <a:ext cx="4899483" cy="338554"/>
          </a:xfrm>
          <a:prstGeom prst="rect">
            <a:avLst/>
          </a:prstGeom>
          <a:noFill/>
        </p:spPr>
        <p:txBody>
          <a:bodyPr wrap="none" rtlCol="0">
            <a:spAutoFit/>
          </a:bodyPr>
          <a:lstStyle/>
          <a:p>
            <a:r>
              <a:rPr lang="en-US" dirty="0">
                <a:solidFill>
                  <a:srgbClr val="FF0000"/>
                </a:solidFill>
              </a:rPr>
              <a:t>One participant from South Korea, ASI, and CSA</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6"/>
          <p:cNvSpPr txBox="1">
            <a:spLocks noChangeArrowheads="1"/>
          </p:cNvSpPr>
          <p:nvPr/>
        </p:nvSpPr>
        <p:spPr bwMode="auto">
          <a:xfrm>
            <a:off x="0" y="855865"/>
            <a:ext cx="9144000" cy="5019836"/>
          </a:xfrm>
          <a:prstGeom prst="rect">
            <a:avLst/>
          </a:prstGeom>
          <a:noFill/>
          <a:ln w="9525">
            <a:noFill/>
            <a:miter lim="800000"/>
            <a:headEnd/>
            <a:tailEnd/>
          </a:ln>
        </p:spPr>
        <p:txBody>
          <a:bodyPr>
            <a:spAutoFit/>
          </a:bodyPr>
          <a:lstStyle/>
          <a:p>
            <a:pPr marL="457200" indent="-457200" eaLnBrk="0" hangingPunct="0">
              <a:lnSpc>
                <a:spcPct val="70000"/>
              </a:lnSpc>
              <a:spcBef>
                <a:spcPct val="50000"/>
              </a:spcBef>
              <a:spcAft>
                <a:spcPct val="10000"/>
              </a:spcAft>
              <a:buSzPct val="125000"/>
            </a:pPr>
            <a:r>
              <a:rPr lang="en-US" sz="2000" dirty="0">
                <a:solidFill>
                  <a:srgbClr val="000099"/>
                </a:solidFill>
                <a:latin typeface="Calibri" pitchFamily="34" charset="0"/>
                <a:ea typeface="ＭＳ Ｐゴシック"/>
                <a:cs typeface="Calibri" pitchFamily="34" charset="0"/>
              </a:rPr>
              <a:t>Space Data Link Security (SDLS) WG</a:t>
            </a:r>
          </a:p>
          <a:p>
            <a:pPr marL="914400" lvl="1" indent="-457200" eaLnBrk="0" hangingPunct="0">
              <a:lnSpc>
                <a:spcPct val="95000"/>
              </a:lnSpc>
              <a:spcBef>
                <a:spcPct val="20000"/>
              </a:spcBef>
              <a:spcAft>
                <a:spcPct val="10000"/>
              </a:spcAft>
              <a:buSzPct val="125000"/>
            </a:pPr>
            <a:r>
              <a:rPr lang="en-GB" sz="2000" i="1" dirty="0">
                <a:latin typeface="Calibri" pitchFamily="34" charset="0"/>
                <a:ea typeface="ＭＳ Ｐゴシック"/>
                <a:cs typeface="Calibri" pitchFamily="34" charset="0"/>
              </a:rPr>
              <a:t>Working Group Status: Active - Progress report</a:t>
            </a:r>
            <a:r>
              <a:rPr lang="en-GB" sz="2000" i="1" dirty="0" smtClean="0">
                <a:latin typeface="Calibri" pitchFamily="34" charset="0"/>
                <a:ea typeface="ＭＳ Ｐゴシック"/>
                <a:cs typeface="Calibri" pitchFamily="34" charset="0"/>
              </a:rPr>
              <a:t>:</a:t>
            </a:r>
            <a:endParaRPr lang="en-GB" sz="2000" i="1" dirty="0">
              <a:latin typeface="Calibri" pitchFamily="34" charset="0"/>
              <a:ea typeface="ＭＳ Ｐゴシック"/>
              <a:cs typeface="Calibri" pitchFamily="34" charset="0"/>
            </a:endParaRPr>
          </a:p>
          <a:p>
            <a:pPr marL="914400" lvl="1" indent="-457200" eaLnBrk="0" hangingPunct="0">
              <a:lnSpc>
                <a:spcPct val="95000"/>
              </a:lnSpc>
              <a:spcBef>
                <a:spcPct val="20000"/>
              </a:spcBef>
              <a:spcAft>
                <a:spcPct val="10000"/>
              </a:spcAft>
              <a:buSzPct val="100000"/>
              <a:buFont typeface="Arial" charset="0"/>
              <a:buAutoNum type="arabicPeriod"/>
            </a:pPr>
            <a:r>
              <a:rPr lang="en-GB" sz="2400" dirty="0">
                <a:latin typeface="Calibri" pitchFamily="34" charset="0"/>
                <a:ea typeface="ＭＳ Ｐゴシック"/>
                <a:cs typeface="Calibri" pitchFamily="34" charset="0"/>
              </a:rPr>
              <a:t>SDLS </a:t>
            </a:r>
            <a:r>
              <a:rPr lang="en-GB" sz="2400" u="sng" dirty="0">
                <a:latin typeface="Calibri" pitchFamily="34" charset="0"/>
                <a:ea typeface="ＭＳ Ｐゴシック"/>
                <a:cs typeface="Calibri" pitchFamily="34" charset="0"/>
              </a:rPr>
              <a:t>core</a:t>
            </a:r>
            <a:r>
              <a:rPr lang="en-GB" sz="2400" dirty="0">
                <a:latin typeface="Calibri" pitchFamily="34" charset="0"/>
                <a:ea typeface="ＭＳ Ｐゴシック"/>
                <a:cs typeface="Calibri" pitchFamily="34" charset="0"/>
              </a:rPr>
              <a:t> protocol</a:t>
            </a:r>
          </a:p>
          <a:p>
            <a:pPr marL="1219200" lvl="2" indent="-304800" eaLnBrk="0" hangingPunct="0">
              <a:lnSpc>
                <a:spcPct val="95000"/>
              </a:lnSpc>
              <a:spcBef>
                <a:spcPct val="20000"/>
              </a:spcBef>
              <a:spcAft>
                <a:spcPct val="10000"/>
              </a:spcAft>
              <a:buSzPct val="100000"/>
              <a:buFont typeface="Arial" charset="0"/>
              <a:buChar char="•"/>
            </a:pPr>
            <a:r>
              <a:rPr lang="en-GB" dirty="0" smtClean="0">
                <a:latin typeface="Calibri" pitchFamily="34" charset="0"/>
                <a:ea typeface="ＭＳ Ｐゴシック"/>
                <a:cs typeface="Calibri" pitchFamily="34" charset="0"/>
              </a:rPr>
              <a:t>SDLS red-4 book: includes all RIDs dispositions from Agency Review-3. Final version delivered to CCSDS editor. Awaiting completion of interoperability testing</a:t>
            </a:r>
            <a:endParaRPr lang="en-GB" dirty="0">
              <a:latin typeface="Calibri" pitchFamily="34" charset="0"/>
              <a:ea typeface="ＭＳ Ｐゴシック"/>
              <a:cs typeface="Calibri" pitchFamily="34" charset="0"/>
            </a:endParaRPr>
          </a:p>
          <a:p>
            <a:pPr marL="1219200" lvl="2" indent="-304800" eaLnBrk="0" hangingPunct="0">
              <a:lnSpc>
                <a:spcPct val="95000"/>
              </a:lnSpc>
              <a:spcBef>
                <a:spcPct val="20000"/>
              </a:spcBef>
              <a:spcAft>
                <a:spcPct val="10000"/>
              </a:spcAft>
              <a:buSzPct val="100000"/>
              <a:buFont typeface="Arial" charset="0"/>
              <a:buChar char="•"/>
            </a:pPr>
            <a:r>
              <a:rPr lang="en-GB" dirty="0">
                <a:latin typeface="Calibri" pitchFamily="34" charset="0"/>
                <a:ea typeface="ＭＳ Ｐゴシック"/>
                <a:cs typeface="Calibri" pitchFamily="34" charset="0"/>
              </a:rPr>
              <a:t>Interoperability testing: </a:t>
            </a:r>
            <a:r>
              <a:rPr lang="en-GB" dirty="0" smtClean="0">
                <a:latin typeface="Calibri" pitchFamily="34" charset="0"/>
                <a:ea typeface="ＭＳ Ｐゴシック"/>
                <a:cs typeface="Calibri" pitchFamily="34" charset="0"/>
              </a:rPr>
              <a:t>performed between CNES and ESA independent implementations. 80% complete. Missing testing of SDLS over AOS to be prototyped by CNES and NASA.</a:t>
            </a:r>
            <a:endParaRPr lang="en-GB" dirty="0">
              <a:latin typeface="Calibri" pitchFamily="34" charset="0"/>
              <a:ea typeface="ＭＳ Ｐゴシック"/>
              <a:cs typeface="Calibri" pitchFamily="34" charset="0"/>
            </a:endParaRPr>
          </a:p>
          <a:p>
            <a:pPr marL="1219200" lvl="2" indent="-304800" eaLnBrk="0" hangingPunct="0">
              <a:lnSpc>
                <a:spcPct val="95000"/>
              </a:lnSpc>
              <a:spcBef>
                <a:spcPct val="20000"/>
              </a:spcBef>
              <a:spcAft>
                <a:spcPct val="10000"/>
              </a:spcAft>
              <a:buSzPct val="100000"/>
              <a:buFont typeface="Arial" charset="0"/>
              <a:buChar char="•"/>
            </a:pPr>
            <a:r>
              <a:rPr lang="en-GB" dirty="0">
                <a:latin typeface="Calibri" pitchFamily="34" charset="0"/>
                <a:ea typeface="ＭＳ Ｐゴシック"/>
                <a:cs typeface="Calibri" pitchFamily="34" charset="0"/>
              </a:rPr>
              <a:t>SDLS </a:t>
            </a:r>
            <a:r>
              <a:rPr lang="en-GB" u="sng" dirty="0">
                <a:latin typeface="Calibri" pitchFamily="34" charset="0"/>
                <a:ea typeface="ＭＳ Ｐゴシック"/>
                <a:cs typeface="Calibri" pitchFamily="34" charset="0"/>
              </a:rPr>
              <a:t>core</a:t>
            </a:r>
            <a:r>
              <a:rPr lang="en-GB" dirty="0">
                <a:latin typeface="Calibri" pitchFamily="34" charset="0"/>
                <a:ea typeface="ＭＳ Ｐゴシック"/>
                <a:cs typeface="Calibri" pitchFamily="34" charset="0"/>
              </a:rPr>
              <a:t> protocol green book : </a:t>
            </a:r>
            <a:r>
              <a:rPr lang="en-GB" dirty="0" smtClean="0">
                <a:latin typeface="Calibri" pitchFamily="34" charset="0"/>
                <a:ea typeface="ＭＳ Ｐゴシック"/>
                <a:cs typeface="Calibri" pitchFamily="34" charset="0"/>
              </a:rPr>
              <a:t>review of existing text. Still a few missing subsections that should be completed before next meeting.</a:t>
            </a:r>
            <a:endParaRPr lang="en-GB" dirty="0">
              <a:latin typeface="Calibri" pitchFamily="34" charset="0"/>
              <a:ea typeface="ＭＳ Ｐゴシック"/>
              <a:cs typeface="Calibri" pitchFamily="34" charset="0"/>
            </a:endParaRPr>
          </a:p>
          <a:p>
            <a:pPr marL="914400" lvl="1" indent="-457200" eaLnBrk="0" hangingPunct="0">
              <a:lnSpc>
                <a:spcPct val="95000"/>
              </a:lnSpc>
              <a:spcBef>
                <a:spcPct val="20000"/>
              </a:spcBef>
              <a:spcAft>
                <a:spcPct val="10000"/>
              </a:spcAft>
              <a:buSzPct val="100000"/>
              <a:buFont typeface="Arial" charset="0"/>
              <a:buAutoNum type="arabicPeriod"/>
            </a:pPr>
            <a:r>
              <a:rPr lang="en-GB" sz="2400" dirty="0" smtClean="0">
                <a:latin typeface="Calibri" pitchFamily="34" charset="0"/>
                <a:ea typeface="ＭＳ Ｐゴシック"/>
                <a:cs typeface="Calibri" pitchFamily="34" charset="0"/>
              </a:rPr>
              <a:t>SDLS </a:t>
            </a:r>
            <a:r>
              <a:rPr lang="en-GB" sz="2400" u="sng" dirty="0" smtClean="0">
                <a:latin typeface="Calibri" pitchFamily="34" charset="0"/>
                <a:ea typeface="ＭＳ Ｐゴシック"/>
                <a:cs typeface="Calibri" pitchFamily="34" charset="0"/>
              </a:rPr>
              <a:t>extended</a:t>
            </a:r>
            <a:r>
              <a:rPr lang="en-GB" sz="2400" dirty="0" smtClean="0">
                <a:latin typeface="Calibri" pitchFamily="34" charset="0"/>
                <a:ea typeface="ＭＳ Ｐゴシック"/>
                <a:cs typeface="Calibri" pitchFamily="34" charset="0"/>
              </a:rPr>
              <a:t> procedures</a:t>
            </a:r>
          </a:p>
          <a:p>
            <a:pPr marL="1219200" lvl="2" indent="-304800" eaLnBrk="0" hangingPunct="0">
              <a:lnSpc>
                <a:spcPct val="95000"/>
              </a:lnSpc>
              <a:spcBef>
                <a:spcPct val="20000"/>
              </a:spcBef>
              <a:spcAft>
                <a:spcPct val="10000"/>
              </a:spcAft>
              <a:buSzPct val="100000"/>
              <a:buFont typeface="Arial" charset="0"/>
              <a:buChar char="•"/>
            </a:pPr>
            <a:r>
              <a:rPr lang="en-GB" dirty="0" smtClean="0">
                <a:latin typeface="Calibri" pitchFamily="34" charset="0"/>
                <a:ea typeface="ＭＳ Ｐゴシック"/>
                <a:cs typeface="Calibri" pitchFamily="34" charset="0"/>
              </a:rPr>
              <a:t>Agreed on formatting rules for SDLS directives and reports messages</a:t>
            </a:r>
          </a:p>
          <a:p>
            <a:pPr marL="1219200" lvl="2" indent="-304800" eaLnBrk="0" hangingPunct="0">
              <a:lnSpc>
                <a:spcPct val="95000"/>
              </a:lnSpc>
              <a:spcBef>
                <a:spcPct val="20000"/>
              </a:spcBef>
              <a:spcAft>
                <a:spcPct val="10000"/>
              </a:spcAft>
              <a:buSzPct val="100000"/>
              <a:buFont typeface="Arial" charset="0"/>
              <a:buChar char="•"/>
            </a:pPr>
            <a:r>
              <a:rPr lang="en-GB" dirty="0" smtClean="0">
                <a:latin typeface="Calibri" pitchFamily="34" charset="0"/>
                <a:ea typeface="ＭＳ Ｐゴシック"/>
                <a:cs typeface="Calibri" pitchFamily="34" charset="0"/>
              </a:rPr>
              <a:t>Agreed on Monitoring &amp; Control service directives &amp; reports</a:t>
            </a:r>
          </a:p>
          <a:p>
            <a:pPr marL="1219200" lvl="2" indent="-304800" eaLnBrk="0" hangingPunct="0">
              <a:lnSpc>
                <a:spcPct val="95000"/>
              </a:lnSpc>
              <a:spcBef>
                <a:spcPct val="20000"/>
              </a:spcBef>
              <a:spcAft>
                <a:spcPct val="10000"/>
              </a:spcAft>
              <a:buSzPct val="100000"/>
              <a:buFont typeface="Arial" charset="0"/>
              <a:buChar char="•"/>
            </a:pPr>
            <a:r>
              <a:rPr lang="en-GB" dirty="0" smtClean="0">
                <a:latin typeface="Calibri" pitchFamily="34" charset="0"/>
                <a:ea typeface="ＭＳ Ｐゴシック"/>
                <a:cs typeface="Calibri" pitchFamily="34" charset="0"/>
              </a:rPr>
              <a:t>Agreed on content of CLSR (Type-2 OCF) for real-time reporting of SDLS</a:t>
            </a:r>
          </a:p>
          <a:p>
            <a:pPr marL="1219200" lvl="2" indent="-304800" eaLnBrk="0" hangingPunct="0">
              <a:lnSpc>
                <a:spcPct val="95000"/>
              </a:lnSpc>
              <a:spcBef>
                <a:spcPct val="20000"/>
              </a:spcBef>
              <a:spcAft>
                <a:spcPct val="10000"/>
              </a:spcAft>
              <a:buSzPct val="100000"/>
              <a:buFont typeface="Arial" charset="0"/>
              <a:buChar char="•"/>
            </a:pPr>
            <a:r>
              <a:rPr lang="en-GB" dirty="0" smtClean="0">
                <a:latin typeface="Calibri" pitchFamily="34" charset="0"/>
                <a:ea typeface="ＭＳ Ｐゴシック"/>
                <a:cs typeface="Calibri" pitchFamily="34" charset="0"/>
              </a:rPr>
              <a:t>Agreed on the level of details of extended procedures services  </a:t>
            </a:r>
          </a:p>
          <a:p>
            <a:pPr marL="1219200" lvl="2" indent="-304800" eaLnBrk="0" hangingPunct="0">
              <a:lnSpc>
                <a:spcPct val="95000"/>
              </a:lnSpc>
              <a:spcBef>
                <a:spcPct val="20000"/>
              </a:spcBef>
              <a:spcAft>
                <a:spcPct val="10000"/>
              </a:spcAft>
              <a:buSzPct val="100000"/>
              <a:buFont typeface="Arial" charset="0"/>
              <a:buChar char="•"/>
            </a:pPr>
            <a:r>
              <a:rPr lang="en-GB" dirty="0" smtClean="0">
                <a:latin typeface="Calibri" pitchFamily="34" charset="0"/>
                <a:ea typeface="ＭＳ Ｐゴシック"/>
                <a:cs typeface="Calibri" pitchFamily="34" charset="0"/>
              </a:rPr>
              <a:t>A baseline configuration will be specified to allow interoperability at bit level for extended procedures.</a:t>
            </a:r>
            <a:endParaRPr lang="en-GB" dirty="0">
              <a:latin typeface="Calibri" pitchFamily="34" charset="0"/>
              <a:ea typeface="ＭＳ Ｐゴシック"/>
              <a:cs typeface="Calibri" pitchFamily="34" charset="0"/>
            </a:endParaRPr>
          </a:p>
        </p:txBody>
      </p:sp>
      <p:sp>
        <p:nvSpPr>
          <p:cNvPr id="5" name="Text Box 2"/>
          <p:cNvSpPr txBox="1">
            <a:spLocks noChangeArrowheads="1"/>
          </p:cNvSpPr>
          <p:nvPr/>
        </p:nvSpPr>
        <p:spPr bwMode="auto">
          <a:xfrm>
            <a:off x="2728913" y="87315"/>
            <a:ext cx="3962400" cy="523875"/>
          </a:xfrm>
          <a:prstGeom prst="rect">
            <a:avLst/>
          </a:prstGeom>
          <a:noFill/>
          <a:ln>
            <a:noFill/>
          </a:ln>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defRPr/>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54531347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728913" y="87315"/>
            <a:ext cx="3962400" cy="523875"/>
          </a:xfrm>
          <a:prstGeom prst="rect">
            <a:avLst/>
          </a:prstGeom>
          <a:noFill/>
          <a:ln>
            <a:noFill/>
          </a:ln>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defRPr/>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370" name="Rectangle 1"/>
          <p:cNvSpPr>
            <a:spLocks noChangeArrowheads="1"/>
          </p:cNvSpPr>
          <p:nvPr/>
        </p:nvSpPr>
        <p:spPr bwMode="auto">
          <a:xfrm>
            <a:off x="269875" y="932675"/>
            <a:ext cx="8641891" cy="1397306"/>
          </a:xfrm>
          <a:prstGeom prst="rect">
            <a:avLst/>
          </a:prstGeom>
          <a:noFill/>
          <a:ln w="9525">
            <a:noFill/>
            <a:miter lim="800000"/>
            <a:headEnd/>
            <a:tailEnd/>
          </a:ln>
        </p:spPr>
        <p:txBody>
          <a:bodyPr wrap="square">
            <a:spAutoFit/>
          </a:bodyPr>
          <a:lstStyle/>
          <a:p>
            <a:pPr>
              <a:lnSpc>
                <a:spcPct val="70000"/>
              </a:lnSpc>
              <a:spcBef>
                <a:spcPct val="50000"/>
              </a:spcBef>
            </a:pPr>
            <a:r>
              <a:rPr lang="en-US" sz="2000" dirty="0">
                <a:solidFill>
                  <a:srgbClr val="000099"/>
                </a:solidFill>
                <a:latin typeface="Calibri" pitchFamily="34" charset="0"/>
                <a:ea typeface="ＭＳ Ｐゴシック"/>
                <a:cs typeface="Calibri" pitchFamily="34" charset="0"/>
              </a:rPr>
              <a:t>Space Data Link Security (SDLS) protocol (cont’d)</a:t>
            </a:r>
            <a:endParaRPr lang="en-GB" sz="2000" i="1" dirty="0">
              <a:latin typeface="Calibri" pitchFamily="34" charset="0"/>
              <a:ea typeface="ＭＳ Ｐゴシック"/>
              <a:cs typeface="Calibri" pitchFamily="34" charset="0"/>
            </a:endParaRPr>
          </a:p>
          <a:p>
            <a:pPr>
              <a:lnSpc>
                <a:spcPct val="70000"/>
              </a:lnSpc>
              <a:spcBef>
                <a:spcPct val="50000"/>
              </a:spcBef>
            </a:pPr>
            <a:r>
              <a:rPr lang="en-GB" sz="2000" i="1" dirty="0">
                <a:solidFill>
                  <a:srgbClr val="0070C0"/>
                </a:solidFill>
                <a:latin typeface="Calibri" pitchFamily="34" charset="0"/>
                <a:ea typeface="ＭＳ Ｐゴシック"/>
                <a:cs typeface="Calibri" pitchFamily="34" charset="0"/>
              </a:rPr>
              <a:t>Problems and Issues:</a:t>
            </a:r>
          </a:p>
          <a:p>
            <a:pPr>
              <a:lnSpc>
                <a:spcPct val="70000"/>
              </a:lnSpc>
              <a:spcBef>
                <a:spcPct val="50000"/>
              </a:spcBef>
              <a:buFont typeface="Arial" charset="0"/>
              <a:buChar char="•"/>
            </a:pPr>
            <a:r>
              <a:rPr lang="en-GB" sz="1800" dirty="0">
                <a:latin typeface="Calibri" pitchFamily="34" charset="0"/>
                <a:ea typeface="ＭＳ Ｐゴシック"/>
                <a:cs typeface="Calibri" pitchFamily="34" charset="0"/>
              </a:rPr>
              <a:t> </a:t>
            </a:r>
            <a:r>
              <a:rPr lang="en-GB" sz="1800" dirty="0" smtClean="0">
                <a:latin typeface="Calibri" pitchFamily="34" charset="0"/>
                <a:ea typeface="ＭＳ Ｐゴシック"/>
                <a:cs typeface="Calibri" pitchFamily="34" charset="0"/>
              </a:rPr>
              <a:t>None : interoperability testing for core protocol performed for TM and TC by ESA and CNES. NASA committed resources to “SDLS over AOS” prototyping allowing interoperability testing with CNES implementation. </a:t>
            </a:r>
            <a:endParaRPr lang="en-GB" sz="1800" dirty="0">
              <a:latin typeface="Calibri" pitchFamily="34" charset="0"/>
              <a:ea typeface="ＭＳ Ｐゴシック"/>
              <a:cs typeface="Calibri" pitchFamily="34" charset="0"/>
            </a:endParaRPr>
          </a:p>
        </p:txBody>
      </p:sp>
      <p:graphicFrame>
        <p:nvGraphicFramePr>
          <p:cNvPr id="4" name="Group 29"/>
          <p:cNvGraphicFramePr>
            <a:graphicFrameLocks noGrp="1"/>
          </p:cNvGraphicFramePr>
          <p:nvPr>
            <p:extLst>
              <p:ext uri="{D42A27DB-BD31-4B8C-83A1-F6EECF244321}">
                <p14:modId xmlns:p14="http://schemas.microsoft.com/office/powerpoint/2010/main" val="3017738562"/>
              </p:ext>
            </p:extLst>
          </p:nvPr>
        </p:nvGraphicFramePr>
        <p:xfrm>
          <a:off x="1093786" y="2491060"/>
          <a:ext cx="6858000" cy="1091560"/>
        </p:xfrm>
        <a:graphic>
          <a:graphicData uri="http://schemas.openxmlformats.org/drawingml/2006/table">
            <a:tbl>
              <a:tblPr/>
              <a:tblGrid>
                <a:gridCol w="1714500"/>
                <a:gridCol w="1714500"/>
                <a:gridCol w="1714500"/>
                <a:gridCol w="1714500"/>
              </a:tblGrid>
              <a:tr h="5009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a:cs typeface="ＭＳ Ｐゴシック"/>
                        </a:rPr>
                        <a:t>status: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a:cs typeface="ＭＳ Ｐゴシック"/>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a:cs typeface="ＭＳ Ｐゴシック"/>
                        </a:rPr>
                        <a:t>CAUTION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8C5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a:cs typeface="ＭＳ Ｐゴシック"/>
                        </a:rPr>
                        <a:t>PROBLEM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65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a:cs typeface="ＭＳ Ｐゴシック"/>
                        </a:rPr>
                        <a:t>comment: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a:cs typeface="ＭＳ Ｐゴシック"/>
                        </a:rPr>
                        <a:t>Good progress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noProof="0" dirty="0" smtClean="0">
                        <a:ln>
                          <a:noFill/>
                        </a:ln>
                        <a:solidFill>
                          <a:schemeClr val="tx1"/>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ea typeface="ＭＳ Ｐゴシック"/>
                        <a:cs typeface="ＭＳ Ｐゴシック"/>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1"/>
          <p:cNvSpPr>
            <a:spLocks noChangeArrowheads="1"/>
          </p:cNvSpPr>
          <p:nvPr/>
        </p:nvSpPr>
        <p:spPr bwMode="auto">
          <a:xfrm>
            <a:off x="193831" y="3737902"/>
            <a:ext cx="8717935" cy="2708434"/>
          </a:xfrm>
          <a:prstGeom prst="rect">
            <a:avLst/>
          </a:prstGeom>
          <a:noFill/>
          <a:ln w="9525">
            <a:noFill/>
            <a:miter lim="800000"/>
            <a:headEnd/>
            <a:tailEnd/>
          </a:ln>
        </p:spPr>
        <p:txBody>
          <a:bodyPr wrap="square">
            <a:spAutoFit/>
          </a:bodyPr>
          <a:lstStyle/>
          <a:p>
            <a:pPr>
              <a:lnSpc>
                <a:spcPct val="70000"/>
              </a:lnSpc>
              <a:spcBef>
                <a:spcPct val="50000"/>
              </a:spcBef>
            </a:pPr>
            <a:r>
              <a:rPr lang="en-GB" sz="2000" i="1" dirty="0" smtClean="0">
                <a:solidFill>
                  <a:srgbClr val="0070C0"/>
                </a:solidFill>
                <a:latin typeface="Calibri" pitchFamily="34" charset="0"/>
                <a:ea typeface="ＭＳ Ｐゴシック"/>
                <a:cs typeface="Calibri" pitchFamily="34" charset="0"/>
              </a:rPr>
              <a:t>Planning:</a:t>
            </a:r>
            <a:endParaRPr lang="en-US" sz="2000" dirty="0">
              <a:latin typeface="Calibri" pitchFamily="34" charset="0"/>
              <a:ea typeface="ＭＳ Ｐゴシック"/>
              <a:cs typeface="Calibri" pitchFamily="34" charset="0"/>
            </a:endParaRPr>
          </a:p>
          <a:p>
            <a:pPr>
              <a:lnSpc>
                <a:spcPct val="70000"/>
              </a:lnSpc>
              <a:spcBef>
                <a:spcPct val="50000"/>
              </a:spcBef>
            </a:pPr>
            <a:r>
              <a:rPr lang="en-US" sz="2000" dirty="0" smtClean="0">
                <a:latin typeface="Calibri" pitchFamily="34" charset="0"/>
                <a:ea typeface="ＭＳ Ｐゴシック"/>
                <a:cs typeface="Calibri" pitchFamily="34" charset="0"/>
              </a:rPr>
              <a:t>SDLS </a:t>
            </a:r>
            <a:r>
              <a:rPr lang="en-US" sz="2000" dirty="0">
                <a:latin typeface="Calibri" pitchFamily="34" charset="0"/>
                <a:ea typeface="ＭＳ Ｐゴシック"/>
                <a:cs typeface="Calibri" pitchFamily="34" charset="0"/>
              </a:rPr>
              <a:t>core protocol</a:t>
            </a:r>
            <a:r>
              <a:rPr lang="en-US" sz="2000" dirty="0" smtClean="0">
                <a:latin typeface="Calibri" pitchFamily="34" charset="0"/>
                <a:ea typeface="ＭＳ Ｐゴシック"/>
                <a:cs typeface="Calibri" pitchFamily="34" charset="0"/>
              </a:rPr>
              <a:t>:</a:t>
            </a:r>
            <a:endParaRPr lang="en-US" sz="2000" dirty="0">
              <a:latin typeface="Calibri" pitchFamily="34" charset="0"/>
              <a:ea typeface="ＭＳ Ｐゴシック"/>
              <a:cs typeface="Calibri" pitchFamily="34" charset="0"/>
            </a:endParaRPr>
          </a:p>
          <a:p>
            <a:pPr marL="742950" lvl="1" indent="-285750">
              <a:spcBef>
                <a:spcPts val="0"/>
              </a:spcBef>
              <a:buFont typeface="Arial" charset="0"/>
              <a:buChar char="•"/>
            </a:pPr>
            <a:r>
              <a:rPr lang="en-US" sz="1800" dirty="0" smtClean="0">
                <a:latin typeface="Calibri" pitchFamily="34" charset="0"/>
                <a:ea typeface="ＭＳ Ｐゴシック"/>
                <a:cs typeface="Calibri" pitchFamily="34" charset="0"/>
              </a:rPr>
              <a:t>Red-4 finalized – ready for publication as Blue Book</a:t>
            </a:r>
            <a:endParaRPr lang="en-US" sz="1800" dirty="0">
              <a:latin typeface="Calibri" pitchFamily="34" charset="0"/>
              <a:ea typeface="ＭＳ Ｐゴシック"/>
              <a:cs typeface="Calibri" pitchFamily="34" charset="0"/>
            </a:endParaRPr>
          </a:p>
          <a:p>
            <a:pPr marL="742950" lvl="1" indent="-285750">
              <a:spcBef>
                <a:spcPts val="0"/>
              </a:spcBef>
              <a:buFont typeface="Arial" charset="0"/>
              <a:buChar char="•"/>
            </a:pPr>
            <a:r>
              <a:rPr lang="en-US" sz="1800" dirty="0" smtClean="0">
                <a:latin typeface="Calibri" pitchFamily="34" charset="0"/>
                <a:ea typeface="ＭＳ Ｐゴシック"/>
                <a:cs typeface="Calibri" pitchFamily="34" charset="0"/>
              </a:rPr>
              <a:t>Interoperability testing: </a:t>
            </a:r>
          </a:p>
          <a:p>
            <a:pPr marL="1200150" lvl="2" indent="-285750">
              <a:spcBef>
                <a:spcPts val="0"/>
              </a:spcBef>
              <a:buFont typeface="Arial" charset="0"/>
              <a:buChar char="•"/>
            </a:pPr>
            <a:r>
              <a:rPr lang="en-US" sz="1800" dirty="0" smtClean="0">
                <a:latin typeface="Calibri" pitchFamily="34" charset="0"/>
                <a:ea typeface="ＭＳ Ｐゴシック"/>
                <a:cs typeface="Calibri" pitchFamily="34" charset="0"/>
              </a:rPr>
              <a:t>complete 80% - awaiting testing over AOS - target completion date: Feb2015</a:t>
            </a:r>
            <a:endParaRPr lang="en-US" sz="1800" dirty="0">
              <a:latin typeface="Calibri" pitchFamily="34" charset="0"/>
              <a:ea typeface="ＭＳ Ｐゴシック"/>
              <a:cs typeface="Calibri" pitchFamily="34" charset="0"/>
            </a:endParaRPr>
          </a:p>
          <a:p>
            <a:pPr marL="742950" lvl="1" indent="-285750">
              <a:spcBef>
                <a:spcPts val="0"/>
              </a:spcBef>
              <a:buFont typeface="Arial" charset="0"/>
              <a:buChar char="•"/>
            </a:pPr>
            <a:r>
              <a:rPr lang="en-US" sz="1800" dirty="0" smtClean="0">
                <a:latin typeface="Calibri" pitchFamily="34" charset="0"/>
                <a:ea typeface="ＭＳ Ｐゴシック"/>
                <a:cs typeface="Calibri" pitchFamily="34" charset="0"/>
              </a:rPr>
              <a:t>Blue book publication: target 1Q2015 once interoperability testing completed</a:t>
            </a:r>
          </a:p>
          <a:p>
            <a:pPr lvl="1">
              <a:spcBef>
                <a:spcPts val="0"/>
              </a:spcBef>
            </a:pPr>
            <a:endParaRPr lang="en-US" sz="1800" dirty="0">
              <a:latin typeface="Calibri" pitchFamily="34" charset="0"/>
              <a:ea typeface="ＭＳ Ｐゴシック"/>
              <a:cs typeface="Calibri" pitchFamily="34" charset="0"/>
            </a:endParaRPr>
          </a:p>
          <a:p>
            <a:pPr>
              <a:lnSpc>
                <a:spcPct val="50000"/>
              </a:lnSpc>
              <a:spcBef>
                <a:spcPct val="25000"/>
              </a:spcBef>
              <a:buFont typeface="Arial" charset="0"/>
              <a:buChar char="•"/>
            </a:pPr>
            <a:r>
              <a:rPr lang="en-US" sz="1800" dirty="0">
                <a:latin typeface="Calibri" pitchFamily="34" charset="0"/>
                <a:ea typeface="ＭＳ Ｐゴシック"/>
                <a:cs typeface="Calibri" pitchFamily="34" charset="0"/>
              </a:rPr>
              <a:t> </a:t>
            </a:r>
            <a:r>
              <a:rPr lang="en-US" sz="2000" dirty="0">
                <a:latin typeface="Calibri" pitchFamily="34" charset="0"/>
                <a:ea typeface="ＭＳ Ｐゴシック"/>
                <a:cs typeface="Calibri" pitchFamily="34" charset="0"/>
              </a:rPr>
              <a:t>SDLS extended procedures</a:t>
            </a:r>
            <a:r>
              <a:rPr lang="en-US" sz="2000" dirty="0" smtClean="0">
                <a:latin typeface="Calibri" pitchFamily="34" charset="0"/>
                <a:ea typeface="ＭＳ Ｐゴシック"/>
                <a:cs typeface="Calibri" pitchFamily="34" charset="0"/>
              </a:rPr>
              <a:t>:</a:t>
            </a:r>
          </a:p>
          <a:p>
            <a:pPr marL="742950" lvl="1" indent="-285750">
              <a:lnSpc>
                <a:spcPct val="50000"/>
              </a:lnSpc>
              <a:spcBef>
                <a:spcPct val="25000"/>
              </a:spcBef>
              <a:buFont typeface="Arial" charset="0"/>
              <a:buChar char="•"/>
            </a:pPr>
            <a:r>
              <a:rPr lang="en-US" sz="1800" dirty="0" smtClean="0">
                <a:latin typeface="Calibri" pitchFamily="34" charset="0"/>
                <a:ea typeface="ＭＳ Ｐゴシック"/>
                <a:cs typeface="Calibri" pitchFamily="34" charset="0"/>
              </a:rPr>
              <a:t>White book V1 completed : spring 2015</a:t>
            </a:r>
          </a:p>
          <a:p>
            <a:pPr marL="742950" lvl="1" indent="-285750">
              <a:lnSpc>
                <a:spcPct val="50000"/>
              </a:lnSpc>
              <a:spcBef>
                <a:spcPct val="25000"/>
              </a:spcBef>
              <a:buFont typeface="Arial" charset="0"/>
              <a:buChar char="•"/>
            </a:pPr>
            <a:r>
              <a:rPr lang="en-US" sz="1800" dirty="0" smtClean="0">
                <a:latin typeface="Calibri" pitchFamily="34" charset="0"/>
                <a:ea typeface="ＭＳ Ｐゴシック"/>
                <a:cs typeface="Calibri" pitchFamily="34" charset="0"/>
              </a:rPr>
              <a:t>Red book 1 (including baseline configuration): Spring 2016</a:t>
            </a:r>
            <a:endParaRPr lang="en-US" sz="1800" dirty="0">
              <a:latin typeface="Calibri" pitchFamily="34" charset="0"/>
              <a:ea typeface="ＭＳ Ｐゴシック"/>
              <a:cs typeface="Calibri" pitchFamily="34" charset="0"/>
            </a:endParaRPr>
          </a:p>
        </p:txBody>
      </p:sp>
    </p:spTree>
    <p:extLst>
      <p:ext uri="{BB962C8B-B14F-4D97-AF65-F5344CB8AC3E}">
        <p14:creationId xmlns:p14="http://schemas.microsoft.com/office/powerpoint/2010/main" val="345552945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3"/>
          <p:cNvSpPr txBox="1">
            <a:spLocks noChangeArrowheads="1"/>
          </p:cNvSpPr>
          <p:nvPr/>
        </p:nvSpPr>
        <p:spPr bwMode="auto">
          <a:xfrm>
            <a:off x="533400" y="817563"/>
            <a:ext cx="7772400" cy="683264"/>
          </a:xfrm>
          <a:prstGeom prst="rect">
            <a:avLst/>
          </a:prstGeom>
          <a:noFill/>
          <a:ln w="9525">
            <a:noFill/>
            <a:miter lim="800000"/>
            <a:headEnd/>
            <a:tailEnd/>
          </a:ln>
        </p:spPr>
        <p:txBody>
          <a:bodyPr>
            <a:spAutoFit/>
          </a:bodyPr>
          <a:lstStyle/>
          <a:p>
            <a:pPr marL="457200" indent="-457200" eaLnBrk="0" hangingPunct="0">
              <a:lnSpc>
                <a:spcPct val="70000"/>
              </a:lnSpc>
              <a:spcBef>
                <a:spcPct val="50000"/>
              </a:spcBef>
              <a:spcAft>
                <a:spcPct val="10000"/>
              </a:spcAft>
              <a:buSzPct val="125000"/>
            </a:pPr>
            <a:r>
              <a:rPr lang="en-US" sz="2000" dirty="0" smtClean="0">
                <a:solidFill>
                  <a:srgbClr val="000099"/>
                </a:solidFill>
              </a:rPr>
              <a:t>SLS-OPT: </a:t>
            </a:r>
            <a:r>
              <a:rPr lang="en-US" sz="2000" dirty="0">
                <a:solidFill>
                  <a:srgbClr val="000099"/>
                </a:solidFill>
              </a:rPr>
              <a:t>Optical </a:t>
            </a:r>
            <a:r>
              <a:rPr lang="en-US" sz="2000" dirty="0" smtClean="0">
                <a:solidFill>
                  <a:srgbClr val="000099"/>
                </a:solidFill>
              </a:rPr>
              <a:t>Communications Working Group  (1 of 5)</a:t>
            </a:r>
          </a:p>
          <a:p>
            <a:pPr marL="119063" lvl="1" eaLnBrk="0" hangingPunct="0">
              <a:lnSpc>
                <a:spcPct val="90000"/>
              </a:lnSpc>
              <a:spcBef>
                <a:spcPct val="50000"/>
              </a:spcBef>
              <a:spcAft>
                <a:spcPct val="10000"/>
              </a:spcAft>
              <a:buSzPct val="125000"/>
            </a:pPr>
            <a:r>
              <a:rPr lang="en-GB" i="1" dirty="0" smtClean="0">
                <a:solidFill>
                  <a:srgbClr val="0070C0"/>
                </a:solidFill>
                <a:cs typeface="Times New Roman" pitchFamily="18" charset="0"/>
              </a:rPr>
              <a:t>Problem and Issues:</a:t>
            </a:r>
            <a:endParaRPr lang="en-GB" i="1" dirty="0">
              <a:solidFill>
                <a:srgbClr val="0070C0"/>
              </a:solidFill>
              <a:cs typeface="Times New Roman" pitchFamily="18" charset="0"/>
            </a:endParaRPr>
          </a:p>
        </p:txBody>
      </p:sp>
      <p:graphicFrame>
        <p:nvGraphicFramePr>
          <p:cNvPr id="18458" name="Group 26"/>
          <p:cNvGraphicFramePr>
            <a:graphicFrameLocks noGrp="1"/>
          </p:cNvGraphicFramePr>
          <p:nvPr>
            <p:extLst>
              <p:ext uri="{D42A27DB-BD31-4B8C-83A1-F6EECF244321}">
                <p14:modId xmlns:p14="http://schemas.microsoft.com/office/powerpoint/2010/main" val="897890241"/>
              </p:ext>
            </p:extLst>
          </p:nvPr>
        </p:nvGraphicFramePr>
        <p:xfrm>
          <a:off x="907795" y="1500828"/>
          <a:ext cx="7315200" cy="2320227"/>
        </p:xfrm>
        <a:graphic>
          <a:graphicData uri="http://schemas.openxmlformats.org/drawingml/2006/table">
            <a:tbl>
              <a:tblPr/>
              <a:tblGrid>
                <a:gridCol w="1463675"/>
                <a:gridCol w="1979612"/>
                <a:gridCol w="1671044"/>
                <a:gridCol w="2200869"/>
              </a:tblGrid>
              <a:tr h="436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status: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CAUTION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PROBLEM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comment: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noProof="0" dirty="0" smtClean="0">
                          <a:ln>
                            <a:noFill/>
                          </a:ln>
                          <a:solidFill>
                            <a:schemeClr val="accent6"/>
                          </a:solidFill>
                          <a:effectLst/>
                          <a:latin typeface="Arial" charset="0"/>
                        </a:rPr>
                        <a:t>Good Progress overall, especially on the Green Book for Real-Time Weather and Atmospheric Data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sng" strike="noStrike" cap="none" normalizeH="0" baseline="0" dirty="0" smtClean="0">
                          <a:ln>
                            <a:noFill/>
                          </a:ln>
                          <a:solidFill>
                            <a:srgbClr val="FF0000"/>
                          </a:solidFill>
                          <a:effectLst/>
                          <a:latin typeface="Arial" charset="0"/>
                        </a:rPr>
                        <a:t>Blue Books Issue</a:t>
                      </a:r>
                      <a:r>
                        <a:rPr kumimoji="0" lang="en-US" sz="1400" b="1" i="0" u="none" strike="noStrike" cap="none" normalizeH="0" baseline="0" dirty="0" smtClean="0">
                          <a:ln>
                            <a:noFill/>
                          </a:ln>
                          <a:solidFill>
                            <a:srgbClr val="FF0000"/>
                          </a:solidFill>
                          <a:effectLst/>
                          <a:latin typeface="Arial" charset="0"/>
                        </a:rPr>
                        <a:t>:</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FF0000"/>
                          </a:solidFill>
                          <a:effectLst/>
                          <a:latin typeface="Arial" charset="0"/>
                        </a:rPr>
                        <a:t>NASA stated that the current plans are unacceptable</a:t>
                      </a:r>
                      <a:r>
                        <a:rPr kumimoji="0" lang="en-GB" sz="1400" b="1" i="0" u="none" strike="noStrike" cap="none" normalizeH="0" baseline="0" dirty="0" smtClean="0">
                          <a:ln>
                            <a:noFill/>
                          </a:ln>
                          <a:solidFill>
                            <a:srgbClr val="FF0000"/>
                          </a:solidFill>
                          <a:effectLst/>
                          <a:latin typeface="Arial" charset="0"/>
                        </a:rPr>
                        <a:t>.</a:t>
                      </a:r>
                    </a:p>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FF0000"/>
                          </a:solidFill>
                          <a:effectLst/>
                          <a:latin typeface="Arial" charset="0"/>
                        </a:rPr>
                        <a:t>ESA/DLR considers this a change from previous agreement.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2"/>
          <p:cNvSpPr txBox="1">
            <a:spLocks noChangeArrowheads="1"/>
          </p:cNvSpPr>
          <p:nvPr/>
        </p:nvSpPr>
        <p:spPr bwMode="auto">
          <a:xfrm>
            <a:off x="2728913" y="87315"/>
            <a:ext cx="3962400" cy="523875"/>
          </a:xfrm>
          <a:prstGeom prst="rect">
            <a:avLst/>
          </a:prstGeom>
          <a:noFill/>
          <a:ln>
            <a:noFill/>
          </a:ln>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defRPr/>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Text Box 3"/>
          <p:cNvSpPr txBox="1">
            <a:spLocks noChangeArrowheads="1"/>
          </p:cNvSpPr>
          <p:nvPr/>
        </p:nvSpPr>
        <p:spPr bwMode="auto">
          <a:xfrm>
            <a:off x="190476" y="3736241"/>
            <a:ext cx="8749840" cy="2862322"/>
          </a:xfrm>
          <a:prstGeom prst="rect">
            <a:avLst/>
          </a:prstGeom>
          <a:noFill/>
          <a:ln w="9525">
            <a:noFill/>
            <a:miter lim="800000"/>
            <a:headEnd/>
            <a:tailEnd/>
          </a:ln>
        </p:spPr>
        <p:txBody>
          <a:bodyPr wrap="square">
            <a:spAutoFit/>
          </a:bodyPr>
          <a:lstStyle/>
          <a:p>
            <a:pPr marL="914400" lvl="1" indent="-457200"/>
            <a:r>
              <a:rPr lang="en-US" sz="1800" i="1" dirty="0">
                <a:solidFill>
                  <a:srgbClr val="0070C0"/>
                </a:solidFill>
                <a:latin typeface="Calibri" pitchFamily="34" charset="0"/>
                <a:cs typeface="Calibri" pitchFamily="34" charset="0"/>
              </a:rPr>
              <a:t>Planning:</a:t>
            </a:r>
          </a:p>
          <a:p>
            <a:pPr marL="914400" lvl="1" indent="-457200" eaLnBrk="0" hangingPunct="0">
              <a:buSzPct val="125000"/>
              <a:buFont typeface="Arial" pitchFamily="34" charset="0"/>
              <a:buChar char="•"/>
            </a:pPr>
            <a:r>
              <a:rPr lang="en-US" sz="1800" dirty="0">
                <a:latin typeface="Calibri" pitchFamily="34" charset="0"/>
                <a:cs typeface="Calibri" pitchFamily="34" charset="0"/>
              </a:rPr>
              <a:t>The schedule for the Blue Books were adjusted to match the current productivity of the working group</a:t>
            </a:r>
          </a:p>
          <a:p>
            <a:pPr marL="914400" lvl="1" indent="-457200" eaLnBrk="0" hangingPunct="0">
              <a:buSzPct val="125000"/>
              <a:buFont typeface="Arial" pitchFamily="34" charset="0"/>
              <a:buChar char="•"/>
            </a:pPr>
            <a:r>
              <a:rPr lang="en-US" sz="1800" dirty="0">
                <a:latin typeface="Calibri" pitchFamily="34" charset="0"/>
                <a:cs typeface="Calibri" pitchFamily="34" charset="0"/>
              </a:rPr>
              <a:t>It was reported in the spring that the Working Group thought the original schedules were too optimistic. However, ESA/DLR input delivered</a:t>
            </a:r>
            <a:r>
              <a:rPr lang="en-US" sz="1800" dirty="0" smtClean="0">
                <a:latin typeface="Calibri" pitchFamily="34" charset="0"/>
                <a:cs typeface="Calibri" pitchFamily="34" charset="0"/>
              </a:rPr>
              <a:t>.</a:t>
            </a:r>
          </a:p>
          <a:p>
            <a:pPr marL="914400" lvl="1" indent="-457200" eaLnBrk="0" hangingPunct="0">
              <a:buSzPct val="125000"/>
              <a:buFont typeface="Arial" pitchFamily="34" charset="0"/>
              <a:buChar char="•"/>
            </a:pPr>
            <a:r>
              <a:rPr lang="en-US" sz="1800" dirty="0">
                <a:latin typeface="Calibri" pitchFamily="34" charset="0"/>
                <a:cs typeface="Calibri" pitchFamily="34" charset="0"/>
              </a:rPr>
              <a:t>The Optical Communications Working Group holds monthly video teleconference </a:t>
            </a:r>
            <a:r>
              <a:rPr lang="en-US" sz="1800" dirty="0" smtClean="0">
                <a:latin typeface="Calibri" pitchFamily="34" charset="0"/>
                <a:cs typeface="Calibri" pitchFamily="34" charset="0"/>
              </a:rPr>
              <a:t>meetings</a:t>
            </a:r>
          </a:p>
          <a:p>
            <a:pPr marL="914400" lvl="1" indent="-457200"/>
            <a:r>
              <a:rPr lang="en-US" sz="1800" i="1" dirty="0">
                <a:solidFill>
                  <a:srgbClr val="0070C0"/>
                </a:solidFill>
                <a:latin typeface="Calibri" pitchFamily="34" charset="0"/>
                <a:cs typeface="Calibri" pitchFamily="34" charset="0"/>
              </a:rPr>
              <a:t>Planning for Spring 2015 Face-to-Face Meeting:</a:t>
            </a:r>
            <a:endParaRPr lang="en-US" sz="1800" dirty="0">
              <a:latin typeface="Calibri" pitchFamily="34" charset="0"/>
              <a:cs typeface="Calibri" pitchFamily="34" charset="0"/>
            </a:endParaRPr>
          </a:p>
          <a:p>
            <a:pPr marL="914400" lvl="1" indent="-457200" eaLnBrk="0" hangingPunct="0">
              <a:buSzPct val="125000"/>
              <a:buFont typeface="Arial" pitchFamily="34" charset="0"/>
              <a:buChar char="•"/>
            </a:pPr>
            <a:r>
              <a:rPr lang="en-US" sz="1800" dirty="0" smtClean="0">
                <a:latin typeface="Calibri" pitchFamily="34" charset="0"/>
                <a:cs typeface="Calibri" pitchFamily="34" charset="0"/>
              </a:rPr>
              <a:t>Review </a:t>
            </a:r>
            <a:r>
              <a:rPr lang="en-US" sz="1800" dirty="0">
                <a:latin typeface="Calibri" pitchFamily="34" charset="0"/>
                <a:cs typeface="Calibri" pitchFamily="34" charset="0"/>
              </a:rPr>
              <a:t>of the two proposed Draft 1 Blue </a:t>
            </a:r>
            <a:r>
              <a:rPr lang="en-US" sz="1800" dirty="0" smtClean="0">
                <a:latin typeface="Calibri" pitchFamily="34" charset="0"/>
                <a:cs typeface="Calibri" pitchFamily="34" charset="0"/>
              </a:rPr>
              <a:t>Books with updated technical information</a:t>
            </a:r>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90895236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3"/>
          <p:cNvSpPr txBox="1">
            <a:spLocks noChangeArrowheads="1"/>
          </p:cNvSpPr>
          <p:nvPr/>
        </p:nvSpPr>
        <p:spPr bwMode="auto">
          <a:xfrm>
            <a:off x="533401" y="817563"/>
            <a:ext cx="7955910" cy="312330"/>
          </a:xfrm>
          <a:prstGeom prst="rect">
            <a:avLst/>
          </a:prstGeom>
          <a:noFill/>
          <a:ln w="9525">
            <a:noFill/>
            <a:miter lim="800000"/>
            <a:headEnd/>
            <a:tailEnd/>
          </a:ln>
        </p:spPr>
        <p:txBody>
          <a:bodyPr wrap="square">
            <a:spAutoFit/>
          </a:bodyPr>
          <a:lstStyle/>
          <a:p>
            <a:pPr marL="457200" indent="-457200" eaLnBrk="0" hangingPunct="0">
              <a:lnSpc>
                <a:spcPct val="70000"/>
              </a:lnSpc>
              <a:spcBef>
                <a:spcPct val="50000"/>
              </a:spcBef>
              <a:spcAft>
                <a:spcPct val="10000"/>
              </a:spcAft>
              <a:buSzPct val="125000"/>
            </a:pPr>
            <a:r>
              <a:rPr lang="en-US" sz="2000" dirty="0" smtClean="0">
                <a:solidFill>
                  <a:srgbClr val="000099"/>
                </a:solidFill>
              </a:rPr>
              <a:t>SLS-OPT: </a:t>
            </a:r>
            <a:r>
              <a:rPr lang="en-US" sz="2000" dirty="0">
                <a:solidFill>
                  <a:srgbClr val="000099"/>
                </a:solidFill>
              </a:rPr>
              <a:t>Optical </a:t>
            </a:r>
            <a:r>
              <a:rPr lang="en-US" sz="2000" dirty="0" smtClean="0">
                <a:solidFill>
                  <a:srgbClr val="000099"/>
                </a:solidFill>
              </a:rPr>
              <a:t>Communications Working Group (2 of 5)</a:t>
            </a:r>
            <a:endParaRPr lang="en-US" sz="2000" dirty="0">
              <a:solidFill>
                <a:srgbClr val="000099"/>
              </a:solidFill>
            </a:endParaRPr>
          </a:p>
        </p:txBody>
      </p:sp>
      <p:sp>
        <p:nvSpPr>
          <p:cNvPr id="6" name="Text Box 2"/>
          <p:cNvSpPr txBox="1">
            <a:spLocks noChangeArrowheads="1"/>
          </p:cNvSpPr>
          <p:nvPr/>
        </p:nvSpPr>
        <p:spPr bwMode="auto">
          <a:xfrm>
            <a:off x="2728913" y="87315"/>
            <a:ext cx="3962400" cy="523875"/>
          </a:xfrm>
          <a:prstGeom prst="rect">
            <a:avLst/>
          </a:prstGeom>
          <a:noFill/>
          <a:ln>
            <a:noFill/>
          </a:ln>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defRPr/>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
        <p:nvSpPr>
          <p:cNvPr id="18452" name="Text Box 3"/>
          <p:cNvSpPr txBox="1">
            <a:spLocks noChangeArrowheads="1"/>
          </p:cNvSpPr>
          <p:nvPr/>
        </p:nvSpPr>
        <p:spPr bwMode="auto">
          <a:xfrm>
            <a:off x="155426" y="1047891"/>
            <a:ext cx="8871554" cy="3139321"/>
          </a:xfrm>
          <a:prstGeom prst="rect">
            <a:avLst/>
          </a:prstGeom>
          <a:noFill/>
          <a:ln w="9525">
            <a:noFill/>
            <a:miter lim="800000"/>
            <a:headEnd/>
            <a:tailEnd/>
          </a:ln>
        </p:spPr>
        <p:txBody>
          <a:bodyPr wrap="square">
            <a:spAutoFit/>
          </a:bodyPr>
          <a:lstStyle/>
          <a:p>
            <a:pPr marL="914400" lvl="1" indent="-457200"/>
            <a:r>
              <a:rPr lang="en-US" sz="1800" i="1" dirty="0">
                <a:solidFill>
                  <a:srgbClr val="0070C0"/>
                </a:solidFill>
                <a:latin typeface="Calibri" pitchFamily="34" charset="0"/>
                <a:cs typeface="Calibri" pitchFamily="34" charset="0"/>
              </a:rPr>
              <a:t>Summary </a:t>
            </a:r>
            <a:r>
              <a:rPr lang="en-US" sz="1800" i="1" dirty="0" smtClean="0">
                <a:solidFill>
                  <a:srgbClr val="0070C0"/>
                </a:solidFill>
                <a:latin typeface="Calibri" pitchFamily="34" charset="0"/>
                <a:cs typeface="Calibri" pitchFamily="34" charset="0"/>
              </a:rPr>
              <a:t>of Progress:</a:t>
            </a:r>
          </a:p>
          <a:p>
            <a:pPr marL="914400" lvl="1" indent="-457200" eaLnBrk="0" hangingPunct="0">
              <a:buSzPct val="125000"/>
              <a:buFontTx/>
              <a:buChar char="•"/>
            </a:pPr>
            <a:r>
              <a:rPr lang="en-US" sz="1800" dirty="0" smtClean="0">
                <a:latin typeface="Calibri" pitchFamily="34" charset="0"/>
                <a:cs typeface="Calibri" pitchFamily="34" charset="0"/>
              </a:rPr>
              <a:t>Reached </a:t>
            </a:r>
            <a:r>
              <a:rPr lang="en-US" sz="1800" dirty="0">
                <a:latin typeface="Calibri" pitchFamily="34" charset="0"/>
                <a:cs typeface="Calibri" pitchFamily="34" charset="0"/>
              </a:rPr>
              <a:t>an agreement that the comments on the first draft of the Green Book </a:t>
            </a:r>
            <a:r>
              <a:rPr lang="en-US" sz="1800" dirty="0" smtClean="0">
                <a:latin typeface="Calibri" pitchFamily="34" charset="0"/>
                <a:cs typeface="Calibri" pitchFamily="34" charset="0"/>
              </a:rPr>
              <a:t>on Real-Time Weather and Atmospheric Data are </a:t>
            </a:r>
            <a:r>
              <a:rPr lang="en-US" sz="1800" dirty="0">
                <a:latin typeface="Calibri" pitchFamily="34" charset="0"/>
                <a:cs typeface="Calibri" pitchFamily="34" charset="0"/>
              </a:rPr>
              <a:t>due on 8 January </a:t>
            </a:r>
            <a:r>
              <a:rPr lang="en-US" sz="1800" dirty="0" smtClean="0">
                <a:latin typeface="Calibri" pitchFamily="34" charset="0"/>
                <a:cs typeface="Calibri" pitchFamily="34" charset="0"/>
              </a:rPr>
              <a:t>2015</a:t>
            </a:r>
          </a:p>
          <a:p>
            <a:pPr marL="914400" lvl="1" indent="-457200" eaLnBrk="0" hangingPunct="0">
              <a:buSzPct val="125000"/>
              <a:buFontTx/>
              <a:buChar char="•"/>
            </a:pPr>
            <a:r>
              <a:rPr lang="en-US" sz="1800" dirty="0" smtClean="0">
                <a:latin typeface="Calibri" pitchFamily="34" charset="0"/>
                <a:cs typeface="Calibri" pitchFamily="34" charset="0"/>
              </a:rPr>
              <a:t>DLR/IKN (Dirk </a:t>
            </a:r>
            <a:r>
              <a:rPr lang="en-US" sz="1800" dirty="0" err="1" smtClean="0">
                <a:latin typeface="Calibri" pitchFamily="34" charset="0"/>
                <a:cs typeface="Calibri" pitchFamily="34" charset="0"/>
              </a:rPr>
              <a:t>Giggenbach</a:t>
            </a:r>
            <a:r>
              <a:rPr lang="en-US" sz="1800" dirty="0" smtClean="0">
                <a:latin typeface="Calibri" pitchFamily="34" charset="0"/>
                <a:cs typeface="Calibri" pitchFamily="34" charset="0"/>
              </a:rPr>
              <a:t>) </a:t>
            </a:r>
            <a:r>
              <a:rPr lang="en-US" sz="1800" dirty="0">
                <a:latin typeface="Calibri" pitchFamily="34" charset="0"/>
                <a:cs typeface="Calibri" pitchFamily="34" charset="0"/>
              </a:rPr>
              <a:t>has agreed to be the “leader” in developing the Low Complexity On-Off Keying proposal for the Blue Books</a:t>
            </a:r>
            <a:r>
              <a:rPr lang="en-US" sz="1800" dirty="0" smtClean="0">
                <a:latin typeface="Calibri" pitchFamily="34" charset="0"/>
                <a:cs typeface="Calibri" pitchFamily="34" charset="0"/>
              </a:rPr>
              <a:t>.</a:t>
            </a:r>
          </a:p>
          <a:p>
            <a:pPr marL="914400" lvl="1" indent="-457200" eaLnBrk="0" hangingPunct="0">
              <a:buSzPct val="125000"/>
              <a:buFontTx/>
              <a:buChar char="•"/>
            </a:pPr>
            <a:r>
              <a:rPr lang="en-US" sz="1800" dirty="0" smtClean="0">
                <a:latin typeface="Calibri" pitchFamily="34" charset="0"/>
                <a:cs typeface="Calibri" pitchFamily="34" charset="0"/>
              </a:rPr>
              <a:t>The new schedules for the two Blue Books and two Green Books have the following dates for </a:t>
            </a:r>
            <a:r>
              <a:rPr lang="en-US" sz="1800" u="sng" dirty="0" smtClean="0">
                <a:latin typeface="Calibri" pitchFamily="34" charset="0"/>
                <a:cs typeface="Calibri" pitchFamily="34" charset="0"/>
              </a:rPr>
              <a:t>submission to the Area Director for approval</a:t>
            </a:r>
            <a:r>
              <a:rPr lang="en-US" sz="1800" dirty="0" smtClean="0">
                <a:latin typeface="Calibri" pitchFamily="34" charset="0"/>
                <a:cs typeface="Calibri" pitchFamily="34" charset="0"/>
              </a:rPr>
              <a:t>:</a:t>
            </a:r>
          </a:p>
          <a:p>
            <a:pPr marL="1371600" lvl="2" indent="-457200" eaLnBrk="0" hangingPunct="0">
              <a:buSzPct val="125000"/>
              <a:buFontTx/>
              <a:buChar char="•"/>
            </a:pPr>
            <a:r>
              <a:rPr lang="en-US" sz="1800" dirty="0" smtClean="0">
                <a:latin typeface="Calibri" pitchFamily="34" charset="0"/>
                <a:cs typeface="Calibri" pitchFamily="34" charset="0"/>
              </a:rPr>
              <a:t>Green Book on Real-Time Weather and Atmospheric Data:  30 November 2015</a:t>
            </a:r>
          </a:p>
          <a:p>
            <a:pPr marL="1371600" lvl="2" indent="-457200" eaLnBrk="0" hangingPunct="0">
              <a:buSzPct val="125000"/>
              <a:buFontTx/>
              <a:buChar char="•"/>
            </a:pPr>
            <a:r>
              <a:rPr lang="en-US" sz="1800" dirty="0" smtClean="0">
                <a:latin typeface="Calibri" pitchFamily="34" charset="0"/>
                <a:cs typeface="Calibri" pitchFamily="34" charset="0"/>
              </a:rPr>
              <a:t>All other books for approved CWE Projects:  28 February 2016</a:t>
            </a:r>
            <a:endParaRPr lang="en-US" sz="1800" dirty="0">
              <a:latin typeface="Calibri" pitchFamily="34" charset="0"/>
              <a:cs typeface="Calibri" pitchFamily="34" charset="0"/>
            </a:endParaRPr>
          </a:p>
          <a:p>
            <a:pPr marL="914400" lvl="1" indent="-457200" eaLnBrk="0" hangingPunct="0">
              <a:buSzPct val="125000"/>
              <a:buFontTx/>
              <a:buChar char="•"/>
            </a:pPr>
            <a:endParaRPr lang="en-US" sz="1800" dirty="0" smtClean="0">
              <a:latin typeface="Calibri" pitchFamily="34" charset="0"/>
              <a:cs typeface="Calibri" pitchFamily="34" charset="0"/>
            </a:endParaRPr>
          </a:p>
        </p:txBody>
      </p:sp>
    </p:spTree>
    <p:extLst>
      <p:ext uri="{BB962C8B-B14F-4D97-AF65-F5344CB8AC3E}">
        <p14:creationId xmlns:p14="http://schemas.microsoft.com/office/powerpoint/2010/main" val="380139034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3"/>
          <p:cNvSpPr txBox="1">
            <a:spLocks noChangeArrowheads="1"/>
          </p:cNvSpPr>
          <p:nvPr/>
        </p:nvSpPr>
        <p:spPr bwMode="auto">
          <a:xfrm>
            <a:off x="533401" y="817563"/>
            <a:ext cx="7955910" cy="312330"/>
          </a:xfrm>
          <a:prstGeom prst="rect">
            <a:avLst/>
          </a:prstGeom>
          <a:noFill/>
          <a:ln w="9525">
            <a:noFill/>
            <a:miter lim="800000"/>
            <a:headEnd/>
            <a:tailEnd/>
          </a:ln>
        </p:spPr>
        <p:txBody>
          <a:bodyPr wrap="square">
            <a:spAutoFit/>
          </a:bodyPr>
          <a:lstStyle/>
          <a:p>
            <a:pPr marL="457200" indent="-457200" eaLnBrk="0" hangingPunct="0">
              <a:lnSpc>
                <a:spcPct val="70000"/>
              </a:lnSpc>
              <a:spcBef>
                <a:spcPct val="50000"/>
              </a:spcBef>
              <a:spcAft>
                <a:spcPct val="10000"/>
              </a:spcAft>
              <a:buSzPct val="125000"/>
            </a:pPr>
            <a:r>
              <a:rPr lang="en-US" sz="2000" dirty="0" smtClean="0">
                <a:solidFill>
                  <a:srgbClr val="000099"/>
                </a:solidFill>
              </a:rPr>
              <a:t>SLS-OPT: </a:t>
            </a:r>
            <a:r>
              <a:rPr lang="en-US" sz="2000" dirty="0">
                <a:solidFill>
                  <a:srgbClr val="000099"/>
                </a:solidFill>
              </a:rPr>
              <a:t>Optical </a:t>
            </a:r>
            <a:r>
              <a:rPr lang="en-US" sz="2000" dirty="0" smtClean="0">
                <a:solidFill>
                  <a:srgbClr val="000099"/>
                </a:solidFill>
              </a:rPr>
              <a:t>Communications Working Group (</a:t>
            </a:r>
            <a:r>
              <a:rPr lang="en-US" sz="2000" dirty="0">
                <a:solidFill>
                  <a:srgbClr val="000099"/>
                </a:solidFill>
              </a:rPr>
              <a:t>3</a:t>
            </a:r>
            <a:r>
              <a:rPr lang="en-US" sz="2000" dirty="0" smtClean="0">
                <a:solidFill>
                  <a:srgbClr val="000099"/>
                </a:solidFill>
              </a:rPr>
              <a:t> of 5)</a:t>
            </a:r>
            <a:endParaRPr lang="en-US" sz="2000" dirty="0">
              <a:solidFill>
                <a:srgbClr val="000099"/>
              </a:solidFill>
            </a:endParaRPr>
          </a:p>
        </p:txBody>
      </p:sp>
      <p:sp>
        <p:nvSpPr>
          <p:cNvPr id="6" name="Text Box 2"/>
          <p:cNvSpPr txBox="1">
            <a:spLocks noChangeArrowheads="1"/>
          </p:cNvSpPr>
          <p:nvPr/>
        </p:nvSpPr>
        <p:spPr bwMode="auto">
          <a:xfrm>
            <a:off x="2728913" y="87315"/>
            <a:ext cx="3962400" cy="523875"/>
          </a:xfrm>
          <a:prstGeom prst="rect">
            <a:avLst/>
          </a:prstGeom>
          <a:noFill/>
          <a:ln>
            <a:noFill/>
          </a:ln>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defRPr/>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
        <p:nvSpPr>
          <p:cNvPr id="18452" name="Text Box 3"/>
          <p:cNvSpPr txBox="1">
            <a:spLocks noChangeArrowheads="1"/>
          </p:cNvSpPr>
          <p:nvPr/>
        </p:nvSpPr>
        <p:spPr bwMode="auto">
          <a:xfrm>
            <a:off x="278945" y="1201510"/>
            <a:ext cx="8748035" cy="5078313"/>
          </a:xfrm>
          <a:prstGeom prst="rect">
            <a:avLst/>
          </a:prstGeom>
          <a:noFill/>
          <a:ln w="9525">
            <a:noFill/>
            <a:miter lim="800000"/>
            <a:headEnd/>
            <a:tailEnd/>
          </a:ln>
        </p:spPr>
        <p:txBody>
          <a:bodyPr wrap="square">
            <a:spAutoFit/>
          </a:bodyPr>
          <a:lstStyle/>
          <a:p>
            <a:pPr marL="914400" lvl="1" indent="-457200"/>
            <a:r>
              <a:rPr lang="en-US" sz="1800" i="1" dirty="0" smtClean="0">
                <a:solidFill>
                  <a:srgbClr val="0070C0"/>
                </a:solidFill>
                <a:latin typeface="Calibri" pitchFamily="34" charset="0"/>
                <a:cs typeface="Calibri" pitchFamily="34" charset="0"/>
              </a:rPr>
              <a:t>OPT Blue Books Issue (chart 1 of 3):</a:t>
            </a:r>
          </a:p>
          <a:p>
            <a:pPr lvl="1" eaLnBrk="0" hangingPunct="0">
              <a:buSzPct val="125000"/>
            </a:pPr>
            <a:r>
              <a:rPr lang="en-US" sz="1800" dirty="0">
                <a:latin typeface="Calibri" pitchFamily="34" charset="0"/>
                <a:cs typeface="Calibri" pitchFamily="34" charset="0"/>
              </a:rPr>
              <a:t>BACKGROUND: </a:t>
            </a:r>
            <a:r>
              <a:rPr lang="en-US" sz="1800" dirty="0" smtClean="0">
                <a:latin typeface="Calibri" pitchFamily="34" charset="0"/>
                <a:cs typeface="Calibri" pitchFamily="34" charset="0"/>
              </a:rPr>
              <a:t>There are two Approved CWE Projects for Blue Books</a:t>
            </a:r>
          </a:p>
          <a:p>
            <a:pPr marL="742950" lvl="1" indent="-285750" eaLnBrk="0" hangingPunct="0">
              <a:buSzPct val="125000"/>
              <a:buFont typeface="Arial" pitchFamily="34" charset="0"/>
              <a:buChar char="•"/>
            </a:pPr>
            <a:r>
              <a:rPr lang="en-US" sz="1800" dirty="0" smtClean="0">
                <a:latin typeface="Calibri" pitchFamily="34" charset="0"/>
                <a:cs typeface="Calibri" pitchFamily="34" charset="0"/>
              </a:rPr>
              <a:t>Optical </a:t>
            </a:r>
            <a:r>
              <a:rPr lang="en-US" sz="1800" dirty="0">
                <a:latin typeface="Calibri" pitchFamily="34" charset="0"/>
                <a:cs typeface="Calibri" pitchFamily="34" charset="0"/>
              </a:rPr>
              <a:t>Communications Physical </a:t>
            </a:r>
            <a:r>
              <a:rPr lang="en-US" sz="1800" dirty="0" smtClean="0">
                <a:latin typeface="Calibri" pitchFamily="34" charset="0"/>
                <a:cs typeface="Calibri" pitchFamily="34" charset="0"/>
              </a:rPr>
              <a:t>Layer Blue Book, and</a:t>
            </a:r>
            <a:r>
              <a:rPr lang="en-US" sz="1800" dirty="0">
                <a:latin typeface="Calibri" pitchFamily="34" charset="0"/>
                <a:cs typeface="Calibri" pitchFamily="34" charset="0"/>
              </a:rPr>
              <a:t>	</a:t>
            </a:r>
            <a:endParaRPr lang="en-US" sz="1800" dirty="0" smtClean="0">
              <a:latin typeface="Calibri" pitchFamily="34" charset="0"/>
              <a:cs typeface="Calibri" pitchFamily="34" charset="0"/>
            </a:endParaRPr>
          </a:p>
          <a:p>
            <a:pPr marL="742950" lvl="1" indent="-285750" eaLnBrk="0" hangingPunct="0">
              <a:buSzPct val="125000"/>
              <a:buFont typeface="Arial" pitchFamily="34" charset="0"/>
              <a:buChar char="•"/>
            </a:pPr>
            <a:r>
              <a:rPr lang="en-US" sz="1800" dirty="0" smtClean="0">
                <a:latin typeface="Calibri" pitchFamily="34" charset="0"/>
                <a:cs typeface="Calibri" pitchFamily="34" charset="0"/>
              </a:rPr>
              <a:t>Optical </a:t>
            </a:r>
            <a:r>
              <a:rPr lang="en-US" sz="1800" dirty="0">
                <a:latin typeface="Calibri" pitchFamily="34" charset="0"/>
                <a:cs typeface="Calibri" pitchFamily="34" charset="0"/>
              </a:rPr>
              <a:t>Communications Coding &amp; </a:t>
            </a:r>
            <a:r>
              <a:rPr lang="en-US" sz="1800" dirty="0" smtClean="0">
                <a:latin typeface="Calibri" pitchFamily="34" charset="0"/>
                <a:cs typeface="Calibri" pitchFamily="34" charset="0"/>
              </a:rPr>
              <a:t>Synchronization Blue Book</a:t>
            </a:r>
          </a:p>
          <a:p>
            <a:pPr lvl="1" eaLnBrk="0" hangingPunct="0">
              <a:buSzPct val="125000"/>
            </a:pPr>
            <a:r>
              <a:rPr lang="en-US" sz="1800" dirty="0" smtClean="0">
                <a:latin typeface="Calibri" pitchFamily="34" charset="0"/>
                <a:cs typeface="Calibri" pitchFamily="34" charset="0"/>
              </a:rPr>
              <a:t>Within </a:t>
            </a:r>
            <a:r>
              <a:rPr lang="en-US" sz="1800" dirty="0">
                <a:latin typeface="Calibri" pitchFamily="34" charset="0"/>
                <a:cs typeface="Calibri" pitchFamily="34" charset="0"/>
              </a:rPr>
              <a:t>each book, </a:t>
            </a:r>
            <a:r>
              <a:rPr lang="en-US" sz="1800" dirty="0" smtClean="0">
                <a:solidFill>
                  <a:srgbClr val="FF0000"/>
                </a:solidFill>
                <a:latin typeface="Calibri" pitchFamily="34" charset="0"/>
                <a:cs typeface="Calibri" pitchFamily="34" charset="0"/>
              </a:rPr>
              <a:t>THREE “sections</a:t>
            </a:r>
            <a:r>
              <a:rPr lang="en-US" sz="1800" dirty="0">
                <a:solidFill>
                  <a:srgbClr val="FF0000"/>
                </a:solidFill>
                <a:latin typeface="Calibri" pitchFamily="34" charset="0"/>
                <a:cs typeface="Calibri" pitchFamily="34" charset="0"/>
              </a:rPr>
              <a:t>” </a:t>
            </a:r>
            <a:r>
              <a:rPr lang="en-US" sz="1800" dirty="0" smtClean="0">
                <a:solidFill>
                  <a:srgbClr val="FF0000"/>
                </a:solidFill>
                <a:latin typeface="Calibri" pitchFamily="34" charset="0"/>
                <a:cs typeface="Calibri" pitchFamily="34" charset="0"/>
              </a:rPr>
              <a:t> </a:t>
            </a:r>
            <a:r>
              <a:rPr lang="en-US" sz="1800" dirty="0" smtClean="0">
                <a:latin typeface="Calibri" pitchFamily="34" charset="0"/>
                <a:cs typeface="Calibri" pitchFamily="34" charset="0"/>
              </a:rPr>
              <a:t>- section 1, 2 and 3 may contain ore or more options – are expected:</a:t>
            </a:r>
            <a:endParaRPr lang="en-US" sz="1800" dirty="0">
              <a:latin typeface="Calibri" pitchFamily="34" charset="0"/>
              <a:cs typeface="Calibri" pitchFamily="34" charset="0"/>
            </a:endParaRPr>
          </a:p>
          <a:p>
            <a:pPr lvl="2" eaLnBrk="0" hangingPunct="0">
              <a:buSzPct val="125000"/>
            </a:pPr>
            <a:r>
              <a:rPr lang="en-US" sz="1800" dirty="0" smtClean="0">
                <a:latin typeface="Calibri" pitchFamily="34" charset="0"/>
                <a:cs typeface="Calibri" pitchFamily="34" charset="0"/>
              </a:rPr>
              <a:t>(1)	High Data Rate</a:t>
            </a:r>
          </a:p>
          <a:p>
            <a:pPr lvl="2" eaLnBrk="0" hangingPunct="0">
              <a:buSzPct val="125000"/>
            </a:pPr>
            <a:r>
              <a:rPr lang="en-US" sz="1800" dirty="0" smtClean="0">
                <a:latin typeface="Calibri" pitchFamily="34" charset="0"/>
                <a:cs typeface="Calibri" pitchFamily="34" charset="0"/>
              </a:rPr>
              <a:t>(</a:t>
            </a:r>
            <a:r>
              <a:rPr lang="en-US" sz="1800" dirty="0">
                <a:latin typeface="Calibri" pitchFamily="34" charset="0"/>
                <a:cs typeface="Calibri" pitchFamily="34" charset="0"/>
              </a:rPr>
              <a:t>2)	High Photon Efficiency</a:t>
            </a:r>
          </a:p>
          <a:p>
            <a:pPr lvl="2" eaLnBrk="0" hangingPunct="0">
              <a:buSzPct val="125000"/>
            </a:pPr>
            <a:r>
              <a:rPr lang="en-US" sz="1800" dirty="0">
                <a:latin typeface="Calibri" pitchFamily="34" charset="0"/>
                <a:cs typeface="Calibri" pitchFamily="34" charset="0"/>
              </a:rPr>
              <a:t>(3)	Low Implementation Complexity</a:t>
            </a:r>
          </a:p>
          <a:p>
            <a:pPr marL="914400" lvl="1" indent="-457200" eaLnBrk="0" hangingPunct="0">
              <a:buSzPct val="125000"/>
              <a:buFontTx/>
              <a:buChar char="•"/>
            </a:pPr>
            <a:endParaRPr lang="en-US" sz="1800" dirty="0" smtClean="0">
              <a:latin typeface="Calibri" pitchFamily="34" charset="0"/>
              <a:cs typeface="Calibri" pitchFamily="34" charset="0"/>
            </a:endParaRPr>
          </a:p>
          <a:p>
            <a:pPr lvl="1" eaLnBrk="0" hangingPunct="0">
              <a:buSzPct val="125000"/>
            </a:pPr>
            <a:r>
              <a:rPr lang="en-US" sz="1800" dirty="0" smtClean="0">
                <a:latin typeface="Calibri" pitchFamily="34" charset="0"/>
                <a:cs typeface="Calibri" pitchFamily="34" charset="0"/>
              </a:rPr>
              <a:t>For </a:t>
            </a:r>
            <a:r>
              <a:rPr lang="en-US" sz="1800" dirty="0">
                <a:latin typeface="Calibri" pitchFamily="34" charset="0"/>
                <a:cs typeface="Calibri" pitchFamily="34" charset="0"/>
              </a:rPr>
              <a:t>the “</a:t>
            </a:r>
            <a:r>
              <a:rPr lang="en-US" sz="1800" dirty="0">
                <a:solidFill>
                  <a:srgbClr val="FF0000"/>
                </a:solidFill>
                <a:latin typeface="Calibri" pitchFamily="34" charset="0"/>
                <a:cs typeface="Calibri" pitchFamily="34" charset="0"/>
              </a:rPr>
              <a:t>High Data Rate</a:t>
            </a:r>
            <a:r>
              <a:rPr lang="en-US" sz="1800" dirty="0" smtClean="0">
                <a:latin typeface="Calibri" pitchFamily="34" charset="0"/>
                <a:cs typeface="Calibri" pitchFamily="34" charset="0"/>
              </a:rPr>
              <a:t>” section two options are currently proposed</a:t>
            </a:r>
          </a:p>
          <a:p>
            <a:pPr marL="2171700" lvl="4" indent="-342900" eaLnBrk="0" hangingPunct="0">
              <a:buSzPct val="100000"/>
              <a:buFont typeface="+mj-lt"/>
              <a:buAutoNum type="alphaLcParenR"/>
            </a:pPr>
            <a:r>
              <a:rPr lang="en-US" sz="1800" dirty="0">
                <a:latin typeface="Calibri" pitchFamily="34" charset="0"/>
                <a:cs typeface="Calibri" pitchFamily="34" charset="0"/>
              </a:rPr>
              <a:t>Option 1: ESA / DLR proposal</a:t>
            </a:r>
          </a:p>
          <a:p>
            <a:pPr marL="2171700" lvl="4" indent="-342900" eaLnBrk="0" hangingPunct="0">
              <a:buSzPct val="100000"/>
              <a:buFont typeface="+mj-lt"/>
              <a:buAutoNum type="alphaLcParenR"/>
            </a:pPr>
            <a:r>
              <a:rPr lang="en-US" sz="1800" dirty="0">
                <a:latin typeface="Calibri" pitchFamily="34" charset="0"/>
                <a:cs typeface="Calibri" pitchFamily="34" charset="0"/>
              </a:rPr>
              <a:t>Option 2: NASA proposal</a:t>
            </a:r>
          </a:p>
          <a:p>
            <a:pPr lvl="1" eaLnBrk="0" hangingPunct="0">
              <a:buSzPct val="125000"/>
            </a:pPr>
            <a:r>
              <a:rPr lang="en-US" sz="1800" dirty="0" smtClean="0">
                <a:latin typeface="Calibri" pitchFamily="34" charset="0"/>
                <a:cs typeface="Calibri" pitchFamily="34" charset="0"/>
              </a:rPr>
              <a:t>The Working Group reached no consensus on selecting only one of those two as unique CCSDS option for the High Data Rate scenario.</a:t>
            </a:r>
          </a:p>
          <a:p>
            <a:pPr lvl="1" eaLnBrk="0" hangingPunct="0">
              <a:buSzPct val="125000"/>
            </a:pPr>
            <a:endParaRPr lang="en-US" sz="1800" dirty="0" smtClean="0">
              <a:latin typeface="Calibri" pitchFamily="34" charset="0"/>
              <a:cs typeface="Calibri" pitchFamily="34" charset="0"/>
            </a:endParaRPr>
          </a:p>
          <a:p>
            <a:pPr lvl="1" eaLnBrk="0" hangingPunct="0">
              <a:buSzPct val="125000"/>
            </a:pPr>
            <a:r>
              <a:rPr lang="en-US" sz="1800" dirty="0" smtClean="0">
                <a:latin typeface="Calibri" pitchFamily="34" charset="0"/>
                <a:cs typeface="Calibri" pitchFamily="34" charset="0"/>
              </a:rPr>
              <a:t>NASA, ESA/DLR, and CNES positions are presented in the next two slides.</a:t>
            </a:r>
            <a:endParaRPr lang="en-US" sz="1800" dirty="0">
              <a:latin typeface="Calibri" pitchFamily="34" charset="0"/>
              <a:cs typeface="Calibri" pitchFamily="34" charset="0"/>
            </a:endParaRPr>
          </a:p>
          <a:p>
            <a:pPr marL="742950" lvl="1" indent="-285750" eaLnBrk="0" hangingPunct="0">
              <a:buSzPct val="125000"/>
              <a:buFont typeface="Arial" panose="020B0604020202020204" pitchFamily="34" charset="0"/>
              <a:buChar char="•"/>
            </a:pPr>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13764202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3"/>
          <p:cNvSpPr txBox="1">
            <a:spLocks noChangeArrowheads="1"/>
          </p:cNvSpPr>
          <p:nvPr/>
        </p:nvSpPr>
        <p:spPr bwMode="auto">
          <a:xfrm>
            <a:off x="533401" y="817563"/>
            <a:ext cx="7955910" cy="312330"/>
          </a:xfrm>
          <a:prstGeom prst="rect">
            <a:avLst/>
          </a:prstGeom>
          <a:noFill/>
          <a:ln w="9525">
            <a:noFill/>
            <a:miter lim="800000"/>
            <a:headEnd/>
            <a:tailEnd/>
          </a:ln>
        </p:spPr>
        <p:txBody>
          <a:bodyPr wrap="square">
            <a:spAutoFit/>
          </a:bodyPr>
          <a:lstStyle/>
          <a:p>
            <a:pPr marL="457200" indent="-457200" eaLnBrk="0" hangingPunct="0">
              <a:lnSpc>
                <a:spcPct val="70000"/>
              </a:lnSpc>
              <a:spcBef>
                <a:spcPct val="50000"/>
              </a:spcBef>
              <a:spcAft>
                <a:spcPct val="10000"/>
              </a:spcAft>
              <a:buSzPct val="125000"/>
            </a:pPr>
            <a:r>
              <a:rPr lang="en-US" sz="2000" dirty="0" smtClean="0">
                <a:solidFill>
                  <a:srgbClr val="000099"/>
                </a:solidFill>
              </a:rPr>
              <a:t>SLS-OPT: </a:t>
            </a:r>
            <a:r>
              <a:rPr lang="en-US" sz="2000" dirty="0">
                <a:solidFill>
                  <a:srgbClr val="000099"/>
                </a:solidFill>
              </a:rPr>
              <a:t>Optical </a:t>
            </a:r>
            <a:r>
              <a:rPr lang="en-US" sz="2000" dirty="0" smtClean="0">
                <a:solidFill>
                  <a:srgbClr val="000099"/>
                </a:solidFill>
              </a:rPr>
              <a:t>Communications Working Group (</a:t>
            </a:r>
            <a:r>
              <a:rPr lang="en-US" sz="2000" dirty="0">
                <a:solidFill>
                  <a:srgbClr val="000099"/>
                </a:solidFill>
              </a:rPr>
              <a:t>4</a:t>
            </a:r>
            <a:r>
              <a:rPr lang="en-US" sz="2000" dirty="0" smtClean="0">
                <a:solidFill>
                  <a:srgbClr val="000099"/>
                </a:solidFill>
              </a:rPr>
              <a:t> of 5)</a:t>
            </a:r>
            <a:endParaRPr lang="en-US" sz="2000" dirty="0">
              <a:solidFill>
                <a:srgbClr val="000099"/>
              </a:solidFill>
            </a:endParaRPr>
          </a:p>
        </p:txBody>
      </p:sp>
      <p:sp>
        <p:nvSpPr>
          <p:cNvPr id="6" name="Text Box 2"/>
          <p:cNvSpPr txBox="1">
            <a:spLocks noChangeArrowheads="1"/>
          </p:cNvSpPr>
          <p:nvPr/>
        </p:nvSpPr>
        <p:spPr bwMode="auto">
          <a:xfrm>
            <a:off x="2728913" y="87315"/>
            <a:ext cx="3962400" cy="523875"/>
          </a:xfrm>
          <a:prstGeom prst="rect">
            <a:avLst/>
          </a:prstGeom>
          <a:noFill/>
          <a:ln>
            <a:noFill/>
          </a:ln>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defRPr/>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
        <p:nvSpPr>
          <p:cNvPr id="18452" name="Text Box 3"/>
          <p:cNvSpPr txBox="1">
            <a:spLocks noChangeArrowheads="1"/>
          </p:cNvSpPr>
          <p:nvPr/>
        </p:nvSpPr>
        <p:spPr bwMode="auto">
          <a:xfrm>
            <a:off x="278945" y="1201511"/>
            <a:ext cx="8748035" cy="5632311"/>
          </a:xfrm>
          <a:prstGeom prst="rect">
            <a:avLst/>
          </a:prstGeom>
          <a:noFill/>
          <a:ln w="9525">
            <a:noFill/>
            <a:miter lim="800000"/>
            <a:headEnd/>
            <a:tailEnd/>
          </a:ln>
        </p:spPr>
        <p:txBody>
          <a:bodyPr wrap="square">
            <a:spAutoFit/>
          </a:bodyPr>
          <a:lstStyle/>
          <a:p>
            <a:pPr marL="914400" lvl="1" indent="-457200"/>
            <a:r>
              <a:rPr lang="en-US" sz="1800" i="1" dirty="0">
                <a:solidFill>
                  <a:srgbClr val="0070C0"/>
                </a:solidFill>
                <a:latin typeface="Calibri" pitchFamily="34" charset="0"/>
                <a:cs typeface="Calibri" pitchFamily="34" charset="0"/>
              </a:rPr>
              <a:t>OPT Blue Books Issue (chart </a:t>
            </a:r>
            <a:r>
              <a:rPr lang="en-US" sz="1800" i="1" dirty="0" smtClean="0">
                <a:solidFill>
                  <a:srgbClr val="0070C0"/>
                </a:solidFill>
                <a:latin typeface="Calibri" pitchFamily="34" charset="0"/>
                <a:cs typeface="Calibri" pitchFamily="34" charset="0"/>
              </a:rPr>
              <a:t>2 </a:t>
            </a:r>
            <a:r>
              <a:rPr lang="en-US" sz="1800" i="1" dirty="0">
                <a:solidFill>
                  <a:srgbClr val="0070C0"/>
                </a:solidFill>
                <a:latin typeface="Calibri" pitchFamily="34" charset="0"/>
                <a:cs typeface="Calibri" pitchFamily="34" charset="0"/>
              </a:rPr>
              <a:t>of </a:t>
            </a:r>
            <a:r>
              <a:rPr lang="en-US" sz="1800" i="1" dirty="0" smtClean="0">
                <a:solidFill>
                  <a:srgbClr val="0070C0"/>
                </a:solidFill>
                <a:latin typeface="Calibri" pitchFamily="34" charset="0"/>
                <a:cs typeface="Calibri" pitchFamily="34" charset="0"/>
              </a:rPr>
              <a:t>3):</a:t>
            </a:r>
            <a:endParaRPr lang="en-US" sz="1800" i="1" dirty="0">
              <a:solidFill>
                <a:srgbClr val="0070C0"/>
              </a:solidFill>
              <a:latin typeface="Calibri" pitchFamily="34" charset="0"/>
              <a:cs typeface="Calibri" pitchFamily="34" charset="0"/>
            </a:endParaRPr>
          </a:p>
          <a:p>
            <a:pPr marL="914400" lvl="1" indent="-457200"/>
            <a:r>
              <a:rPr lang="en-US" sz="1800" i="1" dirty="0" smtClean="0">
                <a:solidFill>
                  <a:srgbClr val="FF0000"/>
                </a:solidFill>
                <a:latin typeface="Calibri" pitchFamily="34" charset="0"/>
                <a:cs typeface="Calibri" pitchFamily="34" charset="0"/>
              </a:rPr>
              <a:t>NASA POSITION</a:t>
            </a:r>
          </a:p>
          <a:p>
            <a:pPr marL="742950" lvl="1" indent="-285750" eaLnBrk="0" hangingPunct="0">
              <a:buSzPct val="125000"/>
              <a:buFont typeface="Arial" panose="020B0604020202020204" pitchFamily="34" charset="0"/>
              <a:buChar char="•"/>
            </a:pPr>
            <a:r>
              <a:rPr lang="en-US" sz="1800" dirty="0" smtClean="0">
                <a:latin typeface="Calibri" pitchFamily="34" charset="0"/>
                <a:cs typeface="Calibri" pitchFamily="34" charset="0"/>
              </a:rPr>
              <a:t>NASA stated that there should be a single “CCSDS </a:t>
            </a:r>
            <a:r>
              <a:rPr lang="en-US" sz="1800" dirty="0">
                <a:latin typeface="Calibri" pitchFamily="34" charset="0"/>
                <a:cs typeface="Calibri" pitchFamily="34" charset="0"/>
              </a:rPr>
              <a:t>recommendation ” </a:t>
            </a:r>
            <a:r>
              <a:rPr lang="en-US" sz="1800" dirty="0" smtClean="0">
                <a:latin typeface="Calibri" pitchFamily="34" charset="0"/>
                <a:cs typeface="Calibri" pitchFamily="34" charset="0"/>
              </a:rPr>
              <a:t>for High Data Rate.</a:t>
            </a:r>
          </a:p>
          <a:p>
            <a:pPr marL="1200150" lvl="2" indent="-285750" eaLnBrk="0" hangingPunct="0">
              <a:buSzPct val="125000"/>
              <a:buFont typeface="Arial" panose="020B0604020202020204" pitchFamily="34" charset="0"/>
              <a:buChar char="•"/>
            </a:pPr>
            <a:r>
              <a:rPr lang="en-US" sz="1800" dirty="0" smtClean="0">
                <a:latin typeface="Calibri" pitchFamily="34" charset="0"/>
                <a:cs typeface="Calibri" pitchFamily="34" charset="0"/>
              </a:rPr>
              <a:t>Not an ESA / DLR recommendation and separate a NASA recommendation</a:t>
            </a:r>
          </a:p>
          <a:p>
            <a:pPr marL="1200150" lvl="2" indent="-285750" eaLnBrk="0" hangingPunct="0">
              <a:buSzPct val="125000"/>
              <a:buFont typeface="Arial" panose="020B0604020202020204" pitchFamily="34" charset="0"/>
              <a:buChar char="•"/>
            </a:pPr>
            <a:r>
              <a:rPr lang="en-US" sz="1800" dirty="0" smtClean="0">
                <a:latin typeface="Calibri" pitchFamily="34" charset="0"/>
                <a:cs typeface="Calibri" pitchFamily="34" charset="0"/>
              </a:rPr>
              <a:t>The recommendation should support space-to-space, space-to-air, and space-to-ground links </a:t>
            </a:r>
          </a:p>
          <a:p>
            <a:pPr marL="742950" lvl="1" indent="-285750" eaLnBrk="0" hangingPunct="0">
              <a:buSzPct val="125000"/>
              <a:buFont typeface="Arial" panose="020B0604020202020204" pitchFamily="34" charset="0"/>
              <a:buChar char="•"/>
            </a:pPr>
            <a:r>
              <a:rPr lang="en-US" sz="1800" dirty="0" smtClean="0">
                <a:latin typeface="Calibri" pitchFamily="34" charset="0"/>
                <a:cs typeface="Calibri" pitchFamily="34" charset="0"/>
              </a:rPr>
              <a:t>NASA is willing to make changes to the NASA proposal based on technical merit so that it can become the single CCSDS recommendation.</a:t>
            </a:r>
          </a:p>
          <a:p>
            <a:pPr marL="742950" lvl="1" indent="-285750" eaLnBrk="0" hangingPunct="0">
              <a:buSzPct val="125000"/>
              <a:buFont typeface="Arial" panose="020B0604020202020204" pitchFamily="34" charset="0"/>
              <a:buChar char="•"/>
            </a:pPr>
            <a:r>
              <a:rPr lang="en-US" sz="1800" dirty="0" smtClean="0">
                <a:latin typeface="Calibri" pitchFamily="34" charset="0"/>
                <a:cs typeface="Calibri" pitchFamily="34" charset="0"/>
              </a:rPr>
              <a:t>NASA also stated that acceptable options are:</a:t>
            </a:r>
          </a:p>
          <a:p>
            <a:pPr marL="1200150" lvl="2" indent="-285750" eaLnBrk="0" hangingPunct="0">
              <a:buSzPct val="125000"/>
              <a:buFont typeface="Arial" panose="020B0604020202020204" pitchFamily="34" charset="0"/>
              <a:buChar char="•"/>
            </a:pPr>
            <a:r>
              <a:rPr lang="en-US" sz="1800" dirty="0" smtClean="0">
                <a:latin typeface="Calibri" pitchFamily="34" charset="0"/>
                <a:cs typeface="Calibri" pitchFamily="34" charset="0"/>
              </a:rPr>
              <a:t>to release the Blue Books with </a:t>
            </a:r>
            <a:r>
              <a:rPr lang="en-US" sz="1800" dirty="0">
                <a:latin typeface="Calibri" pitchFamily="34" charset="0"/>
                <a:cs typeface="Calibri" pitchFamily="34" charset="0"/>
              </a:rPr>
              <a:t>only </a:t>
            </a:r>
            <a:r>
              <a:rPr lang="en-US" sz="1800" dirty="0" smtClean="0">
                <a:solidFill>
                  <a:srgbClr val="FF0000"/>
                </a:solidFill>
                <a:latin typeface="Calibri" pitchFamily="34" charset="0"/>
                <a:cs typeface="Calibri" pitchFamily="34" charset="0"/>
              </a:rPr>
              <a:t>TWO sections </a:t>
            </a:r>
            <a:r>
              <a:rPr lang="en-US" sz="1800" dirty="0">
                <a:latin typeface="Calibri" pitchFamily="34" charset="0"/>
                <a:cs typeface="Calibri" pitchFamily="34" charset="0"/>
              </a:rPr>
              <a:t>for High Photon </a:t>
            </a:r>
            <a:r>
              <a:rPr lang="en-US" sz="1800" dirty="0" smtClean="0">
                <a:latin typeface="Calibri" pitchFamily="34" charset="0"/>
                <a:cs typeface="Calibri" pitchFamily="34" charset="0"/>
              </a:rPr>
              <a:t>Efficiency and Low </a:t>
            </a:r>
            <a:r>
              <a:rPr lang="en-US" sz="1800" dirty="0">
                <a:latin typeface="Calibri" pitchFamily="34" charset="0"/>
                <a:cs typeface="Calibri" pitchFamily="34" charset="0"/>
              </a:rPr>
              <a:t>Implementation </a:t>
            </a:r>
            <a:r>
              <a:rPr lang="en-US" sz="1800" dirty="0" smtClean="0">
                <a:latin typeface="Calibri" pitchFamily="34" charset="0"/>
                <a:cs typeface="Calibri" pitchFamily="34" charset="0"/>
              </a:rPr>
              <a:t>Complexity (i.e. without the High Data Rate section).</a:t>
            </a:r>
          </a:p>
          <a:p>
            <a:pPr marL="1200150" lvl="2" indent="-285750" eaLnBrk="0" hangingPunct="0">
              <a:buSzPct val="125000"/>
              <a:buFont typeface="Arial" panose="020B0604020202020204" pitchFamily="34" charset="0"/>
              <a:buChar char="•"/>
            </a:pPr>
            <a:r>
              <a:rPr lang="en-US" sz="1800" dirty="0" smtClean="0">
                <a:latin typeface="Calibri" pitchFamily="34" charset="0"/>
                <a:cs typeface="Calibri" pitchFamily="34" charset="0"/>
              </a:rPr>
              <a:t>to release </a:t>
            </a:r>
            <a:r>
              <a:rPr lang="en-US" sz="1800" dirty="0">
                <a:solidFill>
                  <a:srgbClr val="FF0000"/>
                </a:solidFill>
                <a:latin typeface="Calibri" pitchFamily="34" charset="0"/>
                <a:cs typeface="Calibri" pitchFamily="34" charset="0"/>
              </a:rPr>
              <a:t>TWO </a:t>
            </a:r>
            <a:r>
              <a:rPr lang="en-US" sz="1800" dirty="0" smtClean="0">
                <a:solidFill>
                  <a:srgbClr val="FF0000"/>
                </a:solidFill>
                <a:latin typeface="Calibri" pitchFamily="34" charset="0"/>
                <a:cs typeface="Calibri" pitchFamily="34" charset="0"/>
              </a:rPr>
              <a:t>Blue Books: </a:t>
            </a:r>
            <a:r>
              <a:rPr lang="en-US" sz="1800" dirty="0" smtClean="0">
                <a:latin typeface="Calibri" pitchFamily="34" charset="0"/>
                <a:cs typeface="Calibri" pitchFamily="34" charset="0"/>
              </a:rPr>
              <a:t>one just for High Photon Efficiency and a separate Blue Book just for Low Implementation Complexity while this issue is worked.</a:t>
            </a:r>
          </a:p>
          <a:p>
            <a:pPr marL="1200150" lvl="2" indent="-285750" eaLnBrk="0" hangingPunct="0">
              <a:buSzPct val="125000"/>
              <a:buFont typeface="Arial" panose="020B0604020202020204" pitchFamily="34" charset="0"/>
              <a:buChar char="•"/>
            </a:pPr>
            <a:r>
              <a:rPr lang="en-US" sz="1800" dirty="0" smtClean="0">
                <a:latin typeface="Calibri" pitchFamily="34" charset="0"/>
                <a:cs typeface="Calibri" pitchFamily="34" charset="0"/>
              </a:rPr>
              <a:t>To release </a:t>
            </a:r>
            <a:r>
              <a:rPr lang="en-US" sz="1800" dirty="0" smtClean="0">
                <a:solidFill>
                  <a:srgbClr val="FF9900"/>
                </a:solidFill>
                <a:latin typeface="Calibri" pitchFamily="34" charset="0"/>
                <a:cs typeface="Calibri" pitchFamily="34" charset="0"/>
              </a:rPr>
              <a:t>TWO CCSDS Orange Books </a:t>
            </a:r>
            <a:r>
              <a:rPr lang="en-US" sz="1800" dirty="0">
                <a:latin typeface="Calibri" pitchFamily="34" charset="0"/>
                <a:cs typeface="Calibri" pitchFamily="34" charset="0"/>
              </a:rPr>
              <a:t>with High Data Rate</a:t>
            </a:r>
          </a:p>
          <a:p>
            <a:pPr marL="1714500" lvl="3" indent="-342900" eaLnBrk="0" hangingPunct="0">
              <a:buSzPct val="125000"/>
              <a:buAutoNum type="alphaLcPeriod"/>
            </a:pPr>
            <a:r>
              <a:rPr lang="en-US" sz="1800" dirty="0">
                <a:latin typeface="Calibri" pitchFamily="34" charset="0"/>
                <a:cs typeface="Calibri" pitchFamily="34" charset="0"/>
              </a:rPr>
              <a:t>High Data Rate </a:t>
            </a:r>
            <a:r>
              <a:rPr lang="en-US" sz="1800" dirty="0" smtClean="0">
                <a:latin typeface="Calibri" pitchFamily="34" charset="0"/>
                <a:cs typeface="Calibri" pitchFamily="34" charset="0"/>
              </a:rPr>
              <a:t>with ESA </a:t>
            </a:r>
            <a:r>
              <a:rPr lang="en-US" sz="1800" dirty="0">
                <a:latin typeface="Calibri" pitchFamily="34" charset="0"/>
                <a:cs typeface="Calibri" pitchFamily="34" charset="0"/>
              </a:rPr>
              <a:t>/ DLR proposal</a:t>
            </a:r>
          </a:p>
          <a:p>
            <a:pPr marL="1714500" lvl="3" indent="-342900" eaLnBrk="0" hangingPunct="0">
              <a:buSzPct val="125000"/>
              <a:buAutoNum type="alphaLcPeriod"/>
            </a:pPr>
            <a:r>
              <a:rPr lang="en-US" sz="1800" dirty="0">
                <a:latin typeface="Calibri" pitchFamily="34" charset="0"/>
                <a:cs typeface="Calibri" pitchFamily="34" charset="0"/>
              </a:rPr>
              <a:t>High Data </a:t>
            </a:r>
            <a:r>
              <a:rPr lang="en-US" sz="1800" dirty="0" smtClean="0">
                <a:latin typeface="Calibri" pitchFamily="34" charset="0"/>
                <a:cs typeface="Calibri" pitchFamily="34" charset="0"/>
              </a:rPr>
              <a:t>Rate with </a:t>
            </a:r>
            <a:r>
              <a:rPr lang="en-US" sz="1800" dirty="0">
                <a:latin typeface="Calibri" pitchFamily="34" charset="0"/>
                <a:cs typeface="Calibri" pitchFamily="34" charset="0"/>
              </a:rPr>
              <a:t>NASA proposal</a:t>
            </a:r>
          </a:p>
          <a:p>
            <a:pPr lvl="2" eaLnBrk="0" hangingPunct="0">
              <a:buSzPct val="125000"/>
            </a:pPr>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410560261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3"/>
          <p:cNvSpPr txBox="1">
            <a:spLocks noChangeArrowheads="1"/>
          </p:cNvSpPr>
          <p:nvPr/>
        </p:nvSpPr>
        <p:spPr bwMode="auto">
          <a:xfrm>
            <a:off x="533401" y="817563"/>
            <a:ext cx="7955910" cy="312330"/>
          </a:xfrm>
          <a:prstGeom prst="rect">
            <a:avLst/>
          </a:prstGeom>
          <a:noFill/>
          <a:ln w="9525">
            <a:noFill/>
            <a:miter lim="800000"/>
            <a:headEnd/>
            <a:tailEnd/>
          </a:ln>
        </p:spPr>
        <p:txBody>
          <a:bodyPr wrap="square">
            <a:spAutoFit/>
          </a:bodyPr>
          <a:lstStyle/>
          <a:p>
            <a:pPr marL="457200" indent="-457200" eaLnBrk="0" hangingPunct="0">
              <a:lnSpc>
                <a:spcPct val="70000"/>
              </a:lnSpc>
              <a:spcBef>
                <a:spcPct val="50000"/>
              </a:spcBef>
              <a:spcAft>
                <a:spcPct val="10000"/>
              </a:spcAft>
              <a:buSzPct val="125000"/>
            </a:pPr>
            <a:r>
              <a:rPr lang="en-US" sz="2000" dirty="0" smtClean="0">
                <a:solidFill>
                  <a:srgbClr val="000099"/>
                </a:solidFill>
              </a:rPr>
              <a:t>SLS-OPT: </a:t>
            </a:r>
            <a:r>
              <a:rPr lang="en-US" sz="2000" dirty="0">
                <a:solidFill>
                  <a:srgbClr val="000099"/>
                </a:solidFill>
              </a:rPr>
              <a:t>Optical </a:t>
            </a:r>
            <a:r>
              <a:rPr lang="en-US" sz="2000" dirty="0" smtClean="0">
                <a:solidFill>
                  <a:srgbClr val="000099"/>
                </a:solidFill>
              </a:rPr>
              <a:t>Communications Working Group (</a:t>
            </a:r>
            <a:r>
              <a:rPr lang="en-US" sz="2000" dirty="0">
                <a:solidFill>
                  <a:srgbClr val="000099"/>
                </a:solidFill>
              </a:rPr>
              <a:t>5</a:t>
            </a:r>
            <a:r>
              <a:rPr lang="en-US" sz="2000" dirty="0" smtClean="0">
                <a:solidFill>
                  <a:srgbClr val="000099"/>
                </a:solidFill>
              </a:rPr>
              <a:t> of 5)</a:t>
            </a:r>
            <a:endParaRPr lang="en-US" sz="2000" dirty="0">
              <a:solidFill>
                <a:srgbClr val="000099"/>
              </a:solidFill>
            </a:endParaRPr>
          </a:p>
        </p:txBody>
      </p:sp>
      <p:sp>
        <p:nvSpPr>
          <p:cNvPr id="6" name="Text Box 2"/>
          <p:cNvSpPr txBox="1">
            <a:spLocks noChangeArrowheads="1"/>
          </p:cNvSpPr>
          <p:nvPr/>
        </p:nvSpPr>
        <p:spPr bwMode="auto">
          <a:xfrm>
            <a:off x="2728913" y="87315"/>
            <a:ext cx="3962400" cy="523875"/>
          </a:xfrm>
          <a:prstGeom prst="rect">
            <a:avLst/>
          </a:prstGeom>
          <a:noFill/>
          <a:ln>
            <a:noFill/>
          </a:ln>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defRPr/>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
        <p:nvSpPr>
          <p:cNvPr id="18452" name="Text Box 3"/>
          <p:cNvSpPr txBox="1">
            <a:spLocks noChangeArrowheads="1"/>
          </p:cNvSpPr>
          <p:nvPr/>
        </p:nvSpPr>
        <p:spPr bwMode="auto">
          <a:xfrm>
            <a:off x="278945" y="1201511"/>
            <a:ext cx="8748035" cy="2862322"/>
          </a:xfrm>
          <a:prstGeom prst="rect">
            <a:avLst/>
          </a:prstGeom>
          <a:noFill/>
          <a:ln w="9525">
            <a:noFill/>
            <a:miter lim="800000"/>
            <a:headEnd/>
            <a:tailEnd/>
          </a:ln>
        </p:spPr>
        <p:txBody>
          <a:bodyPr wrap="square">
            <a:spAutoFit/>
          </a:bodyPr>
          <a:lstStyle/>
          <a:p>
            <a:pPr marL="914400" lvl="1" indent="-457200"/>
            <a:r>
              <a:rPr lang="en-US" sz="1800" i="1" dirty="0">
                <a:solidFill>
                  <a:srgbClr val="0070C0"/>
                </a:solidFill>
                <a:latin typeface="Calibri" pitchFamily="34" charset="0"/>
                <a:cs typeface="Calibri" pitchFamily="34" charset="0"/>
              </a:rPr>
              <a:t>OPT Blue Books Issue (chart </a:t>
            </a:r>
            <a:r>
              <a:rPr lang="en-US" sz="1800" i="1" dirty="0" smtClean="0">
                <a:solidFill>
                  <a:srgbClr val="0070C0"/>
                </a:solidFill>
                <a:latin typeface="Calibri" pitchFamily="34" charset="0"/>
                <a:cs typeface="Calibri" pitchFamily="34" charset="0"/>
              </a:rPr>
              <a:t>3 </a:t>
            </a:r>
            <a:r>
              <a:rPr lang="en-US" sz="1800" i="1" dirty="0">
                <a:solidFill>
                  <a:srgbClr val="0070C0"/>
                </a:solidFill>
                <a:latin typeface="Calibri" pitchFamily="34" charset="0"/>
                <a:cs typeface="Calibri" pitchFamily="34" charset="0"/>
              </a:rPr>
              <a:t>of 3):</a:t>
            </a:r>
          </a:p>
          <a:p>
            <a:pPr marL="914400" lvl="1" indent="-457200"/>
            <a:r>
              <a:rPr lang="en-US" sz="1800" i="1" dirty="0" smtClean="0">
                <a:solidFill>
                  <a:srgbClr val="FF0000"/>
                </a:solidFill>
                <a:latin typeface="Calibri" pitchFamily="34" charset="0"/>
                <a:cs typeface="Calibri" pitchFamily="34" charset="0"/>
              </a:rPr>
              <a:t>ESA/DLR POSITION</a:t>
            </a:r>
            <a:endParaRPr lang="en-US" sz="1800" i="1" dirty="0" smtClean="0">
              <a:solidFill>
                <a:srgbClr val="0070C0"/>
              </a:solidFill>
              <a:latin typeface="Calibri" pitchFamily="34" charset="0"/>
              <a:cs typeface="Calibri" pitchFamily="34" charset="0"/>
            </a:endParaRPr>
          </a:p>
          <a:p>
            <a:pPr marL="742950" lvl="1" indent="-285750" eaLnBrk="0" hangingPunct="0">
              <a:buSzPct val="125000"/>
              <a:buFont typeface="Arial" panose="020B0604020202020204" pitchFamily="34" charset="0"/>
              <a:buChar char="•"/>
            </a:pPr>
            <a:r>
              <a:rPr lang="en-US" sz="1800" dirty="0" smtClean="0">
                <a:latin typeface="Calibri" pitchFamily="34" charset="0"/>
                <a:cs typeface="Calibri" pitchFamily="34" charset="0"/>
              </a:rPr>
              <a:t>ESA/DLR consider the new NASA position a major deviation from the previous agreements (IOAG, IOP-3, and CCSDS)</a:t>
            </a:r>
          </a:p>
          <a:p>
            <a:pPr marL="742950" lvl="1" indent="-285750" eaLnBrk="0" hangingPunct="0">
              <a:buSzPct val="125000"/>
              <a:buFont typeface="Arial" panose="020B0604020202020204" pitchFamily="34" charset="0"/>
              <a:buChar char="•"/>
            </a:pPr>
            <a:r>
              <a:rPr lang="en-US" sz="1800" dirty="0" smtClean="0">
                <a:latin typeface="Calibri" pitchFamily="34" charset="0"/>
                <a:cs typeface="Calibri" pitchFamily="34" charset="0"/>
              </a:rPr>
              <a:t>ESA/DLR would like to stick with the Blue Book layering structure as agreed in the charter.</a:t>
            </a:r>
          </a:p>
          <a:p>
            <a:pPr marL="742950" lvl="1" indent="-285750" eaLnBrk="0" hangingPunct="0">
              <a:buSzPct val="125000"/>
              <a:buFont typeface="Arial" panose="020B0604020202020204" pitchFamily="34" charset="0"/>
              <a:buChar char="•"/>
            </a:pPr>
            <a:r>
              <a:rPr lang="en-US" sz="1800" dirty="0" smtClean="0">
                <a:latin typeface="Calibri" pitchFamily="34" charset="0"/>
                <a:cs typeface="Calibri" pitchFamily="34" charset="0"/>
              </a:rPr>
              <a:t>ESA/DLR would like to create a first set of recommendations encompassing all three regimes.</a:t>
            </a:r>
          </a:p>
          <a:p>
            <a:pPr marL="742950" lvl="1" indent="-285750" eaLnBrk="0" hangingPunct="0">
              <a:buSzPct val="125000"/>
              <a:buFont typeface="Arial" panose="020B0604020202020204" pitchFamily="34" charset="0"/>
              <a:buChar char="•"/>
            </a:pPr>
            <a:r>
              <a:rPr lang="en-US" sz="1800" dirty="0" smtClean="0">
                <a:latin typeface="Calibri" pitchFamily="34" charset="0"/>
                <a:cs typeface="Calibri" pitchFamily="34" charset="0"/>
              </a:rPr>
              <a:t>ESA/DLR is prepared to accept having in the Blue Books two options for the high data rate regime. </a:t>
            </a:r>
          </a:p>
        </p:txBody>
      </p:sp>
      <p:sp>
        <p:nvSpPr>
          <p:cNvPr id="5" name="Text Box 3"/>
          <p:cNvSpPr txBox="1">
            <a:spLocks noChangeArrowheads="1"/>
          </p:cNvSpPr>
          <p:nvPr/>
        </p:nvSpPr>
        <p:spPr bwMode="auto">
          <a:xfrm>
            <a:off x="278945" y="4274716"/>
            <a:ext cx="8748035" cy="1200329"/>
          </a:xfrm>
          <a:prstGeom prst="rect">
            <a:avLst/>
          </a:prstGeom>
          <a:noFill/>
          <a:ln w="9525">
            <a:noFill/>
            <a:miter lim="800000"/>
            <a:headEnd/>
            <a:tailEnd/>
          </a:ln>
        </p:spPr>
        <p:txBody>
          <a:bodyPr wrap="square">
            <a:spAutoFit/>
          </a:bodyPr>
          <a:lstStyle/>
          <a:p>
            <a:pPr marL="914400" lvl="1" indent="-457200"/>
            <a:r>
              <a:rPr lang="en-US" sz="1800" i="1" dirty="0" smtClean="0">
                <a:solidFill>
                  <a:srgbClr val="FF0000"/>
                </a:solidFill>
                <a:latin typeface="Calibri" pitchFamily="34" charset="0"/>
                <a:cs typeface="Calibri" pitchFamily="34" charset="0"/>
              </a:rPr>
              <a:t>CNES POSITION</a:t>
            </a:r>
            <a:endParaRPr lang="en-US" sz="1800" dirty="0" smtClean="0">
              <a:latin typeface="Calibri" pitchFamily="34" charset="0"/>
              <a:cs typeface="Calibri" pitchFamily="34" charset="0"/>
            </a:endParaRPr>
          </a:p>
          <a:p>
            <a:pPr marL="742950" lvl="1" indent="-285750" eaLnBrk="0" hangingPunct="0">
              <a:buSzPct val="125000"/>
              <a:buFont typeface="Arial" panose="020B0604020202020204" pitchFamily="34" charset="0"/>
              <a:buChar char="•"/>
            </a:pPr>
            <a:r>
              <a:rPr lang="en-US" sz="1800" dirty="0" smtClean="0">
                <a:latin typeface="Calibri" pitchFamily="34" charset="0"/>
                <a:cs typeface="Calibri" pitchFamily="34" charset="0"/>
              </a:rPr>
              <a:t>Ideally, CNES would like CCSDS works on a single worldwide interoperable high rate recommendation that supports the LEO-to-Earth scenario, among other scenarios. </a:t>
            </a:r>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339906725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ct val="50000"/>
              </a:spcBef>
              <a:spcAft>
                <a:spcPct val="0"/>
              </a:spcAft>
              <a:buSzTx/>
            </a:pPr>
            <a:endParaRPr lang="en-GB" sz="2400" b="0">
              <a:latin typeface="Calibri" pitchFamily="34" charset="0"/>
            </a:endParaRPr>
          </a:p>
        </p:txBody>
      </p:sp>
      <p:sp>
        <p:nvSpPr>
          <p:cNvPr id="8194" name="Text Box 3"/>
          <p:cNvSpPr txBox="1">
            <a:spLocks noChangeArrowheads="1"/>
          </p:cNvSpPr>
          <p:nvPr/>
        </p:nvSpPr>
        <p:spPr bwMode="auto">
          <a:xfrm>
            <a:off x="322618" y="625435"/>
            <a:ext cx="86868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0" indent="0">
              <a:lnSpc>
                <a:spcPct val="100000"/>
              </a:lnSpc>
              <a:spcBef>
                <a:spcPct val="50000"/>
              </a:spcBef>
              <a:spcAft>
                <a:spcPct val="0"/>
              </a:spcAft>
              <a:buSzTx/>
            </a:pPr>
            <a:r>
              <a:rPr lang="en-US" dirty="0">
                <a:solidFill>
                  <a:srgbClr val="000099"/>
                </a:solidFill>
                <a:latin typeface="Calibri" pitchFamily="34" charset="0"/>
              </a:rPr>
              <a:t>RFM WG	Radio Frequency &amp; Modulation</a:t>
            </a:r>
          </a:p>
          <a:p>
            <a:pPr marL="342900" indent="-342900">
              <a:lnSpc>
                <a:spcPct val="100000"/>
              </a:lnSpc>
              <a:spcBef>
                <a:spcPts val="0"/>
              </a:spcBef>
              <a:spcAft>
                <a:spcPct val="0"/>
              </a:spcAft>
              <a:buSzTx/>
              <a:buFont typeface="Arial" pitchFamily="34" charset="0"/>
              <a:buChar char="•"/>
            </a:pPr>
            <a:r>
              <a:rPr lang="en-US" dirty="0">
                <a:latin typeface="Calibri" pitchFamily="34" charset="0"/>
              </a:rPr>
              <a:t>(</a:t>
            </a:r>
            <a:r>
              <a:rPr lang="en-US" dirty="0" smtClean="0">
                <a:latin typeface="Calibri" pitchFamily="34" charset="0"/>
              </a:rPr>
              <a:t>New) Recommendation 2.4.22A/B on </a:t>
            </a:r>
            <a:r>
              <a:rPr lang="en-US" dirty="0">
                <a:latin typeface="Calibri" pitchFamily="34" charset="0"/>
              </a:rPr>
              <a:t>high rate telemetry and PN ranging </a:t>
            </a:r>
            <a:r>
              <a:rPr lang="en-US" dirty="0" smtClean="0">
                <a:latin typeface="Calibri" pitchFamily="34" charset="0"/>
              </a:rPr>
              <a:t>ready </a:t>
            </a:r>
            <a:r>
              <a:rPr lang="en-US" dirty="0">
                <a:latin typeface="Calibri" pitchFamily="34" charset="0"/>
              </a:rPr>
              <a:t>for </a:t>
            </a:r>
            <a:r>
              <a:rPr lang="en-US" dirty="0" smtClean="0">
                <a:solidFill>
                  <a:srgbClr val="0070C0"/>
                </a:solidFill>
                <a:latin typeface="Calibri" pitchFamily="34" charset="0"/>
              </a:rPr>
              <a:t>publication</a:t>
            </a:r>
            <a:r>
              <a:rPr lang="en-US" dirty="0" smtClean="0">
                <a:latin typeface="Calibri" pitchFamily="34" charset="0"/>
              </a:rPr>
              <a:t>.</a:t>
            </a:r>
            <a:endParaRPr lang="en-US" dirty="0">
              <a:latin typeface="Calibri" pitchFamily="34" charset="0"/>
            </a:endParaRPr>
          </a:p>
          <a:p>
            <a:pPr marL="342900" indent="-342900">
              <a:lnSpc>
                <a:spcPct val="100000"/>
              </a:lnSpc>
              <a:spcBef>
                <a:spcPts val="0"/>
              </a:spcBef>
              <a:spcAft>
                <a:spcPct val="0"/>
              </a:spcAft>
              <a:buSzTx/>
              <a:buFont typeface="Arial" pitchFamily="34" charset="0"/>
              <a:buChar char="•"/>
            </a:pPr>
            <a:r>
              <a:rPr lang="en-US" dirty="0">
                <a:latin typeface="Calibri" pitchFamily="34" charset="0"/>
              </a:rPr>
              <a:t>(New</a:t>
            </a:r>
            <a:r>
              <a:rPr lang="en-US" dirty="0" smtClean="0">
                <a:latin typeface="Calibri" pitchFamily="34" charset="0"/>
              </a:rPr>
              <a:t>) Recommendations 2.4.23 on </a:t>
            </a:r>
            <a:r>
              <a:rPr lang="en-US" dirty="0">
                <a:latin typeface="Calibri" pitchFamily="34" charset="0"/>
              </a:rPr>
              <a:t>26 GHz modulations for EESS </a:t>
            </a:r>
            <a:r>
              <a:rPr lang="en-US" dirty="0" smtClean="0">
                <a:latin typeface="Calibri" pitchFamily="34" charset="0"/>
              </a:rPr>
              <a:t>expected RED for Fall 2015.</a:t>
            </a:r>
            <a:endParaRPr lang="en-US" dirty="0">
              <a:latin typeface="Calibri" pitchFamily="34" charset="0"/>
            </a:endParaRPr>
          </a:p>
          <a:p>
            <a:pPr marL="342900" indent="-342900">
              <a:lnSpc>
                <a:spcPct val="100000"/>
              </a:lnSpc>
              <a:spcBef>
                <a:spcPts val="0"/>
              </a:spcBef>
              <a:spcAft>
                <a:spcPct val="0"/>
              </a:spcAft>
              <a:buSzTx/>
              <a:buFont typeface="Arial" pitchFamily="34" charset="0"/>
              <a:buChar char="•"/>
            </a:pPr>
            <a:r>
              <a:rPr lang="en-US" dirty="0" smtClean="0">
                <a:latin typeface="Calibri" pitchFamily="34" charset="0"/>
              </a:rPr>
              <a:t>Recommendation 4.1.5 on </a:t>
            </a:r>
            <a:r>
              <a:rPr lang="en-US" dirty="0">
                <a:latin typeface="Calibri" pitchFamily="34" charset="0"/>
              </a:rPr>
              <a:t>modulation losses due to ranging signals ready for </a:t>
            </a:r>
            <a:r>
              <a:rPr lang="en-US" dirty="0">
                <a:solidFill>
                  <a:srgbClr val="0070C0"/>
                </a:solidFill>
                <a:latin typeface="Calibri" pitchFamily="34" charset="0"/>
              </a:rPr>
              <a:t>publication</a:t>
            </a:r>
            <a:r>
              <a:rPr lang="en-US" dirty="0" smtClean="0">
                <a:latin typeface="Calibri" pitchFamily="34" charset="0"/>
              </a:rPr>
              <a:t>.</a:t>
            </a:r>
          </a:p>
          <a:p>
            <a:pPr marL="342900" indent="-342900">
              <a:lnSpc>
                <a:spcPct val="100000"/>
              </a:lnSpc>
              <a:spcBef>
                <a:spcPts val="0"/>
              </a:spcBef>
              <a:spcAft>
                <a:spcPct val="0"/>
              </a:spcAft>
              <a:buSzTx/>
              <a:buFont typeface="Arial" pitchFamily="34" charset="0"/>
              <a:buChar char="•"/>
            </a:pPr>
            <a:r>
              <a:rPr lang="en-US" dirty="0" smtClean="0">
                <a:latin typeface="Calibri" pitchFamily="34" charset="0"/>
              </a:rPr>
              <a:t>Five years </a:t>
            </a:r>
            <a:r>
              <a:rPr lang="en-US" dirty="0">
                <a:latin typeface="Calibri" pitchFamily="34" charset="0"/>
              </a:rPr>
              <a:t>review of </a:t>
            </a:r>
            <a:r>
              <a:rPr lang="en-US" dirty="0" smtClean="0">
                <a:latin typeface="Calibri" pitchFamily="34" charset="0"/>
              </a:rPr>
              <a:t>413.0-G-2 Bandwidth-efficient </a:t>
            </a:r>
            <a:r>
              <a:rPr lang="en-US" dirty="0">
                <a:latin typeface="Calibri" pitchFamily="34" charset="0"/>
              </a:rPr>
              <a:t>modulation </a:t>
            </a:r>
            <a:r>
              <a:rPr lang="en-US" dirty="0" smtClean="0">
                <a:latin typeface="Calibri" pitchFamily="34" charset="0"/>
              </a:rPr>
              <a:t>GB: to start in </a:t>
            </a:r>
            <a:r>
              <a:rPr lang="en-US" dirty="0">
                <a:latin typeface="Calibri" pitchFamily="34" charset="0"/>
              </a:rPr>
              <a:t>Spring 2016 </a:t>
            </a:r>
            <a:r>
              <a:rPr lang="en-US" dirty="0" smtClean="0">
                <a:latin typeface="Calibri" pitchFamily="34" charset="0"/>
              </a:rPr>
              <a:t>after work on </a:t>
            </a:r>
            <a:r>
              <a:rPr lang="en-US" dirty="0">
                <a:latin typeface="Calibri" pitchFamily="34" charset="0"/>
              </a:rPr>
              <a:t>new/modified RECs </a:t>
            </a:r>
            <a:r>
              <a:rPr lang="en-US" dirty="0" smtClean="0">
                <a:latin typeface="Calibri" pitchFamily="34" charset="0"/>
              </a:rPr>
              <a:t>finalized.</a:t>
            </a:r>
            <a:endParaRPr lang="en-US" dirty="0">
              <a:latin typeface="Calibri" pitchFamily="34" charset="0"/>
            </a:endParaRPr>
          </a:p>
          <a:p>
            <a:pPr marL="342900" indent="-342900">
              <a:lnSpc>
                <a:spcPct val="100000"/>
              </a:lnSpc>
              <a:spcBef>
                <a:spcPts val="0"/>
              </a:spcBef>
              <a:spcAft>
                <a:spcPct val="0"/>
              </a:spcAft>
              <a:buSzTx/>
              <a:buFont typeface="Arial" pitchFamily="34" charset="0"/>
              <a:buChar char="•"/>
            </a:pPr>
            <a:r>
              <a:rPr lang="en-US" dirty="0" smtClean="0">
                <a:latin typeface="Calibri" pitchFamily="34" charset="0"/>
              </a:rPr>
              <a:t>PCOM GB </a:t>
            </a:r>
            <a:r>
              <a:rPr lang="en-US" dirty="0">
                <a:latin typeface="Calibri" pitchFamily="34" charset="0"/>
              </a:rPr>
              <a:t>expected by Fall 2015. However all Agencies but CNES expressed preference for freezing this work and resuming it later</a:t>
            </a:r>
            <a:r>
              <a:rPr lang="en-US" dirty="0" smtClean="0">
                <a:latin typeface="Calibri" pitchFamily="34" charset="0"/>
              </a:rPr>
              <a:t>.</a:t>
            </a:r>
          </a:p>
          <a:p>
            <a:pPr marL="342900" indent="-342900">
              <a:lnSpc>
                <a:spcPct val="100000"/>
              </a:lnSpc>
              <a:spcBef>
                <a:spcPts val="0"/>
              </a:spcBef>
              <a:spcAft>
                <a:spcPct val="0"/>
              </a:spcAft>
              <a:buSzTx/>
              <a:buFont typeface="Arial" pitchFamily="34" charset="0"/>
              <a:buChar char="•"/>
            </a:pPr>
            <a:r>
              <a:rPr lang="en-US" dirty="0" smtClean="0">
                <a:latin typeface="Calibri" pitchFamily="34" charset="0"/>
              </a:rPr>
              <a:t>Request to delay </a:t>
            </a:r>
            <a:r>
              <a:rPr lang="en-US" dirty="0">
                <a:latin typeface="Calibri" pitchFamily="34" charset="0"/>
              </a:rPr>
              <a:t>to May </a:t>
            </a:r>
            <a:r>
              <a:rPr lang="en-US" dirty="0" smtClean="0">
                <a:latin typeface="Calibri" pitchFamily="34" charset="0"/>
              </a:rPr>
              <a:t>2015 (before CMC) the Spring Meeting, together with C&amp;S WG.</a:t>
            </a:r>
            <a:endParaRPr lang="en-US" dirty="0">
              <a:latin typeface="Calibri" pitchFamily="34" charset="0"/>
            </a:endParaRPr>
          </a:p>
          <a:p>
            <a:pPr marL="0" indent="0">
              <a:lnSpc>
                <a:spcPct val="100000"/>
              </a:lnSpc>
              <a:spcBef>
                <a:spcPct val="50000"/>
              </a:spcBef>
              <a:spcAft>
                <a:spcPct val="0"/>
              </a:spcAft>
              <a:buSzTx/>
            </a:pPr>
            <a:r>
              <a:rPr lang="en-US" dirty="0" smtClean="0">
                <a:solidFill>
                  <a:srgbClr val="000099"/>
                </a:solidFill>
                <a:latin typeface="Calibri" pitchFamily="34" charset="0"/>
              </a:rPr>
              <a:t>C&amp;S WG</a:t>
            </a:r>
            <a:r>
              <a:rPr lang="en-US" dirty="0">
                <a:solidFill>
                  <a:srgbClr val="000099"/>
                </a:solidFill>
                <a:latin typeface="Calibri" pitchFamily="34" charset="0"/>
              </a:rPr>
              <a:t>	Coding &amp; </a:t>
            </a:r>
            <a:r>
              <a:rPr lang="en-US" dirty="0" smtClean="0">
                <a:solidFill>
                  <a:srgbClr val="000099"/>
                </a:solidFill>
                <a:latin typeface="Calibri" pitchFamily="34" charset="0"/>
              </a:rPr>
              <a:t>Synchronization</a:t>
            </a:r>
            <a:endParaRPr lang="en-US" dirty="0">
              <a:solidFill>
                <a:srgbClr val="000099"/>
              </a:solidFill>
              <a:latin typeface="Calibri" pitchFamily="34" charset="0"/>
            </a:endParaRPr>
          </a:p>
          <a:p>
            <a:pPr marL="342900" indent="-342900">
              <a:lnSpc>
                <a:spcPct val="100000"/>
              </a:lnSpc>
              <a:spcBef>
                <a:spcPts val="0"/>
              </a:spcBef>
              <a:spcAft>
                <a:spcPct val="0"/>
              </a:spcAft>
              <a:buSzTx/>
              <a:buFont typeface="Arial" pitchFamily="34" charset="0"/>
              <a:buChar char="•"/>
            </a:pPr>
            <a:r>
              <a:rPr lang="en-US" dirty="0">
                <a:latin typeface="Calibri" pitchFamily="34" charset="0"/>
              </a:rPr>
              <a:t>Selection of new </a:t>
            </a:r>
            <a:r>
              <a:rPr lang="en-US" dirty="0" smtClean="0">
                <a:latin typeface="Calibri" pitchFamily="34" charset="0"/>
              </a:rPr>
              <a:t>uplink </a:t>
            </a:r>
            <a:r>
              <a:rPr lang="en-US" dirty="0">
                <a:latin typeface="Calibri" pitchFamily="34" charset="0"/>
              </a:rPr>
              <a:t>codes </a:t>
            </a:r>
            <a:r>
              <a:rPr lang="en-US" dirty="0" smtClean="0">
                <a:latin typeface="Calibri" pitchFamily="34" charset="0"/>
              </a:rPr>
              <a:t>for 231.0-B (TC Coding) confirmed, work </a:t>
            </a:r>
            <a:r>
              <a:rPr lang="en-US" dirty="0">
                <a:latin typeface="Calibri" pitchFamily="34" charset="0"/>
              </a:rPr>
              <a:t>on-going for CLTU delimitation procedures.</a:t>
            </a:r>
          </a:p>
          <a:p>
            <a:pPr marL="342900" indent="-342900">
              <a:lnSpc>
                <a:spcPct val="100000"/>
              </a:lnSpc>
              <a:spcBef>
                <a:spcPts val="0"/>
              </a:spcBef>
              <a:spcAft>
                <a:spcPct val="0"/>
              </a:spcAft>
              <a:buSzTx/>
              <a:buFont typeface="Arial" pitchFamily="34" charset="0"/>
              <a:buChar char="•"/>
            </a:pPr>
            <a:r>
              <a:rPr lang="en-US" dirty="0" smtClean="0">
                <a:latin typeface="Calibri" pitchFamily="34" charset="0"/>
              </a:rPr>
              <a:t>NASA </a:t>
            </a:r>
            <a:r>
              <a:rPr lang="en-US" dirty="0">
                <a:latin typeface="Calibri" pitchFamily="34" charset="0"/>
              </a:rPr>
              <a:t>&amp; DLR Orange Book on “Short Block length LDPC code for TC” going through last update</a:t>
            </a:r>
          </a:p>
          <a:p>
            <a:pPr marL="342900" indent="-342900">
              <a:lnSpc>
                <a:spcPct val="100000"/>
              </a:lnSpc>
              <a:spcBef>
                <a:spcPts val="0"/>
              </a:spcBef>
              <a:spcAft>
                <a:spcPct val="0"/>
              </a:spcAft>
              <a:buSzTx/>
              <a:buFont typeface="Arial" pitchFamily="34" charset="0"/>
              <a:buChar char="•"/>
            </a:pPr>
            <a:r>
              <a:rPr lang="en-US" dirty="0" smtClean="0">
                <a:latin typeface="Calibri" pitchFamily="34" charset="0"/>
              </a:rPr>
              <a:t>WG </a:t>
            </a:r>
            <a:r>
              <a:rPr lang="en-US" dirty="0">
                <a:latin typeface="Calibri" pitchFamily="34" charset="0"/>
              </a:rPr>
              <a:t>agreed on the structure of draft pink sheets to 131.0-B (TM Coding) to introduce LDPC slicing.</a:t>
            </a:r>
          </a:p>
          <a:p>
            <a:pPr marL="342900" indent="-342900">
              <a:lnSpc>
                <a:spcPct val="100000"/>
              </a:lnSpc>
              <a:spcBef>
                <a:spcPts val="0"/>
              </a:spcBef>
              <a:spcAft>
                <a:spcPct val="0"/>
              </a:spcAft>
              <a:buSzTx/>
              <a:buFont typeface="Arial" pitchFamily="34" charset="0"/>
              <a:buChar char="•"/>
            </a:pPr>
            <a:r>
              <a:rPr lang="en-US" dirty="0" smtClean="0">
                <a:latin typeface="Calibri" pitchFamily="34" charset="0"/>
              </a:rPr>
              <a:t>WG </a:t>
            </a:r>
            <a:r>
              <a:rPr lang="en-US" dirty="0">
                <a:latin typeface="Calibri" pitchFamily="34" charset="0"/>
              </a:rPr>
              <a:t>agreed on the structure of the VCM Magenta book, new draft to be distributed and discussed by Spring 2015.</a:t>
            </a:r>
          </a:p>
          <a:p>
            <a:pPr marL="342900" indent="-342900">
              <a:lnSpc>
                <a:spcPct val="100000"/>
              </a:lnSpc>
              <a:spcBef>
                <a:spcPts val="0"/>
              </a:spcBef>
              <a:spcAft>
                <a:spcPct val="0"/>
              </a:spcAft>
              <a:buSzTx/>
              <a:buFont typeface="Arial" pitchFamily="34" charset="0"/>
              <a:buChar char="•"/>
            </a:pPr>
            <a:r>
              <a:rPr lang="en-US" dirty="0" smtClean="0">
                <a:latin typeface="Calibri" pitchFamily="34" charset="0"/>
              </a:rPr>
              <a:t>DLR </a:t>
            </a:r>
            <a:r>
              <a:rPr lang="en-US" dirty="0">
                <a:latin typeface="Calibri" pitchFamily="34" charset="0"/>
              </a:rPr>
              <a:t>Orange Book on Erasure Codes published.</a:t>
            </a:r>
          </a:p>
          <a:p>
            <a:pPr marL="342900" indent="-342900">
              <a:lnSpc>
                <a:spcPct val="100000"/>
              </a:lnSpc>
              <a:spcBef>
                <a:spcPts val="0"/>
              </a:spcBef>
              <a:spcAft>
                <a:spcPct val="0"/>
              </a:spcAft>
              <a:buSzTx/>
              <a:buFont typeface="Arial" pitchFamily="34" charset="0"/>
              <a:buChar char="•"/>
            </a:pPr>
            <a:r>
              <a:rPr lang="en-US" dirty="0" smtClean="0">
                <a:latin typeface="Calibri" pitchFamily="34" charset="0"/>
              </a:rPr>
              <a:t>NASA </a:t>
            </a:r>
            <a:r>
              <a:rPr lang="en-US" dirty="0">
                <a:latin typeface="Calibri" pitchFamily="34" charset="0"/>
              </a:rPr>
              <a:t>and DLR </a:t>
            </a:r>
            <a:r>
              <a:rPr lang="en-US" dirty="0">
                <a:solidFill>
                  <a:srgbClr val="0070C0"/>
                </a:solidFill>
                <a:latin typeface="Calibri" pitchFamily="34" charset="0"/>
              </a:rPr>
              <a:t>confirmed</a:t>
            </a:r>
            <a:r>
              <a:rPr lang="en-US" dirty="0">
                <a:latin typeface="Calibri" pitchFamily="34" charset="0"/>
              </a:rPr>
              <a:t> support to work for Blue Book for Long Erasure Codes (concept paper under way</a:t>
            </a:r>
            <a:r>
              <a:rPr lang="en-US" dirty="0" smtClean="0">
                <a:latin typeface="Calibri" pitchFamily="34" charset="0"/>
              </a:rPr>
              <a:t>).</a:t>
            </a:r>
          </a:p>
          <a:p>
            <a:pPr marL="0" indent="0">
              <a:lnSpc>
                <a:spcPct val="100000"/>
              </a:lnSpc>
              <a:spcBef>
                <a:spcPct val="50000"/>
              </a:spcBef>
              <a:spcAft>
                <a:spcPct val="0"/>
              </a:spcAft>
              <a:buSzTx/>
            </a:pPr>
            <a:r>
              <a:rPr lang="en-US" dirty="0" smtClean="0">
                <a:solidFill>
                  <a:srgbClr val="000099"/>
                </a:solidFill>
                <a:latin typeface="Calibri" pitchFamily="34" charset="0"/>
              </a:rPr>
              <a:t>NGU WG	Next Generation Uplink</a:t>
            </a:r>
          </a:p>
          <a:p>
            <a:pPr marL="342900" indent="-342900">
              <a:lnSpc>
                <a:spcPct val="100000"/>
              </a:lnSpc>
              <a:spcBef>
                <a:spcPts val="0"/>
              </a:spcBef>
              <a:spcAft>
                <a:spcPct val="0"/>
              </a:spcAft>
              <a:buSzTx/>
              <a:buFont typeface="Arial" pitchFamily="34" charset="0"/>
              <a:buChar char="•"/>
            </a:pPr>
            <a:r>
              <a:rPr lang="en-US" dirty="0">
                <a:latin typeface="Calibri" pitchFamily="34" charset="0"/>
              </a:rPr>
              <a:t>CCSDS 230.2-G-1 “Next Generation Uplink. Green Book. Issue 1” published  July 2014.</a:t>
            </a:r>
          </a:p>
          <a:p>
            <a:pPr marL="342900" indent="-342900">
              <a:lnSpc>
                <a:spcPct val="100000"/>
              </a:lnSpc>
              <a:spcBef>
                <a:spcPts val="0"/>
              </a:spcBef>
              <a:spcAft>
                <a:spcPct val="0"/>
              </a:spcAft>
              <a:buSzTx/>
              <a:buFont typeface="Arial" pitchFamily="34" charset="0"/>
              <a:buChar char="•"/>
            </a:pPr>
            <a:r>
              <a:rPr lang="en-US" dirty="0">
                <a:latin typeface="Calibri" pitchFamily="34" charset="0"/>
              </a:rPr>
              <a:t>CMC-P-2014-10-004 Completion of the Next Generation Uplink (NGU) WG Approved</a:t>
            </a:r>
            <a:r>
              <a:rPr lang="en-US" dirty="0" smtClean="0">
                <a:latin typeface="Calibri" pitchFamily="34" charset="0"/>
              </a:rPr>
              <a:t>.</a:t>
            </a:r>
            <a:endParaRPr lang="en-US" dirty="0">
              <a:latin typeface="Calibri" pitchFamily="34" charset="0"/>
            </a:endParaRPr>
          </a:p>
          <a:p>
            <a:pPr marL="342900" indent="-342900">
              <a:lnSpc>
                <a:spcPct val="100000"/>
              </a:lnSpc>
              <a:spcBef>
                <a:spcPts val="0"/>
              </a:spcBef>
              <a:spcAft>
                <a:spcPct val="0"/>
              </a:spcAft>
              <a:buSzTx/>
              <a:buFont typeface="Arial" pitchFamily="34" charset="0"/>
              <a:buChar char="•"/>
            </a:pPr>
            <a:endParaRPr lang="en-US" dirty="0" smtClean="0">
              <a:latin typeface="Calibri" pitchFamily="34" charset="0"/>
            </a:endParaRPr>
          </a:p>
        </p:txBody>
      </p:sp>
      <p:sp>
        <p:nvSpPr>
          <p:cNvPr id="6" name="Text Box 2"/>
          <p:cNvSpPr txBox="1">
            <a:spLocks noChangeArrowheads="1"/>
          </p:cNvSpPr>
          <p:nvPr/>
        </p:nvSpPr>
        <p:spPr bwMode="auto">
          <a:xfrm>
            <a:off x="1422791" y="87765"/>
            <a:ext cx="7220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gn="ctr">
              <a:lnSpc>
                <a:spcPct val="100000"/>
              </a:lnSpc>
              <a:spcBef>
                <a:spcPct val="50000"/>
              </a:spcBef>
              <a:spcAft>
                <a:spcPct val="0"/>
              </a:spcAft>
              <a:buSzTx/>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 – SUMMARY (1 of 3)</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429029716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ct val="50000"/>
              </a:spcBef>
              <a:spcAft>
                <a:spcPct val="0"/>
              </a:spcAft>
              <a:buSzTx/>
            </a:pPr>
            <a:endParaRPr lang="en-GB" sz="2400" b="0">
              <a:latin typeface="Calibri" pitchFamily="34" charset="0"/>
            </a:endParaRPr>
          </a:p>
        </p:txBody>
      </p:sp>
      <p:sp>
        <p:nvSpPr>
          <p:cNvPr id="6" name="Text Box 2"/>
          <p:cNvSpPr txBox="1">
            <a:spLocks noChangeArrowheads="1"/>
          </p:cNvSpPr>
          <p:nvPr/>
        </p:nvSpPr>
        <p:spPr bwMode="auto">
          <a:xfrm>
            <a:off x="1422791" y="87765"/>
            <a:ext cx="7220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gn="ctr">
              <a:lnSpc>
                <a:spcPct val="100000"/>
              </a:lnSpc>
              <a:spcBef>
                <a:spcPct val="50000"/>
              </a:spcBef>
              <a:spcAft>
                <a:spcPct val="0"/>
              </a:spcAft>
              <a:buSzTx/>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 – SUMMARY (2 of </a:t>
            </a:r>
            <a:r>
              <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3</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Text Box 3"/>
          <p:cNvSpPr txBox="1">
            <a:spLocks noChangeArrowheads="1"/>
          </p:cNvSpPr>
          <p:nvPr/>
        </p:nvSpPr>
        <p:spPr bwMode="auto">
          <a:xfrm>
            <a:off x="0" y="768592"/>
            <a:ext cx="91440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0" indent="0">
              <a:lnSpc>
                <a:spcPct val="100000"/>
              </a:lnSpc>
              <a:spcBef>
                <a:spcPct val="50000"/>
              </a:spcBef>
              <a:spcAft>
                <a:spcPct val="0"/>
              </a:spcAft>
              <a:buSzTx/>
            </a:pPr>
            <a:r>
              <a:rPr lang="en-US" dirty="0">
                <a:solidFill>
                  <a:srgbClr val="000099"/>
                </a:solidFill>
                <a:latin typeface="Calibri" pitchFamily="34" charset="0"/>
              </a:rPr>
              <a:t>SLP WG	Space Link Protocols</a:t>
            </a:r>
          </a:p>
          <a:p>
            <a:pPr marL="342900" indent="-342900">
              <a:lnSpc>
                <a:spcPct val="100000"/>
              </a:lnSpc>
              <a:spcBef>
                <a:spcPts val="0"/>
              </a:spcBef>
              <a:spcAft>
                <a:spcPct val="0"/>
              </a:spcAft>
              <a:buSzTx/>
              <a:buFont typeface="Arial" pitchFamily="34" charset="0"/>
              <a:buChar char="•"/>
            </a:pPr>
            <a:r>
              <a:rPr lang="en-US" dirty="0">
                <a:latin typeface="Calibri" pitchFamily="34" charset="0"/>
                <a:ea typeface="ＭＳ Ｐゴシック" pitchFamily="34" charset="-128"/>
                <a:cs typeface="Calibri" pitchFamily="34" charset="0"/>
              </a:rPr>
              <a:t>Resolution to publish the updates to the TM, AOS, and TC Space Data Link Protocol books in sync with the 1st release of the SDLS blue book generated.</a:t>
            </a:r>
          </a:p>
          <a:p>
            <a:pPr marL="342900" indent="-342900">
              <a:lnSpc>
                <a:spcPct val="100000"/>
              </a:lnSpc>
              <a:spcBef>
                <a:spcPts val="0"/>
              </a:spcBef>
              <a:spcAft>
                <a:spcPct val="0"/>
              </a:spcAft>
              <a:buSzTx/>
              <a:buFont typeface="Arial" pitchFamily="34" charset="0"/>
              <a:buChar char="•"/>
            </a:pPr>
            <a:r>
              <a:rPr lang="en-US" dirty="0">
                <a:latin typeface="Calibri" pitchFamily="34" charset="0"/>
                <a:ea typeface="ＭＳ Ｐゴシック" pitchFamily="34" charset="-128"/>
                <a:cs typeface="Calibri" pitchFamily="34" charset="0"/>
              </a:rPr>
              <a:t>New release of CCSDS 130.2-G-2 Space Data Link Protocols </a:t>
            </a:r>
            <a:r>
              <a:rPr lang="en-US" dirty="0" smtClean="0">
                <a:latin typeface="Calibri" pitchFamily="34" charset="0"/>
                <a:ea typeface="ＭＳ Ｐゴシック" pitchFamily="34" charset="-128"/>
                <a:cs typeface="Calibri" pitchFamily="34" charset="0"/>
              </a:rPr>
              <a:t>expected </a:t>
            </a:r>
            <a:r>
              <a:rPr lang="en-US" dirty="0">
                <a:latin typeface="Calibri" pitchFamily="34" charset="0"/>
                <a:ea typeface="ＭＳ Ｐゴシック" pitchFamily="34" charset="-128"/>
                <a:cs typeface="Calibri" pitchFamily="34" charset="0"/>
              </a:rPr>
              <a:t>before Spring 2015 meeting.</a:t>
            </a:r>
          </a:p>
          <a:p>
            <a:pPr marL="342900" indent="-342900">
              <a:lnSpc>
                <a:spcPct val="100000"/>
              </a:lnSpc>
              <a:spcBef>
                <a:spcPts val="0"/>
              </a:spcBef>
              <a:spcAft>
                <a:spcPct val="0"/>
              </a:spcAft>
              <a:buSzTx/>
              <a:buFont typeface="Arial" pitchFamily="34" charset="0"/>
              <a:buChar char="•"/>
            </a:pPr>
            <a:r>
              <a:rPr lang="en-US" dirty="0">
                <a:latin typeface="Calibri" pitchFamily="34" charset="0"/>
                <a:ea typeface="ＭＳ Ｐゴシック" pitchFamily="34" charset="-128"/>
                <a:cs typeface="Calibri" pitchFamily="34" charset="0"/>
              </a:rPr>
              <a:t>Progress was achieved on refining what the key set of requirements are for the USLP including the interface requirements to the immediate upper and lower protocol stack levels. Further refinement of the USLP GB along with a draft USLP White Book is planned for Spring 2015</a:t>
            </a:r>
            <a:r>
              <a:rPr lang="en-US" dirty="0" smtClean="0">
                <a:latin typeface="Calibri" pitchFamily="34" charset="0"/>
                <a:ea typeface="ＭＳ Ｐゴシック" pitchFamily="34" charset="-128"/>
                <a:cs typeface="Calibri" pitchFamily="34" charset="0"/>
              </a:rPr>
              <a:t>. </a:t>
            </a:r>
            <a:endParaRPr lang="en-US" dirty="0">
              <a:latin typeface="Calibri" pitchFamily="34" charset="0"/>
              <a:ea typeface="ＭＳ Ｐゴシック" pitchFamily="34" charset="-128"/>
              <a:cs typeface="Calibri" pitchFamily="34" charset="0"/>
            </a:endParaRPr>
          </a:p>
          <a:p>
            <a:pPr marL="0" indent="0">
              <a:lnSpc>
                <a:spcPct val="100000"/>
              </a:lnSpc>
              <a:spcBef>
                <a:spcPct val="50000"/>
              </a:spcBef>
              <a:spcAft>
                <a:spcPct val="0"/>
              </a:spcAft>
              <a:buSzTx/>
            </a:pPr>
            <a:r>
              <a:rPr lang="en-US" dirty="0" smtClean="0">
                <a:solidFill>
                  <a:srgbClr val="000099"/>
                </a:solidFill>
                <a:latin typeface="Calibri" pitchFamily="34" charset="0"/>
              </a:rPr>
              <a:t>MHDC WG</a:t>
            </a:r>
            <a:r>
              <a:rPr lang="en-US" dirty="0">
                <a:solidFill>
                  <a:srgbClr val="000099"/>
                </a:solidFill>
                <a:latin typeface="Calibri" pitchFamily="34" charset="0"/>
              </a:rPr>
              <a:t>	Multispectral &amp; </a:t>
            </a:r>
            <a:r>
              <a:rPr lang="en-US" dirty="0" err="1">
                <a:solidFill>
                  <a:srgbClr val="000099"/>
                </a:solidFill>
                <a:latin typeface="Calibri" pitchFamily="34" charset="0"/>
              </a:rPr>
              <a:t>Hyperspectral</a:t>
            </a:r>
            <a:r>
              <a:rPr lang="en-US" dirty="0">
                <a:solidFill>
                  <a:srgbClr val="000099"/>
                </a:solidFill>
                <a:latin typeface="Calibri" pitchFamily="34" charset="0"/>
              </a:rPr>
              <a:t> Data Compression </a:t>
            </a:r>
          </a:p>
          <a:p>
            <a:pPr marL="342900" indent="-342900">
              <a:lnSpc>
                <a:spcPct val="100000"/>
              </a:lnSpc>
              <a:spcBef>
                <a:spcPts val="0"/>
              </a:spcBef>
              <a:spcAft>
                <a:spcPct val="0"/>
              </a:spcAft>
              <a:buSzTx/>
              <a:buFont typeface="Arial" pitchFamily="34" charset="0"/>
              <a:buChar char="•"/>
            </a:pPr>
            <a:r>
              <a:rPr lang="en-US" dirty="0">
                <a:latin typeface="Calibri" pitchFamily="34" charset="0"/>
                <a:ea typeface="ＭＳ Ｐゴシック" pitchFamily="34" charset="-128"/>
                <a:cs typeface="Calibri" pitchFamily="34" charset="0"/>
              </a:rPr>
              <a:t>New 122.1-B: Spectral pre-processing transform stage to extend 122.0-B to support multispectral &amp; </a:t>
            </a:r>
            <a:r>
              <a:rPr lang="en-US" dirty="0" err="1">
                <a:latin typeface="Calibri" pitchFamily="34" charset="0"/>
                <a:ea typeface="ＭＳ Ｐゴシック" pitchFamily="34" charset="-128"/>
                <a:cs typeface="Calibri" pitchFamily="34" charset="0"/>
              </a:rPr>
              <a:t>hyperspectral</a:t>
            </a:r>
            <a:r>
              <a:rPr lang="en-US" dirty="0">
                <a:latin typeface="Calibri" pitchFamily="34" charset="0"/>
                <a:ea typeface="ＭＳ Ｐゴシック" pitchFamily="34" charset="-128"/>
                <a:cs typeface="Calibri" pitchFamily="34" charset="0"/>
              </a:rPr>
              <a:t> images: specification progressing for the recommended transforms including low complexity option. Cross-verification of transforms to be performed 1S2015.</a:t>
            </a:r>
          </a:p>
          <a:p>
            <a:pPr marL="342900" indent="-342900">
              <a:lnSpc>
                <a:spcPct val="100000"/>
              </a:lnSpc>
              <a:spcBef>
                <a:spcPts val="0"/>
              </a:spcBef>
              <a:spcAft>
                <a:spcPct val="0"/>
              </a:spcAft>
              <a:buSzTx/>
              <a:buFont typeface="Arial" pitchFamily="34" charset="0"/>
              <a:buChar char="•"/>
            </a:pPr>
            <a:r>
              <a:rPr lang="en-US" dirty="0">
                <a:latin typeface="Calibri" pitchFamily="34" charset="0"/>
                <a:ea typeface="ＭＳ Ｐゴシック" pitchFamily="34" charset="-128"/>
                <a:cs typeface="Calibri" pitchFamily="34" charset="0"/>
              </a:rPr>
              <a:t>New 120.2-G Lossless Multispectral &amp; </a:t>
            </a:r>
            <a:r>
              <a:rPr lang="en-US" dirty="0" err="1">
                <a:latin typeface="Calibri" pitchFamily="34" charset="0"/>
                <a:ea typeface="ＭＳ Ｐゴシック" pitchFamily="34" charset="-128"/>
                <a:cs typeface="Calibri" pitchFamily="34" charset="0"/>
              </a:rPr>
              <a:t>Hyperspectral</a:t>
            </a:r>
            <a:r>
              <a:rPr lang="en-US" dirty="0">
                <a:latin typeface="Calibri" pitchFamily="34" charset="0"/>
                <a:ea typeface="ＭＳ Ｐゴシック" pitchFamily="34" charset="-128"/>
                <a:cs typeface="Calibri" pitchFamily="34" charset="0"/>
              </a:rPr>
              <a:t> Image Compression Green Book: nearing completion. Internal review on-going.</a:t>
            </a:r>
          </a:p>
          <a:p>
            <a:pPr marL="342900" indent="-342900">
              <a:lnSpc>
                <a:spcPct val="100000"/>
              </a:lnSpc>
              <a:spcBef>
                <a:spcPts val="0"/>
              </a:spcBef>
              <a:spcAft>
                <a:spcPct val="0"/>
              </a:spcAft>
              <a:buSzTx/>
              <a:buFont typeface="Arial" pitchFamily="34" charset="0"/>
              <a:buChar char="•"/>
            </a:pPr>
            <a:r>
              <a:rPr lang="en-GB" dirty="0">
                <a:latin typeface="Calibri" pitchFamily="34" charset="0"/>
                <a:ea typeface="ＭＳ Ｐゴシック" pitchFamily="34" charset="-128"/>
                <a:cs typeface="Calibri" pitchFamily="34" charset="0"/>
              </a:rPr>
              <a:t>New project proposal: Near-Lossless extension of CCSDS-123.0-B “Lossless Multispectral &amp; </a:t>
            </a:r>
            <a:r>
              <a:rPr lang="en-GB" dirty="0" err="1">
                <a:latin typeface="Calibri" pitchFamily="34" charset="0"/>
                <a:ea typeface="ＭＳ Ｐゴシック" pitchFamily="34" charset="-128"/>
                <a:cs typeface="Calibri" pitchFamily="34" charset="0"/>
              </a:rPr>
              <a:t>Hyperspectral</a:t>
            </a:r>
            <a:r>
              <a:rPr lang="en-GB" dirty="0">
                <a:latin typeface="Calibri" pitchFamily="34" charset="0"/>
                <a:ea typeface="ＭＳ Ｐゴシック" pitchFamily="34" charset="-128"/>
                <a:cs typeface="Calibri" pitchFamily="34" charset="0"/>
              </a:rPr>
              <a:t> Image </a:t>
            </a:r>
            <a:r>
              <a:rPr lang="en-GB" dirty="0" smtClean="0">
                <a:latin typeface="Calibri" pitchFamily="34" charset="0"/>
                <a:ea typeface="ＭＳ Ｐゴシック" pitchFamily="34" charset="-128"/>
                <a:cs typeface="Calibri" pitchFamily="34" charset="0"/>
              </a:rPr>
              <a:t>Compression” leveraging </a:t>
            </a:r>
            <a:r>
              <a:rPr lang="en-GB" dirty="0">
                <a:latin typeface="Calibri" pitchFamily="34" charset="0"/>
                <a:ea typeface="ＭＳ Ｐゴシック" pitchFamily="34" charset="-128"/>
                <a:cs typeface="Calibri" pitchFamily="34" charset="0"/>
              </a:rPr>
              <a:t>existing CCSDS-123.0-B standard to provide a very low complexity compressor for missions in need of </a:t>
            </a:r>
            <a:r>
              <a:rPr lang="en-GB" dirty="0" err="1">
                <a:latin typeface="Calibri" pitchFamily="34" charset="0"/>
                <a:ea typeface="ＭＳ Ｐゴシック" pitchFamily="34" charset="-128"/>
                <a:cs typeface="Calibri" pitchFamily="34" charset="0"/>
              </a:rPr>
              <a:t>lossy</a:t>
            </a:r>
            <a:r>
              <a:rPr lang="en-GB" dirty="0">
                <a:latin typeface="Calibri" pitchFamily="34" charset="0"/>
                <a:ea typeface="ＭＳ Ｐゴシック" pitchFamily="34" charset="-128"/>
                <a:cs typeface="Calibri" pitchFamily="34" charset="0"/>
              </a:rPr>
              <a:t> but high fidelity compression</a:t>
            </a:r>
          </a:p>
          <a:p>
            <a:pPr marL="0" indent="0">
              <a:lnSpc>
                <a:spcPct val="100000"/>
              </a:lnSpc>
              <a:spcBef>
                <a:spcPct val="50000"/>
              </a:spcBef>
              <a:spcAft>
                <a:spcPct val="0"/>
              </a:spcAft>
              <a:buSzTx/>
            </a:pPr>
            <a:r>
              <a:rPr lang="en-US" dirty="0" smtClean="0">
                <a:solidFill>
                  <a:srgbClr val="000099"/>
                </a:solidFill>
                <a:latin typeface="Calibri" pitchFamily="34" charset="0"/>
              </a:rPr>
              <a:t>OPT </a:t>
            </a:r>
            <a:r>
              <a:rPr lang="en-US" dirty="0">
                <a:solidFill>
                  <a:srgbClr val="000099"/>
                </a:solidFill>
                <a:latin typeface="Calibri" pitchFamily="34" charset="0"/>
              </a:rPr>
              <a:t>WG	Optical Communications   </a:t>
            </a:r>
          </a:p>
          <a:p>
            <a:pPr marL="342900" indent="-342900">
              <a:lnSpc>
                <a:spcPct val="100000"/>
              </a:lnSpc>
              <a:spcBef>
                <a:spcPts val="0"/>
              </a:spcBef>
              <a:spcAft>
                <a:spcPct val="0"/>
              </a:spcAft>
              <a:buSzTx/>
              <a:buFont typeface="Arial" pitchFamily="34" charset="0"/>
              <a:buChar char="•"/>
            </a:pPr>
            <a:r>
              <a:rPr lang="en-US" dirty="0" smtClean="0">
                <a:latin typeface="Calibri" pitchFamily="34" charset="0"/>
              </a:rPr>
              <a:t>Blue </a:t>
            </a:r>
            <a:r>
              <a:rPr lang="en-US" dirty="0">
                <a:latin typeface="Calibri" pitchFamily="34" charset="0"/>
              </a:rPr>
              <a:t>Book for Optical </a:t>
            </a:r>
            <a:r>
              <a:rPr lang="en-US" dirty="0" smtClean="0">
                <a:latin typeface="Calibri" pitchFamily="34" charset="0"/>
              </a:rPr>
              <a:t>Communications (Physical </a:t>
            </a:r>
            <a:r>
              <a:rPr lang="en-US" dirty="0">
                <a:latin typeface="Calibri" pitchFamily="34" charset="0"/>
              </a:rPr>
              <a:t>Layer; </a:t>
            </a:r>
            <a:r>
              <a:rPr lang="en-US" dirty="0" smtClean="0">
                <a:latin typeface="Calibri" pitchFamily="34" charset="0"/>
              </a:rPr>
              <a:t>Coding </a:t>
            </a:r>
            <a:r>
              <a:rPr lang="en-US" dirty="0">
                <a:latin typeface="Calibri" pitchFamily="34" charset="0"/>
              </a:rPr>
              <a:t>&amp; </a:t>
            </a:r>
            <a:r>
              <a:rPr lang="en-US" dirty="0" smtClean="0">
                <a:latin typeface="Calibri" pitchFamily="34" charset="0"/>
              </a:rPr>
              <a:t>Synchronization): </a:t>
            </a:r>
          </a:p>
          <a:p>
            <a:pPr marL="628650" lvl="1" indent="-342900">
              <a:lnSpc>
                <a:spcPct val="100000"/>
              </a:lnSpc>
              <a:spcBef>
                <a:spcPts val="0"/>
              </a:spcBef>
              <a:spcAft>
                <a:spcPct val="0"/>
              </a:spcAft>
              <a:buSzTx/>
              <a:buFont typeface="Arial" pitchFamily="34" charset="0"/>
              <a:buChar char="•"/>
            </a:pPr>
            <a:r>
              <a:rPr lang="en-US" dirty="0" smtClean="0">
                <a:latin typeface="Calibri" pitchFamily="34" charset="0"/>
              </a:rPr>
              <a:t>2 competing proposals for the “High Data Rate” mission profile. No consensus in the WG with respect to allowing one or two options for this profile. Way forward to be resolved by the WG</a:t>
            </a:r>
          </a:p>
          <a:p>
            <a:pPr marL="571500" lvl="1">
              <a:lnSpc>
                <a:spcPct val="100000"/>
              </a:lnSpc>
              <a:spcBef>
                <a:spcPts val="0"/>
              </a:spcBef>
              <a:spcAft>
                <a:spcPct val="0"/>
              </a:spcAft>
              <a:buSzTx/>
              <a:buFont typeface="Arial" panose="020B0604020202020204" pitchFamily="34" charset="0"/>
              <a:buChar char="•"/>
            </a:pPr>
            <a:r>
              <a:rPr lang="en-US" dirty="0" smtClean="0">
                <a:latin typeface="Calibri" pitchFamily="34" charset="0"/>
              </a:rPr>
              <a:t>DLR taking the leadership to develop the specification for the “Low Complexity” mission profile</a:t>
            </a:r>
            <a:endParaRPr lang="en-US" dirty="0">
              <a:latin typeface="Calibri" pitchFamily="34" charset="0"/>
            </a:endParaRPr>
          </a:p>
          <a:p>
            <a:pPr marL="342900" indent="-342900">
              <a:lnSpc>
                <a:spcPct val="100000"/>
              </a:lnSpc>
              <a:spcBef>
                <a:spcPts val="0"/>
              </a:spcBef>
              <a:spcAft>
                <a:spcPct val="0"/>
              </a:spcAft>
              <a:buSzTx/>
              <a:buFont typeface="Arial" pitchFamily="34" charset="0"/>
              <a:buChar char="•"/>
            </a:pPr>
            <a:r>
              <a:rPr lang="en-US" dirty="0" smtClean="0">
                <a:latin typeface="Calibri" pitchFamily="34" charset="0"/>
              </a:rPr>
              <a:t>Green </a:t>
            </a:r>
            <a:r>
              <a:rPr lang="en-US" dirty="0">
                <a:latin typeface="Calibri" pitchFamily="34" charset="0"/>
              </a:rPr>
              <a:t>Book for Real Time Weather and Atmospheric Characterization Data: </a:t>
            </a:r>
            <a:r>
              <a:rPr lang="en-US" dirty="0" smtClean="0">
                <a:latin typeface="Calibri" pitchFamily="34" charset="0"/>
              </a:rPr>
              <a:t>internal review of 1</a:t>
            </a:r>
            <a:r>
              <a:rPr lang="en-US" baseline="30000" dirty="0" smtClean="0">
                <a:latin typeface="Calibri" pitchFamily="34" charset="0"/>
              </a:rPr>
              <a:t>st</a:t>
            </a:r>
            <a:r>
              <a:rPr lang="en-US" dirty="0" smtClean="0">
                <a:latin typeface="Calibri" pitchFamily="34" charset="0"/>
              </a:rPr>
              <a:t> draft on-going.</a:t>
            </a:r>
            <a:endParaRPr lang="en-US" dirty="0">
              <a:latin typeface="Calibri" pitchFamily="34" charset="0"/>
            </a:endParaRPr>
          </a:p>
        </p:txBody>
      </p:sp>
    </p:spTree>
    <p:extLst>
      <p:ext uri="{BB962C8B-B14F-4D97-AF65-F5344CB8AC3E}">
        <p14:creationId xmlns:p14="http://schemas.microsoft.com/office/powerpoint/2010/main" val="50427848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ct val="50000"/>
              </a:spcBef>
              <a:spcAft>
                <a:spcPct val="0"/>
              </a:spcAft>
              <a:buSzTx/>
            </a:pPr>
            <a:endParaRPr lang="en-GB" sz="2400" b="0">
              <a:latin typeface="Calibri" pitchFamily="34" charset="0"/>
            </a:endParaRPr>
          </a:p>
        </p:txBody>
      </p:sp>
      <p:sp>
        <p:nvSpPr>
          <p:cNvPr id="8194" name="Text Box 3"/>
          <p:cNvSpPr txBox="1">
            <a:spLocks noChangeArrowheads="1"/>
          </p:cNvSpPr>
          <p:nvPr/>
        </p:nvSpPr>
        <p:spPr bwMode="auto">
          <a:xfrm>
            <a:off x="322618" y="740650"/>
            <a:ext cx="86868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0" indent="0">
              <a:lnSpc>
                <a:spcPct val="100000"/>
              </a:lnSpc>
              <a:spcBef>
                <a:spcPct val="50000"/>
              </a:spcBef>
              <a:spcAft>
                <a:spcPct val="0"/>
              </a:spcAft>
              <a:buSzTx/>
            </a:pPr>
            <a:r>
              <a:rPr lang="en-US" dirty="0" smtClean="0">
                <a:solidFill>
                  <a:srgbClr val="000099"/>
                </a:solidFill>
                <a:latin typeface="Calibri" pitchFamily="34" charset="0"/>
              </a:rPr>
              <a:t>SDLS </a:t>
            </a:r>
            <a:r>
              <a:rPr lang="en-US" dirty="0">
                <a:solidFill>
                  <a:srgbClr val="000099"/>
                </a:solidFill>
                <a:latin typeface="Calibri" pitchFamily="34" charset="0"/>
              </a:rPr>
              <a:t>WG	Space Data Link Security</a:t>
            </a:r>
            <a:endParaRPr lang="en-US" dirty="0">
              <a:latin typeface="Calibri" pitchFamily="34" charset="0"/>
            </a:endParaRPr>
          </a:p>
          <a:p>
            <a:pPr marL="628650" lvl="1" indent="-342900">
              <a:lnSpc>
                <a:spcPct val="100000"/>
              </a:lnSpc>
              <a:spcBef>
                <a:spcPts val="0"/>
              </a:spcBef>
              <a:spcAft>
                <a:spcPct val="0"/>
              </a:spcAft>
              <a:buSzTx/>
              <a:buFont typeface="Arial" pitchFamily="34" charset="0"/>
              <a:buChar char="•"/>
            </a:pPr>
            <a:r>
              <a:rPr lang="en-GB" sz="1800" dirty="0">
                <a:latin typeface="Calibri" pitchFamily="34" charset="0"/>
              </a:rPr>
              <a:t>SDLS core protocol</a:t>
            </a:r>
          </a:p>
          <a:p>
            <a:pPr marL="1028700" lvl="2" indent="-342900">
              <a:lnSpc>
                <a:spcPct val="100000"/>
              </a:lnSpc>
              <a:spcBef>
                <a:spcPts val="0"/>
              </a:spcBef>
              <a:spcAft>
                <a:spcPct val="0"/>
              </a:spcAft>
              <a:buSzTx/>
              <a:buFont typeface="Arial" pitchFamily="34" charset="0"/>
              <a:buChar char="•"/>
            </a:pPr>
            <a:r>
              <a:rPr lang="en-GB" dirty="0">
                <a:latin typeface="Calibri" pitchFamily="34" charset="0"/>
              </a:rPr>
              <a:t>SDLS red-4 book: includes all RIDs dispositions from Agency Review-3. Final version delivered to CCSDS editor. Awaiting completion of interoperability </a:t>
            </a:r>
            <a:r>
              <a:rPr lang="en-GB" dirty="0" smtClean="0">
                <a:latin typeface="Calibri" pitchFamily="34" charset="0"/>
              </a:rPr>
              <a:t>testing.</a:t>
            </a:r>
            <a:endParaRPr lang="en-GB" dirty="0">
              <a:latin typeface="Calibri" pitchFamily="34" charset="0"/>
            </a:endParaRPr>
          </a:p>
          <a:p>
            <a:pPr marL="1028700" lvl="2" indent="-342900">
              <a:lnSpc>
                <a:spcPct val="100000"/>
              </a:lnSpc>
              <a:spcBef>
                <a:spcPts val="0"/>
              </a:spcBef>
              <a:spcAft>
                <a:spcPct val="0"/>
              </a:spcAft>
              <a:buSzTx/>
              <a:buFont typeface="Arial" pitchFamily="34" charset="0"/>
              <a:buChar char="•"/>
            </a:pPr>
            <a:r>
              <a:rPr lang="en-GB" dirty="0">
                <a:latin typeface="Calibri" pitchFamily="34" charset="0"/>
              </a:rPr>
              <a:t>Interoperability testing: </a:t>
            </a:r>
            <a:r>
              <a:rPr lang="en-GB" dirty="0" smtClean="0">
                <a:latin typeface="Calibri" pitchFamily="34" charset="0"/>
              </a:rPr>
              <a:t>80</a:t>
            </a:r>
            <a:r>
              <a:rPr lang="en-GB" dirty="0">
                <a:latin typeface="Calibri" pitchFamily="34" charset="0"/>
              </a:rPr>
              <a:t>% complete. Missing </a:t>
            </a:r>
            <a:r>
              <a:rPr lang="en-GB" dirty="0" smtClean="0">
                <a:latin typeface="Calibri" pitchFamily="34" charset="0"/>
              </a:rPr>
              <a:t>20% should be completed by Feb2015, enabling SDLS blue book publication by 1Q2015</a:t>
            </a:r>
            <a:endParaRPr lang="en-GB" dirty="0">
              <a:latin typeface="Calibri" pitchFamily="34" charset="0"/>
            </a:endParaRPr>
          </a:p>
          <a:p>
            <a:pPr marL="1028700" lvl="2" indent="-342900">
              <a:lnSpc>
                <a:spcPct val="100000"/>
              </a:lnSpc>
              <a:spcBef>
                <a:spcPts val="0"/>
              </a:spcBef>
              <a:spcAft>
                <a:spcPct val="0"/>
              </a:spcAft>
              <a:buSzTx/>
              <a:buFont typeface="Arial" pitchFamily="34" charset="0"/>
              <a:buChar char="•"/>
            </a:pPr>
            <a:r>
              <a:rPr lang="en-GB" dirty="0">
                <a:latin typeface="Calibri" pitchFamily="34" charset="0"/>
              </a:rPr>
              <a:t>SDLS core protocol green book : </a:t>
            </a:r>
            <a:r>
              <a:rPr lang="en-GB" dirty="0" smtClean="0">
                <a:latin typeface="Calibri" pitchFamily="34" charset="0"/>
              </a:rPr>
              <a:t>80% complete. Priority work for the next 6-month period. Publication expected 2S2015.</a:t>
            </a:r>
            <a:endParaRPr lang="en-GB" dirty="0">
              <a:latin typeface="Calibri" pitchFamily="34" charset="0"/>
            </a:endParaRPr>
          </a:p>
          <a:p>
            <a:pPr marL="628650" lvl="1" indent="-342900">
              <a:lnSpc>
                <a:spcPct val="100000"/>
              </a:lnSpc>
              <a:spcBef>
                <a:spcPts val="0"/>
              </a:spcBef>
              <a:spcAft>
                <a:spcPct val="0"/>
              </a:spcAft>
              <a:buSzTx/>
              <a:buFont typeface="Arial" pitchFamily="34" charset="0"/>
              <a:buChar char="•"/>
            </a:pPr>
            <a:r>
              <a:rPr lang="en-GB" sz="1800" dirty="0">
                <a:latin typeface="Calibri" pitchFamily="34" charset="0"/>
              </a:rPr>
              <a:t>SDLS extended procedures</a:t>
            </a:r>
          </a:p>
          <a:p>
            <a:pPr marL="1028700" lvl="2" indent="-342900">
              <a:lnSpc>
                <a:spcPct val="100000"/>
              </a:lnSpc>
              <a:spcBef>
                <a:spcPts val="0"/>
              </a:spcBef>
              <a:spcAft>
                <a:spcPct val="0"/>
              </a:spcAft>
              <a:buSzTx/>
              <a:buFont typeface="Arial" pitchFamily="34" charset="0"/>
              <a:buChar char="•"/>
            </a:pPr>
            <a:r>
              <a:rPr lang="en-GB" dirty="0">
                <a:latin typeface="Calibri" pitchFamily="34" charset="0"/>
              </a:rPr>
              <a:t>Agreed on formatting rules for SDLS directives and reports messages</a:t>
            </a:r>
          </a:p>
          <a:p>
            <a:pPr marL="1028700" lvl="2" indent="-342900">
              <a:lnSpc>
                <a:spcPct val="100000"/>
              </a:lnSpc>
              <a:spcBef>
                <a:spcPts val="0"/>
              </a:spcBef>
              <a:spcAft>
                <a:spcPct val="0"/>
              </a:spcAft>
              <a:buSzTx/>
              <a:buFont typeface="Arial" pitchFamily="34" charset="0"/>
              <a:buChar char="•"/>
            </a:pPr>
            <a:r>
              <a:rPr lang="en-GB" dirty="0">
                <a:latin typeface="Calibri" pitchFamily="34" charset="0"/>
              </a:rPr>
              <a:t>Agreed on Monitoring &amp; Control service directives &amp; reports</a:t>
            </a:r>
          </a:p>
          <a:p>
            <a:pPr marL="1028700" lvl="2" indent="-342900">
              <a:lnSpc>
                <a:spcPct val="100000"/>
              </a:lnSpc>
              <a:spcBef>
                <a:spcPts val="0"/>
              </a:spcBef>
              <a:spcAft>
                <a:spcPct val="0"/>
              </a:spcAft>
              <a:buSzTx/>
              <a:buFont typeface="Arial" pitchFamily="34" charset="0"/>
              <a:buChar char="•"/>
            </a:pPr>
            <a:r>
              <a:rPr lang="en-GB" dirty="0" smtClean="0">
                <a:latin typeface="Calibri" pitchFamily="34" charset="0"/>
              </a:rPr>
              <a:t>A </a:t>
            </a:r>
            <a:r>
              <a:rPr lang="en-GB" dirty="0">
                <a:latin typeface="Calibri" pitchFamily="34" charset="0"/>
              </a:rPr>
              <a:t>baseline configuration will be specified to allow interoperability at bit level for extended procedures.</a:t>
            </a:r>
          </a:p>
          <a:p>
            <a:pPr marL="1028700" lvl="2" indent="-342900">
              <a:lnSpc>
                <a:spcPct val="100000"/>
              </a:lnSpc>
              <a:spcBef>
                <a:spcPts val="0"/>
              </a:spcBef>
              <a:spcAft>
                <a:spcPct val="0"/>
              </a:spcAft>
              <a:buSzTx/>
              <a:buFont typeface="Arial" pitchFamily="34" charset="0"/>
              <a:buChar char="•"/>
            </a:pPr>
            <a:r>
              <a:rPr lang="en-US" dirty="0" smtClean="0">
                <a:latin typeface="Calibri" pitchFamily="34" charset="0"/>
              </a:rPr>
              <a:t>Objective</a:t>
            </a:r>
            <a:r>
              <a:rPr lang="en-US" dirty="0">
                <a:latin typeface="Calibri" pitchFamily="34" charset="0"/>
              </a:rPr>
              <a:t>: </a:t>
            </a:r>
            <a:r>
              <a:rPr lang="en-US" dirty="0" smtClean="0">
                <a:latin typeface="Calibri" pitchFamily="34" charset="0"/>
              </a:rPr>
              <a:t>Complete white book – spring 2015; Red-1 for Agency Review - spring 2016</a:t>
            </a:r>
          </a:p>
          <a:p>
            <a:pPr marL="1028700" lvl="2" indent="-342900">
              <a:lnSpc>
                <a:spcPct val="100000"/>
              </a:lnSpc>
              <a:spcBef>
                <a:spcPts val="0"/>
              </a:spcBef>
              <a:spcAft>
                <a:spcPct val="0"/>
              </a:spcAft>
              <a:buSzTx/>
              <a:buFont typeface="Arial" pitchFamily="34" charset="0"/>
              <a:buChar char="•"/>
            </a:pPr>
            <a:endParaRPr lang="en-US" dirty="0">
              <a:latin typeface="Calibri" pitchFamily="34" charset="0"/>
            </a:endParaRPr>
          </a:p>
          <a:p>
            <a:pPr marL="342900" indent="-342900">
              <a:lnSpc>
                <a:spcPct val="100000"/>
              </a:lnSpc>
              <a:spcBef>
                <a:spcPts val="0"/>
              </a:spcBef>
              <a:spcAft>
                <a:spcPct val="0"/>
              </a:spcAft>
              <a:buSzTx/>
              <a:buFont typeface="Arial" pitchFamily="34" charset="0"/>
              <a:buChar char="•"/>
            </a:pPr>
            <a:r>
              <a:rPr lang="en-US" sz="2800" dirty="0">
                <a:solidFill>
                  <a:srgbClr val="000099"/>
                </a:solidFill>
                <a:latin typeface="Calibri" pitchFamily="34" charset="0"/>
              </a:rPr>
              <a:t>SLS Area want to thank BSI and UK Space Agency for the excellent accommodation and facilities.</a:t>
            </a:r>
            <a:endParaRPr lang="en-US" sz="2800" dirty="0">
              <a:latin typeface="Calibri" pitchFamily="34" charset="0"/>
            </a:endParaRPr>
          </a:p>
          <a:p>
            <a:pPr marL="342900" indent="-342900">
              <a:lnSpc>
                <a:spcPct val="100000"/>
              </a:lnSpc>
              <a:spcBef>
                <a:spcPts val="0"/>
              </a:spcBef>
              <a:spcAft>
                <a:spcPct val="0"/>
              </a:spcAft>
              <a:buSzTx/>
              <a:buFont typeface="Arial" pitchFamily="34" charset="0"/>
              <a:buChar char="•"/>
            </a:pPr>
            <a:endParaRPr lang="en-US" sz="2800" dirty="0">
              <a:latin typeface="Calibri" pitchFamily="34" charset="0"/>
            </a:endParaRPr>
          </a:p>
          <a:p>
            <a:pPr marL="342900" indent="-342900">
              <a:lnSpc>
                <a:spcPct val="100000"/>
              </a:lnSpc>
              <a:spcBef>
                <a:spcPts val="0"/>
              </a:spcBef>
              <a:spcAft>
                <a:spcPct val="0"/>
              </a:spcAft>
              <a:buSzTx/>
              <a:buFont typeface="Arial" pitchFamily="34" charset="0"/>
              <a:buChar char="•"/>
            </a:pPr>
            <a:endParaRPr lang="en-US" dirty="0" smtClean="0">
              <a:latin typeface="Calibri" pitchFamily="34" charset="0"/>
            </a:endParaRPr>
          </a:p>
        </p:txBody>
      </p:sp>
      <p:sp>
        <p:nvSpPr>
          <p:cNvPr id="6" name="Text Box 2"/>
          <p:cNvSpPr txBox="1">
            <a:spLocks noChangeArrowheads="1"/>
          </p:cNvSpPr>
          <p:nvPr/>
        </p:nvSpPr>
        <p:spPr bwMode="auto">
          <a:xfrm>
            <a:off x="1422791" y="87765"/>
            <a:ext cx="7220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gn="ctr">
              <a:lnSpc>
                <a:spcPct val="100000"/>
              </a:lnSpc>
              <a:spcBef>
                <a:spcPct val="50000"/>
              </a:spcBef>
              <a:spcAft>
                <a:spcPct val="0"/>
              </a:spcAft>
              <a:buSzTx/>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 – SUMMARY (3 of 3)</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387744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5" name="Rectangle 5"/>
          <p:cNvSpPr>
            <a:spLocks noChangeArrowheads="1"/>
          </p:cNvSpPr>
          <p:nvPr/>
        </p:nvSpPr>
        <p:spPr bwMode="auto">
          <a:xfrm>
            <a:off x="457200" y="152400"/>
            <a:ext cx="8229600" cy="334963"/>
          </a:xfrm>
          <a:prstGeom prst="rect">
            <a:avLst/>
          </a:prstGeom>
          <a:noFill/>
          <a:ln w="9525">
            <a:noFill/>
            <a:miter lim="800000"/>
            <a:headEnd/>
            <a:tailEnd/>
          </a:ln>
        </p:spPr>
        <p:txBody>
          <a:bodyPr/>
          <a:lstStyle/>
          <a:p>
            <a:pPr algn="ctr" eaLnBrk="0" hangingPunct="0">
              <a:lnSpc>
                <a:spcPct val="90000"/>
              </a:lnSpc>
              <a:spcAft>
                <a:spcPct val="10000"/>
              </a:spcAft>
              <a:buSzPct val="125000"/>
              <a:defRPr/>
            </a:pPr>
            <a:r>
              <a:rPr lang="en-US" sz="2400" dirty="0">
                <a:solidFill>
                  <a:srgbClr val="000099"/>
                </a:solidFill>
                <a:effectLst>
                  <a:outerShdw blurRad="38100" dist="38100" dir="2700000" algn="tl">
                    <a:srgbClr val="000000">
                      <a:alpha val="43137"/>
                    </a:srgbClr>
                  </a:outerShdw>
                </a:effectLst>
                <a:latin typeface="Calibri" pitchFamily="34" charset="0"/>
                <a:cs typeface="+mn-cs"/>
              </a:rPr>
              <a:t> </a:t>
            </a:r>
            <a:r>
              <a:rPr lang="en-US" sz="2400" dirty="0" smtClean="0">
                <a:solidFill>
                  <a:srgbClr val="000099"/>
                </a:solidFill>
                <a:effectLst>
                  <a:outerShdw blurRad="38100" dist="38100" dir="2700000" algn="tl">
                    <a:srgbClr val="000000">
                      <a:alpha val="43137"/>
                    </a:srgbClr>
                  </a:outerShdw>
                </a:effectLst>
                <a:latin typeface="Calibri" pitchFamily="34" charset="0"/>
              </a:rPr>
              <a:t>Fall</a:t>
            </a:r>
            <a:r>
              <a:rPr lang="en-US" sz="2400" dirty="0" smtClean="0">
                <a:solidFill>
                  <a:srgbClr val="000099"/>
                </a:solidFill>
                <a:effectLst>
                  <a:outerShdw blurRad="38100" dist="38100" dir="2700000" algn="tl">
                    <a:srgbClr val="000000">
                      <a:alpha val="43137"/>
                    </a:srgbClr>
                  </a:outerShdw>
                </a:effectLst>
                <a:latin typeface="Calibri" pitchFamily="34" charset="0"/>
                <a:cs typeface="+mn-cs"/>
              </a:rPr>
              <a:t> 2014 </a:t>
            </a:r>
            <a:r>
              <a:rPr lang="en-US" sz="2400" dirty="0">
                <a:solidFill>
                  <a:srgbClr val="000099"/>
                </a:solidFill>
                <a:effectLst>
                  <a:outerShdw blurRad="38100" dist="38100" dir="2700000" algn="tl">
                    <a:srgbClr val="000000">
                      <a:alpha val="43137"/>
                    </a:srgbClr>
                  </a:outerShdw>
                </a:effectLst>
                <a:latin typeface="Calibri" pitchFamily="34" charset="0"/>
                <a:cs typeface="+mn-cs"/>
              </a:rPr>
              <a:t>Daily Attendance By Area</a:t>
            </a:r>
          </a:p>
        </p:txBody>
      </p:sp>
      <p:graphicFrame>
        <p:nvGraphicFramePr>
          <p:cNvPr id="2" name="Object 1"/>
          <p:cNvGraphicFramePr>
            <a:graphicFrameLocks/>
          </p:cNvGraphicFramePr>
          <p:nvPr/>
        </p:nvGraphicFramePr>
        <p:xfrm>
          <a:off x="538163" y="914400"/>
          <a:ext cx="8315325" cy="5576888"/>
        </p:xfrm>
        <a:graphic>
          <a:graphicData uri="http://schemas.openxmlformats.org/presentationml/2006/ole">
            <mc:AlternateContent xmlns:mc="http://schemas.openxmlformats.org/markup-compatibility/2006">
              <mc:Choice xmlns:v="urn:schemas-microsoft-com:vml" Requires="v">
                <p:oleObj spid="_x0000_s4069469" name="Worksheet" r:id="rId4" imgW="8248583" imgH="5819768" progId="Excel.Sheet.8">
                  <p:embed/>
                </p:oleObj>
              </mc:Choice>
              <mc:Fallback>
                <p:oleObj name="Worksheet" r:id="rId4" imgW="8248583" imgH="5819768" progId="Excel.Shee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3" y="914400"/>
                        <a:ext cx="8315325" cy="55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1115550" y="625435"/>
            <a:ext cx="7587333" cy="1077218"/>
          </a:xfrm>
          <a:prstGeom prst="rect">
            <a:avLst/>
          </a:prstGeom>
          <a:noFill/>
        </p:spPr>
        <p:txBody>
          <a:bodyPr wrap="none" rtlCol="0">
            <a:spAutoFit/>
          </a:bodyPr>
          <a:lstStyle/>
          <a:p>
            <a:pPr lvl="0"/>
            <a:r>
              <a:rPr lang="en-US" dirty="0">
                <a:solidFill>
                  <a:srgbClr val="FF0000"/>
                </a:solidFill>
              </a:rPr>
              <a:t>There were a lot of participants in the MOIMS-DAI but most were via </a:t>
            </a:r>
            <a:r>
              <a:rPr lang="en-US" dirty="0" err="1">
                <a:solidFill>
                  <a:srgbClr val="FF0000"/>
                </a:solidFill>
              </a:rPr>
              <a:t>telecon</a:t>
            </a:r>
            <a:endParaRPr lang="en-US" dirty="0">
              <a:solidFill>
                <a:srgbClr val="FF0000"/>
              </a:solidFill>
            </a:endParaRPr>
          </a:p>
          <a:p>
            <a:pPr lvl="0"/>
            <a:r>
              <a:rPr lang="en-US" dirty="0" smtClean="0">
                <a:solidFill>
                  <a:srgbClr val="FF0000"/>
                </a:solidFill>
              </a:rPr>
              <a:t>There </a:t>
            </a:r>
            <a:r>
              <a:rPr lang="en-US" dirty="0">
                <a:solidFill>
                  <a:srgbClr val="FF0000"/>
                </a:solidFill>
              </a:rPr>
              <a:t>is also quite a bit of diversity in the agencies, especially in </a:t>
            </a:r>
            <a:r>
              <a:rPr lang="en-US" dirty="0" smtClean="0">
                <a:solidFill>
                  <a:srgbClr val="FF0000"/>
                </a:solidFill>
              </a:rPr>
              <a:t>SLS</a:t>
            </a:r>
          </a:p>
          <a:p>
            <a:pPr lvl="0"/>
            <a:r>
              <a:rPr lang="en-US" dirty="0">
                <a:solidFill>
                  <a:srgbClr val="FF0000"/>
                </a:solidFill>
              </a:rPr>
              <a:t>S</a:t>
            </a:r>
            <a:r>
              <a:rPr lang="en-US" dirty="0" smtClean="0">
                <a:solidFill>
                  <a:srgbClr val="FF0000"/>
                </a:solidFill>
              </a:rPr>
              <a:t>pike </a:t>
            </a:r>
            <a:r>
              <a:rPr lang="en-US" dirty="0">
                <a:solidFill>
                  <a:srgbClr val="FF0000"/>
                </a:solidFill>
              </a:rPr>
              <a:t>in SLS attendance throughout the week </a:t>
            </a:r>
            <a:r>
              <a:rPr lang="en-US" dirty="0" smtClean="0">
                <a:solidFill>
                  <a:srgbClr val="FF0000"/>
                </a:solidFill>
              </a:rPr>
              <a:t>due to OPT WG</a:t>
            </a:r>
            <a:endParaRPr lang="en-US" dirty="0">
              <a:solidFill>
                <a:srgbClr val="FF0000"/>
              </a:solidFill>
            </a:endParaRPr>
          </a:p>
          <a:p>
            <a:endParaRPr lang="en-GB" dirty="0">
              <a:solidFill>
                <a:srgbClr val="FF0000"/>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5313" name="Text Box 33"/>
          <p:cNvSpPr txBox="1">
            <a:spLocks noChangeArrowheads="1"/>
          </p:cNvSpPr>
          <p:nvPr/>
        </p:nvSpPr>
        <p:spPr bwMode="auto">
          <a:xfrm>
            <a:off x="1447800" y="4876800"/>
            <a:ext cx="6248400" cy="830263"/>
          </a:xfrm>
          <a:prstGeom prst="rect">
            <a:avLst/>
          </a:prstGeom>
          <a:noFill/>
          <a:ln w="12700">
            <a:noFill/>
            <a:miter lim="800000"/>
            <a:headEnd type="none" w="sm" len="sm"/>
            <a:tailEnd type="none" w="sm" len="sm"/>
          </a:ln>
        </p:spPr>
        <p:txBody>
          <a:bodyPr>
            <a:spAutoFit/>
          </a:bodyPr>
          <a:lstStyle/>
          <a:p>
            <a:pPr algn="ctr" eaLnBrk="0" hangingPunct="0"/>
            <a:r>
              <a:rPr lang="en-US" sz="2400" b="0" dirty="0">
                <a:solidFill>
                  <a:srgbClr val="000099"/>
                </a:solidFill>
                <a:latin typeface="Calibri" pitchFamily="34" charset="0"/>
              </a:rPr>
              <a:t>Keith Scott (AD)</a:t>
            </a:r>
          </a:p>
          <a:p>
            <a:pPr algn="ctr" eaLnBrk="0" hangingPunct="0"/>
            <a:r>
              <a:rPr lang="en-US" sz="2400" b="0" dirty="0">
                <a:solidFill>
                  <a:srgbClr val="000099"/>
                </a:solidFill>
                <a:latin typeface="Calibri" pitchFamily="34" charset="0"/>
              </a:rPr>
              <a:t>Dai Stanton (DAD)</a:t>
            </a:r>
          </a:p>
        </p:txBody>
      </p:sp>
      <p:sp>
        <p:nvSpPr>
          <p:cNvPr id="1240067" name="Text Box 3"/>
          <p:cNvSpPr txBox="1">
            <a:spLocks noChangeArrowheads="1"/>
          </p:cNvSpPr>
          <p:nvPr/>
        </p:nvSpPr>
        <p:spPr bwMode="auto">
          <a:xfrm>
            <a:off x="838200" y="1143000"/>
            <a:ext cx="7597775" cy="2986088"/>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SPACE</a:t>
            </a: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INTERNETWORKING SERVICES</a:t>
            </a: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(SIS) AREA REPORT</a:t>
            </a:r>
          </a:p>
          <a:p>
            <a:pPr algn="ctr" eaLnBrk="0" hangingPunct="0">
              <a:defRPr/>
            </a:pPr>
            <a:endParaRPr lang="en-US" sz="4000" dirty="0">
              <a:solidFill>
                <a:srgbClr val="000099"/>
              </a:solidFill>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422790" y="4273910"/>
            <a:ext cx="5760750" cy="1113745"/>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Summary up Front</a:t>
            </a:r>
            <a:endParaRPr lang="en-US" dirty="0"/>
          </a:p>
        </p:txBody>
      </p:sp>
      <p:sp>
        <p:nvSpPr>
          <p:cNvPr id="3" name="Content Placeholder 2"/>
          <p:cNvSpPr>
            <a:spLocks noGrp="1"/>
          </p:cNvSpPr>
          <p:nvPr>
            <p:ph idx="1"/>
          </p:nvPr>
        </p:nvSpPr>
        <p:spPr>
          <a:xfrm>
            <a:off x="457200" y="817461"/>
            <a:ext cx="8229600" cy="5308704"/>
          </a:xfrm>
        </p:spPr>
        <p:txBody>
          <a:bodyPr>
            <a:normAutofit fontScale="70000" lnSpcReduction="20000"/>
          </a:bodyPr>
          <a:lstStyle/>
          <a:p>
            <a:pPr>
              <a:lnSpc>
                <a:spcPct val="120000"/>
              </a:lnSpc>
            </a:pPr>
            <a:r>
              <a:rPr lang="en-US" dirty="0" smtClean="0"/>
              <a:t>CFDPv1</a:t>
            </a:r>
          </a:p>
          <a:p>
            <a:pPr lvl="1">
              <a:lnSpc>
                <a:spcPct val="120000"/>
              </a:lnSpc>
            </a:pPr>
            <a:r>
              <a:rPr lang="en-US" dirty="0" smtClean="0"/>
              <a:t>Going well, will publish 3 Green Book updates and 1 Blue Book update (pink sheets) by mid-June 2015</a:t>
            </a:r>
          </a:p>
          <a:p>
            <a:pPr>
              <a:lnSpc>
                <a:spcPct val="120000"/>
              </a:lnSpc>
            </a:pPr>
            <a:r>
              <a:rPr lang="en-US" dirty="0" smtClean="0"/>
              <a:t>Motion Imagery</a:t>
            </a:r>
          </a:p>
          <a:p>
            <a:pPr lvl="1">
              <a:lnSpc>
                <a:spcPct val="120000"/>
              </a:lnSpc>
            </a:pPr>
            <a:r>
              <a:rPr lang="en-US" dirty="0" smtClean="0"/>
              <a:t>Will publish Blue Book and Green Book Update by end of CY2014</a:t>
            </a:r>
          </a:p>
          <a:p>
            <a:pPr lvl="1">
              <a:lnSpc>
                <a:spcPct val="120000"/>
              </a:lnSpc>
            </a:pPr>
            <a:r>
              <a:rPr lang="en-US" dirty="0" smtClean="0"/>
              <a:t>Slight jitter while waiting for MotionJPEG2000</a:t>
            </a:r>
          </a:p>
          <a:p>
            <a:pPr>
              <a:lnSpc>
                <a:spcPct val="120000"/>
              </a:lnSpc>
            </a:pPr>
            <a:r>
              <a:rPr lang="en-US" dirty="0" smtClean="0"/>
              <a:t>Voice</a:t>
            </a:r>
          </a:p>
          <a:p>
            <a:pPr lvl="1">
              <a:lnSpc>
                <a:spcPct val="120000"/>
              </a:lnSpc>
            </a:pPr>
            <a:r>
              <a:rPr lang="en-US" dirty="0" smtClean="0"/>
              <a:t>Framework BB date: Sept 2016 – WG thinks it can get done by ~Sept 2015</a:t>
            </a:r>
          </a:p>
          <a:p>
            <a:pPr>
              <a:lnSpc>
                <a:spcPct val="120000"/>
              </a:lnSpc>
            </a:pPr>
            <a:r>
              <a:rPr lang="en-US" dirty="0" smtClean="0"/>
              <a:t>DTN</a:t>
            </a:r>
          </a:p>
          <a:p>
            <a:pPr lvl="1">
              <a:lnSpc>
                <a:spcPct val="120000"/>
              </a:lnSpc>
            </a:pPr>
            <a:r>
              <a:rPr lang="en-US" dirty="0" smtClean="0"/>
              <a:t>Will publish LTP by end of CY2014</a:t>
            </a:r>
          </a:p>
          <a:p>
            <a:pPr lvl="1">
              <a:lnSpc>
                <a:spcPct val="120000"/>
              </a:lnSpc>
            </a:pPr>
            <a:r>
              <a:rPr lang="en-US" dirty="0" smtClean="0"/>
              <a:t>Will publish BP ~March 2015</a:t>
            </a:r>
          </a:p>
          <a:p>
            <a:pPr lvl="1">
              <a:lnSpc>
                <a:spcPct val="120000"/>
              </a:lnSpc>
            </a:pPr>
            <a:r>
              <a:rPr lang="en-US" dirty="0" smtClean="0"/>
              <a:t>Follow-on Work:</a:t>
            </a:r>
          </a:p>
          <a:p>
            <a:pPr lvl="2">
              <a:lnSpc>
                <a:spcPct val="120000"/>
              </a:lnSpc>
            </a:pPr>
            <a:r>
              <a:rPr lang="en-US" sz="2100" dirty="0" smtClean="0"/>
              <a:t>Network Management Green Book</a:t>
            </a:r>
          </a:p>
          <a:p>
            <a:pPr lvl="2">
              <a:lnSpc>
                <a:spcPct val="120000"/>
              </a:lnSpc>
            </a:pPr>
            <a:r>
              <a:rPr lang="en-US" sz="2100" dirty="0" smtClean="0"/>
              <a:t>Network Management Blue Book  (NOT in resource framework)</a:t>
            </a:r>
          </a:p>
          <a:p>
            <a:pPr lvl="2">
              <a:lnSpc>
                <a:spcPct val="120000"/>
              </a:lnSpc>
            </a:pPr>
            <a:r>
              <a:rPr lang="en-US" sz="2100" dirty="0" smtClean="0"/>
              <a:t>Bundle Security Protocol</a:t>
            </a:r>
          </a:p>
          <a:p>
            <a:pPr lvl="2">
              <a:lnSpc>
                <a:spcPct val="120000"/>
              </a:lnSpc>
            </a:pPr>
            <a:r>
              <a:rPr lang="en-US" sz="2100" dirty="0" smtClean="0"/>
              <a:t>Contact Graph Routing</a:t>
            </a:r>
          </a:p>
          <a:p>
            <a:pPr lvl="2">
              <a:lnSpc>
                <a:spcPct val="120000"/>
              </a:lnSpc>
            </a:pPr>
            <a:r>
              <a:rPr lang="en-US" sz="2100" dirty="0" smtClean="0"/>
              <a:t>Resources can </a:t>
            </a:r>
            <a:r>
              <a:rPr lang="en-US" sz="2100" i="1" dirty="0" smtClean="0"/>
              <a:t>transition</a:t>
            </a:r>
            <a:r>
              <a:rPr lang="en-US" sz="2100" dirty="0" smtClean="0"/>
              <a:t> from LTP/BP to the above (if agencies continue to support the DTN WG at the current level)</a:t>
            </a:r>
          </a:p>
        </p:txBody>
      </p:sp>
      <p:sp>
        <p:nvSpPr>
          <p:cNvPr id="5" name="TextBox 4"/>
          <p:cNvSpPr txBox="1"/>
          <p:nvPr/>
        </p:nvSpPr>
        <p:spPr>
          <a:xfrm rot="19836928">
            <a:off x="7279224" y="4296879"/>
            <a:ext cx="1720388" cy="830997"/>
          </a:xfrm>
          <a:prstGeom prst="rect">
            <a:avLst/>
          </a:prstGeom>
          <a:noFill/>
        </p:spPr>
        <p:txBody>
          <a:bodyPr wrap="square" rtlCol="0">
            <a:spAutoFit/>
          </a:bodyPr>
          <a:lstStyle/>
          <a:p>
            <a:pPr algn="ctr"/>
            <a:r>
              <a:rPr lang="en-US" dirty="0" smtClean="0">
                <a:solidFill>
                  <a:srgbClr val="FF0000"/>
                </a:solidFill>
              </a:rPr>
              <a:t>See Resource Summary</a:t>
            </a:r>
          </a:p>
          <a:p>
            <a:pPr algn="ctr"/>
            <a:r>
              <a:rPr lang="en-US" dirty="0" smtClean="0">
                <a:solidFill>
                  <a:srgbClr val="FF0000"/>
                </a:solidFill>
              </a:rPr>
              <a:t>(next slide)</a:t>
            </a:r>
            <a:endParaRPr lang="en-US" dirty="0">
              <a:solidFill>
                <a:srgbClr val="FF0000"/>
              </a:solidFill>
            </a:endParaRPr>
          </a:p>
        </p:txBody>
      </p:sp>
    </p:spTree>
    <p:extLst>
      <p:ext uri="{BB962C8B-B14F-4D97-AF65-F5344CB8AC3E}">
        <p14:creationId xmlns:p14="http://schemas.microsoft.com/office/powerpoint/2010/main" val="374367061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SIS Resources Discussion*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16062093"/>
              </p:ext>
            </p:extLst>
          </p:nvPr>
        </p:nvGraphicFramePr>
        <p:xfrm>
          <a:off x="577880" y="1086295"/>
          <a:ext cx="8032110" cy="3017520"/>
        </p:xfrm>
        <a:graphic>
          <a:graphicData uri="http://schemas.openxmlformats.org/drawingml/2006/table">
            <a:tbl>
              <a:tblPr firstRow="1" bandRow="1">
                <a:tableStyleId>{5C22544A-7EE6-4342-B048-85BDC9FD1C3A}</a:tableStyleId>
              </a:tblPr>
              <a:tblGrid>
                <a:gridCol w="2115991"/>
                <a:gridCol w="1377073"/>
                <a:gridCol w="1007615"/>
                <a:gridCol w="1375286"/>
                <a:gridCol w="2156145"/>
              </a:tblGrid>
              <a:tr h="370840">
                <a:tc>
                  <a:txBody>
                    <a:bodyPr/>
                    <a:lstStyle/>
                    <a:p>
                      <a:r>
                        <a:rPr lang="en-US" sz="1400" dirty="0" smtClean="0"/>
                        <a:t>Work Item</a:t>
                      </a:r>
                      <a:endParaRPr lang="en-US" sz="1400" dirty="0"/>
                    </a:p>
                  </a:txBody>
                  <a:tcPr/>
                </a:tc>
                <a:tc>
                  <a:txBody>
                    <a:bodyPr/>
                    <a:lstStyle/>
                    <a:p>
                      <a:r>
                        <a:rPr lang="en-US" sz="1400" dirty="0" smtClean="0"/>
                        <a:t>Current Status</a:t>
                      </a:r>
                      <a:endParaRPr lang="en-US" sz="1400" dirty="0"/>
                    </a:p>
                  </a:txBody>
                  <a:tcPr/>
                </a:tc>
                <a:tc>
                  <a:txBody>
                    <a:bodyPr/>
                    <a:lstStyle/>
                    <a:p>
                      <a:r>
                        <a:rPr lang="en-US" sz="1400" dirty="0" smtClean="0"/>
                        <a:t>Target Date**</a:t>
                      </a:r>
                      <a:endParaRPr lang="en-US" sz="1400" dirty="0"/>
                    </a:p>
                  </a:txBody>
                  <a:tcPr/>
                </a:tc>
                <a:tc>
                  <a:txBody>
                    <a:bodyPr/>
                    <a:lstStyle/>
                    <a:p>
                      <a:r>
                        <a:rPr lang="en-US" sz="1400" dirty="0" smtClean="0"/>
                        <a:t>Resources</a:t>
                      </a:r>
                      <a:r>
                        <a:rPr lang="en-US" sz="1400" baseline="0" dirty="0" smtClean="0"/>
                        <a:t> Needed (total, across all agencies)</a:t>
                      </a:r>
                      <a:endParaRPr lang="en-US" sz="1400" dirty="0"/>
                    </a:p>
                  </a:txBody>
                  <a:tcPr/>
                </a:tc>
                <a:tc>
                  <a:txBody>
                    <a:bodyPr/>
                    <a:lstStyle/>
                    <a:p>
                      <a:r>
                        <a:rPr lang="en-US" sz="1400" dirty="0" smtClean="0"/>
                        <a:t>Notes</a:t>
                      </a:r>
                      <a:endParaRPr lang="en-US" sz="1400" dirty="0"/>
                    </a:p>
                  </a:txBody>
                  <a:tcPr/>
                </a:tc>
              </a:tr>
              <a:tr h="370840">
                <a:tc>
                  <a:txBody>
                    <a:bodyPr/>
                    <a:lstStyle/>
                    <a:p>
                      <a:r>
                        <a:rPr lang="en-US" sz="1400" dirty="0" smtClean="0"/>
                        <a:t>Bundle Security</a:t>
                      </a:r>
                      <a:endParaRPr lang="en-US" sz="1400" dirty="0"/>
                    </a:p>
                  </a:txBody>
                  <a:tcPr/>
                </a:tc>
                <a:tc>
                  <a:txBody>
                    <a:bodyPr/>
                    <a:lstStyle/>
                    <a:p>
                      <a:r>
                        <a:rPr lang="en-US" sz="1400" dirty="0" smtClean="0">
                          <a:solidFill>
                            <a:srgbClr val="FF0000"/>
                          </a:solidFill>
                        </a:rPr>
                        <a:t>PENDING</a:t>
                      </a:r>
                      <a:endParaRPr lang="en-US" sz="1400" dirty="0">
                        <a:solidFill>
                          <a:srgbClr val="FF0000"/>
                        </a:solidFill>
                      </a:endParaRPr>
                    </a:p>
                  </a:txBody>
                  <a:tcPr/>
                </a:tc>
                <a:tc>
                  <a:txBody>
                    <a:bodyPr/>
                    <a:lstStyle/>
                    <a:p>
                      <a:r>
                        <a:rPr lang="en-US" sz="1400" dirty="0" smtClean="0"/>
                        <a:t>End of CY2016</a:t>
                      </a:r>
                      <a:endParaRPr lang="en-US" sz="1400" dirty="0"/>
                    </a:p>
                  </a:txBody>
                  <a:tcPr/>
                </a:tc>
                <a:tc>
                  <a:txBody>
                    <a:bodyPr/>
                    <a:lstStyle/>
                    <a:p>
                      <a:r>
                        <a:rPr lang="en-US" sz="1400" dirty="0" smtClean="0"/>
                        <a:t>6</a:t>
                      </a:r>
                      <a:r>
                        <a:rPr lang="en-US" sz="1400" baseline="0" dirty="0" smtClean="0"/>
                        <a:t> </a:t>
                      </a:r>
                      <a:r>
                        <a:rPr lang="en-US" sz="1400" baseline="0" dirty="0" err="1" smtClean="0"/>
                        <a:t>sm</a:t>
                      </a:r>
                      <a:r>
                        <a:rPr lang="en-US" sz="1400" baseline="0" dirty="0" smtClean="0"/>
                        <a:t> / year</a:t>
                      </a:r>
                      <a:endParaRPr lang="en-US" sz="1400" dirty="0"/>
                    </a:p>
                  </a:txBody>
                  <a:tcPr/>
                </a:tc>
                <a:tc rowSpan="4">
                  <a:txBody>
                    <a:bodyPr/>
                    <a:lstStyle/>
                    <a:p>
                      <a:r>
                        <a:rPr lang="en-US" sz="1400" dirty="0" smtClean="0"/>
                        <a:t>To accomplish these, SIS-DTN needs</a:t>
                      </a:r>
                      <a:r>
                        <a:rPr lang="en-US" sz="1400" baseline="0" dirty="0" smtClean="0"/>
                        <a:t> an additional 6 </a:t>
                      </a:r>
                      <a:r>
                        <a:rPr lang="en-US" sz="1400" baseline="0" dirty="0" err="1" smtClean="0"/>
                        <a:t>sm</a:t>
                      </a:r>
                      <a:r>
                        <a:rPr lang="en-US" sz="1400" baseline="0" smtClean="0"/>
                        <a:t> / year from the CMC.</a:t>
                      </a:r>
                      <a:endParaRPr lang="en-US" sz="1400" dirty="0" smtClean="0"/>
                    </a:p>
                  </a:txBody>
                  <a:tcPr anchor="ctr"/>
                </a:tc>
              </a:tr>
              <a:tr h="370840">
                <a:tc>
                  <a:txBody>
                    <a:bodyPr/>
                    <a:lstStyle/>
                    <a:p>
                      <a:r>
                        <a:rPr lang="en-US" sz="1400" dirty="0" smtClean="0"/>
                        <a:t>Contact Graph Routing</a:t>
                      </a:r>
                      <a:endParaRPr lang="en-US" sz="1400" dirty="0"/>
                    </a:p>
                  </a:txBody>
                  <a:tcPr/>
                </a:tc>
                <a:tc>
                  <a:txBody>
                    <a:bodyPr/>
                    <a:lstStyle/>
                    <a:p>
                      <a:r>
                        <a:rPr lang="en-US" sz="1400" dirty="0" smtClean="0">
                          <a:solidFill>
                            <a:srgbClr val="FF0000"/>
                          </a:solidFill>
                        </a:rPr>
                        <a:t>PENDING</a:t>
                      </a:r>
                      <a:endParaRPr lang="en-US" sz="1400" dirty="0">
                        <a:solidFill>
                          <a:srgbClr val="FF0000"/>
                        </a:solidFill>
                      </a:endParaRPr>
                    </a:p>
                  </a:txBody>
                  <a:tcPr/>
                </a:tc>
                <a:tc>
                  <a:txBody>
                    <a:bodyPr/>
                    <a:lstStyle/>
                    <a:p>
                      <a:r>
                        <a:rPr lang="en-US" sz="1400" dirty="0" smtClean="0"/>
                        <a:t>End of CY2016</a:t>
                      </a:r>
                      <a:endParaRPr lang="en-US" sz="1400" dirty="0"/>
                    </a:p>
                  </a:txBody>
                  <a:tcPr/>
                </a:tc>
                <a:tc>
                  <a:txBody>
                    <a:bodyPr/>
                    <a:lstStyle/>
                    <a:p>
                      <a:r>
                        <a:rPr lang="en-US" sz="1400" dirty="0" smtClean="0"/>
                        <a:t>6 </a:t>
                      </a:r>
                      <a:r>
                        <a:rPr lang="en-US" sz="1400" dirty="0" err="1" smtClean="0"/>
                        <a:t>sm</a:t>
                      </a:r>
                      <a:r>
                        <a:rPr lang="en-US" sz="1400" dirty="0" smtClean="0"/>
                        <a:t> / year</a:t>
                      </a:r>
                      <a:endParaRPr lang="en-US" sz="1400" dirty="0"/>
                    </a:p>
                  </a:txBody>
                  <a:tcPr/>
                </a:tc>
                <a:tc vMerge="1">
                  <a:txBody>
                    <a:bodyPr/>
                    <a:lstStyle/>
                    <a:p>
                      <a:endParaRPr lang="en-US" dirty="0"/>
                    </a:p>
                  </a:txBody>
                  <a:tcPr/>
                </a:tc>
              </a:tr>
              <a:tr h="370840">
                <a:tc>
                  <a:txBody>
                    <a:bodyPr/>
                    <a:lstStyle/>
                    <a:p>
                      <a:r>
                        <a:rPr lang="en-US" sz="1400" dirty="0" smtClean="0"/>
                        <a:t>Network Management</a:t>
                      </a:r>
                      <a:r>
                        <a:rPr lang="en-US" sz="1400" baseline="0" dirty="0" smtClean="0"/>
                        <a:t> Green Book</a:t>
                      </a:r>
                      <a:endParaRPr lang="en-US" sz="1400" dirty="0"/>
                    </a:p>
                  </a:txBody>
                  <a:tcPr/>
                </a:tc>
                <a:tc>
                  <a:txBody>
                    <a:bodyPr/>
                    <a:lstStyle/>
                    <a:p>
                      <a:r>
                        <a:rPr lang="en-US" sz="1400" dirty="0" smtClean="0">
                          <a:solidFill>
                            <a:schemeClr val="accent6">
                              <a:lumMod val="50000"/>
                            </a:schemeClr>
                          </a:solidFill>
                        </a:rPr>
                        <a:t>APPROVED</a:t>
                      </a:r>
                      <a:endParaRPr lang="en-US" sz="1400" dirty="0">
                        <a:solidFill>
                          <a:schemeClr val="accent6">
                            <a:lumMod val="50000"/>
                          </a:schemeClr>
                        </a:solidFill>
                      </a:endParaRPr>
                    </a:p>
                  </a:txBody>
                  <a:tcPr/>
                </a:tc>
                <a:tc>
                  <a:txBody>
                    <a:bodyPr/>
                    <a:lstStyle/>
                    <a:p>
                      <a:r>
                        <a:rPr lang="en-US" sz="1400" dirty="0" smtClean="0"/>
                        <a:t>End of CY2015</a:t>
                      </a:r>
                      <a:endParaRPr lang="en-US" sz="1400" dirty="0"/>
                    </a:p>
                  </a:txBody>
                  <a:tcPr/>
                </a:tc>
                <a:tc>
                  <a:txBody>
                    <a:bodyPr/>
                    <a:lstStyle/>
                    <a:p>
                      <a:r>
                        <a:rPr lang="en-US" sz="1400" dirty="0" smtClean="0"/>
                        <a:t>6 </a:t>
                      </a:r>
                      <a:r>
                        <a:rPr lang="en-US" sz="1400" dirty="0" err="1" smtClean="0"/>
                        <a:t>sm</a:t>
                      </a:r>
                      <a:r>
                        <a:rPr lang="en-US" sz="1400" dirty="0" smtClean="0"/>
                        <a:t> / year</a:t>
                      </a:r>
                      <a:endParaRPr lang="en-US" sz="1400" dirty="0"/>
                    </a:p>
                  </a:txBody>
                  <a:tcPr/>
                </a:tc>
                <a:tc vMerge="1">
                  <a:txBody>
                    <a:bodyPr/>
                    <a:lstStyle/>
                    <a:p>
                      <a:endParaRPr lang="en-US" dirty="0"/>
                    </a:p>
                  </a:txBody>
                  <a:tcPr/>
                </a:tc>
              </a:tr>
              <a:tr h="370840">
                <a:tc>
                  <a:txBody>
                    <a:bodyPr/>
                    <a:lstStyle/>
                    <a:p>
                      <a:r>
                        <a:rPr lang="en-US" sz="1400" dirty="0" smtClean="0"/>
                        <a:t>Network Management Blue Book</a:t>
                      </a:r>
                      <a:endParaRPr lang="en-US" sz="1400" dirty="0"/>
                    </a:p>
                  </a:txBody>
                  <a:tcPr/>
                </a:tc>
                <a:tc>
                  <a:txBody>
                    <a:bodyPr/>
                    <a:lstStyle/>
                    <a:p>
                      <a:r>
                        <a:rPr lang="en-US" sz="1400" dirty="0" smtClean="0">
                          <a:solidFill>
                            <a:srgbClr val="FF0000"/>
                          </a:solidFill>
                        </a:rPr>
                        <a:t>NEW</a:t>
                      </a:r>
                      <a:endParaRPr lang="en-US" sz="1400" dirty="0">
                        <a:solidFill>
                          <a:srgbClr val="FF0000"/>
                        </a:solidFill>
                      </a:endParaRPr>
                    </a:p>
                  </a:txBody>
                  <a:tcPr/>
                </a:tc>
                <a:tc>
                  <a:txBody>
                    <a:bodyPr/>
                    <a:lstStyle/>
                    <a:p>
                      <a:r>
                        <a:rPr lang="en-US" sz="1400" dirty="0" smtClean="0"/>
                        <a:t>End of CY2016</a:t>
                      </a:r>
                      <a:endParaRPr lang="en-US" sz="1400" dirty="0"/>
                    </a:p>
                  </a:txBody>
                  <a:tcPr/>
                </a:tc>
                <a:tc>
                  <a:txBody>
                    <a:bodyPr/>
                    <a:lstStyle/>
                    <a:p>
                      <a:r>
                        <a:rPr lang="en-US" sz="1400" dirty="0" smtClean="0"/>
                        <a:t>8 </a:t>
                      </a:r>
                      <a:r>
                        <a:rPr lang="en-US" sz="1400" dirty="0" err="1" smtClean="0"/>
                        <a:t>sm</a:t>
                      </a:r>
                      <a:r>
                        <a:rPr lang="en-US" sz="1400" dirty="0" smtClean="0"/>
                        <a:t> / year</a:t>
                      </a:r>
                      <a:endParaRPr lang="en-US" sz="1400" dirty="0"/>
                    </a:p>
                  </a:txBody>
                  <a:tcPr/>
                </a:tc>
                <a:tc vMerge="1">
                  <a:txBody>
                    <a:bodyPr/>
                    <a:lstStyle/>
                    <a:p>
                      <a:endParaRPr lang="en-US" dirty="0"/>
                    </a:p>
                  </a:txBody>
                  <a:tcPr/>
                </a:tc>
              </a:tr>
            </a:tbl>
          </a:graphicData>
        </a:graphic>
      </p:graphicFrame>
      <p:sp>
        <p:nvSpPr>
          <p:cNvPr id="6" name="TextBox 5"/>
          <p:cNvSpPr txBox="1"/>
          <p:nvPr/>
        </p:nvSpPr>
        <p:spPr>
          <a:xfrm>
            <a:off x="808310" y="5195630"/>
            <a:ext cx="7642595" cy="1077218"/>
          </a:xfrm>
          <a:prstGeom prst="rect">
            <a:avLst/>
          </a:prstGeom>
          <a:noFill/>
        </p:spPr>
        <p:txBody>
          <a:bodyPr wrap="square" rtlCol="0">
            <a:spAutoFit/>
          </a:bodyPr>
          <a:lstStyle/>
          <a:p>
            <a:pPr marL="228600" indent="-228600"/>
            <a:r>
              <a:rPr lang="en-US" dirty="0" smtClean="0"/>
              <a:t>*	All pertaining to the SIS-DTN WG</a:t>
            </a:r>
          </a:p>
          <a:p>
            <a:pPr marL="228600" indent="-228600"/>
            <a:endParaRPr lang="en-US" dirty="0" smtClean="0"/>
          </a:p>
          <a:p>
            <a:pPr marL="228600" indent="-228600"/>
            <a:r>
              <a:rPr lang="en-US" dirty="0" smtClean="0"/>
              <a:t>**	ASSUMING that resources are allocated for these immediately;</a:t>
            </a:r>
          </a:p>
          <a:p>
            <a:pPr marL="228600" indent="-228600"/>
            <a:r>
              <a:rPr lang="en-US" dirty="0"/>
              <a:t>	</a:t>
            </a:r>
            <a:r>
              <a:rPr lang="en-US" dirty="0" smtClean="0"/>
              <a:t>target date is for submission for final CESG / CMC poll to publish</a:t>
            </a:r>
            <a:endParaRPr lang="en-US" dirty="0"/>
          </a:p>
        </p:txBody>
      </p:sp>
    </p:spTree>
    <p:extLst>
      <p:ext uri="{BB962C8B-B14F-4D97-AF65-F5344CB8AC3E}">
        <p14:creationId xmlns:p14="http://schemas.microsoft.com/office/powerpoint/2010/main" val="124155758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34938" y="1176338"/>
            <a:ext cx="8872537" cy="3984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lnSpcReduction="10000"/>
          </a:bodyPr>
          <a:lstStyle/>
          <a:p>
            <a:pPr defTabSz="914400">
              <a:lnSpc>
                <a:spcPct val="120000"/>
              </a:lnSpc>
              <a:spcBef>
                <a:spcPts val="0"/>
              </a:spcBef>
            </a:pPr>
            <a:r>
              <a:rPr lang="en-US" sz="1800" b="1" dirty="0"/>
              <a:t>Goals:</a:t>
            </a:r>
            <a:endParaRPr lang="en-US" sz="1200" b="1"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r>
              <a:rPr lang="en-US" sz="1200" dirty="0"/>
              <a:t>Review current status of the CFDP v1 Pink Sheets document. Plan next steps as </a:t>
            </a:r>
            <a:r>
              <a:rPr lang="en-US" sz="1200" dirty="0" smtClean="0"/>
              <a:t>necessary.</a:t>
            </a:r>
          </a:p>
          <a:p>
            <a:pPr marL="747713" lvl="1" indent="-290513" defTabSz="914400">
              <a:lnSpc>
                <a:spcPct val="120000"/>
              </a:lnSpc>
              <a:spcBef>
                <a:spcPts val="0"/>
              </a:spcBef>
              <a:buSzPct val="95000"/>
              <a:buFont typeface="ArialMT" charset="0"/>
              <a:buChar char="•"/>
            </a:pPr>
            <a:r>
              <a:rPr lang="en-US" sz="1200" dirty="0"/>
              <a:t>Review current status of </a:t>
            </a:r>
            <a:r>
              <a:rPr lang="en-US" sz="1200" dirty="0" smtClean="0"/>
              <a:t>implementations.</a:t>
            </a:r>
          </a:p>
          <a:p>
            <a:pPr marL="747713" lvl="1" indent="-290513" defTabSz="914400">
              <a:lnSpc>
                <a:spcPct val="120000"/>
              </a:lnSpc>
              <a:spcBef>
                <a:spcPts val="0"/>
              </a:spcBef>
              <a:buSzPct val="95000"/>
              <a:buFont typeface="ArialMT" charset="0"/>
              <a:buChar char="•"/>
            </a:pPr>
            <a:r>
              <a:rPr lang="en-US" sz="1200" dirty="0"/>
              <a:t>Review current status of Green Book </a:t>
            </a:r>
            <a:r>
              <a:rPr lang="en-US" sz="1200" dirty="0" smtClean="0"/>
              <a:t>revisions.</a:t>
            </a:r>
            <a:endParaRPr lang="en-US" sz="1200" dirty="0"/>
          </a:p>
          <a:p>
            <a:pPr>
              <a:lnSpc>
                <a:spcPct val="120000"/>
              </a:lnSpc>
              <a:spcBef>
                <a:spcPts val="0"/>
              </a:spcBef>
              <a:buSzPct val="95000"/>
            </a:pPr>
            <a:r>
              <a:rPr lang="en-US" sz="1800" b="1" dirty="0" smtClean="0"/>
              <a:t>Working </a:t>
            </a:r>
            <a:r>
              <a:rPr lang="en-US" sz="1800" b="1" dirty="0"/>
              <a:t>Group Status:</a:t>
            </a:r>
            <a:endParaRPr lang="en-US" sz="1200" b="1" dirty="0">
              <a:latin typeface="Arial" pitchFamily="34" charset="0"/>
              <a:cs typeface="Arial" pitchFamily="34" charset="0"/>
              <a:sym typeface="Arial" pitchFamily="34" charset="0"/>
            </a:endParaRPr>
          </a:p>
          <a:p>
            <a:pPr marL="747713" lvl="1" indent="-290513" defTabSz="914400">
              <a:lnSpc>
                <a:spcPct val="120000"/>
              </a:lnSpc>
              <a:spcBef>
                <a:spcPts val="0"/>
              </a:spcBef>
              <a:buClr>
                <a:srgbClr val="000000"/>
              </a:buClr>
              <a:buSzPct val="95000"/>
              <a:buFont typeface="ArialMT" charset="0"/>
              <a:buChar char="•"/>
            </a:pPr>
            <a:r>
              <a:rPr lang="en-US" sz="1200" dirty="0" smtClean="0"/>
              <a:t>Pink Sheets are in agency review.</a:t>
            </a:r>
          </a:p>
          <a:p>
            <a:pPr marL="747713" lvl="1" indent="-290513" defTabSz="914400">
              <a:lnSpc>
                <a:spcPct val="120000"/>
              </a:lnSpc>
              <a:spcBef>
                <a:spcPts val="0"/>
              </a:spcBef>
              <a:buClr>
                <a:srgbClr val="000000"/>
              </a:buClr>
              <a:buSzPct val="95000"/>
              <a:buFont typeface="ArialMT" charset="0"/>
              <a:buChar char="•"/>
            </a:pPr>
            <a:r>
              <a:rPr lang="en-US" sz="1200" b="1" dirty="0" smtClean="0"/>
              <a:t>All Green Books (excluding interoperability test plan) reviewed by WG; minor revisions needed before submission to CESG poll.</a:t>
            </a:r>
            <a:endParaRPr lang="en-US" sz="1200" b="1" dirty="0"/>
          </a:p>
          <a:p>
            <a:pPr defTabSz="914400">
              <a:lnSpc>
                <a:spcPct val="120000"/>
              </a:lnSpc>
              <a:spcBef>
                <a:spcPts val="0"/>
              </a:spcBef>
            </a:pPr>
            <a:r>
              <a:rPr lang="en-US" sz="1800" b="1" dirty="0"/>
              <a:t>Remarks</a:t>
            </a:r>
            <a:endParaRPr lang="en-US" sz="2000" b="1" dirty="0"/>
          </a:p>
          <a:p>
            <a:pPr marL="747713" lvl="1" indent="-290513" defTabSz="914400">
              <a:lnSpc>
                <a:spcPct val="120000"/>
              </a:lnSpc>
              <a:spcBef>
                <a:spcPts val="0"/>
              </a:spcBef>
              <a:buClr>
                <a:srgbClr val="000000"/>
              </a:buClr>
              <a:buSzPct val="95000"/>
              <a:buFont typeface="ArialMT" charset="0"/>
              <a:buChar char="•"/>
            </a:pPr>
            <a:r>
              <a:rPr lang="en-US" sz="1200" b="1" dirty="0" smtClean="0"/>
              <a:t>Resolved forthcoming RID against version 1 Pink Sheets: file checksum type will be managed on a per-node basis.</a:t>
            </a:r>
            <a:endParaRPr lang="en-US" sz="1200" b="1" dirty="0"/>
          </a:p>
          <a:p>
            <a:pPr defTabSz="914400">
              <a:lnSpc>
                <a:spcPct val="120000"/>
              </a:lnSpc>
              <a:spcBef>
                <a:spcPts val="0"/>
              </a:spcBef>
            </a:pPr>
            <a:r>
              <a:rPr lang="en-US" sz="1800" b="1" dirty="0"/>
              <a:t>Plans</a:t>
            </a:r>
            <a:endParaRPr lang="en-US" sz="2000" b="1" dirty="0"/>
          </a:p>
          <a:p>
            <a:pPr marL="769938" lvl="2" indent="-261938" defTabSz="914400">
              <a:lnSpc>
                <a:spcPct val="120000"/>
              </a:lnSpc>
              <a:spcBef>
                <a:spcPts val="0"/>
              </a:spcBef>
              <a:buClr>
                <a:srgbClr val="000000"/>
              </a:buClr>
              <a:buSzPct val="95000"/>
              <a:buFont typeface="ArialMT" charset="0"/>
              <a:buChar char="•"/>
            </a:pPr>
            <a:r>
              <a:rPr lang="en-US" sz="1200" dirty="0" smtClean="0"/>
              <a:t>Agency review ends 23 January 2015; plan to start  interoperability testing and second agency review (as needed) by 1 March, after resolving RIDs from first review.</a:t>
            </a:r>
          </a:p>
          <a:p>
            <a:pPr marL="769938" lvl="2" indent="-261938" defTabSz="914400">
              <a:lnSpc>
                <a:spcPct val="120000"/>
              </a:lnSpc>
              <a:spcBef>
                <a:spcPts val="0"/>
              </a:spcBef>
              <a:buClr>
                <a:srgbClr val="000000"/>
              </a:buClr>
              <a:buSzPct val="95000"/>
              <a:buFont typeface="ArialMT" charset="0"/>
              <a:buChar char="•"/>
            </a:pPr>
            <a:r>
              <a:rPr lang="en-US" sz="1200" dirty="0" smtClean="0"/>
              <a:t>Need Interoperability test plan completed by 1 March; adapt from original test plan (Green Book); resources identified.</a:t>
            </a:r>
          </a:p>
          <a:p>
            <a:pPr marL="769938" lvl="2" indent="-261938" defTabSz="914400">
              <a:lnSpc>
                <a:spcPct val="120000"/>
              </a:lnSpc>
              <a:spcBef>
                <a:spcPts val="0"/>
              </a:spcBef>
              <a:buClr>
                <a:srgbClr val="000000"/>
              </a:buClr>
              <a:buSzPct val="95000"/>
              <a:buFont typeface="ArialMT" charset="0"/>
              <a:buChar char="•"/>
            </a:pPr>
            <a:r>
              <a:rPr lang="en-US" sz="1200" dirty="0" smtClean="0"/>
              <a:t>File interoperability test report (and Pink Sheets) by mid-June 2015.</a:t>
            </a:r>
          </a:p>
          <a:p>
            <a:pPr marL="769938" lvl="2" indent="-261938" defTabSz="914400">
              <a:lnSpc>
                <a:spcPct val="120000"/>
              </a:lnSpc>
              <a:spcBef>
                <a:spcPts val="0"/>
              </a:spcBef>
              <a:buClr>
                <a:srgbClr val="000000"/>
              </a:buClr>
              <a:buSzPct val="95000"/>
              <a:buFont typeface="ArialMT" charset="0"/>
              <a:buChar char="•"/>
            </a:pPr>
            <a:endParaRPr lang="en-US" sz="1200" dirty="0" smtClean="0">
              <a:solidFill>
                <a:srgbClr val="FF0000"/>
              </a:solidFill>
            </a:endParaRPr>
          </a:p>
          <a:p>
            <a:pPr marL="769938" lvl="2" indent="-261938" defTabSz="914400">
              <a:lnSpc>
                <a:spcPct val="120000"/>
              </a:lnSpc>
              <a:spcBef>
                <a:spcPts val="0"/>
              </a:spcBef>
              <a:buClr>
                <a:srgbClr val="000000"/>
              </a:buClr>
              <a:buSzPct val="95000"/>
              <a:buFont typeface="ArialMT" charset="0"/>
              <a:buChar char="•"/>
            </a:pPr>
            <a:endParaRPr lang="en-US" sz="1200" dirty="0"/>
          </a:p>
        </p:txBody>
      </p:sp>
      <p:sp>
        <p:nvSpPr>
          <p:cNvPr id="6147" name="AutoShape 3"/>
          <p:cNvSpPr>
            <a:spLocks/>
          </p:cNvSpPr>
          <p:nvPr/>
        </p:nvSpPr>
        <p:spPr bwMode="auto">
          <a:xfrm>
            <a:off x="2743200" y="152400"/>
            <a:ext cx="373380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defTabSz="914400">
              <a:lnSpc>
                <a:spcPct val="90000"/>
              </a:lnSpc>
              <a:spcBef>
                <a:spcPts val="1600"/>
              </a:spcBef>
            </a:pPr>
            <a:r>
              <a:rPr lang="en-US" sz="2800" b="1">
                <a:solidFill>
                  <a:srgbClr val="000099"/>
                </a:solidFill>
                <a:effectLst>
                  <a:outerShdw blurRad="38100" dist="38100" dir="2700000" algn="tl">
                    <a:srgbClr val="C0C0C0"/>
                  </a:outerShdw>
                </a:effectLst>
              </a:rPr>
              <a:t>SIS Area Report</a:t>
            </a:r>
            <a:endParaRPr lang="en-US"/>
          </a:p>
        </p:txBody>
      </p:sp>
      <p:graphicFrame>
        <p:nvGraphicFramePr>
          <p:cNvPr id="6148" name="Group 4"/>
          <p:cNvGraphicFramePr>
            <a:graphicFrameLocks noGrp="1"/>
          </p:cNvGraphicFramePr>
          <p:nvPr>
            <p:extLst>
              <p:ext uri="{D42A27DB-BD31-4B8C-83A1-F6EECF244321}">
                <p14:modId xmlns:p14="http://schemas.microsoft.com/office/powerpoint/2010/main" val="2545063535"/>
              </p:ext>
            </p:extLst>
          </p:nvPr>
        </p:nvGraphicFramePr>
        <p:xfrm>
          <a:off x="885825" y="5499100"/>
          <a:ext cx="6858000" cy="942277"/>
        </p:xfrm>
        <a:graphic>
          <a:graphicData uri="http://schemas.openxmlformats.org/drawingml/2006/table">
            <a:tbl>
              <a:tblPr/>
              <a:tblGrid>
                <a:gridCol w="1714500"/>
                <a:gridCol w="1714500"/>
                <a:gridCol w="1714500"/>
                <a:gridCol w="1714500"/>
              </a:tblGrid>
              <a:tr h="328613">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status:</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OK</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CAUTION</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F5F5F">
                        <a:alpha val="20000"/>
                      </a:srgbClr>
                    </a:solid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PROBLEM</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F5F5F">
                        <a:alpha val="20000"/>
                      </a:srgbClr>
                    </a:solidFill>
                  </a:tcPr>
                </a:tc>
              </a:tr>
              <a:tr h="549275">
                <a:tc>
                  <a:txBody>
                    <a:bodyPr/>
                    <a:lstStyle/>
                    <a:p>
                      <a:pPr marL="0" marR="0" lvl="0" indent="0" algn="l" defTabSz="914400" rtl="0" eaLnBrk="1" fontAlgn="base" latinLnBrk="0" hangingPunct="0">
                        <a:lnSpc>
                          <a:spcPct val="80000"/>
                        </a:lnSpc>
                        <a:spcBef>
                          <a:spcPts val="1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On schedule; complete work and disband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80000"/>
                        </a:lnSpc>
                        <a:spcBef>
                          <a:spcPts val="200"/>
                        </a:spcBef>
                        <a:spcAft>
                          <a:spcPct val="0"/>
                        </a:spcAft>
                        <a:buClrTx/>
                        <a:buSzTx/>
                        <a:buFontTx/>
                        <a:buNone/>
                        <a:tabLst/>
                      </a:pPr>
                      <a:endParaRPr kumimoji="0" lang="en-US" sz="18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80000"/>
                        </a:lnSpc>
                        <a:spcBef>
                          <a:spcPts val="200"/>
                        </a:spcBef>
                        <a:spcAft>
                          <a:spcPct val="0"/>
                        </a:spcAft>
                        <a:buClrTx/>
                        <a:buSzTx/>
                        <a:buFontTx/>
                        <a:buNone/>
                        <a:tabLst/>
                      </a:pP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179" name="AutoShape 35"/>
          <p:cNvSpPr>
            <a:spLocks/>
          </p:cNvSpPr>
          <p:nvPr/>
        </p:nvSpPr>
        <p:spPr bwMode="auto">
          <a:xfrm>
            <a:off x="685800" y="5160963"/>
            <a:ext cx="4105275"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0" lvl="1" defTabSz="914400">
              <a:lnSpc>
                <a:spcPct val="90000"/>
              </a:lnSpc>
              <a:spcBef>
                <a:spcPts val="100"/>
              </a:spcBef>
            </a:pPr>
            <a:r>
              <a:rPr lang="en-US" sz="1600" b="1" dirty="0">
                <a:latin typeface="Arial" pitchFamily="34" charset="0"/>
                <a:cs typeface="Arial" pitchFamily="34" charset="0"/>
                <a:sym typeface="Arial" pitchFamily="34" charset="0"/>
              </a:rPr>
              <a:t>Working Group Summary Situation:</a:t>
            </a:r>
            <a:endParaRPr lang="en-US" dirty="0"/>
          </a:p>
        </p:txBody>
      </p:sp>
      <p:sp>
        <p:nvSpPr>
          <p:cNvPr id="6180" name="AutoShape 36"/>
          <p:cNvSpPr>
            <a:spLocks/>
          </p:cNvSpPr>
          <p:nvPr/>
        </p:nvSpPr>
        <p:spPr bwMode="auto">
          <a:xfrm>
            <a:off x="423863" y="668338"/>
            <a:ext cx="5724525" cy="46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spcBef>
                <a:spcPts val="600"/>
              </a:spcBef>
            </a:pPr>
            <a:r>
              <a:rPr lang="en-US" sz="2400" b="1" dirty="0" smtClean="0">
                <a:solidFill>
                  <a:srgbClr val="000099"/>
                </a:solidFill>
              </a:rPr>
              <a:t>CFDPv1 WG</a:t>
            </a:r>
            <a:endParaRPr lang="en-US" dirty="0"/>
          </a:p>
        </p:txBody>
      </p:sp>
    </p:spTree>
    <p:extLst>
      <p:ext uri="{BB962C8B-B14F-4D97-AF65-F5344CB8AC3E}">
        <p14:creationId xmlns:p14="http://schemas.microsoft.com/office/powerpoint/2010/main" val="535529952"/>
      </p:ext>
    </p:extLst>
  </p:cSld>
  <p:clrMapOvr>
    <a:masterClrMapping/>
  </p:clrMapOvr>
  <p:transition spd="slow"/>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34938" y="1176338"/>
            <a:ext cx="8872537" cy="3984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800" b="1" dirty="0"/>
              <a:t>Goals:</a:t>
            </a:r>
            <a:endParaRPr lang="en-US" sz="1200" b="1"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r>
              <a:rPr lang="en-US" sz="1400" dirty="0" smtClean="0"/>
              <a:t>Review and complete the Yellow Book and proceed with approval to publish the Blue Book</a:t>
            </a:r>
          </a:p>
          <a:p>
            <a:pPr marL="747713" lvl="1" indent="-290513" defTabSz="914400">
              <a:lnSpc>
                <a:spcPct val="120000"/>
              </a:lnSpc>
              <a:spcBef>
                <a:spcPts val="0"/>
              </a:spcBef>
              <a:buSzPct val="95000"/>
              <a:buFont typeface="ArialMT" charset="0"/>
              <a:buChar char="•"/>
            </a:pPr>
            <a:r>
              <a:rPr lang="en-US" sz="1400" b="1" dirty="0" smtClean="0"/>
              <a:t>Complete update of the Green Book</a:t>
            </a:r>
          </a:p>
          <a:p>
            <a:pPr marL="747713" lvl="1" indent="-290513" defTabSz="914400">
              <a:lnSpc>
                <a:spcPct val="120000"/>
              </a:lnSpc>
              <a:spcBef>
                <a:spcPts val="0"/>
              </a:spcBef>
              <a:buSzPct val="95000"/>
              <a:buFont typeface="ArialMT" charset="0"/>
              <a:buChar char="•"/>
            </a:pPr>
            <a:r>
              <a:rPr lang="en-US" sz="1400" dirty="0" smtClean="0"/>
              <a:t>Discuss any future work for the group</a:t>
            </a:r>
            <a:endParaRPr lang="en-US" sz="1400" b="1" dirty="0"/>
          </a:p>
          <a:p>
            <a:pPr defTabSz="914400">
              <a:lnSpc>
                <a:spcPct val="120000"/>
              </a:lnSpc>
              <a:spcBef>
                <a:spcPts val="0"/>
              </a:spcBef>
            </a:pPr>
            <a:r>
              <a:rPr lang="en-US" sz="1800" b="1" dirty="0"/>
              <a:t>Working Group Status:</a:t>
            </a:r>
            <a:endParaRPr lang="en-US" sz="1200" b="1" dirty="0">
              <a:latin typeface="Arial" pitchFamily="34" charset="0"/>
              <a:cs typeface="Arial" pitchFamily="34" charset="0"/>
              <a:sym typeface="Arial" pitchFamily="34" charset="0"/>
            </a:endParaRPr>
          </a:p>
          <a:p>
            <a:pPr marL="747713" lvl="1" indent="-290513" defTabSz="914400">
              <a:lnSpc>
                <a:spcPct val="120000"/>
              </a:lnSpc>
              <a:spcBef>
                <a:spcPts val="0"/>
              </a:spcBef>
              <a:buClr>
                <a:srgbClr val="000000"/>
              </a:buClr>
              <a:buSzPct val="95000"/>
              <a:buFont typeface="ArialMT" charset="0"/>
              <a:buChar char="•"/>
            </a:pPr>
            <a:r>
              <a:rPr lang="en-US" sz="1400" b="1" dirty="0" smtClean="0"/>
              <a:t>Test report completed  </a:t>
            </a:r>
            <a:r>
              <a:rPr lang="en-US" sz="1400" b="1" dirty="0" smtClean="0">
                <a:sym typeface="Wingdings" panose="05000000000000000000" pitchFamily="2" charset="2"/>
              </a:rPr>
              <a:t> Blue Book Completed</a:t>
            </a:r>
            <a:endParaRPr lang="en-US" sz="1400" b="1" dirty="0" smtClean="0"/>
          </a:p>
          <a:p>
            <a:pPr marL="747713" lvl="1" indent="-290513" defTabSz="914400">
              <a:lnSpc>
                <a:spcPct val="120000"/>
              </a:lnSpc>
              <a:spcBef>
                <a:spcPts val="0"/>
              </a:spcBef>
              <a:buClr>
                <a:srgbClr val="000000"/>
              </a:buClr>
              <a:buSzPct val="95000"/>
              <a:buFont typeface="ArialMT" charset="0"/>
              <a:buChar char="•"/>
            </a:pPr>
            <a:r>
              <a:rPr lang="en-US" sz="1400" dirty="0" smtClean="0"/>
              <a:t>Green Book updated</a:t>
            </a:r>
          </a:p>
          <a:p>
            <a:pPr defTabSz="914400">
              <a:lnSpc>
                <a:spcPct val="120000"/>
              </a:lnSpc>
              <a:spcBef>
                <a:spcPts val="0"/>
              </a:spcBef>
            </a:pPr>
            <a:r>
              <a:rPr lang="en-US" sz="1800" b="1" dirty="0" smtClean="0"/>
              <a:t>Remarks</a:t>
            </a:r>
            <a:endParaRPr lang="en-US" sz="2000" b="1" dirty="0"/>
          </a:p>
          <a:p>
            <a:pPr marL="747713" lvl="1" indent="-290513" defTabSz="914400">
              <a:lnSpc>
                <a:spcPct val="120000"/>
              </a:lnSpc>
              <a:spcBef>
                <a:spcPts val="0"/>
              </a:spcBef>
              <a:buClr>
                <a:srgbClr val="000000"/>
              </a:buClr>
              <a:buSzPct val="95000"/>
              <a:buFont typeface="ArialMT" charset="0"/>
              <a:buChar char="•"/>
            </a:pPr>
            <a:r>
              <a:rPr lang="en-US" sz="1400" b="1" dirty="0" smtClean="0"/>
              <a:t>None</a:t>
            </a:r>
            <a:endParaRPr lang="en-US" sz="1400" b="1" dirty="0"/>
          </a:p>
          <a:p>
            <a:pPr defTabSz="914400">
              <a:lnSpc>
                <a:spcPct val="120000"/>
              </a:lnSpc>
              <a:spcBef>
                <a:spcPts val="0"/>
              </a:spcBef>
            </a:pPr>
            <a:r>
              <a:rPr lang="en-US" sz="1800" b="1" dirty="0"/>
              <a:t>Plans</a:t>
            </a:r>
            <a:endParaRPr lang="en-US" sz="2000" b="1" dirty="0"/>
          </a:p>
          <a:p>
            <a:pPr marL="747713" lvl="1" indent="-290513" defTabSz="914400">
              <a:lnSpc>
                <a:spcPct val="120000"/>
              </a:lnSpc>
              <a:spcBef>
                <a:spcPts val="0"/>
              </a:spcBef>
              <a:buClr>
                <a:srgbClr val="000000"/>
              </a:buClr>
              <a:buSzPct val="95000"/>
              <a:buFont typeface="ArialMT" charset="0"/>
              <a:buChar char="•"/>
            </a:pPr>
            <a:r>
              <a:rPr lang="en-US" sz="1400" dirty="0"/>
              <a:t>Prepared to support DTN WG if it pursues a Bundle Streaming Service addition to their Blue Book and the </a:t>
            </a:r>
            <a:r>
              <a:rPr lang="en-US" sz="1400" dirty="0" err="1"/>
              <a:t>Telerobotics</a:t>
            </a:r>
            <a:r>
              <a:rPr lang="en-US" sz="1400" dirty="0"/>
              <a:t> WG’s Green and subsequent books</a:t>
            </a:r>
          </a:p>
          <a:p>
            <a:pPr marL="769938" lvl="2" indent="-261938" defTabSz="914400">
              <a:lnSpc>
                <a:spcPct val="120000"/>
              </a:lnSpc>
              <a:spcBef>
                <a:spcPts val="0"/>
              </a:spcBef>
              <a:buClr>
                <a:srgbClr val="000000"/>
              </a:buClr>
              <a:buSzPct val="95000"/>
              <a:buFont typeface="ArialMT" charset="0"/>
              <a:buChar char="•"/>
            </a:pPr>
            <a:endParaRPr lang="en-US" sz="1200" dirty="0"/>
          </a:p>
        </p:txBody>
      </p:sp>
      <p:sp>
        <p:nvSpPr>
          <p:cNvPr id="6147" name="AutoShape 3"/>
          <p:cNvSpPr>
            <a:spLocks/>
          </p:cNvSpPr>
          <p:nvPr/>
        </p:nvSpPr>
        <p:spPr bwMode="auto">
          <a:xfrm>
            <a:off x="2743200" y="152400"/>
            <a:ext cx="373380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defTabSz="914400">
              <a:lnSpc>
                <a:spcPct val="90000"/>
              </a:lnSpc>
              <a:spcBef>
                <a:spcPts val="1600"/>
              </a:spcBef>
            </a:pPr>
            <a:r>
              <a:rPr lang="en-US" sz="2800" b="1">
                <a:solidFill>
                  <a:srgbClr val="000099"/>
                </a:solidFill>
                <a:effectLst>
                  <a:outerShdw blurRad="38100" dist="38100" dir="2700000" algn="tl">
                    <a:srgbClr val="C0C0C0"/>
                  </a:outerShdw>
                </a:effectLst>
              </a:rPr>
              <a:t>SIS Area Report</a:t>
            </a:r>
            <a:endParaRPr lang="en-US"/>
          </a:p>
        </p:txBody>
      </p:sp>
      <p:graphicFrame>
        <p:nvGraphicFramePr>
          <p:cNvPr id="6148" name="Group 4"/>
          <p:cNvGraphicFramePr>
            <a:graphicFrameLocks noGrp="1"/>
          </p:cNvGraphicFramePr>
          <p:nvPr>
            <p:extLst>
              <p:ext uri="{D42A27DB-BD31-4B8C-83A1-F6EECF244321}">
                <p14:modId xmlns:p14="http://schemas.microsoft.com/office/powerpoint/2010/main" val="3227114669"/>
              </p:ext>
            </p:extLst>
          </p:nvPr>
        </p:nvGraphicFramePr>
        <p:xfrm>
          <a:off x="885825" y="5499100"/>
          <a:ext cx="6858000" cy="942277"/>
        </p:xfrm>
        <a:graphic>
          <a:graphicData uri="http://schemas.openxmlformats.org/drawingml/2006/table">
            <a:tbl>
              <a:tblPr/>
              <a:tblGrid>
                <a:gridCol w="1714500"/>
                <a:gridCol w="1714500"/>
                <a:gridCol w="1714500"/>
                <a:gridCol w="1714500"/>
              </a:tblGrid>
              <a:tr h="328613">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status:</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OK</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CAUTION</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F5F5F">
                        <a:alpha val="20000"/>
                      </a:srgbClr>
                    </a:solid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PROBLEM</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F5F5F">
                        <a:alpha val="20000"/>
                      </a:srgbClr>
                    </a:solidFill>
                  </a:tcPr>
                </a:tc>
              </a:tr>
              <a:tr h="549275">
                <a:tc>
                  <a:txBody>
                    <a:bodyPr/>
                    <a:lstStyle/>
                    <a:p>
                      <a:pPr marL="0" marR="0" lvl="0" indent="0" algn="l" defTabSz="914400" rtl="0" eaLnBrk="1" fontAlgn="base" latinLnBrk="0" hangingPunct="0">
                        <a:lnSpc>
                          <a:spcPct val="80000"/>
                        </a:lnSpc>
                        <a:spcBef>
                          <a:spcPts val="1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BB and GB Update; MJPEG2000 then disband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80000"/>
                        </a:lnSpc>
                        <a:spcBef>
                          <a:spcPts val="200"/>
                        </a:spcBef>
                        <a:spcAft>
                          <a:spcPct val="0"/>
                        </a:spcAft>
                        <a:buClrTx/>
                        <a:buSzTx/>
                        <a:buFontTx/>
                        <a:buNone/>
                        <a:tabLst/>
                      </a:pPr>
                      <a:endParaRPr kumimoji="0" lang="en-US" sz="18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80000"/>
                        </a:lnSpc>
                        <a:spcBef>
                          <a:spcPts val="200"/>
                        </a:spcBef>
                        <a:spcAft>
                          <a:spcPct val="0"/>
                        </a:spcAft>
                        <a:buClrTx/>
                        <a:buSzTx/>
                        <a:buFontTx/>
                        <a:buNone/>
                        <a:tabLst/>
                      </a:pP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179" name="AutoShape 35"/>
          <p:cNvSpPr>
            <a:spLocks/>
          </p:cNvSpPr>
          <p:nvPr/>
        </p:nvSpPr>
        <p:spPr bwMode="auto">
          <a:xfrm>
            <a:off x="685800" y="5160963"/>
            <a:ext cx="4105275"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0" lvl="1" defTabSz="914400">
              <a:lnSpc>
                <a:spcPct val="90000"/>
              </a:lnSpc>
              <a:spcBef>
                <a:spcPts val="100"/>
              </a:spcBef>
            </a:pPr>
            <a:r>
              <a:rPr lang="en-US" sz="1600" b="1" dirty="0">
                <a:latin typeface="Arial" pitchFamily="34" charset="0"/>
                <a:cs typeface="Arial" pitchFamily="34" charset="0"/>
                <a:sym typeface="Arial" pitchFamily="34" charset="0"/>
              </a:rPr>
              <a:t>Working Group Summary Situation:</a:t>
            </a:r>
            <a:endParaRPr lang="en-US" dirty="0"/>
          </a:p>
        </p:txBody>
      </p:sp>
      <p:sp>
        <p:nvSpPr>
          <p:cNvPr id="6180" name="AutoShape 36"/>
          <p:cNvSpPr>
            <a:spLocks/>
          </p:cNvSpPr>
          <p:nvPr/>
        </p:nvSpPr>
        <p:spPr bwMode="auto">
          <a:xfrm>
            <a:off x="423863" y="668338"/>
            <a:ext cx="5724525" cy="46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spcBef>
                <a:spcPts val="600"/>
              </a:spcBef>
            </a:pPr>
            <a:r>
              <a:rPr lang="en-US" sz="2400" b="1" dirty="0" smtClean="0">
                <a:solidFill>
                  <a:srgbClr val="000099"/>
                </a:solidFill>
              </a:rPr>
              <a:t>Motion Imagery and Applications WG</a:t>
            </a:r>
            <a:endParaRPr lang="en-US" dirty="0"/>
          </a:p>
        </p:txBody>
      </p:sp>
    </p:spTree>
    <p:extLst>
      <p:ext uri="{BB962C8B-B14F-4D97-AF65-F5344CB8AC3E}">
        <p14:creationId xmlns:p14="http://schemas.microsoft.com/office/powerpoint/2010/main" val="1151819989"/>
      </p:ext>
    </p:extLst>
  </p:cSld>
  <p:clrMapOvr>
    <a:masterClrMapping/>
  </p:clrMapOvr>
  <p:transition spd="slow"/>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34938" y="1176338"/>
            <a:ext cx="8872537" cy="3984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800" b="1" dirty="0"/>
              <a:t>Goals:</a:t>
            </a:r>
            <a:endParaRPr lang="en-US" sz="1200" b="1" dirty="0">
              <a:latin typeface="Arial" pitchFamily="34" charset="0"/>
              <a:cs typeface="Arial" pitchFamily="34" charset="0"/>
              <a:sym typeface="Arial" pitchFamily="34" charset="0"/>
            </a:endParaRPr>
          </a:p>
          <a:p>
            <a:pPr marL="747713" lvl="1" indent="-290513" defTabSz="914400">
              <a:spcBef>
                <a:spcPts val="0"/>
              </a:spcBef>
              <a:buSzPct val="95000"/>
              <a:buFont typeface="ArialMT" charset="0"/>
              <a:buChar char="•"/>
            </a:pPr>
            <a:r>
              <a:rPr lang="de-DE" sz="1800" dirty="0" smtClean="0"/>
              <a:t>Review of Red Book, including the PICS completed.</a:t>
            </a:r>
          </a:p>
          <a:p>
            <a:pPr marL="747713" lvl="1" indent="-290513" defTabSz="914400">
              <a:spcBef>
                <a:spcPts val="0"/>
              </a:spcBef>
              <a:buSzPct val="95000"/>
              <a:buFont typeface="ArialMT" charset="0"/>
              <a:buChar char="•"/>
            </a:pPr>
            <a:r>
              <a:rPr lang="de-DE" sz="1800" b="1" dirty="0" smtClean="0"/>
              <a:t>Waiting for final inputs and Red Book will be ready for CESG polling to release for agency review before Spring Meeting</a:t>
            </a:r>
            <a:endParaRPr lang="en-US" sz="1800" b="1" dirty="0"/>
          </a:p>
          <a:p>
            <a:pPr defTabSz="914400">
              <a:lnSpc>
                <a:spcPct val="120000"/>
              </a:lnSpc>
              <a:spcBef>
                <a:spcPts val="600"/>
              </a:spcBef>
            </a:pPr>
            <a:r>
              <a:rPr lang="en-US" sz="1800" b="1" dirty="0"/>
              <a:t>Working Group Status:</a:t>
            </a:r>
            <a:endParaRPr lang="en-US" sz="1200" b="1" dirty="0">
              <a:latin typeface="Arial" pitchFamily="34" charset="0"/>
              <a:cs typeface="Arial" pitchFamily="34" charset="0"/>
              <a:sym typeface="Arial" pitchFamily="34" charset="0"/>
            </a:endParaRPr>
          </a:p>
          <a:p>
            <a:pPr marL="747713" lvl="1" indent="-290513" defTabSz="914400">
              <a:spcBef>
                <a:spcPts val="0"/>
              </a:spcBef>
              <a:buClr>
                <a:srgbClr val="000000"/>
              </a:buClr>
              <a:buSzPct val="95000"/>
              <a:buFont typeface="ArialMT" charset="0"/>
              <a:buChar char="•"/>
            </a:pPr>
            <a:r>
              <a:rPr lang="de-DE" sz="1800" dirty="0" smtClean="0"/>
              <a:t>(Completed) Test report will be ready for</a:t>
            </a:r>
            <a:r>
              <a:rPr lang="de-DE" sz="1800" dirty="0"/>
              <a:t> </a:t>
            </a:r>
            <a:r>
              <a:rPr lang="de-DE" sz="1800" dirty="0" smtClean="0"/>
              <a:t>WG review in the next spring meeting</a:t>
            </a:r>
            <a:endParaRPr lang="en-US" sz="1800" b="1" dirty="0"/>
          </a:p>
          <a:p>
            <a:pPr>
              <a:lnSpc>
                <a:spcPct val="120000"/>
              </a:lnSpc>
              <a:spcBef>
                <a:spcPts val="600"/>
              </a:spcBef>
            </a:pPr>
            <a:r>
              <a:rPr lang="en-US" sz="1800" dirty="0"/>
              <a:t>Remarks</a:t>
            </a:r>
          </a:p>
          <a:p>
            <a:pPr marL="747713" lvl="1" indent="-290513" defTabSz="914400">
              <a:spcBef>
                <a:spcPts val="0"/>
              </a:spcBef>
              <a:buClr>
                <a:srgbClr val="000000"/>
              </a:buClr>
              <a:buSzPct val="95000"/>
              <a:buFont typeface="ArialMT" charset="0"/>
              <a:buChar char="•"/>
            </a:pPr>
            <a:r>
              <a:rPr lang="de-DE" sz="1800" dirty="0" smtClean="0"/>
              <a:t>If things go smoothly, WG could publish Blue Book by Fall 2015 meeting.</a:t>
            </a:r>
            <a:endParaRPr lang="en-US" sz="1800" b="1" dirty="0"/>
          </a:p>
          <a:p>
            <a:pPr defTabSz="914400">
              <a:lnSpc>
                <a:spcPct val="120000"/>
              </a:lnSpc>
              <a:spcBef>
                <a:spcPts val="600"/>
              </a:spcBef>
            </a:pPr>
            <a:r>
              <a:rPr lang="en-US" sz="1800" dirty="0"/>
              <a:t>Plans</a:t>
            </a:r>
          </a:p>
          <a:p>
            <a:pPr marL="769938" lvl="2" indent="-261938" defTabSz="914400">
              <a:spcBef>
                <a:spcPts val="0"/>
              </a:spcBef>
              <a:buClr>
                <a:srgbClr val="000000"/>
              </a:buClr>
              <a:buSzPct val="95000"/>
              <a:buFont typeface="ArialMT" charset="0"/>
              <a:buChar char="•"/>
            </a:pPr>
            <a:r>
              <a:rPr lang="en-US" sz="1800" dirty="0" smtClean="0"/>
              <a:t>Green book is overdue and should be updated; start this Spring 2015</a:t>
            </a:r>
          </a:p>
          <a:p>
            <a:pPr marL="769938" lvl="2" indent="-261938">
              <a:spcBef>
                <a:spcPts val="0"/>
              </a:spcBef>
              <a:buClr>
                <a:srgbClr val="000000"/>
              </a:buClr>
              <a:buSzPct val="95000"/>
              <a:buFont typeface="ArialMT" charset="0"/>
              <a:buChar char="•"/>
            </a:pPr>
            <a:r>
              <a:rPr lang="en-US" sz="1800" dirty="0" smtClean="0"/>
              <a:t>Support of the </a:t>
            </a:r>
            <a:r>
              <a:rPr lang="en-US" sz="1800" dirty="0" err="1" smtClean="0"/>
              <a:t>telerobotic</a:t>
            </a:r>
            <a:r>
              <a:rPr lang="en-US" sz="1800" dirty="0" smtClean="0"/>
              <a:t> working group.</a:t>
            </a:r>
            <a:endParaRPr lang="en-US" sz="1800" dirty="0"/>
          </a:p>
          <a:p>
            <a:pPr marL="769938" lvl="2" indent="-261938" defTabSz="914400">
              <a:lnSpc>
                <a:spcPct val="120000"/>
              </a:lnSpc>
              <a:spcBef>
                <a:spcPts val="0"/>
              </a:spcBef>
              <a:buClr>
                <a:srgbClr val="000000"/>
              </a:buClr>
              <a:buSzPct val="95000"/>
              <a:buFont typeface="ArialMT" charset="0"/>
              <a:buChar char="•"/>
            </a:pPr>
            <a:endParaRPr lang="en-US" sz="1200" dirty="0"/>
          </a:p>
        </p:txBody>
      </p:sp>
      <p:sp>
        <p:nvSpPr>
          <p:cNvPr id="6147" name="AutoShape 3"/>
          <p:cNvSpPr>
            <a:spLocks/>
          </p:cNvSpPr>
          <p:nvPr/>
        </p:nvSpPr>
        <p:spPr bwMode="auto">
          <a:xfrm>
            <a:off x="2743200" y="152400"/>
            <a:ext cx="373380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defTabSz="914400">
              <a:lnSpc>
                <a:spcPct val="90000"/>
              </a:lnSpc>
              <a:spcBef>
                <a:spcPts val="1600"/>
              </a:spcBef>
            </a:pPr>
            <a:r>
              <a:rPr lang="en-US" sz="2800" b="1">
                <a:solidFill>
                  <a:srgbClr val="000099"/>
                </a:solidFill>
                <a:effectLst>
                  <a:outerShdw blurRad="38100" dist="38100" dir="2700000" algn="tl">
                    <a:srgbClr val="C0C0C0"/>
                  </a:outerShdw>
                </a:effectLst>
              </a:rPr>
              <a:t>SIS Area Report</a:t>
            </a:r>
            <a:endParaRPr lang="en-US"/>
          </a:p>
        </p:txBody>
      </p:sp>
      <p:graphicFrame>
        <p:nvGraphicFramePr>
          <p:cNvPr id="6148" name="Group 4"/>
          <p:cNvGraphicFramePr>
            <a:graphicFrameLocks noGrp="1"/>
          </p:cNvGraphicFramePr>
          <p:nvPr>
            <p:extLst>
              <p:ext uri="{D42A27DB-BD31-4B8C-83A1-F6EECF244321}">
                <p14:modId xmlns:p14="http://schemas.microsoft.com/office/powerpoint/2010/main" val="360727655"/>
              </p:ext>
            </p:extLst>
          </p:nvPr>
        </p:nvGraphicFramePr>
        <p:xfrm>
          <a:off x="885825" y="5499100"/>
          <a:ext cx="6858000" cy="877888"/>
        </p:xfrm>
        <a:graphic>
          <a:graphicData uri="http://schemas.openxmlformats.org/drawingml/2006/table">
            <a:tbl>
              <a:tblPr/>
              <a:tblGrid>
                <a:gridCol w="1381875"/>
                <a:gridCol w="2573135"/>
                <a:gridCol w="1188490"/>
                <a:gridCol w="1714500"/>
              </a:tblGrid>
              <a:tr h="328613">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status:</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OK</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CAUTION</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F5F5F">
                        <a:alpha val="20000"/>
                      </a:srgbClr>
                    </a:solid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PROBLEM</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F5F5F">
                        <a:alpha val="20000"/>
                      </a:srgbClr>
                    </a:solidFill>
                  </a:tcPr>
                </a:tc>
              </a:tr>
              <a:tr h="549275">
                <a:tc>
                  <a:txBody>
                    <a:bodyPr/>
                    <a:lstStyle/>
                    <a:p>
                      <a:pPr marL="0" marR="0" lvl="0" indent="0" algn="l" defTabSz="914400" rtl="0" eaLnBrk="1" fontAlgn="base" latinLnBrk="0" hangingPunct="0">
                        <a:lnSpc>
                          <a:spcPct val="80000"/>
                        </a:lnSpc>
                        <a:spcBef>
                          <a:spcPts val="1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On schedule; complete BB, update GB, and disband.</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80000"/>
                        </a:lnSpc>
                        <a:spcBef>
                          <a:spcPts val="200"/>
                        </a:spcBef>
                        <a:spcAft>
                          <a:spcPct val="0"/>
                        </a:spcAft>
                        <a:buClrTx/>
                        <a:buSzTx/>
                        <a:buFontTx/>
                        <a:buNone/>
                        <a:tabLst/>
                      </a:pPr>
                      <a:endParaRPr kumimoji="0" lang="en-US" sz="18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80000"/>
                        </a:lnSpc>
                        <a:spcBef>
                          <a:spcPts val="200"/>
                        </a:spcBef>
                        <a:spcAft>
                          <a:spcPct val="0"/>
                        </a:spcAft>
                        <a:buClrTx/>
                        <a:buSzTx/>
                        <a:buFontTx/>
                        <a:buNone/>
                        <a:tabLst/>
                      </a:pP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179" name="AutoShape 35"/>
          <p:cNvSpPr>
            <a:spLocks/>
          </p:cNvSpPr>
          <p:nvPr/>
        </p:nvSpPr>
        <p:spPr bwMode="auto">
          <a:xfrm>
            <a:off x="685800" y="5160963"/>
            <a:ext cx="4105275"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0" lvl="1" defTabSz="914400">
              <a:lnSpc>
                <a:spcPct val="90000"/>
              </a:lnSpc>
              <a:spcBef>
                <a:spcPts val="100"/>
              </a:spcBef>
            </a:pPr>
            <a:r>
              <a:rPr lang="en-US" sz="1600" b="1" dirty="0">
                <a:latin typeface="Arial" pitchFamily="34" charset="0"/>
                <a:cs typeface="Arial" pitchFamily="34" charset="0"/>
                <a:sym typeface="Arial" pitchFamily="34" charset="0"/>
              </a:rPr>
              <a:t>Working Group Summary Situation:</a:t>
            </a:r>
            <a:endParaRPr lang="en-US" dirty="0"/>
          </a:p>
        </p:txBody>
      </p:sp>
      <p:sp>
        <p:nvSpPr>
          <p:cNvPr id="6180" name="AutoShape 36"/>
          <p:cNvSpPr>
            <a:spLocks/>
          </p:cNvSpPr>
          <p:nvPr/>
        </p:nvSpPr>
        <p:spPr bwMode="auto">
          <a:xfrm>
            <a:off x="423863" y="668338"/>
            <a:ext cx="5724525" cy="46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spcBef>
                <a:spcPts val="600"/>
              </a:spcBef>
            </a:pPr>
            <a:r>
              <a:rPr lang="en-US" sz="2400" b="1" dirty="0" smtClean="0">
                <a:solidFill>
                  <a:srgbClr val="000099"/>
                </a:solidFill>
              </a:rPr>
              <a:t>Voice and Audio Communications WG</a:t>
            </a:r>
            <a:endParaRPr lang="en-US" dirty="0"/>
          </a:p>
        </p:txBody>
      </p:sp>
    </p:spTree>
    <p:extLst>
      <p:ext uri="{BB962C8B-B14F-4D97-AF65-F5344CB8AC3E}">
        <p14:creationId xmlns:p14="http://schemas.microsoft.com/office/powerpoint/2010/main" val="3977075212"/>
      </p:ext>
    </p:extLst>
  </p:cSld>
  <p:clrMapOvr>
    <a:masterClrMapping/>
  </p:clrMapOvr>
  <p:transition spd="slow"/>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34938" y="1176338"/>
            <a:ext cx="8872537" cy="3984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800" b="1" dirty="0"/>
              <a:t>Goals:</a:t>
            </a:r>
            <a:endParaRPr lang="en-US" sz="1200" b="1"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r>
              <a:rPr lang="en-US" sz="1200" dirty="0" smtClean="0"/>
              <a:t>Disposition the Red-3 RIDS on BP-for CCSDS</a:t>
            </a:r>
          </a:p>
          <a:p>
            <a:pPr marL="747713" lvl="1" indent="-290513" defTabSz="914400">
              <a:lnSpc>
                <a:spcPct val="120000"/>
              </a:lnSpc>
              <a:spcBef>
                <a:spcPts val="0"/>
              </a:spcBef>
              <a:buSzPct val="95000"/>
              <a:buFont typeface="ArialMT" charset="0"/>
              <a:buChar char="•"/>
            </a:pPr>
            <a:r>
              <a:rPr lang="en-US" sz="1200" b="1" dirty="0" smtClean="0"/>
              <a:t>Plan for follow-on work that is in the framework (NM, Security, CGR)</a:t>
            </a:r>
          </a:p>
          <a:p>
            <a:pPr marL="747713" lvl="1" indent="-290513" defTabSz="914400">
              <a:lnSpc>
                <a:spcPct val="120000"/>
              </a:lnSpc>
              <a:spcBef>
                <a:spcPts val="0"/>
              </a:spcBef>
              <a:buSzPct val="95000"/>
              <a:buFont typeface="ArialMT" charset="0"/>
              <a:buChar char="•"/>
            </a:pPr>
            <a:r>
              <a:rPr lang="en-US" sz="1200" dirty="0" smtClean="0"/>
              <a:t>Review various agencies’ experiences with DTN testing and experimentation</a:t>
            </a:r>
          </a:p>
          <a:p>
            <a:pPr marL="747713" lvl="1" indent="-290513" defTabSz="914400">
              <a:lnSpc>
                <a:spcPct val="120000"/>
              </a:lnSpc>
              <a:spcBef>
                <a:spcPts val="0"/>
              </a:spcBef>
              <a:buSzPct val="95000"/>
              <a:buFont typeface="ArialMT" charset="0"/>
              <a:buChar char="•"/>
            </a:pPr>
            <a:r>
              <a:rPr lang="en-US" sz="1200" b="1" dirty="0" smtClean="0"/>
              <a:t>Joint meeting with SM&amp;C MO Services to talk about relationship between SM&amp;C MO Services and DTN Network Management</a:t>
            </a:r>
          </a:p>
          <a:p>
            <a:pPr marL="747713" lvl="1" indent="-290513">
              <a:lnSpc>
                <a:spcPct val="120000"/>
              </a:lnSpc>
              <a:spcBef>
                <a:spcPts val="0"/>
              </a:spcBef>
              <a:buSzPct val="95000"/>
              <a:buFont typeface="ArialMT" charset="0"/>
              <a:buChar char="•"/>
            </a:pPr>
            <a:r>
              <a:rPr lang="en-US" sz="1200" dirty="0"/>
              <a:t>Joint meeting with SIS-MIA to talk about bundle streaming service</a:t>
            </a:r>
            <a:r>
              <a:rPr lang="en-US" sz="1200" dirty="0" smtClean="0"/>
              <a:t>.</a:t>
            </a:r>
            <a:endParaRPr lang="en-US" sz="1200" b="1" dirty="0" smtClean="0"/>
          </a:p>
          <a:p>
            <a:pPr defTabSz="914400">
              <a:lnSpc>
                <a:spcPct val="120000"/>
              </a:lnSpc>
              <a:spcBef>
                <a:spcPts val="0"/>
              </a:spcBef>
            </a:pPr>
            <a:r>
              <a:rPr lang="en-US" sz="1800" b="1" dirty="0" smtClean="0"/>
              <a:t>Working </a:t>
            </a:r>
            <a:r>
              <a:rPr lang="en-US" sz="1800" b="1" dirty="0"/>
              <a:t>Group Status:</a:t>
            </a:r>
            <a:endParaRPr lang="en-US" sz="1200" b="1" dirty="0">
              <a:latin typeface="Arial" pitchFamily="34" charset="0"/>
              <a:cs typeface="Arial" pitchFamily="34" charset="0"/>
              <a:sym typeface="Arial" pitchFamily="34" charset="0"/>
            </a:endParaRPr>
          </a:p>
          <a:p>
            <a:pPr marL="747713" lvl="1" indent="-290513" defTabSz="914400">
              <a:lnSpc>
                <a:spcPct val="120000"/>
              </a:lnSpc>
              <a:spcBef>
                <a:spcPts val="0"/>
              </a:spcBef>
              <a:buClr>
                <a:srgbClr val="000000"/>
              </a:buClr>
              <a:buSzPct val="95000"/>
              <a:buFont typeface="ArialMT" charset="0"/>
              <a:buChar char="•"/>
            </a:pPr>
            <a:r>
              <a:rPr lang="en-US" sz="1200" b="1" dirty="0" smtClean="0"/>
              <a:t>LTP to be submitted for publication soon (end of CY2014)</a:t>
            </a:r>
          </a:p>
          <a:p>
            <a:pPr marL="747713" lvl="1" indent="-290513" defTabSz="914400">
              <a:lnSpc>
                <a:spcPct val="120000"/>
              </a:lnSpc>
              <a:spcBef>
                <a:spcPts val="0"/>
              </a:spcBef>
              <a:buClr>
                <a:srgbClr val="000000"/>
              </a:buClr>
              <a:buSzPct val="95000"/>
              <a:buFont typeface="ArialMT" charset="0"/>
              <a:buChar char="•"/>
            </a:pPr>
            <a:r>
              <a:rPr lang="en-US" sz="1200" dirty="0" smtClean="0"/>
              <a:t>BP to be submitted for publication by 1QCY2015</a:t>
            </a:r>
          </a:p>
          <a:p>
            <a:pPr defTabSz="914400">
              <a:lnSpc>
                <a:spcPct val="120000"/>
              </a:lnSpc>
              <a:spcBef>
                <a:spcPts val="0"/>
              </a:spcBef>
            </a:pPr>
            <a:r>
              <a:rPr lang="en-US" sz="1800" b="1" dirty="0" smtClean="0"/>
              <a:t>Remarks</a:t>
            </a:r>
          </a:p>
          <a:p>
            <a:pPr marL="746125" lvl="1" indent="-288925">
              <a:lnSpc>
                <a:spcPct val="120000"/>
              </a:lnSpc>
              <a:spcBef>
                <a:spcPts val="0"/>
              </a:spcBef>
              <a:buFont typeface="Arial" panose="020B0604020202020204" pitchFamily="34" charset="0"/>
              <a:buChar char="•"/>
            </a:pPr>
            <a:r>
              <a:rPr lang="en-US" sz="1200" dirty="0"/>
              <a:t>Resources for follow-on work </a:t>
            </a:r>
            <a:r>
              <a:rPr lang="en-US" sz="1200" dirty="0" smtClean="0"/>
              <a:t>identified but </a:t>
            </a:r>
            <a:r>
              <a:rPr lang="en-US" sz="1200" dirty="0" smtClean="0">
                <a:solidFill>
                  <a:srgbClr val="FF0000"/>
                </a:solidFill>
              </a:rPr>
              <a:t>need to be approved by CMC; </a:t>
            </a:r>
            <a:r>
              <a:rPr lang="en-US" sz="1200" dirty="0">
                <a:solidFill>
                  <a:srgbClr val="FF0000"/>
                </a:solidFill>
              </a:rPr>
              <a:t>need Network Management Blue Book in </a:t>
            </a:r>
            <a:r>
              <a:rPr lang="en-US" sz="1200" dirty="0" smtClean="0">
                <a:solidFill>
                  <a:srgbClr val="FF0000"/>
                </a:solidFill>
              </a:rPr>
              <a:t>framework; resolution forthcoming</a:t>
            </a:r>
            <a:r>
              <a:rPr lang="en-US" sz="1200" dirty="0" smtClean="0"/>
              <a:t>.</a:t>
            </a:r>
            <a:endParaRPr lang="en-US" sz="1200" dirty="0"/>
          </a:p>
          <a:p>
            <a:pPr defTabSz="914400">
              <a:lnSpc>
                <a:spcPct val="120000"/>
              </a:lnSpc>
              <a:spcBef>
                <a:spcPts val="0"/>
              </a:spcBef>
            </a:pPr>
            <a:r>
              <a:rPr lang="en-US" sz="1800" b="1" dirty="0" smtClean="0"/>
              <a:t>Plans</a:t>
            </a:r>
            <a:endParaRPr lang="en-US" sz="2000" b="1" dirty="0" smtClean="0"/>
          </a:p>
          <a:p>
            <a:pPr marL="769938" lvl="2" indent="-261938" defTabSz="914400">
              <a:lnSpc>
                <a:spcPct val="120000"/>
              </a:lnSpc>
              <a:spcBef>
                <a:spcPts val="0"/>
              </a:spcBef>
              <a:buClr>
                <a:srgbClr val="000000"/>
              </a:buClr>
              <a:buSzPct val="95000"/>
              <a:buFont typeface="ArialMT" charset="0"/>
              <a:buChar char="•"/>
            </a:pPr>
            <a:r>
              <a:rPr lang="en-US" sz="1200" dirty="0" smtClean="0"/>
              <a:t>Complete BP and LTP; move forward with Network Management, Security, and Routing.</a:t>
            </a:r>
          </a:p>
          <a:p>
            <a:pPr marL="508000" lvl="2" defTabSz="914400">
              <a:lnSpc>
                <a:spcPct val="120000"/>
              </a:lnSpc>
              <a:spcBef>
                <a:spcPts val="0"/>
              </a:spcBef>
              <a:buClr>
                <a:srgbClr val="000000"/>
              </a:buClr>
              <a:buSzPct val="95000"/>
            </a:pPr>
            <a:endParaRPr lang="en-US" sz="1200" dirty="0"/>
          </a:p>
        </p:txBody>
      </p:sp>
      <p:sp>
        <p:nvSpPr>
          <p:cNvPr id="6147" name="AutoShape 3"/>
          <p:cNvSpPr>
            <a:spLocks/>
          </p:cNvSpPr>
          <p:nvPr/>
        </p:nvSpPr>
        <p:spPr bwMode="auto">
          <a:xfrm>
            <a:off x="2743200" y="152400"/>
            <a:ext cx="373380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defTabSz="914400">
              <a:lnSpc>
                <a:spcPct val="90000"/>
              </a:lnSpc>
              <a:spcBef>
                <a:spcPts val="1600"/>
              </a:spcBef>
            </a:pPr>
            <a:r>
              <a:rPr lang="en-US" sz="2800" b="1">
                <a:solidFill>
                  <a:srgbClr val="000099"/>
                </a:solidFill>
                <a:effectLst>
                  <a:outerShdw blurRad="38100" dist="38100" dir="2700000" algn="tl">
                    <a:srgbClr val="C0C0C0"/>
                  </a:outerShdw>
                </a:effectLst>
              </a:rPr>
              <a:t>SIS Area Report</a:t>
            </a:r>
            <a:endParaRPr lang="en-US"/>
          </a:p>
        </p:txBody>
      </p:sp>
      <p:graphicFrame>
        <p:nvGraphicFramePr>
          <p:cNvPr id="6148" name="Group 4"/>
          <p:cNvGraphicFramePr>
            <a:graphicFrameLocks noGrp="1"/>
          </p:cNvGraphicFramePr>
          <p:nvPr>
            <p:extLst>
              <p:ext uri="{D42A27DB-BD31-4B8C-83A1-F6EECF244321}">
                <p14:modId xmlns:p14="http://schemas.microsoft.com/office/powerpoint/2010/main" val="2635060789"/>
              </p:ext>
            </p:extLst>
          </p:nvPr>
        </p:nvGraphicFramePr>
        <p:xfrm>
          <a:off x="885825" y="5354297"/>
          <a:ext cx="6858000" cy="1070293"/>
        </p:xfrm>
        <a:graphic>
          <a:graphicData uri="http://schemas.openxmlformats.org/drawingml/2006/table">
            <a:tbl>
              <a:tblPr/>
              <a:tblGrid>
                <a:gridCol w="1714500"/>
                <a:gridCol w="2010080"/>
                <a:gridCol w="1613010"/>
                <a:gridCol w="1520410"/>
              </a:tblGrid>
              <a:tr h="328613">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status:</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OK</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CAUTION</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F5F5F">
                        <a:alpha val="20000"/>
                      </a:srgbClr>
                    </a:solidFill>
                  </a:tcPr>
                </a:tc>
                <a:tc>
                  <a:txBody>
                    <a:bodyPr/>
                    <a:lstStyle/>
                    <a:p>
                      <a:pPr marL="0" marR="0" lvl="0" indent="0" algn="ctr" defTabSz="914400" rtl="0" eaLnBrk="1" fontAlgn="base" latinLnBrk="0" hangingPunct="0">
                        <a:lnSpc>
                          <a:spcPct val="80000"/>
                        </a:lnSpc>
                        <a:spcBef>
                          <a:spcPts val="100"/>
                        </a:spcBef>
                        <a:spcAft>
                          <a:spcPct val="0"/>
                        </a:spcAft>
                        <a:buClrTx/>
                        <a:buSzTx/>
                        <a:buFontTx/>
                        <a:buNone/>
                        <a:tabLst/>
                      </a:pPr>
                      <a:r>
                        <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PROBLEM</a:t>
                      </a: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F5F5F">
                        <a:alpha val="20000"/>
                      </a:srgbClr>
                    </a:solidFill>
                  </a:tcPr>
                </a:tc>
              </a:tr>
              <a:tr h="549275">
                <a:tc>
                  <a:txBody>
                    <a:bodyPr/>
                    <a:lstStyle/>
                    <a:p>
                      <a:pPr marL="0" marR="0" lvl="0" indent="0" algn="l" defTabSz="914400" rtl="0" eaLnBrk="1" fontAlgn="base" latinLnBrk="0" hangingPunct="0">
                        <a:lnSpc>
                          <a:spcPct val="80000"/>
                        </a:lnSpc>
                        <a:spcBef>
                          <a:spcPts val="10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50800" marR="50800" marT="50800" marB="5080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ts val="1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LTP and BP Completed Soon</a:t>
                      </a:r>
                      <a:endParaRPr kumimoji="0" lang="en-US" sz="18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ts val="2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pitchFamily="34" charset="0"/>
                          <a:cs typeface="Arial" pitchFamily="34" charset="0"/>
                          <a:sym typeface="Arial" pitchFamily="34" charset="0"/>
                        </a:rPr>
                        <a:t>Need resources turned on for follow-on work</a:t>
                      </a:r>
                      <a:endParaRPr kumimoji="0" lang="en-US" sz="1800" b="0" i="0" u="none" strike="noStrike" cap="none" normalizeH="0" baseline="0" dirty="0" smtClean="0">
                        <a:ln>
                          <a:noFill/>
                        </a:ln>
                        <a:solidFill>
                          <a:schemeClr val="tx1"/>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80000"/>
                        </a:lnSpc>
                        <a:spcBef>
                          <a:spcPts val="200"/>
                        </a:spcBef>
                        <a:spcAft>
                          <a:spcPct val="0"/>
                        </a:spcAft>
                        <a:buClrTx/>
                        <a:buSzTx/>
                        <a:buFontTx/>
                        <a:buNone/>
                        <a:tabLst/>
                      </a:pPr>
                      <a:endParaRPr kumimoji="0" lang="en-US" sz="2500" b="1" i="0" u="none" strike="noStrike" cap="none" normalizeH="0" baseline="0" dirty="0" smtClean="0">
                        <a:ln>
                          <a:noFill/>
                        </a:ln>
                        <a:solidFill>
                          <a:srgbClr val="FC0128"/>
                        </a:solidFill>
                        <a:effectLst/>
                        <a:latin typeface="Arial" pitchFamily="34" charset="0"/>
                        <a:cs typeface="Arial" pitchFamily="34" charset="0"/>
                        <a:sym typeface="Arial" pitchFamily="34"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179" name="AutoShape 35"/>
          <p:cNvSpPr>
            <a:spLocks/>
          </p:cNvSpPr>
          <p:nvPr/>
        </p:nvSpPr>
        <p:spPr bwMode="auto">
          <a:xfrm>
            <a:off x="685800" y="5016160"/>
            <a:ext cx="4105275"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0" lvl="1" defTabSz="914400">
              <a:lnSpc>
                <a:spcPct val="90000"/>
              </a:lnSpc>
              <a:spcBef>
                <a:spcPts val="100"/>
              </a:spcBef>
            </a:pPr>
            <a:r>
              <a:rPr lang="en-US" sz="1600" b="1" dirty="0">
                <a:latin typeface="Arial" pitchFamily="34" charset="0"/>
                <a:cs typeface="Arial" pitchFamily="34" charset="0"/>
                <a:sym typeface="Arial" pitchFamily="34" charset="0"/>
              </a:rPr>
              <a:t>Working Group Summary Situation:</a:t>
            </a:r>
            <a:endParaRPr lang="en-US" dirty="0"/>
          </a:p>
        </p:txBody>
      </p:sp>
      <p:sp>
        <p:nvSpPr>
          <p:cNvPr id="6180" name="AutoShape 36"/>
          <p:cNvSpPr>
            <a:spLocks/>
          </p:cNvSpPr>
          <p:nvPr/>
        </p:nvSpPr>
        <p:spPr bwMode="auto">
          <a:xfrm>
            <a:off x="423863" y="668338"/>
            <a:ext cx="5724525" cy="46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defTabSz="914400">
              <a:spcBef>
                <a:spcPts val="600"/>
              </a:spcBef>
            </a:pPr>
            <a:r>
              <a:rPr lang="en-US" sz="2400" b="1" dirty="0" smtClean="0">
                <a:solidFill>
                  <a:srgbClr val="000099"/>
                </a:solidFill>
              </a:rPr>
              <a:t>Delay Tolerant Networking WG</a:t>
            </a:r>
            <a:endParaRPr lang="en-US" dirty="0"/>
          </a:p>
        </p:txBody>
      </p:sp>
    </p:spTree>
    <p:extLst>
      <p:ext uri="{BB962C8B-B14F-4D97-AF65-F5344CB8AC3E}">
        <p14:creationId xmlns:p14="http://schemas.microsoft.com/office/powerpoint/2010/main" val="1325395435"/>
      </p:ext>
    </p:extLst>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SIS-DTN / MOIMS SM&amp;C Meeting</a:t>
            </a:r>
            <a:endParaRPr lang="en-US" dirty="0"/>
          </a:p>
        </p:txBody>
      </p:sp>
      <p:sp>
        <p:nvSpPr>
          <p:cNvPr id="3" name="Content Placeholder 2"/>
          <p:cNvSpPr>
            <a:spLocks noGrp="1"/>
          </p:cNvSpPr>
          <p:nvPr>
            <p:ph idx="1"/>
          </p:nvPr>
        </p:nvSpPr>
        <p:spPr>
          <a:xfrm>
            <a:off x="457200" y="817461"/>
            <a:ext cx="8229600" cy="5568724"/>
          </a:xfrm>
        </p:spPr>
        <p:txBody>
          <a:bodyPr>
            <a:normAutofit fontScale="77500" lnSpcReduction="20000"/>
          </a:bodyPr>
          <a:lstStyle/>
          <a:p>
            <a:pPr>
              <a:lnSpc>
                <a:spcPct val="120000"/>
              </a:lnSpc>
            </a:pPr>
            <a:r>
              <a:rPr lang="en-US" dirty="0" smtClean="0"/>
              <a:t>Goal: To understand the interactions / overlaps between SIS DTN Network Management and MOIMS SM&amp;C (Mission Operations Service)</a:t>
            </a:r>
          </a:p>
          <a:p>
            <a:pPr lvl="1">
              <a:lnSpc>
                <a:spcPct val="120000"/>
              </a:lnSpc>
            </a:pPr>
            <a:r>
              <a:rPr lang="en-US" dirty="0" smtClean="0"/>
              <a:t>SIS is developing a protocol (and service) to manage the network stacks of SSI routers</a:t>
            </a:r>
          </a:p>
          <a:p>
            <a:pPr lvl="1">
              <a:lnSpc>
                <a:spcPct val="120000"/>
              </a:lnSpc>
            </a:pPr>
            <a:r>
              <a:rPr lang="en-US" dirty="0" smtClean="0"/>
              <a:t>SM&amp;C has a framework to define services in a technology agnostic manner</a:t>
            </a:r>
          </a:p>
          <a:p>
            <a:pPr lvl="1">
              <a:lnSpc>
                <a:spcPct val="120000"/>
              </a:lnSpc>
            </a:pPr>
            <a:r>
              <a:rPr lang="en-US" dirty="0" smtClean="0"/>
              <a:t>Should the SIS-DTN NM work be using the MO Service framework?  What are the implications?</a:t>
            </a:r>
          </a:p>
          <a:p>
            <a:pPr>
              <a:lnSpc>
                <a:spcPct val="120000"/>
              </a:lnSpc>
            </a:pPr>
            <a:r>
              <a:rPr lang="en-US" dirty="0" smtClean="0"/>
              <a:t>Meeting</a:t>
            </a:r>
          </a:p>
          <a:p>
            <a:pPr lvl="1">
              <a:lnSpc>
                <a:spcPct val="120000"/>
              </a:lnSpc>
            </a:pPr>
            <a:r>
              <a:rPr lang="en-US" dirty="0" smtClean="0"/>
              <a:t>SIS presented the (rough) requirements of the DTN Network Management Protocol</a:t>
            </a:r>
          </a:p>
          <a:p>
            <a:pPr lvl="1">
              <a:lnSpc>
                <a:spcPct val="120000"/>
              </a:lnSpc>
            </a:pPr>
            <a:r>
              <a:rPr lang="en-US" dirty="0" smtClean="0"/>
              <a:t>SIS and SM&amp;C discussed how this might fit in with MO Services framework</a:t>
            </a:r>
          </a:p>
          <a:p>
            <a:pPr>
              <a:lnSpc>
                <a:spcPct val="120000"/>
              </a:lnSpc>
            </a:pPr>
            <a:r>
              <a:rPr lang="en-US" dirty="0" smtClean="0"/>
              <a:t>Next Steps:</a:t>
            </a:r>
          </a:p>
          <a:p>
            <a:pPr lvl="1">
              <a:lnSpc>
                <a:spcPct val="120000"/>
              </a:lnSpc>
            </a:pPr>
            <a:r>
              <a:rPr lang="en-US" dirty="0" smtClean="0"/>
              <a:t>SIS is going to look at its current Network Management protocol / service and evaluate what would be involved in moving to MO services framework and what the benefits might be of doing so</a:t>
            </a:r>
            <a:endParaRPr lang="en-US" dirty="0"/>
          </a:p>
        </p:txBody>
      </p:sp>
    </p:spTree>
    <p:extLst>
      <p:ext uri="{BB962C8B-B14F-4D97-AF65-F5344CB8AC3E}">
        <p14:creationId xmlns:p14="http://schemas.microsoft.com/office/powerpoint/2010/main" val="153173560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defRPr/>
            </a:pPr>
            <a:r>
              <a:rPr lang="en-US" sz="2800" dirty="0" smtClean="0">
                <a:solidFill>
                  <a:srgbClr val="000099"/>
                </a:solidFill>
                <a:effectLst>
                  <a:outerShdw blurRad="38100" dist="38100" dir="2700000" algn="tl">
                    <a:srgbClr val="C0C0C0"/>
                  </a:outerShdw>
                </a:effectLst>
              </a:rPr>
              <a:t>SIS Area Report</a:t>
            </a:r>
            <a:br>
              <a:rPr lang="en-US" sz="2800" dirty="0" smtClean="0">
                <a:solidFill>
                  <a:srgbClr val="000099"/>
                </a:solidFill>
                <a:effectLst>
                  <a:outerShdw blurRad="38100" dist="38100" dir="2700000" algn="tl">
                    <a:srgbClr val="C0C0C0"/>
                  </a:outerShdw>
                </a:effectLst>
              </a:rPr>
            </a:br>
            <a:r>
              <a:rPr lang="en-GB" sz="2800" dirty="0" smtClean="0">
                <a:solidFill>
                  <a:srgbClr val="000099"/>
                </a:solidFill>
                <a:latin typeface="Calibri" pitchFamily="34" charset="0"/>
              </a:rPr>
              <a:t> </a:t>
            </a:r>
            <a:r>
              <a:rPr lang="en-GB" sz="2000" dirty="0" smtClean="0">
                <a:solidFill>
                  <a:srgbClr val="000099"/>
                </a:solidFill>
                <a:latin typeface="Calibri" pitchFamily="34" charset="0"/>
              </a:rPr>
              <a:t>B. </a:t>
            </a:r>
            <a:r>
              <a:rPr lang="en-GB" sz="2000" u="sng" dirty="0" smtClean="0">
                <a:solidFill>
                  <a:srgbClr val="000099"/>
                </a:solidFill>
                <a:latin typeface="Calibri" pitchFamily="34" charset="0"/>
              </a:rPr>
              <a:t>Meeting Demographics</a:t>
            </a:r>
            <a:endParaRPr lang="en-US" sz="2000" dirty="0"/>
          </a:p>
        </p:txBody>
      </p:sp>
      <p:graphicFrame>
        <p:nvGraphicFramePr>
          <p:cNvPr id="5" name="Content Placeholder 4"/>
          <p:cNvGraphicFramePr>
            <a:graphicFrameLocks noGrp="1"/>
          </p:cNvGraphicFramePr>
          <p:nvPr>
            <p:ph idx="1"/>
          </p:nvPr>
        </p:nvGraphicFramePr>
        <p:xfrm>
          <a:off x="457200" y="1143000"/>
          <a:ext cx="8229599" cy="5284835"/>
        </p:xfrm>
        <a:graphic>
          <a:graphicData uri="http://schemas.openxmlformats.org/drawingml/2006/table">
            <a:tbl>
              <a:tblPr firstRow="1" bandRow="1">
                <a:tableStyleId>{5C22544A-7EE6-4342-B048-85BDC9FD1C3A}</a:tableStyleId>
              </a:tblPr>
              <a:tblGrid>
                <a:gridCol w="1219200"/>
                <a:gridCol w="990600"/>
                <a:gridCol w="1905000"/>
                <a:gridCol w="685800"/>
                <a:gridCol w="990600"/>
                <a:gridCol w="1600200"/>
                <a:gridCol w="838199"/>
              </a:tblGrid>
              <a:tr h="363530">
                <a:tc>
                  <a:txBody>
                    <a:bodyPr/>
                    <a:lstStyle/>
                    <a:p>
                      <a:pPr algn="l" fontAlgn="b"/>
                      <a:endParaRPr lang="en-US" sz="1400" b="0"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a:solidFill>
                            <a:srgbClr val="000000"/>
                          </a:solidFill>
                          <a:effectLst/>
                          <a:latin typeface="Arial"/>
                        </a:rPr>
                        <a:t>Plenary</a:t>
                      </a:r>
                    </a:p>
                  </a:txBody>
                  <a:tcPr marL="9525" marR="9525" marT="9525" marB="0" anchor="b"/>
                </a:tc>
                <a:tc>
                  <a:txBody>
                    <a:bodyPr/>
                    <a:lstStyle/>
                    <a:p>
                      <a:pPr algn="ctr" fontAlgn="b"/>
                      <a:r>
                        <a:rPr lang="en-US" sz="1400" b="1" i="0" u="none" strike="noStrike" dirty="0">
                          <a:solidFill>
                            <a:srgbClr val="000000"/>
                          </a:solidFill>
                          <a:effectLst/>
                          <a:latin typeface="Arial"/>
                        </a:rPr>
                        <a:t>CFDP Refresh </a:t>
                      </a:r>
                      <a:r>
                        <a:rPr lang="en-US" sz="1400" b="1" i="0" u="none" strike="noStrike" dirty="0" err="1">
                          <a:solidFill>
                            <a:srgbClr val="000000"/>
                          </a:solidFill>
                          <a:effectLst/>
                          <a:latin typeface="Arial"/>
                        </a:rPr>
                        <a:t>BoF</a:t>
                      </a:r>
                      <a:endParaRPr lang="en-US" sz="1400" b="1"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a:solidFill>
                            <a:srgbClr val="000000"/>
                          </a:solidFill>
                          <a:effectLst/>
                          <a:latin typeface="Arial"/>
                        </a:rPr>
                        <a:t>MIA</a:t>
                      </a:r>
                    </a:p>
                  </a:txBody>
                  <a:tcPr marL="9525" marR="9525" marT="9525" marB="0" anchor="b"/>
                </a:tc>
                <a:tc>
                  <a:txBody>
                    <a:bodyPr/>
                    <a:lstStyle/>
                    <a:p>
                      <a:pPr algn="ctr" fontAlgn="b"/>
                      <a:r>
                        <a:rPr lang="en-US" sz="1400" b="1" i="0" u="none" strike="noStrike">
                          <a:solidFill>
                            <a:srgbClr val="000000"/>
                          </a:solidFill>
                          <a:effectLst/>
                          <a:latin typeface="Arial"/>
                        </a:rPr>
                        <a:t>DTN</a:t>
                      </a:r>
                    </a:p>
                  </a:txBody>
                  <a:tcPr marL="9525" marR="9525" marT="9525" marB="0" anchor="b"/>
                </a:tc>
                <a:tc>
                  <a:txBody>
                    <a:bodyPr/>
                    <a:lstStyle/>
                    <a:p>
                      <a:pPr algn="ctr" fontAlgn="b"/>
                      <a:r>
                        <a:rPr lang="en-US" sz="1400" b="1" i="0" u="none" strike="noStrike">
                          <a:solidFill>
                            <a:srgbClr val="000000"/>
                          </a:solidFill>
                          <a:effectLst/>
                          <a:latin typeface="Arial"/>
                        </a:rPr>
                        <a:t>DTN-Interop Test</a:t>
                      </a:r>
                    </a:p>
                  </a:txBody>
                  <a:tcPr marL="9525" marR="9525" marT="9525" marB="0" anchor="b"/>
                </a:tc>
                <a:tc>
                  <a:txBody>
                    <a:bodyPr/>
                    <a:lstStyle/>
                    <a:p>
                      <a:pPr algn="ctr" fontAlgn="b"/>
                      <a:r>
                        <a:rPr lang="en-US" sz="1400" b="1" i="0" u="none" strike="noStrike">
                          <a:solidFill>
                            <a:srgbClr val="000000"/>
                          </a:solidFill>
                          <a:effectLst/>
                          <a:latin typeface="Arial"/>
                        </a:rPr>
                        <a:t>Voice</a:t>
                      </a:r>
                    </a:p>
                  </a:txBody>
                  <a:tcPr marL="9525" marR="9525" marT="9525" marB="0" anchor="b"/>
                </a:tc>
              </a:tr>
              <a:tr h="269921">
                <a:tc>
                  <a:txBody>
                    <a:bodyPr/>
                    <a:lstStyle/>
                    <a:p>
                      <a:pPr algn="l" fontAlgn="b"/>
                      <a:r>
                        <a:rPr lang="en-US" sz="1400" b="1" i="0" u="none" strike="noStrike">
                          <a:solidFill>
                            <a:srgbClr val="000000"/>
                          </a:solidFill>
                          <a:effectLst/>
                          <a:latin typeface="Arial"/>
                        </a:rPr>
                        <a:t>ASI</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69921">
                <a:tc>
                  <a:txBody>
                    <a:bodyPr/>
                    <a:lstStyle/>
                    <a:p>
                      <a:pPr algn="l" fontAlgn="b"/>
                      <a:r>
                        <a:rPr lang="en-US" sz="1400" b="1" i="0" u="none" strike="noStrike">
                          <a:solidFill>
                            <a:srgbClr val="000000"/>
                          </a:solidFill>
                          <a:effectLst/>
                          <a:latin typeface="Arial"/>
                        </a:rPr>
                        <a:t>CNES</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dirty="0">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69921">
                <a:tc>
                  <a:txBody>
                    <a:bodyPr/>
                    <a:lstStyle/>
                    <a:p>
                      <a:pPr algn="l" fontAlgn="b"/>
                      <a:r>
                        <a:rPr lang="en-US" sz="1400" b="1" i="0" u="none" strike="noStrike">
                          <a:solidFill>
                            <a:srgbClr val="000000"/>
                          </a:solidFill>
                          <a:effectLst/>
                          <a:latin typeface="Arial"/>
                        </a:rPr>
                        <a:t>CNSA</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r>
              <a:tr h="269921">
                <a:tc>
                  <a:txBody>
                    <a:bodyPr/>
                    <a:lstStyle/>
                    <a:p>
                      <a:pPr algn="l" fontAlgn="b"/>
                      <a:r>
                        <a:rPr lang="en-US" sz="1400" b="1" i="0" u="none" strike="noStrike">
                          <a:solidFill>
                            <a:srgbClr val="000000"/>
                          </a:solidFill>
                          <a:effectLst/>
                          <a:latin typeface="Arial"/>
                        </a:rPr>
                        <a:t>CSA</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69921">
                <a:tc>
                  <a:txBody>
                    <a:bodyPr/>
                    <a:lstStyle/>
                    <a:p>
                      <a:pPr algn="l" fontAlgn="b"/>
                      <a:r>
                        <a:rPr lang="en-US" sz="1400" b="1" i="0" u="none" strike="noStrike">
                          <a:solidFill>
                            <a:srgbClr val="000000"/>
                          </a:solidFill>
                          <a:effectLst/>
                          <a:latin typeface="Arial"/>
                        </a:rPr>
                        <a:t>DLR</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4</a:t>
                      </a:r>
                    </a:p>
                  </a:txBody>
                  <a:tcPr marL="9525" marR="9525" marT="9525" marB="0" anchor="b"/>
                </a:tc>
                <a:tc>
                  <a:txBody>
                    <a:bodyPr/>
                    <a:lstStyle/>
                    <a:p>
                      <a:pPr algn="ctr" fontAlgn="b"/>
                      <a:r>
                        <a:rPr lang="en-US" sz="1400" b="0" i="0" u="none" strike="noStrike">
                          <a:solidFill>
                            <a:srgbClr val="000000"/>
                          </a:solidFill>
                          <a:effectLst/>
                          <a:latin typeface="Arial"/>
                        </a:rPr>
                        <a:t>3</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r>
              <a:tr h="269921">
                <a:tc>
                  <a:txBody>
                    <a:bodyPr/>
                    <a:lstStyle/>
                    <a:p>
                      <a:pPr algn="l" fontAlgn="b"/>
                      <a:r>
                        <a:rPr lang="en-US" sz="1400" b="1" i="0" u="none" strike="noStrike">
                          <a:solidFill>
                            <a:srgbClr val="000000"/>
                          </a:solidFill>
                          <a:effectLst/>
                          <a:latin typeface="Arial"/>
                        </a:rPr>
                        <a:t>ESA</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r>
              <a:tr h="269921">
                <a:tc>
                  <a:txBody>
                    <a:bodyPr/>
                    <a:lstStyle/>
                    <a:p>
                      <a:pPr algn="l" fontAlgn="b"/>
                      <a:r>
                        <a:rPr lang="en-US" sz="1400" b="1" i="0" u="none" strike="noStrike">
                          <a:solidFill>
                            <a:srgbClr val="000000"/>
                          </a:solidFill>
                          <a:effectLst/>
                          <a:latin typeface="Arial"/>
                        </a:rPr>
                        <a:t>INPE</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69921">
                <a:tc>
                  <a:txBody>
                    <a:bodyPr/>
                    <a:lstStyle/>
                    <a:p>
                      <a:pPr algn="l" fontAlgn="b"/>
                      <a:r>
                        <a:rPr lang="en-US" sz="1400" b="1" i="0" u="none" strike="noStrike">
                          <a:solidFill>
                            <a:srgbClr val="000000"/>
                          </a:solidFill>
                          <a:effectLst/>
                          <a:latin typeface="Arial"/>
                        </a:rPr>
                        <a:t>JAXA</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69921">
                <a:tc>
                  <a:txBody>
                    <a:bodyPr/>
                    <a:lstStyle/>
                    <a:p>
                      <a:pPr algn="l" fontAlgn="b"/>
                      <a:r>
                        <a:rPr lang="en-US" sz="1400" b="1" i="0" u="none" strike="noStrike">
                          <a:solidFill>
                            <a:srgbClr val="000000"/>
                          </a:solidFill>
                          <a:effectLst/>
                          <a:latin typeface="Arial"/>
                        </a:rPr>
                        <a:t>NASA</a:t>
                      </a:r>
                    </a:p>
                  </a:txBody>
                  <a:tcPr marL="9525" marR="9525" marT="9525" marB="0" anchor="b"/>
                </a:tc>
                <a:tc>
                  <a:txBody>
                    <a:bodyPr/>
                    <a:lstStyle/>
                    <a:p>
                      <a:pPr algn="ctr" fontAlgn="b"/>
                      <a:r>
                        <a:rPr lang="en-US" sz="1400" b="0" i="0" u="none" strike="noStrike">
                          <a:solidFill>
                            <a:srgbClr val="000000"/>
                          </a:solidFill>
                          <a:effectLst/>
                          <a:latin typeface="Arial"/>
                        </a:rPr>
                        <a:t>4</a:t>
                      </a:r>
                    </a:p>
                  </a:txBody>
                  <a:tcPr marL="9525" marR="9525" marT="9525" marB="0" anchor="b"/>
                </a:tc>
                <a:tc>
                  <a:txBody>
                    <a:bodyPr/>
                    <a:lstStyle/>
                    <a:p>
                      <a:pPr algn="ctr" fontAlgn="b"/>
                      <a:r>
                        <a:rPr lang="en-US" sz="1400" b="0" i="0" u="none" strike="noStrike">
                          <a:solidFill>
                            <a:srgbClr val="000000"/>
                          </a:solidFill>
                          <a:effectLst/>
                          <a:latin typeface="Arial"/>
                        </a:rPr>
                        <a:t>4</a:t>
                      </a:r>
                    </a:p>
                  </a:txBody>
                  <a:tcPr marL="9525" marR="9525" marT="9525" marB="0" anchor="b"/>
                </a:tc>
                <a:tc>
                  <a:txBody>
                    <a:bodyPr/>
                    <a:lstStyle/>
                    <a:p>
                      <a:pPr algn="ctr" fontAlgn="b"/>
                      <a:r>
                        <a:rPr lang="en-US" sz="1400" b="0" i="0" u="none" strike="noStrike">
                          <a:solidFill>
                            <a:srgbClr val="000000"/>
                          </a:solidFill>
                          <a:effectLst/>
                          <a:latin typeface="Arial"/>
                        </a:rPr>
                        <a:t>6</a:t>
                      </a:r>
                    </a:p>
                  </a:txBody>
                  <a:tcPr marL="9525" marR="9525" marT="9525" marB="0" anchor="b"/>
                </a:tc>
                <a:tc>
                  <a:txBody>
                    <a:bodyPr/>
                    <a:lstStyle/>
                    <a:p>
                      <a:pPr algn="ctr" fontAlgn="b"/>
                      <a:r>
                        <a:rPr lang="en-US" sz="1400" b="0" i="0" u="none" strike="noStrike">
                          <a:solidFill>
                            <a:srgbClr val="000000"/>
                          </a:solidFill>
                          <a:effectLst/>
                          <a:latin typeface="Arial"/>
                        </a:rPr>
                        <a:t>8</a:t>
                      </a:r>
                    </a:p>
                  </a:txBody>
                  <a:tcPr marL="9525" marR="9525" marT="9525" marB="0" anchor="b"/>
                </a:tc>
                <a:tc>
                  <a:txBody>
                    <a:bodyPr/>
                    <a:lstStyle/>
                    <a:p>
                      <a:pPr algn="ctr" fontAlgn="b"/>
                      <a:r>
                        <a:rPr lang="en-US" sz="1400" b="0" i="0" u="none" strike="noStrike">
                          <a:solidFill>
                            <a:srgbClr val="000000"/>
                          </a:solidFill>
                          <a:effectLst/>
                          <a:latin typeface="Arial"/>
                        </a:rPr>
                        <a:t>5</a:t>
                      </a:r>
                    </a:p>
                  </a:txBody>
                  <a:tcPr marL="9525" marR="9525" marT="9525" marB="0" anchor="b"/>
                </a:tc>
                <a:tc>
                  <a:txBody>
                    <a:bodyPr/>
                    <a:lstStyle/>
                    <a:p>
                      <a:pPr algn="ctr" fontAlgn="b"/>
                      <a:r>
                        <a:rPr lang="en-US" sz="1400" b="0" i="0" u="none" strike="noStrike">
                          <a:solidFill>
                            <a:srgbClr val="000000"/>
                          </a:solidFill>
                          <a:effectLst/>
                          <a:latin typeface="Arial"/>
                        </a:rPr>
                        <a:t>6</a:t>
                      </a:r>
                    </a:p>
                  </a:txBody>
                  <a:tcPr marL="9525" marR="9525" marT="9525" marB="0" anchor="b"/>
                </a:tc>
              </a:tr>
              <a:tr h="269921">
                <a:tc>
                  <a:txBody>
                    <a:bodyPr/>
                    <a:lstStyle/>
                    <a:p>
                      <a:pPr algn="l" fontAlgn="b"/>
                      <a:r>
                        <a:rPr lang="en-US" sz="1400" b="1" i="0" u="none" strike="noStrike">
                          <a:solidFill>
                            <a:srgbClr val="000000"/>
                          </a:solidFill>
                          <a:effectLst/>
                          <a:latin typeface="Arial"/>
                        </a:rPr>
                        <a:t>RFSA</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r>
              <a:tr h="269921">
                <a:tc>
                  <a:txBody>
                    <a:bodyPr/>
                    <a:lstStyle/>
                    <a:p>
                      <a:pPr algn="l" fontAlgn="b"/>
                      <a:r>
                        <a:rPr lang="en-US" sz="1400" b="1" i="0" u="none" strike="noStrike">
                          <a:solidFill>
                            <a:srgbClr val="000000"/>
                          </a:solidFill>
                          <a:effectLst/>
                          <a:latin typeface="Arial"/>
                        </a:rPr>
                        <a:t>UKSA</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69921">
                <a:tc>
                  <a:txBody>
                    <a:bodyPr/>
                    <a:lstStyle/>
                    <a:p>
                      <a:pPr algn="l" fontAlgn="b"/>
                      <a:r>
                        <a:rPr lang="en-US" sz="1400" b="1" i="0" u="none" strike="noStrike">
                          <a:solidFill>
                            <a:srgbClr val="000000"/>
                          </a:solidFill>
                          <a:effectLst/>
                          <a:latin typeface="Arial"/>
                        </a:rPr>
                        <a:t>Other*</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69921">
                <a:tc>
                  <a:txBody>
                    <a:bodyPr/>
                    <a:lstStyle/>
                    <a:p>
                      <a:pPr algn="l" fontAlgn="b"/>
                      <a:r>
                        <a:rPr lang="en-US" sz="1400" b="1" i="0" u="none" strike="noStrike">
                          <a:solidFill>
                            <a:srgbClr val="000000"/>
                          </a:solidFill>
                          <a:effectLst/>
                          <a:latin typeface="Arial"/>
                        </a:rPr>
                        <a:t>TOTAL</a:t>
                      </a:r>
                    </a:p>
                  </a:txBody>
                  <a:tcPr marL="9525" marR="9525" marT="9525" marB="0" anchor="b"/>
                </a:tc>
                <a:tc>
                  <a:txBody>
                    <a:bodyPr/>
                    <a:lstStyle/>
                    <a:p>
                      <a:pPr algn="ctr" fontAlgn="b"/>
                      <a:r>
                        <a:rPr lang="en-US" sz="1400" b="1" i="0" u="none" strike="noStrike">
                          <a:solidFill>
                            <a:srgbClr val="000000"/>
                          </a:solidFill>
                          <a:effectLst/>
                          <a:latin typeface="Arial"/>
                        </a:rPr>
                        <a:t>7</a:t>
                      </a:r>
                    </a:p>
                  </a:txBody>
                  <a:tcPr marL="9525" marR="9525" marT="9525" marB="0" anchor="b"/>
                </a:tc>
                <a:tc>
                  <a:txBody>
                    <a:bodyPr/>
                    <a:lstStyle/>
                    <a:p>
                      <a:pPr algn="ctr" fontAlgn="b"/>
                      <a:r>
                        <a:rPr lang="en-US" sz="1400" b="1" i="0" u="none" strike="noStrike">
                          <a:solidFill>
                            <a:srgbClr val="000000"/>
                          </a:solidFill>
                          <a:effectLst/>
                          <a:latin typeface="Arial"/>
                        </a:rPr>
                        <a:t>8</a:t>
                      </a:r>
                    </a:p>
                  </a:txBody>
                  <a:tcPr marL="9525" marR="9525" marT="9525" marB="0" anchor="b"/>
                </a:tc>
                <a:tc>
                  <a:txBody>
                    <a:bodyPr/>
                    <a:lstStyle/>
                    <a:p>
                      <a:pPr algn="ctr" fontAlgn="b"/>
                      <a:r>
                        <a:rPr lang="en-US" sz="1400" b="1" i="0" u="none" strike="noStrike">
                          <a:solidFill>
                            <a:srgbClr val="000000"/>
                          </a:solidFill>
                          <a:effectLst/>
                          <a:latin typeface="Arial"/>
                        </a:rPr>
                        <a:t>10</a:t>
                      </a:r>
                    </a:p>
                  </a:txBody>
                  <a:tcPr marL="9525" marR="9525" marT="9525" marB="0" anchor="b"/>
                </a:tc>
                <a:tc>
                  <a:txBody>
                    <a:bodyPr/>
                    <a:lstStyle/>
                    <a:p>
                      <a:pPr algn="ctr" fontAlgn="b"/>
                      <a:r>
                        <a:rPr lang="en-US" sz="1400" b="1" i="0" u="none" strike="noStrike">
                          <a:solidFill>
                            <a:srgbClr val="000000"/>
                          </a:solidFill>
                          <a:effectLst/>
                          <a:latin typeface="Arial"/>
                        </a:rPr>
                        <a:t>20</a:t>
                      </a:r>
                    </a:p>
                  </a:txBody>
                  <a:tcPr marL="9525" marR="9525" marT="9525" marB="0" anchor="b"/>
                </a:tc>
                <a:tc>
                  <a:txBody>
                    <a:bodyPr/>
                    <a:lstStyle/>
                    <a:p>
                      <a:pPr algn="ctr" fontAlgn="b"/>
                      <a:r>
                        <a:rPr lang="en-US" sz="1400" b="1" i="0" u="none" strike="noStrike">
                          <a:solidFill>
                            <a:srgbClr val="000000"/>
                          </a:solidFill>
                          <a:effectLst/>
                          <a:latin typeface="Arial"/>
                        </a:rPr>
                        <a:t>15</a:t>
                      </a:r>
                    </a:p>
                  </a:txBody>
                  <a:tcPr marL="9525" marR="9525" marT="9525" marB="0" anchor="b"/>
                </a:tc>
                <a:tc>
                  <a:txBody>
                    <a:bodyPr/>
                    <a:lstStyle/>
                    <a:p>
                      <a:pPr algn="ctr" fontAlgn="b"/>
                      <a:r>
                        <a:rPr lang="en-US" sz="1400" b="1" i="0" u="none" strike="noStrike">
                          <a:solidFill>
                            <a:srgbClr val="000000"/>
                          </a:solidFill>
                          <a:effectLst/>
                          <a:latin typeface="Arial"/>
                        </a:rPr>
                        <a:t>11</a:t>
                      </a:r>
                    </a:p>
                  </a:txBody>
                  <a:tcPr marL="9525" marR="9525" marT="9525" marB="0" anchor="b"/>
                </a:tc>
              </a:tr>
              <a:tr h="269921">
                <a:tc>
                  <a:txBody>
                    <a:bodyPr/>
                    <a:lstStyle/>
                    <a:p>
                      <a:pPr algn="l" fontAlgn="b"/>
                      <a:endParaRPr lang="en-US" sz="1100" b="1" i="0" u="none" strike="noStrike" dirty="0">
                        <a:solidFill>
                          <a:srgbClr val="000000"/>
                        </a:solidFill>
                        <a:effectLst/>
                        <a:latin typeface="Arial"/>
                      </a:endParaRPr>
                    </a:p>
                  </a:txBody>
                  <a:tcPr marL="9525" marR="9525" marT="9525" marB="0" anchor="b"/>
                </a:tc>
                <a:tc>
                  <a:txBody>
                    <a:bodyPr/>
                    <a:lstStyle/>
                    <a:p>
                      <a:pPr algn="l" fontAlgn="b"/>
                      <a:endParaRPr lang="en-US" sz="1100" b="1" i="0" u="none" strike="noStrike">
                        <a:solidFill>
                          <a:srgbClr val="000000"/>
                        </a:solidFill>
                        <a:effectLst/>
                        <a:latin typeface="Arial"/>
                      </a:endParaRPr>
                    </a:p>
                  </a:txBody>
                  <a:tcPr marL="9525" marR="9525" marT="9525" marB="0" anchor="b"/>
                </a:tc>
                <a:tc>
                  <a:txBody>
                    <a:bodyPr/>
                    <a:lstStyle/>
                    <a:p>
                      <a:pPr algn="ctr" fontAlgn="b"/>
                      <a:r>
                        <a:rPr lang="en-US" sz="1100" b="0" i="0" u="none" strike="noStrike">
                          <a:solidFill>
                            <a:srgbClr val="000000"/>
                          </a:solidFill>
                          <a:effectLst/>
                          <a:latin typeface="Arial"/>
                        </a:rPr>
                        <a:t>*South Korea</a:t>
                      </a:r>
                    </a:p>
                  </a:txBody>
                  <a:tcPr marL="9525" marR="9525" marT="9525" marB="0" anchor="b"/>
                </a:tc>
                <a:tc>
                  <a:txBody>
                    <a:bodyPr/>
                    <a:lstStyle/>
                    <a:p>
                      <a:pPr algn="l" fontAlgn="b"/>
                      <a:endParaRPr lang="en-US" sz="1100" b="1" i="0" u="none" strike="noStrike">
                        <a:solidFill>
                          <a:srgbClr val="000000"/>
                        </a:solidFill>
                        <a:effectLst/>
                        <a:latin typeface="Arial"/>
                      </a:endParaRPr>
                    </a:p>
                  </a:txBody>
                  <a:tcPr marL="9525" marR="9525" marT="9525" marB="0" anchor="b"/>
                </a:tc>
                <a:tc>
                  <a:txBody>
                    <a:bodyPr/>
                    <a:lstStyle/>
                    <a:p>
                      <a:pPr algn="ctr" fontAlgn="b"/>
                      <a:r>
                        <a:rPr lang="en-US" sz="1100" b="0" i="0" u="none" strike="noStrike">
                          <a:solidFill>
                            <a:srgbClr val="000000"/>
                          </a:solidFill>
                          <a:effectLst/>
                          <a:latin typeface="Arial"/>
                        </a:rPr>
                        <a:t>*South Korea</a:t>
                      </a:r>
                    </a:p>
                  </a:txBody>
                  <a:tcPr marL="9525" marR="9525" marT="9525" marB="0" anchor="b"/>
                </a:tc>
                <a:tc>
                  <a:txBody>
                    <a:bodyPr/>
                    <a:lstStyle/>
                    <a:p>
                      <a:pPr algn="ctr" fontAlgn="b"/>
                      <a:r>
                        <a:rPr lang="en-US" sz="1100" b="0" i="0" u="none" strike="noStrike">
                          <a:solidFill>
                            <a:srgbClr val="000000"/>
                          </a:solidFill>
                          <a:effectLst/>
                          <a:latin typeface="Arial"/>
                        </a:rPr>
                        <a:t>*South Korea</a:t>
                      </a:r>
                    </a:p>
                  </a:txBody>
                  <a:tcPr marL="9525" marR="9525" marT="9525" marB="0" anchor="b"/>
                </a:tc>
                <a:tc>
                  <a:txBody>
                    <a:bodyPr/>
                    <a:lstStyle/>
                    <a:p>
                      <a:pPr algn="l" fontAlgn="b"/>
                      <a:endParaRPr lang="en-US" sz="1100" b="1" i="0" u="none" strike="noStrike" dirty="0">
                        <a:solidFill>
                          <a:srgbClr val="000000"/>
                        </a:solidFill>
                        <a:effectLst/>
                        <a:latin typeface="Arial"/>
                      </a:endParaRPr>
                    </a:p>
                  </a:txBody>
                  <a:tcPr marL="9525" marR="9525" marT="9525" marB="0" anchor="b"/>
                </a:tc>
              </a:tr>
              <a:tr h="269921">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ctr" fontAlgn="b"/>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Arial"/>
                      </a:endParaRPr>
                    </a:p>
                  </a:txBody>
                  <a:tcPr marL="9525" marR="9525" marT="9525" marB="0" anchor="b"/>
                </a:tc>
              </a:tr>
              <a:tr h="436222">
                <a:tc>
                  <a:txBody>
                    <a:bodyPr/>
                    <a:lstStyle/>
                    <a:p>
                      <a:pPr algn="l" fontAlgn="b"/>
                      <a:r>
                        <a:rPr lang="en-US" sz="1400" b="1" i="0" u="none" strike="noStrike">
                          <a:solidFill>
                            <a:srgbClr val="000000"/>
                          </a:solidFill>
                          <a:effectLst/>
                          <a:latin typeface="Arial"/>
                        </a:rPr>
                        <a:t>Meeting Duration</a:t>
                      </a:r>
                    </a:p>
                  </a:txBody>
                  <a:tcPr marL="9525" marR="9525" marT="9525" marB="0" anchor="b"/>
                </a:tc>
                <a:tc>
                  <a:txBody>
                    <a:bodyPr/>
                    <a:lstStyle/>
                    <a:p>
                      <a:pPr algn="ctr" fontAlgn="b"/>
                      <a:r>
                        <a:rPr lang="en-US" sz="1400" b="1" i="0" u="none" strike="noStrike">
                          <a:solidFill>
                            <a:srgbClr val="000000"/>
                          </a:solidFill>
                          <a:effectLst/>
                          <a:latin typeface="Arial"/>
                        </a:rPr>
                        <a:t>0.5</a:t>
                      </a:r>
                    </a:p>
                  </a:txBody>
                  <a:tcPr marL="9525" marR="9525" marT="9525" marB="0" anchor="b"/>
                </a:tc>
                <a:tc>
                  <a:txBody>
                    <a:bodyPr/>
                    <a:lstStyle/>
                    <a:p>
                      <a:pPr algn="ctr" fontAlgn="b"/>
                      <a:r>
                        <a:rPr lang="en-US" sz="1400" b="1" i="0" u="none" strike="noStrike">
                          <a:solidFill>
                            <a:srgbClr val="000000"/>
                          </a:solidFill>
                          <a:effectLst/>
                          <a:latin typeface="Arial"/>
                        </a:rPr>
                        <a:t>1</a:t>
                      </a:r>
                    </a:p>
                  </a:txBody>
                  <a:tcPr marL="9525" marR="9525" marT="9525" marB="0" anchor="b"/>
                </a:tc>
                <a:tc>
                  <a:txBody>
                    <a:bodyPr/>
                    <a:lstStyle/>
                    <a:p>
                      <a:pPr algn="ctr" fontAlgn="b"/>
                      <a:r>
                        <a:rPr lang="en-US" sz="1400" b="1" i="0" u="none" strike="noStrike">
                          <a:solidFill>
                            <a:srgbClr val="000000"/>
                          </a:solidFill>
                          <a:effectLst/>
                          <a:latin typeface="Arial"/>
                        </a:rPr>
                        <a:t>1</a:t>
                      </a:r>
                    </a:p>
                  </a:txBody>
                  <a:tcPr marL="9525" marR="9525" marT="9525" marB="0" anchor="b"/>
                </a:tc>
                <a:tc>
                  <a:txBody>
                    <a:bodyPr/>
                    <a:lstStyle/>
                    <a:p>
                      <a:pPr algn="ctr" fontAlgn="b"/>
                      <a:r>
                        <a:rPr lang="en-US" sz="1400" b="1" i="0" u="none" strike="noStrike">
                          <a:solidFill>
                            <a:srgbClr val="000000"/>
                          </a:solidFill>
                          <a:effectLst/>
                          <a:latin typeface="Arial"/>
                        </a:rPr>
                        <a:t>1.5</a:t>
                      </a:r>
                    </a:p>
                  </a:txBody>
                  <a:tcPr marL="9525" marR="9525" marT="9525" marB="0" anchor="b"/>
                </a:tc>
                <a:tc>
                  <a:txBody>
                    <a:bodyPr/>
                    <a:lstStyle/>
                    <a:p>
                      <a:pPr algn="ctr" fontAlgn="b"/>
                      <a:r>
                        <a:rPr lang="en-US" sz="1400" b="1" i="0" u="none" strike="noStrike">
                          <a:solidFill>
                            <a:srgbClr val="000000"/>
                          </a:solidFill>
                          <a:effectLst/>
                          <a:latin typeface="Arial"/>
                        </a:rPr>
                        <a:t>0.5</a:t>
                      </a:r>
                    </a:p>
                  </a:txBody>
                  <a:tcPr marL="9525" marR="9525" marT="9525" marB="0" anchor="b"/>
                </a:tc>
                <a:tc>
                  <a:txBody>
                    <a:bodyPr/>
                    <a:lstStyle/>
                    <a:p>
                      <a:pPr algn="ctr" fontAlgn="b"/>
                      <a:r>
                        <a:rPr lang="en-US" sz="1400" b="1" i="0" u="none" strike="noStrike">
                          <a:solidFill>
                            <a:srgbClr val="000000"/>
                          </a:solidFill>
                          <a:effectLst/>
                          <a:latin typeface="Arial"/>
                        </a:rPr>
                        <a:t>1</a:t>
                      </a:r>
                    </a:p>
                  </a:txBody>
                  <a:tcPr marL="9525" marR="9525" marT="9525" marB="0" anchor="b"/>
                </a:tc>
              </a:tr>
              <a:tr h="436222">
                <a:tc>
                  <a:txBody>
                    <a:bodyPr/>
                    <a:lstStyle/>
                    <a:p>
                      <a:pPr algn="l" fontAlgn="b"/>
                      <a:r>
                        <a:rPr lang="en-US" sz="1400" b="1" i="0" u="none" strike="noStrike">
                          <a:solidFill>
                            <a:srgbClr val="000000"/>
                          </a:solidFill>
                          <a:effectLst/>
                          <a:latin typeface="Arial"/>
                        </a:rPr>
                        <a:t>Agency Diversity</a:t>
                      </a:r>
                    </a:p>
                  </a:txBody>
                  <a:tcPr marL="9525" marR="9525" marT="9525" marB="0" anchor="b"/>
                </a:tc>
                <a:tc>
                  <a:txBody>
                    <a:bodyPr/>
                    <a:lstStyle/>
                    <a:p>
                      <a:pPr algn="ctr" fontAlgn="b"/>
                      <a:r>
                        <a:rPr lang="en-US" sz="1400" b="1" i="0" u="none" strike="noStrike">
                          <a:solidFill>
                            <a:srgbClr val="000000"/>
                          </a:solidFill>
                          <a:effectLst/>
                          <a:latin typeface="Arial"/>
                        </a:rPr>
                        <a:t>3</a:t>
                      </a:r>
                    </a:p>
                  </a:txBody>
                  <a:tcPr marL="9525" marR="9525" marT="9525" marB="0" anchor="b"/>
                </a:tc>
                <a:tc>
                  <a:txBody>
                    <a:bodyPr/>
                    <a:lstStyle/>
                    <a:p>
                      <a:pPr algn="ctr" fontAlgn="b"/>
                      <a:r>
                        <a:rPr lang="en-US" sz="1400" b="1" i="0" u="none" strike="noStrike">
                          <a:solidFill>
                            <a:srgbClr val="000000"/>
                          </a:solidFill>
                          <a:effectLst/>
                          <a:latin typeface="Arial"/>
                        </a:rPr>
                        <a:t>5</a:t>
                      </a:r>
                    </a:p>
                  </a:txBody>
                  <a:tcPr marL="9525" marR="9525" marT="9525" marB="0" anchor="b"/>
                </a:tc>
                <a:tc>
                  <a:txBody>
                    <a:bodyPr/>
                    <a:lstStyle/>
                    <a:p>
                      <a:pPr algn="ctr" fontAlgn="b"/>
                      <a:r>
                        <a:rPr lang="en-US" sz="1400" b="1" i="0" u="none" strike="noStrike">
                          <a:solidFill>
                            <a:srgbClr val="000000"/>
                          </a:solidFill>
                          <a:effectLst/>
                          <a:latin typeface="Arial"/>
                        </a:rPr>
                        <a:t>4</a:t>
                      </a:r>
                    </a:p>
                  </a:txBody>
                  <a:tcPr marL="9525" marR="9525" marT="9525" marB="0" anchor="b"/>
                </a:tc>
                <a:tc>
                  <a:txBody>
                    <a:bodyPr/>
                    <a:lstStyle/>
                    <a:p>
                      <a:pPr algn="ctr" fontAlgn="b"/>
                      <a:r>
                        <a:rPr lang="en-US" sz="1400" b="1" i="0" u="none" strike="noStrike">
                          <a:solidFill>
                            <a:srgbClr val="000000"/>
                          </a:solidFill>
                          <a:effectLst/>
                          <a:latin typeface="Arial"/>
                        </a:rPr>
                        <a:t>8</a:t>
                      </a:r>
                    </a:p>
                  </a:txBody>
                  <a:tcPr marL="9525" marR="9525" marT="9525" marB="0" anchor="b"/>
                </a:tc>
                <a:tc>
                  <a:txBody>
                    <a:bodyPr/>
                    <a:lstStyle/>
                    <a:p>
                      <a:pPr algn="ctr" fontAlgn="b"/>
                      <a:r>
                        <a:rPr lang="en-US" sz="1400" b="1" i="0" u="none" strike="noStrike">
                          <a:solidFill>
                            <a:srgbClr val="000000"/>
                          </a:solidFill>
                          <a:effectLst/>
                          <a:latin typeface="Arial"/>
                        </a:rPr>
                        <a:t>7</a:t>
                      </a:r>
                    </a:p>
                  </a:txBody>
                  <a:tcPr marL="9525" marR="9525" marT="9525" marB="0" anchor="b"/>
                </a:tc>
                <a:tc>
                  <a:txBody>
                    <a:bodyPr/>
                    <a:lstStyle/>
                    <a:p>
                      <a:pPr algn="ctr" fontAlgn="b"/>
                      <a:r>
                        <a:rPr lang="en-US" sz="1400" b="1" i="0" u="none" strike="noStrike" dirty="0">
                          <a:solidFill>
                            <a:srgbClr val="000000"/>
                          </a:solidFill>
                          <a:effectLst/>
                          <a:latin typeface="Arial"/>
                        </a:rPr>
                        <a:t>5</a:t>
                      </a:r>
                    </a:p>
                  </a:txBody>
                  <a:tcPr marL="9525" marR="9525" marT="9525" marB="0" anchor="b"/>
                </a:tc>
              </a:tr>
            </a:tbl>
          </a:graphicData>
        </a:graphic>
      </p:graphicFrame>
    </p:spTree>
    <p:extLst>
      <p:ext uri="{BB962C8B-B14F-4D97-AF65-F5344CB8AC3E}">
        <p14:creationId xmlns:p14="http://schemas.microsoft.com/office/powerpoint/2010/main" val="71991412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hangingPunct="0">
              <a:lnSpc>
                <a:spcPct val="90000"/>
              </a:lnSpc>
              <a:spcBef>
                <a:spcPct val="50000"/>
              </a:spcBef>
              <a:spcAft>
                <a:spcPct val="10000"/>
              </a:spcAft>
              <a:buSzPct val="125000"/>
            </a:pPr>
            <a:endParaRPr lang="en-GB" sz="2400" b="0">
              <a:latin typeface="Calibri" pitchFamily="34" charset="0"/>
            </a:endParaRPr>
          </a:p>
        </p:txBody>
      </p:sp>
      <p:sp>
        <p:nvSpPr>
          <p:cNvPr id="6" name="Text Box 2"/>
          <p:cNvSpPr txBox="1">
            <a:spLocks noChangeArrowheads="1"/>
          </p:cNvSpPr>
          <p:nvPr/>
        </p:nvSpPr>
        <p:spPr bwMode="auto">
          <a:xfrm>
            <a:off x="1922055" y="152400"/>
            <a:ext cx="5376090" cy="480131"/>
          </a:xfrm>
          <a:prstGeom prst="rect">
            <a:avLst/>
          </a:prstGeom>
          <a:noFill/>
          <a:ln w="9525">
            <a:noFill/>
            <a:miter lim="800000"/>
            <a:headEnd/>
            <a:tailEnd/>
          </a:ln>
        </p:spPr>
        <p:txBody>
          <a:bodyPr wrap="square">
            <a:spAutoFit/>
          </a:bodyPr>
          <a:lstStyle/>
          <a:p>
            <a:pPr lvl="1" eaLnBrk="0" hangingPunct="0">
              <a:lnSpc>
                <a:spcPct val="90000"/>
              </a:lnSpc>
              <a:spcBef>
                <a:spcPct val="50000"/>
              </a:spcBef>
              <a:spcAft>
                <a:spcPct val="10000"/>
              </a:spcAft>
              <a:buSzPct val="125000"/>
              <a:defRPr/>
            </a:pPr>
            <a:r>
              <a:rPr lang="en-US" sz="2800" dirty="0">
                <a:solidFill>
                  <a:srgbClr val="000099"/>
                </a:solidFill>
                <a:effectLst>
                  <a:outerShdw blurRad="38100" dist="38100" dir="2700000" algn="tl">
                    <a:srgbClr val="C0C0C0"/>
                  </a:outerShdw>
                </a:effectLst>
                <a:latin typeface="Calibri" pitchFamily="34" charset="0"/>
                <a:cs typeface="Calibri" pitchFamily="34" charset="0"/>
              </a:rPr>
              <a:t>SIS Area </a:t>
            </a:r>
            <a:r>
              <a:rPr lang="en-US" sz="2800" dirty="0" smtClean="0">
                <a:solidFill>
                  <a:srgbClr val="000099"/>
                </a:solidFill>
                <a:effectLst>
                  <a:outerShdw blurRad="38100" dist="38100" dir="2700000" algn="tl">
                    <a:srgbClr val="C0C0C0"/>
                  </a:outerShdw>
                </a:effectLst>
                <a:latin typeface="Calibri" pitchFamily="34" charset="0"/>
                <a:cs typeface="Calibri" pitchFamily="34" charset="0"/>
              </a:rPr>
              <a:t>Report: Summary</a:t>
            </a:r>
            <a:endParaRPr lang="en-US" sz="2800" dirty="0">
              <a:solidFill>
                <a:srgbClr val="000099"/>
              </a:solidFill>
              <a:effectLst>
                <a:outerShdw blurRad="38100" dist="38100" dir="2700000" algn="tl">
                  <a:srgbClr val="C0C0C0"/>
                </a:outerShdw>
              </a:effectLst>
              <a:latin typeface="Calibri" pitchFamily="34" charset="0"/>
              <a:cs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5033255"/>
              </p:ext>
            </p:extLst>
          </p:nvPr>
        </p:nvGraphicFramePr>
        <p:xfrm>
          <a:off x="462663" y="1086295"/>
          <a:ext cx="8372291" cy="5191760"/>
        </p:xfrm>
        <a:graphic>
          <a:graphicData uri="http://schemas.openxmlformats.org/drawingml/2006/table">
            <a:tbl>
              <a:tblPr firstRow="1" bandRow="1">
                <a:tableStyleId>{5C22544A-7EE6-4342-B048-85BDC9FD1C3A}</a:tableStyleId>
              </a:tblPr>
              <a:tblGrid>
                <a:gridCol w="4416577"/>
                <a:gridCol w="3955714"/>
              </a:tblGrid>
              <a:tr h="370840">
                <a:tc>
                  <a:txBody>
                    <a:bodyPr/>
                    <a:lstStyle/>
                    <a:p>
                      <a:r>
                        <a:rPr lang="en-US" dirty="0" smtClean="0"/>
                        <a:t>Books Forthcoming</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smtClean="0"/>
                        <a:t>Resolution to Publish</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US" dirty="0" smtClean="0"/>
                        <a:t>CFDPv1 GB: Overview</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solidFill>
                            <a:schemeClr val="tx1"/>
                          </a:solidFill>
                        </a:rPr>
                        <a:t>6/15/2016</a:t>
                      </a:r>
                      <a:endParaRPr lang="en-US" dirty="0">
                        <a:solidFill>
                          <a:schemeClr val="tx1"/>
                        </a:solidFill>
                      </a:endParaRPr>
                    </a:p>
                  </a:txBody>
                  <a:tcPr>
                    <a:lnR w="12700" cap="flat" cmpd="sng" algn="ctr">
                      <a:solidFill>
                        <a:schemeClr val="tx1"/>
                      </a:solidFill>
                      <a:prstDash val="solid"/>
                      <a:round/>
                      <a:headEnd type="none" w="med" len="med"/>
                      <a:tailEnd type="none" w="med" len="med"/>
                    </a:lnR>
                  </a:tcPr>
                </a:tc>
              </a:tr>
              <a:tr h="370840">
                <a:tc>
                  <a:txBody>
                    <a:bodyPr/>
                    <a:lstStyle/>
                    <a:p>
                      <a:r>
                        <a:rPr lang="en-US" dirty="0" smtClean="0"/>
                        <a:t>CFDPv1</a:t>
                      </a:r>
                      <a:r>
                        <a:rPr lang="en-US" baseline="0" dirty="0" smtClean="0"/>
                        <a:t> GB: Implementers’ Guide</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solidFill>
                            <a:schemeClr val="tx1"/>
                          </a:solidFill>
                        </a:rPr>
                        <a:t>6/15/2016</a:t>
                      </a:r>
                      <a:endParaRPr lang="en-US" dirty="0">
                        <a:solidFill>
                          <a:schemeClr val="tx1"/>
                        </a:solidFill>
                      </a:endParaRPr>
                    </a:p>
                  </a:txBody>
                  <a:tcPr>
                    <a:lnR w="12700" cap="flat" cmpd="sng" algn="ctr">
                      <a:solidFill>
                        <a:schemeClr val="tx1"/>
                      </a:solidFill>
                      <a:prstDash val="solid"/>
                      <a:round/>
                      <a:headEnd type="none" w="med" len="med"/>
                      <a:tailEnd type="none" w="med" len="med"/>
                    </a:lnR>
                  </a:tcPr>
                </a:tc>
              </a:tr>
              <a:tr h="370840">
                <a:tc>
                  <a:txBody>
                    <a:bodyPr/>
                    <a:lstStyle/>
                    <a:p>
                      <a:r>
                        <a:rPr lang="en-US" dirty="0" smtClean="0"/>
                        <a:t>CFDPv1 GB: Test Plan</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3/1/2015</a:t>
                      </a:r>
                      <a:endParaRPr lang="en-US" dirty="0"/>
                    </a:p>
                  </a:txBody>
                  <a:tcPr>
                    <a:lnR w="12700" cap="flat" cmpd="sng" algn="ctr">
                      <a:solidFill>
                        <a:schemeClr val="tx1"/>
                      </a:solidFill>
                      <a:prstDash val="solid"/>
                      <a:round/>
                      <a:headEnd type="none" w="med" len="med"/>
                      <a:tailEnd type="none" w="med" len="med"/>
                    </a:lnR>
                  </a:tcPr>
                </a:tc>
              </a:tr>
              <a:tr h="370840">
                <a:tc>
                  <a:txBody>
                    <a:bodyPr/>
                    <a:lstStyle/>
                    <a:p>
                      <a:r>
                        <a:rPr lang="en-US" dirty="0" smtClean="0"/>
                        <a:t>CFDPv1</a:t>
                      </a:r>
                      <a:r>
                        <a:rPr lang="en-US" baseline="0" dirty="0" smtClean="0"/>
                        <a:t> BB: CFDPv1</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solidFill>
                            <a:schemeClr val="tx1"/>
                          </a:solidFill>
                        </a:rPr>
                        <a:t>6/15/2016</a:t>
                      </a:r>
                      <a:endParaRPr lang="en-US" dirty="0">
                        <a:solidFill>
                          <a:schemeClr val="tx1"/>
                        </a:solidFill>
                      </a:endParaRPr>
                    </a:p>
                  </a:txBody>
                  <a:tcPr>
                    <a:lnR w="12700" cap="flat" cmpd="sng" algn="ctr">
                      <a:solidFill>
                        <a:schemeClr val="tx1"/>
                      </a:solidFill>
                      <a:prstDash val="solid"/>
                      <a:round/>
                      <a:headEnd type="none" w="med" len="med"/>
                      <a:tailEnd type="none" w="med" len="med"/>
                    </a:lnR>
                  </a:tcPr>
                </a:tc>
              </a:tr>
              <a:tr h="370840">
                <a:tc>
                  <a:txBody>
                    <a:bodyPr/>
                    <a:lstStyle/>
                    <a:p>
                      <a:endParaRPr lang="en-US" dirty="0"/>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lnR w="12700" cap="flat" cmpd="sng" algn="ctr">
                      <a:solidFill>
                        <a:schemeClr val="tx1"/>
                      </a:solidFill>
                      <a:prstDash val="solid"/>
                      <a:round/>
                      <a:headEnd type="none" w="med" len="med"/>
                      <a:tailEnd type="none" w="med" len="med"/>
                    </a:lnR>
                    <a:solidFill>
                      <a:schemeClr val="bg1"/>
                    </a:solidFill>
                  </a:tcPr>
                </a:tc>
              </a:tr>
              <a:tr h="370840">
                <a:tc>
                  <a:txBody>
                    <a:bodyPr/>
                    <a:lstStyle/>
                    <a:p>
                      <a:r>
                        <a:rPr lang="en-US" dirty="0" smtClean="0">
                          <a:solidFill>
                            <a:schemeClr val="tx1"/>
                          </a:solidFill>
                        </a:rPr>
                        <a:t>Motion Imagery</a:t>
                      </a:r>
                      <a:r>
                        <a:rPr lang="en-US" baseline="0" dirty="0" smtClean="0">
                          <a:solidFill>
                            <a:schemeClr val="tx1"/>
                          </a:solidFill>
                        </a:rPr>
                        <a:t> and Applications BB</a:t>
                      </a:r>
                      <a:endParaRPr lang="en-US"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12/31/2014</a:t>
                      </a:r>
                    </a:p>
                  </a:txBody>
                  <a:tcPr>
                    <a:lnR w="12700" cap="flat" cmpd="sng" algn="ctr">
                      <a:solidFill>
                        <a:schemeClr val="tx1"/>
                      </a:solidFill>
                      <a:prstDash val="solid"/>
                      <a:round/>
                      <a:headEnd type="none" w="med" len="med"/>
                      <a:tailEnd type="none" w="med" len="med"/>
                    </a:lnR>
                  </a:tcPr>
                </a:tc>
              </a:tr>
              <a:tr h="370840">
                <a:tc>
                  <a:txBody>
                    <a:bodyPr/>
                    <a:lstStyle/>
                    <a:p>
                      <a:r>
                        <a:rPr lang="en-US" dirty="0" smtClean="0">
                          <a:solidFill>
                            <a:schemeClr val="tx1"/>
                          </a:solidFill>
                        </a:rPr>
                        <a:t>Motion Imagery and Applications GB</a:t>
                      </a:r>
                      <a:endParaRPr lang="en-US"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12/31/2014</a:t>
                      </a:r>
                    </a:p>
                  </a:txBody>
                  <a:tcPr>
                    <a:lnR w="12700" cap="flat" cmpd="sng" algn="ctr">
                      <a:solidFill>
                        <a:schemeClr val="tx1"/>
                      </a:solidFill>
                      <a:prstDash val="solid"/>
                      <a:round/>
                      <a:headEnd type="none" w="med" len="med"/>
                      <a:tailEnd type="none" w="med" len="med"/>
                    </a:lnR>
                  </a:tcPr>
                </a:tc>
              </a:tr>
              <a:tr h="370840">
                <a:tc>
                  <a:txBody>
                    <a:bodyPr/>
                    <a:lstStyle/>
                    <a:p>
                      <a:endParaRPr lang="en-US" dirty="0"/>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lnR w="12700" cap="flat" cmpd="sng" algn="ctr">
                      <a:solidFill>
                        <a:schemeClr val="tx1"/>
                      </a:solidFill>
                      <a:prstDash val="solid"/>
                      <a:round/>
                      <a:headEnd type="none" w="med" len="med"/>
                      <a:tailEnd type="none" w="med" len="med"/>
                    </a:lnR>
                    <a:solidFill>
                      <a:schemeClr val="bg1"/>
                    </a:solidFill>
                  </a:tcPr>
                </a:tc>
              </a:tr>
              <a:tr h="370840">
                <a:tc>
                  <a:txBody>
                    <a:bodyPr/>
                    <a:lstStyle/>
                    <a:p>
                      <a:r>
                        <a:rPr lang="de-DE" sz="1800" kern="1200" dirty="0" smtClean="0">
                          <a:solidFill>
                            <a:schemeClr val="dk1"/>
                          </a:solidFill>
                          <a:latin typeface="+mn-lt"/>
                          <a:ea typeface="+mn-ea"/>
                          <a:cs typeface="+mn-cs"/>
                        </a:rPr>
                        <a:t>Voice</a:t>
                      </a:r>
                      <a:r>
                        <a:rPr lang="de-DE" baseline="0" dirty="0" smtClean="0"/>
                        <a:t> </a:t>
                      </a:r>
                      <a:r>
                        <a:rPr lang="de-DE" baseline="0" dirty="0" err="1" smtClean="0"/>
                        <a:t>and</a:t>
                      </a:r>
                      <a:r>
                        <a:rPr lang="de-DE" baseline="0" dirty="0" smtClean="0"/>
                        <a:t> Audio </a:t>
                      </a:r>
                      <a:r>
                        <a:rPr lang="de-DE" baseline="0" dirty="0" err="1" smtClean="0"/>
                        <a:t>communications</a:t>
                      </a:r>
                      <a:r>
                        <a:rPr lang="de-DE" baseline="0" dirty="0" smtClean="0"/>
                        <a:t> BB</a:t>
                      </a:r>
                      <a:endParaRPr lang="en-US" dirty="0"/>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12/31/2015</a:t>
                      </a:r>
                      <a:endParaRPr lang="en-US" dirty="0" smtClean="0"/>
                    </a:p>
                  </a:txBody>
                  <a:tcPr>
                    <a:lnR w="12700" cap="flat" cmpd="sng" algn="ctr">
                      <a:solidFill>
                        <a:schemeClr val="tx1"/>
                      </a:solidFill>
                      <a:prstDash val="solid"/>
                      <a:round/>
                      <a:headEnd type="none" w="med" len="med"/>
                      <a:tailEnd type="none" w="med" len="med"/>
                    </a:lnR>
                    <a:solidFill>
                      <a:schemeClr val="accent1">
                        <a:lumMod val="20000"/>
                        <a:lumOff val="80000"/>
                      </a:schemeClr>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lnR w="12700" cap="flat" cmpd="sng" algn="ctr">
                      <a:solidFill>
                        <a:schemeClr val="tx1"/>
                      </a:solidFill>
                      <a:prstDash val="solid"/>
                      <a:round/>
                      <a:headEnd type="none" w="med" len="med"/>
                      <a:tailEnd type="none" w="med" len="med"/>
                    </a:lnR>
                    <a:solidFill>
                      <a:schemeClr val="bg1"/>
                    </a:solidFill>
                  </a:tcPr>
                </a:tc>
              </a:tr>
              <a:tr h="370840">
                <a:tc>
                  <a:txBody>
                    <a:bodyPr/>
                    <a:lstStyle/>
                    <a:p>
                      <a:r>
                        <a:rPr lang="en-US" dirty="0" smtClean="0"/>
                        <a:t>Licklider Transmission Protocol BB</a:t>
                      </a:r>
                      <a:endParaRPr lang="en-US" dirty="0"/>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12/31/2014</a:t>
                      </a:r>
                    </a:p>
                  </a:txBody>
                  <a:tcPr>
                    <a:lnR w="12700" cap="flat" cmpd="sng" algn="ctr">
                      <a:solidFill>
                        <a:schemeClr val="tx1"/>
                      </a:solidFill>
                      <a:prstDash val="solid"/>
                      <a:round/>
                      <a:headEnd type="none" w="med" len="med"/>
                      <a:tailEnd type="none" w="med" len="med"/>
                    </a:lnR>
                  </a:tcPr>
                </a:tc>
              </a:tr>
              <a:tr h="370840">
                <a:tc>
                  <a:txBody>
                    <a:bodyPr/>
                    <a:lstStyle/>
                    <a:p>
                      <a:endParaRPr lang="en-US" dirty="0"/>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lnR w="12700" cap="flat" cmpd="sng" algn="ctr">
                      <a:solidFill>
                        <a:schemeClr val="tx1"/>
                      </a:solidFill>
                      <a:prstDash val="solid"/>
                      <a:round/>
                      <a:headEnd type="none" w="med" len="med"/>
                      <a:tailEnd type="none" w="med" len="med"/>
                    </a:lnR>
                    <a:solidFill>
                      <a:schemeClr val="bg1"/>
                    </a:solidFill>
                  </a:tcPr>
                </a:tc>
              </a:tr>
              <a:tr h="370840">
                <a:tc>
                  <a:txBody>
                    <a:bodyPr/>
                    <a:lstStyle/>
                    <a:p>
                      <a:r>
                        <a:rPr lang="en-US" dirty="0" smtClean="0"/>
                        <a:t>Bundle Protocol BB</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3/31/2015</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41210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9" name="Rectangle 5"/>
          <p:cNvSpPr>
            <a:spLocks noChangeArrowheads="1"/>
          </p:cNvSpPr>
          <p:nvPr/>
        </p:nvSpPr>
        <p:spPr bwMode="auto">
          <a:xfrm>
            <a:off x="457200" y="152400"/>
            <a:ext cx="8229600" cy="334963"/>
          </a:xfrm>
          <a:prstGeom prst="rect">
            <a:avLst/>
          </a:prstGeom>
          <a:noFill/>
          <a:ln w="9525">
            <a:noFill/>
            <a:miter lim="800000"/>
            <a:headEnd/>
            <a:tailEnd/>
          </a:ln>
        </p:spPr>
        <p:txBody>
          <a:bodyPr/>
          <a:lstStyle/>
          <a:p>
            <a:pPr algn="ctr" eaLnBrk="0" hangingPunct="0">
              <a:lnSpc>
                <a:spcPct val="90000"/>
              </a:lnSpc>
              <a:spcAft>
                <a:spcPct val="10000"/>
              </a:spcAft>
              <a:buSzPct val="125000"/>
              <a:defRPr/>
            </a:pPr>
            <a:r>
              <a:rPr lang="en-US" sz="2400" dirty="0" smtClean="0">
                <a:solidFill>
                  <a:srgbClr val="000099"/>
                </a:solidFill>
                <a:effectLst>
                  <a:outerShdw blurRad="38100" dist="38100" dir="2700000" algn="tl">
                    <a:srgbClr val="000000">
                      <a:alpha val="43137"/>
                    </a:srgbClr>
                  </a:outerShdw>
                </a:effectLst>
                <a:latin typeface="Calibri" pitchFamily="34" charset="0"/>
              </a:rPr>
              <a:t>Fall</a:t>
            </a:r>
            <a:r>
              <a:rPr lang="en-US" sz="2400" dirty="0" smtClean="0">
                <a:solidFill>
                  <a:srgbClr val="000099"/>
                </a:solidFill>
                <a:effectLst>
                  <a:outerShdw blurRad="38100" dist="38100" dir="2700000" algn="tl">
                    <a:srgbClr val="000000">
                      <a:alpha val="43137"/>
                    </a:srgbClr>
                  </a:outerShdw>
                </a:effectLst>
                <a:latin typeface="Calibri" pitchFamily="34" charset="0"/>
                <a:cs typeface="+mn-cs"/>
              </a:rPr>
              <a:t> 2014 </a:t>
            </a:r>
            <a:r>
              <a:rPr lang="en-US" sz="2400" dirty="0">
                <a:solidFill>
                  <a:srgbClr val="000099"/>
                </a:solidFill>
                <a:effectLst>
                  <a:outerShdw blurRad="38100" dist="38100" dir="2700000" algn="tl">
                    <a:srgbClr val="000000">
                      <a:alpha val="43137"/>
                    </a:srgbClr>
                  </a:outerShdw>
                </a:effectLst>
                <a:latin typeface="Calibri" pitchFamily="34" charset="0"/>
                <a:cs typeface="+mn-cs"/>
              </a:rPr>
              <a:t>Daily Room Utilization</a:t>
            </a:r>
          </a:p>
        </p:txBody>
      </p:sp>
      <p:graphicFrame>
        <p:nvGraphicFramePr>
          <p:cNvPr id="2" name="Object 1"/>
          <p:cNvGraphicFramePr>
            <a:graphicFrameLocks/>
          </p:cNvGraphicFramePr>
          <p:nvPr/>
        </p:nvGraphicFramePr>
        <p:xfrm>
          <a:off x="614363" y="1060450"/>
          <a:ext cx="8153400" cy="4886325"/>
        </p:xfrm>
        <a:graphic>
          <a:graphicData uri="http://schemas.openxmlformats.org/presentationml/2006/ole">
            <mc:AlternateContent xmlns:mc="http://schemas.openxmlformats.org/markup-compatibility/2006">
              <mc:Choice xmlns:v="urn:schemas-microsoft-com:vml" Requires="v">
                <p:oleObj spid="_x0000_s4070493" name="Worksheet" r:id="rId4" imgW="8219969" imgH="4924398" progId="Excel.Sheet.8">
                  <p:embed/>
                </p:oleObj>
              </mc:Choice>
              <mc:Fallback>
                <p:oleObj name="Worksheet" r:id="rId4" imgW="8219969" imgH="4924398" progId="Excel.Sheet.8">
                  <p:embed/>
                  <p:pic>
                    <p:nvPicPr>
                      <p:cNvPr id="0" name="Char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63" y="1060450"/>
                        <a:ext cx="81534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309045" y="5886920"/>
            <a:ext cx="8641125" cy="830997"/>
          </a:xfrm>
          <a:prstGeom prst="rect">
            <a:avLst/>
          </a:prstGeom>
          <a:noFill/>
        </p:spPr>
        <p:txBody>
          <a:bodyPr wrap="square" rtlCol="0">
            <a:spAutoFit/>
          </a:bodyPr>
          <a:lstStyle/>
          <a:p>
            <a:r>
              <a:rPr lang="en-US" dirty="0">
                <a:solidFill>
                  <a:srgbClr val="FF0000"/>
                </a:solidFill>
              </a:rPr>
              <a:t>We consistently used all 14 rooms from Mon-</a:t>
            </a:r>
            <a:r>
              <a:rPr lang="en-US" dirty="0" err="1">
                <a:solidFill>
                  <a:srgbClr val="FF0000"/>
                </a:solidFill>
              </a:rPr>
              <a:t>Thur</a:t>
            </a:r>
            <a:r>
              <a:rPr lang="en-US" dirty="0">
                <a:solidFill>
                  <a:srgbClr val="FF0000"/>
                </a:solidFill>
              </a:rPr>
              <a:t> and </a:t>
            </a:r>
            <a:r>
              <a:rPr lang="en-US" dirty="0" smtClean="0">
                <a:solidFill>
                  <a:srgbClr val="FF0000"/>
                </a:solidFill>
              </a:rPr>
              <a:t>probably </a:t>
            </a:r>
            <a:r>
              <a:rPr lang="en-US" dirty="0">
                <a:solidFill>
                  <a:srgbClr val="FF0000"/>
                </a:solidFill>
              </a:rPr>
              <a:t>could have used an extra room on those days. </a:t>
            </a:r>
            <a:r>
              <a:rPr lang="en-US" dirty="0" smtClean="0">
                <a:solidFill>
                  <a:srgbClr val="FF0000"/>
                </a:solidFill>
              </a:rPr>
              <a:t>Consistent </a:t>
            </a:r>
            <a:r>
              <a:rPr lang="en-US" dirty="0">
                <a:solidFill>
                  <a:srgbClr val="FF0000"/>
                </a:solidFill>
              </a:rPr>
              <a:t>attendance from Mon-</a:t>
            </a:r>
            <a:r>
              <a:rPr lang="en-US" dirty="0" err="1">
                <a:solidFill>
                  <a:srgbClr val="FF0000"/>
                </a:solidFill>
              </a:rPr>
              <a:t>Thur</a:t>
            </a:r>
            <a:r>
              <a:rPr lang="en-US" dirty="0">
                <a:solidFill>
                  <a:srgbClr val="FF0000"/>
                </a:solidFill>
              </a:rPr>
              <a:t> with the expected drop-off on Fri.</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hangingPunct="0">
              <a:lnSpc>
                <a:spcPct val="90000"/>
              </a:lnSpc>
              <a:spcBef>
                <a:spcPct val="50000"/>
              </a:spcBef>
              <a:spcAft>
                <a:spcPct val="10000"/>
              </a:spcAft>
              <a:buSzPct val="125000"/>
            </a:pPr>
            <a:endParaRPr lang="en-GB" sz="2400" b="0">
              <a:latin typeface="Calibri" pitchFamily="34" charset="0"/>
            </a:endParaRPr>
          </a:p>
        </p:txBody>
      </p:sp>
      <p:sp>
        <p:nvSpPr>
          <p:cNvPr id="6" name="Text Box 2"/>
          <p:cNvSpPr txBox="1">
            <a:spLocks noChangeArrowheads="1"/>
          </p:cNvSpPr>
          <p:nvPr/>
        </p:nvSpPr>
        <p:spPr bwMode="auto">
          <a:xfrm>
            <a:off x="1922055" y="152400"/>
            <a:ext cx="6375230" cy="480131"/>
          </a:xfrm>
          <a:prstGeom prst="rect">
            <a:avLst/>
          </a:prstGeom>
          <a:noFill/>
          <a:ln w="9525">
            <a:noFill/>
            <a:miter lim="800000"/>
            <a:headEnd/>
            <a:tailEnd/>
          </a:ln>
        </p:spPr>
        <p:txBody>
          <a:bodyPr wrap="square">
            <a:spAutoFit/>
          </a:bodyPr>
          <a:lstStyle/>
          <a:p>
            <a:pPr lvl="1" eaLnBrk="0" hangingPunct="0">
              <a:lnSpc>
                <a:spcPct val="90000"/>
              </a:lnSpc>
              <a:spcBef>
                <a:spcPct val="50000"/>
              </a:spcBef>
              <a:spcAft>
                <a:spcPct val="10000"/>
              </a:spcAft>
              <a:buSzPct val="125000"/>
              <a:defRPr/>
            </a:pPr>
            <a:r>
              <a:rPr lang="en-US" sz="2800" dirty="0">
                <a:solidFill>
                  <a:srgbClr val="000099"/>
                </a:solidFill>
                <a:effectLst>
                  <a:outerShdw blurRad="38100" dist="38100" dir="2700000" algn="tl">
                    <a:srgbClr val="C0C0C0"/>
                  </a:outerShdw>
                </a:effectLst>
                <a:latin typeface="Calibri" pitchFamily="34" charset="0"/>
                <a:cs typeface="Calibri" pitchFamily="34" charset="0"/>
              </a:rPr>
              <a:t>SIS Area </a:t>
            </a:r>
            <a:r>
              <a:rPr lang="en-US" sz="2800" dirty="0" smtClean="0">
                <a:solidFill>
                  <a:srgbClr val="000099"/>
                </a:solidFill>
                <a:effectLst>
                  <a:outerShdw blurRad="38100" dist="38100" dir="2700000" algn="tl">
                    <a:srgbClr val="C0C0C0"/>
                  </a:outerShdw>
                </a:effectLst>
                <a:latin typeface="Calibri" pitchFamily="34" charset="0"/>
                <a:cs typeface="Calibri" pitchFamily="34" charset="0"/>
              </a:rPr>
              <a:t>Report: New Work Items</a:t>
            </a:r>
            <a:endParaRPr lang="en-US" sz="2800" dirty="0">
              <a:solidFill>
                <a:srgbClr val="000099"/>
              </a:solidFill>
              <a:effectLst>
                <a:outerShdw blurRad="38100" dist="38100" dir="2700000" algn="tl">
                  <a:srgbClr val="C0C0C0"/>
                </a:outerShdw>
              </a:effectLst>
              <a:latin typeface="Calibri" pitchFamily="34" charset="0"/>
              <a:cs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46845341"/>
              </p:ext>
            </p:extLst>
          </p:nvPr>
        </p:nvGraphicFramePr>
        <p:xfrm>
          <a:off x="385855" y="855865"/>
          <a:ext cx="8372291" cy="5496560"/>
        </p:xfrm>
        <a:graphic>
          <a:graphicData uri="http://schemas.openxmlformats.org/drawingml/2006/table">
            <a:tbl>
              <a:tblPr firstRow="1" bandRow="1">
                <a:tableStyleId>{5C22544A-7EE6-4342-B048-85BDC9FD1C3A}</a:tableStyleId>
              </a:tblPr>
              <a:tblGrid>
                <a:gridCol w="3418047"/>
                <a:gridCol w="4954244"/>
              </a:tblGrid>
              <a:tr h="370840">
                <a:tc>
                  <a:txBody>
                    <a:bodyPr/>
                    <a:lstStyle/>
                    <a:p>
                      <a:r>
                        <a:rPr lang="en-US" sz="1600" dirty="0" smtClean="0"/>
                        <a:t>New Work Items</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US" sz="1600" dirty="0" smtClean="0"/>
                        <a:t>SCPS-TP Refresh Working Group</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b="1" u="sng" dirty="0" smtClean="0">
                          <a:solidFill>
                            <a:schemeClr val="tx1"/>
                          </a:solidFill>
                        </a:rPr>
                        <a:t>New WG </a:t>
                      </a:r>
                      <a:r>
                        <a:rPr lang="en-US" sz="1600" dirty="0" smtClean="0">
                          <a:solidFill>
                            <a:schemeClr val="tx1"/>
                          </a:solidFill>
                        </a:rPr>
                        <a:t>to refresh or retire SCPS-TP specification.  Estimate total time commitment: total ~40 hours work with precise</a:t>
                      </a:r>
                      <a:r>
                        <a:rPr lang="en-US" sz="1600" baseline="0" dirty="0" smtClean="0">
                          <a:solidFill>
                            <a:schemeClr val="tx1"/>
                          </a:solidFill>
                        </a:rPr>
                        <a:t> </a:t>
                      </a:r>
                      <a:r>
                        <a:rPr lang="en-US" sz="1600" dirty="0" smtClean="0">
                          <a:solidFill>
                            <a:schemeClr val="tx1"/>
                          </a:solidFill>
                        </a:rPr>
                        <a:t>estimate by Spring 2015 meeting.</a:t>
                      </a:r>
                      <a:endParaRPr lang="en-US" sz="1600" dirty="0">
                        <a:solidFill>
                          <a:schemeClr val="tx1"/>
                        </a:solidFill>
                      </a:endParaRPr>
                    </a:p>
                  </a:txBody>
                  <a:tcPr>
                    <a:lnR w="12700" cap="flat" cmpd="sng" algn="ctr">
                      <a:solidFill>
                        <a:schemeClr val="tx1"/>
                      </a:solidFill>
                      <a:prstDash val="solid"/>
                      <a:round/>
                      <a:headEnd type="none" w="med" len="med"/>
                      <a:tailEnd type="none" w="med" len="med"/>
                    </a:lnR>
                  </a:tcPr>
                </a:tc>
              </a:tr>
              <a:tr h="370840">
                <a:tc>
                  <a:txBody>
                    <a:bodyPr/>
                    <a:lstStyle/>
                    <a:p>
                      <a:endParaRPr lang="en-US" sz="1600" dirty="0"/>
                    </a:p>
                  </a:txBody>
                  <a:tcPr>
                    <a:lnL w="12700" cap="flat" cmpd="sng" algn="ctr">
                      <a:solidFill>
                        <a:schemeClr val="tx1"/>
                      </a:solidFill>
                      <a:prstDash val="solid"/>
                      <a:round/>
                      <a:headEnd type="none" w="med" len="med"/>
                      <a:tailEnd type="none" w="med" len="med"/>
                    </a:lnL>
                  </a:tcPr>
                </a:tc>
                <a:tc>
                  <a:txBody>
                    <a:bodyPr/>
                    <a:lstStyle/>
                    <a:p>
                      <a:endParaRPr lang="en-US" sz="1600" dirty="0">
                        <a:solidFill>
                          <a:schemeClr val="tx1"/>
                        </a:solidFill>
                      </a:endParaRPr>
                    </a:p>
                  </a:txBody>
                  <a:tcPr>
                    <a:lnR w="12700" cap="flat" cmpd="sng" algn="ctr">
                      <a:solidFill>
                        <a:schemeClr val="tx1"/>
                      </a:solidFill>
                      <a:prstDash val="solid"/>
                      <a:round/>
                      <a:headEnd type="none" w="med" len="med"/>
                      <a:tailEnd type="none" w="med" len="med"/>
                    </a:lnR>
                  </a:tcPr>
                </a:tc>
              </a:tr>
              <a:tr h="370840">
                <a:tc>
                  <a:txBody>
                    <a:bodyPr/>
                    <a:lstStyle/>
                    <a:p>
                      <a:r>
                        <a:rPr lang="en-US" sz="1600" dirty="0" smtClean="0"/>
                        <a:t>Update</a:t>
                      </a:r>
                      <a:r>
                        <a:rPr lang="en-US" sz="1600" baseline="0" dirty="0" smtClean="0"/>
                        <a:t> DTN Rationale and Requirements Green Book</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solidFill>
                            <a:schemeClr val="tx1"/>
                          </a:solidFill>
                        </a:rPr>
                        <a:t>This can be taken up by the </a:t>
                      </a:r>
                      <a:r>
                        <a:rPr lang="en-US" sz="1600" b="1" u="sng" dirty="0" smtClean="0">
                          <a:solidFill>
                            <a:schemeClr val="tx1"/>
                          </a:solidFill>
                        </a:rPr>
                        <a:t>existing</a:t>
                      </a:r>
                      <a:r>
                        <a:rPr lang="en-US" sz="1600" b="1" u="sng" baseline="0" dirty="0" smtClean="0">
                          <a:solidFill>
                            <a:schemeClr val="tx1"/>
                          </a:solidFill>
                        </a:rPr>
                        <a:t> DTN WG</a:t>
                      </a:r>
                      <a:r>
                        <a:rPr lang="en-US" sz="1600" b="1" baseline="0" dirty="0" smtClean="0">
                          <a:solidFill>
                            <a:schemeClr val="tx1"/>
                          </a:solidFill>
                        </a:rPr>
                        <a:t> </a:t>
                      </a:r>
                      <a:r>
                        <a:rPr lang="en-US" sz="1600" baseline="0" dirty="0" smtClean="0">
                          <a:solidFill>
                            <a:schemeClr val="tx1"/>
                          </a:solidFill>
                        </a:rPr>
                        <a:t>to be completed by Fall 2015 CCSDS meetings.  Estimated resource requirement: total resource estimate: 1 CCSDS meeting cycle.</a:t>
                      </a:r>
                      <a:endParaRPr lang="en-US" sz="1600" dirty="0">
                        <a:solidFill>
                          <a:schemeClr val="tx1"/>
                        </a:solidFill>
                      </a:endParaRPr>
                    </a:p>
                  </a:txBody>
                  <a:tcPr>
                    <a:lnR w="12700" cap="flat" cmpd="sng" algn="ctr">
                      <a:solidFill>
                        <a:schemeClr val="tx1"/>
                      </a:solidFill>
                      <a:prstDash val="solid"/>
                      <a:round/>
                      <a:headEnd type="none" w="med" len="med"/>
                      <a:tailEnd type="none" w="med" len="med"/>
                    </a:lnR>
                  </a:tcPr>
                </a:tc>
              </a:tr>
              <a:tr h="370840">
                <a:tc>
                  <a:txBody>
                    <a:bodyPr/>
                    <a:lstStyle/>
                    <a:p>
                      <a:r>
                        <a:rPr lang="en-US" sz="1600" dirty="0" smtClean="0"/>
                        <a:t>Voice Green Book Update</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solidFill>
                            <a:schemeClr val="tx1"/>
                          </a:solidFill>
                        </a:rPr>
                        <a:t>This can be taken up by</a:t>
                      </a:r>
                      <a:r>
                        <a:rPr lang="en-US" sz="1600" baseline="0" dirty="0" smtClean="0">
                          <a:solidFill>
                            <a:schemeClr val="tx1"/>
                          </a:solidFill>
                        </a:rPr>
                        <a:t> the </a:t>
                      </a:r>
                      <a:r>
                        <a:rPr lang="en-US" sz="1600" b="1" u="sng" baseline="0" dirty="0" smtClean="0">
                          <a:solidFill>
                            <a:schemeClr val="tx1"/>
                          </a:solidFill>
                        </a:rPr>
                        <a:t>existing Voice WG</a:t>
                      </a:r>
                      <a:r>
                        <a:rPr lang="en-US" sz="1600" baseline="0" dirty="0" smtClean="0">
                          <a:solidFill>
                            <a:schemeClr val="tx1"/>
                          </a:solidFill>
                        </a:rPr>
                        <a:t>, to be completed by the Fall 2015 CCSDS Meeting.  Total Resource Estimate: </a:t>
                      </a:r>
                      <a:r>
                        <a:rPr lang="en-US" sz="1600" b="1" baseline="0" dirty="0" smtClean="0">
                          <a:solidFill>
                            <a:schemeClr val="tx1"/>
                          </a:solidFill>
                        </a:rPr>
                        <a:t>2 CCSDS meeting cycle (completion by end of CY2015) </a:t>
                      </a:r>
                      <a:r>
                        <a:rPr lang="en-US" sz="1600" baseline="0" dirty="0" smtClean="0">
                          <a:solidFill>
                            <a:schemeClr val="tx1"/>
                          </a:solidFill>
                        </a:rPr>
                        <a:t>with precise update by Spring 2015 meeting.</a:t>
                      </a:r>
                      <a:endParaRPr lang="en-US" sz="1600" dirty="0">
                        <a:solidFill>
                          <a:schemeClr val="tx1"/>
                        </a:solidFill>
                      </a:endParaRPr>
                    </a:p>
                  </a:txBody>
                  <a:tcPr>
                    <a:lnR w="12700" cap="flat" cmpd="sng" algn="ctr">
                      <a:solidFill>
                        <a:schemeClr val="tx1"/>
                      </a:solidFill>
                      <a:prstDash val="solid"/>
                      <a:round/>
                      <a:headEnd type="none" w="med" len="med"/>
                      <a:tailEnd type="none" w="med" len="med"/>
                    </a:lnR>
                  </a:tcPr>
                </a:tc>
              </a:tr>
              <a:tr h="370840">
                <a:tc>
                  <a:txBody>
                    <a:bodyPr/>
                    <a:lstStyle/>
                    <a:p>
                      <a:r>
                        <a:rPr lang="en-US" sz="1600" dirty="0" smtClean="0"/>
                        <a:t>Motion Imagery Update for</a:t>
                      </a:r>
                    </a:p>
                    <a:p>
                      <a:r>
                        <a:rPr lang="en-US" sz="1600" dirty="0" smtClean="0"/>
                        <a:t>Motion JPEG2000</a:t>
                      </a:r>
                      <a:endParaRPr lang="en-US"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smtClean="0">
                          <a:solidFill>
                            <a:srgbClr val="000000"/>
                          </a:solidFill>
                        </a:rPr>
                        <a:t>This can be done by the</a:t>
                      </a:r>
                      <a:r>
                        <a:rPr lang="en-US" sz="1600" baseline="0" dirty="0" smtClean="0">
                          <a:solidFill>
                            <a:srgbClr val="000000"/>
                          </a:solidFill>
                        </a:rPr>
                        <a:t> </a:t>
                      </a:r>
                      <a:r>
                        <a:rPr lang="en-US" sz="1600" b="1" u="sng" baseline="0" dirty="0" smtClean="0">
                          <a:solidFill>
                            <a:srgbClr val="000000"/>
                          </a:solidFill>
                        </a:rPr>
                        <a:t>existing MIA WG </a:t>
                      </a:r>
                      <a:r>
                        <a:rPr lang="en-US" sz="1600" baseline="0" dirty="0" smtClean="0">
                          <a:solidFill>
                            <a:srgbClr val="000000"/>
                          </a:solidFill>
                        </a:rPr>
                        <a:t>as a pink sheet to the forthcoming book.  Total resource estimate </a:t>
                      </a:r>
                      <a:r>
                        <a:rPr lang="en-US" sz="1600" b="1" baseline="0" dirty="0" smtClean="0">
                          <a:solidFill>
                            <a:srgbClr val="000000"/>
                          </a:solidFill>
                        </a:rPr>
                        <a:t>2 CCSDS meeting cycles (completion by end of CY2015)</a:t>
                      </a:r>
                      <a:r>
                        <a:rPr lang="en-US" sz="1600" baseline="0" dirty="0" smtClean="0">
                          <a:solidFill>
                            <a:srgbClr val="000000"/>
                          </a:solidFill>
                        </a:rPr>
                        <a:t>.  Within current WG charter –waiting on industry standardization for this pink sheet.  H.265 sometime thereafter.</a:t>
                      </a:r>
                      <a:endParaRPr lang="en-US" sz="1600" dirty="0">
                        <a:solidFill>
                          <a:srgbClr val="00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8313425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904884" y="724541"/>
            <a:ext cx="7129440" cy="5872753"/>
          </a:xfrm>
          <a:prstGeom prst="rect">
            <a:avLst/>
          </a:prstGeom>
          <a:ln>
            <a:solidFill>
              <a:schemeClr val="accent1">
                <a:lumMod val="50000"/>
              </a:schemeClr>
            </a:solidFill>
          </a:ln>
        </p:spPr>
      </p:pic>
      <p:sp>
        <p:nvSpPr>
          <p:cNvPr id="8" name="Rectangle 7"/>
          <p:cNvSpPr/>
          <p:nvPr/>
        </p:nvSpPr>
        <p:spPr bwMode="auto">
          <a:xfrm>
            <a:off x="2651750" y="4039706"/>
            <a:ext cx="5382574" cy="805623"/>
          </a:xfrm>
          <a:prstGeom prst="rect">
            <a:avLst/>
          </a:prstGeom>
          <a:solidFill>
            <a:schemeClr val="accent2">
              <a:lumMod val="20000"/>
              <a:lumOff val="80000"/>
              <a:alpha val="30196"/>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2651750" y="4849985"/>
            <a:ext cx="5382574" cy="883315"/>
          </a:xfrm>
          <a:prstGeom prst="rect">
            <a:avLst/>
          </a:prstGeom>
          <a:solidFill>
            <a:srgbClr val="FFFF00">
              <a:alpha val="30196"/>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3" name="Straight Connector 2"/>
          <p:cNvCxnSpPr/>
          <p:nvPr/>
        </p:nvCxnSpPr>
        <p:spPr bwMode="auto">
          <a:xfrm>
            <a:off x="2882180" y="1009485"/>
            <a:ext cx="0" cy="5490535"/>
          </a:xfrm>
          <a:prstGeom prst="line">
            <a:avLst/>
          </a:prstGeom>
          <a:solidFill>
            <a:srgbClr val="FFFFFF"/>
          </a:solidFill>
          <a:ln w="57150" cap="flat" cmpd="sng" algn="ctr">
            <a:solidFill>
              <a:srgbClr val="00CC00">
                <a:alpha val="50196"/>
              </a:srgbClr>
            </a:solidFill>
            <a:prstDash val="solid"/>
            <a:round/>
            <a:headEnd type="none" w="med" len="med"/>
            <a:tailEnd type="none" w="med" len="med"/>
          </a:ln>
          <a:effectLst/>
        </p:spPr>
      </p:cxnSp>
      <p:sp>
        <p:nvSpPr>
          <p:cNvPr id="6" name="TextBox 5"/>
          <p:cNvSpPr txBox="1"/>
          <p:nvPr/>
        </p:nvSpPr>
        <p:spPr>
          <a:xfrm rot="20524302">
            <a:off x="3112611" y="5121483"/>
            <a:ext cx="2327881" cy="338554"/>
          </a:xfrm>
          <a:prstGeom prst="rect">
            <a:avLst/>
          </a:prstGeom>
          <a:noFill/>
        </p:spPr>
        <p:txBody>
          <a:bodyPr wrap="none" rtlCol="0">
            <a:spAutoFit/>
          </a:bodyPr>
          <a:lstStyle/>
          <a:p>
            <a:r>
              <a:rPr lang="en-US" dirty="0" smtClean="0"/>
              <a:t>Requires Charter Mod</a:t>
            </a:r>
            <a:endParaRPr lang="en-US" dirty="0"/>
          </a:p>
        </p:txBody>
      </p:sp>
      <p:sp>
        <p:nvSpPr>
          <p:cNvPr id="7" name="Title 6"/>
          <p:cNvSpPr>
            <a:spLocks noGrp="1"/>
          </p:cNvSpPr>
          <p:nvPr>
            <p:ph type="title"/>
          </p:nvPr>
        </p:nvSpPr>
        <p:spPr/>
        <p:txBody>
          <a:bodyPr/>
          <a:lstStyle/>
          <a:p>
            <a:r>
              <a:rPr lang="en-US" dirty="0" smtClean="0"/>
              <a:t>SIS Schedule and Resources</a:t>
            </a:r>
            <a:endParaRPr lang="en-US" dirty="0"/>
          </a:p>
        </p:txBody>
      </p:sp>
      <p:sp>
        <p:nvSpPr>
          <p:cNvPr id="9" name="TextBox 8"/>
          <p:cNvSpPr txBox="1"/>
          <p:nvPr/>
        </p:nvSpPr>
        <p:spPr>
          <a:xfrm rot="20524302">
            <a:off x="5828273" y="4273241"/>
            <a:ext cx="2327881" cy="338554"/>
          </a:xfrm>
          <a:prstGeom prst="rect">
            <a:avLst/>
          </a:prstGeom>
          <a:noFill/>
        </p:spPr>
        <p:txBody>
          <a:bodyPr wrap="none" rtlCol="0">
            <a:spAutoFit/>
          </a:bodyPr>
          <a:lstStyle/>
          <a:p>
            <a:r>
              <a:rPr lang="en-US" dirty="0" smtClean="0"/>
              <a:t>Requires Charter Mod</a:t>
            </a:r>
            <a:endParaRPr lang="en-US" dirty="0"/>
          </a:p>
        </p:txBody>
      </p:sp>
      <p:sp>
        <p:nvSpPr>
          <p:cNvPr id="4" name="Right Arrow 3"/>
          <p:cNvSpPr/>
          <p:nvPr/>
        </p:nvSpPr>
        <p:spPr bwMode="auto">
          <a:xfrm flipH="1">
            <a:off x="4536145" y="2524088"/>
            <a:ext cx="979358" cy="422455"/>
          </a:xfrm>
          <a:prstGeom prst="righ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 name="Right Arrow 9"/>
          <p:cNvSpPr/>
          <p:nvPr/>
        </p:nvSpPr>
        <p:spPr bwMode="auto">
          <a:xfrm flipH="1">
            <a:off x="4523277" y="3660917"/>
            <a:ext cx="979358" cy="422455"/>
          </a:xfrm>
          <a:prstGeom prst="righ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TextBox 10"/>
          <p:cNvSpPr txBox="1"/>
          <p:nvPr/>
        </p:nvSpPr>
        <p:spPr>
          <a:xfrm rot="20487315">
            <a:off x="5345728" y="2407177"/>
            <a:ext cx="3294457" cy="830997"/>
          </a:xfrm>
          <a:prstGeom prst="rect">
            <a:avLst/>
          </a:prstGeom>
          <a:noFill/>
        </p:spPr>
        <p:txBody>
          <a:bodyPr wrap="square" rtlCol="0">
            <a:spAutoFit/>
          </a:bodyPr>
          <a:lstStyle/>
          <a:p>
            <a:r>
              <a:rPr lang="en-US" dirty="0" smtClean="0">
                <a:solidFill>
                  <a:srgbClr val="FF0000"/>
                </a:solidFill>
              </a:rPr>
              <a:t>Schedules are dependent on resources being provided immediately to start work</a:t>
            </a:r>
          </a:p>
        </p:txBody>
      </p:sp>
      <p:sp>
        <p:nvSpPr>
          <p:cNvPr id="13" name="Right Arrow 12"/>
          <p:cNvSpPr/>
          <p:nvPr/>
        </p:nvSpPr>
        <p:spPr bwMode="auto">
          <a:xfrm flipH="1">
            <a:off x="4538050" y="3325332"/>
            <a:ext cx="979358" cy="422455"/>
          </a:xfrm>
          <a:prstGeom prst="righ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8504183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980" y="121017"/>
            <a:ext cx="7340820" cy="427608"/>
          </a:xfrm>
        </p:spPr>
        <p:txBody>
          <a:bodyPr/>
          <a:lstStyle/>
          <a:p>
            <a:r>
              <a:rPr lang="en-US" dirty="0" smtClean="0"/>
              <a:t>SIS Documents That Will Need Action Soon</a:t>
            </a:r>
            <a:endParaRPr lang="en-US" dirty="0"/>
          </a:p>
        </p:txBody>
      </p:sp>
      <p:sp>
        <p:nvSpPr>
          <p:cNvPr id="3" name="Content Placeholder 2"/>
          <p:cNvSpPr>
            <a:spLocks noGrp="1"/>
          </p:cNvSpPr>
          <p:nvPr>
            <p:ph idx="1"/>
          </p:nvPr>
        </p:nvSpPr>
        <p:spPr>
          <a:xfrm>
            <a:off x="309045" y="817461"/>
            <a:ext cx="8487505" cy="5308704"/>
          </a:xfrm>
        </p:spPr>
        <p:txBody>
          <a:bodyPr>
            <a:normAutofit fontScale="85000" lnSpcReduction="20000"/>
          </a:bodyPr>
          <a:lstStyle/>
          <a:p>
            <a:pPr>
              <a:lnSpc>
                <a:spcPct val="110000"/>
              </a:lnSpc>
            </a:pPr>
            <a:r>
              <a:rPr lang="en-US" sz="2100" dirty="0" smtClean="0"/>
              <a:t>MIA Green Book (November 2015)</a:t>
            </a:r>
          </a:p>
          <a:p>
            <a:pPr lvl="1">
              <a:lnSpc>
                <a:spcPct val="110000"/>
              </a:lnSpc>
            </a:pPr>
            <a:r>
              <a:rPr lang="en-US" sz="1600" dirty="0">
                <a:solidFill>
                  <a:srgbClr val="000000"/>
                </a:solidFill>
              </a:rPr>
              <a:t>Update completed and will be submitted soon</a:t>
            </a:r>
            <a:r>
              <a:rPr lang="en-US" sz="1600" dirty="0">
                <a:solidFill>
                  <a:srgbClr val="FF0000"/>
                </a:solidFill>
              </a:rPr>
              <a:t>.</a:t>
            </a:r>
          </a:p>
          <a:p>
            <a:pPr>
              <a:lnSpc>
                <a:spcPct val="110000"/>
              </a:lnSpc>
            </a:pPr>
            <a:r>
              <a:rPr lang="en-US" sz="2100" dirty="0" smtClean="0"/>
              <a:t>Voice Communications Green Book (September 2015)</a:t>
            </a:r>
          </a:p>
          <a:p>
            <a:pPr lvl="1">
              <a:lnSpc>
                <a:spcPct val="110000"/>
              </a:lnSpc>
            </a:pPr>
            <a:r>
              <a:rPr lang="en-US" sz="1800" dirty="0" smtClean="0"/>
              <a:t>WG needs to take this up but probably AFTER the first edition of their Blue Book</a:t>
            </a:r>
          </a:p>
          <a:p>
            <a:pPr>
              <a:lnSpc>
                <a:spcPct val="110000"/>
              </a:lnSpc>
            </a:pPr>
            <a:r>
              <a:rPr lang="en-US" sz="2100" dirty="0" smtClean="0"/>
              <a:t>SCPS-TP (October 2011)</a:t>
            </a:r>
          </a:p>
          <a:p>
            <a:pPr lvl="1">
              <a:lnSpc>
                <a:spcPct val="110000"/>
              </a:lnSpc>
            </a:pPr>
            <a:r>
              <a:rPr lang="en-US" sz="1600" dirty="0" smtClean="0"/>
              <a:t>Need WG to evaluate and refresh / retire.</a:t>
            </a:r>
          </a:p>
          <a:p>
            <a:pPr>
              <a:lnSpc>
                <a:spcPct val="110000"/>
              </a:lnSpc>
            </a:pPr>
            <a:r>
              <a:rPr lang="en-US" sz="2100" dirty="0" smtClean="0"/>
              <a:t>CFDP</a:t>
            </a:r>
          </a:p>
          <a:p>
            <a:pPr lvl="1">
              <a:lnSpc>
                <a:spcPct val="110000"/>
              </a:lnSpc>
            </a:pPr>
            <a:r>
              <a:rPr lang="en-US" sz="1600" dirty="0" smtClean="0"/>
              <a:t>CFDP Blue Book</a:t>
            </a:r>
          </a:p>
          <a:p>
            <a:pPr lvl="1">
              <a:lnSpc>
                <a:spcPct val="110000"/>
              </a:lnSpc>
            </a:pPr>
            <a:r>
              <a:rPr lang="en-US" sz="1600" dirty="0" smtClean="0"/>
              <a:t>Introduction and Overview Green Book (April 2012)</a:t>
            </a:r>
          </a:p>
          <a:p>
            <a:pPr lvl="1">
              <a:lnSpc>
                <a:spcPct val="110000"/>
              </a:lnSpc>
            </a:pPr>
            <a:r>
              <a:rPr lang="en-US" sz="1600" dirty="0" smtClean="0"/>
              <a:t>Implementers Guide Green Book (April 2012)</a:t>
            </a:r>
          </a:p>
          <a:p>
            <a:pPr lvl="1">
              <a:lnSpc>
                <a:spcPct val="110000"/>
              </a:lnSpc>
            </a:pPr>
            <a:r>
              <a:rPr lang="en-US" sz="1600" dirty="0" smtClean="0"/>
              <a:t>CFDP Interoperability Test Report (September 2012)</a:t>
            </a:r>
          </a:p>
          <a:p>
            <a:pPr lvl="2">
              <a:lnSpc>
                <a:spcPct val="110000"/>
              </a:lnSpc>
            </a:pPr>
            <a:r>
              <a:rPr lang="en-US" sz="1600" dirty="0" smtClean="0"/>
              <a:t>Updates for CFDP and Green books pending May 2015</a:t>
            </a:r>
          </a:p>
          <a:p>
            <a:pPr lvl="2">
              <a:lnSpc>
                <a:spcPct val="110000"/>
              </a:lnSpc>
            </a:pPr>
            <a:r>
              <a:rPr lang="en-US" sz="1600" dirty="0" smtClean="0"/>
              <a:t>Suggest retiring CFDPv0 Blue Book once v1 is approved</a:t>
            </a:r>
          </a:p>
          <a:p>
            <a:pPr lvl="1">
              <a:lnSpc>
                <a:spcPct val="110000"/>
              </a:lnSpc>
            </a:pPr>
            <a:r>
              <a:rPr lang="en-US" sz="1600" dirty="0"/>
              <a:t>Notebook of Inter-Agency Tests for Core (September 2012)</a:t>
            </a:r>
          </a:p>
          <a:p>
            <a:pPr lvl="1">
              <a:lnSpc>
                <a:spcPct val="110000"/>
              </a:lnSpc>
            </a:pPr>
            <a:r>
              <a:rPr lang="en-US" sz="1600" dirty="0" smtClean="0"/>
              <a:t>Notebook of Inter-Agency Tests for Store-and-Forward Overlay</a:t>
            </a:r>
          </a:p>
          <a:p>
            <a:pPr lvl="2">
              <a:lnSpc>
                <a:spcPct val="110000"/>
              </a:lnSpc>
            </a:pPr>
            <a:r>
              <a:rPr lang="en-US" sz="1600" dirty="0" smtClean="0"/>
              <a:t>These are yellow books, suggest retiring these</a:t>
            </a:r>
          </a:p>
          <a:p>
            <a:pPr lvl="1">
              <a:lnSpc>
                <a:spcPct val="110000"/>
              </a:lnSpc>
            </a:pPr>
            <a:r>
              <a:rPr lang="en-US" sz="1600" dirty="0" smtClean="0"/>
              <a:t>Notebook </a:t>
            </a:r>
            <a:r>
              <a:rPr lang="en-US" sz="1600" dirty="0"/>
              <a:t>of Inter-Agency Tests for Extended Procedures (September 2012</a:t>
            </a:r>
            <a:r>
              <a:rPr lang="en-US" sz="1600" dirty="0" smtClean="0"/>
              <a:t>)</a:t>
            </a:r>
          </a:p>
          <a:p>
            <a:pPr lvl="2">
              <a:lnSpc>
                <a:spcPct val="110000"/>
              </a:lnSpc>
            </a:pPr>
            <a:r>
              <a:rPr lang="en-US" sz="1600" dirty="0" smtClean="0"/>
              <a:t>Extended procedures removed from v1 – suggest retiring this book.</a:t>
            </a:r>
          </a:p>
          <a:p>
            <a:pPr>
              <a:lnSpc>
                <a:spcPct val="110000"/>
              </a:lnSpc>
            </a:pPr>
            <a:r>
              <a:rPr lang="en-US" sz="2100" dirty="0" smtClean="0"/>
              <a:t>DTN Rationale and Requirements (September 2015)</a:t>
            </a:r>
          </a:p>
          <a:p>
            <a:pPr lvl="1">
              <a:lnSpc>
                <a:spcPct val="110000"/>
              </a:lnSpc>
            </a:pPr>
            <a:r>
              <a:rPr lang="en-US" sz="1600" dirty="0" smtClean="0"/>
              <a:t>DTN WG can take this up as a WG item starting after Fall 2014 meetings</a:t>
            </a:r>
          </a:p>
          <a:p>
            <a:pPr lvl="2">
              <a:lnSpc>
                <a:spcPct val="110000"/>
              </a:lnSpc>
            </a:pPr>
            <a:endParaRPr lang="en-US" sz="1900" dirty="0" smtClean="0">
              <a:solidFill>
                <a:srgbClr val="FF0000"/>
              </a:solidFill>
            </a:endParaRPr>
          </a:p>
        </p:txBody>
      </p:sp>
    </p:spTree>
    <p:extLst>
      <p:ext uri="{BB962C8B-B14F-4D97-AF65-F5344CB8AC3E}">
        <p14:creationId xmlns:p14="http://schemas.microsoft.com/office/powerpoint/2010/main" val="429165806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855"/>
            <a:ext cx="8229600" cy="1143000"/>
          </a:xfrm>
        </p:spPr>
        <p:txBody>
          <a:bodyPr/>
          <a:lstStyle/>
          <a:p>
            <a:r>
              <a:rPr lang="en-US" dirty="0" smtClean="0"/>
              <a:t>SIS Comments on</a:t>
            </a:r>
            <a:br>
              <a:rPr lang="en-US" dirty="0" smtClean="0"/>
            </a:br>
            <a:r>
              <a:rPr lang="en-US" dirty="0" smtClean="0"/>
              <a:t>4-Day vs. 5-Day Schedule</a:t>
            </a:r>
            <a:endParaRPr lang="en-US" dirty="0"/>
          </a:p>
        </p:txBody>
      </p:sp>
      <p:sp>
        <p:nvSpPr>
          <p:cNvPr id="3" name="Content Placeholder 2"/>
          <p:cNvSpPr>
            <a:spLocks noGrp="1"/>
          </p:cNvSpPr>
          <p:nvPr>
            <p:ph idx="1"/>
          </p:nvPr>
        </p:nvSpPr>
        <p:spPr/>
        <p:txBody>
          <a:bodyPr/>
          <a:lstStyle/>
          <a:p>
            <a:pPr>
              <a:lnSpc>
                <a:spcPct val="100000"/>
              </a:lnSpc>
            </a:pPr>
            <a:r>
              <a:rPr lang="en-US" dirty="0" smtClean="0"/>
              <a:t>Everyone prefers 5 </a:t>
            </a:r>
            <a:r>
              <a:rPr lang="en-US" dirty="0"/>
              <a:t>day </a:t>
            </a:r>
            <a:r>
              <a:rPr lang="en-US" dirty="0" smtClean="0"/>
              <a:t>meetings:</a:t>
            </a:r>
          </a:p>
          <a:p>
            <a:pPr lvl="1">
              <a:lnSpc>
                <a:spcPct val="100000"/>
              </a:lnSpc>
            </a:pPr>
            <a:r>
              <a:rPr lang="en-US" dirty="0" smtClean="0"/>
              <a:t>4-day meetings have resulted in schedule conflicts that required missing important meetings.</a:t>
            </a:r>
          </a:p>
        </p:txBody>
      </p:sp>
    </p:spTree>
    <p:extLst>
      <p:ext uri="{BB962C8B-B14F-4D97-AF65-F5344CB8AC3E}">
        <p14:creationId xmlns:p14="http://schemas.microsoft.com/office/powerpoint/2010/main" val="296823438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066215" y="136525"/>
            <a:ext cx="8229600" cy="565150"/>
          </a:xfrm>
          <a:prstGeom prst="rect">
            <a:avLst/>
          </a:prstGeom>
          <a:noFill/>
          <a:ln w="9525">
            <a:noFill/>
            <a:miter lim="800000"/>
            <a:headEnd/>
            <a:tailEnd/>
          </a:ln>
        </p:spPr>
        <p:txBody>
          <a:bodyPr/>
          <a:lstStyle/>
          <a:p>
            <a:pPr algn="ctr" eaLnBrk="0" hangingPunct="0">
              <a:lnSpc>
                <a:spcPct val="90000"/>
              </a:lnSpc>
              <a:spcAft>
                <a:spcPct val="10000"/>
              </a:spcAft>
              <a:buSzPct val="125000"/>
              <a:defRPr/>
            </a:pPr>
            <a:r>
              <a:rPr lang="en-US" sz="3200" dirty="0" smtClean="0">
                <a:solidFill>
                  <a:srgbClr val="000099"/>
                </a:solidFill>
                <a:effectLst>
                  <a:outerShdw blurRad="38100" dist="38100" dir="2700000" algn="tl">
                    <a:srgbClr val="C0C0C0"/>
                  </a:outerShdw>
                </a:effectLst>
                <a:latin typeface="Calibri" pitchFamily="34" charset="0"/>
              </a:rPr>
              <a:t>Logistics and lessons learned from BIS meeting</a:t>
            </a:r>
            <a:endParaRPr lang="en-US" sz="3200" dirty="0">
              <a:solidFill>
                <a:srgbClr val="000099"/>
              </a:solidFill>
              <a:effectLst>
                <a:outerShdw blurRad="38100" dist="38100" dir="2700000" algn="tl">
                  <a:srgbClr val="C0C0C0"/>
                </a:outerShdw>
              </a:effectLst>
              <a:latin typeface="Calibri" pitchFamily="34" charset="0"/>
            </a:endParaRPr>
          </a:p>
        </p:txBody>
      </p:sp>
      <p:sp>
        <p:nvSpPr>
          <p:cNvPr id="3" name="Content Placeholder 2"/>
          <p:cNvSpPr txBox="1">
            <a:spLocks/>
          </p:cNvSpPr>
          <p:nvPr/>
        </p:nvSpPr>
        <p:spPr>
          <a:xfrm>
            <a:off x="78615" y="702245"/>
            <a:ext cx="8871555" cy="4762220"/>
          </a:xfrm>
          <a:prstGeom prst="rect">
            <a:avLst/>
          </a:prstGeom>
        </p:spPr>
        <p:txBody>
          <a:bodyPr>
            <a:noAutofit/>
          </a:bodyPr>
          <a:lstStyle/>
          <a:p>
            <a:pPr marL="342900" indent="-342900" eaLnBrk="0" hangingPunct="0">
              <a:spcBef>
                <a:spcPct val="10000"/>
              </a:spcBef>
              <a:spcAft>
                <a:spcPct val="10000"/>
              </a:spcAft>
              <a:buSzPct val="125000"/>
              <a:buFont typeface="Arial" pitchFamily="34" charset="0"/>
              <a:buChar char="•"/>
            </a:pPr>
            <a:r>
              <a:rPr lang="en-US" sz="2400" dirty="0" smtClean="0">
                <a:solidFill>
                  <a:srgbClr val="C00000"/>
                </a:solidFill>
                <a:latin typeface="Calibri" pitchFamily="34" charset="0"/>
              </a:rPr>
              <a:t>Many </a:t>
            </a:r>
            <a:r>
              <a:rPr lang="en-US" sz="2400" dirty="0">
                <a:solidFill>
                  <a:srgbClr val="C00000"/>
                </a:solidFill>
                <a:latin typeface="Calibri" pitchFamily="34" charset="0"/>
              </a:rPr>
              <a:t>thanks to </a:t>
            </a:r>
            <a:r>
              <a:rPr lang="en-US" sz="2400" dirty="0" smtClean="0">
                <a:solidFill>
                  <a:srgbClr val="C00000"/>
                </a:solidFill>
                <a:latin typeface="Calibri" pitchFamily="34" charset="0"/>
              </a:rPr>
              <a:t>UKSA </a:t>
            </a:r>
            <a:r>
              <a:rPr lang="en-US" sz="2400" dirty="0">
                <a:solidFill>
                  <a:srgbClr val="C00000"/>
                </a:solidFill>
                <a:latin typeface="Calibri" pitchFamily="34" charset="0"/>
              </a:rPr>
              <a:t>for meeting hosting during the CCSDS </a:t>
            </a:r>
            <a:r>
              <a:rPr lang="en-US" sz="2400" dirty="0" smtClean="0">
                <a:solidFill>
                  <a:srgbClr val="C00000"/>
                </a:solidFill>
                <a:latin typeface="Calibri" pitchFamily="34" charset="0"/>
              </a:rPr>
              <a:t>Fall 2014 meetings!. CESG expresses </a:t>
            </a:r>
            <a:r>
              <a:rPr lang="en-US" sz="2400" dirty="0">
                <a:solidFill>
                  <a:srgbClr val="C00000"/>
                </a:solidFill>
                <a:latin typeface="Calibri" pitchFamily="34" charset="0"/>
              </a:rPr>
              <a:t>appreciation to the staff of UKSA and BSI for their excellent support of these meetings. </a:t>
            </a:r>
          </a:p>
          <a:p>
            <a:pPr marL="342900" indent="-342900" eaLnBrk="0" hangingPunct="0">
              <a:spcBef>
                <a:spcPts val="0"/>
              </a:spcBef>
              <a:spcAft>
                <a:spcPts val="0"/>
              </a:spcAft>
              <a:buSzPct val="125000"/>
              <a:buFont typeface="Arial" pitchFamily="34" charset="0"/>
              <a:buChar char="•"/>
            </a:pPr>
            <a:r>
              <a:rPr lang="en-US" sz="2400" dirty="0">
                <a:latin typeface="Calibri" pitchFamily="34" charset="0"/>
              </a:rPr>
              <a:t>Facilities:  </a:t>
            </a:r>
          </a:p>
          <a:p>
            <a:pPr marL="800100" lvl="1" indent="-342900" eaLnBrk="0" hangingPunct="0">
              <a:spcBef>
                <a:spcPts val="0"/>
              </a:spcBef>
              <a:spcAft>
                <a:spcPts val="0"/>
              </a:spcAft>
              <a:buSzPct val="125000"/>
              <a:buFont typeface="Arial" pitchFamily="34" charset="0"/>
              <a:buChar char="•"/>
            </a:pPr>
            <a:r>
              <a:rPr lang="en-US" sz="2400" dirty="0">
                <a:latin typeface="Calibri" pitchFamily="34" charset="0"/>
              </a:rPr>
              <a:t>Location was excellent (close to hotels, underground)</a:t>
            </a:r>
          </a:p>
          <a:p>
            <a:pPr marL="800100" lvl="1" indent="-342900" eaLnBrk="0" hangingPunct="0">
              <a:spcBef>
                <a:spcPts val="0"/>
              </a:spcBef>
              <a:spcAft>
                <a:spcPts val="0"/>
              </a:spcAft>
              <a:buSzPct val="125000"/>
              <a:buFont typeface="Arial" pitchFamily="34" charset="0"/>
              <a:buChar char="•"/>
            </a:pPr>
            <a:r>
              <a:rPr lang="en-US" sz="2400" dirty="0">
                <a:latin typeface="Calibri" pitchFamily="34" charset="0"/>
              </a:rPr>
              <a:t>Meeting rooms were spacious, quiet, well equipped, secure</a:t>
            </a:r>
          </a:p>
          <a:p>
            <a:pPr marL="800100" lvl="1" indent="-342900" eaLnBrk="0" hangingPunct="0">
              <a:spcBef>
                <a:spcPts val="0"/>
              </a:spcBef>
              <a:spcAft>
                <a:spcPts val="0"/>
              </a:spcAft>
              <a:buSzPct val="125000"/>
              <a:buFont typeface="Arial" pitchFamily="34" charset="0"/>
              <a:buChar char="•"/>
            </a:pPr>
            <a:r>
              <a:rPr lang="en-US" sz="2400" dirty="0">
                <a:latin typeface="Calibri" pitchFamily="34" charset="0"/>
              </a:rPr>
              <a:t>Meeting room materials (projectors, whiteboards) were excellent</a:t>
            </a:r>
          </a:p>
          <a:p>
            <a:pPr marL="800100" lvl="1" indent="-342900" eaLnBrk="0" hangingPunct="0">
              <a:spcBef>
                <a:spcPts val="0"/>
              </a:spcBef>
              <a:spcAft>
                <a:spcPts val="0"/>
              </a:spcAft>
              <a:buSzPct val="125000"/>
              <a:buFont typeface="Arial" pitchFamily="34" charset="0"/>
              <a:buChar char="•"/>
            </a:pPr>
            <a:r>
              <a:rPr lang="en-US" sz="2400" dirty="0">
                <a:latin typeface="Calibri" pitchFamily="34" charset="0"/>
              </a:rPr>
              <a:t>Provision of refreshments (coffee, tea, water, cookies) was excellent</a:t>
            </a:r>
          </a:p>
          <a:p>
            <a:pPr marL="342900" indent="-342900" eaLnBrk="0" hangingPunct="0">
              <a:spcBef>
                <a:spcPts val="0"/>
              </a:spcBef>
              <a:spcAft>
                <a:spcPts val="0"/>
              </a:spcAft>
              <a:buSzPct val="125000"/>
              <a:buFont typeface="Arial" pitchFamily="34" charset="0"/>
              <a:buChar char="•"/>
            </a:pPr>
            <a:r>
              <a:rPr lang="en-US" sz="2400" dirty="0">
                <a:latin typeface="Calibri" pitchFamily="34" charset="0"/>
              </a:rPr>
              <a:t>Staff:  </a:t>
            </a:r>
          </a:p>
          <a:p>
            <a:pPr marL="800100" lvl="1" indent="-342900" eaLnBrk="0" hangingPunct="0">
              <a:spcBef>
                <a:spcPts val="0"/>
              </a:spcBef>
              <a:spcAft>
                <a:spcPts val="0"/>
              </a:spcAft>
              <a:buSzPct val="125000"/>
              <a:buFont typeface="Arial" pitchFamily="34" charset="0"/>
              <a:buChar char="•"/>
            </a:pPr>
            <a:r>
              <a:rPr lang="en-US" sz="2400" dirty="0">
                <a:latin typeface="Calibri" pitchFamily="34" charset="0"/>
              </a:rPr>
              <a:t>Friendly and </a:t>
            </a:r>
            <a:r>
              <a:rPr lang="en-US" sz="2400" dirty="0" smtClean="0">
                <a:latin typeface="Calibri" pitchFamily="34" charset="0"/>
              </a:rPr>
              <a:t>accommodating</a:t>
            </a:r>
          </a:p>
          <a:p>
            <a:pPr marL="342900" indent="-342900" eaLnBrk="0" hangingPunct="0">
              <a:spcBef>
                <a:spcPts val="0"/>
              </a:spcBef>
              <a:spcAft>
                <a:spcPts val="0"/>
              </a:spcAft>
              <a:buSzPct val="125000"/>
              <a:buFont typeface="Arial" pitchFamily="34" charset="0"/>
              <a:buChar char="•"/>
            </a:pPr>
            <a:r>
              <a:rPr lang="en-US" sz="2400" dirty="0" smtClean="0">
                <a:latin typeface="Calibri" pitchFamily="34" charset="0"/>
              </a:rPr>
              <a:t>Some issues with the </a:t>
            </a:r>
            <a:r>
              <a:rPr lang="en-US" sz="2400" dirty="0" err="1" smtClean="0">
                <a:latin typeface="Calibri" pitchFamily="34" charset="0"/>
              </a:rPr>
              <a:t>telecons</a:t>
            </a:r>
            <a:r>
              <a:rPr lang="en-US" sz="2400" dirty="0" smtClean="0">
                <a:latin typeface="Calibri" pitchFamily="34" charset="0"/>
              </a:rPr>
              <a:t> (audio and low bandwidth</a:t>
            </a:r>
            <a:r>
              <a:rPr lang="en-US" sz="2400" dirty="0">
                <a:latin typeface="Calibri" pitchFamily="34" charset="0"/>
              </a:rPr>
              <a:t>)</a:t>
            </a:r>
            <a:endParaRPr lang="en-US" sz="2800" dirty="0">
              <a:solidFill>
                <a:srgbClr val="C00000"/>
              </a:solidFill>
              <a:effectLst>
                <a:outerShdw blurRad="38100" dist="38100" dir="2700000" algn="tl">
                  <a:srgbClr val="000000">
                    <a:alpha val="43137"/>
                  </a:srgbClr>
                </a:outerShdw>
              </a:effectLst>
              <a:latin typeface="Calibri" pitchFamily="34" charset="0"/>
            </a:endParaRPr>
          </a:p>
          <a:p>
            <a:pPr eaLnBrk="0" hangingPunct="0">
              <a:spcBef>
                <a:spcPct val="10000"/>
              </a:spcBef>
              <a:spcAft>
                <a:spcPct val="10000"/>
              </a:spcAft>
              <a:buSzPct val="125000"/>
            </a:pPr>
            <a:endParaRPr lang="en-US" sz="2800" dirty="0" smtClean="0">
              <a:latin typeface="Calibri" pitchFamily="34" charset="0"/>
            </a:endParaRPr>
          </a:p>
          <a:p>
            <a:pPr marL="342900" indent="-342900" eaLnBrk="0" hangingPunct="0">
              <a:spcBef>
                <a:spcPct val="10000"/>
              </a:spcBef>
              <a:spcAft>
                <a:spcPct val="10000"/>
              </a:spcAft>
              <a:buSzPct val="125000"/>
              <a:buFont typeface="Arial" pitchFamily="34" charset="0"/>
              <a:buChar char="•"/>
            </a:pPr>
            <a:endParaRPr lang="en-US" sz="2800" dirty="0">
              <a:latin typeface="Calibri" pitchFamily="34" charset="0"/>
            </a:endParaRPr>
          </a:p>
        </p:txBody>
      </p:sp>
    </p:spTree>
    <p:extLst>
      <p:ext uri="{BB962C8B-B14F-4D97-AF65-F5344CB8AC3E}">
        <p14:creationId xmlns:p14="http://schemas.microsoft.com/office/powerpoint/2010/main" val="112014598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0065" name="Picture 19" descr="MCj02544040000[1]"/>
          <p:cNvPicPr>
            <a:picLocks noChangeAspect="1" noChangeArrowheads="1"/>
          </p:cNvPicPr>
          <p:nvPr/>
        </p:nvPicPr>
        <p:blipFill>
          <a:blip r:embed="rId2" cstate="print"/>
          <a:srcRect/>
          <a:stretch>
            <a:fillRect/>
          </a:stretch>
        </p:blipFill>
        <p:spPr bwMode="auto">
          <a:xfrm>
            <a:off x="885120" y="395005"/>
            <a:ext cx="1488796" cy="2836529"/>
          </a:xfrm>
          <a:prstGeom prst="rect">
            <a:avLst/>
          </a:prstGeom>
          <a:noFill/>
          <a:ln w="9525">
            <a:noFill/>
            <a:miter lim="800000"/>
            <a:headEnd/>
            <a:tailEnd/>
          </a:ln>
        </p:spPr>
      </p:pic>
      <p:sp>
        <p:nvSpPr>
          <p:cNvPr id="3800066" name="TextBox 21"/>
          <p:cNvSpPr txBox="1">
            <a:spLocks noChangeArrowheads="1"/>
          </p:cNvSpPr>
          <p:nvPr/>
        </p:nvSpPr>
        <p:spPr bwMode="auto">
          <a:xfrm>
            <a:off x="3241858" y="1354142"/>
            <a:ext cx="5523035" cy="757130"/>
          </a:xfrm>
          <a:prstGeom prst="rect">
            <a:avLst/>
          </a:prstGeom>
          <a:noFill/>
          <a:ln w="9525">
            <a:noFill/>
            <a:miter lim="800000"/>
            <a:headEnd/>
            <a:tailEnd/>
          </a:ln>
        </p:spPr>
        <p:txBody>
          <a:bodyPr wrap="square">
            <a:spAutoFit/>
          </a:bodyPr>
          <a:lstStyle/>
          <a:p>
            <a:pPr eaLnBrk="0" hangingPunct="0">
              <a:lnSpc>
                <a:spcPct val="90000"/>
              </a:lnSpc>
              <a:spcAft>
                <a:spcPct val="10000"/>
              </a:spcAft>
              <a:buSzPct val="125000"/>
            </a:pPr>
            <a:r>
              <a:rPr lang="en-US" sz="2400" dirty="0" smtClean="0">
                <a:solidFill>
                  <a:srgbClr val="C00000"/>
                </a:solidFill>
                <a:effectLst>
                  <a:outerShdw blurRad="38100" dist="38100" dir="2700000" algn="tl">
                    <a:srgbClr val="000000">
                      <a:alpha val="43137"/>
                    </a:srgbClr>
                  </a:outerShdw>
                </a:effectLst>
                <a:latin typeface="Calibri" pitchFamily="34" charset="0"/>
              </a:rPr>
              <a:t>Many thanks to UKSA for meeting </a:t>
            </a:r>
            <a:r>
              <a:rPr lang="en-US" sz="2400" dirty="0">
                <a:solidFill>
                  <a:srgbClr val="C00000"/>
                </a:solidFill>
                <a:effectLst>
                  <a:outerShdw blurRad="38100" dist="38100" dir="2700000" algn="tl">
                    <a:srgbClr val="000000">
                      <a:alpha val="43137"/>
                    </a:srgbClr>
                  </a:outerShdw>
                </a:effectLst>
                <a:latin typeface="Calibri" pitchFamily="34" charset="0"/>
              </a:rPr>
              <a:t>hosting </a:t>
            </a:r>
            <a:r>
              <a:rPr lang="en-US" sz="2400" dirty="0" smtClean="0">
                <a:solidFill>
                  <a:srgbClr val="C00000"/>
                </a:solidFill>
                <a:effectLst>
                  <a:outerShdw blurRad="38100" dist="38100" dir="2700000" algn="tl">
                    <a:srgbClr val="000000">
                      <a:alpha val="43137"/>
                    </a:srgbClr>
                  </a:outerShdw>
                </a:effectLst>
                <a:latin typeface="Calibri" pitchFamily="34" charset="0"/>
              </a:rPr>
              <a:t>during the CCSDS Fall 2014 meetings!</a:t>
            </a:r>
            <a:endParaRPr lang="en-US" sz="2400" dirty="0">
              <a:solidFill>
                <a:srgbClr val="C00000"/>
              </a:solidFill>
              <a:effectLst>
                <a:outerShdw blurRad="38100" dist="38100" dir="2700000" algn="tl">
                  <a:srgbClr val="000000">
                    <a:alpha val="43137"/>
                  </a:srgbClr>
                </a:outerShdw>
              </a:effectLst>
              <a:latin typeface="Calibri" pitchFamily="34" charset="0"/>
            </a:endParaRPr>
          </a:p>
        </p:txBody>
      </p:sp>
      <p:sp>
        <p:nvSpPr>
          <p:cNvPr id="22" name="Rectangle 5"/>
          <p:cNvSpPr>
            <a:spLocks noChangeArrowheads="1"/>
          </p:cNvSpPr>
          <p:nvPr/>
        </p:nvSpPr>
        <p:spPr bwMode="auto">
          <a:xfrm>
            <a:off x="457200" y="104127"/>
            <a:ext cx="8229600" cy="566065"/>
          </a:xfrm>
          <a:prstGeom prst="rect">
            <a:avLst/>
          </a:prstGeom>
          <a:noFill/>
          <a:ln w="9525">
            <a:noFill/>
            <a:miter lim="800000"/>
            <a:headEnd/>
            <a:tailEnd/>
          </a:ln>
        </p:spPr>
        <p:txBody>
          <a:bodyPr/>
          <a:lstStyle/>
          <a:p>
            <a:pPr algn="ctr" eaLnBrk="0" hangingPunct="0">
              <a:lnSpc>
                <a:spcPct val="90000"/>
              </a:lnSpc>
              <a:spcAft>
                <a:spcPct val="10000"/>
              </a:spcAft>
              <a:buSzPct val="125000"/>
              <a:defRPr/>
            </a:pPr>
            <a:r>
              <a:rPr lang="en-US" sz="3200" dirty="0" smtClean="0">
                <a:solidFill>
                  <a:srgbClr val="000099"/>
                </a:solidFill>
                <a:effectLst>
                  <a:outerShdw blurRad="38100" dist="38100" dir="2700000" algn="tl">
                    <a:srgbClr val="C0C0C0"/>
                  </a:outerShdw>
                </a:effectLst>
                <a:latin typeface="Calibri" pitchFamily="34" charset="0"/>
              </a:rPr>
              <a:t>We’re done!</a:t>
            </a:r>
            <a:endParaRPr lang="en-US" sz="3200" dirty="0">
              <a:solidFill>
                <a:srgbClr val="000099"/>
              </a:solidFill>
              <a:effectLst>
                <a:outerShdw blurRad="38100" dist="38100" dir="2700000" algn="tl">
                  <a:srgbClr val="C0C0C0"/>
                </a:outerShdw>
              </a:effectLst>
              <a:latin typeface="Calibri" pitchFamily="34" charset="0"/>
            </a:endParaRPr>
          </a:p>
        </p:txBody>
      </p:sp>
      <p:grpSp>
        <p:nvGrpSpPr>
          <p:cNvPr id="173" name="Group 172"/>
          <p:cNvGrpSpPr>
            <a:grpSpLocks noChangeAspect="1"/>
          </p:cNvGrpSpPr>
          <p:nvPr/>
        </p:nvGrpSpPr>
        <p:grpSpPr>
          <a:xfrm>
            <a:off x="78615" y="2660900"/>
            <a:ext cx="3789092" cy="3383280"/>
            <a:chOff x="731500" y="1163105"/>
            <a:chExt cx="5548490" cy="4954245"/>
          </a:xfrm>
        </p:grpSpPr>
        <p:sp>
          <p:nvSpPr>
            <p:cNvPr id="174" name="AutoShape 5"/>
            <p:cNvSpPr>
              <a:spLocks noChangeArrowheads="1"/>
            </p:cNvSpPr>
            <p:nvPr/>
          </p:nvSpPr>
          <p:spPr bwMode="ltGray">
            <a:xfrm>
              <a:off x="808310" y="1163105"/>
              <a:ext cx="1497795" cy="704528"/>
            </a:xfrm>
            <a:prstGeom prst="roundRect">
              <a:avLst>
                <a:gd name="adj" fmla="val 32106"/>
              </a:avLst>
            </a:prstGeom>
            <a:solidFill>
              <a:srgbClr val="FF9933"/>
            </a:solidFill>
            <a:ln w="165100" algn="ctr">
              <a:solidFill>
                <a:srgbClr val="FF9933"/>
              </a:solidFill>
              <a:round/>
              <a:headEnd type="none" w="sm" len="sm"/>
              <a:tailEnd type="none" w="sm" len="sm"/>
            </a:ln>
          </p:spPr>
          <p:txBody>
            <a:bodyPr/>
            <a:lstStyle/>
            <a:p>
              <a:pPr algn="l"/>
              <a:endParaRPr lang="en-GB" sz="1050">
                <a:solidFill>
                  <a:srgbClr val="000000"/>
                </a:solidFill>
              </a:endParaRPr>
            </a:p>
          </p:txBody>
        </p:sp>
        <p:grpSp>
          <p:nvGrpSpPr>
            <p:cNvPr id="175" name="Group 174"/>
            <p:cNvGrpSpPr/>
            <p:nvPr/>
          </p:nvGrpSpPr>
          <p:grpSpPr>
            <a:xfrm>
              <a:off x="731500" y="1201510"/>
              <a:ext cx="5548490" cy="4915840"/>
              <a:chOff x="214064" y="587030"/>
              <a:chExt cx="8767755" cy="6563878"/>
            </a:xfrm>
          </p:grpSpPr>
          <p:grpSp>
            <p:nvGrpSpPr>
              <p:cNvPr id="190" name="Group 153"/>
              <p:cNvGrpSpPr/>
              <p:nvPr/>
            </p:nvGrpSpPr>
            <p:grpSpPr>
              <a:xfrm>
                <a:off x="625460" y="1725455"/>
                <a:ext cx="7794467" cy="2754522"/>
                <a:chOff x="648204" y="1970299"/>
                <a:chExt cx="7794467" cy="2754522"/>
              </a:xfrm>
            </p:grpSpPr>
            <p:cxnSp>
              <p:nvCxnSpPr>
                <p:cNvPr id="328" name="Straight Connector 452"/>
                <p:cNvCxnSpPr>
                  <a:cxnSpLocks noChangeShapeType="1"/>
                </p:cNvCxnSpPr>
                <p:nvPr/>
              </p:nvCxnSpPr>
              <p:spPr bwMode="ltGray">
                <a:xfrm>
                  <a:off x="6021329" y="2741109"/>
                  <a:ext cx="1479482" cy="4216"/>
                </a:xfrm>
                <a:prstGeom prst="line">
                  <a:avLst/>
                </a:prstGeom>
                <a:noFill/>
                <a:ln w="38100">
                  <a:solidFill>
                    <a:schemeClr val="tx1"/>
                  </a:solidFill>
                  <a:round/>
                  <a:headEnd/>
                  <a:tailEnd/>
                </a:ln>
              </p:spPr>
            </p:cxnSp>
            <p:cxnSp>
              <p:nvCxnSpPr>
                <p:cNvPr id="329" name="Straight Connector 452"/>
                <p:cNvCxnSpPr>
                  <a:cxnSpLocks noChangeShapeType="1"/>
                </p:cNvCxnSpPr>
                <p:nvPr/>
              </p:nvCxnSpPr>
              <p:spPr bwMode="ltGray">
                <a:xfrm>
                  <a:off x="6056635" y="4010293"/>
                  <a:ext cx="1681187" cy="0"/>
                </a:xfrm>
                <a:prstGeom prst="line">
                  <a:avLst/>
                </a:prstGeom>
                <a:noFill/>
                <a:ln w="38100">
                  <a:solidFill>
                    <a:schemeClr val="tx1"/>
                  </a:solidFill>
                  <a:round/>
                  <a:headEnd/>
                  <a:tailEnd/>
                </a:ln>
              </p:spPr>
            </p:cxnSp>
            <p:cxnSp>
              <p:nvCxnSpPr>
                <p:cNvPr id="330"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tx1"/>
                  </a:solidFill>
                  <a:round/>
                  <a:headEnd/>
                  <a:tailEnd/>
                </a:ln>
              </p:spPr>
            </p:cxnSp>
            <p:cxnSp>
              <p:nvCxnSpPr>
                <p:cNvPr id="331"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tx1"/>
                  </a:solidFill>
                  <a:round/>
                  <a:headEnd/>
                  <a:tailEnd/>
                </a:ln>
              </p:spPr>
            </p:cxnSp>
            <p:sp>
              <p:nvSpPr>
                <p:cNvPr id="332"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tx1"/>
                  </a:solidFill>
                  <a:round/>
                  <a:headEnd/>
                  <a:tailEnd/>
                </a:ln>
              </p:spPr>
              <p:txBody>
                <a:bodyPr wrap="none" anchor="ctr"/>
                <a:lstStyle/>
                <a:p>
                  <a:pPr algn="l"/>
                  <a:endParaRPr lang="en-GB" sz="1050">
                    <a:solidFill>
                      <a:srgbClr val="000000"/>
                    </a:solidFill>
                  </a:endParaRPr>
                </a:p>
              </p:txBody>
            </p:sp>
            <p:sp>
              <p:nvSpPr>
                <p:cNvPr id="333"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tx1"/>
                  </a:solidFill>
                  <a:round/>
                  <a:headEnd/>
                  <a:tailEnd/>
                </a:ln>
              </p:spPr>
              <p:txBody>
                <a:bodyPr wrap="none" anchor="ctr"/>
                <a:lstStyle/>
                <a:p>
                  <a:pPr algn="l"/>
                  <a:endParaRPr lang="en-GB" sz="1050">
                    <a:solidFill>
                      <a:srgbClr val="000000"/>
                    </a:solidFill>
                  </a:endParaRPr>
                </a:p>
              </p:txBody>
            </p:sp>
            <p:sp>
              <p:nvSpPr>
                <p:cNvPr id="334"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tx1"/>
                  </a:solidFill>
                  <a:round/>
                  <a:headEnd/>
                  <a:tailEnd/>
                </a:ln>
              </p:spPr>
              <p:txBody>
                <a:bodyPr wrap="none" anchor="ctr"/>
                <a:lstStyle/>
                <a:p>
                  <a:pPr algn="l"/>
                  <a:endParaRPr lang="en-GB" sz="1050">
                    <a:solidFill>
                      <a:srgbClr val="000000"/>
                    </a:solidFill>
                  </a:endParaRPr>
                </a:p>
              </p:txBody>
            </p:sp>
            <p:sp>
              <p:nvSpPr>
                <p:cNvPr id="335"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tx1"/>
                  </a:solidFill>
                  <a:round/>
                  <a:headEnd/>
                  <a:tailEnd/>
                </a:ln>
              </p:spPr>
              <p:txBody>
                <a:bodyPr wrap="none" anchor="ctr"/>
                <a:lstStyle/>
                <a:p>
                  <a:pPr algn="l"/>
                  <a:endParaRPr lang="en-GB" sz="1050">
                    <a:solidFill>
                      <a:srgbClr val="000000"/>
                    </a:solidFill>
                  </a:endParaRPr>
                </a:p>
              </p:txBody>
            </p:sp>
            <p:sp>
              <p:nvSpPr>
                <p:cNvPr id="336"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tx1"/>
                  </a:solidFill>
                  <a:round/>
                  <a:headEnd/>
                  <a:tailEnd/>
                </a:ln>
              </p:spPr>
              <p:txBody>
                <a:bodyPr wrap="none" anchor="ctr"/>
                <a:lstStyle/>
                <a:p>
                  <a:pPr algn="l"/>
                  <a:endParaRPr lang="en-GB" sz="1050">
                    <a:solidFill>
                      <a:srgbClr val="000000"/>
                    </a:solidFill>
                  </a:endParaRPr>
                </a:p>
              </p:txBody>
            </p:sp>
            <p:sp>
              <p:nvSpPr>
                <p:cNvPr id="337" name="Freeform 336"/>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tx1"/>
                  </a:solidFill>
                  <a:round/>
                  <a:headEnd/>
                  <a:tailEn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338"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tx1"/>
                  </a:solidFill>
                  <a:round/>
                  <a:headEnd/>
                  <a:tailEnd/>
                </a:ln>
              </p:spPr>
              <p:txBody>
                <a:bodyPr wrap="none" anchor="ctr"/>
                <a:lstStyle/>
                <a:p>
                  <a:pPr algn="l"/>
                  <a:endParaRPr lang="en-GB" sz="1050">
                    <a:solidFill>
                      <a:srgbClr val="000000"/>
                    </a:solidFill>
                  </a:endParaRPr>
                </a:p>
              </p:txBody>
            </p:sp>
          </p:grpSp>
          <p:grpSp>
            <p:nvGrpSpPr>
              <p:cNvPr id="191" name="Group 140"/>
              <p:cNvGrpSpPr/>
              <p:nvPr/>
            </p:nvGrpSpPr>
            <p:grpSpPr>
              <a:xfrm>
                <a:off x="625460" y="1725455"/>
                <a:ext cx="7794467" cy="2754522"/>
                <a:chOff x="648204" y="1970299"/>
                <a:chExt cx="7794467" cy="2754522"/>
              </a:xfrm>
            </p:grpSpPr>
            <p:cxnSp>
              <p:nvCxnSpPr>
                <p:cNvPr id="317" name="Straight Connector 452"/>
                <p:cNvCxnSpPr>
                  <a:cxnSpLocks noChangeShapeType="1"/>
                </p:cNvCxnSpPr>
                <p:nvPr/>
              </p:nvCxnSpPr>
              <p:spPr bwMode="ltGray">
                <a:xfrm>
                  <a:off x="6021329" y="2741109"/>
                  <a:ext cx="1479482" cy="4216"/>
                </a:xfrm>
                <a:prstGeom prst="line">
                  <a:avLst/>
                </a:prstGeom>
                <a:noFill/>
                <a:ln w="38100">
                  <a:solidFill>
                    <a:schemeClr val="bg1">
                      <a:lumMod val="65000"/>
                    </a:schemeClr>
                  </a:solidFill>
                  <a:round/>
                  <a:headEnd/>
                  <a:tailEnd/>
                </a:ln>
              </p:spPr>
            </p:cxnSp>
            <p:cxnSp>
              <p:nvCxnSpPr>
                <p:cNvPr id="318" name="Straight Connector 452"/>
                <p:cNvCxnSpPr>
                  <a:cxnSpLocks noChangeShapeType="1"/>
                </p:cNvCxnSpPr>
                <p:nvPr/>
              </p:nvCxnSpPr>
              <p:spPr bwMode="ltGray">
                <a:xfrm>
                  <a:off x="6056635" y="4010293"/>
                  <a:ext cx="1681187" cy="0"/>
                </a:xfrm>
                <a:prstGeom prst="line">
                  <a:avLst/>
                </a:prstGeom>
                <a:noFill/>
                <a:ln w="38100">
                  <a:solidFill>
                    <a:schemeClr val="bg1">
                      <a:lumMod val="65000"/>
                    </a:schemeClr>
                  </a:solidFill>
                  <a:round/>
                  <a:headEnd/>
                  <a:tailEnd/>
                </a:ln>
              </p:spPr>
            </p:cxnSp>
            <p:cxnSp>
              <p:nvCxnSpPr>
                <p:cNvPr id="319"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bg1">
                      <a:lumMod val="65000"/>
                    </a:schemeClr>
                  </a:solidFill>
                  <a:round/>
                  <a:headEnd/>
                  <a:tailEnd/>
                </a:ln>
              </p:spPr>
            </p:cxnSp>
            <p:cxnSp>
              <p:nvCxnSpPr>
                <p:cNvPr id="320"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bg1">
                      <a:lumMod val="65000"/>
                    </a:schemeClr>
                  </a:solidFill>
                  <a:round/>
                  <a:headEnd/>
                  <a:tailEnd/>
                </a:ln>
              </p:spPr>
            </p:cxnSp>
            <p:sp>
              <p:nvSpPr>
                <p:cNvPr id="321"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bg1">
                      <a:lumMod val="65000"/>
                    </a:schemeClr>
                  </a:solidFill>
                  <a:round/>
                  <a:headEnd/>
                  <a:tailEnd/>
                </a:ln>
              </p:spPr>
              <p:txBody>
                <a:bodyPr wrap="none" anchor="ctr"/>
                <a:lstStyle/>
                <a:p>
                  <a:pPr algn="l"/>
                  <a:endParaRPr lang="en-GB" sz="1050">
                    <a:solidFill>
                      <a:srgbClr val="000000"/>
                    </a:solidFill>
                  </a:endParaRPr>
                </a:p>
              </p:txBody>
            </p:sp>
            <p:sp>
              <p:nvSpPr>
                <p:cNvPr id="322"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bg1">
                      <a:lumMod val="65000"/>
                    </a:schemeClr>
                  </a:solidFill>
                  <a:round/>
                  <a:headEnd/>
                  <a:tailEnd/>
                </a:ln>
              </p:spPr>
              <p:txBody>
                <a:bodyPr wrap="none" anchor="ctr"/>
                <a:lstStyle/>
                <a:p>
                  <a:pPr algn="l"/>
                  <a:endParaRPr lang="en-GB" sz="1050">
                    <a:solidFill>
                      <a:srgbClr val="000000"/>
                    </a:solidFill>
                  </a:endParaRPr>
                </a:p>
              </p:txBody>
            </p:sp>
            <p:sp>
              <p:nvSpPr>
                <p:cNvPr id="323"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bg1">
                      <a:lumMod val="65000"/>
                    </a:schemeClr>
                  </a:solidFill>
                  <a:round/>
                  <a:headEnd/>
                  <a:tailEnd/>
                </a:ln>
              </p:spPr>
              <p:txBody>
                <a:bodyPr wrap="none" anchor="ctr"/>
                <a:lstStyle/>
                <a:p>
                  <a:pPr algn="l"/>
                  <a:endParaRPr lang="en-GB" sz="1050">
                    <a:solidFill>
                      <a:srgbClr val="000000"/>
                    </a:solidFill>
                  </a:endParaRPr>
                </a:p>
              </p:txBody>
            </p:sp>
            <p:sp>
              <p:nvSpPr>
                <p:cNvPr id="324"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bg1">
                      <a:lumMod val="65000"/>
                    </a:schemeClr>
                  </a:solidFill>
                  <a:round/>
                  <a:headEnd/>
                  <a:tailEnd/>
                </a:ln>
              </p:spPr>
              <p:txBody>
                <a:bodyPr wrap="none" anchor="ctr"/>
                <a:lstStyle/>
                <a:p>
                  <a:pPr algn="l"/>
                  <a:endParaRPr lang="en-GB" sz="1050">
                    <a:solidFill>
                      <a:srgbClr val="000000"/>
                    </a:solidFill>
                  </a:endParaRPr>
                </a:p>
              </p:txBody>
            </p:sp>
            <p:sp>
              <p:nvSpPr>
                <p:cNvPr id="325"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bg1">
                      <a:lumMod val="65000"/>
                    </a:schemeClr>
                  </a:solidFill>
                  <a:round/>
                  <a:headEnd/>
                  <a:tailEnd/>
                </a:ln>
              </p:spPr>
              <p:txBody>
                <a:bodyPr wrap="none" anchor="ctr"/>
                <a:lstStyle/>
                <a:p>
                  <a:pPr algn="l"/>
                  <a:endParaRPr lang="en-GB" sz="1050">
                    <a:solidFill>
                      <a:srgbClr val="000000"/>
                    </a:solidFill>
                  </a:endParaRPr>
                </a:p>
              </p:txBody>
            </p:sp>
            <p:sp>
              <p:nvSpPr>
                <p:cNvPr id="326" name="Freeform 325"/>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bg1">
                      <a:lumMod val="65000"/>
                    </a:schemeClr>
                  </a:solidFill>
                  <a:round/>
                  <a:headEnd/>
                  <a:tailEn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327"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bg1">
                      <a:lumMod val="65000"/>
                    </a:schemeClr>
                  </a:solidFill>
                  <a:round/>
                  <a:headEnd/>
                  <a:tailEnd/>
                </a:ln>
              </p:spPr>
              <p:txBody>
                <a:bodyPr wrap="none" anchor="ctr"/>
                <a:lstStyle/>
                <a:p>
                  <a:pPr algn="l"/>
                  <a:endParaRPr lang="en-GB" sz="1050">
                    <a:solidFill>
                      <a:srgbClr val="000000"/>
                    </a:solidFill>
                  </a:endParaRPr>
                </a:p>
              </p:txBody>
            </p:sp>
          </p:grpSp>
          <p:sp>
            <p:nvSpPr>
              <p:cNvPr id="192" name="Rounded Rectangle 191"/>
              <p:cNvSpPr/>
              <p:nvPr/>
            </p:nvSpPr>
            <p:spPr bwMode="auto">
              <a:xfrm>
                <a:off x="7236528" y="1432139"/>
                <a:ext cx="1386472" cy="5718767"/>
              </a:xfrm>
              <a:prstGeom prst="roundRect">
                <a:avLst/>
              </a:prstGeom>
              <a:gradFill>
                <a:gsLst>
                  <a:gs pos="0">
                    <a:srgbClr val="FFB3B3"/>
                  </a:gs>
                  <a:gs pos="100000">
                    <a:srgbClr val="FFDDDE"/>
                  </a:gs>
                </a:gsLst>
                <a:lin ang="5400000" scaled="0"/>
              </a:gradFill>
              <a:ln w="38100">
                <a:noFill/>
                <a:round/>
                <a:headEnd/>
                <a:tailEnd/>
              </a:ln>
            </p:spPr>
            <p:txBody>
              <a:bodyPr wrap="none" rtlCol="0" anchor="ctr"/>
              <a:lstStyle/>
              <a:p>
                <a:pPr algn="ctr"/>
                <a:endParaRPr lang="en-US" sz="1050"/>
              </a:p>
            </p:txBody>
          </p:sp>
          <p:grpSp>
            <p:nvGrpSpPr>
              <p:cNvPr id="193" name="Group 237"/>
              <p:cNvGrpSpPr/>
              <p:nvPr/>
            </p:nvGrpSpPr>
            <p:grpSpPr>
              <a:xfrm>
                <a:off x="7111406" y="5096575"/>
                <a:ext cx="1516617" cy="1804059"/>
                <a:chOff x="7111406" y="5282220"/>
                <a:chExt cx="1516617" cy="1804059"/>
              </a:xfrm>
            </p:grpSpPr>
            <p:sp>
              <p:nvSpPr>
                <p:cNvPr id="315" name="Text Box 162"/>
                <p:cNvSpPr txBox="1">
                  <a:spLocks noChangeArrowheads="1"/>
                </p:cNvSpPr>
                <p:nvPr/>
              </p:nvSpPr>
              <p:spPr bwMode="auto">
                <a:xfrm>
                  <a:off x="7111406" y="5714219"/>
                  <a:ext cx="1516617" cy="1372060"/>
                </a:xfrm>
                <a:prstGeom prst="rect">
                  <a:avLst/>
                </a:prstGeom>
                <a:noFill/>
                <a:ln w="9525">
                  <a:noFill/>
                  <a:miter lim="800000"/>
                  <a:headEnd/>
                  <a:tailEnd/>
                </a:ln>
              </p:spPr>
              <p:txBody>
                <a:bodyPr wrap="square">
                  <a:spAutoFit/>
                </a:bodyPr>
                <a:lstStyle/>
                <a:p>
                  <a:pPr marL="112713" indent="-112713" algn="l">
                    <a:lnSpc>
                      <a:spcPct val="90000"/>
                    </a:lnSpc>
                    <a:buFont typeface="Wingdings" pitchFamily="2" charset="2"/>
                    <a:buChar char="t"/>
                  </a:pPr>
                  <a:r>
                    <a:rPr lang="en-US" sz="400" b="1" dirty="0">
                      <a:solidFill>
                        <a:srgbClr val="0033CC"/>
                      </a:solidFill>
                      <a:latin typeface="Arial" charset="0"/>
                    </a:rPr>
                    <a:t>Data Archive Ingestion</a:t>
                  </a:r>
                </a:p>
                <a:p>
                  <a:pPr marL="112713" indent="-112713" algn="l">
                    <a:lnSpc>
                      <a:spcPct val="90000"/>
                    </a:lnSpc>
                    <a:buFont typeface="Wingdings" pitchFamily="2" charset="2"/>
                    <a:buChar char="t"/>
                  </a:pPr>
                  <a:r>
                    <a:rPr lang="en-US" sz="400" b="1" dirty="0">
                      <a:solidFill>
                        <a:srgbClr val="0033CC"/>
                      </a:solidFill>
                      <a:latin typeface="Arial" charset="0"/>
                    </a:rPr>
                    <a:t>Navigation </a:t>
                  </a:r>
                </a:p>
                <a:p>
                  <a:pPr marL="112713" indent="-112713" algn="l">
                    <a:lnSpc>
                      <a:spcPct val="90000"/>
                    </a:lnSpc>
                    <a:buFont typeface="Wingdings" pitchFamily="2" charset="2"/>
                    <a:buChar char="t"/>
                  </a:pPr>
                  <a:r>
                    <a:rPr lang="en-US" sz="400" b="1" dirty="0" smtClean="0">
                      <a:solidFill>
                        <a:srgbClr val="0033CC"/>
                      </a:solidFill>
                      <a:latin typeface="Arial" charset="0"/>
                    </a:rPr>
                    <a:t>Spacecraft Monitor &amp; </a:t>
                  </a:r>
                  <a:r>
                    <a:rPr lang="en-US" sz="400" b="1" dirty="0">
                      <a:solidFill>
                        <a:srgbClr val="0033CC"/>
                      </a:solidFill>
                      <a:latin typeface="Arial" charset="0"/>
                    </a:rPr>
                    <a:t>Control</a:t>
                  </a:r>
                </a:p>
                <a:p>
                  <a:pPr marL="112713" indent="-112713" algn="l">
                    <a:lnSpc>
                      <a:spcPct val="90000"/>
                    </a:lnSpc>
                    <a:buFont typeface="Wingdings" pitchFamily="2" charset="2"/>
                    <a:buChar char="t"/>
                  </a:pPr>
                  <a:r>
                    <a:rPr lang="en-US" sz="400" b="1" dirty="0">
                      <a:solidFill>
                        <a:srgbClr val="0033CC"/>
                      </a:solidFill>
                      <a:latin typeface="Arial" charset="0"/>
                    </a:rPr>
                    <a:t>Digital Repository </a:t>
                  </a:r>
                  <a:r>
                    <a:rPr lang="en-US" sz="400" b="1" dirty="0" smtClean="0">
                      <a:solidFill>
                        <a:srgbClr val="0033CC"/>
                      </a:solidFill>
                      <a:latin typeface="Arial" charset="0"/>
                    </a:rPr>
                    <a:t>Audit/Certification</a:t>
                  </a:r>
                </a:p>
                <a:p>
                  <a:pPr marL="112713" indent="-112713" algn="l">
                    <a:lnSpc>
                      <a:spcPct val="90000"/>
                    </a:lnSpc>
                    <a:buClr>
                      <a:srgbClr val="FF0000"/>
                    </a:buClr>
                    <a:buFont typeface="Wingdings" pitchFamily="2" charset="2"/>
                    <a:buChar char="t"/>
                  </a:pPr>
                  <a:r>
                    <a:rPr lang="en-US" sz="400" b="1" dirty="0" err="1" smtClean="0">
                      <a:solidFill>
                        <a:srgbClr val="0033CC"/>
                      </a:solidFill>
                      <a:latin typeface="Arial" charset="0"/>
                    </a:rPr>
                    <a:t>Telerobotics</a:t>
                  </a:r>
                  <a:endParaRPr lang="en-US" sz="400" b="1" dirty="0">
                    <a:solidFill>
                      <a:srgbClr val="0033CC"/>
                    </a:solidFill>
                    <a:latin typeface="Arial" charset="0"/>
                  </a:endParaRPr>
                </a:p>
              </p:txBody>
            </p:sp>
            <p:sp>
              <p:nvSpPr>
                <p:cNvPr id="316" name="Rounded Rectangle 315"/>
                <p:cNvSpPr/>
                <p:nvPr/>
              </p:nvSpPr>
              <p:spPr bwMode="auto">
                <a:xfrm>
                  <a:off x="7236528" y="5282220"/>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700" b="1" dirty="0" smtClean="0">
                      <a:solidFill>
                        <a:srgbClr val="FFFFFF"/>
                      </a:solidFill>
                      <a:latin typeface="Arial Narrow"/>
                      <a:cs typeface="Arial Narrow"/>
                    </a:rPr>
                    <a:t>Mission Ops &amp;</a:t>
                  </a:r>
                </a:p>
                <a:p>
                  <a:pPr algn="ctr" fontAlgn="auto">
                    <a:spcBef>
                      <a:spcPts val="0"/>
                    </a:spcBef>
                    <a:spcAft>
                      <a:spcPts val="0"/>
                    </a:spcAft>
                    <a:defRPr/>
                  </a:pPr>
                  <a:r>
                    <a:rPr lang="en-US" sz="700" b="1" dirty="0" smtClean="0">
                      <a:solidFill>
                        <a:srgbClr val="FFFFFF"/>
                      </a:solidFill>
                      <a:latin typeface="Arial Narrow"/>
                      <a:cs typeface="Arial Narrow"/>
                    </a:rPr>
                    <a:t>Info Mgt Services</a:t>
                  </a:r>
                </a:p>
              </p:txBody>
            </p:sp>
          </p:grpSp>
          <p:sp>
            <p:nvSpPr>
              <p:cNvPr id="194" name="Rounded Rectangle 193"/>
              <p:cNvSpPr/>
              <p:nvPr/>
            </p:nvSpPr>
            <p:spPr bwMode="auto">
              <a:xfrm>
                <a:off x="5546924" y="1445457"/>
                <a:ext cx="1386472" cy="5705451"/>
              </a:xfrm>
              <a:prstGeom prst="roundRect">
                <a:avLst/>
              </a:prstGeom>
              <a:gradFill>
                <a:gsLst>
                  <a:gs pos="0">
                    <a:srgbClr val="FFCCFF"/>
                  </a:gs>
                  <a:gs pos="100000">
                    <a:srgbClr val="FFE1FF"/>
                  </a:gs>
                </a:gsLst>
                <a:lin ang="5400000" scaled="0"/>
              </a:gradFill>
              <a:ln w="38100">
                <a:noFill/>
                <a:round/>
                <a:headEnd/>
                <a:tailEnd/>
              </a:ln>
            </p:spPr>
            <p:txBody>
              <a:bodyPr wrap="none" rtlCol="0" anchor="ctr"/>
              <a:lstStyle/>
              <a:p>
                <a:pPr algn="ctr"/>
                <a:endParaRPr lang="en-US" sz="1050"/>
              </a:p>
            </p:txBody>
          </p:sp>
          <p:grpSp>
            <p:nvGrpSpPr>
              <p:cNvPr id="195" name="Group 215"/>
              <p:cNvGrpSpPr/>
              <p:nvPr/>
            </p:nvGrpSpPr>
            <p:grpSpPr>
              <a:xfrm>
                <a:off x="5430255" y="5096575"/>
                <a:ext cx="1722175" cy="1802545"/>
                <a:chOff x="5430255" y="5282220"/>
                <a:chExt cx="1965325" cy="1802545"/>
              </a:xfrm>
            </p:grpSpPr>
            <p:sp>
              <p:nvSpPr>
                <p:cNvPr id="313" name="Text Box 166"/>
                <p:cNvSpPr txBox="1">
                  <a:spLocks noChangeArrowheads="1"/>
                </p:cNvSpPr>
                <p:nvPr/>
              </p:nvSpPr>
              <p:spPr bwMode="auto">
                <a:xfrm>
                  <a:off x="5430255" y="5712704"/>
                  <a:ext cx="1965325" cy="1372061"/>
                </a:xfrm>
                <a:prstGeom prst="rect">
                  <a:avLst/>
                </a:prstGeom>
                <a:noFill/>
                <a:ln w="9525">
                  <a:noFill/>
                  <a:miter lim="800000"/>
                  <a:headEnd/>
                  <a:tailEnd/>
                </a:ln>
              </p:spPr>
              <p:txBody>
                <a:bodyPr>
                  <a:spAutoFit/>
                </a:bodyPr>
                <a:lstStyle/>
                <a:p>
                  <a:pPr marL="112713" indent="-112713" algn="l">
                    <a:lnSpc>
                      <a:spcPct val="90000"/>
                    </a:lnSpc>
                    <a:buFont typeface="Wingdings" pitchFamily="2" charset="2"/>
                    <a:buChar char="t"/>
                  </a:pPr>
                  <a:r>
                    <a:rPr lang="en-US" sz="400" b="1" strike="sngStrike" dirty="0" smtClean="0">
                      <a:solidFill>
                        <a:srgbClr val="0033CC"/>
                      </a:solidFill>
                      <a:latin typeface="Arial" charset="0"/>
                    </a:rPr>
                    <a:t>Asynchronous </a:t>
                  </a:r>
                  <a:r>
                    <a:rPr lang="en-US" sz="400" b="1" strike="sngStrike" dirty="0">
                      <a:solidFill>
                        <a:srgbClr val="0033CC"/>
                      </a:solidFill>
                      <a:latin typeface="Arial" charset="0"/>
                    </a:rPr>
                    <a:t>Messaging</a:t>
                  </a:r>
                </a:p>
                <a:p>
                  <a:pPr marL="112713" indent="-112713" algn="l">
                    <a:lnSpc>
                      <a:spcPct val="90000"/>
                    </a:lnSpc>
                    <a:buFont typeface="Wingdings" pitchFamily="2" charset="2"/>
                    <a:buChar char="t"/>
                  </a:pPr>
                  <a:r>
                    <a:rPr lang="en-US" sz="400" b="1" strike="sngStrike" dirty="0">
                      <a:solidFill>
                        <a:srgbClr val="0033CC"/>
                      </a:solidFill>
                      <a:latin typeface="Arial" charset="0"/>
                    </a:rPr>
                    <a:t>IP-over-CCSDS Links</a:t>
                  </a:r>
                </a:p>
                <a:p>
                  <a:pPr marL="112713" indent="-112713" algn="l">
                    <a:lnSpc>
                      <a:spcPct val="90000"/>
                    </a:lnSpc>
                    <a:buFont typeface="Wingdings" pitchFamily="2" charset="2"/>
                    <a:buChar char="t"/>
                  </a:pPr>
                  <a:r>
                    <a:rPr lang="en-US" sz="400" b="1" dirty="0">
                      <a:solidFill>
                        <a:srgbClr val="0033CC"/>
                      </a:solidFill>
                      <a:latin typeface="Arial" charset="0"/>
                    </a:rPr>
                    <a:t>Motion Imagery &amp; Apps</a:t>
                  </a:r>
                </a:p>
                <a:p>
                  <a:pPr marL="112713" indent="-112713" algn="l">
                    <a:lnSpc>
                      <a:spcPct val="90000"/>
                    </a:lnSpc>
                    <a:buFont typeface="Wingdings" pitchFamily="2" charset="2"/>
                    <a:buChar char="t"/>
                  </a:pPr>
                  <a:r>
                    <a:rPr lang="en-US" sz="400" b="1" dirty="0">
                      <a:solidFill>
                        <a:srgbClr val="0033CC"/>
                      </a:solidFill>
                      <a:latin typeface="Arial" charset="0"/>
                    </a:rPr>
                    <a:t>Delay Tolerant Networking</a:t>
                  </a:r>
                </a:p>
                <a:p>
                  <a:pPr marL="112713" indent="-112713" algn="l">
                    <a:lnSpc>
                      <a:spcPct val="90000"/>
                    </a:lnSpc>
                    <a:buFont typeface="Wingdings" pitchFamily="2" charset="2"/>
                    <a:buChar char="t"/>
                  </a:pPr>
                  <a:r>
                    <a:rPr lang="en-US" sz="400" b="1" dirty="0" smtClean="0">
                      <a:solidFill>
                        <a:srgbClr val="0033CC"/>
                      </a:solidFill>
                      <a:latin typeface="Arial" charset="0"/>
                    </a:rPr>
                    <a:t>Voice</a:t>
                  </a:r>
                </a:p>
                <a:p>
                  <a:pPr marL="112713" indent="-112713" algn="l">
                    <a:lnSpc>
                      <a:spcPct val="90000"/>
                    </a:lnSpc>
                    <a:buClr>
                      <a:schemeClr val="accent5">
                        <a:lumMod val="50000"/>
                      </a:schemeClr>
                    </a:buClr>
                    <a:buFont typeface="Wingdings" pitchFamily="2" charset="2"/>
                    <a:buChar char="t"/>
                  </a:pPr>
                  <a:r>
                    <a:rPr lang="en-US" sz="400" b="1" dirty="0" smtClean="0">
                      <a:solidFill>
                        <a:srgbClr val="0033CC"/>
                      </a:solidFill>
                      <a:latin typeface="Arial" charset="0"/>
                    </a:rPr>
                    <a:t>CFDP over Encapsulation</a:t>
                  </a:r>
                  <a:endParaRPr lang="en-US" sz="400" b="1" dirty="0">
                    <a:solidFill>
                      <a:srgbClr val="0033CC"/>
                    </a:solidFill>
                    <a:latin typeface="Arial" charset="0"/>
                  </a:endParaRPr>
                </a:p>
              </p:txBody>
            </p:sp>
            <p:sp>
              <p:nvSpPr>
                <p:cNvPr id="314" name="Rounded Rectangle 313"/>
                <p:cNvSpPr/>
                <p:nvPr/>
              </p:nvSpPr>
              <p:spPr bwMode="auto">
                <a:xfrm>
                  <a:off x="5546923" y="5282220"/>
                  <a:ext cx="1588824"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700" b="1" dirty="0" smtClean="0">
                      <a:solidFill>
                        <a:srgbClr val="FFFFFF"/>
                      </a:solidFill>
                      <a:latin typeface="Arial Narrow"/>
                      <a:cs typeface="Arial Narrow"/>
                    </a:rPr>
                    <a:t>Space Internetworking</a:t>
                  </a:r>
                </a:p>
                <a:p>
                  <a:pPr algn="ctr" fontAlgn="auto">
                    <a:spcBef>
                      <a:spcPts val="0"/>
                    </a:spcBef>
                    <a:spcAft>
                      <a:spcPts val="0"/>
                    </a:spcAft>
                    <a:defRPr/>
                  </a:pPr>
                  <a:r>
                    <a:rPr lang="en-US" sz="700" b="1" dirty="0" smtClean="0">
                      <a:solidFill>
                        <a:srgbClr val="FFFFFF"/>
                      </a:solidFill>
                      <a:latin typeface="Arial Narrow"/>
                      <a:cs typeface="Arial Narrow"/>
                    </a:rPr>
                    <a:t>Services</a:t>
                  </a:r>
                </a:p>
              </p:txBody>
            </p:sp>
          </p:grpSp>
          <p:sp>
            <p:nvSpPr>
              <p:cNvPr id="196" name="Rounded Rectangle 195"/>
              <p:cNvSpPr/>
              <p:nvPr/>
            </p:nvSpPr>
            <p:spPr bwMode="auto">
              <a:xfrm>
                <a:off x="3875075" y="1445457"/>
                <a:ext cx="1386472" cy="5705451"/>
              </a:xfrm>
              <a:prstGeom prst="roundRect">
                <a:avLst/>
              </a:prstGeom>
              <a:gradFill>
                <a:gsLst>
                  <a:gs pos="0">
                    <a:srgbClr val="FFE3AB"/>
                  </a:gs>
                  <a:gs pos="100000">
                    <a:srgbClr val="FFEED5"/>
                  </a:gs>
                </a:gsLst>
                <a:lin ang="5400000" scaled="0"/>
              </a:gradFill>
              <a:ln w="38100">
                <a:noFill/>
                <a:round/>
                <a:headEnd/>
                <a:tailEnd/>
              </a:ln>
            </p:spPr>
            <p:txBody>
              <a:bodyPr wrap="none" rtlCol="0" anchor="ctr"/>
              <a:lstStyle/>
              <a:p>
                <a:pPr algn="ctr"/>
                <a:endParaRPr lang="en-US" sz="1050"/>
              </a:p>
            </p:txBody>
          </p:sp>
          <p:grpSp>
            <p:nvGrpSpPr>
              <p:cNvPr id="197" name="Group 211"/>
              <p:cNvGrpSpPr/>
              <p:nvPr/>
            </p:nvGrpSpPr>
            <p:grpSpPr>
              <a:xfrm>
                <a:off x="3754281" y="5096575"/>
                <a:ext cx="1536456" cy="1253647"/>
                <a:chOff x="3754281" y="5282220"/>
                <a:chExt cx="1536456" cy="1253647"/>
              </a:xfrm>
            </p:grpSpPr>
            <p:sp>
              <p:nvSpPr>
                <p:cNvPr id="311" name="Text Box 162"/>
                <p:cNvSpPr txBox="1">
                  <a:spLocks noChangeArrowheads="1"/>
                </p:cNvSpPr>
                <p:nvPr/>
              </p:nvSpPr>
              <p:spPr bwMode="auto">
                <a:xfrm>
                  <a:off x="3754281" y="5705410"/>
                  <a:ext cx="1536456" cy="830457"/>
                </a:xfrm>
                <a:prstGeom prst="rect">
                  <a:avLst/>
                </a:prstGeom>
                <a:noFill/>
                <a:ln w="9525">
                  <a:noFill/>
                  <a:miter lim="800000"/>
                  <a:headEnd/>
                  <a:tailEnd/>
                </a:ln>
              </p:spPr>
              <p:txBody>
                <a:bodyPr wrap="square">
                  <a:spAutoFit/>
                </a:bodyPr>
                <a:lstStyle/>
                <a:p>
                  <a:pPr marL="112713" indent="-112713" algn="l">
                    <a:lnSpc>
                      <a:spcPct val="90000"/>
                    </a:lnSpc>
                    <a:buFont typeface="Wingdings" pitchFamily="2" charset="2"/>
                    <a:buChar char="t"/>
                  </a:pPr>
                  <a:r>
                    <a:rPr lang="en-US" sz="400" b="1" dirty="0">
                      <a:solidFill>
                        <a:srgbClr val="0033CC"/>
                      </a:solidFill>
                      <a:latin typeface="Arial" charset="0"/>
                    </a:rPr>
                    <a:t>CS Service </a:t>
                  </a:r>
                  <a:r>
                    <a:rPr lang="en-US" sz="400" b="1" dirty="0" smtClean="0">
                      <a:solidFill>
                        <a:srgbClr val="0033CC"/>
                      </a:solidFill>
                      <a:latin typeface="Arial" charset="0"/>
                    </a:rPr>
                    <a:t>Management</a:t>
                  </a:r>
                  <a:endParaRPr lang="en-US" sz="400" b="1" dirty="0">
                    <a:solidFill>
                      <a:srgbClr val="0033CC"/>
                    </a:solidFill>
                    <a:latin typeface="Arial" charset="0"/>
                  </a:endParaRPr>
                </a:p>
                <a:p>
                  <a:pPr marL="112713" indent="-112713" algn="l">
                    <a:lnSpc>
                      <a:spcPct val="90000"/>
                    </a:lnSpc>
                    <a:buFont typeface="Wingdings" pitchFamily="2" charset="2"/>
                    <a:buChar char="t"/>
                  </a:pPr>
                  <a:r>
                    <a:rPr lang="en-US" sz="400" b="1" dirty="0">
                      <a:solidFill>
                        <a:srgbClr val="0033CC"/>
                      </a:solidFill>
                      <a:latin typeface="Arial" charset="0"/>
                    </a:rPr>
                    <a:t>CS </a:t>
                  </a:r>
                  <a:r>
                    <a:rPr lang="en-US" sz="400" b="1" dirty="0" smtClean="0">
                      <a:solidFill>
                        <a:srgbClr val="0033CC"/>
                      </a:solidFill>
                      <a:latin typeface="Arial" charset="0"/>
                    </a:rPr>
                    <a:t>Transfer Services</a:t>
                  </a:r>
                  <a:endParaRPr lang="en-US" sz="400" b="1" dirty="0">
                    <a:solidFill>
                      <a:srgbClr val="0033CC"/>
                    </a:solidFill>
                    <a:latin typeface="Arial" charset="0"/>
                  </a:endParaRPr>
                </a:p>
                <a:p>
                  <a:pPr marL="112713" indent="-112713" algn="l">
                    <a:lnSpc>
                      <a:spcPct val="90000"/>
                    </a:lnSpc>
                    <a:buFont typeface="Wingdings" pitchFamily="2" charset="2"/>
                    <a:buChar char="t"/>
                  </a:pPr>
                  <a:r>
                    <a:rPr lang="en-US" sz="400" b="1" dirty="0">
                      <a:solidFill>
                        <a:srgbClr val="0033CC"/>
                      </a:solidFill>
                      <a:latin typeface="Arial" charset="0"/>
                    </a:rPr>
                    <a:t>Cross </a:t>
                  </a:r>
                  <a:r>
                    <a:rPr lang="en-US" sz="400" b="1" dirty="0" smtClean="0">
                      <a:solidFill>
                        <a:srgbClr val="0033CC"/>
                      </a:solidFill>
                      <a:latin typeface="Arial" charset="0"/>
                    </a:rPr>
                    <a:t>Supt Service Arch.</a:t>
                  </a:r>
                  <a:endParaRPr lang="en-US" sz="400" b="1" dirty="0">
                    <a:solidFill>
                      <a:srgbClr val="0033CC"/>
                    </a:solidFill>
                    <a:latin typeface="Arial" charset="0"/>
                  </a:endParaRPr>
                </a:p>
              </p:txBody>
            </p:sp>
            <p:sp>
              <p:nvSpPr>
                <p:cNvPr id="312" name="Rounded Rectangle 311"/>
                <p:cNvSpPr/>
                <p:nvPr/>
              </p:nvSpPr>
              <p:spPr bwMode="auto">
                <a:xfrm>
                  <a:off x="3875075" y="5282220"/>
                  <a:ext cx="1386472" cy="363985"/>
                </a:xfrm>
                <a:prstGeom prst="roundRect">
                  <a:avLst>
                    <a:gd name="adj" fmla="val 16667"/>
                  </a:avLst>
                </a:prstGeom>
                <a:solidFill>
                  <a:srgbClr val="FF9900"/>
                </a:solidFill>
                <a:ln w="38100">
                  <a:noFill/>
                  <a:round/>
                  <a:headEnd/>
                  <a:tailEnd/>
                </a:ln>
              </p:spPr>
              <p:txBody>
                <a:bodyPr wrap="none" rtlCol="0" anchor="ctr"/>
                <a:lstStyle/>
                <a:p>
                  <a:pPr algn="ctr" fontAlgn="auto">
                    <a:spcBef>
                      <a:spcPts val="0"/>
                    </a:spcBef>
                    <a:spcAft>
                      <a:spcPts val="0"/>
                    </a:spcAft>
                    <a:defRPr/>
                  </a:pPr>
                  <a:r>
                    <a:rPr lang="en-US" sz="700" b="1" dirty="0" smtClean="0">
                      <a:solidFill>
                        <a:srgbClr val="FFFFFF"/>
                      </a:solidFill>
                      <a:latin typeface="Arial Narrow"/>
                      <a:cs typeface="Arial Narrow"/>
                    </a:rPr>
                    <a:t>Cross Support</a:t>
                  </a:r>
                </a:p>
                <a:p>
                  <a:pPr algn="ctr" fontAlgn="auto">
                    <a:spcBef>
                      <a:spcPts val="0"/>
                    </a:spcBef>
                    <a:spcAft>
                      <a:spcPts val="0"/>
                    </a:spcAft>
                    <a:defRPr/>
                  </a:pPr>
                  <a:r>
                    <a:rPr lang="en-US" sz="700" b="1" dirty="0" smtClean="0">
                      <a:solidFill>
                        <a:srgbClr val="FFFFFF"/>
                      </a:solidFill>
                      <a:latin typeface="Arial Narrow"/>
                      <a:cs typeface="Arial Narrow"/>
                    </a:rPr>
                    <a:t>Services</a:t>
                  </a:r>
                  <a:endParaRPr lang="en-US" sz="700" b="1" dirty="0">
                    <a:solidFill>
                      <a:srgbClr val="FFFFFF"/>
                    </a:solidFill>
                    <a:latin typeface="Arial Narrow"/>
                    <a:cs typeface="Arial Narrow"/>
                  </a:endParaRPr>
                </a:p>
              </p:txBody>
            </p:sp>
          </p:grpSp>
          <p:grpSp>
            <p:nvGrpSpPr>
              <p:cNvPr id="198" name="Group 209"/>
              <p:cNvGrpSpPr/>
              <p:nvPr/>
            </p:nvGrpSpPr>
            <p:grpSpPr>
              <a:xfrm>
                <a:off x="4087184" y="2390216"/>
                <a:ext cx="1678008" cy="1633054"/>
                <a:chOff x="4087184" y="2575861"/>
                <a:chExt cx="1678008" cy="1633054"/>
              </a:xfrm>
              <a:effectLst>
                <a:glow rad="63500">
                  <a:schemeClr val="accent4">
                    <a:satMod val="175000"/>
                    <a:alpha val="40000"/>
                  </a:schemeClr>
                </a:glow>
              </a:effectLst>
            </p:grpSpPr>
            <p:sp>
              <p:nvSpPr>
                <p:cNvPr id="307" name="Rectangle 308"/>
                <p:cNvSpPr>
                  <a:spLocks noChangeArrowheads="1"/>
                </p:cNvSpPr>
                <p:nvPr/>
              </p:nvSpPr>
              <p:spPr bwMode="auto">
                <a:xfrm>
                  <a:off x="4109963" y="2586229"/>
                  <a:ext cx="1655229" cy="318268"/>
                </a:xfrm>
                <a:prstGeom prst="rect">
                  <a:avLst/>
                </a:prstGeom>
                <a:solidFill>
                  <a:srgbClr val="FF9933"/>
                </a:solidFill>
                <a:ln w="38100">
                  <a:noFill/>
                  <a:round/>
                  <a:headEnd/>
                  <a:tailEnd/>
                </a:ln>
              </p:spPr>
              <p:txBody>
                <a:bodyPr wrap="none" anchor="ctr"/>
                <a:lstStyle/>
                <a:p>
                  <a:endParaRPr lang="en-GB" sz="1050">
                    <a:solidFill>
                      <a:srgbClr val="000000"/>
                    </a:solidFill>
                  </a:endParaRPr>
                </a:p>
              </p:txBody>
            </p:sp>
            <p:sp>
              <p:nvSpPr>
                <p:cNvPr id="308" name="Rectangle 309"/>
                <p:cNvSpPr>
                  <a:spLocks noChangeArrowheads="1"/>
                </p:cNvSpPr>
                <p:nvPr/>
              </p:nvSpPr>
              <p:spPr bwMode="auto">
                <a:xfrm>
                  <a:off x="4087184" y="3853124"/>
                  <a:ext cx="1662822" cy="297209"/>
                </a:xfrm>
                <a:prstGeom prst="rect">
                  <a:avLst/>
                </a:prstGeom>
                <a:solidFill>
                  <a:srgbClr val="FF9933"/>
                </a:solidFill>
                <a:ln w="38100">
                  <a:noFill/>
                  <a:round/>
                  <a:headEnd/>
                  <a:tailEnd/>
                </a:ln>
              </p:spPr>
              <p:txBody>
                <a:bodyPr wrap="none" anchor="ctr"/>
                <a:lstStyle/>
                <a:p>
                  <a:endParaRPr lang="en-GB" sz="1050">
                    <a:solidFill>
                      <a:srgbClr val="000000"/>
                    </a:solidFill>
                  </a:endParaRPr>
                </a:p>
              </p:txBody>
            </p:sp>
            <p:sp>
              <p:nvSpPr>
                <p:cNvPr id="309" name="Rectangle 310"/>
                <p:cNvSpPr>
                  <a:spLocks noChangeArrowheads="1"/>
                </p:cNvSpPr>
                <p:nvPr/>
              </p:nvSpPr>
              <p:spPr bwMode="auto">
                <a:xfrm rot="3372725">
                  <a:off x="4243419" y="3238135"/>
                  <a:ext cx="1549653" cy="274584"/>
                </a:xfrm>
                <a:prstGeom prst="rect">
                  <a:avLst/>
                </a:prstGeom>
                <a:solidFill>
                  <a:srgbClr val="FF9933"/>
                </a:solidFill>
                <a:ln w="38100">
                  <a:noFill/>
                  <a:round/>
                  <a:headEnd/>
                  <a:tailEnd/>
                </a:ln>
              </p:spPr>
              <p:txBody>
                <a:bodyPr wrap="none" anchor="ctr"/>
                <a:lstStyle/>
                <a:p>
                  <a:endParaRPr lang="en-GB" sz="1050">
                    <a:solidFill>
                      <a:srgbClr val="000000"/>
                    </a:solidFill>
                  </a:endParaRPr>
                </a:p>
              </p:txBody>
            </p:sp>
            <p:sp>
              <p:nvSpPr>
                <p:cNvPr id="310" name="Rectangle 312"/>
                <p:cNvSpPr>
                  <a:spLocks noChangeArrowheads="1"/>
                </p:cNvSpPr>
                <p:nvPr/>
              </p:nvSpPr>
              <p:spPr bwMode="auto">
                <a:xfrm rot="18236087" flipH="1">
                  <a:off x="4195108" y="3253303"/>
                  <a:ext cx="1633054" cy="278170"/>
                </a:xfrm>
                <a:prstGeom prst="rect">
                  <a:avLst/>
                </a:prstGeom>
                <a:solidFill>
                  <a:srgbClr val="FF9933"/>
                </a:solidFill>
                <a:ln w="38100">
                  <a:noFill/>
                  <a:round/>
                  <a:headEnd/>
                  <a:tailEnd/>
                </a:ln>
              </p:spPr>
              <p:txBody>
                <a:bodyPr wrap="none" anchor="ctr"/>
                <a:lstStyle/>
                <a:p>
                  <a:endParaRPr lang="en-GB" sz="1050">
                    <a:solidFill>
                      <a:srgbClr val="000000"/>
                    </a:solidFill>
                  </a:endParaRPr>
                </a:p>
              </p:txBody>
            </p:sp>
          </p:grpSp>
          <p:grpSp>
            <p:nvGrpSpPr>
              <p:cNvPr id="199" name="Group 210"/>
              <p:cNvGrpSpPr/>
              <p:nvPr/>
            </p:nvGrpSpPr>
            <p:grpSpPr>
              <a:xfrm>
                <a:off x="4121277" y="2457731"/>
                <a:ext cx="1676215" cy="1449943"/>
                <a:chOff x="4111753" y="2643376"/>
                <a:chExt cx="1676215" cy="1449943"/>
              </a:xfrm>
            </p:grpSpPr>
            <p:sp>
              <p:nvSpPr>
                <p:cNvPr id="303" name="Rectangle 430"/>
                <p:cNvSpPr>
                  <a:spLocks noChangeArrowheads="1"/>
                </p:cNvSpPr>
                <p:nvPr/>
              </p:nvSpPr>
              <p:spPr bwMode="auto">
                <a:xfrm>
                  <a:off x="4151722" y="3901922"/>
                  <a:ext cx="1636246" cy="191397"/>
                </a:xfrm>
                <a:prstGeom prst="rect">
                  <a:avLst/>
                </a:prstGeom>
                <a:solidFill>
                  <a:srgbClr val="00B050"/>
                </a:solidFill>
                <a:ln w="38100">
                  <a:noFill/>
                  <a:round/>
                  <a:headEnd/>
                  <a:tailEnd/>
                </a:ln>
              </p:spPr>
              <p:txBody>
                <a:bodyPr wrap="none" anchor="ctr"/>
                <a:lstStyle/>
                <a:p>
                  <a:endParaRPr lang="en-GB" sz="1050">
                    <a:solidFill>
                      <a:srgbClr val="000000"/>
                    </a:solidFill>
                  </a:endParaRPr>
                </a:p>
              </p:txBody>
            </p:sp>
            <p:sp>
              <p:nvSpPr>
                <p:cNvPr id="304" name="Rectangle 431"/>
                <p:cNvSpPr>
                  <a:spLocks noChangeArrowheads="1"/>
                </p:cNvSpPr>
                <p:nvPr/>
              </p:nvSpPr>
              <p:spPr bwMode="auto">
                <a:xfrm>
                  <a:off x="4140332" y="2643376"/>
                  <a:ext cx="1636247" cy="216040"/>
                </a:xfrm>
                <a:prstGeom prst="rect">
                  <a:avLst/>
                </a:prstGeom>
                <a:solidFill>
                  <a:srgbClr val="00B050"/>
                </a:solidFill>
                <a:ln w="38100">
                  <a:noFill/>
                  <a:round/>
                  <a:headEnd/>
                  <a:tailEnd/>
                </a:ln>
              </p:spPr>
              <p:txBody>
                <a:bodyPr wrap="none" anchor="ctr"/>
                <a:lstStyle/>
                <a:p>
                  <a:endParaRPr lang="en-GB" sz="1050">
                    <a:solidFill>
                      <a:srgbClr val="000000"/>
                    </a:solidFill>
                  </a:endParaRPr>
                </a:p>
              </p:txBody>
            </p:sp>
            <p:sp>
              <p:nvSpPr>
                <p:cNvPr id="305" name="Freeform 432"/>
                <p:cNvSpPr>
                  <a:spLocks noChangeArrowheads="1"/>
                </p:cNvSpPr>
                <p:nvPr/>
              </p:nvSpPr>
              <p:spPr bwMode="auto">
                <a:xfrm>
                  <a:off x="4134155" y="2663946"/>
                  <a:ext cx="1647636" cy="1421228"/>
                </a:xfrm>
                <a:custGeom>
                  <a:avLst/>
                  <a:gdLst>
                    <a:gd name="T0" fmla="*/ 0 w 2066925"/>
                    <a:gd name="T1" fmla="*/ 0 h 1662112"/>
                    <a:gd name="T2" fmla="*/ 647700 w 2066925"/>
                    <a:gd name="T3" fmla="*/ 4762 h 1662112"/>
                    <a:gd name="T4" fmla="*/ 823912 w 2066925"/>
                    <a:gd name="T5" fmla="*/ 233362 h 1662112"/>
                    <a:gd name="T6" fmla="*/ 1690686 w 2066925"/>
                    <a:gd name="T7" fmla="*/ 1452563 h 1662112"/>
                    <a:gd name="T8" fmla="*/ 2062161 w 2066925"/>
                    <a:gd name="T9" fmla="*/ 1447801 h 1662112"/>
                    <a:gd name="T10" fmla="*/ 2066924 w 2066925"/>
                    <a:gd name="T11" fmla="*/ 1657351 h 1662112"/>
                    <a:gd name="T12" fmla="*/ 1552574 w 2066925"/>
                    <a:gd name="T13" fmla="*/ 1662113 h 1662112"/>
                    <a:gd name="T14" fmla="*/ 1428749 w 2066925"/>
                    <a:gd name="T15" fmla="*/ 1452563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6925" h="1662112">
                      <a:moveTo>
                        <a:pt x="0" y="0"/>
                      </a:moveTo>
                      <a:lnTo>
                        <a:pt x="647700" y="4762"/>
                      </a:lnTo>
                      <a:lnTo>
                        <a:pt x="823912" y="233362"/>
                      </a:lnTo>
                      <a:lnTo>
                        <a:pt x="1690687" y="1452562"/>
                      </a:lnTo>
                      <a:lnTo>
                        <a:pt x="2062162" y="1447800"/>
                      </a:lnTo>
                      <a:lnTo>
                        <a:pt x="2066925" y="1657350"/>
                      </a:lnTo>
                      <a:lnTo>
                        <a:pt x="1552575" y="1662112"/>
                      </a:lnTo>
                      <a:lnTo>
                        <a:pt x="1428750" y="1452562"/>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algn="l"/>
                  <a:endParaRPr lang="en-GB" sz="1050">
                    <a:solidFill>
                      <a:srgbClr val="000000"/>
                    </a:solidFill>
                  </a:endParaRPr>
                </a:p>
              </p:txBody>
            </p:sp>
            <p:sp>
              <p:nvSpPr>
                <p:cNvPr id="306" name="Freeform 433"/>
                <p:cNvSpPr>
                  <a:spLocks noChangeArrowheads="1"/>
                </p:cNvSpPr>
                <p:nvPr/>
              </p:nvSpPr>
              <p:spPr bwMode="auto">
                <a:xfrm flipV="1">
                  <a:off x="4111753" y="2658145"/>
                  <a:ext cx="1643839" cy="1410670"/>
                </a:xfrm>
                <a:custGeom>
                  <a:avLst/>
                  <a:gdLst>
                    <a:gd name="T0" fmla="*/ 0 w 2066925"/>
                    <a:gd name="T1" fmla="*/ 0 h 1662112"/>
                    <a:gd name="T2" fmla="*/ 647700 w 2066925"/>
                    <a:gd name="T3" fmla="*/ 4762 h 1662112"/>
                    <a:gd name="T4" fmla="*/ 823912 w 2066925"/>
                    <a:gd name="T5" fmla="*/ 233362 h 1662112"/>
                    <a:gd name="T6" fmla="*/ 1690686 w 2066925"/>
                    <a:gd name="T7" fmla="*/ 1452576 h 1662112"/>
                    <a:gd name="T8" fmla="*/ 2062161 w 2066925"/>
                    <a:gd name="T9" fmla="*/ 1447814 h 1662112"/>
                    <a:gd name="T10" fmla="*/ 2066924 w 2066925"/>
                    <a:gd name="T11" fmla="*/ 1657364 h 1662112"/>
                    <a:gd name="T12" fmla="*/ 1552574 w 2066925"/>
                    <a:gd name="T13" fmla="*/ 1662126 h 1662112"/>
                    <a:gd name="T14" fmla="*/ 1428749 w 2066925"/>
                    <a:gd name="T15" fmla="*/ 1452576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 name="connsiteX0" fmla="*/ 0 w 2066925"/>
                    <a:gd name="connsiteY0" fmla="*/ 0 h 1662112"/>
                    <a:gd name="connsiteX1" fmla="*/ 647700 w 2066925"/>
                    <a:gd name="connsiteY1" fmla="*/ 476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71707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559593 w 2066925"/>
                    <a:gd name="connsiteY6" fmla="*/ 223837 h 1662112"/>
                    <a:gd name="connsiteX7" fmla="*/ 9525 w 2066925"/>
                    <a:gd name="connsiteY7" fmla="*/ 228600 h 1662112"/>
                    <a:gd name="connsiteX8" fmla="*/ 0 w 2066925"/>
                    <a:gd name="connsiteY8" fmla="*/ 0 h 1662112"/>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576473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612321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57351"/>
                    <a:gd name="connsiteX1" fmla="*/ 713419 w 2066925"/>
                    <a:gd name="connsiteY1" fmla="*/ 15902 h 1657351"/>
                    <a:gd name="connsiteX2" fmla="*/ 1732507 w 2066925"/>
                    <a:gd name="connsiteY2" fmla="*/ 1452562 h 1657351"/>
                    <a:gd name="connsiteX3" fmla="*/ 2062162 w 2066925"/>
                    <a:gd name="connsiteY3" fmla="*/ 1447800 h 1657351"/>
                    <a:gd name="connsiteX4" fmla="*/ 2066925 w 2066925"/>
                    <a:gd name="connsiteY4" fmla="*/ 1657350 h 1657351"/>
                    <a:gd name="connsiteX5" fmla="*/ 1612717 w 2066925"/>
                    <a:gd name="connsiteY5" fmla="*/ 1635839 h 1657351"/>
                    <a:gd name="connsiteX6" fmla="*/ 559593 w 2066925"/>
                    <a:gd name="connsiteY6" fmla="*/ 223837 h 1657351"/>
                    <a:gd name="connsiteX7" fmla="*/ 9525 w 2066925"/>
                    <a:gd name="connsiteY7" fmla="*/ 228600 h 1657351"/>
                    <a:gd name="connsiteX8" fmla="*/ 0 w 2066925"/>
                    <a:gd name="connsiteY8" fmla="*/ 0 h 1657351"/>
                    <a:gd name="connsiteX0" fmla="*/ 0 w 2066925"/>
                    <a:gd name="connsiteY0" fmla="*/ 0 h 1657350"/>
                    <a:gd name="connsiteX1" fmla="*/ 713419 w 2066925"/>
                    <a:gd name="connsiteY1" fmla="*/ 15902 h 1657350"/>
                    <a:gd name="connsiteX2" fmla="*/ 1732507 w 2066925"/>
                    <a:gd name="connsiteY2" fmla="*/ 1452562 h 1657350"/>
                    <a:gd name="connsiteX3" fmla="*/ 2062162 w 2066925"/>
                    <a:gd name="connsiteY3" fmla="*/ 1447800 h 1657350"/>
                    <a:gd name="connsiteX4" fmla="*/ 2066925 w 2066925"/>
                    <a:gd name="connsiteY4" fmla="*/ 1657350 h 1657350"/>
                    <a:gd name="connsiteX5" fmla="*/ 1612717 w 2066925"/>
                    <a:gd name="connsiteY5" fmla="*/ 1649763 h 1657350"/>
                    <a:gd name="connsiteX6" fmla="*/ 559593 w 2066925"/>
                    <a:gd name="connsiteY6" fmla="*/ 223837 h 1657350"/>
                    <a:gd name="connsiteX7" fmla="*/ 9525 w 2066925"/>
                    <a:gd name="connsiteY7" fmla="*/ 228600 h 1657350"/>
                    <a:gd name="connsiteX8" fmla="*/ 0 w 2066925"/>
                    <a:gd name="connsiteY8" fmla="*/ 0 h 1657350"/>
                    <a:gd name="connsiteX0" fmla="*/ 0 w 2062162"/>
                    <a:gd name="connsiteY0" fmla="*/ 0 h 1649764"/>
                    <a:gd name="connsiteX1" fmla="*/ 713419 w 2062162"/>
                    <a:gd name="connsiteY1" fmla="*/ 15902 h 1649764"/>
                    <a:gd name="connsiteX2" fmla="*/ 1732507 w 2062162"/>
                    <a:gd name="connsiteY2" fmla="*/ 1452562 h 1649764"/>
                    <a:gd name="connsiteX3" fmla="*/ 2062162 w 2062162"/>
                    <a:gd name="connsiteY3" fmla="*/ 1447800 h 1649764"/>
                    <a:gd name="connsiteX4" fmla="*/ 2060950 w 2062162"/>
                    <a:gd name="connsiteY4" fmla="*/ 1637856 h 1649764"/>
                    <a:gd name="connsiteX5" fmla="*/ 1612717 w 2062162"/>
                    <a:gd name="connsiteY5" fmla="*/ 1649763 h 1649764"/>
                    <a:gd name="connsiteX6" fmla="*/ 559593 w 2062162"/>
                    <a:gd name="connsiteY6" fmla="*/ 223837 h 1649764"/>
                    <a:gd name="connsiteX7" fmla="*/ 9525 w 2062162"/>
                    <a:gd name="connsiteY7" fmla="*/ 228600 h 1649764"/>
                    <a:gd name="connsiteX8" fmla="*/ 0 w 2062162"/>
                    <a:gd name="connsiteY8" fmla="*/ 0 h 1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2162" h="1649764">
                      <a:moveTo>
                        <a:pt x="0" y="0"/>
                      </a:moveTo>
                      <a:lnTo>
                        <a:pt x="713419" y="15902"/>
                      </a:lnTo>
                      <a:lnTo>
                        <a:pt x="1732507" y="1452562"/>
                      </a:lnTo>
                      <a:lnTo>
                        <a:pt x="2062162" y="1447800"/>
                      </a:lnTo>
                      <a:lnTo>
                        <a:pt x="2060950" y="1637856"/>
                      </a:lnTo>
                      <a:lnTo>
                        <a:pt x="1612717" y="1649763"/>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algn="l"/>
                  <a:endParaRPr lang="en-GB" sz="1050">
                    <a:solidFill>
                      <a:srgbClr val="000000"/>
                    </a:solidFill>
                  </a:endParaRPr>
                </a:p>
              </p:txBody>
            </p:sp>
          </p:grpSp>
          <p:sp>
            <p:nvSpPr>
              <p:cNvPr id="200" name="Rounded Rectangle 199"/>
              <p:cNvSpPr/>
              <p:nvPr/>
            </p:nvSpPr>
            <p:spPr bwMode="auto">
              <a:xfrm>
                <a:off x="2194349" y="1454335"/>
                <a:ext cx="1386472" cy="5645293"/>
              </a:xfrm>
              <a:prstGeom prst="roundRect">
                <a:avLst/>
              </a:prstGeom>
              <a:gradFill>
                <a:gsLst>
                  <a:gs pos="0">
                    <a:srgbClr val="99FF99"/>
                  </a:gs>
                  <a:gs pos="100000">
                    <a:srgbClr val="C2F0C2"/>
                  </a:gs>
                </a:gsLst>
                <a:lin ang="5400000" scaled="0"/>
              </a:gradFill>
              <a:ln w="38100">
                <a:noFill/>
                <a:round/>
                <a:headEnd/>
                <a:tailEnd/>
              </a:ln>
            </p:spPr>
            <p:txBody>
              <a:bodyPr wrap="none" rtlCol="0" anchor="ctr"/>
              <a:lstStyle/>
              <a:p>
                <a:pPr algn="ctr"/>
                <a:endParaRPr lang="en-US" sz="1050"/>
              </a:p>
            </p:txBody>
          </p:sp>
          <p:grpSp>
            <p:nvGrpSpPr>
              <p:cNvPr id="201" name="Group 417"/>
              <p:cNvGrpSpPr>
                <a:grpSpLocks/>
              </p:cNvGrpSpPr>
              <p:nvPr/>
            </p:nvGrpSpPr>
            <p:grpSpPr bwMode="auto">
              <a:xfrm>
                <a:off x="1674579" y="1704565"/>
                <a:ext cx="2150350" cy="2930368"/>
                <a:chOff x="1423988" y="1019175"/>
                <a:chExt cx="2167767" cy="3427032"/>
              </a:xfrm>
              <a:effectLst>
                <a:glow rad="63500">
                  <a:schemeClr val="accent4">
                    <a:satMod val="175000"/>
                    <a:alpha val="40000"/>
                  </a:schemeClr>
                </a:glow>
              </a:effectLst>
            </p:grpSpPr>
            <p:sp>
              <p:nvSpPr>
                <p:cNvPr id="297" name="Freeform 384"/>
                <p:cNvSpPr>
                  <a:spLocks noChangeArrowheads="1"/>
                </p:cNvSpPr>
                <p:nvPr/>
              </p:nvSpPr>
              <p:spPr bwMode="auto">
                <a:xfrm>
                  <a:off x="2286000" y="1019175"/>
                  <a:ext cx="1300991" cy="1014412"/>
                </a:xfrm>
                <a:custGeom>
                  <a:avLst/>
                  <a:gdLst>
                    <a:gd name="T0" fmla="*/ 0 w 1300991"/>
                    <a:gd name="T1" fmla="*/ 0 h 1014412"/>
                    <a:gd name="T2" fmla="*/ 4763 w 1300991"/>
                    <a:gd name="T3" fmla="*/ 223838 h 1014412"/>
                    <a:gd name="T4" fmla="*/ 795337 w 1300991"/>
                    <a:gd name="T5" fmla="*/ 228600 h 1014412"/>
                    <a:gd name="T6" fmla="*/ 1195388 w 1300991"/>
                    <a:gd name="T7" fmla="*/ 1014412 h 1014412"/>
                    <a:gd name="T8" fmla="*/ 1300163 w 1300991"/>
                    <a:gd name="T9" fmla="*/ 776288 h 1014412"/>
                    <a:gd name="T10" fmla="*/ 914400 w 1300991"/>
                    <a:gd name="T11" fmla="*/ 4763 h 1014412"/>
                    <a:gd name="T12" fmla="*/ 0 w 1300991"/>
                    <a:gd name="T13" fmla="*/ 0 h 1014412"/>
                    <a:gd name="T14" fmla="*/ 0 60000 65536"/>
                    <a:gd name="T15" fmla="*/ 0 60000 65536"/>
                    <a:gd name="T16" fmla="*/ 0 60000 65536"/>
                    <a:gd name="T17" fmla="*/ 0 60000 65536"/>
                    <a:gd name="T18" fmla="*/ 0 60000 65536"/>
                    <a:gd name="T19" fmla="*/ 0 60000 65536"/>
                    <a:gd name="T20" fmla="*/ 0 60000 65536"/>
                    <a:gd name="T21" fmla="*/ 0 w 1300991"/>
                    <a:gd name="T22" fmla="*/ 0 h 1014412"/>
                    <a:gd name="T23" fmla="*/ 1300991 w 1300991"/>
                    <a:gd name="T24" fmla="*/ 1014412 h 1014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0991" h="1014412">
                      <a:moveTo>
                        <a:pt x="0" y="0"/>
                      </a:moveTo>
                      <a:lnTo>
                        <a:pt x="4763" y="223838"/>
                      </a:lnTo>
                      <a:lnTo>
                        <a:pt x="795337" y="228600"/>
                      </a:lnTo>
                      <a:lnTo>
                        <a:pt x="1195388" y="1014412"/>
                      </a:lnTo>
                      <a:cubicBezTo>
                        <a:pt x="1300991" y="841608"/>
                        <a:pt x="1300163" y="848027"/>
                        <a:pt x="1300163" y="776288"/>
                      </a:cubicBezTo>
                      <a:lnTo>
                        <a:pt x="914400" y="4763"/>
                      </a:lnTo>
                      <a:lnTo>
                        <a:pt x="0" y="0"/>
                      </a:lnTo>
                      <a:close/>
                    </a:path>
                  </a:pathLst>
                </a:custGeom>
                <a:solidFill>
                  <a:srgbClr val="00B050"/>
                </a:solidFill>
                <a:ln w="38100">
                  <a:noFill/>
                  <a:round/>
                  <a:headEnd/>
                  <a:tailEnd/>
                </a:ln>
              </p:spPr>
              <p:txBody>
                <a:bodyPr wrap="none" anchor="ctr"/>
                <a:lstStyle/>
                <a:p>
                  <a:pPr algn="l"/>
                  <a:endParaRPr lang="en-GB" sz="1050">
                    <a:solidFill>
                      <a:srgbClr val="000000"/>
                    </a:solidFill>
                  </a:endParaRPr>
                </a:p>
              </p:txBody>
            </p:sp>
            <p:sp>
              <p:nvSpPr>
                <p:cNvPr id="298" name="Freeform 389"/>
                <p:cNvSpPr>
                  <a:spLocks noChangeArrowheads="1"/>
                </p:cNvSpPr>
                <p:nvPr/>
              </p:nvSpPr>
              <p:spPr bwMode="auto">
                <a:xfrm>
                  <a:off x="2593977" y="1609724"/>
                  <a:ext cx="940628" cy="466724"/>
                </a:xfrm>
                <a:custGeom>
                  <a:avLst/>
                  <a:gdLst>
                    <a:gd name="T0" fmla="*/ 106362 w 940628"/>
                    <a:gd name="T1" fmla="*/ 0 h 466724"/>
                    <a:gd name="T2" fmla="*/ 1587 w 940628"/>
                    <a:gd name="T3" fmla="*/ 223838 h 466724"/>
                    <a:gd name="T4" fmla="*/ 511175 w 940628"/>
                    <a:gd name="T5" fmla="*/ 228600 h 466724"/>
                    <a:gd name="T6" fmla="*/ 906462 w 940628"/>
                    <a:gd name="T7" fmla="*/ 466724 h 466724"/>
                    <a:gd name="T8" fmla="*/ 939800 w 940628"/>
                    <a:gd name="T9" fmla="*/ 242888 h 466724"/>
                    <a:gd name="T10" fmla="*/ 554037 w 940628"/>
                    <a:gd name="T11" fmla="*/ 4763 h 466724"/>
                    <a:gd name="T12" fmla="*/ 106362 w 940628"/>
                    <a:gd name="T13" fmla="*/ 0 h 466724"/>
                    <a:gd name="T14" fmla="*/ 0 60000 65536"/>
                    <a:gd name="T15" fmla="*/ 0 60000 65536"/>
                    <a:gd name="T16" fmla="*/ 0 60000 65536"/>
                    <a:gd name="T17" fmla="*/ 0 60000 65536"/>
                    <a:gd name="T18" fmla="*/ 0 60000 65536"/>
                    <a:gd name="T19" fmla="*/ 0 60000 65536"/>
                    <a:gd name="T20" fmla="*/ 0 60000 65536"/>
                    <a:gd name="T21" fmla="*/ 0 w 940628"/>
                    <a:gd name="T22" fmla="*/ 0 h 466724"/>
                    <a:gd name="T23" fmla="*/ 940628 w 940628"/>
                    <a:gd name="T24" fmla="*/ 466724 h 466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0628" h="466724">
                      <a:moveTo>
                        <a:pt x="106362" y="0"/>
                      </a:moveTo>
                      <a:cubicBezTo>
                        <a:pt x="107949" y="74613"/>
                        <a:pt x="0" y="149225"/>
                        <a:pt x="1587" y="223838"/>
                      </a:cubicBezTo>
                      <a:lnTo>
                        <a:pt x="511175" y="228600"/>
                      </a:lnTo>
                      <a:lnTo>
                        <a:pt x="906462" y="466724"/>
                      </a:lnTo>
                      <a:cubicBezTo>
                        <a:pt x="940628" y="265345"/>
                        <a:pt x="939800" y="314627"/>
                        <a:pt x="939800" y="242888"/>
                      </a:cubicBezTo>
                      <a:lnTo>
                        <a:pt x="554037" y="4763"/>
                      </a:lnTo>
                      <a:lnTo>
                        <a:pt x="106362" y="0"/>
                      </a:lnTo>
                      <a:close/>
                    </a:path>
                  </a:pathLst>
                </a:custGeom>
                <a:solidFill>
                  <a:srgbClr val="00B050"/>
                </a:solidFill>
                <a:ln w="38100">
                  <a:noFill/>
                  <a:round/>
                  <a:headEnd/>
                  <a:tailEnd/>
                </a:ln>
              </p:spPr>
              <p:txBody>
                <a:bodyPr wrap="none" anchor="ctr"/>
                <a:lstStyle/>
                <a:p>
                  <a:pPr algn="l"/>
                  <a:endParaRPr lang="en-GB" sz="1050">
                    <a:solidFill>
                      <a:srgbClr val="000000"/>
                    </a:solidFill>
                  </a:endParaRPr>
                </a:p>
              </p:txBody>
            </p:sp>
            <p:sp>
              <p:nvSpPr>
                <p:cNvPr id="299" name="Freeform 390"/>
                <p:cNvSpPr>
                  <a:spLocks noChangeArrowheads="1"/>
                </p:cNvSpPr>
                <p:nvPr/>
              </p:nvSpPr>
              <p:spPr bwMode="auto">
                <a:xfrm flipV="1">
                  <a:off x="2527303" y="1933574"/>
                  <a:ext cx="1016000" cy="623886"/>
                </a:xfrm>
                <a:custGeom>
                  <a:avLst/>
                  <a:gdLst>
                    <a:gd name="T0" fmla="*/ 25399 w 1016000"/>
                    <a:gd name="T1" fmla="*/ 9525 h 623886"/>
                    <a:gd name="T2" fmla="*/ 1587 w 1016000"/>
                    <a:gd name="T3" fmla="*/ 219075 h 623886"/>
                    <a:gd name="T4" fmla="*/ 511175 w 1016000"/>
                    <a:gd name="T5" fmla="*/ 223837 h 623886"/>
                    <a:gd name="T6" fmla="*/ 977900 w 1016000"/>
                    <a:gd name="T7" fmla="*/ 623886 h 623886"/>
                    <a:gd name="T8" fmla="*/ 1016000 w 1016000"/>
                    <a:gd name="T9" fmla="*/ 371475 h 623886"/>
                    <a:gd name="T10" fmla="*/ 554037 w 1016000"/>
                    <a:gd name="T11" fmla="*/ 0 h 623886"/>
                    <a:gd name="T12" fmla="*/ 25399 w 1016000"/>
                    <a:gd name="T13" fmla="*/ 9525 h 623886"/>
                    <a:gd name="T14" fmla="*/ 0 60000 65536"/>
                    <a:gd name="T15" fmla="*/ 0 60000 65536"/>
                    <a:gd name="T16" fmla="*/ 0 60000 65536"/>
                    <a:gd name="T17" fmla="*/ 0 60000 65536"/>
                    <a:gd name="T18" fmla="*/ 0 60000 65536"/>
                    <a:gd name="T19" fmla="*/ 0 60000 65536"/>
                    <a:gd name="T20" fmla="*/ 0 60000 65536"/>
                    <a:gd name="T21" fmla="*/ 0 w 1016000"/>
                    <a:gd name="T22" fmla="*/ 0 h 623886"/>
                    <a:gd name="T23" fmla="*/ 1016000 w 1016000"/>
                    <a:gd name="T24" fmla="*/ 623886 h 623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000" h="623886">
                      <a:moveTo>
                        <a:pt x="25399" y="9525"/>
                      </a:moveTo>
                      <a:cubicBezTo>
                        <a:pt x="26986" y="84138"/>
                        <a:pt x="0" y="144462"/>
                        <a:pt x="1587" y="219075"/>
                      </a:cubicBezTo>
                      <a:lnTo>
                        <a:pt x="511175" y="223837"/>
                      </a:lnTo>
                      <a:lnTo>
                        <a:pt x="977900" y="623886"/>
                      </a:lnTo>
                      <a:cubicBezTo>
                        <a:pt x="1012066" y="422507"/>
                        <a:pt x="1016000" y="443214"/>
                        <a:pt x="1016000" y="371475"/>
                      </a:cubicBezTo>
                      <a:lnTo>
                        <a:pt x="554037" y="0"/>
                      </a:lnTo>
                      <a:lnTo>
                        <a:pt x="25399" y="9525"/>
                      </a:lnTo>
                      <a:close/>
                    </a:path>
                  </a:pathLst>
                </a:custGeom>
                <a:solidFill>
                  <a:srgbClr val="00B050"/>
                </a:solidFill>
                <a:ln w="38100">
                  <a:noFill/>
                  <a:round/>
                  <a:headEnd/>
                  <a:tailEnd/>
                </a:ln>
              </p:spPr>
              <p:txBody>
                <a:bodyPr wrap="none" anchor="ctr"/>
                <a:lstStyle/>
                <a:p>
                  <a:pPr algn="l"/>
                  <a:endParaRPr lang="en-GB" sz="1050">
                    <a:solidFill>
                      <a:srgbClr val="000000"/>
                    </a:solidFill>
                  </a:endParaRPr>
                </a:p>
              </p:txBody>
            </p:sp>
            <p:sp>
              <p:nvSpPr>
                <p:cNvPr id="300" name="Freeform 411"/>
                <p:cNvSpPr>
                  <a:spLocks noChangeArrowheads="1"/>
                </p:cNvSpPr>
                <p:nvPr/>
              </p:nvSpPr>
              <p:spPr bwMode="auto">
                <a:xfrm>
                  <a:off x="1423988" y="2952749"/>
                  <a:ext cx="2082042" cy="581024"/>
                </a:xfrm>
                <a:custGeom>
                  <a:avLst/>
                  <a:gdLst>
                    <a:gd name="T0" fmla="*/ 0 w 2082042"/>
                    <a:gd name="T1" fmla="*/ 0 h 581024"/>
                    <a:gd name="T2" fmla="*/ 9526 w 2082042"/>
                    <a:gd name="T3" fmla="*/ 223838 h 581024"/>
                    <a:gd name="T4" fmla="*/ 1033464 w 2082042"/>
                    <a:gd name="T5" fmla="*/ 228600 h 581024"/>
                    <a:gd name="T6" fmla="*/ 2047876 w 2082042"/>
                    <a:gd name="T7" fmla="*/ 581024 h 581024"/>
                    <a:gd name="T8" fmla="*/ 2071689 w 2082042"/>
                    <a:gd name="T9" fmla="*/ 333376 h 581024"/>
                    <a:gd name="T10" fmla="*/ 1076326 w 2082042"/>
                    <a:gd name="T11" fmla="*/ 4763 h 581024"/>
                    <a:gd name="T12" fmla="*/ 0 w 2082042"/>
                    <a:gd name="T13" fmla="*/ 0 h 581024"/>
                    <a:gd name="T14" fmla="*/ 0 60000 65536"/>
                    <a:gd name="T15" fmla="*/ 0 60000 65536"/>
                    <a:gd name="T16" fmla="*/ 0 60000 65536"/>
                    <a:gd name="T17" fmla="*/ 0 60000 65536"/>
                    <a:gd name="T18" fmla="*/ 0 60000 65536"/>
                    <a:gd name="T19" fmla="*/ 0 60000 65536"/>
                    <a:gd name="T20" fmla="*/ 0 60000 65536"/>
                    <a:gd name="T21" fmla="*/ 0 w 2082042"/>
                    <a:gd name="T22" fmla="*/ 0 h 581024"/>
                    <a:gd name="T23" fmla="*/ 2082042 w 2082042"/>
                    <a:gd name="T24" fmla="*/ 581024 h 581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581024">
                      <a:moveTo>
                        <a:pt x="0" y="0"/>
                      </a:moveTo>
                      <a:cubicBezTo>
                        <a:pt x="1587" y="74613"/>
                        <a:pt x="7939" y="149225"/>
                        <a:pt x="9526" y="223838"/>
                      </a:cubicBezTo>
                      <a:lnTo>
                        <a:pt x="1033464" y="228600"/>
                      </a:lnTo>
                      <a:lnTo>
                        <a:pt x="2047876" y="581024"/>
                      </a:lnTo>
                      <a:cubicBezTo>
                        <a:pt x="2082042" y="379645"/>
                        <a:pt x="2071689" y="405115"/>
                        <a:pt x="2071689" y="333376"/>
                      </a:cubicBezTo>
                      <a:lnTo>
                        <a:pt x="1076326" y="4763"/>
                      </a:lnTo>
                      <a:lnTo>
                        <a:pt x="0" y="0"/>
                      </a:lnTo>
                      <a:close/>
                    </a:path>
                  </a:pathLst>
                </a:custGeom>
                <a:solidFill>
                  <a:srgbClr val="00B050"/>
                </a:solidFill>
                <a:ln w="38100">
                  <a:noFill/>
                  <a:round/>
                  <a:headEnd/>
                  <a:tailEnd/>
                </a:ln>
              </p:spPr>
              <p:txBody>
                <a:bodyPr wrap="none" anchor="ctr"/>
                <a:lstStyle/>
                <a:p>
                  <a:pPr algn="l"/>
                  <a:endParaRPr lang="en-GB" sz="1050">
                    <a:solidFill>
                      <a:srgbClr val="000000"/>
                    </a:solidFill>
                  </a:endParaRPr>
                </a:p>
              </p:txBody>
            </p:sp>
            <p:sp>
              <p:nvSpPr>
                <p:cNvPr id="301" name="Freeform 415"/>
                <p:cNvSpPr>
                  <a:spLocks noChangeArrowheads="1"/>
                </p:cNvSpPr>
                <p:nvPr/>
              </p:nvSpPr>
              <p:spPr bwMode="auto">
                <a:xfrm flipV="1">
                  <a:off x="1500188" y="3295650"/>
                  <a:ext cx="2082042" cy="681037"/>
                </a:xfrm>
                <a:custGeom>
                  <a:avLst/>
                  <a:gdLst>
                    <a:gd name="T0" fmla="*/ 0 w 2082042"/>
                    <a:gd name="T1" fmla="*/ 0 h 681036"/>
                    <a:gd name="T2" fmla="*/ 9526 w 2082042"/>
                    <a:gd name="T3" fmla="*/ 223838 h 681036"/>
                    <a:gd name="T4" fmla="*/ 1033464 w 2082042"/>
                    <a:gd name="T5" fmla="*/ 228600 h 681036"/>
                    <a:gd name="T6" fmla="*/ 2047876 w 2082042"/>
                    <a:gd name="T7" fmla="*/ 681036 h 681036"/>
                    <a:gd name="T8" fmla="*/ 2071689 w 2082042"/>
                    <a:gd name="T9" fmla="*/ 438151 h 681036"/>
                    <a:gd name="T10" fmla="*/ 1076326 w 2082042"/>
                    <a:gd name="T11" fmla="*/ 4763 h 681036"/>
                    <a:gd name="T12" fmla="*/ 0 w 2082042"/>
                    <a:gd name="T13" fmla="*/ 0 h 681036"/>
                    <a:gd name="T14" fmla="*/ 0 60000 65536"/>
                    <a:gd name="T15" fmla="*/ 0 60000 65536"/>
                    <a:gd name="T16" fmla="*/ 0 60000 65536"/>
                    <a:gd name="T17" fmla="*/ 0 60000 65536"/>
                    <a:gd name="T18" fmla="*/ 0 60000 65536"/>
                    <a:gd name="T19" fmla="*/ 0 60000 65536"/>
                    <a:gd name="T20" fmla="*/ 0 60000 65536"/>
                    <a:gd name="T21" fmla="*/ 0 w 2082042"/>
                    <a:gd name="T22" fmla="*/ 0 h 681036"/>
                    <a:gd name="T23" fmla="*/ 2082042 w 2082042"/>
                    <a:gd name="T24" fmla="*/ 681036 h 6810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681036">
                      <a:moveTo>
                        <a:pt x="0" y="0"/>
                      </a:moveTo>
                      <a:cubicBezTo>
                        <a:pt x="1587" y="74613"/>
                        <a:pt x="7939" y="149225"/>
                        <a:pt x="9526" y="223838"/>
                      </a:cubicBezTo>
                      <a:lnTo>
                        <a:pt x="1033464" y="228600"/>
                      </a:lnTo>
                      <a:lnTo>
                        <a:pt x="2047876" y="681036"/>
                      </a:lnTo>
                      <a:cubicBezTo>
                        <a:pt x="2082042" y="479657"/>
                        <a:pt x="2071689" y="509890"/>
                        <a:pt x="2071689" y="438151"/>
                      </a:cubicBezTo>
                      <a:lnTo>
                        <a:pt x="1076326" y="4763"/>
                      </a:lnTo>
                      <a:lnTo>
                        <a:pt x="0" y="0"/>
                      </a:lnTo>
                      <a:close/>
                    </a:path>
                  </a:pathLst>
                </a:custGeom>
                <a:solidFill>
                  <a:srgbClr val="00B050"/>
                </a:solidFill>
                <a:ln w="38100">
                  <a:noFill/>
                  <a:round/>
                  <a:headEnd/>
                  <a:tailEnd/>
                </a:ln>
              </p:spPr>
              <p:txBody>
                <a:bodyPr wrap="none" anchor="ctr"/>
                <a:lstStyle/>
                <a:p>
                  <a:pPr algn="l"/>
                  <a:endParaRPr lang="en-GB" sz="1050">
                    <a:solidFill>
                      <a:srgbClr val="000000"/>
                    </a:solidFill>
                  </a:endParaRPr>
                </a:p>
              </p:txBody>
            </p:sp>
            <p:sp>
              <p:nvSpPr>
                <p:cNvPr id="302" name="Freeform 416"/>
                <p:cNvSpPr>
                  <a:spLocks noChangeArrowheads="1"/>
                </p:cNvSpPr>
                <p:nvPr/>
              </p:nvSpPr>
              <p:spPr bwMode="auto">
                <a:xfrm flipV="1">
                  <a:off x="2179083" y="3376609"/>
                  <a:ext cx="1412672" cy="1069598"/>
                </a:xfrm>
                <a:custGeom>
                  <a:avLst/>
                  <a:gdLst>
                    <a:gd name="T0" fmla="*/ 0 w 1805817"/>
                    <a:gd name="T1" fmla="*/ 0 h 1176336"/>
                    <a:gd name="T2" fmla="*/ 9526 w 1805817"/>
                    <a:gd name="T3" fmla="*/ 223838 h 1176336"/>
                    <a:gd name="T4" fmla="*/ 928689 w 1805817"/>
                    <a:gd name="T5" fmla="*/ 223837 h 1176336"/>
                    <a:gd name="T6" fmla="*/ 866775 w 1805817"/>
                    <a:gd name="T7" fmla="*/ 223835 h 1176336"/>
                    <a:gd name="T8" fmla="*/ 1771651 w 1805817"/>
                    <a:gd name="T9" fmla="*/ 1176336 h 1176336"/>
                    <a:gd name="T10" fmla="*/ 1771651 w 1805817"/>
                    <a:gd name="T11" fmla="*/ 862013 h 1176336"/>
                    <a:gd name="T12" fmla="*/ 971551 w 1805817"/>
                    <a:gd name="T13" fmla="*/ 0 h 1176336"/>
                    <a:gd name="T14" fmla="*/ 0 w 1805817"/>
                    <a:gd name="T15" fmla="*/ 0 h 1176336"/>
                    <a:gd name="T16" fmla="*/ 0 60000 65536"/>
                    <a:gd name="T17" fmla="*/ 0 60000 65536"/>
                    <a:gd name="T18" fmla="*/ 0 60000 65536"/>
                    <a:gd name="T19" fmla="*/ 0 60000 65536"/>
                    <a:gd name="T20" fmla="*/ 0 60000 65536"/>
                    <a:gd name="T21" fmla="*/ 0 60000 65536"/>
                    <a:gd name="T22" fmla="*/ 0 60000 65536"/>
                    <a:gd name="T23" fmla="*/ 0 60000 65536"/>
                    <a:gd name="T24" fmla="*/ 0 w 1805817"/>
                    <a:gd name="T25" fmla="*/ 0 h 1176336"/>
                    <a:gd name="T26" fmla="*/ 1805817 w 1805817"/>
                    <a:gd name="T27" fmla="*/ 1176336 h 1176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5817" h="1176336">
                      <a:moveTo>
                        <a:pt x="0" y="0"/>
                      </a:moveTo>
                      <a:cubicBezTo>
                        <a:pt x="1587" y="74613"/>
                        <a:pt x="7939" y="149225"/>
                        <a:pt x="9526" y="223838"/>
                      </a:cubicBezTo>
                      <a:lnTo>
                        <a:pt x="928689" y="223837"/>
                      </a:lnTo>
                      <a:lnTo>
                        <a:pt x="866775" y="223835"/>
                      </a:lnTo>
                      <a:lnTo>
                        <a:pt x="1771651" y="1176336"/>
                      </a:lnTo>
                      <a:cubicBezTo>
                        <a:pt x="1805817" y="974957"/>
                        <a:pt x="1771651" y="933752"/>
                        <a:pt x="1771651" y="862013"/>
                      </a:cubicBezTo>
                      <a:lnTo>
                        <a:pt x="971551" y="0"/>
                      </a:lnTo>
                      <a:lnTo>
                        <a:pt x="0" y="0"/>
                      </a:lnTo>
                      <a:close/>
                    </a:path>
                  </a:pathLst>
                </a:custGeom>
                <a:solidFill>
                  <a:srgbClr val="00B050"/>
                </a:solidFill>
                <a:ln w="38100">
                  <a:noFill/>
                  <a:round/>
                  <a:headEnd/>
                  <a:tailEnd/>
                </a:ln>
              </p:spPr>
              <p:txBody>
                <a:bodyPr wrap="none" anchor="ctr"/>
                <a:lstStyle/>
                <a:p>
                  <a:pPr algn="l"/>
                  <a:endParaRPr lang="en-GB" sz="1050">
                    <a:solidFill>
                      <a:srgbClr val="000000"/>
                    </a:solidFill>
                  </a:endParaRPr>
                </a:p>
              </p:txBody>
            </p:sp>
          </p:grpSp>
          <p:grpSp>
            <p:nvGrpSpPr>
              <p:cNvPr id="202" name="Group 200"/>
              <p:cNvGrpSpPr/>
              <p:nvPr/>
            </p:nvGrpSpPr>
            <p:grpSpPr>
              <a:xfrm>
                <a:off x="2052518" y="5096575"/>
                <a:ext cx="1684638" cy="1976030"/>
                <a:chOff x="2052518" y="5282220"/>
                <a:chExt cx="1684638" cy="1976030"/>
              </a:xfrm>
            </p:grpSpPr>
            <p:sp>
              <p:nvSpPr>
                <p:cNvPr id="295" name="Text Box 167"/>
                <p:cNvSpPr txBox="1">
                  <a:spLocks noChangeArrowheads="1"/>
                </p:cNvSpPr>
                <p:nvPr/>
              </p:nvSpPr>
              <p:spPr bwMode="auto">
                <a:xfrm>
                  <a:off x="2052518" y="5669551"/>
                  <a:ext cx="1684638" cy="1588699"/>
                </a:xfrm>
                <a:prstGeom prst="rect">
                  <a:avLst/>
                </a:prstGeom>
                <a:noFill/>
                <a:ln w="9525">
                  <a:noFill/>
                  <a:miter lim="800000"/>
                  <a:headEnd/>
                  <a:tailEnd/>
                </a:ln>
              </p:spPr>
              <p:txBody>
                <a:bodyPr wrap="square">
                  <a:spAutoFit/>
                </a:bodyPr>
                <a:lstStyle/>
                <a:p>
                  <a:pPr marL="112713" indent="-112713" algn="l">
                    <a:lnSpc>
                      <a:spcPct val="90000"/>
                    </a:lnSpc>
                    <a:buFont typeface="Wingdings" pitchFamily="2" charset="2"/>
                    <a:buChar char="t"/>
                  </a:pPr>
                  <a:r>
                    <a:rPr lang="en-US" sz="400" b="1" dirty="0">
                      <a:solidFill>
                        <a:srgbClr val="0033CC"/>
                      </a:solidFill>
                      <a:latin typeface="Arial" charset="0"/>
                    </a:rPr>
                    <a:t>RF &amp; Modulation </a:t>
                  </a:r>
                </a:p>
                <a:p>
                  <a:pPr marL="112713" indent="-112713" algn="l">
                    <a:lnSpc>
                      <a:spcPct val="90000"/>
                    </a:lnSpc>
                    <a:buFont typeface="Wingdings" pitchFamily="2" charset="2"/>
                    <a:buChar char="t"/>
                  </a:pPr>
                  <a:r>
                    <a:rPr lang="en-US" sz="400" b="1" dirty="0" smtClean="0">
                      <a:solidFill>
                        <a:srgbClr val="0033CC"/>
                      </a:solidFill>
                      <a:latin typeface="Arial" charset="0"/>
                    </a:rPr>
                    <a:t>Coding </a:t>
                  </a:r>
                  <a:r>
                    <a:rPr lang="en-US" sz="400" b="1" dirty="0">
                      <a:solidFill>
                        <a:srgbClr val="0033CC"/>
                      </a:solidFill>
                      <a:latin typeface="Arial" charset="0"/>
                    </a:rPr>
                    <a:t>&amp; Sync. </a:t>
                  </a:r>
                </a:p>
                <a:p>
                  <a:pPr marL="112713" indent="-112713" algn="l">
                    <a:lnSpc>
                      <a:spcPct val="90000"/>
                    </a:lnSpc>
                    <a:buFont typeface="Wingdings" pitchFamily="2" charset="2"/>
                    <a:buChar char="t"/>
                  </a:pPr>
                  <a:r>
                    <a:rPr lang="en-US" sz="400" b="1" dirty="0">
                      <a:solidFill>
                        <a:srgbClr val="0033CC"/>
                      </a:solidFill>
                      <a:latin typeface="Arial" charset="0"/>
                    </a:rPr>
                    <a:t>Multi/Hyper Data </a:t>
                  </a:r>
                  <a:r>
                    <a:rPr lang="en-US" sz="400" b="1" dirty="0" smtClean="0">
                      <a:solidFill>
                        <a:srgbClr val="0033CC"/>
                      </a:solidFill>
                      <a:latin typeface="Arial" charset="0"/>
                    </a:rPr>
                    <a:t>Comp.</a:t>
                  </a:r>
                  <a:endParaRPr lang="en-US" sz="400" b="1" dirty="0">
                    <a:solidFill>
                      <a:srgbClr val="0033CC"/>
                    </a:solidFill>
                    <a:latin typeface="Arial" charset="0"/>
                  </a:endParaRPr>
                </a:p>
                <a:p>
                  <a:pPr marL="112713" indent="-112713" algn="l">
                    <a:lnSpc>
                      <a:spcPct val="90000"/>
                    </a:lnSpc>
                    <a:buFont typeface="Wingdings" pitchFamily="2" charset="2"/>
                    <a:buChar char="t"/>
                  </a:pPr>
                  <a:r>
                    <a:rPr lang="en-US" sz="400" b="1" dirty="0">
                      <a:solidFill>
                        <a:srgbClr val="0033CC"/>
                      </a:solidFill>
                      <a:latin typeface="Arial" charset="0"/>
                    </a:rPr>
                    <a:t>Space Link Protocols </a:t>
                  </a:r>
                </a:p>
                <a:p>
                  <a:pPr marL="112713" indent="-112713" algn="l">
                    <a:lnSpc>
                      <a:spcPct val="90000"/>
                    </a:lnSpc>
                    <a:buFont typeface="Wingdings" pitchFamily="2" charset="2"/>
                    <a:buChar char="t"/>
                  </a:pPr>
                  <a:r>
                    <a:rPr lang="en-US" sz="400" b="1" dirty="0">
                      <a:solidFill>
                        <a:srgbClr val="0033CC"/>
                      </a:solidFill>
                      <a:latin typeface="Arial" charset="0"/>
                    </a:rPr>
                    <a:t>Next Generation Uplink</a:t>
                  </a:r>
                </a:p>
                <a:p>
                  <a:pPr marL="112713" indent="-112713" algn="l">
                    <a:lnSpc>
                      <a:spcPct val="90000"/>
                    </a:lnSpc>
                    <a:buFont typeface="Wingdings" pitchFamily="2" charset="2"/>
                    <a:buChar char="t"/>
                  </a:pPr>
                  <a:r>
                    <a:rPr lang="en-US" sz="400" b="1" dirty="0">
                      <a:solidFill>
                        <a:srgbClr val="0033CC"/>
                      </a:solidFill>
                      <a:latin typeface="Arial" charset="0"/>
                    </a:rPr>
                    <a:t>Space Data Link Security</a:t>
                  </a:r>
                  <a:endParaRPr lang="en-US" sz="400" b="1" dirty="0">
                    <a:solidFill>
                      <a:srgbClr val="FF9900"/>
                    </a:solidFill>
                    <a:latin typeface="Arial" charset="0"/>
                  </a:endParaRPr>
                </a:p>
                <a:p>
                  <a:pPr marL="112713" indent="-112713" algn="l">
                    <a:lnSpc>
                      <a:spcPct val="90000"/>
                    </a:lnSpc>
                    <a:buClr>
                      <a:srgbClr val="FF9900"/>
                    </a:buClr>
                    <a:buFont typeface="Wingdings" pitchFamily="2" charset="2"/>
                    <a:buChar char="t"/>
                  </a:pPr>
                  <a:r>
                    <a:rPr lang="en-US" sz="400" b="1" dirty="0" smtClean="0">
                      <a:solidFill>
                        <a:srgbClr val="0033CC"/>
                      </a:solidFill>
                      <a:latin typeface="Arial" charset="0"/>
                    </a:rPr>
                    <a:t>Planetary</a:t>
                  </a:r>
                  <a:r>
                    <a:rPr lang="en-US" sz="400" b="1" dirty="0" smtClean="0">
                      <a:solidFill>
                        <a:srgbClr val="FF9900"/>
                      </a:solidFill>
                      <a:latin typeface="Arial" charset="0"/>
                    </a:rPr>
                    <a:t> </a:t>
                  </a:r>
                  <a:r>
                    <a:rPr lang="en-US" sz="400" b="1" dirty="0" smtClean="0">
                      <a:solidFill>
                        <a:srgbClr val="0033CC"/>
                      </a:solidFill>
                      <a:latin typeface="Arial" charset="0"/>
                    </a:rPr>
                    <a:t>Comm</a:t>
                  </a:r>
                  <a:endParaRPr lang="en-US" sz="400" b="1" dirty="0" smtClean="0">
                    <a:solidFill>
                      <a:srgbClr val="FF9900"/>
                    </a:solidFill>
                    <a:latin typeface="Arial" charset="0"/>
                  </a:endParaRPr>
                </a:p>
                <a:p>
                  <a:pPr marL="112713" indent="-112713" algn="l">
                    <a:lnSpc>
                      <a:spcPct val="90000"/>
                    </a:lnSpc>
                    <a:buClr>
                      <a:srgbClr val="FF9900"/>
                    </a:buClr>
                    <a:buFont typeface="Wingdings" pitchFamily="2" charset="2"/>
                    <a:buChar char="t"/>
                  </a:pPr>
                  <a:r>
                    <a:rPr lang="en-US" sz="400" b="1" dirty="0" smtClean="0">
                      <a:solidFill>
                        <a:srgbClr val="0033CC"/>
                      </a:solidFill>
                      <a:latin typeface="Arial" charset="0"/>
                    </a:rPr>
                    <a:t>Optical </a:t>
                  </a:r>
                  <a:r>
                    <a:rPr lang="en-US" sz="400" b="1" dirty="0">
                      <a:solidFill>
                        <a:srgbClr val="0033CC"/>
                      </a:solidFill>
                      <a:latin typeface="Arial" charset="0"/>
                    </a:rPr>
                    <a:t>Coding and </a:t>
                  </a:r>
                  <a:r>
                    <a:rPr lang="en-US" sz="400" b="1" dirty="0" smtClean="0">
                      <a:solidFill>
                        <a:srgbClr val="0033CC"/>
                      </a:solidFill>
                      <a:latin typeface="Arial" charset="0"/>
                    </a:rPr>
                    <a:t>Mod</a:t>
                  </a:r>
                  <a:endParaRPr lang="en-US" sz="400" b="1" dirty="0">
                    <a:solidFill>
                      <a:srgbClr val="009D00">
                        <a:lumMod val="60000"/>
                        <a:lumOff val="40000"/>
                      </a:srgbClr>
                    </a:solidFill>
                    <a:latin typeface="Arial" charset="0"/>
                  </a:endParaRPr>
                </a:p>
              </p:txBody>
            </p:sp>
            <p:sp>
              <p:nvSpPr>
                <p:cNvPr id="296" name="Rounded Rectangle 295"/>
                <p:cNvSpPr/>
                <p:nvPr/>
              </p:nvSpPr>
              <p:spPr bwMode="auto">
                <a:xfrm>
                  <a:off x="2194349" y="5282220"/>
                  <a:ext cx="1386472" cy="363985"/>
                </a:xfrm>
                <a:prstGeom prst="roundRect">
                  <a:avLst>
                    <a:gd name="adj" fmla="val 16667"/>
                  </a:avLst>
                </a:prstGeom>
                <a:solidFill>
                  <a:srgbClr val="33CC33"/>
                </a:solidFill>
                <a:ln w="38100">
                  <a:noFill/>
                  <a:round/>
                  <a:headEnd/>
                  <a:tailEnd/>
                </a:ln>
              </p:spPr>
              <p:txBody>
                <a:bodyPr wrap="none" rtlCol="0" anchor="ctr"/>
                <a:lstStyle/>
                <a:p>
                  <a:pPr algn="ctr" fontAlgn="auto">
                    <a:spcBef>
                      <a:spcPts val="0"/>
                    </a:spcBef>
                    <a:spcAft>
                      <a:spcPts val="0"/>
                    </a:spcAft>
                    <a:defRPr/>
                  </a:pPr>
                  <a:r>
                    <a:rPr lang="en-US" sz="700" b="1" dirty="0" smtClean="0">
                      <a:solidFill>
                        <a:srgbClr val="FFFFFF"/>
                      </a:solidFill>
                      <a:latin typeface="Arial Narrow"/>
                      <a:cs typeface="Arial Narrow"/>
                    </a:rPr>
                    <a:t>Space Link</a:t>
                  </a:r>
                </a:p>
                <a:p>
                  <a:pPr algn="ctr" fontAlgn="auto">
                    <a:spcBef>
                      <a:spcPts val="0"/>
                    </a:spcBef>
                    <a:spcAft>
                      <a:spcPts val="0"/>
                    </a:spcAft>
                    <a:defRPr/>
                  </a:pPr>
                  <a:r>
                    <a:rPr lang="en-US" sz="700" b="1" dirty="0" smtClean="0">
                      <a:solidFill>
                        <a:srgbClr val="FFFFFF"/>
                      </a:solidFill>
                      <a:latin typeface="Arial Narrow"/>
                      <a:cs typeface="Arial Narrow"/>
                    </a:rPr>
                    <a:t>Services</a:t>
                  </a:r>
                  <a:endParaRPr lang="en-US" sz="700" b="1" dirty="0">
                    <a:solidFill>
                      <a:srgbClr val="FFFFFF"/>
                    </a:solidFill>
                    <a:latin typeface="Arial Narrow"/>
                    <a:cs typeface="Arial Narrow"/>
                  </a:endParaRPr>
                </a:p>
              </p:txBody>
            </p:sp>
          </p:grpSp>
          <p:sp>
            <p:nvSpPr>
              <p:cNvPr id="203" name="Rounded Rectangle 202"/>
              <p:cNvSpPr/>
              <p:nvPr/>
            </p:nvSpPr>
            <p:spPr bwMode="auto">
              <a:xfrm>
                <a:off x="509183" y="1449898"/>
                <a:ext cx="1386472" cy="5649730"/>
              </a:xfrm>
              <a:prstGeom prst="roundRect">
                <a:avLst>
                  <a:gd name="adj" fmla="val 16667"/>
                </a:avLst>
              </a:prstGeom>
              <a:gradFill>
                <a:gsLst>
                  <a:gs pos="0">
                    <a:srgbClr val="9BBCFF"/>
                  </a:gs>
                  <a:gs pos="100000">
                    <a:srgbClr val="E1EBFF"/>
                  </a:gs>
                </a:gsLst>
                <a:lin ang="5400000" scaled="0"/>
              </a:gradFill>
              <a:ln w="38100">
                <a:noFill/>
                <a:round/>
                <a:headEnd/>
                <a:tailEnd/>
              </a:ln>
            </p:spPr>
            <p:txBody>
              <a:bodyPr wrap="none" rtlCol="0" anchor="ctr"/>
              <a:lstStyle/>
              <a:p>
                <a:pPr algn="ctr"/>
                <a:endParaRPr lang="en-US" sz="1050"/>
              </a:p>
            </p:txBody>
          </p:sp>
          <p:grpSp>
            <p:nvGrpSpPr>
              <p:cNvPr id="204" name="Group 176"/>
              <p:cNvGrpSpPr/>
              <p:nvPr/>
            </p:nvGrpSpPr>
            <p:grpSpPr>
              <a:xfrm>
                <a:off x="379402" y="5096575"/>
                <a:ext cx="1609200" cy="1301027"/>
                <a:chOff x="379402" y="5282220"/>
                <a:chExt cx="1609200" cy="1301027"/>
              </a:xfrm>
            </p:grpSpPr>
            <p:sp>
              <p:nvSpPr>
                <p:cNvPr id="293" name="Text Box 380"/>
                <p:cNvSpPr txBox="1">
                  <a:spLocks noChangeArrowheads="1"/>
                </p:cNvSpPr>
                <p:nvPr/>
              </p:nvSpPr>
              <p:spPr bwMode="auto">
                <a:xfrm>
                  <a:off x="379402" y="5680577"/>
                  <a:ext cx="1609200" cy="902670"/>
                </a:xfrm>
                <a:prstGeom prst="rect">
                  <a:avLst/>
                </a:prstGeom>
                <a:noFill/>
                <a:ln w="12700">
                  <a:noFill/>
                  <a:miter lim="800000"/>
                  <a:headEnd type="none" w="sm" len="sm"/>
                  <a:tailEnd type="none" w="sm" len="sm"/>
                </a:ln>
              </p:spPr>
              <p:txBody>
                <a:bodyPr wrap="square">
                  <a:spAutoFit/>
                </a:bodyPr>
                <a:lstStyle/>
                <a:p>
                  <a:pPr marL="112713" indent="-112713" algn="l">
                    <a:buFont typeface="Wingdings" pitchFamily="2" charset="2"/>
                    <a:buChar char=""/>
                  </a:pPr>
                  <a:r>
                    <a:rPr lang="en-US" sz="400" b="1" dirty="0">
                      <a:solidFill>
                        <a:srgbClr val="0033CC"/>
                      </a:solidFill>
                      <a:latin typeface="Arial" charset="0"/>
                    </a:rPr>
                    <a:t>Onboard Wireless WG</a:t>
                  </a:r>
                  <a:endParaRPr lang="en-US" sz="400" b="1" dirty="0">
                    <a:solidFill>
                      <a:srgbClr val="FF0000"/>
                    </a:solidFill>
                    <a:latin typeface="Arial" charset="0"/>
                  </a:endParaRPr>
                </a:p>
                <a:p>
                  <a:pPr marL="112713" indent="-112713" algn="l">
                    <a:buFont typeface="Wingdings" pitchFamily="2" charset="2"/>
                    <a:buChar char=""/>
                  </a:pPr>
                  <a:r>
                    <a:rPr lang="en-US" sz="400" b="1" dirty="0">
                      <a:solidFill>
                        <a:srgbClr val="0033CC"/>
                      </a:solidFill>
                      <a:latin typeface="Arial" charset="0"/>
                    </a:rPr>
                    <a:t>Application </a:t>
                  </a:r>
                  <a:r>
                    <a:rPr lang="en-US" sz="400" b="1" dirty="0" smtClean="0">
                      <a:solidFill>
                        <a:srgbClr val="0033CC"/>
                      </a:solidFill>
                      <a:latin typeface="Arial" charset="0"/>
                    </a:rPr>
                    <a:t>Supt Services (incl. Plug-n-Play)</a:t>
                  </a:r>
                  <a:endParaRPr lang="en-US" sz="400" b="1" dirty="0">
                    <a:solidFill>
                      <a:srgbClr val="0033CC"/>
                    </a:solidFill>
                    <a:latin typeface="Arial" charset="0"/>
                  </a:endParaRPr>
                </a:p>
              </p:txBody>
            </p:sp>
            <p:sp>
              <p:nvSpPr>
                <p:cNvPr id="294" name="Rounded Rectangle 293"/>
                <p:cNvSpPr/>
                <p:nvPr/>
              </p:nvSpPr>
              <p:spPr bwMode="auto">
                <a:xfrm>
                  <a:off x="509183" y="5282220"/>
                  <a:ext cx="1386472" cy="363985"/>
                </a:xfrm>
                <a:prstGeom prst="roundRect">
                  <a:avLst>
                    <a:gd name="adj" fmla="val 16667"/>
                  </a:avLst>
                </a:prstGeom>
                <a:solidFill>
                  <a:srgbClr val="3D86FD"/>
                </a:solidFill>
                <a:ln w="38100">
                  <a:noFill/>
                  <a:round/>
                  <a:headEnd/>
                  <a:tailEnd/>
                </a:ln>
              </p:spPr>
              <p:txBody>
                <a:bodyPr wrap="none" rtlCol="0" anchor="ctr"/>
                <a:lstStyle/>
                <a:p>
                  <a:pPr algn="ctr" fontAlgn="auto">
                    <a:spcBef>
                      <a:spcPts val="0"/>
                    </a:spcBef>
                    <a:spcAft>
                      <a:spcPts val="0"/>
                    </a:spcAft>
                    <a:defRPr/>
                  </a:pPr>
                  <a:r>
                    <a:rPr lang="en-US" sz="700" b="1" dirty="0" smtClean="0">
                      <a:solidFill>
                        <a:srgbClr val="FFFFFF"/>
                      </a:solidFill>
                      <a:latin typeface="Arial Narrow"/>
                      <a:cs typeface="Arial Narrow"/>
                    </a:rPr>
                    <a:t>Spacecraft Onboard </a:t>
                  </a:r>
                </a:p>
                <a:p>
                  <a:pPr algn="ctr" fontAlgn="auto">
                    <a:spcBef>
                      <a:spcPts val="0"/>
                    </a:spcBef>
                    <a:spcAft>
                      <a:spcPts val="0"/>
                    </a:spcAft>
                    <a:defRPr/>
                  </a:pPr>
                  <a:r>
                    <a:rPr lang="en-US" sz="700" b="1" dirty="0" smtClean="0">
                      <a:solidFill>
                        <a:srgbClr val="FFFFFF"/>
                      </a:solidFill>
                      <a:latin typeface="Arial Narrow"/>
                      <a:cs typeface="Arial Narrow"/>
                    </a:rPr>
                    <a:t>Interface Services</a:t>
                  </a:r>
                  <a:endParaRPr lang="en-US" sz="700" b="1" dirty="0">
                    <a:solidFill>
                      <a:srgbClr val="FFFFFF"/>
                    </a:solidFill>
                    <a:latin typeface="Arial Narrow"/>
                    <a:cs typeface="Arial Narrow"/>
                  </a:endParaRPr>
                </a:p>
              </p:txBody>
            </p:sp>
          </p:grpSp>
          <p:grpSp>
            <p:nvGrpSpPr>
              <p:cNvPr id="205" name="Group 376"/>
              <p:cNvGrpSpPr>
                <a:grpSpLocks/>
              </p:cNvGrpSpPr>
              <p:nvPr/>
            </p:nvGrpSpPr>
            <p:grpSpPr bwMode="auto">
              <a:xfrm>
                <a:off x="649778" y="2702870"/>
                <a:ext cx="1937834" cy="1543286"/>
                <a:chOff x="457200" y="2195342"/>
                <a:chExt cx="1955006" cy="1805732"/>
              </a:xfrm>
              <a:effectLst>
                <a:glow rad="63500">
                  <a:schemeClr val="accent4">
                    <a:satMod val="175000"/>
                    <a:alpha val="40000"/>
                  </a:schemeClr>
                </a:glow>
              </a:effectLst>
            </p:grpSpPr>
            <p:sp>
              <p:nvSpPr>
                <p:cNvPr id="289" name="Rectangle 288"/>
                <p:cNvSpPr/>
                <p:nvPr/>
              </p:nvSpPr>
              <p:spPr bwMode="auto">
                <a:xfrm>
                  <a:off x="1177352" y="2345532"/>
                  <a:ext cx="1234854" cy="228711"/>
                </a:xfrm>
                <a:prstGeom prst="rect">
                  <a:avLst/>
                </a:prstGeom>
                <a:solidFill>
                  <a:schemeClr val="accent1">
                    <a:lumMod val="75000"/>
                  </a:schemeClr>
                </a:solidFill>
                <a:ln w="38100">
                  <a:noFill/>
                  <a:round/>
                  <a:headEnd/>
                  <a:tailEnd/>
                </a:ln>
              </p:spPr>
              <p:txBody>
                <a:bodyPr wrap="none" anchor="ctr"/>
                <a:lstStyle/>
                <a:p>
                  <a:pPr>
                    <a:defRPr/>
                  </a:pPr>
                  <a:endParaRPr lang="en-US" sz="1050">
                    <a:solidFill>
                      <a:srgbClr val="000000"/>
                    </a:solidFill>
                  </a:endParaRPr>
                </a:p>
              </p:txBody>
            </p:sp>
            <p:sp>
              <p:nvSpPr>
                <p:cNvPr id="290" name="Rectangle 289"/>
                <p:cNvSpPr/>
                <p:nvPr/>
              </p:nvSpPr>
              <p:spPr bwMode="auto">
                <a:xfrm>
                  <a:off x="457200" y="2952251"/>
                  <a:ext cx="955581" cy="228711"/>
                </a:xfrm>
                <a:prstGeom prst="rect">
                  <a:avLst/>
                </a:prstGeom>
                <a:solidFill>
                  <a:schemeClr val="accent1">
                    <a:lumMod val="75000"/>
                  </a:schemeClr>
                </a:solidFill>
                <a:ln w="38100">
                  <a:noFill/>
                  <a:round/>
                  <a:headEnd/>
                  <a:tailEnd/>
                </a:ln>
              </p:spPr>
              <p:txBody>
                <a:bodyPr wrap="none" anchor="ctr"/>
                <a:lstStyle/>
                <a:p>
                  <a:pPr>
                    <a:defRPr/>
                  </a:pPr>
                  <a:endParaRPr lang="en-US" sz="1050">
                    <a:solidFill>
                      <a:srgbClr val="000000"/>
                    </a:solidFill>
                  </a:endParaRPr>
                </a:p>
              </p:txBody>
            </p:sp>
            <p:sp>
              <p:nvSpPr>
                <p:cNvPr id="291" name="Rectangle 290"/>
                <p:cNvSpPr/>
                <p:nvPr/>
              </p:nvSpPr>
              <p:spPr bwMode="auto">
                <a:xfrm>
                  <a:off x="609661" y="3772363"/>
                  <a:ext cx="956870" cy="228711"/>
                </a:xfrm>
                <a:prstGeom prst="rect">
                  <a:avLst/>
                </a:prstGeom>
                <a:solidFill>
                  <a:schemeClr val="accent1">
                    <a:lumMod val="75000"/>
                  </a:schemeClr>
                </a:solidFill>
                <a:ln w="38100">
                  <a:noFill/>
                  <a:round/>
                  <a:headEnd/>
                  <a:tailEnd/>
                </a:ln>
              </p:spPr>
              <p:txBody>
                <a:bodyPr wrap="none" anchor="ctr"/>
                <a:lstStyle/>
                <a:p>
                  <a:pPr>
                    <a:defRPr/>
                  </a:pPr>
                  <a:endParaRPr lang="en-US" sz="1050">
                    <a:solidFill>
                      <a:srgbClr val="000000"/>
                    </a:solidFill>
                  </a:endParaRPr>
                </a:p>
              </p:txBody>
            </p:sp>
            <p:sp>
              <p:nvSpPr>
                <p:cNvPr id="292" name="Rectangle 291"/>
                <p:cNvSpPr/>
                <p:nvPr/>
              </p:nvSpPr>
              <p:spPr bwMode="auto">
                <a:xfrm rot="1532171">
                  <a:off x="619139" y="2195342"/>
                  <a:ext cx="660713" cy="232863"/>
                </a:xfrm>
                <a:prstGeom prst="rect">
                  <a:avLst/>
                </a:prstGeom>
                <a:solidFill>
                  <a:schemeClr val="accent1">
                    <a:lumMod val="75000"/>
                  </a:schemeClr>
                </a:solidFill>
                <a:ln w="38100">
                  <a:noFill/>
                  <a:round/>
                  <a:headEnd/>
                  <a:tailEnd/>
                </a:ln>
              </p:spPr>
              <p:txBody>
                <a:bodyPr wrap="none" anchor="ctr"/>
                <a:lstStyle/>
                <a:p>
                  <a:pPr>
                    <a:defRPr/>
                  </a:pPr>
                  <a:endParaRPr lang="en-US" sz="1050">
                    <a:solidFill>
                      <a:srgbClr val="000000"/>
                    </a:solidFill>
                  </a:endParaRPr>
                </a:p>
              </p:txBody>
            </p:sp>
          </p:grpSp>
          <p:sp>
            <p:nvSpPr>
              <p:cNvPr id="206" name="Rectangle 418"/>
              <p:cNvSpPr>
                <a:spLocks noChangeArrowheads="1"/>
              </p:cNvSpPr>
              <p:nvPr/>
            </p:nvSpPr>
            <p:spPr bwMode="auto">
              <a:xfrm rot="1717673">
                <a:off x="1490439" y="2536381"/>
                <a:ext cx="1308155"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sz="1050">
                  <a:solidFill>
                    <a:srgbClr val="000000"/>
                  </a:solidFill>
                </a:endParaRPr>
              </a:p>
            </p:txBody>
          </p:sp>
          <p:sp>
            <p:nvSpPr>
              <p:cNvPr id="207" name="Rectangle 419"/>
              <p:cNvSpPr>
                <a:spLocks noChangeArrowheads="1"/>
              </p:cNvSpPr>
              <p:nvPr/>
            </p:nvSpPr>
            <p:spPr bwMode="auto">
              <a:xfrm rot="19983654">
                <a:off x="1569108" y="3053205"/>
                <a:ext cx="1306582"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sz="1050">
                  <a:solidFill>
                    <a:srgbClr val="000000"/>
                  </a:solidFill>
                </a:endParaRPr>
              </a:p>
            </p:txBody>
          </p:sp>
          <p:sp>
            <p:nvSpPr>
              <p:cNvPr id="208" name="Rectangle 377"/>
              <p:cNvSpPr>
                <a:spLocks noChangeArrowheads="1"/>
              </p:cNvSpPr>
              <p:nvPr/>
            </p:nvSpPr>
            <p:spPr bwMode="auto">
              <a:xfrm>
                <a:off x="1603740" y="2193240"/>
                <a:ext cx="1308156"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sz="1050">
                  <a:solidFill>
                    <a:srgbClr val="000000"/>
                  </a:solidFill>
                </a:endParaRPr>
              </a:p>
            </p:txBody>
          </p:sp>
          <p:grpSp>
            <p:nvGrpSpPr>
              <p:cNvPr id="209" name="Group 410"/>
              <p:cNvGrpSpPr/>
              <p:nvPr/>
            </p:nvGrpSpPr>
            <p:grpSpPr>
              <a:xfrm>
                <a:off x="6037820" y="2519377"/>
                <a:ext cx="1479482" cy="1285495"/>
                <a:chOff x="6482411" y="2137070"/>
                <a:chExt cx="997822" cy="1239689"/>
              </a:xfrm>
              <a:effectLst>
                <a:glow rad="63500">
                  <a:schemeClr val="accent4">
                    <a:satMod val="175000"/>
                    <a:alpha val="40000"/>
                  </a:schemeClr>
                </a:glow>
              </a:effectLst>
            </p:grpSpPr>
            <p:cxnSp>
              <p:nvCxnSpPr>
                <p:cNvPr id="285" name="Straight Connector 452"/>
                <p:cNvCxnSpPr>
                  <a:cxnSpLocks noChangeShapeType="1"/>
                </p:cNvCxnSpPr>
                <p:nvPr/>
              </p:nvCxnSpPr>
              <p:spPr bwMode="ltGray">
                <a:xfrm>
                  <a:off x="6482411" y="2137070"/>
                  <a:ext cx="997822" cy="4066"/>
                </a:xfrm>
                <a:prstGeom prst="line">
                  <a:avLst/>
                </a:prstGeom>
                <a:noFill/>
                <a:ln w="127000">
                  <a:solidFill>
                    <a:srgbClr val="FF66CC"/>
                  </a:solidFill>
                  <a:round/>
                  <a:headEnd/>
                  <a:tailEnd/>
                </a:ln>
                <a:effectLst/>
              </p:spPr>
            </p:cxnSp>
            <p:cxnSp>
              <p:nvCxnSpPr>
                <p:cNvPr id="286" name="Straight Connector 452"/>
                <p:cNvCxnSpPr>
                  <a:cxnSpLocks noChangeShapeType="1"/>
                </p:cNvCxnSpPr>
                <p:nvPr/>
              </p:nvCxnSpPr>
              <p:spPr bwMode="ltGray">
                <a:xfrm>
                  <a:off x="6496698" y="3367152"/>
                  <a:ext cx="872263" cy="5872"/>
                </a:xfrm>
                <a:prstGeom prst="line">
                  <a:avLst/>
                </a:prstGeom>
                <a:noFill/>
                <a:ln w="127000">
                  <a:solidFill>
                    <a:srgbClr val="FF66CC"/>
                  </a:solidFill>
                  <a:round/>
                  <a:headEnd/>
                  <a:tailEnd/>
                </a:ln>
                <a:effectLst/>
              </p:spPr>
            </p:cxnSp>
            <p:sp>
              <p:nvSpPr>
                <p:cNvPr id="287" name="Freeform 492"/>
                <p:cNvSpPr>
                  <a:spLocks noChangeArrowheads="1"/>
                </p:cNvSpPr>
                <p:nvPr/>
              </p:nvSpPr>
              <p:spPr bwMode="ltGray">
                <a:xfrm flipV="1">
                  <a:off x="6698456" y="2140418"/>
                  <a:ext cx="697708" cy="1227339"/>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sp>
              <p:nvSpPr>
                <p:cNvPr id="288" name="Freeform 492"/>
                <p:cNvSpPr>
                  <a:spLocks noChangeArrowheads="1"/>
                </p:cNvSpPr>
                <p:nvPr/>
              </p:nvSpPr>
              <p:spPr bwMode="ltGray">
                <a:xfrm flipH="1" flipV="1">
                  <a:off x="6712741" y="2141417"/>
                  <a:ext cx="702469" cy="1235342"/>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grpSp>
          <p:grpSp>
            <p:nvGrpSpPr>
              <p:cNvPr id="210" name="Group 233"/>
              <p:cNvGrpSpPr/>
              <p:nvPr/>
            </p:nvGrpSpPr>
            <p:grpSpPr>
              <a:xfrm>
                <a:off x="766428" y="1798689"/>
                <a:ext cx="5004584" cy="2753626"/>
                <a:chOff x="766428" y="1984334"/>
                <a:chExt cx="5004584" cy="2753626"/>
              </a:xfrm>
            </p:grpSpPr>
            <p:sp>
              <p:nvSpPr>
                <p:cNvPr id="274" name="Freeform 492"/>
                <p:cNvSpPr>
                  <a:spLocks noChangeArrowheads="1"/>
                </p:cNvSpPr>
                <p:nvPr/>
              </p:nvSpPr>
              <p:spPr bwMode="ltGray">
                <a:xfrm flipH="1" flipV="1">
                  <a:off x="4426560" y="2758645"/>
                  <a:ext cx="1197628" cy="1239474"/>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sp>
              <p:nvSpPr>
                <p:cNvPr id="275" name="Freeform 448"/>
                <p:cNvSpPr>
                  <a:spLocks noChangeArrowheads="1"/>
                </p:cNvSpPr>
                <p:nvPr/>
              </p:nvSpPr>
              <p:spPr bwMode="ltGray">
                <a:xfrm flipV="1">
                  <a:off x="4142543" y="2747651"/>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algn="l"/>
                  <a:endParaRPr lang="en-GB" sz="1050">
                    <a:solidFill>
                      <a:srgbClr val="000000"/>
                    </a:solidFill>
                  </a:endParaRPr>
                </a:p>
              </p:txBody>
            </p:sp>
            <p:sp>
              <p:nvSpPr>
                <p:cNvPr id="276" name="Freeform 492"/>
                <p:cNvSpPr>
                  <a:spLocks noChangeArrowheads="1"/>
                </p:cNvSpPr>
                <p:nvPr/>
              </p:nvSpPr>
              <p:spPr bwMode="ltGray">
                <a:xfrm flipV="1">
                  <a:off x="4419684" y="2735398"/>
                  <a:ext cx="1229893" cy="1237973"/>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436156">
                      <a:moveTo>
                        <a:pt x="1543050" y="1426727"/>
                      </a:moveTo>
                      <a:lnTo>
                        <a:pt x="1535905" y="1436156"/>
                      </a:lnTo>
                      <a:cubicBezTo>
                        <a:pt x="1448391" y="1428271"/>
                        <a:pt x="1474405" y="1412097"/>
                        <a:pt x="1273363" y="1412500"/>
                      </a:cubicBezTo>
                      <a:lnTo>
                        <a:pt x="254794" y="2405"/>
                      </a:lnTo>
                      <a:lnTo>
                        <a:pt x="0" y="0"/>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sp>
              <p:nvSpPr>
                <p:cNvPr id="277" name="Freeform 443"/>
                <p:cNvSpPr>
                  <a:spLocks noChangeArrowheads="1"/>
                </p:cNvSpPr>
                <p:nvPr/>
              </p:nvSpPr>
              <p:spPr bwMode="ltGray">
                <a:xfrm flipV="1">
                  <a:off x="4144441" y="3989699"/>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algn="l"/>
                  <a:endParaRPr lang="en-GB" sz="1050">
                    <a:solidFill>
                      <a:srgbClr val="000000"/>
                    </a:solidFill>
                  </a:endParaRPr>
                </a:p>
              </p:txBody>
            </p:sp>
            <p:sp>
              <p:nvSpPr>
                <p:cNvPr id="278" name="Freeform 492"/>
                <p:cNvSpPr>
                  <a:spLocks noChangeArrowheads="1"/>
                </p:cNvSpPr>
                <p:nvPr/>
              </p:nvSpPr>
              <p:spPr bwMode="ltGray">
                <a:xfrm flipV="1">
                  <a:off x="2603466" y="1984334"/>
                  <a:ext cx="1227732" cy="753310"/>
                </a:xfrm>
                <a:custGeom>
                  <a:avLst/>
                  <a:gdLst>
                    <a:gd name="T0" fmla="*/ 1238249 w 1238249"/>
                    <a:gd name="T1" fmla="*/ 0 h 896285"/>
                    <a:gd name="T2" fmla="*/ 812006 w 1238249"/>
                    <a:gd name="T3" fmla="*/ 686704 h 896285"/>
                    <a:gd name="T4" fmla="*/ 0 w 1238249"/>
                    <a:gd name="T5" fmla="*/ 692317 h 896285"/>
                    <a:gd name="T6" fmla="*/ 0 60000 65536"/>
                    <a:gd name="T7" fmla="*/ 0 60000 65536"/>
                    <a:gd name="T8" fmla="*/ 0 60000 65536"/>
                    <a:gd name="T9" fmla="*/ 0 w 1238249"/>
                    <a:gd name="T10" fmla="*/ 0 h 896285"/>
                    <a:gd name="T11" fmla="*/ 1238249 w 1238249"/>
                    <a:gd name="T12" fmla="*/ 896285 h 896285"/>
                  </a:gdLst>
                  <a:ahLst/>
                  <a:cxnLst>
                    <a:cxn ang="T6">
                      <a:pos x="T0" y="T1"/>
                    </a:cxn>
                    <a:cxn ang="T7">
                      <a:pos x="T2" y="T3"/>
                    </a:cxn>
                    <a:cxn ang="T8">
                      <a:pos x="T4" y="T5"/>
                    </a:cxn>
                  </a:cxnLst>
                  <a:rect l="T9" t="T10" r="T11" b="T12"/>
                  <a:pathLst>
                    <a:path w="1238249" h="896285">
                      <a:moveTo>
                        <a:pt x="1238249" y="0"/>
                      </a:moveTo>
                      <a:lnTo>
                        <a:pt x="812006" y="889018"/>
                      </a:lnTo>
                      <a:lnTo>
                        <a:pt x="0" y="896285"/>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sp>
              <p:nvSpPr>
                <p:cNvPr id="279" name="Freeform 492"/>
                <p:cNvSpPr>
                  <a:spLocks noChangeArrowheads="1"/>
                </p:cNvSpPr>
                <p:nvPr/>
              </p:nvSpPr>
              <p:spPr bwMode="ltGray">
                <a:xfrm flipV="1">
                  <a:off x="1552486" y="2478874"/>
                  <a:ext cx="2245334" cy="254454"/>
                </a:xfrm>
                <a:custGeom>
                  <a:avLst/>
                  <a:gdLst>
                    <a:gd name="T0" fmla="*/ 2264568 w 2264568"/>
                    <a:gd name="T1" fmla="*/ 0 h 302748"/>
                    <a:gd name="T2" fmla="*/ 1838325 w 2264568"/>
                    <a:gd name="T3" fmla="*/ 224496 h 302748"/>
                    <a:gd name="T4" fmla="*/ 0 w 2264568"/>
                    <a:gd name="T5" fmla="*/ 233852 h 302748"/>
                    <a:gd name="T6" fmla="*/ 0 60000 65536"/>
                    <a:gd name="T7" fmla="*/ 0 60000 65536"/>
                    <a:gd name="T8" fmla="*/ 0 60000 65536"/>
                    <a:gd name="T9" fmla="*/ 0 w 2264568"/>
                    <a:gd name="T10" fmla="*/ 0 h 302748"/>
                    <a:gd name="T11" fmla="*/ 2264568 w 2264568"/>
                    <a:gd name="T12" fmla="*/ 302748 h 302748"/>
                  </a:gdLst>
                  <a:ahLst/>
                  <a:cxnLst>
                    <a:cxn ang="T6">
                      <a:pos x="T0" y="T1"/>
                    </a:cxn>
                    <a:cxn ang="T7">
                      <a:pos x="T2" y="T3"/>
                    </a:cxn>
                    <a:cxn ang="T8">
                      <a:pos x="T4" y="T5"/>
                    </a:cxn>
                  </a:cxnLst>
                  <a:rect l="T9" t="T10" r="T11" b="T12"/>
                  <a:pathLst>
                    <a:path w="2264568" h="302748">
                      <a:moveTo>
                        <a:pt x="2264568" y="0"/>
                      </a:moveTo>
                      <a:lnTo>
                        <a:pt x="1838325" y="290637"/>
                      </a:lnTo>
                      <a:lnTo>
                        <a:pt x="0" y="302748"/>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sp>
              <p:nvSpPr>
                <p:cNvPr id="280" name="Freeform 492"/>
                <p:cNvSpPr>
                  <a:spLocks noChangeArrowheads="1"/>
                </p:cNvSpPr>
                <p:nvPr/>
              </p:nvSpPr>
              <p:spPr bwMode="ltGray">
                <a:xfrm flipV="1">
                  <a:off x="908329" y="2728359"/>
                  <a:ext cx="2926779" cy="392828"/>
                </a:xfrm>
                <a:custGeom>
                  <a:avLst/>
                  <a:gdLst>
                    <a:gd name="T0" fmla="*/ 3057524 w 3057524"/>
                    <a:gd name="T1" fmla="*/ 351865 h 455523"/>
                    <a:gd name="T2" fmla="*/ 2545556 w 3057524"/>
                    <a:gd name="T3" fmla="*/ 0 h 455523"/>
                    <a:gd name="T4" fmla="*/ 0 w 3057524"/>
                    <a:gd name="T5" fmla="*/ 1869 h 455523"/>
                    <a:gd name="T6" fmla="*/ 0 60000 65536"/>
                    <a:gd name="T7" fmla="*/ 0 60000 65536"/>
                    <a:gd name="T8" fmla="*/ 0 60000 65536"/>
                    <a:gd name="T9" fmla="*/ 0 w 3057524"/>
                    <a:gd name="T10" fmla="*/ 0 h 455523"/>
                    <a:gd name="T11" fmla="*/ 3057524 w 3057524"/>
                    <a:gd name="T12" fmla="*/ 455523 h 455523"/>
                    <a:gd name="connsiteX0" fmla="*/ 3057524 w 3057524"/>
                    <a:gd name="connsiteY0" fmla="*/ 467384 h 467384"/>
                    <a:gd name="connsiteX1" fmla="*/ 2545556 w 3057524"/>
                    <a:gd name="connsiteY1" fmla="*/ 11861 h 467384"/>
                    <a:gd name="connsiteX2" fmla="*/ 638500 w 3057524"/>
                    <a:gd name="connsiteY2" fmla="*/ 0 h 467384"/>
                    <a:gd name="connsiteX3" fmla="*/ 0 w 3057524"/>
                    <a:gd name="connsiteY3" fmla="*/ 14281 h 467384"/>
                    <a:gd name="connsiteX0" fmla="*/ 2927834 w 2927834"/>
                    <a:gd name="connsiteY0" fmla="*/ 467384 h 467384"/>
                    <a:gd name="connsiteX1" fmla="*/ 2415866 w 2927834"/>
                    <a:gd name="connsiteY1" fmla="*/ 11861 h 467384"/>
                    <a:gd name="connsiteX2" fmla="*/ 508810 w 2927834"/>
                    <a:gd name="connsiteY2" fmla="*/ 0 h 467384"/>
                    <a:gd name="connsiteX3" fmla="*/ 0 w 2927834"/>
                    <a:gd name="connsiteY3" fmla="*/ 320266 h 467384"/>
                    <a:gd name="connsiteX0" fmla="*/ 2951850 w 2951850"/>
                    <a:gd name="connsiteY0" fmla="*/ 467384 h 467384"/>
                    <a:gd name="connsiteX1" fmla="*/ 2439882 w 2951850"/>
                    <a:gd name="connsiteY1" fmla="*/ 11861 h 467384"/>
                    <a:gd name="connsiteX2" fmla="*/ 532826 w 2951850"/>
                    <a:gd name="connsiteY2" fmla="*/ 0 h 467384"/>
                    <a:gd name="connsiteX3" fmla="*/ 0 w 2951850"/>
                    <a:gd name="connsiteY3" fmla="*/ 286268 h 467384"/>
                  </a:gdLst>
                  <a:ahLst/>
                  <a:cxnLst>
                    <a:cxn ang="0">
                      <a:pos x="connsiteX0" y="connsiteY0"/>
                    </a:cxn>
                    <a:cxn ang="0">
                      <a:pos x="connsiteX1" y="connsiteY1"/>
                    </a:cxn>
                    <a:cxn ang="0">
                      <a:pos x="connsiteX2" y="connsiteY2"/>
                    </a:cxn>
                    <a:cxn ang="0">
                      <a:pos x="connsiteX3" y="connsiteY3"/>
                    </a:cxn>
                  </a:cxnLst>
                  <a:rect l="l" t="t" r="r" b="b"/>
                  <a:pathLst>
                    <a:path w="2951850" h="467384">
                      <a:moveTo>
                        <a:pt x="2951850" y="467384"/>
                      </a:moveTo>
                      <a:lnTo>
                        <a:pt x="2439882" y="11861"/>
                      </a:lnTo>
                      <a:lnTo>
                        <a:pt x="532826" y="0"/>
                      </a:lnTo>
                      <a:lnTo>
                        <a:pt x="0" y="286268"/>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sp>
              <p:nvSpPr>
                <p:cNvPr id="281" name="Freeform 492"/>
                <p:cNvSpPr>
                  <a:spLocks noChangeArrowheads="1"/>
                </p:cNvSpPr>
                <p:nvPr/>
              </p:nvSpPr>
              <p:spPr bwMode="ltGray">
                <a:xfrm flipV="1">
                  <a:off x="766428" y="3633610"/>
                  <a:ext cx="2998500" cy="333864"/>
                </a:xfrm>
                <a:custGeom>
                  <a:avLst/>
                  <a:gdLst>
                    <a:gd name="T0" fmla="*/ 3024186 w 3024186"/>
                    <a:gd name="T1" fmla="*/ 0 h 397231"/>
                    <a:gd name="T2" fmla="*/ 1988343 w 3024186"/>
                    <a:gd name="T3" fmla="*/ 297472 h 397231"/>
                    <a:gd name="T4" fmla="*/ 0 w 3024186"/>
                    <a:gd name="T5" fmla="*/ 306826 h 397231"/>
                    <a:gd name="T6" fmla="*/ 0 60000 65536"/>
                    <a:gd name="T7" fmla="*/ 0 60000 65536"/>
                    <a:gd name="T8" fmla="*/ 0 60000 65536"/>
                    <a:gd name="T9" fmla="*/ 0 w 3024186"/>
                    <a:gd name="T10" fmla="*/ 0 h 397231"/>
                    <a:gd name="T11" fmla="*/ 3024186 w 3024186"/>
                    <a:gd name="T12" fmla="*/ 397231 h 397231"/>
                  </a:gdLst>
                  <a:ahLst/>
                  <a:cxnLst>
                    <a:cxn ang="T6">
                      <a:pos x="T0" y="T1"/>
                    </a:cxn>
                    <a:cxn ang="T7">
                      <a:pos x="T2" y="T3"/>
                    </a:cxn>
                    <a:cxn ang="T8">
                      <a:pos x="T4" y="T5"/>
                    </a:cxn>
                  </a:cxnLst>
                  <a:rect l="T9" t="T10" r="T11" b="T12"/>
                  <a:pathLst>
                    <a:path w="3024186" h="397231">
                      <a:moveTo>
                        <a:pt x="3024186" y="0"/>
                      </a:moveTo>
                      <a:lnTo>
                        <a:pt x="1988343" y="385118"/>
                      </a:lnTo>
                      <a:lnTo>
                        <a:pt x="0" y="397231"/>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sp>
              <p:nvSpPr>
                <p:cNvPr id="282" name="Freeform 492"/>
                <p:cNvSpPr>
                  <a:spLocks noChangeArrowheads="1"/>
                </p:cNvSpPr>
                <p:nvPr/>
              </p:nvSpPr>
              <p:spPr bwMode="ltGray">
                <a:xfrm flipV="1">
                  <a:off x="936259" y="3969753"/>
                  <a:ext cx="2786008" cy="366569"/>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Lst>
                  <a:ahLst/>
                  <a:cxnLst>
                    <a:cxn ang="T6">
                      <a:pos x="T0" y="T1"/>
                    </a:cxn>
                    <a:cxn ang="T7">
                      <a:pos x="T2" y="T3"/>
                    </a:cxn>
                    <a:cxn ang="T8">
                      <a:pos x="T4" y="T5"/>
                    </a:cxn>
                  </a:cxnLst>
                  <a:rect l="T9" t="T10" r="T11" b="T12"/>
                  <a:pathLst>
                    <a:path w="2809874" h="436143">
                      <a:moveTo>
                        <a:pt x="2809874" y="436143"/>
                      </a:moveTo>
                      <a:lnTo>
                        <a:pt x="1888331" y="12112"/>
                      </a:lnTo>
                      <a:lnTo>
                        <a:pt x="0" y="0"/>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sp>
              <p:nvSpPr>
                <p:cNvPr id="283" name="Freeform 492"/>
                <p:cNvSpPr>
                  <a:spLocks noChangeArrowheads="1"/>
                </p:cNvSpPr>
                <p:nvPr/>
              </p:nvSpPr>
              <p:spPr bwMode="ltGray">
                <a:xfrm flipV="1">
                  <a:off x="1685082" y="2638629"/>
                  <a:ext cx="1004482" cy="980175"/>
                </a:xfrm>
                <a:custGeom>
                  <a:avLst/>
                  <a:gdLst>
                    <a:gd name="T0" fmla="*/ 0 w 1202532"/>
                    <a:gd name="T1" fmla="*/ 1012444 h 1310700"/>
                    <a:gd name="T2" fmla="*/ 1202532 w 1202532"/>
                    <a:gd name="T3" fmla="*/ 473446 h 1310700"/>
                    <a:gd name="T4" fmla="*/ 33339 w 1202532"/>
                    <a:gd name="T5" fmla="*/ 0 h 1310700"/>
                    <a:gd name="T6" fmla="*/ 0 60000 65536"/>
                    <a:gd name="T7" fmla="*/ 0 60000 65536"/>
                    <a:gd name="T8" fmla="*/ 0 60000 65536"/>
                    <a:gd name="T9" fmla="*/ 0 w 1202532"/>
                    <a:gd name="T10" fmla="*/ 0 h 1310700"/>
                    <a:gd name="T11" fmla="*/ 1202532 w 1202532"/>
                    <a:gd name="T12" fmla="*/ 1310700 h 1310700"/>
                    <a:gd name="connsiteX0" fmla="*/ 0 w 1202532"/>
                    <a:gd name="connsiteY0" fmla="*/ 1324866 h 1324866"/>
                    <a:gd name="connsiteX1" fmla="*/ 1202532 w 1202532"/>
                    <a:gd name="connsiteY1" fmla="*/ 627084 h 1324866"/>
                    <a:gd name="connsiteX2" fmla="*/ 146216 w 1202532"/>
                    <a:gd name="connsiteY2" fmla="*/ 0 h 1324866"/>
                    <a:gd name="connsiteX0" fmla="*/ 0 w 1178516"/>
                    <a:gd name="connsiteY0" fmla="*/ 1324866 h 1324866"/>
                    <a:gd name="connsiteX1" fmla="*/ 1178516 w 1178516"/>
                    <a:gd name="connsiteY1" fmla="*/ 655416 h 1324866"/>
                    <a:gd name="connsiteX2" fmla="*/ 146216 w 1178516"/>
                    <a:gd name="connsiteY2" fmla="*/ 0 h 1324866"/>
                    <a:gd name="connsiteX0" fmla="*/ 156391 w 1032300"/>
                    <a:gd name="connsiteY0" fmla="*/ 1186040 h 1186040"/>
                    <a:gd name="connsiteX1" fmla="*/ 1032300 w 1032300"/>
                    <a:gd name="connsiteY1" fmla="*/ 655416 h 1186040"/>
                    <a:gd name="connsiteX2" fmla="*/ 0 w 1032300"/>
                    <a:gd name="connsiteY2" fmla="*/ 0 h 1186040"/>
                    <a:gd name="connsiteX0" fmla="*/ 153990 w 1032300"/>
                    <a:gd name="connsiteY0" fmla="*/ 1166207 h 1166207"/>
                    <a:gd name="connsiteX1" fmla="*/ 1032300 w 1032300"/>
                    <a:gd name="connsiteY1" fmla="*/ 655416 h 1166207"/>
                    <a:gd name="connsiteX2" fmla="*/ 0 w 1032300"/>
                    <a:gd name="connsiteY2" fmla="*/ 0 h 1166207"/>
                    <a:gd name="connsiteX0" fmla="*/ 153990 w 1013087"/>
                    <a:gd name="connsiteY0" fmla="*/ 1166207 h 1166207"/>
                    <a:gd name="connsiteX1" fmla="*/ 1013087 w 1013087"/>
                    <a:gd name="connsiteY1" fmla="*/ 612918 h 1166207"/>
                    <a:gd name="connsiteX2" fmla="*/ 0 w 1013087"/>
                    <a:gd name="connsiteY2" fmla="*/ 0 h 1166207"/>
                  </a:gdLst>
                  <a:ahLst/>
                  <a:cxnLst>
                    <a:cxn ang="0">
                      <a:pos x="connsiteX0" y="connsiteY0"/>
                    </a:cxn>
                    <a:cxn ang="0">
                      <a:pos x="connsiteX1" y="connsiteY1"/>
                    </a:cxn>
                    <a:cxn ang="0">
                      <a:pos x="connsiteX2" y="connsiteY2"/>
                    </a:cxn>
                  </a:cxnLst>
                  <a:rect l="l" t="t" r="r" b="b"/>
                  <a:pathLst>
                    <a:path w="1013087" h="1166207">
                      <a:moveTo>
                        <a:pt x="153990" y="1166207"/>
                      </a:moveTo>
                      <a:lnTo>
                        <a:pt x="1013087" y="612918"/>
                      </a:lnTo>
                      <a:lnTo>
                        <a:pt x="0" y="0"/>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sp>
              <p:nvSpPr>
                <p:cNvPr id="284" name="Freeform 492"/>
                <p:cNvSpPr>
                  <a:spLocks noChangeArrowheads="1"/>
                </p:cNvSpPr>
                <p:nvPr/>
              </p:nvSpPr>
              <p:spPr bwMode="ltGray">
                <a:xfrm flipV="1">
                  <a:off x="2477722" y="4008599"/>
                  <a:ext cx="1351270" cy="729361"/>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1557"/>
                    <a:gd name="connsiteY0" fmla="*/ 436143 h 924457"/>
                    <a:gd name="connsiteX1" fmla="*/ 2981557 w 2981557"/>
                    <a:gd name="connsiteY1" fmla="*/ 924457 h 924457"/>
                    <a:gd name="connsiteX2" fmla="*/ 2750999 w 2981557"/>
                    <a:gd name="connsiteY2" fmla="*/ 862126 h 924457"/>
                    <a:gd name="connsiteX3" fmla="*/ 1888331 w 2981557"/>
                    <a:gd name="connsiteY3" fmla="*/ 12112 h 924457"/>
                    <a:gd name="connsiteX4" fmla="*/ 0 w 2981557"/>
                    <a:gd name="connsiteY4" fmla="*/ 0 h 924457"/>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5070 w 2805070"/>
                    <a:gd name="connsiteY0" fmla="*/ 436143 h 862126"/>
                    <a:gd name="connsiteX1" fmla="*/ 2750999 w 2805070"/>
                    <a:gd name="connsiteY1" fmla="*/ 862126 h 862126"/>
                    <a:gd name="connsiteX2" fmla="*/ 1888331 w 2805070"/>
                    <a:gd name="connsiteY2" fmla="*/ 12112 h 862126"/>
                    <a:gd name="connsiteX3" fmla="*/ 0 w 2805070"/>
                    <a:gd name="connsiteY3" fmla="*/ 0 h 862126"/>
                    <a:gd name="connsiteX0" fmla="*/ 2750999 w 2750999"/>
                    <a:gd name="connsiteY0" fmla="*/ 862126 h 862126"/>
                    <a:gd name="connsiteX1" fmla="*/ 1888331 w 2750999"/>
                    <a:gd name="connsiteY1" fmla="*/ 12112 h 862126"/>
                    <a:gd name="connsiteX2" fmla="*/ 0 w 2750999"/>
                    <a:gd name="connsiteY2" fmla="*/ 0 h 862126"/>
                    <a:gd name="connsiteX0" fmla="*/ 2789425 w 2789425"/>
                    <a:gd name="connsiteY0" fmla="*/ 896124 h 896124"/>
                    <a:gd name="connsiteX1" fmla="*/ 1888331 w 2789425"/>
                    <a:gd name="connsiteY1" fmla="*/ 12112 h 896124"/>
                    <a:gd name="connsiteX2" fmla="*/ 0 w 2789425"/>
                    <a:gd name="connsiteY2" fmla="*/ 0 h 896124"/>
                    <a:gd name="connsiteX0" fmla="*/ 2789425 w 2789425"/>
                    <a:gd name="connsiteY0" fmla="*/ 896124 h 896124"/>
                    <a:gd name="connsiteX1" fmla="*/ 2066053 w 2789425"/>
                    <a:gd name="connsiteY1" fmla="*/ 779 h 896124"/>
                    <a:gd name="connsiteX2" fmla="*/ 0 w 2789425"/>
                    <a:gd name="connsiteY2" fmla="*/ 0 h 896124"/>
                    <a:gd name="connsiteX0" fmla="*/ 2789425 w 2789425"/>
                    <a:gd name="connsiteY0" fmla="*/ 896124 h 896124"/>
                    <a:gd name="connsiteX1" fmla="*/ 2090070 w 2789425"/>
                    <a:gd name="connsiteY1" fmla="*/ 12112 h 896124"/>
                    <a:gd name="connsiteX2" fmla="*/ 0 w 2789425"/>
                    <a:gd name="connsiteY2" fmla="*/ 0 h 896124"/>
                    <a:gd name="connsiteX0" fmla="*/ 1578994 w 1578994"/>
                    <a:gd name="connsiteY0" fmla="*/ 901791 h 901791"/>
                    <a:gd name="connsiteX1" fmla="*/ 879639 w 1578994"/>
                    <a:gd name="connsiteY1" fmla="*/ 17779 h 901791"/>
                    <a:gd name="connsiteX2" fmla="*/ 0 w 1578994"/>
                    <a:gd name="connsiteY2" fmla="*/ 0 h 901791"/>
                    <a:gd name="connsiteX0" fmla="*/ 1382058 w 1382058"/>
                    <a:gd name="connsiteY0" fmla="*/ 890458 h 890458"/>
                    <a:gd name="connsiteX1" fmla="*/ 682703 w 1382058"/>
                    <a:gd name="connsiteY1" fmla="*/ 6446 h 890458"/>
                    <a:gd name="connsiteX2" fmla="*/ 0 w 1382058"/>
                    <a:gd name="connsiteY2" fmla="*/ 0 h 890458"/>
                    <a:gd name="connsiteX0" fmla="*/ 1324418 w 1324418"/>
                    <a:gd name="connsiteY0" fmla="*/ 918789 h 918789"/>
                    <a:gd name="connsiteX1" fmla="*/ 682703 w 1324418"/>
                    <a:gd name="connsiteY1" fmla="*/ 6446 h 918789"/>
                    <a:gd name="connsiteX2" fmla="*/ 0 w 1324418"/>
                    <a:gd name="connsiteY2" fmla="*/ 0 h 918789"/>
                    <a:gd name="connsiteX0" fmla="*/ 1343631 w 1343631"/>
                    <a:gd name="connsiteY0" fmla="*/ 850792 h 850792"/>
                    <a:gd name="connsiteX1" fmla="*/ 682703 w 1343631"/>
                    <a:gd name="connsiteY1" fmla="*/ 6446 h 850792"/>
                    <a:gd name="connsiteX2" fmla="*/ 0 w 1343631"/>
                    <a:gd name="connsiteY2" fmla="*/ 0 h 850792"/>
                    <a:gd name="connsiteX0" fmla="*/ 1362844 w 1362844"/>
                    <a:gd name="connsiteY0" fmla="*/ 867791 h 867791"/>
                    <a:gd name="connsiteX1" fmla="*/ 682703 w 1362844"/>
                    <a:gd name="connsiteY1" fmla="*/ 6446 h 867791"/>
                    <a:gd name="connsiteX2" fmla="*/ 0 w 1362844"/>
                    <a:gd name="connsiteY2" fmla="*/ 0 h 867791"/>
                  </a:gdLst>
                  <a:ahLst/>
                  <a:cxnLst>
                    <a:cxn ang="0">
                      <a:pos x="connsiteX0" y="connsiteY0"/>
                    </a:cxn>
                    <a:cxn ang="0">
                      <a:pos x="connsiteX1" y="connsiteY1"/>
                    </a:cxn>
                    <a:cxn ang="0">
                      <a:pos x="connsiteX2" y="connsiteY2"/>
                    </a:cxn>
                  </a:cxnLst>
                  <a:rect l="l" t="t" r="r" b="b"/>
                  <a:pathLst>
                    <a:path w="1362844" h="867791">
                      <a:moveTo>
                        <a:pt x="1362844" y="867791"/>
                      </a:moveTo>
                      <a:lnTo>
                        <a:pt x="682703" y="6446"/>
                      </a:lnTo>
                      <a:lnTo>
                        <a:pt x="0" y="0"/>
                      </a:lnTo>
                    </a:path>
                  </a:pathLst>
                </a:custGeom>
                <a:noFill/>
                <a:ln w="127000">
                  <a:solidFill>
                    <a:srgbClr val="FF66CC"/>
                  </a:solidFill>
                  <a:round/>
                  <a:headEnd/>
                  <a:tailEnd/>
                </a:ln>
              </p:spPr>
              <p:txBody>
                <a:bodyPr wrap="none" anchor="ctr"/>
                <a:lstStyle/>
                <a:p>
                  <a:pPr algn="l"/>
                  <a:endParaRPr lang="en-GB" sz="1050">
                    <a:solidFill>
                      <a:srgbClr val="000000"/>
                    </a:solidFill>
                  </a:endParaRPr>
                </a:p>
              </p:txBody>
            </p:sp>
          </p:grpSp>
          <p:grpSp>
            <p:nvGrpSpPr>
              <p:cNvPr id="211" name="Group 256"/>
              <p:cNvGrpSpPr/>
              <p:nvPr/>
            </p:nvGrpSpPr>
            <p:grpSpPr>
              <a:xfrm>
                <a:off x="648204" y="1784654"/>
                <a:ext cx="7794467" cy="2754522"/>
                <a:chOff x="648204" y="1970299"/>
                <a:chExt cx="7794467" cy="2754522"/>
              </a:xfrm>
            </p:grpSpPr>
            <p:grpSp>
              <p:nvGrpSpPr>
                <p:cNvPr id="256" name="Group 252"/>
                <p:cNvGrpSpPr/>
                <p:nvPr/>
              </p:nvGrpSpPr>
              <p:grpSpPr>
                <a:xfrm>
                  <a:off x="648204" y="1970299"/>
                  <a:ext cx="7794467" cy="2754522"/>
                  <a:chOff x="648204" y="1970299"/>
                  <a:chExt cx="7794467" cy="2754522"/>
                </a:xfrm>
              </p:grpSpPr>
              <p:grpSp>
                <p:nvGrpSpPr>
                  <p:cNvPr id="260" name="Group 411"/>
                  <p:cNvGrpSpPr/>
                  <p:nvPr/>
                </p:nvGrpSpPr>
                <p:grpSpPr>
                  <a:xfrm>
                    <a:off x="6021329" y="2708384"/>
                    <a:ext cx="1510576" cy="1288947"/>
                    <a:chOff x="6472886" y="2130009"/>
                    <a:chExt cx="1018793" cy="1243021"/>
                  </a:xfrm>
                  <a:effectLst/>
                </p:grpSpPr>
                <p:cxnSp>
                  <p:nvCxnSpPr>
                    <p:cNvPr id="270" name="Straight Connector 452"/>
                    <p:cNvCxnSpPr>
                      <a:cxnSpLocks noChangeShapeType="1"/>
                    </p:cNvCxnSpPr>
                    <p:nvPr/>
                  </p:nvCxnSpPr>
                  <p:spPr bwMode="ltGray">
                    <a:xfrm>
                      <a:off x="6472886" y="2130009"/>
                      <a:ext cx="997822" cy="4066"/>
                    </a:xfrm>
                    <a:prstGeom prst="line">
                      <a:avLst/>
                    </a:prstGeom>
                    <a:noFill/>
                    <a:ln w="38100">
                      <a:solidFill>
                        <a:srgbClr val="FF0000"/>
                      </a:solidFill>
                      <a:round/>
                      <a:headEnd/>
                      <a:tailEnd/>
                    </a:ln>
                  </p:spPr>
                </p:cxnSp>
                <p:cxnSp>
                  <p:nvCxnSpPr>
                    <p:cNvPr id="271" name="Straight Connector 452"/>
                    <p:cNvCxnSpPr>
                      <a:cxnSpLocks noChangeShapeType="1"/>
                    </p:cNvCxnSpPr>
                    <p:nvPr/>
                  </p:nvCxnSpPr>
                  <p:spPr bwMode="ltGray">
                    <a:xfrm>
                      <a:off x="6619416" y="3367158"/>
                      <a:ext cx="872263" cy="5872"/>
                    </a:xfrm>
                    <a:prstGeom prst="line">
                      <a:avLst/>
                    </a:prstGeom>
                    <a:noFill/>
                    <a:ln w="38100">
                      <a:solidFill>
                        <a:srgbClr val="FF0000"/>
                      </a:solidFill>
                      <a:round/>
                      <a:headEnd/>
                      <a:tailEnd/>
                    </a:ln>
                  </p:spPr>
                </p:cxnSp>
                <p:sp>
                  <p:nvSpPr>
                    <p:cNvPr id="272" name="Freeform 492"/>
                    <p:cNvSpPr>
                      <a:spLocks noChangeArrowheads="1"/>
                    </p:cNvSpPr>
                    <p:nvPr/>
                  </p:nvSpPr>
                  <p:spPr bwMode="ltGray">
                    <a:xfrm flipV="1">
                      <a:off x="6698456" y="2131233"/>
                      <a:ext cx="697708" cy="1227342"/>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38100">
                      <a:solidFill>
                        <a:srgbClr val="FF0000"/>
                      </a:solidFill>
                      <a:round/>
                      <a:headEnd/>
                      <a:tailEnd/>
                    </a:ln>
                  </p:spPr>
                  <p:txBody>
                    <a:bodyPr wrap="none" anchor="ctr"/>
                    <a:lstStyle/>
                    <a:p>
                      <a:endParaRPr lang="en-GB" sz="1050">
                        <a:solidFill>
                          <a:srgbClr val="000000"/>
                        </a:solidFill>
                      </a:endParaRPr>
                    </a:p>
                  </p:txBody>
                </p:sp>
                <p:sp>
                  <p:nvSpPr>
                    <p:cNvPr id="273" name="Freeform 492"/>
                    <p:cNvSpPr>
                      <a:spLocks noChangeArrowheads="1"/>
                    </p:cNvSpPr>
                    <p:nvPr/>
                  </p:nvSpPr>
                  <p:spPr bwMode="ltGray">
                    <a:xfrm flipH="1" flipV="1">
                      <a:off x="6709530" y="2136826"/>
                      <a:ext cx="702469" cy="1235345"/>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38100">
                      <a:solidFill>
                        <a:srgbClr val="FF0000"/>
                      </a:solidFill>
                      <a:round/>
                      <a:headEnd/>
                      <a:tailEnd/>
                    </a:ln>
                  </p:spPr>
                  <p:txBody>
                    <a:bodyPr wrap="none" anchor="ctr"/>
                    <a:lstStyle/>
                    <a:p>
                      <a:endParaRPr lang="en-GB" sz="1050">
                        <a:solidFill>
                          <a:srgbClr val="000000"/>
                        </a:solidFill>
                      </a:endParaRPr>
                    </a:p>
                  </p:txBody>
                </p:sp>
              </p:grpSp>
              <p:sp>
                <p:nvSpPr>
                  <p:cNvPr id="261" name="Freeform 492"/>
                  <p:cNvSpPr>
                    <a:spLocks noChangeArrowheads="1"/>
                  </p:cNvSpPr>
                  <p:nvPr/>
                </p:nvSpPr>
                <p:spPr bwMode="auto">
                  <a:xfrm flipV="1">
                    <a:off x="4324766" y="2750147"/>
                    <a:ext cx="1349475" cy="1246016"/>
                  </a:xfrm>
                  <a:custGeom>
                    <a:avLst/>
                    <a:gdLst>
                      <a:gd name="T0" fmla="*/ 1693068 w 1693068"/>
                      <a:gd name="T1" fmla="*/ 2093608 h 1419626"/>
                      <a:gd name="T2" fmla="*/ 1419225 w 1693068"/>
                      <a:gd name="T3" fmla="*/ 2100662 h 1419626"/>
                      <a:gd name="T4" fmla="*/ 354806 w 1693068"/>
                      <a:gd name="T5" fmla="*/ 3256 h 1419626"/>
                      <a:gd name="T6" fmla="*/ 0 w 1693068"/>
                      <a:gd name="T7" fmla="*/ 0 h 1419626"/>
                      <a:gd name="T8" fmla="*/ 0 60000 65536"/>
                      <a:gd name="T9" fmla="*/ 0 60000 65536"/>
                      <a:gd name="T10" fmla="*/ 0 60000 65536"/>
                      <a:gd name="T11" fmla="*/ 0 60000 65536"/>
                      <a:gd name="T12" fmla="*/ 0 w 1693068"/>
                      <a:gd name="T13" fmla="*/ 0 h 1419626"/>
                      <a:gd name="T14" fmla="*/ 1693068 w 1693068"/>
                      <a:gd name="T15" fmla="*/ 1419626 h 1419626"/>
                      <a:gd name="connsiteX0" fmla="*/ 1693068 w 1693068"/>
                      <a:gd name="connsiteY0" fmla="*/ 1414857 h 1419626"/>
                      <a:gd name="connsiteX1" fmla="*/ 1400012 w 1693068"/>
                      <a:gd name="connsiteY1" fmla="*/ 1419626 h 1419626"/>
                      <a:gd name="connsiteX2" fmla="*/ 354806 w 1693068"/>
                      <a:gd name="connsiteY2" fmla="*/ 2199 h 1419626"/>
                      <a:gd name="connsiteX3" fmla="*/ 0 w 1693068"/>
                      <a:gd name="connsiteY3" fmla="*/ 0 h 1419626"/>
                    </a:gdLst>
                    <a:ahLst/>
                    <a:cxnLst>
                      <a:cxn ang="0">
                        <a:pos x="connsiteX0" y="connsiteY0"/>
                      </a:cxn>
                      <a:cxn ang="0">
                        <a:pos x="connsiteX1" y="connsiteY1"/>
                      </a:cxn>
                      <a:cxn ang="0">
                        <a:pos x="connsiteX2" y="connsiteY2"/>
                      </a:cxn>
                      <a:cxn ang="0">
                        <a:pos x="connsiteX3" y="connsiteY3"/>
                      </a:cxn>
                    </a:cxnLst>
                    <a:rect l="l" t="t" r="r" b="b"/>
                    <a:pathLst>
                      <a:path w="1693068" h="1419626">
                        <a:moveTo>
                          <a:pt x="1693068" y="1414857"/>
                        </a:moveTo>
                        <a:lnTo>
                          <a:pt x="1400012" y="1419626"/>
                        </a:lnTo>
                        <a:lnTo>
                          <a:pt x="354806" y="2199"/>
                        </a:lnTo>
                        <a:lnTo>
                          <a:pt x="0" y="0"/>
                        </a:lnTo>
                      </a:path>
                    </a:pathLst>
                  </a:custGeom>
                  <a:noFill/>
                  <a:ln w="38100">
                    <a:solidFill>
                      <a:srgbClr val="FF0000"/>
                    </a:solidFill>
                    <a:round/>
                    <a:headEnd/>
                    <a:tailEnd/>
                  </a:ln>
                </p:spPr>
                <p:txBody>
                  <a:bodyPr wrap="none" anchor="ctr"/>
                  <a:lstStyle/>
                  <a:p>
                    <a:pPr algn="l"/>
                    <a:endParaRPr lang="en-GB" sz="1050">
                      <a:solidFill>
                        <a:srgbClr val="000000"/>
                      </a:solidFill>
                    </a:endParaRPr>
                  </a:p>
                </p:txBody>
              </p:sp>
              <p:sp>
                <p:nvSpPr>
                  <p:cNvPr id="262" name="Freeform 492"/>
                  <p:cNvSpPr>
                    <a:spLocks noChangeArrowheads="1"/>
                  </p:cNvSpPr>
                  <p:nvPr/>
                </p:nvSpPr>
                <p:spPr bwMode="auto">
                  <a:xfrm flipV="1">
                    <a:off x="2572658"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rgbClr val="FF0000"/>
                    </a:solidFill>
                    <a:round/>
                    <a:headEnd/>
                    <a:tailEnd/>
                  </a:ln>
                </p:spPr>
                <p:txBody>
                  <a:bodyPr wrap="none" anchor="ctr"/>
                  <a:lstStyle/>
                  <a:p>
                    <a:pPr algn="l"/>
                    <a:endParaRPr lang="en-GB" sz="1050">
                      <a:solidFill>
                        <a:srgbClr val="000000"/>
                      </a:solidFill>
                    </a:endParaRPr>
                  </a:p>
                </p:txBody>
              </p:sp>
              <p:sp>
                <p:nvSpPr>
                  <p:cNvPr id="263"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rgbClr val="FF0000"/>
                    </a:solidFill>
                    <a:round/>
                    <a:headEnd/>
                    <a:tailEnd/>
                  </a:ln>
                </p:spPr>
                <p:txBody>
                  <a:bodyPr wrap="none" anchor="ctr"/>
                  <a:lstStyle/>
                  <a:p>
                    <a:pPr algn="l"/>
                    <a:endParaRPr lang="en-GB" sz="1050">
                      <a:solidFill>
                        <a:srgbClr val="000000"/>
                      </a:solidFill>
                    </a:endParaRPr>
                  </a:p>
                </p:txBody>
              </p:sp>
              <p:sp>
                <p:nvSpPr>
                  <p:cNvPr id="264" name="Freeform 492"/>
                  <p:cNvSpPr>
                    <a:spLocks noChangeArrowheads="1"/>
                  </p:cNvSpPr>
                  <p:nvPr/>
                </p:nvSpPr>
                <p:spPr bwMode="auto">
                  <a:xfrm flipV="1">
                    <a:off x="648204" y="3630447"/>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rgbClr val="FF0000"/>
                    </a:solidFill>
                    <a:round/>
                    <a:headEnd/>
                    <a:tailEnd/>
                  </a:ln>
                </p:spPr>
                <p:txBody>
                  <a:bodyPr wrap="none" anchor="ctr"/>
                  <a:lstStyle/>
                  <a:p>
                    <a:pPr algn="l"/>
                    <a:endParaRPr lang="en-GB" sz="1050">
                      <a:solidFill>
                        <a:srgbClr val="000000"/>
                      </a:solidFill>
                    </a:endParaRPr>
                  </a:p>
                </p:txBody>
              </p:sp>
              <p:sp>
                <p:nvSpPr>
                  <p:cNvPr id="265" name="Freeform 492"/>
                  <p:cNvSpPr>
                    <a:spLocks noChangeArrowheads="1"/>
                  </p:cNvSpPr>
                  <p:nvPr/>
                </p:nvSpPr>
                <p:spPr bwMode="auto">
                  <a:xfrm flipV="1">
                    <a:off x="900713" y="3980638"/>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rgbClr val="FF0000"/>
                    </a:solidFill>
                    <a:round/>
                    <a:headEnd/>
                    <a:tailEnd/>
                  </a:ln>
                </p:spPr>
                <p:txBody>
                  <a:bodyPr wrap="none" anchor="ctr"/>
                  <a:lstStyle/>
                  <a:p>
                    <a:pPr algn="l"/>
                    <a:endParaRPr lang="en-GB" sz="1050">
                      <a:solidFill>
                        <a:srgbClr val="000000"/>
                      </a:solidFill>
                    </a:endParaRPr>
                  </a:p>
                </p:txBody>
              </p:sp>
              <p:sp>
                <p:nvSpPr>
                  <p:cNvPr id="266" name="Freeform 492"/>
                  <p:cNvSpPr>
                    <a:spLocks noChangeArrowheads="1"/>
                  </p:cNvSpPr>
                  <p:nvPr/>
                </p:nvSpPr>
                <p:spPr bwMode="auto">
                  <a:xfrm flipV="1">
                    <a:off x="946629"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rgbClr val="FF0000"/>
                    </a:solidFill>
                    <a:round/>
                    <a:headEnd/>
                    <a:tailEnd/>
                  </a:ln>
                </p:spPr>
                <p:txBody>
                  <a:bodyPr wrap="none" anchor="ctr"/>
                  <a:lstStyle/>
                  <a:p>
                    <a:pPr algn="l"/>
                    <a:endParaRPr lang="en-GB" sz="1050">
                      <a:solidFill>
                        <a:srgbClr val="000000"/>
                      </a:solidFill>
                    </a:endParaRPr>
                  </a:p>
                </p:txBody>
              </p:sp>
              <p:sp>
                <p:nvSpPr>
                  <p:cNvPr id="267" name="Freeform 492"/>
                  <p:cNvSpPr>
                    <a:spLocks noChangeArrowheads="1"/>
                  </p:cNvSpPr>
                  <p:nvPr/>
                </p:nvSpPr>
                <p:spPr bwMode="auto">
                  <a:xfrm flipV="1">
                    <a:off x="1834361" y="2663554"/>
                    <a:ext cx="841679" cy="886766"/>
                  </a:xfrm>
                  <a:custGeom>
                    <a:avLst/>
                    <a:gdLst>
                      <a:gd name="T0" fmla="*/ 152400 w 1145381"/>
                      <a:gd name="T1" fmla="*/ 0 h 1179728"/>
                      <a:gd name="T2" fmla="*/ 1145381 w 1145381"/>
                      <a:gd name="T3" fmla="*/ 402275 h 1179728"/>
                      <a:gd name="T4" fmla="*/ 0 w 1145381"/>
                      <a:gd name="T5" fmla="*/ 911272 h 1179728"/>
                      <a:gd name="T6" fmla="*/ 0 60000 65536"/>
                      <a:gd name="T7" fmla="*/ 0 60000 65536"/>
                      <a:gd name="T8" fmla="*/ 0 60000 65536"/>
                      <a:gd name="T9" fmla="*/ 0 w 1145381"/>
                      <a:gd name="T10" fmla="*/ 0 h 1179728"/>
                      <a:gd name="T11" fmla="*/ 1145381 w 1145381"/>
                      <a:gd name="T12" fmla="*/ 1179728 h 1179728"/>
                      <a:gd name="connsiteX0" fmla="*/ 0 w 992981"/>
                      <a:gd name="connsiteY0" fmla="*/ 0 h 1038069"/>
                      <a:gd name="connsiteX1" fmla="*/ 992981 w 992981"/>
                      <a:gd name="connsiteY1" fmla="*/ 520784 h 1038069"/>
                      <a:gd name="connsiteX2" fmla="*/ 140598 w 992981"/>
                      <a:gd name="connsiteY2" fmla="*/ 1038069 h 1038069"/>
                      <a:gd name="connsiteX0" fmla="*/ 0 w 947350"/>
                      <a:gd name="connsiteY0" fmla="*/ 0 h 1038069"/>
                      <a:gd name="connsiteX1" fmla="*/ 947350 w 947350"/>
                      <a:gd name="connsiteY1" fmla="*/ 543450 h 1038069"/>
                      <a:gd name="connsiteX2" fmla="*/ 140598 w 947350"/>
                      <a:gd name="connsiteY2" fmla="*/ 1038069 h 1038069"/>
                      <a:gd name="connsiteX0" fmla="*/ 0 w 868096"/>
                      <a:gd name="connsiteY0" fmla="*/ 0 h 1055068"/>
                      <a:gd name="connsiteX1" fmla="*/ 868096 w 868096"/>
                      <a:gd name="connsiteY1" fmla="*/ 560449 h 1055068"/>
                      <a:gd name="connsiteX2" fmla="*/ 61344 w 868096"/>
                      <a:gd name="connsiteY2" fmla="*/ 1055068 h 1055068"/>
                      <a:gd name="connsiteX0" fmla="*/ 0 w 848883"/>
                      <a:gd name="connsiteY0" fmla="*/ 0 h 1055068"/>
                      <a:gd name="connsiteX1" fmla="*/ 848883 w 848883"/>
                      <a:gd name="connsiteY1" fmla="*/ 526451 h 1055068"/>
                      <a:gd name="connsiteX2" fmla="*/ 61344 w 848883"/>
                      <a:gd name="connsiteY2" fmla="*/ 1055068 h 1055068"/>
                    </a:gdLst>
                    <a:ahLst/>
                    <a:cxnLst>
                      <a:cxn ang="0">
                        <a:pos x="connsiteX0" y="connsiteY0"/>
                      </a:cxn>
                      <a:cxn ang="0">
                        <a:pos x="connsiteX1" y="connsiteY1"/>
                      </a:cxn>
                      <a:cxn ang="0">
                        <a:pos x="connsiteX2" y="connsiteY2"/>
                      </a:cxn>
                    </a:cxnLst>
                    <a:rect l="l" t="t" r="r" b="b"/>
                    <a:pathLst>
                      <a:path w="848883" h="1055068">
                        <a:moveTo>
                          <a:pt x="0" y="0"/>
                        </a:moveTo>
                        <a:lnTo>
                          <a:pt x="848883" y="526451"/>
                        </a:lnTo>
                        <a:lnTo>
                          <a:pt x="61344" y="1055068"/>
                        </a:lnTo>
                      </a:path>
                    </a:pathLst>
                  </a:custGeom>
                  <a:noFill/>
                  <a:ln w="38100">
                    <a:solidFill>
                      <a:srgbClr val="FF0000"/>
                    </a:solidFill>
                    <a:round/>
                    <a:headEnd/>
                    <a:tailEnd/>
                  </a:ln>
                </p:spPr>
                <p:txBody>
                  <a:bodyPr wrap="none" anchor="ctr"/>
                  <a:lstStyle/>
                  <a:p>
                    <a:pPr algn="l"/>
                    <a:endParaRPr lang="en-GB" sz="1050">
                      <a:solidFill>
                        <a:srgbClr val="000000"/>
                      </a:solidFill>
                    </a:endParaRPr>
                  </a:p>
                </p:txBody>
              </p:sp>
              <p:sp>
                <p:nvSpPr>
                  <p:cNvPr id="268" name="Freeform 267"/>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rgbClr val="FF0000"/>
                    </a:solidFill>
                    <a:round/>
                    <a:headEnd/>
                    <a:tailEn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269"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rgbClr val="FF0000"/>
                    </a:solidFill>
                    <a:round/>
                    <a:headEnd/>
                    <a:tailEnd/>
                  </a:ln>
                </p:spPr>
                <p:txBody>
                  <a:bodyPr wrap="none" anchor="ctr"/>
                  <a:lstStyle/>
                  <a:p>
                    <a:pPr algn="l"/>
                    <a:endParaRPr lang="en-GB" sz="1050">
                      <a:solidFill>
                        <a:srgbClr val="000000"/>
                      </a:solidFill>
                    </a:endParaRPr>
                  </a:p>
                </p:txBody>
              </p:sp>
            </p:grpSp>
            <p:cxnSp>
              <p:nvCxnSpPr>
                <p:cNvPr id="257" name="Straight Connector 520"/>
                <p:cNvCxnSpPr>
                  <a:cxnSpLocks noChangeShapeType="1"/>
                </p:cNvCxnSpPr>
                <p:nvPr/>
              </p:nvCxnSpPr>
              <p:spPr bwMode="auto">
                <a:xfrm rot="10800000" flipH="1" flipV="1">
                  <a:off x="4305787" y="2741937"/>
                  <a:ext cx="1326698" cy="9567"/>
                </a:xfrm>
                <a:prstGeom prst="line">
                  <a:avLst/>
                </a:prstGeom>
                <a:noFill/>
                <a:ln w="38100">
                  <a:solidFill>
                    <a:srgbClr val="FF0000"/>
                  </a:solidFill>
                  <a:round/>
                  <a:headEnd/>
                  <a:tailEnd/>
                </a:ln>
              </p:spPr>
            </p:cxnSp>
            <p:cxnSp>
              <p:nvCxnSpPr>
                <p:cNvPr id="258" name="Straight Connector 520"/>
                <p:cNvCxnSpPr>
                  <a:cxnSpLocks noChangeShapeType="1"/>
                </p:cNvCxnSpPr>
                <p:nvPr/>
              </p:nvCxnSpPr>
              <p:spPr bwMode="auto">
                <a:xfrm rot="10800000" flipH="1" flipV="1">
                  <a:off x="4307684" y="3994168"/>
                  <a:ext cx="1326698" cy="9567"/>
                </a:xfrm>
                <a:prstGeom prst="line">
                  <a:avLst/>
                </a:prstGeom>
                <a:noFill/>
                <a:ln w="38100">
                  <a:solidFill>
                    <a:srgbClr val="FF0000"/>
                  </a:solidFill>
                  <a:round/>
                  <a:headEnd/>
                  <a:tailEnd/>
                </a:ln>
              </p:spPr>
            </p:cxnSp>
            <p:sp>
              <p:nvSpPr>
                <p:cNvPr id="259" name="Freeform 492"/>
                <p:cNvSpPr>
                  <a:spLocks noChangeArrowheads="1"/>
                </p:cNvSpPr>
                <p:nvPr/>
              </p:nvSpPr>
              <p:spPr bwMode="auto">
                <a:xfrm flipH="1" flipV="1">
                  <a:off x="4277313" y="2748109"/>
                  <a:ext cx="1398823" cy="1252391"/>
                </a:xfrm>
                <a:custGeom>
                  <a:avLst/>
                  <a:gdLst>
                    <a:gd name="T0" fmla="*/ 1754981 w 1754981"/>
                    <a:gd name="T1" fmla="*/ 2432144 h 1417278"/>
                    <a:gd name="T2" fmla="*/ 1316831 w 1754981"/>
                    <a:gd name="T3" fmla="*/ 2420545 h 1417278"/>
                    <a:gd name="T4" fmla="*/ 278606 w 1754981"/>
                    <a:gd name="T5" fmla="*/ 4496 h 1417278"/>
                    <a:gd name="T6" fmla="*/ 0 w 1754981"/>
                    <a:gd name="T7" fmla="*/ 0 h 1417278"/>
                    <a:gd name="T8" fmla="*/ 0 60000 65536"/>
                    <a:gd name="T9" fmla="*/ 0 60000 65536"/>
                    <a:gd name="T10" fmla="*/ 0 60000 65536"/>
                    <a:gd name="T11" fmla="*/ 0 60000 65536"/>
                    <a:gd name="T12" fmla="*/ 0 w 1754981"/>
                    <a:gd name="T13" fmla="*/ 0 h 1417278"/>
                    <a:gd name="T14" fmla="*/ 1754981 w 1754981"/>
                    <a:gd name="T15" fmla="*/ 1417278 h 1417278"/>
                    <a:gd name="connsiteX0" fmla="*/ 1754981 w 1754981"/>
                    <a:gd name="connsiteY0" fmla="*/ 1417278 h 1417278"/>
                    <a:gd name="connsiteX1" fmla="*/ 1340847 w 1754981"/>
                    <a:gd name="connsiteY1" fmla="*/ 1415894 h 1417278"/>
                    <a:gd name="connsiteX2" fmla="*/ 278606 w 1754981"/>
                    <a:gd name="connsiteY2" fmla="*/ 2619 h 1417278"/>
                    <a:gd name="connsiteX3" fmla="*/ 0 w 1754981"/>
                    <a:gd name="connsiteY3" fmla="*/ 0 h 1417278"/>
                    <a:gd name="connsiteX0" fmla="*/ 1754981 w 1754981"/>
                    <a:gd name="connsiteY0" fmla="*/ 1420031 h 1420031"/>
                    <a:gd name="connsiteX1" fmla="*/ 1340847 w 1754981"/>
                    <a:gd name="connsiteY1" fmla="*/ 1418647 h 1420031"/>
                    <a:gd name="connsiteX2" fmla="*/ 293017 w 1754981"/>
                    <a:gd name="connsiteY2" fmla="*/ 0 h 1420031"/>
                    <a:gd name="connsiteX3" fmla="*/ 0 w 1754981"/>
                    <a:gd name="connsiteY3" fmla="*/ 2753 h 1420031"/>
                  </a:gdLst>
                  <a:ahLst/>
                  <a:cxnLst>
                    <a:cxn ang="0">
                      <a:pos x="connsiteX0" y="connsiteY0"/>
                    </a:cxn>
                    <a:cxn ang="0">
                      <a:pos x="connsiteX1" y="connsiteY1"/>
                    </a:cxn>
                    <a:cxn ang="0">
                      <a:pos x="connsiteX2" y="connsiteY2"/>
                    </a:cxn>
                    <a:cxn ang="0">
                      <a:pos x="connsiteX3" y="connsiteY3"/>
                    </a:cxn>
                  </a:cxnLst>
                  <a:rect l="l" t="t" r="r" b="b"/>
                  <a:pathLst>
                    <a:path w="1754981" h="1420031">
                      <a:moveTo>
                        <a:pt x="1754981" y="1420031"/>
                      </a:moveTo>
                      <a:lnTo>
                        <a:pt x="1340847" y="1418647"/>
                      </a:lnTo>
                      <a:lnTo>
                        <a:pt x="293017" y="0"/>
                      </a:lnTo>
                      <a:lnTo>
                        <a:pt x="0" y="2753"/>
                      </a:lnTo>
                    </a:path>
                  </a:pathLst>
                </a:custGeom>
                <a:noFill/>
                <a:ln w="38100">
                  <a:solidFill>
                    <a:srgbClr val="FF0000"/>
                  </a:solidFill>
                  <a:round/>
                  <a:headEnd/>
                  <a:tailEnd/>
                </a:ln>
              </p:spPr>
              <p:txBody>
                <a:bodyPr wrap="none" anchor="ctr"/>
                <a:lstStyle/>
                <a:p>
                  <a:pPr algn="l"/>
                  <a:endParaRPr lang="en-GB" sz="1050">
                    <a:solidFill>
                      <a:srgbClr val="000000"/>
                    </a:solidFill>
                  </a:endParaRPr>
                </a:p>
              </p:txBody>
            </p:sp>
          </p:grpSp>
          <p:sp>
            <p:nvSpPr>
              <p:cNvPr id="212" name="AutoShape 5"/>
              <p:cNvSpPr>
                <a:spLocks noChangeArrowheads="1"/>
              </p:cNvSpPr>
              <p:nvPr/>
            </p:nvSpPr>
            <p:spPr bwMode="ltGray">
              <a:xfrm>
                <a:off x="214064" y="1528757"/>
                <a:ext cx="8719464" cy="3405790"/>
              </a:xfrm>
              <a:prstGeom prst="roundRect">
                <a:avLst>
                  <a:gd name="adj" fmla="val 10995"/>
                </a:avLst>
              </a:prstGeom>
              <a:noFill/>
              <a:ln w="165100" algn="ctr">
                <a:solidFill>
                  <a:schemeClr val="bg1">
                    <a:lumMod val="75000"/>
                  </a:schemeClr>
                </a:solidFill>
                <a:round/>
                <a:headEnd type="none" w="sm" len="sm"/>
                <a:tailEnd type="none" w="sm" len="sm"/>
              </a:ln>
            </p:spPr>
            <p:txBody>
              <a:bodyPr/>
              <a:lstStyle/>
              <a:p>
                <a:pPr algn="l"/>
                <a:endParaRPr lang="en-GB" sz="1050">
                  <a:solidFill>
                    <a:srgbClr val="000000"/>
                  </a:solidFill>
                </a:endParaRPr>
              </a:p>
            </p:txBody>
          </p:sp>
          <p:grpSp>
            <p:nvGrpSpPr>
              <p:cNvPr id="213" name="Group 166"/>
              <p:cNvGrpSpPr/>
              <p:nvPr/>
            </p:nvGrpSpPr>
            <p:grpSpPr>
              <a:xfrm>
                <a:off x="443118" y="1581859"/>
                <a:ext cx="8373232" cy="3360741"/>
                <a:chOff x="443118" y="1767504"/>
                <a:chExt cx="8373232" cy="3360741"/>
              </a:xfrm>
            </p:grpSpPr>
            <p:pic>
              <p:nvPicPr>
                <p:cNvPr id="221" name="Picture 220"/>
                <p:cNvPicPr>
                  <a:picLocks noChangeAspect="1"/>
                </p:cNvPicPr>
                <p:nvPr/>
              </p:nvPicPr>
              <p:blipFill>
                <a:blip r:embed="rId3" cstate="print"/>
                <a:stretch>
                  <a:fillRect/>
                </a:stretch>
              </p:blipFill>
              <p:spPr>
                <a:xfrm>
                  <a:off x="2503556" y="2791276"/>
                  <a:ext cx="677171" cy="67717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222" name="Picture 221"/>
                <p:cNvPicPr>
                  <a:picLocks noChangeAspect="1"/>
                </p:cNvPicPr>
                <p:nvPr/>
              </p:nvPicPr>
              <p:blipFill>
                <a:blip r:embed="rId4" cstate="print"/>
                <a:stretch>
                  <a:fillRect/>
                </a:stretch>
              </p:blipFill>
              <p:spPr>
                <a:xfrm>
                  <a:off x="1435430" y="3352799"/>
                  <a:ext cx="683055" cy="683055"/>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223" name="Picture 9"/>
                <p:cNvPicPr>
                  <a:picLocks noChangeAspect="1" noChangeArrowheads="1"/>
                </p:cNvPicPr>
                <p:nvPr/>
              </p:nvPicPr>
              <p:blipFill>
                <a:blip r:embed="rId5" cstate="print">
                  <a:clrChange>
                    <a:clrFrom>
                      <a:srgbClr val="3838FF"/>
                    </a:clrFrom>
                    <a:clrTo>
                      <a:srgbClr val="3838FF">
                        <a:alpha val="0"/>
                      </a:srgbClr>
                    </a:clrTo>
                  </a:clrChange>
                </a:blip>
                <a:srcRect/>
                <a:stretch>
                  <a:fillRect/>
                </a:stretch>
              </p:blipFill>
              <p:spPr bwMode="auto">
                <a:xfrm rot="21002872">
                  <a:off x="2506368" y="2888328"/>
                  <a:ext cx="620416" cy="431377"/>
                </a:xfrm>
                <a:prstGeom prst="rect">
                  <a:avLst/>
                </a:prstGeom>
                <a:noFill/>
                <a:ln w="12700">
                  <a:noFill/>
                  <a:miter lim="800000"/>
                  <a:headEnd type="none" w="sm" len="sm"/>
                  <a:tailEnd type="none" w="sm" len="sm"/>
                </a:ln>
              </p:spPr>
            </p:pic>
            <p:pic>
              <p:nvPicPr>
                <p:cNvPr id="224" name="Picture 223"/>
                <p:cNvPicPr>
                  <a:picLocks noChangeAspect="1"/>
                </p:cNvPicPr>
                <p:nvPr/>
              </p:nvPicPr>
              <p:blipFill>
                <a:blip r:embed="rId6" cstate="print"/>
                <a:stretch>
                  <a:fillRect/>
                </a:stretch>
              </p:blipFill>
              <p:spPr>
                <a:xfrm>
                  <a:off x="623788" y="2355725"/>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225" name="Picture 224"/>
                <p:cNvPicPr>
                  <a:picLocks noChangeAspect="1"/>
                </p:cNvPicPr>
                <p:nvPr/>
              </p:nvPicPr>
              <p:blipFill>
                <a:blip r:embed="rId7" cstate="print"/>
                <a:stretch>
                  <a:fillRect/>
                </a:stretch>
              </p:blipFill>
              <p:spPr>
                <a:xfrm flipH="1">
                  <a:off x="443118" y="3252788"/>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226" name="Picture 225"/>
                <p:cNvPicPr>
                  <a:picLocks noChangeAspect="1"/>
                </p:cNvPicPr>
                <p:nvPr/>
              </p:nvPicPr>
              <p:blipFill>
                <a:blip r:embed="rId8" cstate="print"/>
                <a:stretch>
                  <a:fillRect/>
                </a:stretch>
              </p:blipFill>
              <p:spPr>
                <a:xfrm>
                  <a:off x="590451" y="4068582"/>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227" name="Picture 226"/>
                <p:cNvPicPr>
                  <a:picLocks noChangeAspect="1"/>
                </p:cNvPicPr>
                <p:nvPr/>
              </p:nvPicPr>
              <p:blipFill>
                <a:blip r:embed="rId9" cstate="print"/>
                <a:stretch>
                  <a:fillRect/>
                </a:stretch>
              </p:blipFill>
              <p:spPr>
                <a:xfrm>
                  <a:off x="1643761" y="4149545"/>
                  <a:ext cx="511968" cy="511968"/>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228" name="Picture 227"/>
                <p:cNvPicPr>
                  <a:picLocks noChangeAspect="1"/>
                </p:cNvPicPr>
                <p:nvPr/>
              </p:nvPicPr>
              <p:blipFill>
                <a:blip r:embed="rId10" cstate="print"/>
                <a:stretch>
                  <a:fillRect/>
                </a:stretch>
              </p:blipFill>
              <p:spPr>
                <a:xfrm>
                  <a:off x="1487818" y="2319149"/>
                  <a:ext cx="582577" cy="582577"/>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229" name="Picture 10"/>
                <p:cNvPicPr>
                  <a:picLocks noChangeAspect="1" noChangeArrowheads="1"/>
                </p:cNvPicPr>
                <p:nvPr/>
              </p:nvPicPr>
              <p:blipFill>
                <a:blip r:embed="rId11" cstate="print">
                  <a:clrChange>
                    <a:clrFrom>
                      <a:srgbClr val="000CFC"/>
                    </a:clrFrom>
                    <a:clrTo>
                      <a:srgbClr val="000CFC">
                        <a:alpha val="0"/>
                      </a:srgbClr>
                    </a:clrTo>
                  </a:clrChange>
                </a:blip>
                <a:srcRect/>
                <a:stretch>
                  <a:fillRect/>
                </a:stretch>
              </p:blipFill>
              <p:spPr bwMode="auto">
                <a:xfrm>
                  <a:off x="1485135" y="3422044"/>
                  <a:ext cx="573207" cy="511969"/>
                </a:xfrm>
                <a:prstGeom prst="rect">
                  <a:avLst/>
                </a:prstGeom>
                <a:noFill/>
                <a:ln w="12700">
                  <a:noFill/>
                  <a:miter lim="800000"/>
                  <a:headEnd type="none" w="sm" len="sm"/>
                  <a:tailEnd type="none" w="sm" len="sm"/>
                </a:ln>
              </p:spPr>
            </p:pic>
            <p:pic>
              <p:nvPicPr>
                <p:cNvPr id="230" name="Picture 229"/>
                <p:cNvPicPr>
                  <a:picLocks noChangeAspect="1"/>
                </p:cNvPicPr>
                <p:nvPr/>
              </p:nvPicPr>
              <p:blipFill>
                <a:blip r:embed="rId12" cstate="print"/>
                <a:stretch>
                  <a:fillRect/>
                </a:stretch>
              </p:blipFill>
              <p:spPr>
                <a:xfrm>
                  <a:off x="2035115" y="1767504"/>
                  <a:ext cx="588469"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231" name="Picture 230"/>
                <p:cNvPicPr>
                  <a:picLocks noChangeAspect="1"/>
                </p:cNvPicPr>
                <p:nvPr/>
              </p:nvPicPr>
              <p:blipFill>
                <a:blip r:embed="rId13" cstate="print"/>
                <a:stretch>
                  <a:fillRect/>
                </a:stretch>
              </p:blipFill>
              <p:spPr>
                <a:xfrm>
                  <a:off x="2687056" y="2204712"/>
                  <a:ext cx="667273"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232" name="Picture 231"/>
                <p:cNvPicPr>
                  <a:picLocks noChangeAspect="1"/>
                </p:cNvPicPr>
                <p:nvPr/>
              </p:nvPicPr>
              <p:blipFill>
                <a:blip r:embed="rId14" cstate="print"/>
                <a:stretch>
                  <a:fillRect/>
                </a:stretch>
              </p:blipFill>
              <p:spPr>
                <a:xfrm>
                  <a:off x="3741616" y="2418899"/>
                  <a:ext cx="661511" cy="661511"/>
                </a:xfrm>
                <a:prstGeom prst="roundRect">
                  <a:avLst/>
                </a:prstGeom>
                <a:ln w="25400">
                  <a:solidFill>
                    <a:srgbClr val="FF9900"/>
                  </a:solidFill>
                </a:ln>
                <a:effectLst>
                  <a:outerShdw blurRad="50800" dist="38100" dir="2700000" algn="tl" rotWithShape="0">
                    <a:srgbClr val="000000">
                      <a:alpha val="43000"/>
                    </a:srgbClr>
                  </a:outerShdw>
                </a:effectLst>
              </p:spPr>
            </p:pic>
            <p:grpSp>
              <p:nvGrpSpPr>
                <p:cNvPr id="233" name="Group 370"/>
                <p:cNvGrpSpPr/>
                <p:nvPr/>
              </p:nvGrpSpPr>
              <p:grpSpPr>
                <a:xfrm>
                  <a:off x="5481431" y="3562639"/>
                  <a:ext cx="1091856" cy="838100"/>
                  <a:chOff x="5774530" y="2719488"/>
                  <a:chExt cx="985837" cy="756721"/>
                </a:xfrm>
              </p:grpSpPr>
              <p:sp>
                <p:nvSpPr>
                  <p:cNvPr id="253" name="Rounded Rectangle 252"/>
                  <p:cNvSpPr/>
                  <p:nvPr/>
                </p:nvSpPr>
                <p:spPr bwMode="auto">
                  <a:xfrm>
                    <a:off x="5879306" y="2757488"/>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sz="1050"/>
                  </a:p>
                </p:txBody>
              </p:sp>
              <p:sp>
                <p:nvSpPr>
                  <p:cNvPr id="254" name="TextBox 253"/>
                  <p:cNvSpPr txBox="1">
                    <a:spLocks noChangeArrowheads="1"/>
                  </p:cNvSpPr>
                  <p:nvPr/>
                </p:nvSpPr>
                <p:spPr bwMode="auto">
                  <a:xfrm>
                    <a:off x="5774530" y="2719488"/>
                    <a:ext cx="985837" cy="326009"/>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300" b="1" dirty="0" smtClean="0">
                        <a:solidFill>
                          <a:schemeClr val="bg1"/>
                        </a:solidFill>
                        <a:latin typeface="Arial Narrow"/>
                        <a:ea typeface="+mn-ea"/>
                        <a:cs typeface="Arial Narrow"/>
                      </a:rPr>
                      <a:t>MISSION CONTROL</a:t>
                    </a:r>
                    <a:endParaRPr lang="en-US" sz="300" b="1" dirty="0">
                      <a:solidFill>
                        <a:schemeClr val="bg1"/>
                      </a:solidFill>
                      <a:latin typeface="Arial Narrow"/>
                      <a:ea typeface="+mn-ea"/>
                      <a:cs typeface="Arial Narrow"/>
                    </a:endParaRPr>
                  </a:p>
                  <a:p>
                    <a:pPr algn="ctr" fontAlgn="auto">
                      <a:spcBef>
                        <a:spcPts val="0"/>
                      </a:spcBef>
                      <a:spcAft>
                        <a:spcPts val="0"/>
                      </a:spcAft>
                      <a:defRPr/>
                    </a:pPr>
                    <a:r>
                      <a:rPr lang="en-US" sz="300" b="1" dirty="0">
                        <a:solidFill>
                          <a:schemeClr val="bg1"/>
                        </a:solidFill>
                        <a:latin typeface="Arial Narrow"/>
                        <a:ea typeface="+mn-ea"/>
                        <a:cs typeface="Arial Narrow"/>
                      </a:rPr>
                      <a:t>CENTER</a:t>
                    </a:r>
                  </a:p>
                </p:txBody>
              </p:sp>
              <p:pic>
                <p:nvPicPr>
                  <p:cNvPr id="255" name="Picture 254"/>
                  <p:cNvPicPr>
                    <a:picLocks noChangeAspect="1"/>
                  </p:cNvPicPr>
                  <p:nvPr/>
                </p:nvPicPr>
                <p:blipFill>
                  <a:blip r:embed="rId15" cstate="print"/>
                  <a:stretch>
                    <a:fillRect/>
                  </a:stretch>
                </p:blipFill>
                <p:spPr>
                  <a:xfrm>
                    <a:off x="5903003" y="2977442"/>
                    <a:ext cx="716872" cy="498767"/>
                  </a:xfrm>
                  <a:prstGeom prst="roundRect">
                    <a:avLst/>
                  </a:prstGeom>
                  <a:ln w="25400">
                    <a:solidFill>
                      <a:srgbClr val="FF33CC"/>
                    </a:solidFill>
                  </a:ln>
                  <a:effectLst/>
                </p:spPr>
              </p:pic>
            </p:grpSp>
            <p:grpSp>
              <p:nvGrpSpPr>
                <p:cNvPr id="234" name="Group 371"/>
                <p:cNvGrpSpPr/>
                <p:nvPr/>
              </p:nvGrpSpPr>
              <p:grpSpPr>
                <a:xfrm>
                  <a:off x="5469524" y="2171989"/>
                  <a:ext cx="1082256" cy="828574"/>
                  <a:chOff x="5791199" y="1466951"/>
                  <a:chExt cx="985837" cy="754756"/>
                </a:xfrm>
              </p:grpSpPr>
              <p:sp>
                <p:nvSpPr>
                  <p:cNvPr id="250" name="Rounded Rectangle 249"/>
                  <p:cNvSpPr/>
                  <p:nvPr/>
                </p:nvSpPr>
                <p:spPr bwMode="auto">
                  <a:xfrm>
                    <a:off x="5895975" y="1504951"/>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sz="1050"/>
                  </a:p>
                </p:txBody>
              </p:sp>
              <p:pic>
                <p:nvPicPr>
                  <p:cNvPr id="251" name="Picture 250"/>
                  <p:cNvPicPr>
                    <a:picLocks noChangeAspect="1"/>
                  </p:cNvPicPr>
                  <p:nvPr/>
                </p:nvPicPr>
                <p:blipFill>
                  <a:blip r:embed="rId16" cstate="print"/>
                  <a:stretch>
                    <a:fillRect/>
                  </a:stretch>
                </p:blipFill>
                <p:spPr>
                  <a:xfrm>
                    <a:off x="5924790" y="1721744"/>
                    <a:ext cx="708886" cy="472591"/>
                  </a:xfrm>
                  <a:prstGeom prst="roundRect">
                    <a:avLst/>
                  </a:prstGeom>
                  <a:ln w="25400">
                    <a:solidFill>
                      <a:srgbClr val="FF33CC"/>
                    </a:solidFill>
                  </a:ln>
                  <a:effectLst/>
                </p:spPr>
              </p:pic>
              <p:sp>
                <p:nvSpPr>
                  <p:cNvPr id="252" name="TextBox 251"/>
                  <p:cNvSpPr txBox="1">
                    <a:spLocks noChangeArrowheads="1"/>
                  </p:cNvSpPr>
                  <p:nvPr/>
                </p:nvSpPr>
                <p:spPr bwMode="auto">
                  <a:xfrm>
                    <a:off x="5791199" y="1466951"/>
                    <a:ext cx="985837" cy="41112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300" b="1" dirty="0" smtClean="0">
                        <a:solidFill>
                          <a:schemeClr val="bg1"/>
                        </a:solidFill>
                        <a:latin typeface="Arial Narrow"/>
                        <a:ea typeface="+mn-ea"/>
                        <a:cs typeface="Arial Narrow"/>
                      </a:rPr>
                      <a:t>MISSION CONTROL</a:t>
                    </a:r>
                    <a:endParaRPr lang="en-US" sz="300" b="1" dirty="0">
                      <a:solidFill>
                        <a:schemeClr val="bg1"/>
                      </a:solidFill>
                      <a:latin typeface="Arial Narrow"/>
                      <a:ea typeface="+mn-ea"/>
                      <a:cs typeface="Arial Narrow"/>
                    </a:endParaRPr>
                  </a:p>
                  <a:p>
                    <a:pPr algn="ctr" fontAlgn="auto">
                      <a:spcBef>
                        <a:spcPts val="0"/>
                      </a:spcBef>
                      <a:spcAft>
                        <a:spcPts val="0"/>
                      </a:spcAft>
                      <a:defRPr/>
                    </a:pPr>
                    <a:r>
                      <a:rPr lang="en-US" sz="300" b="1" dirty="0">
                        <a:solidFill>
                          <a:schemeClr val="bg1"/>
                        </a:solidFill>
                        <a:latin typeface="Arial Narrow"/>
                        <a:ea typeface="+mn-ea"/>
                        <a:cs typeface="Arial Narrow"/>
                      </a:rPr>
                      <a:t>CENTER</a:t>
                    </a:r>
                  </a:p>
                </p:txBody>
              </p:sp>
            </p:grpSp>
            <p:grpSp>
              <p:nvGrpSpPr>
                <p:cNvPr id="235" name="Group 384"/>
                <p:cNvGrpSpPr/>
                <p:nvPr/>
              </p:nvGrpSpPr>
              <p:grpSpPr>
                <a:xfrm>
                  <a:off x="7314994" y="2186277"/>
                  <a:ext cx="1082256" cy="742848"/>
                  <a:chOff x="7022953" y="1815770"/>
                  <a:chExt cx="1082256" cy="742848"/>
                </a:xfrm>
              </p:grpSpPr>
              <p:sp>
                <p:nvSpPr>
                  <p:cNvPr id="247" name="Rounded Rectangle 246"/>
                  <p:cNvSpPr/>
                  <p:nvPr/>
                </p:nvSpPr>
                <p:spPr bwMode="auto">
                  <a:xfrm>
                    <a:off x="7147502" y="1857376"/>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sz="1050"/>
                  </a:p>
                </p:txBody>
              </p:sp>
              <p:sp>
                <p:nvSpPr>
                  <p:cNvPr id="248" name="TextBox 247"/>
                  <p:cNvSpPr txBox="1">
                    <a:spLocks noChangeArrowheads="1"/>
                  </p:cNvSpPr>
                  <p:nvPr/>
                </p:nvSpPr>
                <p:spPr bwMode="auto">
                  <a:xfrm>
                    <a:off x="7022953" y="1815770"/>
                    <a:ext cx="1082256" cy="2708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300" b="1" dirty="0" smtClean="0">
                        <a:solidFill>
                          <a:schemeClr val="bg1"/>
                        </a:solidFill>
                        <a:latin typeface="Arial Narrow"/>
                        <a:ea typeface="+mn-ea"/>
                        <a:cs typeface="Arial Narrow"/>
                      </a:rPr>
                      <a:t>End Users</a:t>
                    </a:r>
                    <a:endParaRPr lang="en-US" sz="300" b="1" dirty="0">
                      <a:solidFill>
                        <a:schemeClr val="bg1"/>
                      </a:solidFill>
                      <a:latin typeface="Arial Narrow"/>
                      <a:ea typeface="+mn-ea"/>
                      <a:cs typeface="Arial Narrow"/>
                    </a:endParaRPr>
                  </a:p>
                </p:txBody>
              </p:sp>
              <p:pic>
                <p:nvPicPr>
                  <p:cNvPr id="249" name="Picture 248"/>
                  <p:cNvPicPr>
                    <a:picLocks noChangeAspect="1"/>
                  </p:cNvPicPr>
                  <p:nvPr/>
                </p:nvPicPr>
                <p:blipFill>
                  <a:blip r:embed="rId17" cstate="print"/>
                  <a:stretch>
                    <a:fillRect/>
                  </a:stretch>
                </p:blipFill>
                <p:spPr>
                  <a:xfrm>
                    <a:off x="7167754" y="1988344"/>
                    <a:ext cx="812865" cy="541911"/>
                  </a:xfrm>
                  <a:prstGeom prst="roundRect">
                    <a:avLst>
                      <a:gd name="adj" fmla="val 16667"/>
                    </a:avLst>
                  </a:prstGeom>
                  <a:ln w="25400">
                    <a:solidFill>
                      <a:srgbClr val="FF0000"/>
                    </a:solidFill>
                  </a:ln>
                  <a:effectLst/>
                </p:spPr>
              </p:pic>
            </p:grpSp>
            <p:grpSp>
              <p:nvGrpSpPr>
                <p:cNvPr id="236" name="Group 389"/>
                <p:cNvGrpSpPr/>
                <p:nvPr/>
              </p:nvGrpSpPr>
              <p:grpSpPr>
                <a:xfrm>
                  <a:off x="7300707" y="3681710"/>
                  <a:ext cx="1082256" cy="742848"/>
                  <a:chOff x="7111060" y="3099264"/>
                  <a:chExt cx="1082256" cy="742848"/>
                </a:xfrm>
              </p:grpSpPr>
              <p:sp>
                <p:nvSpPr>
                  <p:cNvPr id="244" name="Rounded Rectangle 243"/>
                  <p:cNvSpPr/>
                  <p:nvPr/>
                </p:nvSpPr>
                <p:spPr bwMode="auto">
                  <a:xfrm>
                    <a:off x="7235609" y="3140870"/>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sz="1050"/>
                  </a:p>
                </p:txBody>
              </p:sp>
              <p:sp>
                <p:nvSpPr>
                  <p:cNvPr id="245" name="TextBox 244"/>
                  <p:cNvSpPr txBox="1">
                    <a:spLocks noChangeArrowheads="1"/>
                  </p:cNvSpPr>
                  <p:nvPr/>
                </p:nvSpPr>
                <p:spPr bwMode="auto">
                  <a:xfrm>
                    <a:off x="7111060" y="3099264"/>
                    <a:ext cx="1082256" cy="2708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300" b="1" dirty="0" smtClean="0">
                        <a:solidFill>
                          <a:schemeClr val="bg1"/>
                        </a:solidFill>
                        <a:latin typeface="Arial Narrow"/>
                        <a:ea typeface="+mn-ea"/>
                        <a:cs typeface="Arial Narrow"/>
                      </a:rPr>
                      <a:t>End Users</a:t>
                    </a:r>
                    <a:endParaRPr lang="en-US" sz="300" b="1" dirty="0">
                      <a:solidFill>
                        <a:schemeClr val="bg1"/>
                      </a:solidFill>
                      <a:latin typeface="Arial Narrow"/>
                      <a:ea typeface="+mn-ea"/>
                      <a:cs typeface="Arial Narrow"/>
                    </a:endParaRPr>
                  </a:p>
                </p:txBody>
              </p:sp>
              <p:pic>
                <p:nvPicPr>
                  <p:cNvPr id="246" name="Picture 245"/>
                  <p:cNvPicPr>
                    <a:picLocks noChangeAspect="1"/>
                  </p:cNvPicPr>
                  <p:nvPr/>
                </p:nvPicPr>
                <p:blipFill>
                  <a:blip r:embed="rId18" cstate="print"/>
                  <a:stretch>
                    <a:fillRect/>
                  </a:stretch>
                </p:blipFill>
                <p:spPr>
                  <a:xfrm>
                    <a:off x="7250905" y="3283744"/>
                    <a:ext cx="811223" cy="545994"/>
                  </a:xfrm>
                  <a:prstGeom prst="roundRect">
                    <a:avLst/>
                  </a:prstGeom>
                  <a:ln w="25400">
                    <a:solidFill>
                      <a:srgbClr val="FF0000"/>
                    </a:solidFill>
                  </a:ln>
                  <a:effectLst/>
                </p:spPr>
              </p:pic>
            </p:grpSp>
            <p:grpSp>
              <p:nvGrpSpPr>
                <p:cNvPr id="237" name="Group 394"/>
                <p:cNvGrpSpPr/>
                <p:nvPr/>
              </p:nvGrpSpPr>
              <p:grpSpPr>
                <a:xfrm>
                  <a:off x="7734094" y="3038763"/>
                  <a:ext cx="1082256" cy="589295"/>
                  <a:chOff x="7818290" y="2544430"/>
                  <a:chExt cx="1082256" cy="589295"/>
                </a:xfrm>
              </p:grpSpPr>
              <p:grpSp>
                <p:nvGrpSpPr>
                  <p:cNvPr id="240" name="Group 390"/>
                  <p:cNvGrpSpPr/>
                  <p:nvPr/>
                </p:nvGrpSpPr>
                <p:grpSpPr>
                  <a:xfrm>
                    <a:off x="7818290" y="2544430"/>
                    <a:ext cx="1082256" cy="589295"/>
                    <a:chOff x="7032478" y="1901494"/>
                    <a:chExt cx="1082256" cy="589295"/>
                  </a:xfrm>
                </p:grpSpPr>
                <p:sp>
                  <p:nvSpPr>
                    <p:cNvPr id="242" name="Rounded Rectangle 241"/>
                    <p:cNvSpPr/>
                    <p:nvPr/>
                  </p:nvSpPr>
                  <p:spPr bwMode="auto">
                    <a:xfrm>
                      <a:off x="7147502" y="1933577"/>
                      <a:ext cx="839142" cy="55721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sz="1050"/>
                    </a:p>
                  </p:txBody>
                </p:sp>
                <p:sp>
                  <p:nvSpPr>
                    <p:cNvPr id="243" name="TextBox 242"/>
                    <p:cNvSpPr txBox="1">
                      <a:spLocks noChangeArrowheads="1"/>
                    </p:cNvSpPr>
                    <p:nvPr/>
                  </p:nvSpPr>
                  <p:spPr bwMode="auto">
                    <a:xfrm>
                      <a:off x="7032478" y="1901494"/>
                      <a:ext cx="1082256" cy="361068"/>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300" b="1" dirty="0" smtClean="0">
                          <a:solidFill>
                            <a:schemeClr val="bg1"/>
                          </a:solidFill>
                          <a:latin typeface="Arial Narrow"/>
                          <a:cs typeface="Arial Narrow"/>
                        </a:rPr>
                        <a:t>Applications/Archives</a:t>
                      </a:r>
                      <a:endParaRPr lang="en-US" sz="300" b="1" dirty="0">
                        <a:solidFill>
                          <a:schemeClr val="bg1"/>
                        </a:solidFill>
                        <a:latin typeface="Arial Narrow"/>
                        <a:cs typeface="Arial Narrow"/>
                      </a:endParaRPr>
                    </a:p>
                  </p:txBody>
                </p:sp>
              </p:grpSp>
              <p:pic>
                <p:nvPicPr>
                  <p:cNvPr id="241" name="Picture 240"/>
                  <p:cNvPicPr>
                    <a:picLocks noChangeAspect="1"/>
                  </p:cNvPicPr>
                  <p:nvPr/>
                </p:nvPicPr>
                <p:blipFill>
                  <a:blip r:embed="rId19" cstate="print"/>
                  <a:stretch>
                    <a:fillRect/>
                  </a:stretch>
                </p:blipFill>
                <p:spPr>
                  <a:xfrm>
                    <a:off x="7960253" y="2726178"/>
                    <a:ext cx="788460" cy="383735"/>
                  </a:xfrm>
                  <a:prstGeom prst="roundRect">
                    <a:avLst/>
                  </a:prstGeom>
                  <a:ln w="25400">
                    <a:solidFill>
                      <a:srgbClr val="FF0000"/>
                    </a:solidFill>
                  </a:ln>
                  <a:effectLst/>
                </p:spPr>
              </p:pic>
            </p:grpSp>
            <p:pic>
              <p:nvPicPr>
                <p:cNvPr id="238" name="Picture 237"/>
                <p:cNvPicPr>
                  <a:picLocks noChangeAspect="1"/>
                </p:cNvPicPr>
                <p:nvPr/>
              </p:nvPicPr>
              <p:blipFill>
                <a:blip r:embed="rId20" cstate="print"/>
                <a:stretch>
                  <a:fillRect/>
                </a:stretch>
              </p:blipFill>
              <p:spPr>
                <a:xfrm>
                  <a:off x="3732093" y="3568302"/>
                  <a:ext cx="728494" cy="728494"/>
                </a:xfrm>
                <a:prstGeom prst="roundRect">
                  <a:avLst/>
                </a:prstGeom>
                <a:ln w="25400">
                  <a:solidFill>
                    <a:srgbClr val="FF9900"/>
                  </a:solidFill>
                </a:ln>
                <a:effectLst>
                  <a:outerShdw blurRad="50800" dist="38100" dir="2700000" algn="tl" rotWithShape="0">
                    <a:srgbClr val="000000">
                      <a:alpha val="43000"/>
                    </a:srgbClr>
                  </a:outerShdw>
                </a:effectLst>
              </p:spPr>
            </p:pic>
            <p:pic>
              <p:nvPicPr>
                <p:cNvPr id="239" name="Picture 238"/>
                <p:cNvPicPr>
                  <a:picLocks noChangeAspect="1"/>
                </p:cNvPicPr>
                <p:nvPr/>
              </p:nvPicPr>
              <p:blipFill>
                <a:blip r:embed="rId21" cstate="print"/>
                <a:stretch>
                  <a:fillRect/>
                </a:stretch>
              </p:blipFill>
              <p:spPr>
                <a:xfrm>
                  <a:off x="2250616" y="4457583"/>
                  <a:ext cx="457200" cy="670662"/>
                </a:xfrm>
                <a:prstGeom prst="roundRect">
                  <a:avLst/>
                </a:prstGeom>
                <a:ln w="25400">
                  <a:solidFill>
                    <a:srgbClr val="008000"/>
                  </a:solidFill>
                </a:ln>
                <a:effectLst>
                  <a:outerShdw blurRad="50800" dist="38100" dir="2700000" algn="tl" rotWithShape="0">
                    <a:srgbClr val="000000">
                      <a:alpha val="43000"/>
                    </a:srgbClr>
                  </a:outerShdw>
                </a:effectLst>
              </p:spPr>
            </p:pic>
          </p:grpSp>
          <p:grpSp>
            <p:nvGrpSpPr>
              <p:cNvPr id="214" name="Group 272"/>
              <p:cNvGrpSpPr/>
              <p:nvPr/>
            </p:nvGrpSpPr>
            <p:grpSpPr>
              <a:xfrm>
                <a:off x="4620835" y="587030"/>
                <a:ext cx="4360984" cy="1329111"/>
                <a:chOff x="4620835" y="772675"/>
                <a:chExt cx="4360984" cy="1329111"/>
              </a:xfrm>
            </p:grpSpPr>
            <p:grpSp>
              <p:nvGrpSpPr>
                <p:cNvPr id="215" name="Group 264"/>
                <p:cNvGrpSpPr/>
                <p:nvPr/>
              </p:nvGrpSpPr>
              <p:grpSpPr>
                <a:xfrm>
                  <a:off x="4620835" y="772676"/>
                  <a:ext cx="4360984" cy="1329110"/>
                  <a:chOff x="4620835" y="772676"/>
                  <a:chExt cx="4360984" cy="1329110"/>
                </a:xfrm>
              </p:grpSpPr>
              <p:sp>
                <p:nvSpPr>
                  <p:cNvPr id="217" name="AutoShape 5"/>
                  <p:cNvSpPr>
                    <a:spLocks noChangeArrowheads="1"/>
                  </p:cNvSpPr>
                  <p:nvPr/>
                </p:nvSpPr>
                <p:spPr bwMode="ltGray">
                  <a:xfrm>
                    <a:off x="5251151" y="772676"/>
                    <a:ext cx="3679790" cy="940722"/>
                  </a:xfrm>
                  <a:prstGeom prst="roundRect">
                    <a:avLst>
                      <a:gd name="adj" fmla="val 32106"/>
                    </a:avLst>
                  </a:prstGeom>
                  <a:solidFill>
                    <a:schemeClr val="bg1">
                      <a:lumMod val="75000"/>
                    </a:schemeClr>
                  </a:solidFill>
                  <a:ln w="165100" algn="ctr">
                    <a:solidFill>
                      <a:schemeClr val="bg1">
                        <a:lumMod val="75000"/>
                      </a:schemeClr>
                    </a:solidFill>
                    <a:round/>
                    <a:headEnd type="none" w="sm" len="sm"/>
                    <a:tailEnd type="none" w="sm" len="sm"/>
                  </a:ln>
                </p:spPr>
                <p:txBody>
                  <a:bodyPr/>
                  <a:lstStyle/>
                  <a:p>
                    <a:pPr algn="l"/>
                    <a:endParaRPr lang="en-GB" sz="1050">
                      <a:solidFill>
                        <a:srgbClr val="000000"/>
                      </a:solidFill>
                    </a:endParaRPr>
                  </a:p>
                </p:txBody>
              </p:sp>
              <p:sp>
                <p:nvSpPr>
                  <p:cNvPr id="218" name="Text Box 379"/>
                  <p:cNvSpPr txBox="1">
                    <a:spLocks noChangeArrowheads="1"/>
                  </p:cNvSpPr>
                  <p:nvPr/>
                </p:nvSpPr>
                <p:spPr bwMode="auto">
                  <a:xfrm>
                    <a:off x="6655643" y="1163009"/>
                    <a:ext cx="2326176" cy="938777"/>
                  </a:xfrm>
                  <a:prstGeom prst="rect">
                    <a:avLst/>
                  </a:prstGeom>
                  <a:noFill/>
                  <a:ln w="12700">
                    <a:noFill/>
                    <a:miter lim="800000"/>
                    <a:headEnd type="none" w="sm" len="sm"/>
                    <a:tailEnd type="none" w="sm" len="sm"/>
                  </a:ln>
                </p:spPr>
                <p:txBody>
                  <a:bodyPr wrap="square">
                    <a:spAutoFit/>
                  </a:bodyPr>
                  <a:lstStyle/>
                  <a:p>
                    <a:pPr marL="112713" indent="-112713" algn="l">
                      <a:lnSpc>
                        <a:spcPct val="90000"/>
                      </a:lnSpc>
                      <a:buFont typeface="Wingdings" pitchFamily="2" charset="2"/>
                      <a:buChar char="t"/>
                    </a:pPr>
                    <a:r>
                      <a:rPr lang="en-US" sz="400" b="1" dirty="0" smtClean="0">
                        <a:solidFill>
                          <a:srgbClr val="0033CC"/>
                        </a:solidFill>
                        <a:latin typeface="Arial" charset="0"/>
                      </a:rPr>
                      <a:t>Security</a:t>
                    </a:r>
                    <a:endParaRPr lang="en-US" sz="400" b="1" dirty="0">
                      <a:solidFill>
                        <a:srgbClr val="0033CC"/>
                      </a:solidFill>
                      <a:latin typeface="Arial" charset="0"/>
                    </a:endParaRPr>
                  </a:p>
                  <a:p>
                    <a:pPr marL="112713" indent="-112713" algn="l">
                      <a:lnSpc>
                        <a:spcPct val="90000"/>
                      </a:lnSpc>
                      <a:buFont typeface="Wingdings" pitchFamily="2" charset="2"/>
                      <a:buChar char="t"/>
                    </a:pPr>
                    <a:r>
                      <a:rPr lang="en-US" sz="400" b="1" dirty="0">
                        <a:solidFill>
                          <a:srgbClr val="0033CC"/>
                        </a:solidFill>
                        <a:latin typeface="Arial" charset="0"/>
                      </a:rPr>
                      <a:t>Space Assigned Numbers Auth.</a:t>
                    </a:r>
                  </a:p>
                  <a:p>
                    <a:pPr marL="112713" indent="-112713" algn="l">
                      <a:lnSpc>
                        <a:spcPct val="90000"/>
                      </a:lnSpc>
                      <a:buFont typeface="Wingdings" pitchFamily="2" charset="2"/>
                      <a:buChar char="t"/>
                    </a:pPr>
                    <a:r>
                      <a:rPr lang="en-US" sz="400" b="1" dirty="0" smtClean="0">
                        <a:solidFill>
                          <a:srgbClr val="0033CC"/>
                        </a:solidFill>
                        <a:latin typeface="Arial" charset="0"/>
                      </a:rPr>
                      <a:t>Delta-DOR</a:t>
                    </a:r>
                  </a:p>
                  <a:p>
                    <a:pPr marL="112713" indent="-112713" algn="l">
                      <a:lnSpc>
                        <a:spcPct val="90000"/>
                      </a:lnSpc>
                      <a:buClr>
                        <a:srgbClr val="FF0000"/>
                      </a:buClr>
                      <a:buFont typeface="Wingdings" pitchFamily="2" charset="2"/>
                      <a:buChar char="t"/>
                    </a:pPr>
                    <a:r>
                      <a:rPr lang="en-US" sz="400" b="1" dirty="0" smtClean="0">
                        <a:solidFill>
                          <a:srgbClr val="0033CC"/>
                        </a:solidFill>
                        <a:latin typeface="Arial" charset="0"/>
                      </a:rPr>
                      <a:t>Time Correlation &amp; Synchronization</a:t>
                    </a:r>
                    <a:endParaRPr lang="en-US" sz="400" b="1" dirty="0">
                      <a:solidFill>
                        <a:srgbClr val="0033CC"/>
                      </a:solidFill>
                      <a:latin typeface="Arial" charset="0"/>
                    </a:endParaRPr>
                  </a:p>
                  <a:p>
                    <a:pPr marL="112713" indent="-112713" algn="l">
                      <a:lnSpc>
                        <a:spcPct val="90000"/>
                      </a:lnSpc>
                    </a:pPr>
                    <a:endParaRPr lang="en-US" sz="400" b="1" dirty="0">
                      <a:solidFill>
                        <a:srgbClr val="0033CC"/>
                      </a:solidFill>
                      <a:latin typeface="Arial" charset="0"/>
                    </a:endParaRPr>
                  </a:p>
                </p:txBody>
              </p:sp>
              <p:sp>
                <p:nvSpPr>
                  <p:cNvPr id="219" name="Arc 218"/>
                  <p:cNvSpPr/>
                  <p:nvPr/>
                </p:nvSpPr>
                <p:spPr bwMode="auto">
                  <a:xfrm rot="5400000">
                    <a:off x="4616397" y="1084795"/>
                    <a:ext cx="639191" cy="630316"/>
                  </a:xfrm>
                  <a:prstGeom prst="arc">
                    <a:avLst/>
                  </a:prstGeom>
                  <a:noFill/>
                  <a:ln w="165100" algn="ctr">
                    <a:solidFill>
                      <a:schemeClr val="bg1">
                        <a:lumMod val="75000"/>
                      </a:schemeClr>
                    </a:solidFill>
                    <a:round/>
                    <a:headEnd type="none" w="sm" len="sm"/>
                    <a:tailEnd type="none" w="sm" len="sm"/>
                  </a:ln>
                </p:spPr>
                <p:txBody>
                  <a:bodyPr/>
                  <a:lstStyle/>
                  <a:p>
                    <a:pPr marL="0" marR="0" indent="0" defTabSz="914400" latinLnBrk="0">
                      <a:lnSpc>
                        <a:spcPct val="100000"/>
                      </a:lnSpc>
                      <a:buClrTx/>
                      <a:buSzTx/>
                      <a:buFontTx/>
                      <a:buNone/>
                      <a:tabLst/>
                    </a:pPr>
                    <a:endParaRPr lang="en-US" sz="1050" smtClean="0">
                      <a:solidFill>
                        <a:srgbClr val="000000"/>
                      </a:solidFill>
                    </a:endParaRPr>
                  </a:p>
                </p:txBody>
              </p:sp>
              <p:cxnSp>
                <p:nvCxnSpPr>
                  <p:cNvPr id="220" name="Straight Connector 219"/>
                  <p:cNvCxnSpPr/>
                  <p:nvPr/>
                </p:nvCxnSpPr>
                <p:spPr bwMode="auto">
                  <a:xfrm rot="5400000" flipH="1" flipV="1">
                    <a:off x="8629098" y="1793297"/>
                    <a:ext cx="603682" cy="0"/>
                  </a:xfrm>
                  <a:prstGeom prst="line">
                    <a:avLst/>
                  </a:prstGeom>
                  <a:noFill/>
                  <a:ln w="165100" algn="ctr">
                    <a:solidFill>
                      <a:schemeClr val="bg1">
                        <a:lumMod val="75000"/>
                      </a:schemeClr>
                    </a:solidFill>
                    <a:round/>
                    <a:headEnd type="none" w="sm" len="sm"/>
                    <a:tailEnd type="none" w="sm" len="sm"/>
                  </a:ln>
                </p:spPr>
              </p:cxnSp>
            </p:grpSp>
            <p:sp>
              <p:nvSpPr>
                <p:cNvPr id="216" name="Rounded Rectangle 215"/>
                <p:cNvSpPr/>
                <p:nvPr/>
              </p:nvSpPr>
              <p:spPr bwMode="auto">
                <a:xfrm>
                  <a:off x="7076535" y="772675"/>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700" b="1" dirty="0" smtClean="0">
                      <a:solidFill>
                        <a:srgbClr val="FFFFFF"/>
                      </a:solidFill>
                      <a:latin typeface="Arial Narrow"/>
                      <a:cs typeface="Arial Narrow"/>
                    </a:rPr>
                    <a:t>Systems Engineering</a:t>
                  </a:r>
                </a:p>
              </p:txBody>
            </p:sp>
          </p:grpSp>
        </p:grpSp>
        <p:pic>
          <p:nvPicPr>
            <p:cNvPr id="176" name="Picture 29" descr="Nestor Peccia">
              <a:hlinkClick r:id="rId22"/>
            </p:cNvPr>
            <p:cNvPicPr>
              <a:picLocks noChangeAspect="1" noChangeArrowheads="1"/>
            </p:cNvPicPr>
            <p:nvPr/>
          </p:nvPicPr>
          <p:blipFill>
            <a:blip r:embed="rId23" cstate="print"/>
            <a:srcRect/>
            <a:stretch>
              <a:fillRect/>
            </a:stretch>
          </p:blipFill>
          <p:spPr bwMode="auto">
            <a:xfrm>
              <a:off x="1053952" y="1239915"/>
              <a:ext cx="333360" cy="446088"/>
            </a:xfrm>
            <a:prstGeom prst="rect">
              <a:avLst/>
            </a:prstGeom>
            <a:noFill/>
            <a:ln w="9525">
              <a:noFill/>
              <a:miter lim="800000"/>
              <a:headEnd/>
              <a:tailEnd/>
            </a:ln>
          </p:spPr>
        </p:pic>
        <p:pic>
          <p:nvPicPr>
            <p:cNvPr id="177" name="Picture 32" descr="Roger Thompson">
              <a:hlinkClick r:id="rId24"/>
            </p:cNvPr>
            <p:cNvPicPr>
              <a:picLocks noChangeAspect="1" noChangeArrowheads="1"/>
            </p:cNvPicPr>
            <p:nvPr/>
          </p:nvPicPr>
          <p:blipFill>
            <a:blip r:embed="rId25" cstate="print"/>
            <a:srcRect/>
            <a:stretch>
              <a:fillRect/>
            </a:stretch>
          </p:blipFill>
          <p:spPr bwMode="auto">
            <a:xfrm>
              <a:off x="5647340" y="5541275"/>
              <a:ext cx="328597" cy="460860"/>
            </a:xfrm>
            <a:prstGeom prst="rect">
              <a:avLst/>
            </a:prstGeom>
            <a:noFill/>
            <a:ln w="9525">
              <a:noFill/>
              <a:miter lim="800000"/>
              <a:headEnd/>
              <a:tailEnd/>
            </a:ln>
          </p:spPr>
        </p:pic>
        <p:pic>
          <p:nvPicPr>
            <p:cNvPr id="178" name="Picture 1"/>
            <p:cNvPicPr>
              <a:picLocks noChangeAspect="1" noChangeArrowheads="1"/>
            </p:cNvPicPr>
            <p:nvPr/>
          </p:nvPicPr>
          <p:blipFill>
            <a:blip r:embed="rId26" cstate="print">
              <a:lum bright="20000" contrast="20000"/>
            </a:blip>
            <a:srcRect/>
            <a:stretch>
              <a:fillRect/>
            </a:stretch>
          </p:blipFill>
          <p:spPr bwMode="auto">
            <a:xfrm>
              <a:off x="4187950" y="5540172"/>
              <a:ext cx="320024" cy="457200"/>
            </a:xfrm>
            <a:prstGeom prst="rect">
              <a:avLst/>
            </a:prstGeom>
            <a:noFill/>
            <a:ln w="9525">
              <a:noFill/>
              <a:miter lim="800000"/>
              <a:headEnd/>
              <a:tailEnd/>
            </a:ln>
          </p:spPr>
        </p:pic>
        <p:pic>
          <p:nvPicPr>
            <p:cNvPr id="179" name="Picture 2"/>
            <p:cNvPicPr>
              <a:picLocks noChangeAspect="1" noChangeArrowheads="1"/>
            </p:cNvPicPr>
            <p:nvPr/>
          </p:nvPicPr>
          <p:blipFill>
            <a:blip r:embed="rId27" cstate="print">
              <a:lum bright="30000" contrast="30000"/>
            </a:blip>
            <a:srcRect/>
            <a:stretch>
              <a:fillRect/>
            </a:stretch>
          </p:blipFill>
          <p:spPr bwMode="auto">
            <a:xfrm>
              <a:off x="2075675" y="5540172"/>
              <a:ext cx="309701" cy="457200"/>
            </a:xfrm>
            <a:prstGeom prst="rect">
              <a:avLst/>
            </a:prstGeom>
            <a:noFill/>
            <a:ln w="9525">
              <a:noFill/>
              <a:miter lim="800000"/>
              <a:headEnd/>
              <a:tailEnd/>
            </a:ln>
          </p:spPr>
        </p:pic>
        <p:pic>
          <p:nvPicPr>
            <p:cNvPr id="180" name="Picture 38" descr="Gilles Moury">
              <a:hlinkClick r:id="rId28"/>
            </p:cNvPr>
            <p:cNvPicPr>
              <a:picLocks noChangeAspect="1" noChangeArrowheads="1"/>
            </p:cNvPicPr>
            <p:nvPr/>
          </p:nvPicPr>
          <p:blipFill>
            <a:blip r:embed="rId29" cstate="print"/>
            <a:srcRect/>
            <a:stretch>
              <a:fillRect/>
            </a:stretch>
          </p:blipFill>
          <p:spPr bwMode="auto">
            <a:xfrm>
              <a:off x="2421320" y="5545728"/>
              <a:ext cx="333359" cy="446088"/>
            </a:xfrm>
            <a:prstGeom prst="rect">
              <a:avLst/>
            </a:prstGeom>
            <a:noFill/>
            <a:ln w="9525">
              <a:noFill/>
              <a:miter lim="800000"/>
              <a:headEnd/>
              <a:tailEnd/>
            </a:ln>
          </p:spPr>
        </p:pic>
        <p:pic>
          <p:nvPicPr>
            <p:cNvPr id="181" name="Picture 40" descr="Dai Stanton">
              <a:hlinkClick r:id="rId30"/>
            </p:cNvPr>
            <p:cNvPicPr>
              <a:picLocks noChangeAspect="1" noChangeArrowheads="1"/>
            </p:cNvPicPr>
            <p:nvPr/>
          </p:nvPicPr>
          <p:blipFill>
            <a:blip r:embed="rId31" cstate="print">
              <a:lum bright="20000" contrast="30000"/>
            </a:blip>
            <a:srcRect/>
            <a:stretch>
              <a:fillRect/>
            </a:stretch>
          </p:blipFill>
          <p:spPr bwMode="auto">
            <a:xfrm>
              <a:off x="4533595" y="5535410"/>
              <a:ext cx="334947" cy="466725"/>
            </a:xfrm>
            <a:prstGeom prst="rect">
              <a:avLst/>
            </a:prstGeom>
            <a:noFill/>
            <a:ln w="9525">
              <a:noFill/>
              <a:miter lim="800000"/>
              <a:headEnd/>
              <a:tailEnd/>
            </a:ln>
          </p:spPr>
        </p:pic>
        <p:pic>
          <p:nvPicPr>
            <p:cNvPr id="182" name="Picture 31" descr="Takahiro Yamada">
              <a:hlinkClick r:id="rId32"/>
            </p:cNvPr>
            <p:cNvPicPr>
              <a:picLocks noChangeAspect="1" noChangeArrowheads="1"/>
            </p:cNvPicPr>
            <p:nvPr/>
          </p:nvPicPr>
          <p:blipFill>
            <a:blip r:embed="rId33" cstate="print">
              <a:lum bright="20000"/>
            </a:blip>
            <a:srcRect/>
            <a:stretch>
              <a:fillRect/>
            </a:stretch>
          </p:blipFill>
          <p:spPr bwMode="auto">
            <a:xfrm>
              <a:off x="4418380" y="1316725"/>
              <a:ext cx="339708" cy="414338"/>
            </a:xfrm>
            <a:prstGeom prst="rect">
              <a:avLst/>
            </a:prstGeom>
            <a:noFill/>
            <a:ln w="9525">
              <a:noFill/>
              <a:miter lim="800000"/>
              <a:headEnd/>
              <a:tailEnd/>
            </a:ln>
          </p:spPr>
        </p:pic>
        <p:pic>
          <p:nvPicPr>
            <p:cNvPr id="183" name="Picture 33" descr="ErikBarkleySmall"/>
            <p:cNvPicPr>
              <a:picLocks noChangeAspect="1" noChangeArrowheads="1"/>
            </p:cNvPicPr>
            <p:nvPr/>
          </p:nvPicPr>
          <p:blipFill>
            <a:blip r:embed="rId34" cstate="print"/>
            <a:srcRect/>
            <a:stretch>
              <a:fillRect/>
            </a:stretch>
          </p:blipFill>
          <p:spPr bwMode="auto">
            <a:xfrm>
              <a:off x="3151015" y="5538342"/>
              <a:ext cx="321515" cy="460861"/>
            </a:xfrm>
            <a:prstGeom prst="rect">
              <a:avLst/>
            </a:prstGeom>
            <a:noFill/>
            <a:ln w="9525">
              <a:noFill/>
              <a:miter lim="800000"/>
              <a:headEnd/>
              <a:tailEnd/>
            </a:ln>
          </p:spPr>
        </p:pic>
        <p:pic>
          <p:nvPicPr>
            <p:cNvPr id="184" name="Picture 36" descr="Stuart Fowell"/>
            <p:cNvPicPr>
              <a:picLocks noChangeAspect="1" noChangeArrowheads="1"/>
            </p:cNvPicPr>
            <p:nvPr/>
          </p:nvPicPr>
          <p:blipFill>
            <a:blip r:embed="rId35" cstate="print"/>
            <a:srcRect/>
            <a:stretch>
              <a:fillRect/>
            </a:stretch>
          </p:blipFill>
          <p:spPr bwMode="auto">
            <a:xfrm>
              <a:off x="1345980" y="5540966"/>
              <a:ext cx="344471" cy="455613"/>
            </a:xfrm>
            <a:prstGeom prst="rect">
              <a:avLst/>
            </a:prstGeom>
            <a:noFill/>
            <a:ln w="9525">
              <a:noFill/>
              <a:miter lim="800000"/>
              <a:headEnd/>
              <a:tailEnd/>
            </a:ln>
          </p:spPr>
        </p:pic>
        <p:pic>
          <p:nvPicPr>
            <p:cNvPr id="186" name="Picture 30" descr="Peter M. Shames ">
              <a:hlinkClick r:id="rId36"/>
            </p:cNvPr>
            <p:cNvPicPr>
              <a:picLocks noChangeAspect="1" noChangeArrowheads="1"/>
            </p:cNvPicPr>
            <p:nvPr/>
          </p:nvPicPr>
          <p:blipFill>
            <a:blip r:embed="rId37" cstate="print"/>
            <a:srcRect/>
            <a:stretch>
              <a:fillRect/>
            </a:stretch>
          </p:blipFill>
          <p:spPr bwMode="auto">
            <a:xfrm>
              <a:off x="3995925" y="1316725"/>
              <a:ext cx="333359" cy="434975"/>
            </a:xfrm>
            <a:prstGeom prst="rect">
              <a:avLst/>
            </a:prstGeom>
            <a:noFill/>
            <a:ln w="9525">
              <a:noFill/>
              <a:miter lim="800000"/>
              <a:headEnd/>
              <a:tailEnd/>
            </a:ln>
          </p:spPr>
        </p:pic>
        <p:pic>
          <p:nvPicPr>
            <p:cNvPr id="187" name="Picture 35" descr="Chris Taylor">
              <a:hlinkClick r:id="rId38"/>
            </p:cNvPr>
            <p:cNvPicPr>
              <a:picLocks noChangeAspect="1" noChangeArrowheads="1"/>
            </p:cNvPicPr>
            <p:nvPr/>
          </p:nvPicPr>
          <p:blipFill>
            <a:blip r:embed="rId39" cstate="print"/>
            <a:srcRect/>
            <a:stretch>
              <a:fillRect/>
            </a:stretch>
          </p:blipFill>
          <p:spPr bwMode="auto">
            <a:xfrm>
              <a:off x="1000335" y="5540172"/>
              <a:ext cx="312723" cy="457200"/>
            </a:xfrm>
            <a:prstGeom prst="rect">
              <a:avLst/>
            </a:prstGeom>
            <a:noFill/>
            <a:ln w="9525">
              <a:noFill/>
              <a:miter lim="800000"/>
              <a:headEnd/>
              <a:tailEnd/>
            </a:ln>
          </p:spPr>
        </p:pic>
        <p:pic>
          <p:nvPicPr>
            <p:cNvPr id="188" name="Picture 1"/>
            <p:cNvPicPr>
              <a:picLocks noChangeAspect="1" noChangeArrowheads="1"/>
            </p:cNvPicPr>
            <p:nvPr/>
          </p:nvPicPr>
          <p:blipFill>
            <a:blip r:embed="rId40" cstate="print"/>
            <a:srcRect/>
            <a:stretch>
              <a:fillRect/>
            </a:stretch>
          </p:blipFill>
          <p:spPr bwMode="auto">
            <a:xfrm>
              <a:off x="3496660" y="5538342"/>
              <a:ext cx="345645" cy="460860"/>
            </a:xfrm>
            <a:prstGeom prst="rect">
              <a:avLst/>
            </a:prstGeom>
            <a:noFill/>
            <a:ln w="9525">
              <a:noFill/>
              <a:miter lim="800000"/>
              <a:headEnd/>
              <a:tailEnd/>
            </a:ln>
          </p:spPr>
        </p:pic>
        <p:pic>
          <p:nvPicPr>
            <p:cNvPr id="189" name="Picture 29" descr="Nestor Peccia">
              <a:hlinkClick r:id="rId22"/>
            </p:cNvPr>
            <p:cNvPicPr>
              <a:picLocks noChangeAspect="1" noChangeArrowheads="1"/>
            </p:cNvPicPr>
            <p:nvPr/>
          </p:nvPicPr>
          <p:blipFill>
            <a:blip r:embed="rId23" cstate="print"/>
            <a:srcRect/>
            <a:stretch>
              <a:fillRect/>
            </a:stretch>
          </p:blipFill>
          <p:spPr bwMode="auto">
            <a:xfrm>
              <a:off x="5301695" y="5541275"/>
              <a:ext cx="333359" cy="446088"/>
            </a:xfrm>
            <a:prstGeom prst="rect">
              <a:avLst/>
            </a:prstGeom>
            <a:noFill/>
            <a:ln w="9525">
              <a:noFill/>
              <a:miter lim="800000"/>
              <a:headEnd/>
              <a:tailEnd/>
            </a:ln>
          </p:spPr>
        </p:pic>
      </p:grpSp>
      <p:pic>
        <p:nvPicPr>
          <p:cNvPr id="185" name="Picture 18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072735" y="2256031"/>
            <a:ext cx="21812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0" name="Picture 3"/>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901410" y="4593922"/>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 name="Picture 4"/>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424328" y="2593184"/>
            <a:ext cx="27336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9" name="Text Box 3"/>
          <p:cNvSpPr txBox="1">
            <a:spLocks noChangeArrowheads="1"/>
          </p:cNvSpPr>
          <p:nvPr/>
        </p:nvSpPr>
        <p:spPr bwMode="auto">
          <a:xfrm>
            <a:off x="838200" y="1919288"/>
            <a:ext cx="7597775" cy="2369880"/>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CESG </a:t>
            </a:r>
            <a:r>
              <a:rPr lang="en-US" sz="4000" dirty="0" smtClean="0">
                <a:solidFill>
                  <a:srgbClr val="000099"/>
                </a:solidFill>
                <a:effectLst>
                  <a:outerShdw blurRad="38100" dist="38100" dir="2700000" algn="tl">
                    <a:srgbClr val="C0C0C0"/>
                  </a:outerShdw>
                </a:effectLst>
                <a:latin typeface="Calibri" pitchFamily="34" charset="0"/>
              </a:rPr>
              <a:t>Fall 2014:</a:t>
            </a:r>
            <a:endParaRPr lang="en-US" sz="40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smtClean="0">
                <a:solidFill>
                  <a:srgbClr val="000099"/>
                </a:solidFill>
                <a:effectLst>
                  <a:outerShdw blurRad="38100" dist="38100" dir="2700000" algn="tl">
                    <a:srgbClr val="C0C0C0"/>
                  </a:outerShdw>
                </a:effectLst>
                <a:latin typeface="Calibri" pitchFamily="34" charset="0"/>
              </a:rPr>
              <a:t>Area Reports</a:t>
            </a:r>
            <a:endParaRPr lang="en-US" sz="4000" dirty="0">
              <a:solidFill>
                <a:srgbClr val="000099"/>
              </a:solidFill>
              <a:effectLst>
                <a:outerShdw blurRad="38100" dist="38100" dir="2700000" algn="tl">
                  <a:srgbClr val="C0C0C0"/>
                </a:outerShdw>
              </a:effectLst>
              <a:latin typeface="Calibri" pitchFamily="34" charset="0"/>
            </a:endParaRPr>
          </a:p>
          <a:p>
            <a:pPr algn="ctr" eaLnBrk="0" hangingPunct="0">
              <a:defRPr/>
            </a:pPr>
            <a:endParaRPr lang="en-US" sz="4000" dirty="0">
              <a:solidFill>
                <a:srgbClr val="000099"/>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3990363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1937" name="Text Box 33"/>
          <p:cNvSpPr txBox="1">
            <a:spLocks noChangeArrowheads="1"/>
          </p:cNvSpPr>
          <p:nvPr/>
        </p:nvSpPr>
        <p:spPr bwMode="auto">
          <a:xfrm>
            <a:off x="1447800" y="4876800"/>
            <a:ext cx="6248400" cy="822325"/>
          </a:xfrm>
          <a:prstGeom prst="rect">
            <a:avLst/>
          </a:prstGeom>
          <a:noFill/>
          <a:ln w="12700">
            <a:noFill/>
            <a:miter lim="800000"/>
            <a:headEnd type="none" w="sm" len="sm"/>
            <a:tailEnd type="none" w="sm" len="sm"/>
          </a:ln>
        </p:spPr>
        <p:txBody>
          <a:bodyPr>
            <a:spAutoFit/>
          </a:bodyPr>
          <a:lstStyle/>
          <a:p>
            <a:pPr algn="ctr" eaLnBrk="0" hangingPunct="0">
              <a:lnSpc>
                <a:spcPct val="90000"/>
              </a:lnSpc>
              <a:spcAft>
                <a:spcPct val="10000"/>
              </a:spcAft>
              <a:buSzPct val="125000"/>
            </a:pPr>
            <a:r>
              <a:rPr lang="en-US" sz="2400">
                <a:solidFill>
                  <a:srgbClr val="000099"/>
                </a:solidFill>
              </a:rPr>
              <a:t>Chris Taylor (AD)</a:t>
            </a:r>
          </a:p>
          <a:p>
            <a:pPr algn="ctr" eaLnBrk="0" hangingPunct="0">
              <a:lnSpc>
                <a:spcPct val="90000"/>
              </a:lnSpc>
              <a:spcAft>
                <a:spcPct val="10000"/>
              </a:spcAft>
              <a:buSzPct val="125000"/>
            </a:pPr>
            <a:r>
              <a:rPr lang="en-US" sz="2400">
                <a:solidFill>
                  <a:srgbClr val="000099"/>
                </a:solidFill>
              </a:rPr>
              <a:t>Stuart Fowell (DAD)</a:t>
            </a:r>
          </a:p>
        </p:txBody>
      </p:sp>
      <p:sp>
        <p:nvSpPr>
          <p:cNvPr id="1740803" name="Text Box 3"/>
          <p:cNvSpPr txBox="1">
            <a:spLocks noChangeArrowheads="1"/>
          </p:cNvSpPr>
          <p:nvPr/>
        </p:nvSpPr>
        <p:spPr bwMode="auto">
          <a:xfrm>
            <a:off x="838200" y="1143000"/>
            <a:ext cx="7597775" cy="3033713"/>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lnSpc>
                <a:spcPct val="90000"/>
              </a:lnSpc>
              <a:spcAft>
                <a:spcPct val="10000"/>
              </a:spcAft>
              <a:buSzPct val="125000"/>
              <a:defRPr/>
            </a:pPr>
            <a:endParaRPr lang="en-US" sz="2800">
              <a:solidFill>
                <a:srgbClr val="000099"/>
              </a:solidFill>
              <a:effectLst>
                <a:outerShdw blurRad="38100" dist="38100" dir="2700000" algn="tl">
                  <a:srgbClr val="C0C0C0"/>
                </a:outerShdw>
              </a:effectLst>
            </a:endParaRPr>
          </a:p>
          <a:p>
            <a:pPr algn="ctr" eaLnBrk="0" hangingPunct="0">
              <a:lnSpc>
                <a:spcPct val="90000"/>
              </a:lnSpc>
              <a:spcAft>
                <a:spcPct val="10000"/>
              </a:spcAft>
              <a:buSzPct val="125000"/>
              <a:defRPr/>
            </a:pPr>
            <a:r>
              <a:rPr lang="en-US" sz="4000">
                <a:solidFill>
                  <a:srgbClr val="000099"/>
                </a:solidFill>
                <a:effectLst>
                  <a:outerShdw blurRad="38100" dist="38100" dir="2700000" algn="tl">
                    <a:srgbClr val="C0C0C0"/>
                  </a:outerShdw>
                </a:effectLst>
              </a:rPr>
              <a:t>SPACECRAFT ONBOARD INTERFACES SERVICES</a:t>
            </a:r>
          </a:p>
          <a:p>
            <a:pPr algn="ctr" eaLnBrk="0" hangingPunct="0">
              <a:lnSpc>
                <a:spcPct val="90000"/>
              </a:lnSpc>
              <a:spcAft>
                <a:spcPct val="10000"/>
              </a:spcAft>
              <a:buSzPct val="125000"/>
              <a:defRPr/>
            </a:pPr>
            <a:r>
              <a:rPr lang="en-US" sz="4000">
                <a:solidFill>
                  <a:srgbClr val="000099"/>
                </a:solidFill>
                <a:effectLst>
                  <a:outerShdw blurRad="38100" dist="38100" dir="2700000" algn="tl">
                    <a:srgbClr val="C0C0C0"/>
                  </a:outerShdw>
                </a:effectLst>
              </a:rPr>
              <a:t>(SOIS) AREA</a:t>
            </a:r>
          </a:p>
          <a:p>
            <a:pPr algn="ctr" eaLnBrk="0" hangingPunct="0">
              <a:lnSpc>
                <a:spcPct val="90000"/>
              </a:lnSpc>
              <a:spcAft>
                <a:spcPct val="10000"/>
              </a:spcAft>
              <a:buSzPct val="125000"/>
              <a:defRPr/>
            </a:pPr>
            <a:endParaRPr lang="en-US" sz="4000">
              <a:solidFill>
                <a:srgbClr val="000099"/>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3"/>
          <p:cNvSpPr txBox="1">
            <a:spLocks noChangeArrowheads="1"/>
          </p:cNvSpPr>
          <p:nvPr/>
        </p:nvSpPr>
        <p:spPr bwMode="auto">
          <a:xfrm>
            <a:off x="444500" y="971550"/>
            <a:ext cx="8153400" cy="1772793"/>
          </a:xfrm>
          <a:prstGeom prst="rect">
            <a:avLst/>
          </a:prstGeom>
          <a:noFill/>
          <a:ln w="9525">
            <a:noFill/>
            <a:miter lim="800000"/>
            <a:headEnd/>
            <a:tailEnd/>
          </a:ln>
        </p:spPr>
        <p:txBody>
          <a:bodyPr>
            <a:spAutoFit/>
          </a:bodyPr>
          <a:lstStyle/>
          <a:p>
            <a:pPr marL="457200" indent="-457200" eaLnBrk="0" hangingPunct="0">
              <a:lnSpc>
                <a:spcPct val="90000"/>
              </a:lnSpc>
              <a:spcBef>
                <a:spcPct val="50000"/>
              </a:spcBef>
              <a:spcAft>
                <a:spcPct val="10000"/>
              </a:spcAft>
              <a:buSzPct val="95000"/>
              <a:buFontTx/>
              <a:buAutoNum type="arabicPeriod"/>
            </a:pPr>
            <a:r>
              <a:rPr lang="en-US" sz="2800" dirty="0">
                <a:latin typeface="Calibri" pitchFamily="34" charset="0"/>
                <a:cs typeface="Calibri" pitchFamily="34" charset="0"/>
              </a:rPr>
              <a:t>Application Support Services WG </a:t>
            </a:r>
          </a:p>
          <a:p>
            <a:pPr marL="457200" indent="-457200" eaLnBrk="0" hangingPunct="0">
              <a:lnSpc>
                <a:spcPct val="90000"/>
              </a:lnSpc>
              <a:spcBef>
                <a:spcPct val="50000"/>
              </a:spcBef>
              <a:spcAft>
                <a:spcPct val="10000"/>
              </a:spcAft>
              <a:buSzPct val="95000"/>
              <a:buFontTx/>
              <a:buAutoNum type="arabicPeriod"/>
            </a:pPr>
            <a:r>
              <a:rPr lang="en-US" sz="2800" dirty="0">
                <a:latin typeface="Calibri" pitchFamily="34" charset="0"/>
                <a:cs typeface="Calibri" pitchFamily="34" charset="0"/>
              </a:rPr>
              <a:t>Wireless WG</a:t>
            </a:r>
          </a:p>
          <a:p>
            <a:pPr marL="457200" indent="-457200" eaLnBrk="0" hangingPunct="0">
              <a:lnSpc>
                <a:spcPct val="90000"/>
              </a:lnSpc>
              <a:spcBef>
                <a:spcPct val="50000"/>
              </a:spcBef>
              <a:spcAft>
                <a:spcPct val="10000"/>
              </a:spcAft>
              <a:buSzPct val="95000"/>
              <a:buFontTx/>
              <a:buAutoNum type="arabicPeriod"/>
            </a:pPr>
            <a:r>
              <a:rPr lang="en-US" sz="2800" dirty="0">
                <a:latin typeface="Calibri" pitchFamily="34" charset="0"/>
                <a:cs typeface="Calibri" pitchFamily="34" charset="0"/>
              </a:rPr>
              <a:t>Subnetwork </a:t>
            </a:r>
            <a:r>
              <a:rPr lang="en-US" sz="2800" dirty="0" smtClean="0">
                <a:latin typeface="Calibri" pitchFamily="34" charset="0"/>
                <a:cs typeface="Calibri" pitchFamily="34" charset="0"/>
              </a:rPr>
              <a:t>Services WG</a:t>
            </a:r>
            <a:endParaRPr lang="en-US" sz="2800" dirty="0">
              <a:latin typeface="Calibri" pitchFamily="34" charset="0"/>
              <a:cs typeface="Calibri" pitchFamily="34" charset="0"/>
            </a:endParaRPr>
          </a:p>
        </p:txBody>
      </p:sp>
      <p:sp>
        <p:nvSpPr>
          <p:cNvPr id="5" name="Text Box 2"/>
          <p:cNvSpPr txBox="1">
            <a:spLocks noChangeArrowheads="1"/>
          </p:cNvSpPr>
          <p:nvPr/>
        </p:nvSpPr>
        <p:spPr bwMode="auto">
          <a:xfrm>
            <a:off x="1499600" y="0"/>
            <a:ext cx="7772400" cy="590550"/>
          </a:xfrm>
          <a:prstGeom prst="rect">
            <a:avLst/>
          </a:prstGeom>
          <a:noFill/>
          <a:ln w="9525">
            <a:noFill/>
            <a:miter lim="800000"/>
            <a:headEnd/>
            <a:tailEnd/>
          </a:ln>
        </p:spPr>
        <p:txBody>
          <a:bodyPr>
            <a:spAutoFit/>
          </a:bodyPr>
          <a:lstStyle>
            <a:lvl1pPr marL="342900" indent="-342900">
              <a:defRPr b="1">
                <a:solidFill>
                  <a:schemeClr val="tx1"/>
                </a:solidFill>
                <a:latin typeface="Arial" charset="0"/>
              </a:defRPr>
            </a:lvl1pPr>
            <a:lvl2pPr marL="800100" indent="-342900">
              <a:defRPr b="1">
                <a:solidFill>
                  <a:schemeClr val="tx1"/>
                </a:solidFill>
                <a:latin typeface="Arial" charset="0"/>
              </a:defRPr>
            </a:lvl2pPr>
            <a:lvl3pPr marL="1257300" indent="-342900">
              <a:defRPr b="1">
                <a:solidFill>
                  <a:schemeClr val="tx1"/>
                </a:solidFill>
                <a:latin typeface="Arial" charset="0"/>
              </a:defRPr>
            </a:lvl3pPr>
            <a:lvl4pPr marL="1714500" indent="-342900">
              <a:defRPr b="1">
                <a:solidFill>
                  <a:schemeClr val="tx1"/>
                </a:solidFill>
                <a:latin typeface="Arial" charset="0"/>
              </a:defRPr>
            </a:lvl4pPr>
            <a:lvl5pPr marL="2171700" indent="-342900">
              <a:defRPr b="1">
                <a:solidFill>
                  <a:schemeClr val="tx1"/>
                </a:solidFill>
                <a:latin typeface="Arial" charset="0"/>
              </a:defRPr>
            </a:lvl5pPr>
            <a:lvl6pPr marL="2628900" indent="-342900" fontAlgn="base">
              <a:spcBef>
                <a:spcPct val="0"/>
              </a:spcBef>
              <a:spcAft>
                <a:spcPct val="0"/>
              </a:spcAft>
              <a:defRPr b="1">
                <a:solidFill>
                  <a:schemeClr val="tx1"/>
                </a:solidFill>
                <a:latin typeface="Arial" charset="0"/>
              </a:defRPr>
            </a:lvl6pPr>
            <a:lvl7pPr marL="3086100" indent="-342900" fontAlgn="base">
              <a:spcBef>
                <a:spcPct val="0"/>
              </a:spcBef>
              <a:spcAft>
                <a:spcPct val="0"/>
              </a:spcAft>
              <a:defRPr b="1">
                <a:solidFill>
                  <a:schemeClr val="tx1"/>
                </a:solidFill>
                <a:latin typeface="Arial" charset="0"/>
              </a:defRPr>
            </a:lvl7pPr>
            <a:lvl8pPr marL="3543300" indent="-342900" fontAlgn="base">
              <a:spcBef>
                <a:spcPct val="0"/>
              </a:spcBef>
              <a:spcAft>
                <a:spcPct val="0"/>
              </a:spcAft>
              <a:defRPr b="1">
                <a:solidFill>
                  <a:schemeClr val="tx1"/>
                </a:solidFill>
                <a:latin typeface="Arial" charset="0"/>
              </a:defRPr>
            </a:lvl8pPr>
            <a:lvl9pPr marL="4000500" indent="-342900" fontAlgn="base">
              <a:spcBef>
                <a:spcPct val="0"/>
              </a:spcBef>
              <a:spcAft>
                <a:spcPct val="0"/>
              </a:spcAft>
              <a:defRPr b="1">
                <a:solidFill>
                  <a:schemeClr val="tx1"/>
                </a:solidFill>
                <a:latin typeface="Arial" charset="0"/>
              </a:defRPr>
            </a:lvl9pPr>
          </a:lstStyle>
          <a:p>
            <a:pPr lvl="1" eaLnBrk="0" hangingPunct="0">
              <a:lnSpc>
                <a:spcPct val="90000"/>
              </a:lnSpc>
              <a:spcBef>
                <a:spcPct val="50000"/>
              </a:spcBef>
              <a:spcAft>
                <a:spcPct val="10000"/>
              </a:spcAft>
              <a:buSzPct val="125000"/>
              <a:defRPr/>
            </a:pPr>
            <a:r>
              <a:rPr lang="en-US" sz="2400" dirty="0">
                <a:solidFill>
                  <a:srgbClr val="000099"/>
                </a:solidFill>
                <a:effectLst>
                  <a:outerShdw blurRad="38100" dist="38100" dir="2700000" algn="tl">
                    <a:srgbClr val="C0C0C0"/>
                  </a:outerShdw>
                </a:effectLst>
                <a:latin typeface="Calibri" pitchFamily="34" charset="0"/>
                <a:cs typeface="Calibri" pitchFamily="34" charset="0"/>
              </a:rPr>
              <a:t>SOIS Area Report </a:t>
            </a:r>
            <a:r>
              <a:rPr lang="en-US" sz="36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 </a:t>
            </a:r>
            <a:r>
              <a:rPr lang="en-US" sz="24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Current Working Groups</a:t>
            </a:r>
            <a:endParaRPr lang="en-US" sz="36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
        <p:nvSpPr>
          <p:cNvPr id="20483" name="Rectangle 6"/>
          <p:cNvSpPr>
            <a:spLocks noChangeArrowheads="1"/>
          </p:cNvSpPr>
          <p:nvPr/>
        </p:nvSpPr>
        <p:spPr bwMode="auto">
          <a:xfrm>
            <a:off x="488694" y="3083355"/>
            <a:ext cx="8467725" cy="2462213"/>
          </a:xfrm>
          <a:prstGeom prst="rect">
            <a:avLst/>
          </a:prstGeom>
          <a:noFill/>
          <a:ln w="9525">
            <a:noFill/>
            <a:miter lim="800000"/>
            <a:headEnd/>
            <a:tailEnd/>
          </a:ln>
        </p:spPr>
        <p:txBody>
          <a:bodyPr>
            <a:spAutoFit/>
          </a:bodyPr>
          <a:lstStyle/>
          <a:p>
            <a:pPr eaLnBrk="0" hangingPunct="0">
              <a:lnSpc>
                <a:spcPct val="90000"/>
              </a:lnSpc>
              <a:spcAft>
                <a:spcPct val="10000"/>
              </a:spcAft>
              <a:buSzPct val="125000"/>
            </a:pPr>
            <a:r>
              <a:rPr lang="en-GB" sz="2000" b="0" i="1" dirty="0">
                <a:latin typeface="Calibri" pitchFamily="34" charset="0"/>
                <a:cs typeface="Calibri" pitchFamily="34" charset="0"/>
              </a:rPr>
              <a:t>The SOIS area </a:t>
            </a:r>
            <a:r>
              <a:rPr lang="en-GB" sz="2000" b="0" i="1" dirty="0" smtClean="0">
                <a:latin typeface="Calibri" pitchFamily="34" charset="0"/>
                <a:cs typeface="Calibri" pitchFamily="34" charset="0"/>
              </a:rPr>
              <a:t>covers onboard </a:t>
            </a:r>
            <a:r>
              <a:rPr lang="en-GB" sz="2000" b="0" i="1" dirty="0">
                <a:latin typeface="Calibri" pitchFamily="34" charset="0"/>
                <a:cs typeface="Calibri" pitchFamily="34" charset="0"/>
              </a:rPr>
              <a:t>communication services with the intention of standardising H/W and S/W interfaces between avionics elements &amp; devices.</a:t>
            </a:r>
          </a:p>
          <a:p>
            <a:pPr eaLnBrk="0" hangingPunct="0">
              <a:lnSpc>
                <a:spcPct val="90000"/>
              </a:lnSpc>
              <a:spcAft>
                <a:spcPct val="10000"/>
              </a:spcAft>
              <a:buSzPct val="125000"/>
            </a:pPr>
            <a:endParaRPr lang="en-GB" sz="2000" b="0" i="1" dirty="0">
              <a:latin typeface="Calibri" pitchFamily="34" charset="0"/>
              <a:cs typeface="Calibri" pitchFamily="34" charset="0"/>
            </a:endParaRPr>
          </a:p>
          <a:p>
            <a:pPr eaLnBrk="0" hangingPunct="0">
              <a:lnSpc>
                <a:spcPct val="90000"/>
              </a:lnSpc>
              <a:spcAft>
                <a:spcPct val="10000"/>
              </a:spcAft>
              <a:buSzPct val="125000"/>
            </a:pPr>
            <a:r>
              <a:rPr lang="en-GB" sz="2000" b="0" i="1" dirty="0">
                <a:latin typeface="Calibri" pitchFamily="34" charset="0"/>
                <a:cs typeface="Calibri" pitchFamily="34" charset="0"/>
              </a:rPr>
              <a:t>Wireless activities cover </a:t>
            </a:r>
            <a:r>
              <a:rPr lang="en-GB" sz="2000" b="0" i="1" dirty="0" smtClean="0">
                <a:latin typeface="Calibri" pitchFamily="34" charset="0"/>
                <a:cs typeface="Calibri" pitchFamily="34" charset="0"/>
              </a:rPr>
              <a:t>intra-spacecraft, proximity, </a:t>
            </a:r>
            <a:r>
              <a:rPr lang="en-GB" sz="2000" b="0" i="1" dirty="0">
                <a:latin typeface="Calibri" pitchFamily="34" charset="0"/>
                <a:cs typeface="Calibri" pitchFamily="34" charset="0"/>
              </a:rPr>
              <a:t>AIV and RFID</a:t>
            </a:r>
          </a:p>
          <a:p>
            <a:pPr eaLnBrk="0" hangingPunct="0">
              <a:lnSpc>
                <a:spcPct val="90000"/>
              </a:lnSpc>
              <a:spcAft>
                <a:spcPct val="10000"/>
              </a:spcAft>
              <a:buSzPct val="125000"/>
            </a:pPr>
            <a:endParaRPr lang="en-GB" sz="2000" b="0" i="1" dirty="0">
              <a:latin typeface="Calibri" pitchFamily="34" charset="0"/>
              <a:cs typeface="Calibri" pitchFamily="34" charset="0"/>
            </a:endParaRPr>
          </a:p>
          <a:p>
            <a:pPr eaLnBrk="0" hangingPunct="0">
              <a:lnSpc>
                <a:spcPct val="90000"/>
              </a:lnSpc>
              <a:spcAft>
                <a:spcPct val="10000"/>
              </a:spcAft>
              <a:buSzPct val="125000"/>
            </a:pPr>
            <a:r>
              <a:rPr lang="en-GB" sz="2000" b="0" i="1" dirty="0" smtClean="0">
                <a:latin typeface="Calibri" pitchFamily="34" charset="0"/>
                <a:cs typeface="Calibri" pitchFamily="34" charset="0"/>
              </a:rPr>
              <a:t>Our work is aligned with the European SAVOIR initiative and the WG includes representatives from the US SUMO initiative</a:t>
            </a:r>
            <a:endParaRPr lang="en-GB" sz="2000" b="0" i="1" dirty="0">
              <a:latin typeface="Calibri" pitchFamily="34" charset="0"/>
              <a:cs typeface="Calibri" pitchFamily="34" charset="0"/>
            </a:endParaRPr>
          </a:p>
          <a:p>
            <a:pPr eaLnBrk="0" hangingPunct="0">
              <a:lnSpc>
                <a:spcPct val="90000"/>
              </a:lnSpc>
              <a:spcAft>
                <a:spcPct val="10000"/>
              </a:spcAft>
              <a:buSzPct val="125000"/>
            </a:pPr>
            <a:endParaRPr lang="en-GB" sz="2000" b="0" i="1" dirty="0">
              <a:latin typeface="Calibri" pitchFamily="34" charset="0"/>
              <a:cs typeface="Calibri" pitchFamily="34" charset="0"/>
            </a:endParaRPr>
          </a:p>
        </p:txBody>
      </p:sp>
    </p:spTree>
    <p:extLst>
      <p:ext uri="{BB962C8B-B14F-4D97-AF65-F5344CB8AC3E}">
        <p14:creationId xmlns:p14="http://schemas.microsoft.com/office/powerpoint/2010/main" val="1690032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defRPr/>
            </a:pPr>
            <a:r>
              <a:rPr lang="en-US" sz="2800" dirty="0" smtClean="0">
                <a:solidFill>
                  <a:srgbClr val="000099"/>
                </a:solidFill>
                <a:effectLst>
                  <a:outerShdw blurRad="38100" dist="38100" dir="2700000" algn="tl">
                    <a:srgbClr val="C0C0C0"/>
                  </a:outerShdw>
                </a:effectLst>
              </a:rPr>
              <a:t>SOIS Area Report</a:t>
            </a:r>
            <a:br>
              <a:rPr lang="en-US" sz="2800" dirty="0" smtClean="0">
                <a:solidFill>
                  <a:srgbClr val="000099"/>
                </a:solidFill>
                <a:effectLst>
                  <a:outerShdw blurRad="38100" dist="38100" dir="2700000" algn="tl">
                    <a:srgbClr val="C0C0C0"/>
                  </a:outerShdw>
                </a:effectLst>
              </a:rPr>
            </a:br>
            <a:r>
              <a:rPr lang="en-GB" sz="2000" dirty="0" smtClean="0">
                <a:solidFill>
                  <a:srgbClr val="000099"/>
                </a:solidFill>
                <a:latin typeface="Calibri" pitchFamily="34" charset="0"/>
              </a:rPr>
              <a:t> B. </a:t>
            </a:r>
            <a:r>
              <a:rPr lang="en-GB" sz="2000" u="sng" dirty="0" smtClean="0">
                <a:solidFill>
                  <a:srgbClr val="000099"/>
                </a:solidFill>
                <a:latin typeface="Calibri" pitchFamily="34" charset="0"/>
              </a:rPr>
              <a:t>Meeting Demographics </a:t>
            </a:r>
            <a:r>
              <a:rPr lang="en-US" sz="2000" dirty="0" smtClean="0">
                <a:solidFill>
                  <a:srgbClr val="000099"/>
                </a:solidFill>
                <a:effectLst>
                  <a:outerShdw blurRad="38100" dist="38100" dir="2700000" algn="tl">
                    <a:srgbClr val="C0C0C0"/>
                  </a:outerShdw>
                </a:effectLst>
              </a:rPr>
              <a:t/>
            </a:r>
            <a:br>
              <a:rPr lang="en-US" sz="2000" dirty="0" smtClean="0">
                <a:solidFill>
                  <a:srgbClr val="000099"/>
                </a:solidFill>
                <a:effectLst>
                  <a:outerShdw blurRad="38100" dist="38100" dir="2700000" algn="tl">
                    <a:srgbClr val="C0C0C0"/>
                  </a:outerShdw>
                </a:effectLst>
              </a:rPr>
            </a:br>
            <a:endParaRPr lang="en-US" sz="2000" dirty="0"/>
          </a:p>
        </p:txBody>
      </p:sp>
      <p:graphicFrame>
        <p:nvGraphicFramePr>
          <p:cNvPr id="6" name="Content Placeholder 5"/>
          <p:cNvGraphicFramePr>
            <a:graphicFrameLocks noGrp="1"/>
          </p:cNvGraphicFramePr>
          <p:nvPr>
            <p:ph idx="1"/>
          </p:nvPr>
        </p:nvGraphicFramePr>
        <p:xfrm>
          <a:off x="457200" y="1066800"/>
          <a:ext cx="8305800" cy="5333994"/>
        </p:xfrm>
        <a:graphic>
          <a:graphicData uri="http://schemas.openxmlformats.org/drawingml/2006/table">
            <a:tbl>
              <a:tblPr firstRow="1" bandRow="1">
                <a:tableStyleId>{5C22544A-7EE6-4342-B048-85BDC9FD1C3A}</a:tableStyleId>
              </a:tblPr>
              <a:tblGrid>
                <a:gridCol w="2768600"/>
                <a:gridCol w="2768600"/>
                <a:gridCol w="2768600"/>
              </a:tblGrid>
              <a:tr h="296333">
                <a:tc>
                  <a:txBody>
                    <a:bodyPr/>
                    <a:lstStyle/>
                    <a:p>
                      <a:pPr algn="l" fontAlgn="b"/>
                      <a:endParaRPr lang="en-US" sz="1400" b="0"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a:solidFill>
                            <a:srgbClr val="000000"/>
                          </a:solidFill>
                          <a:effectLst/>
                          <a:latin typeface="Arial"/>
                        </a:rPr>
                        <a:t>Wireless</a:t>
                      </a:r>
                    </a:p>
                  </a:txBody>
                  <a:tcPr marL="9525" marR="9525" marT="9525" marB="0" anchor="b"/>
                </a:tc>
                <a:tc>
                  <a:txBody>
                    <a:bodyPr/>
                    <a:lstStyle/>
                    <a:p>
                      <a:pPr algn="ctr" fontAlgn="b"/>
                      <a:r>
                        <a:rPr lang="en-US" sz="1400" b="1" i="0" u="none" strike="noStrike">
                          <a:solidFill>
                            <a:srgbClr val="000000"/>
                          </a:solidFill>
                          <a:effectLst/>
                          <a:latin typeface="Arial"/>
                        </a:rPr>
                        <a:t>App Suppt Svcs</a:t>
                      </a:r>
                    </a:p>
                  </a:txBody>
                  <a:tcPr marL="9525" marR="9525" marT="9525" marB="0" anchor="b"/>
                </a:tc>
              </a:tr>
              <a:tr h="296333">
                <a:tc>
                  <a:txBody>
                    <a:bodyPr/>
                    <a:lstStyle/>
                    <a:p>
                      <a:pPr algn="l" fontAlgn="b"/>
                      <a:r>
                        <a:rPr lang="en-US" sz="1400" b="1" i="0" u="none" strike="noStrike">
                          <a:solidFill>
                            <a:srgbClr val="000000"/>
                          </a:solidFill>
                          <a:effectLst/>
                          <a:latin typeface="Arial"/>
                        </a:rPr>
                        <a:t>ASI</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96333">
                <a:tc>
                  <a:txBody>
                    <a:bodyPr/>
                    <a:lstStyle/>
                    <a:p>
                      <a:pPr algn="l" fontAlgn="b"/>
                      <a:r>
                        <a:rPr lang="en-US" sz="1400" b="1" i="0" u="none" strike="noStrike">
                          <a:solidFill>
                            <a:srgbClr val="000000"/>
                          </a:solidFill>
                          <a:effectLst/>
                          <a:latin typeface="Arial"/>
                        </a:rPr>
                        <a:t>CNES</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96333">
                <a:tc>
                  <a:txBody>
                    <a:bodyPr/>
                    <a:lstStyle/>
                    <a:p>
                      <a:pPr algn="l" fontAlgn="b"/>
                      <a:r>
                        <a:rPr lang="en-US" sz="1400" b="1" i="0" u="none" strike="noStrike">
                          <a:solidFill>
                            <a:srgbClr val="000000"/>
                          </a:solidFill>
                          <a:effectLst/>
                          <a:latin typeface="Arial"/>
                        </a:rPr>
                        <a:t>CNSA</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96333">
                <a:tc>
                  <a:txBody>
                    <a:bodyPr/>
                    <a:lstStyle/>
                    <a:p>
                      <a:pPr algn="l" fontAlgn="b"/>
                      <a:r>
                        <a:rPr lang="en-US" sz="1400" b="1" i="0" u="none" strike="noStrike">
                          <a:solidFill>
                            <a:srgbClr val="000000"/>
                          </a:solidFill>
                          <a:effectLst/>
                          <a:latin typeface="Arial"/>
                        </a:rPr>
                        <a:t>CSA</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96333">
                <a:tc>
                  <a:txBody>
                    <a:bodyPr/>
                    <a:lstStyle/>
                    <a:p>
                      <a:pPr algn="l" fontAlgn="b"/>
                      <a:r>
                        <a:rPr lang="en-US" sz="1400" b="1" i="0" u="none" strike="noStrike">
                          <a:solidFill>
                            <a:srgbClr val="000000"/>
                          </a:solidFill>
                          <a:effectLst/>
                          <a:latin typeface="Arial"/>
                        </a:rPr>
                        <a:t>DLR</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96333">
                <a:tc>
                  <a:txBody>
                    <a:bodyPr/>
                    <a:lstStyle/>
                    <a:p>
                      <a:pPr algn="l" fontAlgn="b"/>
                      <a:r>
                        <a:rPr lang="en-US" sz="1400" b="1" i="0" u="none" strike="noStrike">
                          <a:solidFill>
                            <a:srgbClr val="000000"/>
                          </a:solidFill>
                          <a:effectLst/>
                          <a:latin typeface="Arial"/>
                        </a:rPr>
                        <a:t>ESA</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r>
              <a:tr h="296333">
                <a:tc>
                  <a:txBody>
                    <a:bodyPr/>
                    <a:lstStyle/>
                    <a:p>
                      <a:pPr algn="l" fontAlgn="b"/>
                      <a:r>
                        <a:rPr lang="en-US" sz="1400" b="1" i="0" u="none" strike="noStrike">
                          <a:solidFill>
                            <a:srgbClr val="000000"/>
                          </a:solidFill>
                          <a:effectLst/>
                          <a:latin typeface="Arial"/>
                        </a:rPr>
                        <a:t>INPE</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96333">
                <a:tc>
                  <a:txBody>
                    <a:bodyPr/>
                    <a:lstStyle/>
                    <a:p>
                      <a:pPr algn="l" fontAlgn="b"/>
                      <a:r>
                        <a:rPr lang="en-US" sz="1400" b="1" i="0" u="none" strike="noStrike">
                          <a:solidFill>
                            <a:srgbClr val="000000"/>
                          </a:solidFill>
                          <a:effectLst/>
                          <a:latin typeface="Arial"/>
                        </a:rPr>
                        <a:t>JAXA</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96333">
                <a:tc>
                  <a:txBody>
                    <a:bodyPr/>
                    <a:lstStyle/>
                    <a:p>
                      <a:pPr algn="l" fontAlgn="b"/>
                      <a:r>
                        <a:rPr lang="en-US" sz="1400" b="1" i="0" u="none" strike="noStrike">
                          <a:solidFill>
                            <a:srgbClr val="000000"/>
                          </a:solidFill>
                          <a:effectLst/>
                          <a:latin typeface="Arial"/>
                        </a:rPr>
                        <a:t>NASA</a:t>
                      </a:r>
                    </a:p>
                  </a:txBody>
                  <a:tcPr marL="9525" marR="9525" marT="9525" marB="0" anchor="b"/>
                </a:tc>
                <a:tc>
                  <a:txBody>
                    <a:bodyPr/>
                    <a:lstStyle/>
                    <a:p>
                      <a:pPr algn="ctr" fontAlgn="b"/>
                      <a:r>
                        <a:rPr lang="en-US" sz="1400" b="0" i="0" u="none" strike="noStrike">
                          <a:solidFill>
                            <a:srgbClr val="000000"/>
                          </a:solidFill>
                          <a:effectLst/>
                          <a:latin typeface="Arial"/>
                        </a:rPr>
                        <a:t>4</a:t>
                      </a:r>
                    </a:p>
                  </a:txBody>
                  <a:tcPr marL="9525" marR="9525" marT="9525" marB="0" anchor="b"/>
                </a:tc>
                <a:tc>
                  <a:txBody>
                    <a:bodyPr/>
                    <a:lstStyle/>
                    <a:p>
                      <a:pPr algn="ctr" fontAlgn="b"/>
                      <a:r>
                        <a:rPr lang="en-US" sz="1400" b="0" i="0" u="none" strike="noStrike">
                          <a:solidFill>
                            <a:srgbClr val="000000"/>
                          </a:solidFill>
                          <a:effectLst/>
                          <a:latin typeface="Arial"/>
                        </a:rPr>
                        <a:t>5</a:t>
                      </a:r>
                    </a:p>
                  </a:txBody>
                  <a:tcPr marL="9525" marR="9525" marT="9525" marB="0" anchor="b"/>
                </a:tc>
              </a:tr>
              <a:tr h="296333">
                <a:tc>
                  <a:txBody>
                    <a:bodyPr/>
                    <a:lstStyle/>
                    <a:p>
                      <a:pPr algn="l" fontAlgn="b"/>
                      <a:r>
                        <a:rPr lang="en-US" sz="1400" b="1" i="0" u="none" strike="noStrike">
                          <a:solidFill>
                            <a:srgbClr val="000000"/>
                          </a:solidFill>
                          <a:effectLst/>
                          <a:latin typeface="Arial"/>
                        </a:rPr>
                        <a:t>RFSA</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r>
              <a:tr h="296333">
                <a:tc>
                  <a:txBody>
                    <a:bodyPr/>
                    <a:lstStyle/>
                    <a:p>
                      <a:pPr algn="l" fontAlgn="b"/>
                      <a:r>
                        <a:rPr lang="en-US" sz="1400" b="1" i="0" u="none" strike="noStrike">
                          <a:solidFill>
                            <a:srgbClr val="000000"/>
                          </a:solidFill>
                          <a:effectLst/>
                          <a:latin typeface="Arial"/>
                        </a:rPr>
                        <a:t>UKSA</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r>
              <a:tr h="296333">
                <a:tc>
                  <a:txBody>
                    <a:bodyPr/>
                    <a:lstStyle/>
                    <a:p>
                      <a:pPr algn="l" fontAlgn="b"/>
                      <a:r>
                        <a:rPr lang="en-US" sz="1400" b="1" i="0" u="none" strike="noStrike">
                          <a:solidFill>
                            <a:srgbClr val="000000"/>
                          </a:solidFill>
                          <a:effectLst/>
                          <a:latin typeface="Arial"/>
                        </a:rPr>
                        <a:t>Other</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96333">
                <a:tc>
                  <a:txBody>
                    <a:bodyPr/>
                    <a:lstStyle/>
                    <a:p>
                      <a:pPr algn="l" fontAlgn="b"/>
                      <a:r>
                        <a:rPr lang="en-US" sz="1400" b="1" i="0" u="none" strike="noStrike">
                          <a:solidFill>
                            <a:srgbClr val="000000"/>
                          </a:solidFill>
                          <a:effectLst/>
                          <a:latin typeface="Arial"/>
                        </a:rPr>
                        <a:t>TOTAL</a:t>
                      </a:r>
                    </a:p>
                  </a:txBody>
                  <a:tcPr marL="9525" marR="9525" marT="9525" marB="0" anchor="b"/>
                </a:tc>
                <a:tc>
                  <a:txBody>
                    <a:bodyPr/>
                    <a:lstStyle/>
                    <a:p>
                      <a:pPr algn="ctr" fontAlgn="b"/>
                      <a:r>
                        <a:rPr lang="en-US" sz="1400" b="1" i="0" u="none" strike="noStrike">
                          <a:solidFill>
                            <a:srgbClr val="000000"/>
                          </a:solidFill>
                          <a:effectLst/>
                          <a:latin typeface="Arial"/>
                        </a:rPr>
                        <a:t>11</a:t>
                      </a:r>
                    </a:p>
                  </a:txBody>
                  <a:tcPr marL="9525" marR="9525" marT="9525" marB="0" anchor="b"/>
                </a:tc>
                <a:tc>
                  <a:txBody>
                    <a:bodyPr/>
                    <a:lstStyle/>
                    <a:p>
                      <a:pPr algn="ctr" fontAlgn="b"/>
                      <a:r>
                        <a:rPr lang="en-US" sz="1400" b="1" i="0" u="none" strike="noStrike">
                          <a:solidFill>
                            <a:srgbClr val="000000"/>
                          </a:solidFill>
                          <a:effectLst/>
                          <a:latin typeface="Arial"/>
                        </a:rPr>
                        <a:t>10</a:t>
                      </a:r>
                    </a:p>
                  </a:txBody>
                  <a:tcPr marL="9525" marR="9525" marT="9525" marB="0" anchor="b"/>
                </a:tc>
              </a:tr>
              <a:tr h="296333">
                <a:tc>
                  <a:txBody>
                    <a:bodyPr/>
                    <a:lstStyle/>
                    <a:p>
                      <a:pPr algn="l" fontAlgn="b"/>
                      <a:endParaRPr lang="en-US" sz="1400" b="1" i="0" u="none" strike="noStrike">
                        <a:solidFill>
                          <a:srgbClr val="000000"/>
                        </a:solidFill>
                        <a:effectLst/>
                        <a:latin typeface="Arial"/>
                      </a:endParaRPr>
                    </a:p>
                  </a:txBody>
                  <a:tcPr marL="9525" marR="9525" marT="9525" marB="0" anchor="b"/>
                </a:tc>
                <a:tc>
                  <a:txBody>
                    <a:bodyPr/>
                    <a:lstStyle/>
                    <a:p>
                      <a:pPr algn="ctr" fontAlgn="b"/>
                      <a:r>
                        <a:rPr lang="it-IT" sz="1100" b="0" i="0" u="none" strike="noStrike" dirty="0">
                          <a:solidFill>
                            <a:srgbClr val="000000"/>
                          </a:solidFill>
                          <a:effectLst/>
                          <a:latin typeface="Arial"/>
                        </a:rPr>
                        <a:t>*2 via telecon; CSA &amp; 1 NASA</a:t>
                      </a:r>
                    </a:p>
                  </a:txBody>
                  <a:tcPr marL="9525" marR="9525" marT="9525" marB="0" anchor="b"/>
                </a:tc>
                <a:tc>
                  <a:txBody>
                    <a:bodyPr/>
                    <a:lstStyle/>
                    <a:p>
                      <a:pPr algn="ctr" fontAlgn="b"/>
                      <a:endParaRPr lang="en-US" sz="1400" b="0" i="0" u="none" strike="noStrike" dirty="0">
                        <a:solidFill>
                          <a:srgbClr val="000000"/>
                        </a:solidFill>
                        <a:effectLst/>
                        <a:latin typeface="Arial"/>
                      </a:endParaRPr>
                    </a:p>
                  </a:txBody>
                  <a:tcPr marL="9525" marR="9525" marT="9525" marB="0" anchor="b"/>
                </a:tc>
              </a:tr>
              <a:tr h="296333">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1"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Arial"/>
                      </a:endParaRPr>
                    </a:p>
                  </a:txBody>
                  <a:tcPr marL="9525" marR="9525" marT="9525" marB="0" anchor="b"/>
                </a:tc>
              </a:tr>
              <a:tr h="296333">
                <a:tc>
                  <a:txBody>
                    <a:bodyPr/>
                    <a:lstStyle/>
                    <a:p>
                      <a:pPr algn="l" fontAlgn="b"/>
                      <a:r>
                        <a:rPr lang="en-US" sz="1400" b="1" i="0" u="none" strike="noStrike">
                          <a:solidFill>
                            <a:srgbClr val="000000"/>
                          </a:solidFill>
                          <a:effectLst/>
                          <a:latin typeface="Arial"/>
                        </a:rPr>
                        <a:t>Meeting Duration</a:t>
                      </a:r>
                    </a:p>
                  </a:txBody>
                  <a:tcPr marL="9525" marR="9525" marT="9525" marB="0" anchor="b"/>
                </a:tc>
                <a:tc>
                  <a:txBody>
                    <a:bodyPr/>
                    <a:lstStyle/>
                    <a:p>
                      <a:pPr algn="ctr" fontAlgn="b"/>
                      <a:r>
                        <a:rPr lang="en-US" sz="1400" b="1" i="0" u="none" strike="noStrike" dirty="0">
                          <a:solidFill>
                            <a:srgbClr val="000000"/>
                          </a:solidFill>
                          <a:effectLst/>
                          <a:latin typeface="Arial"/>
                        </a:rPr>
                        <a:t>5</a:t>
                      </a:r>
                    </a:p>
                  </a:txBody>
                  <a:tcPr marL="9525" marR="9525" marT="9525" marB="0" anchor="b"/>
                </a:tc>
                <a:tc>
                  <a:txBody>
                    <a:bodyPr/>
                    <a:lstStyle/>
                    <a:p>
                      <a:pPr algn="ctr" fontAlgn="b"/>
                      <a:r>
                        <a:rPr lang="en-US" sz="1400" b="1" i="0" u="none" strike="noStrike">
                          <a:solidFill>
                            <a:srgbClr val="000000"/>
                          </a:solidFill>
                          <a:effectLst/>
                          <a:latin typeface="Arial"/>
                        </a:rPr>
                        <a:t>5</a:t>
                      </a:r>
                    </a:p>
                  </a:txBody>
                  <a:tcPr marL="9525" marR="9525" marT="9525" marB="0" anchor="b"/>
                </a:tc>
              </a:tr>
              <a:tr h="296333">
                <a:tc>
                  <a:txBody>
                    <a:bodyPr/>
                    <a:lstStyle/>
                    <a:p>
                      <a:pPr algn="l" fontAlgn="b"/>
                      <a:r>
                        <a:rPr lang="en-US" sz="1400" b="1" i="0" u="none" strike="noStrike">
                          <a:solidFill>
                            <a:srgbClr val="000000"/>
                          </a:solidFill>
                          <a:effectLst/>
                          <a:latin typeface="Arial"/>
                        </a:rPr>
                        <a:t>Agency Diversity</a:t>
                      </a:r>
                    </a:p>
                  </a:txBody>
                  <a:tcPr marL="9525" marR="9525" marT="9525" marB="0" anchor="b"/>
                </a:tc>
                <a:tc>
                  <a:txBody>
                    <a:bodyPr/>
                    <a:lstStyle/>
                    <a:p>
                      <a:pPr algn="ctr" fontAlgn="b"/>
                      <a:r>
                        <a:rPr lang="en-US" sz="1400" b="1" i="0" u="none" strike="noStrike">
                          <a:solidFill>
                            <a:srgbClr val="000000"/>
                          </a:solidFill>
                          <a:effectLst/>
                          <a:latin typeface="Arial"/>
                        </a:rPr>
                        <a:t>6</a:t>
                      </a:r>
                    </a:p>
                  </a:txBody>
                  <a:tcPr marL="9525" marR="9525" marT="9525" marB="0" anchor="b"/>
                </a:tc>
                <a:tc>
                  <a:txBody>
                    <a:bodyPr/>
                    <a:lstStyle/>
                    <a:p>
                      <a:pPr algn="ctr" fontAlgn="b"/>
                      <a:r>
                        <a:rPr lang="en-US" sz="1400" b="1" i="0" u="none" strike="noStrike" dirty="0">
                          <a:solidFill>
                            <a:srgbClr val="000000"/>
                          </a:solidFill>
                          <a:effectLst/>
                          <a:latin typeface="Arial"/>
                        </a:rPr>
                        <a:t>4</a:t>
                      </a:r>
                    </a:p>
                  </a:txBody>
                  <a:tcPr marL="9525" marR="9525" marT="9525" marB="0" anchor="b"/>
                </a:tc>
              </a:tr>
            </a:tbl>
          </a:graphicData>
        </a:graphic>
      </p:graphicFrame>
    </p:spTree>
    <p:extLst>
      <p:ext uri="{BB962C8B-B14F-4D97-AF65-F5344CB8AC3E}">
        <p14:creationId xmlns:p14="http://schemas.microsoft.com/office/powerpoint/2010/main" val="3213096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hangingPunct="0">
              <a:lnSpc>
                <a:spcPct val="90000"/>
              </a:lnSpc>
              <a:spcBef>
                <a:spcPct val="50000"/>
              </a:spcBef>
              <a:spcAft>
                <a:spcPct val="10000"/>
              </a:spcAft>
              <a:buSzPct val="125000"/>
            </a:pPr>
            <a:endParaRPr lang="en-GB" sz="2400"/>
          </a:p>
        </p:txBody>
      </p:sp>
      <p:sp>
        <p:nvSpPr>
          <p:cNvPr id="23554" name="Text Box 3"/>
          <p:cNvSpPr txBox="1">
            <a:spLocks noChangeArrowheads="1"/>
          </p:cNvSpPr>
          <p:nvPr/>
        </p:nvSpPr>
        <p:spPr bwMode="auto">
          <a:xfrm>
            <a:off x="533400" y="838200"/>
            <a:ext cx="6781800" cy="757238"/>
          </a:xfrm>
          <a:prstGeom prst="rect">
            <a:avLst/>
          </a:prstGeom>
          <a:noFill/>
          <a:ln w="9525">
            <a:noFill/>
            <a:miter lim="800000"/>
            <a:headEnd/>
            <a:tailEnd/>
          </a:ln>
        </p:spPr>
        <p:txBody>
          <a:bodyPr>
            <a:spAutoFit/>
          </a:bodyPr>
          <a:lstStyle/>
          <a:p>
            <a:pPr eaLnBrk="0" hangingPunct="0">
              <a:lnSpc>
                <a:spcPct val="90000"/>
              </a:lnSpc>
              <a:spcBef>
                <a:spcPct val="50000"/>
              </a:spcBef>
              <a:spcAft>
                <a:spcPct val="10000"/>
              </a:spcAft>
              <a:buSzPct val="125000"/>
            </a:pPr>
            <a:endParaRPr lang="en-US">
              <a:solidFill>
                <a:srgbClr val="CC0000"/>
              </a:solidFill>
            </a:endParaRPr>
          </a:p>
          <a:p>
            <a:pPr eaLnBrk="0" hangingPunct="0">
              <a:lnSpc>
                <a:spcPct val="90000"/>
              </a:lnSpc>
              <a:spcBef>
                <a:spcPct val="50000"/>
              </a:spcBef>
              <a:spcAft>
                <a:spcPct val="10000"/>
              </a:spcAft>
              <a:buSzPct val="125000"/>
            </a:pPr>
            <a:endParaRPr lang="en-GB">
              <a:solidFill>
                <a:srgbClr val="CC0000"/>
              </a:solidFill>
            </a:endParaRPr>
          </a:p>
        </p:txBody>
      </p:sp>
      <p:sp>
        <p:nvSpPr>
          <p:cNvPr id="23555" name="Text Box 4"/>
          <p:cNvSpPr txBox="1">
            <a:spLocks noChangeArrowheads="1"/>
          </p:cNvSpPr>
          <p:nvPr/>
        </p:nvSpPr>
        <p:spPr bwMode="auto">
          <a:xfrm>
            <a:off x="430588" y="838200"/>
            <a:ext cx="8455025" cy="3107004"/>
          </a:xfrm>
          <a:prstGeom prst="rect">
            <a:avLst/>
          </a:prstGeom>
          <a:solidFill>
            <a:schemeClr val="bg1"/>
          </a:solidFill>
          <a:ln w="9525">
            <a:noFill/>
            <a:miter lim="800000"/>
            <a:headEnd/>
            <a:tailEnd/>
          </a:ln>
        </p:spPr>
        <p:txBody>
          <a:bodyPr>
            <a:spAutoFit/>
          </a:bodyPr>
          <a:lstStyle/>
          <a:p>
            <a:pPr marL="457200" indent="-457200" eaLnBrk="0" hangingPunct="0">
              <a:lnSpc>
                <a:spcPct val="70000"/>
              </a:lnSpc>
              <a:spcBef>
                <a:spcPct val="50000"/>
              </a:spcBef>
              <a:spcAft>
                <a:spcPct val="10000"/>
              </a:spcAft>
              <a:buSzPct val="125000"/>
            </a:pPr>
            <a:r>
              <a:rPr lang="en-GB" sz="2000" dirty="0">
                <a:solidFill>
                  <a:srgbClr val="000099"/>
                </a:solidFill>
                <a:latin typeface="Calibri" pitchFamily="34" charset="0"/>
                <a:cs typeface="Calibri" pitchFamily="34" charset="0"/>
              </a:rPr>
              <a:t>Application Support Services Working Group</a:t>
            </a:r>
          </a:p>
          <a:p>
            <a:pPr marL="457200" indent="-457200" eaLnBrk="0" hangingPunct="0">
              <a:lnSpc>
                <a:spcPct val="90000"/>
              </a:lnSpc>
              <a:spcBef>
                <a:spcPct val="50000"/>
              </a:spcBef>
              <a:spcAft>
                <a:spcPct val="10000"/>
              </a:spcAft>
              <a:buSzPct val="125000"/>
            </a:pPr>
            <a:r>
              <a:rPr lang="en-GB" i="1" dirty="0">
                <a:latin typeface="Calibri" pitchFamily="34" charset="0"/>
                <a:cs typeface="Calibri" pitchFamily="34" charset="0"/>
              </a:rPr>
              <a:t>Goal: </a:t>
            </a:r>
            <a:r>
              <a:rPr lang="en-GB" b="0" dirty="0">
                <a:latin typeface="Calibri" pitchFamily="34" charset="0"/>
                <a:cs typeface="Calibri" pitchFamily="34" charset="0"/>
              </a:rPr>
              <a:t>Develop SOIS Application </a:t>
            </a:r>
            <a:r>
              <a:rPr lang="en-GB" b="0" dirty="0" smtClean="0">
                <a:latin typeface="Calibri" pitchFamily="34" charset="0"/>
                <a:cs typeface="Calibri" pitchFamily="34" charset="0"/>
              </a:rPr>
              <a:t>Support </a:t>
            </a:r>
            <a:r>
              <a:rPr lang="en-GB" b="0" dirty="0">
                <a:latin typeface="Calibri" pitchFamily="34" charset="0"/>
                <a:cs typeface="Calibri" pitchFamily="34" charset="0"/>
              </a:rPr>
              <a:t>layer services and if appropriate </a:t>
            </a:r>
            <a:r>
              <a:rPr lang="en-GB" b="0" dirty="0" smtClean="0">
                <a:latin typeface="Calibri" pitchFamily="34" charset="0"/>
                <a:cs typeface="Calibri" pitchFamily="34" charset="0"/>
              </a:rPr>
              <a:t>protocols; develop supporting electronic data sheet schema and dictionary of terms</a:t>
            </a:r>
            <a:endParaRPr lang="en-GB" b="0" dirty="0">
              <a:latin typeface="Calibri" pitchFamily="34" charset="0"/>
              <a:cs typeface="Calibri" pitchFamily="34" charset="0"/>
            </a:endParaRPr>
          </a:p>
          <a:p>
            <a:pPr marL="457200" indent="-457200" eaLnBrk="0" hangingPunct="0">
              <a:lnSpc>
                <a:spcPct val="90000"/>
              </a:lnSpc>
              <a:spcBef>
                <a:spcPct val="50000"/>
              </a:spcBef>
              <a:spcAft>
                <a:spcPct val="10000"/>
              </a:spcAft>
              <a:buSzPct val="125000"/>
            </a:pPr>
            <a:r>
              <a:rPr lang="en-GB" i="1" dirty="0">
                <a:latin typeface="Calibri" pitchFamily="34" charset="0"/>
                <a:cs typeface="Calibri" pitchFamily="34" charset="0"/>
              </a:rPr>
              <a:t>Working Group Status</a:t>
            </a:r>
          </a:p>
          <a:p>
            <a:pPr marL="517525" lvl="1" indent="-517525" eaLnBrk="0" hangingPunct="0">
              <a:lnSpc>
                <a:spcPct val="85000"/>
              </a:lnSpc>
              <a:spcBef>
                <a:spcPct val="40000"/>
              </a:spcBef>
              <a:spcAft>
                <a:spcPct val="10000"/>
              </a:spcAft>
              <a:buSzPct val="125000"/>
              <a:buFontTx/>
              <a:buChar char="•"/>
            </a:pPr>
            <a:r>
              <a:rPr lang="en-GB" b="0" dirty="0" smtClean="0">
                <a:solidFill>
                  <a:schemeClr val="accent1">
                    <a:lumMod val="50000"/>
                  </a:schemeClr>
                </a:solidFill>
                <a:latin typeface="Calibri" pitchFamily="34" charset="0"/>
                <a:cs typeface="Calibri" pitchFamily="34" charset="0"/>
              </a:rPr>
              <a:t>Device Enumeration Service Magenta Book published</a:t>
            </a:r>
          </a:p>
          <a:p>
            <a:pPr marL="517525" lvl="1" indent="-517525" eaLnBrk="0" hangingPunct="0">
              <a:lnSpc>
                <a:spcPct val="85000"/>
              </a:lnSpc>
              <a:spcBef>
                <a:spcPct val="40000"/>
              </a:spcBef>
              <a:spcAft>
                <a:spcPct val="10000"/>
              </a:spcAft>
              <a:buSzPct val="125000"/>
              <a:buFontTx/>
              <a:buChar char="•"/>
            </a:pPr>
            <a:r>
              <a:rPr lang="en-GB" b="0" dirty="0" smtClean="0">
                <a:solidFill>
                  <a:schemeClr val="accent1">
                    <a:lumMod val="50000"/>
                  </a:schemeClr>
                </a:solidFill>
                <a:latin typeface="Calibri" pitchFamily="34" charset="0"/>
                <a:cs typeface="Calibri" pitchFamily="34" charset="0"/>
              </a:rPr>
              <a:t>Electronic </a:t>
            </a:r>
            <a:r>
              <a:rPr lang="en-GB" b="0" dirty="0">
                <a:solidFill>
                  <a:schemeClr val="accent1">
                    <a:lumMod val="50000"/>
                  </a:schemeClr>
                </a:solidFill>
                <a:latin typeface="Calibri" pitchFamily="34" charset="0"/>
                <a:cs typeface="Calibri" pitchFamily="34" charset="0"/>
              </a:rPr>
              <a:t>Data Sheets Red Book &amp; associated XML </a:t>
            </a:r>
            <a:r>
              <a:rPr lang="en-GB" b="0" dirty="0" smtClean="0">
                <a:solidFill>
                  <a:schemeClr val="accent1">
                    <a:lumMod val="50000"/>
                  </a:schemeClr>
                </a:solidFill>
                <a:latin typeface="Calibri" pitchFamily="34" charset="0"/>
                <a:cs typeface="Calibri" pitchFamily="34" charset="0"/>
              </a:rPr>
              <a:t>Schema  - Draft Red book final WG editing </a:t>
            </a:r>
            <a:endParaRPr lang="en-GB" b="0" dirty="0">
              <a:solidFill>
                <a:schemeClr val="accent1">
                  <a:lumMod val="50000"/>
                </a:schemeClr>
              </a:solidFill>
              <a:latin typeface="Calibri" pitchFamily="34" charset="0"/>
              <a:cs typeface="Calibri" pitchFamily="34" charset="0"/>
            </a:endParaRPr>
          </a:p>
          <a:p>
            <a:pPr marL="517525" lvl="1" indent="-517525" eaLnBrk="0" hangingPunct="0">
              <a:lnSpc>
                <a:spcPct val="85000"/>
              </a:lnSpc>
              <a:spcBef>
                <a:spcPct val="40000"/>
              </a:spcBef>
              <a:spcAft>
                <a:spcPct val="10000"/>
              </a:spcAft>
              <a:buSzPct val="125000"/>
              <a:buFontTx/>
              <a:buChar char="•"/>
            </a:pPr>
            <a:r>
              <a:rPr lang="en-GB" b="0" dirty="0">
                <a:solidFill>
                  <a:schemeClr val="accent1">
                    <a:lumMod val="50000"/>
                  </a:schemeClr>
                </a:solidFill>
                <a:latin typeface="Calibri" pitchFamily="34" charset="0"/>
              </a:rPr>
              <a:t>Progressing Common Dictionary of Terms Red Book &amp; associated </a:t>
            </a:r>
            <a:r>
              <a:rPr lang="en-GB" b="0" dirty="0" smtClean="0">
                <a:solidFill>
                  <a:schemeClr val="accent1">
                    <a:lumMod val="50000"/>
                  </a:schemeClr>
                </a:solidFill>
                <a:latin typeface="Calibri" pitchFamily="34" charset="0"/>
              </a:rPr>
              <a:t>ontology – Draft red book available</a:t>
            </a:r>
          </a:p>
          <a:p>
            <a:pPr marL="517525" lvl="1" indent="-517525" eaLnBrk="0" hangingPunct="0">
              <a:lnSpc>
                <a:spcPct val="85000"/>
              </a:lnSpc>
              <a:spcBef>
                <a:spcPct val="40000"/>
              </a:spcBef>
              <a:spcAft>
                <a:spcPct val="10000"/>
              </a:spcAft>
              <a:buSzPct val="125000"/>
              <a:buFontTx/>
              <a:buChar char="•"/>
            </a:pPr>
            <a:r>
              <a:rPr lang="en-GB" b="0" dirty="0" smtClean="0">
                <a:solidFill>
                  <a:schemeClr val="accent1">
                    <a:lumMod val="50000"/>
                  </a:schemeClr>
                </a:solidFill>
                <a:latin typeface="Calibri" pitchFamily="34" charset="0"/>
              </a:rPr>
              <a:t>Draft green Book initiated</a:t>
            </a:r>
          </a:p>
          <a:p>
            <a:pPr marL="517525" lvl="1" indent="-517525" eaLnBrk="0" hangingPunct="0">
              <a:lnSpc>
                <a:spcPct val="85000"/>
              </a:lnSpc>
              <a:spcBef>
                <a:spcPct val="40000"/>
              </a:spcBef>
              <a:spcAft>
                <a:spcPct val="10000"/>
              </a:spcAft>
              <a:buSzPct val="125000"/>
              <a:buFontTx/>
              <a:buChar char="•"/>
            </a:pPr>
            <a:endParaRPr lang="en-GB" sz="1400" b="0" dirty="0">
              <a:latin typeface="Calibri" pitchFamily="34" charset="0"/>
            </a:endParaRPr>
          </a:p>
        </p:txBody>
      </p:sp>
      <p:graphicFrame>
        <p:nvGraphicFramePr>
          <p:cNvPr id="23575" name="Group 23"/>
          <p:cNvGraphicFramePr>
            <a:graphicFrameLocks noGrp="1"/>
          </p:cNvGraphicFramePr>
          <p:nvPr>
            <p:extLst>
              <p:ext uri="{D42A27DB-BD31-4B8C-83A1-F6EECF244321}">
                <p14:modId xmlns:p14="http://schemas.microsoft.com/office/powerpoint/2010/main" val="3787955796"/>
              </p:ext>
            </p:extLst>
          </p:nvPr>
        </p:nvGraphicFramePr>
        <p:xfrm>
          <a:off x="877093" y="4926795"/>
          <a:ext cx="7389813" cy="1020763"/>
        </p:xfrm>
        <a:graphic>
          <a:graphicData uri="http://schemas.openxmlformats.org/drawingml/2006/table">
            <a:tbl>
              <a:tblPr/>
              <a:tblGrid>
                <a:gridCol w="1847850"/>
                <a:gridCol w="1928813"/>
                <a:gridCol w="1765300"/>
                <a:gridCol w="1847850"/>
              </a:tblGrid>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Calibri" pitchFamily="34" charset="0"/>
                        </a:rPr>
                        <a:t>Status: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Calibri" pitchFamily="34" charset="0"/>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Calibri" pitchFamily="34" charset="0"/>
                        </a:rPr>
                        <a:t>CAUTION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cs typeface="Calibri" pitchFamily="34" charset="0"/>
                        </a:rPr>
                        <a:t>PROBLEM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8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cs typeface="Calibri" pitchFamily="34" charset="0"/>
                        </a:rPr>
                        <a:t>Comment: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Resources affecting schedules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itle 1"/>
          <p:cNvSpPr txBox="1">
            <a:spLocks/>
          </p:cNvSpPr>
          <p:nvPr/>
        </p:nvSpPr>
        <p:spPr>
          <a:xfrm>
            <a:off x="461963" y="102107"/>
            <a:ext cx="8229600" cy="792163"/>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rgbClr val="000099"/>
                </a:solidFill>
                <a:effectLst>
                  <a:outerShdw blurRad="38100" dist="38100" dir="2700000" algn="tl">
                    <a:srgbClr val="C0C0C0"/>
                  </a:outerShdw>
                </a:effectLst>
                <a:latin typeface="Calibri" pitchFamily="34" charset="0"/>
                <a:cs typeface="Calibri" pitchFamily="34" charset="0"/>
              </a:rPr>
              <a:t>SOIS Area Report</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993590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3"/>
          <p:cNvSpPr txBox="1">
            <a:spLocks noChangeArrowheads="1"/>
          </p:cNvSpPr>
          <p:nvPr/>
        </p:nvSpPr>
        <p:spPr bwMode="auto">
          <a:xfrm>
            <a:off x="533400" y="838200"/>
            <a:ext cx="6781800" cy="757238"/>
          </a:xfrm>
          <a:prstGeom prst="rect">
            <a:avLst/>
          </a:prstGeom>
          <a:noFill/>
          <a:ln w="9525">
            <a:noFill/>
            <a:miter lim="800000"/>
            <a:headEnd/>
            <a:tailEnd/>
          </a:ln>
        </p:spPr>
        <p:txBody>
          <a:bodyPr>
            <a:spAutoFit/>
          </a:bodyPr>
          <a:lstStyle/>
          <a:p>
            <a:pPr eaLnBrk="0" hangingPunct="0">
              <a:lnSpc>
                <a:spcPct val="90000"/>
              </a:lnSpc>
              <a:spcBef>
                <a:spcPct val="50000"/>
              </a:spcBef>
              <a:spcAft>
                <a:spcPct val="10000"/>
              </a:spcAft>
              <a:buSzPct val="125000"/>
            </a:pPr>
            <a:endParaRPr lang="en-US">
              <a:solidFill>
                <a:srgbClr val="CC0000"/>
              </a:solidFill>
            </a:endParaRPr>
          </a:p>
          <a:p>
            <a:pPr eaLnBrk="0" hangingPunct="0">
              <a:lnSpc>
                <a:spcPct val="90000"/>
              </a:lnSpc>
              <a:spcBef>
                <a:spcPct val="50000"/>
              </a:spcBef>
              <a:spcAft>
                <a:spcPct val="10000"/>
              </a:spcAft>
              <a:buSzPct val="125000"/>
            </a:pPr>
            <a:endParaRPr lang="en-GB">
              <a:solidFill>
                <a:srgbClr val="CC0000"/>
              </a:solidFill>
            </a:endParaRPr>
          </a:p>
        </p:txBody>
      </p:sp>
      <p:sp>
        <p:nvSpPr>
          <p:cNvPr id="25602" name="Text Box 4"/>
          <p:cNvSpPr txBox="1">
            <a:spLocks noChangeArrowheads="1"/>
          </p:cNvSpPr>
          <p:nvPr/>
        </p:nvSpPr>
        <p:spPr bwMode="auto">
          <a:xfrm>
            <a:off x="639763" y="917575"/>
            <a:ext cx="7874000" cy="5746188"/>
          </a:xfrm>
          <a:prstGeom prst="rect">
            <a:avLst/>
          </a:prstGeom>
          <a:noFill/>
          <a:ln w="9525">
            <a:noFill/>
            <a:miter lim="800000"/>
            <a:headEnd/>
            <a:tailEnd/>
          </a:ln>
        </p:spPr>
        <p:txBody>
          <a:bodyPr>
            <a:spAutoFit/>
          </a:bodyPr>
          <a:lstStyle/>
          <a:p>
            <a:pPr marL="457200" indent="-457200" eaLnBrk="0" hangingPunct="0">
              <a:lnSpc>
                <a:spcPct val="90000"/>
              </a:lnSpc>
              <a:spcBef>
                <a:spcPct val="10000"/>
              </a:spcBef>
              <a:spcAft>
                <a:spcPct val="10000"/>
              </a:spcAft>
              <a:buSzPct val="125000"/>
            </a:pPr>
            <a:r>
              <a:rPr lang="en-US" sz="2000" dirty="0">
                <a:solidFill>
                  <a:srgbClr val="000099"/>
                </a:solidFill>
                <a:latin typeface="Calibri" pitchFamily="34" charset="0"/>
                <a:cs typeface="Calibri" pitchFamily="34" charset="0"/>
              </a:rPr>
              <a:t>Application Support Services WG (cont.)</a:t>
            </a:r>
            <a:endParaRPr lang="en-GB" sz="2000" dirty="0">
              <a:latin typeface="Calibri" pitchFamily="34" charset="0"/>
              <a:cs typeface="Calibri" pitchFamily="34" charset="0"/>
            </a:endParaRPr>
          </a:p>
          <a:p>
            <a:pPr marL="457200" indent="-457200" eaLnBrk="0" hangingPunct="0">
              <a:lnSpc>
                <a:spcPct val="90000"/>
              </a:lnSpc>
              <a:spcBef>
                <a:spcPct val="10000"/>
              </a:spcBef>
              <a:spcAft>
                <a:spcPct val="10000"/>
              </a:spcAft>
              <a:buSzPct val="100000"/>
            </a:pPr>
            <a:endParaRPr lang="en-GB" i="1" dirty="0" smtClean="0">
              <a:latin typeface="Calibri" pitchFamily="34" charset="0"/>
              <a:cs typeface="Calibri" pitchFamily="34" charset="0"/>
            </a:endParaRPr>
          </a:p>
          <a:p>
            <a:pPr marL="457200" indent="-457200" eaLnBrk="0" hangingPunct="0">
              <a:lnSpc>
                <a:spcPct val="90000"/>
              </a:lnSpc>
              <a:spcBef>
                <a:spcPct val="10000"/>
              </a:spcBef>
              <a:spcAft>
                <a:spcPct val="10000"/>
              </a:spcAft>
              <a:buSzPct val="100000"/>
            </a:pPr>
            <a:r>
              <a:rPr lang="en-GB" i="1" dirty="0" smtClean="0">
                <a:latin typeface="Calibri" pitchFamily="34" charset="0"/>
                <a:cs typeface="Calibri" pitchFamily="34" charset="0"/>
              </a:rPr>
              <a:t>Progress</a:t>
            </a:r>
            <a:r>
              <a:rPr lang="en-GB" sz="1800" i="1" dirty="0" smtClean="0">
                <a:latin typeface="Calibri" pitchFamily="34" charset="0"/>
                <a:cs typeface="Calibri" pitchFamily="34" charset="0"/>
              </a:rPr>
              <a:t> </a:t>
            </a:r>
            <a:endParaRPr lang="en-GB" sz="1800" i="1" dirty="0">
              <a:latin typeface="Calibri" pitchFamily="34" charset="0"/>
              <a:cs typeface="Calibri" pitchFamily="34" charset="0"/>
            </a:endParaRPr>
          </a:p>
          <a:p>
            <a:pPr marL="457200" indent="-457200" eaLnBrk="0" hangingPunct="0">
              <a:lnSpc>
                <a:spcPct val="90000"/>
              </a:lnSpc>
              <a:spcBef>
                <a:spcPct val="10000"/>
              </a:spcBef>
              <a:spcAft>
                <a:spcPct val="10000"/>
              </a:spcAft>
              <a:buSzPct val="100000"/>
              <a:buFont typeface="Arial" charset="0"/>
              <a:buChar char="•"/>
            </a:pPr>
            <a:r>
              <a:rPr lang="en-GB" b="0" dirty="0" smtClean="0">
                <a:latin typeface="Calibri" pitchFamily="34" charset="0"/>
                <a:cs typeface="Calibri" pitchFamily="34" charset="0"/>
              </a:rPr>
              <a:t>Red book on Schema being finalised after merge and working group review </a:t>
            </a:r>
          </a:p>
          <a:p>
            <a:pPr marL="457200" indent="-457200" eaLnBrk="0" hangingPunct="0">
              <a:lnSpc>
                <a:spcPct val="90000"/>
              </a:lnSpc>
              <a:spcBef>
                <a:spcPct val="10000"/>
              </a:spcBef>
              <a:spcAft>
                <a:spcPct val="10000"/>
              </a:spcAft>
              <a:buSzPct val="100000"/>
              <a:buFont typeface="Arial" charset="0"/>
              <a:buChar char="•"/>
            </a:pPr>
            <a:r>
              <a:rPr lang="en-GB" b="0" dirty="0" smtClean="0">
                <a:latin typeface="Calibri" pitchFamily="34" charset="0"/>
                <a:cs typeface="Calibri" pitchFamily="34" charset="0"/>
              </a:rPr>
              <a:t>Still need to add conformance </a:t>
            </a:r>
            <a:r>
              <a:rPr lang="en-GB" b="0" dirty="0" err="1" smtClean="0">
                <a:latin typeface="Calibri" pitchFamily="34" charset="0"/>
                <a:cs typeface="Calibri" pitchFamily="34" charset="0"/>
              </a:rPr>
              <a:t>proforma</a:t>
            </a:r>
            <a:r>
              <a:rPr lang="en-GB" b="0" dirty="0" smtClean="0">
                <a:latin typeface="Calibri" pitchFamily="34" charset="0"/>
                <a:cs typeface="Calibri" pitchFamily="34" charset="0"/>
              </a:rPr>
              <a:t> but have way forward</a:t>
            </a:r>
          </a:p>
          <a:p>
            <a:pPr marL="457200" indent="-457200" eaLnBrk="0" hangingPunct="0">
              <a:lnSpc>
                <a:spcPct val="90000"/>
              </a:lnSpc>
              <a:spcBef>
                <a:spcPct val="10000"/>
              </a:spcBef>
              <a:spcAft>
                <a:spcPct val="10000"/>
              </a:spcAft>
              <a:buSzPct val="100000"/>
              <a:buFont typeface="Arial" charset="0"/>
              <a:buChar char="•"/>
            </a:pPr>
            <a:r>
              <a:rPr lang="en-GB" b="0" dirty="0" smtClean="0">
                <a:latin typeface="Calibri" pitchFamily="34" charset="0"/>
                <a:cs typeface="Calibri" pitchFamily="34" charset="0"/>
              </a:rPr>
              <a:t>Dictionary of terms Red book reviewed complete and ready to submit</a:t>
            </a:r>
          </a:p>
          <a:p>
            <a:pPr marL="457200" indent="-457200" eaLnBrk="0" hangingPunct="0">
              <a:lnSpc>
                <a:spcPct val="90000"/>
              </a:lnSpc>
              <a:spcBef>
                <a:spcPct val="10000"/>
              </a:spcBef>
              <a:spcAft>
                <a:spcPct val="10000"/>
              </a:spcAft>
              <a:buSzPct val="100000"/>
              <a:buFont typeface="Arial" charset="0"/>
              <a:buChar char="•"/>
            </a:pPr>
            <a:r>
              <a:rPr lang="en-GB" b="0" dirty="0" smtClean="0">
                <a:latin typeface="Calibri" pitchFamily="34" charset="0"/>
                <a:cs typeface="Calibri" pitchFamily="34" charset="0"/>
              </a:rPr>
              <a:t>SANA entries – would like to establish mechanism for input of OWL files</a:t>
            </a:r>
          </a:p>
          <a:p>
            <a:pPr marL="457200" indent="-457200" eaLnBrk="0" hangingPunct="0">
              <a:lnSpc>
                <a:spcPct val="90000"/>
              </a:lnSpc>
              <a:spcBef>
                <a:spcPct val="10000"/>
              </a:spcBef>
              <a:spcAft>
                <a:spcPct val="10000"/>
              </a:spcAft>
              <a:buSzPct val="100000"/>
              <a:buFont typeface="Arial" charset="0"/>
              <a:buChar char="•"/>
            </a:pPr>
            <a:r>
              <a:rPr lang="en-GB" b="0" dirty="0" smtClean="0">
                <a:latin typeface="Calibri" pitchFamily="34" charset="0"/>
                <a:cs typeface="Calibri" pitchFamily="34" charset="0"/>
              </a:rPr>
              <a:t>Green book started but behind schedule </a:t>
            </a:r>
          </a:p>
          <a:p>
            <a:pPr marL="457200" indent="-457200" eaLnBrk="0" hangingPunct="0">
              <a:lnSpc>
                <a:spcPct val="90000"/>
              </a:lnSpc>
              <a:spcBef>
                <a:spcPct val="10000"/>
              </a:spcBef>
              <a:spcAft>
                <a:spcPct val="10000"/>
              </a:spcAft>
              <a:buSzPct val="100000"/>
              <a:buFont typeface="Arial" charset="0"/>
              <a:buChar char="•"/>
            </a:pPr>
            <a:r>
              <a:rPr lang="en-GB" b="0" dirty="0" smtClean="0">
                <a:latin typeface="Calibri" pitchFamily="34" charset="0"/>
                <a:cs typeface="Calibri" pitchFamily="34" charset="0"/>
              </a:rPr>
              <a:t>Several presentations providing implementation feedback</a:t>
            </a:r>
          </a:p>
          <a:p>
            <a:pPr marL="914400" lvl="1" indent="-457200" eaLnBrk="0" hangingPunct="0">
              <a:lnSpc>
                <a:spcPct val="90000"/>
              </a:lnSpc>
              <a:spcBef>
                <a:spcPct val="10000"/>
              </a:spcBef>
              <a:spcAft>
                <a:spcPct val="10000"/>
              </a:spcAft>
              <a:buSzPct val="100000"/>
              <a:buFont typeface="Arial" charset="0"/>
              <a:buChar char="•"/>
            </a:pPr>
            <a:r>
              <a:rPr lang="en-GB" b="0" dirty="0" smtClean="0">
                <a:latin typeface="Calibri" pitchFamily="34" charset="0"/>
                <a:cs typeface="Calibri" pitchFamily="34" charset="0"/>
              </a:rPr>
              <a:t>JSC  AES on Schema</a:t>
            </a:r>
          </a:p>
          <a:p>
            <a:pPr marL="914400" lvl="1" indent="-457200" eaLnBrk="0" hangingPunct="0">
              <a:lnSpc>
                <a:spcPct val="90000"/>
              </a:lnSpc>
              <a:spcBef>
                <a:spcPct val="10000"/>
              </a:spcBef>
              <a:spcAft>
                <a:spcPct val="10000"/>
              </a:spcAft>
              <a:buSzPct val="100000"/>
              <a:buFont typeface="Arial" charset="0"/>
              <a:buChar char="•"/>
            </a:pPr>
            <a:r>
              <a:rPr lang="en-GB" b="0" dirty="0" smtClean="0">
                <a:latin typeface="Calibri" pitchFamily="34" charset="0"/>
                <a:cs typeface="Calibri" pitchFamily="34" charset="0"/>
              </a:rPr>
              <a:t>Bright ascension on SOIS based </a:t>
            </a:r>
            <a:r>
              <a:rPr lang="en-GB" b="0" dirty="0" err="1" smtClean="0">
                <a:latin typeface="Calibri" pitchFamily="34" charset="0"/>
                <a:cs typeface="Calibri" pitchFamily="34" charset="0"/>
              </a:rPr>
              <a:t>Cubesat</a:t>
            </a:r>
            <a:endParaRPr lang="en-GB" b="0" dirty="0" smtClean="0">
              <a:latin typeface="Calibri" pitchFamily="34" charset="0"/>
              <a:cs typeface="Calibri" pitchFamily="34" charset="0"/>
            </a:endParaRPr>
          </a:p>
          <a:p>
            <a:pPr marL="914400" lvl="1" indent="-457200" eaLnBrk="0" hangingPunct="0">
              <a:lnSpc>
                <a:spcPct val="90000"/>
              </a:lnSpc>
              <a:spcBef>
                <a:spcPct val="10000"/>
              </a:spcBef>
              <a:spcAft>
                <a:spcPct val="10000"/>
              </a:spcAft>
              <a:buSzPct val="100000"/>
              <a:buFont typeface="Arial" charset="0"/>
              <a:buChar char="•"/>
            </a:pPr>
            <a:r>
              <a:rPr lang="en-GB" b="0" dirty="0" smtClean="0">
                <a:latin typeface="Calibri" pitchFamily="34" charset="0"/>
                <a:cs typeface="Calibri" pitchFamily="34" charset="0"/>
              </a:rPr>
              <a:t>ESA on implementation by European primes</a:t>
            </a:r>
          </a:p>
          <a:p>
            <a:pPr marL="914400" lvl="1" indent="-457200" eaLnBrk="0" hangingPunct="0">
              <a:lnSpc>
                <a:spcPct val="90000"/>
              </a:lnSpc>
              <a:spcBef>
                <a:spcPct val="10000"/>
              </a:spcBef>
              <a:spcAft>
                <a:spcPct val="10000"/>
              </a:spcAft>
              <a:buSzPct val="100000"/>
              <a:buFont typeface="Arial" charset="0"/>
              <a:buChar char="•"/>
            </a:pPr>
            <a:r>
              <a:rPr lang="en-GB" b="0" dirty="0" err="1" smtClean="0">
                <a:latin typeface="Calibri" pitchFamily="34" charset="0"/>
                <a:cs typeface="Calibri" pitchFamily="34" charset="0"/>
              </a:rPr>
              <a:t>Scisys</a:t>
            </a:r>
            <a:r>
              <a:rPr lang="en-GB" b="0" dirty="0" smtClean="0">
                <a:latin typeface="Calibri" pitchFamily="34" charset="0"/>
                <a:cs typeface="Calibri" pitchFamily="34" charset="0"/>
              </a:rPr>
              <a:t> on new ESA study</a:t>
            </a:r>
          </a:p>
          <a:p>
            <a:pPr marL="914400" lvl="1" indent="-457200" eaLnBrk="0" hangingPunct="0">
              <a:lnSpc>
                <a:spcPct val="90000"/>
              </a:lnSpc>
              <a:spcBef>
                <a:spcPct val="10000"/>
              </a:spcBef>
              <a:spcAft>
                <a:spcPct val="10000"/>
              </a:spcAft>
              <a:buSzPct val="100000"/>
              <a:buFont typeface="Arial" charset="0"/>
              <a:buChar char="•"/>
            </a:pPr>
            <a:r>
              <a:rPr lang="en-GB" b="0" dirty="0" smtClean="0">
                <a:latin typeface="Calibri" pitchFamily="34" charset="0"/>
                <a:cs typeface="Calibri" pitchFamily="34" charset="0"/>
              </a:rPr>
              <a:t>Sumo – EDS to continue  within NASA</a:t>
            </a:r>
          </a:p>
          <a:p>
            <a:pPr marL="914400" lvl="1" indent="-457200" eaLnBrk="0" hangingPunct="0">
              <a:lnSpc>
                <a:spcPct val="90000"/>
              </a:lnSpc>
              <a:spcBef>
                <a:spcPct val="10000"/>
              </a:spcBef>
              <a:spcAft>
                <a:spcPct val="10000"/>
              </a:spcAft>
              <a:buSzPct val="100000"/>
              <a:buFont typeface="Arial" charset="0"/>
              <a:buChar char="•"/>
            </a:pPr>
            <a:r>
              <a:rPr lang="en-GB" b="0" dirty="0" err="1" smtClean="0">
                <a:latin typeface="Calibri" pitchFamily="34" charset="0"/>
                <a:cs typeface="Calibri" pitchFamily="34" charset="0"/>
              </a:rPr>
              <a:t>RapidIO</a:t>
            </a:r>
            <a:r>
              <a:rPr lang="en-GB" b="0" dirty="0" smtClean="0">
                <a:latin typeface="Calibri" pitchFamily="34" charset="0"/>
                <a:cs typeface="Calibri" pitchFamily="34" charset="0"/>
              </a:rPr>
              <a:t>  SOIS mapping proposal </a:t>
            </a:r>
          </a:p>
          <a:p>
            <a:pPr marL="914400" lvl="1" indent="-457200" eaLnBrk="0" hangingPunct="0">
              <a:lnSpc>
                <a:spcPct val="90000"/>
              </a:lnSpc>
              <a:spcBef>
                <a:spcPct val="10000"/>
              </a:spcBef>
              <a:spcAft>
                <a:spcPct val="10000"/>
              </a:spcAft>
              <a:buSzPct val="100000"/>
              <a:buFont typeface="Arial" charset="0"/>
              <a:buChar char="•"/>
            </a:pPr>
            <a:endParaRPr lang="en-GB" b="0" dirty="0">
              <a:latin typeface="Calibri" pitchFamily="34" charset="0"/>
              <a:cs typeface="Calibri" pitchFamily="34" charset="0"/>
            </a:endParaRPr>
          </a:p>
          <a:p>
            <a:pPr marL="457200" indent="-457200" eaLnBrk="0" hangingPunct="0">
              <a:lnSpc>
                <a:spcPct val="90000"/>
              </a:lnSpc>
              <a:spcBef>
                <a:spcPct val="10000"/>
              </a:spcBef>
              <a:spcAft>
                <a:spcPct val="10000"/>
              </a:spcAft>
              <a:buSzPct val="100000"/>
              <a:buFont typeface="Arial" charset="0"/>
              <a:buChar char="•"/>
            </a:pPr>
            <a:r>
              <a:rPr lang="en-GB" b="0" dirty="0" smtClean="0">
                <a:latin typeface="Calibri" pitchFamily="34" charset="0"/>
                <a:cs typeface="Calibri" pitchFamily="34" charset="0"/>
              </a:rPr>
              <a:t>Acknowledged that we have an iterative process where feedback from implementations is necessary to progress – chicken and egg and lengthening of BB development</a:t>
            </a:r>
          </a:p>
          <a:p>
            <a:pPr marL="457200" indent="-457200" eaLnBrk="0" hangingPunct="0">
              <a:lnSpc>
                <a:spcPct val="90000"/>
              </a:lnSpc>
              <a:spcBef>
                <a:spcPct val="10000"/>
              </a:spcBef>
              <a:spcAft>
                <a:spcPct val="10000"/>
              </a:spcAft>
              <a:buSzPct val="100000"/>
              <a:buFont typeface="Arial" charset="0"/>
              <a:buChar char="•"/>
            </a:pPr>
            <a:r>
              <a:rPr lang="en-GB" b="0" dirty="0">
                <a:latin typeface="Calibri" pitchFamily="34" charset="0"/>
                <a:cs typeface="Calibri" pitchFamily="34" charset="0"/>
              </a:rPr>
              <a:t>Several issues discussed  on extensions and </a:t>
            </a:r>
            <a:r>
              <a:rPr lang="en-GB" b="0" dirty="0" smtClean="0">
                <a:latin typeface="Calibri" pitchFamily="34" charset="0"/>
                <a:cs typeface="Calibri" pitchFamily="34" charset="0"/>
              </a:rPr>
              <a:t>constraints of </a:t>
            </a:r>
            <a:r>
              <a:rPr lang="en-GB" b="0" dirty="0">
                <a:latin typeface="Calibri" pitchFamily="34" charset="0"/>
                <a:cs typeface="Calibri" pitchFamily="34" charset="0"/>
              </a:rPr>
              <a:t>present schema</a:t>
            </a:r>
          </a:p>
          <a:p>
            <a:pPr marL="457200" indent="-457200" eaLnBrk="0" hangingPunct="0">
              <a:lnSpc>
                <a:spcPct val="90000"/>
              </a:lnSpc>
              <a:spcBef>
                <a:spcPct val="10000"/>
              </a:spcBef>
              <a:spcAft>
                <a:spcPct val="10000"/>
              </a:spcAft>
              <a:buSzPct val="100000"/>
              <a:buFont typeface="Arial" charset="0"/>
              <a:buChar char="•"/>
            </a:pPr>
            <a:r>
              <a:rPr lang="en-GB" b="0" dirty="0" smtClean="0">
                <a:latin typeface="Calibri" pitchFamily="34" charset="0"/>
                <a:cs typeface="Calibri" pitchFamily="34" charset="0"/>
              </a:rPr>
              <a:t>Baselined approach for “interoperability testing”</a:t>
            </a:r>
          </a:p>
          <a:p>
            <a:pPr marL="457200" indent="-457200" eaLnBrk="0" hangingPunct="0">
              <a:lnSpc>
                <a:spcPct val="90000"/>
              </a:lnSpc>
              <a:spcBef>
                <a:spcPct val="10000"/>
              </a:spcBef>
              <a:spcAft>
                <a:spcPct val="10000"/>
              </a:spcAft>
              <a:buSzPct val="100000"/>
            </a:pPr>
            <a:endParaRPr lang="en-GB" sz="1400" b="0" dirty="0">
              <a:latin typeface="Calibri" pitchFamily="34" charset="0"/>
              <a:cs typeface="Calibri" pitchFamily="34" charset="0"/>
            </a:endParaRPr>
          </a:p>
        </p:txBody>
      </p:sp>
      <p:sp>
        <p:nvSpPr>
          <p:cNvPr id="5" name="Title 1"/>
          <p:cNvSpPr txBox="1">
            <a:spLocks/>
          </p:cNvSpPr>
          <p:nvPr/>
        </p:nvSpPr>
        <p:spPr>
          <a:xfrm>
            <a:off x="461963" y="125413"/>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rgbClr val="000099"/>
                </a:solidFill>
                <a:effectLst>
                  <a:outerShdw blurRad="38100" dist="38100" dir="2700000" algn="tl">
                    <a:srgbClr val="C0C0C0"/>
                  </a:outerShdw>
                </a:effectLst>
                <a:latin typeface="Calibri" pitchFamily="34" charset="0"/>
                <a:cs typeface="Calibri" pitchFamily="34" charset="0"/>
              </a:rPr>
              <a:t>SOIS Area Report</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92397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3"/>
          <p:cNvSpPr txBox="1">
            <a:spLocks noChangeArrowheads="1"/>
          </p:cNvSpPr>
          <p:nvPr/>
        </p:nvSpPr>
        <p:spPr bwMode="auto">
          <a:xfrm>
            <a:off x="533400" y="838200"/>
            <a:ext cx="6781800" cy="757238"/>
          </a:xfrm>
          <a:prstGeom prst="rect">
            <a:avLst/>
          </a:prstGeom>
          <a:noFill/>
          <a:ln w="9525">
            <a:noFill/>
            <a:miter lim="800000"/>
            <a:headEnd/>
            <a:tailEnd/>
          </a:ln>
        </p:spPr>
        <p:txBody>
          <a:bodyPr>
            <a:spAutoFit/>
          </a:bodyPr>
          <a:lstStyle/>
          <a:p>
            <a:pPr eaLnBrk="0" hangingPunct="0">
              <a:lnSpc>
                <a:spcPct val="90000"/>
              </a:lnSpc>
              <a:spcBef>
                <a:spcPct val="50000"/>
              </a:spcBef>
              <a:spcAft>
                <a:spcPct val="10000"/>
              </a:spcAft>
              <a:buSzPct val="125000"/>
            </a:pPr>
            <a:endParaRPr lang="en-US">
              <a:solidFill>
                <a:srgbClr val="CC0000"/>
              </a:solidFill>
            </a:endParaRPr>
          </a:p>
          <a:p>
            <a:pPr eaLnBrk="0" hangingPunct="0">
              <a:lnSpc>
                <a:spcPct val="90000"/>
              </a:lnSpc>
              <a:spcBef>
                <a:spcPct val="50000"/>
              </a:spcBef>
              <a:spcAft>
                <a:spcPct val="10000"/>
              </a:spcAft>
              <a:buSzPct val="125000"/>
            </a:pPr>
            <a:endParaRPr lang="en-GB">
              <a:solidFill>
                <a:srgbClr val="CC0000"/>
              </a:solidFill>
            </a:endParaRPr>
          </a:p>
        </p:txBody>
      </p:sp>
      <p:sp>
        <p:nvSpPr>
          <p:cNvPr id="25602" name="Text Box 4"/>
          <p:cNvSpPr txBox="1">
            <a:spLocks noChangeArrowheads="1"/>
          </p:cNvSpPr>
          <p:nvPr/>
        </p:nvSpPr>
        <p:spPr bwMode="auto">
          <a:xfrm>
            <a:off x="639762" y="917575"/>
            <a:ext cx="7619117" cy="5687711"/>
          </a:xfrm>
          <a:prstGeom prst="rect">
            <a:avLst/>
          </a:prstGeom>
          <a:noFill/>
          <a:ln w="9525">
            <a:noFill/>
            <a:miter lim="800000"/>
            <a:headEnd/>
            <a:tailEnd/>
          </a:ln>
        </p:spPr>
        <p:txBody>
          <a:bodyPr wrap="square">
            <a:spAutoFit/>
          </a:bodyPr>
          <a:lstStyle/>
          <a:p>
            <a:pPr marL="457200" indent="-457200" eaLnBrk="0" hangingPunct="0">
              <a:lnSpc>
                <a:spcPct val="90000"/>
              </a:lnSpc>
              <a:spcBef>
                <a:spcPct val="10000"/>
              </a:spcBef>
              <a:spcAft>
                <a:spcPct val="10000"/>
              </a:spcAft>
              <a:buSzPct val="125000"/>
            </a:pPr>
            <a:r>
              <a:rPr lang="en-US" sz="1800" dirty="0">
                <a:solidFill>
                  <a:srgbClr val="000099"/>
                </a:solidFill>
                <a:latin typeface="Calibri" pitchFamily="34" charset="0"/>
                <a:cs typeface="Calibri" pitchFamily="34" charset="0"/>
              </a:rPr>
              <a:t>Application Support Services WG (cont.)</a:t>
            </a:r>
            <a:endParaRPr lang="en-GB" sz="1800" dirty="0">
              <a:latin typeface="Calibri" pitchFamily="34" charset="0"/>
              <a:cs typeface="Calibri" pitchFamily="34" charset="0"/>
            </a:endParaRPr>
          </a:p>
          <a:p>
            <a:pPr marL="457200" indent="-457200" eaLnBrk="0" hangingPunct="0">
              <a:lnSpc>
                <a:spcPct val="90000"/>
              </a:lnSpc>
              <a:spcBef>
                <a:spcPct val="10000"/>
              </a:spcBef>
              <a:spcAft>
                <a:spcPct val="10000"/>
              </a:spcAft>
              <a:buSzPct val="100000"/>
            </a:pPr>
            <a:endParaRPr lang="en-GB" sz="1800" i="1" dirty="0" smtClean="0">
              <a:latin typeface="Calibri" pitchFamily="34" charset="0"/>
              <a:cs typeface="Calibri" pitchFamily="34" charset="0"/>
            </a:endParaRPr>
          </a:p>
          <a:p>
            <a:pPr marL="457200" indent="-457200" eaLnBrk="0" hangingPunct="0">
              <a:lnSpc>
                <a:spcPct val="90000"/>
              </a:lnSpc>
              <a:spcBef>
                <a:spcPct val="10000"/>
              </a:spcBef>
              <a:spcAft>
                <a:spcPct val="10000"/>
              </a:spcAft>
              <a:buSzPct val="100000"/>
            </a:pPr>
            <a:r>
              <a:rPr lang="en-GB" sz="1800" i="1" dirty="0" smtClean="0">
                <a:latin typeface="Calibri" pitchFamily="34" charset="0"/>
                <a:cs typeface="Calibri" pitchFamily="34" charset="0"/>
              </a:rPr>
              <a:t>Planning</a:t>
            </a:r>
            <a:endParaRPr lang="en-GB" sz="1800" i="1" dirty="0">
              <a:latin typeface="Calibri" pitchFamily="34" charset="0"/>
              <a:cs typeface="Calibri" pitchFamily="34" charset="0"/>
            </a:endParaRPr>
          </a:p>
          <a:p>
            <a:pPr marL="463550" lvl="1" indent="-411163" eaLnBrk="0" hangingPunct="0">
              <a:buSzPct val="100000"/>
              <a:buFont typeface="Arial" charset="0"/>
              <a:buChar char="•"/>
            </a:pPr>
            <a:r>
              <a:rPr lang="en-GB" sz="1800" b="0" dirty="0" smtClean="0">
                <a:latin typeface="Calibri" pitchFamily="34" charset="0"/>
                <a:cs typeface="Calibri" pitchFamily="34" charset="0"/>
              </a:rPr>
              <a:t>Process Agency reviews of initial Red books</a:t>
            </a:r>
          </a:p>
          <a:p>
            <a:pPr marL="463550" lvl="1" indent="-411163" eaLnBrk="0" hangingPunct="0">
              <a:buSzPct val="100000"/>
              <a:buFont typeface="Arial" charset="0"/>
              <a:buChar char="•"/>
            </a:pPr>
            <a:r>
              <a:rPr lang="en-GB" sz="1800" b="0" dirty="0" smtClean="0">
                <a:latin typeface="Calibri" pitchFamily="34" charset="0"/>
                <a:cs typeface="Calibri" pitchFamily="34" charset="0"/>
              </a:rPr>
              <a:t>Develop the new green book on EDS</a:t>
            </a:r>
          </a:p>
          <a:p>
            <a:pPr marL="463550" lvl="1" indent="-411163" eaLnBrk="0" hangingPunct="0">
              <a:buSzPct val="100000"/>
              <a:buFont typeface="Arial" charset="0"/>
              <a:buChar char="•"/>
            </a:pPr>
            <a:r>
              <a:rPr lang="en-GB" sz="1800" b="0" dirty="0" smtClean="0">
                <a:latin typeface="Calibri" pitchFamily="34" charset="0"/>
                <a:cs typeface="Calibri" pitchFamily="34" charset="0"/>
              </a:rPr>
              <a:t>Develop infrastructure and device specs for interoperability testing (JSC)</a:t>
            </a:r>
          </a:p>
          <a:p>
            <a:pPr marL="463550" lvl="1" indent="-411163" eaLnBrk="0" hangingPunct="0">
              <a:buSzPct val="100000"/>
              <a:buFont typeface="Arial" charset="0"/>
              <a:buChar char="•"/>
            </a:pPr>
            <a:r>
              <a:rPr lang="en-GB" sz="1800" b="0" dirty="0" smtClean="0">
                <a:latin typeface="Calibri" pitchFamily="34" charset="0"/>
                <a:cs typeface="Calibri" pitchFamily="34" charset="0"/>
              </a:rPr>
              <a:t>Develop a series of example EDS in association with suppliers</a:t>
            </a:r>
          </a:p>
          <a:p>
            <a:pPr marL="463550" lvl="1" indent="-411163" eaLnBrk="0" hangingPunct="0">
              <a:buSzPct val="100000"/>
              <a:buFont typeface="Arial" charset="0"/>
              <a:buChar char="•"/>
            </a:pPr>
            <a:r>
              <a:rPr lang="en-GB" sz="1800" b="0" dirty="0" smtClean="0">
                <a:latin typeface="Calibri" pitchFamily="34" charset="0"/>
                <a:cs typeface="Calibri" pitchFamily="34" charset="0"/>
              </a:rPr>
              <a:t>Update </a:t>
            </a:r>
            <a:r>
              <a:rPr lang="en-GB" sz="1800" b="0" dirty="0">
                <a:latin typeface="Calibri" pitchFamily="34" charset="0"/>
                <a:cs typeface="Calibri" pitchFamily="34" charset="0"/>
              </a:rPr>
              <a:t>Schema to incorporate MTS </a:t>
            </a:r>
          </a:p>
          <a:p>
            <a:pPr marL="463550" lvl="1" indent="-411163" eaLnBrk="0" hangingPunct="0">
              <a:buSzPct val="100000"/>
              <a:buFont typeface="Arial" charset="0"/>
              <a:buChar char="•"/>
            </a:pPr>
            <a:r>
              <a:rPr lang="en-GB" sz="1800" b="0" dirty="0" smtClean="0">
                <a:latin typeface="Calibri" pitchFamily="34" charset="0"/>
                <a:cs typeface="Calibri" pitchFamily="34" charset="0"/>
              </a:rPr>
              <a:t>Improve </a:t>
            </a:r>
            <a:r>
              <a:rPr lang="en-GB" sz="1800" b="0" dirty="0">
                <a:latin typeface="Calibri" pitchFamily="34" charset="0"/>
                <a:cs typeface="Calibri" pitchFamily="34" charset="0"/>
              </a:rPr>
              <a:t>liaison with SM&amp;C and SEA areas for </a:t>
            </a:r>
            <a:endParaRPr lang="en-GB" sz="1800" b="0" dirty="0" smtClean="0">
              <a:latin typeface="Calibri" pitchFamily="34" charset="0"/>
              <a:cs typeface="Calibri" pitchFamily="34" charset="0"/>
            </a:endParaRPr>
          </a:p>
          <a:p>
            <a:pPr marL="463550" lvl="1" indent="-411163" eaLnBrk="0" hangingPunct="0">
              <a:buSzPct val="100000"/>
              <a:buFont typeface="Arial" charset="0"/>
              <a:buChar char="•"/>
            </a:pPr>
            <a:r>
              <a:rPr lang="en-GB" sz="1800" b="0" dirty="0" smtClean="0">
                <a:latin typeface="Calibri" pitchFamily="34" charset="0"/>
                <a:cs typeface="Calibri" pitchFamily="34" charset="0"/>
              </a:rPr>
              <a:t>Continue </a:t>
            </a:r>
            <a:r>
              <a:rPr lang="en-GB" sz="1800" b="0" dirty="0">
                <a:latin typeface="Calibri" pitchFamily="34" charset="0"/>
                <a:cs typeface="Calibri" pitchFamily="34" charset="0"/>
              </a:rPr>
              <a:t>interaction with Savoir and US groups</a:t>
            </a:r>
          </a:p>
          <a:p>
            <a:pPr marL="463550" lvl="1" indent="-411163" eaLnBrk="0" hangingPunct="0">
              <a:buSzPct val="100000"/>
              <a:buFont typeface="Arial" charset="0"/>
              <a:buChar char="•"/>
            </a:pPr>
            <a:r>
              <a:rPr lang="en-GB" sz="1800" b="0" dirty="0" smtClean="0">
                <a:latin typeface="Calibri" pitchFamily="34" charset="0"/>
                <a:cs typeface="Calibri" pitchFamily="34" charset="0"/>
              </a:rPr>
              <a:t>Incorporate </a:t>
            </a:r>
            <a:r>
              <a:rPr lang="en-GB" sz="1800" b="0" dirty="0">
                <a:latin typeface="Calibri" pitchFamily="34" charset="0"/>
                <a:cs typeface="Calibri" pitchFamily="34" charset="0"/>
              </a:rPr>
              <a:t>feedback from implementers into </a:t>
            </a:r>
            <a:r>
              <a:rPr lang="en-GB" sz="1800" b="0" dirty="0" smtClean="0">
                <a:latin typeface="Calibri" pitchFamily="34" charset="0"/>
                <a:cs typeface="Calibri" pitchFamily="34" charset="0"/>
              </a:rPr>
              <a:t>2nd version </a:t>
            </a:r>
            <a:r>
              <a:rPr lang="en-GB" sz="1800" b="0" dirty="0">
                <a:latin typeface="Calibri" pitchFamily="34" charset="0"/>
                <a:cs typeface="Calibri" pitchFamily="34" charset="0"/>
              </a:rPr>
              <a:t>of Red </a:t>
            </a:r>
            <a:r>
              <a:rPr lang="en-GB" sz="1800" b="0" dirty="0" smtClean="0">
                <a:latin typeface="Calibri" pitchFamily="34" charset="0"/>
                <a:cs typeface="Calibri" pitchFamily="34" charset="0"/>
              </a:rPr>
              <a:t>book (this is a lot of work)</a:t>
            </a:r>
          </a:p>
          <a:p>
            <a:pPr marL="463550" lvl="1" indent="-411163" eaLnBrk="0" hangingPunct="0">
              <a:buSzPct val="100000"/>
              <a:buFont typeface="Arial" charset="0"/>
              <a:buChar char="•"/>
            </a:pPr>
            <a:endParaRPr lang="en-GB" sz="1800" b="0" dirty="0">
              <a:latin typeface="Calibri" pitchFamily="34" charset="0"/>
              <a:cs typeface="Calibri" pitchFamily="34" charset="0"/>
            </a:endParaRPr>
          </a:p>
          <a:p>
            <a:pPr marL="463550" lvl="1" indent="-411163" eaLnBrk="0" hangingPunct="0">
              <a:buSzPct val="100000"/>
              <a:buFont typeface="Arial" charset="0"/>
              <a:buChar char="•"/>
            </a:pPr>
            <a:r>
              <a:rPr lang="en-GB" sz="1800" b="0" dirty="0" smtClean="0">
                <a:latin typeface="Calibri" pitchFamily="34" charset="0"/>
                <a:cs typeface="Calibri" pitchFamily="34" charset="0"/>
              </a:rPr>
              <a:t>As part of subnet services 5 year review, perform SOIS Subnet mapping to other datalink protocols (Ethernet, </a:t>
            </a:r>
            <a:r>
              <a:rPr lang="en-GB" sz="1800" b="0" dirty="0" err="1" smtClean="0">
                <a:latin typeface="Calibri" pitchFamily="34" charset="0"/>
                <a:cs typeface="Calibri" pitchFamily="34" charset="0"/>
              </a:rPr>
              <a:t>Rapidio</a:t>
            </a:r>
            <a:r>
              <a:rPr lang="en-GB" sz="1800" b="0" dirty="0" smtClean="0">
                <a:latin typeface="Calibri" pitchFamily="34" charset="0"/>
                <a:cs typeface="Calibri" pitchFamily="34" charset="0"/>
              </a:rPr>
              <a:t>, raw 1553, </a:t>
            </a:r>
            <a:r>
              <a:rPr lang="en-GB" sz="1800" b="0" dirty="0" err="1" smtClean="0">
                <a:latin typeface="Calibri" pitchFamily="34" charset="0"/>
                <a:cs typeface="Calibri" pitchFamily="34" charset="0"/>
              </a:rPr>
              <a:t>TTtech</a:t>
            </a:r>
            <a:r>
              <a:rPr lang="en-GB" sz="1800" b="0" dirty="0" smtClean="0">
                <a:latin typeface="Calibri" pitchFamily="34" charset="0"/>
                <a:cs typeface="Calibri" pitchFamily="34" charset="0"/>
              </a:rPr>
              <a:t>)</a:t>
            </a:r>
          </a:p>
          <a:p>
            <a:pPr marL="463550" lvl="1" indent="-411163" eaLnBrk="0" hangingPunct="0">
              <a:buSzPct val="100000"/>
              <a:buFont typeface="Arial" charset="0"/>
              <a:buChar char="•"/>
            </a:pPr>
            <a:r>
              <a:rPr lang="en-GB" sz="1800" b="0" dirty="0" smtClean="0">
                <a:latin typeface="Calibri" pitchFamily="34" charset="0"/>
                <a:cs typeface="Calibri" pitchFamily="34" charset="0"/>
              </a:rPr>
              <a:t>Explore </a:t>
            </a:r>
            <a:r>
              <a:rPr lang="en-GB" sz="1800" b="0" dirty="0">
                <a:latin typeface="Calibri" pitchFamily="34" charset="0"/>
                <a:cs typeface="Calibri" pitchFamily="34" charset="0"/>
              </a:rPr>
              <a:t>US proposal to release a Orange book on </a:t>
            </a:r>
            <a:r>
              <a:rPr lang="en-GB" sz="1800" b="0" dirty="0" err="1" smtClean="0">
                <a:latin typeface="Calibri" pitchFamily="34" charset="0"/>
                <a:cs typeface="Calibri" pitchFamily="34" charset="0"/>
              </a:rPr>
              <a:t>Cfs</a:t>
            </a:r>
            <a:r>
              <a:rPr lang="en-GB" sz="1800" b="0" dirty="0" smtClean="0">
                <a:latin typeface="Calibri" pitchFamily="34" charset="0"/>
                <a:cs typeface="Calibri" pitchFamily="34" charset="0"/>
              </a:rPr>
              <a:t> </a:t>
            </a:r>
            <a:r>
              <a:rPr lang="en-GB" sz="1800" b="0" dirty="0">
                <a:latin typeface="Calibri" pitchFamily="34" charset="0"/>
                <a:cs typeface="Calibri" pitchFamily="34" charset="0"/>
              </a:rPr>
              <a:t>mapping to SOIS </a:t>
            </a:r>
            <a:r>
              <a:rPr lang="en-GB" sz="1800" b="0" dirty="0" smtClean="0">
                <a:latin typeface="Calibri" pitchFamily="34" charset="0"/>
                <a:cs typeface="Calibri" pitchFamily="34" charset="0"/>
              </a:rPr>
              <a:t> along with a publicly available  implementation </a:t>
            </a:r>
            <a:r>
              <a:rPr lang="en-GB" sz="1800" b="0" dirty="0">
                <a:latin typeface="Calibri" pitchFamily="34" charset="0"/>
                <a:cs typeface="Calibri" pitchFamily="34" charset="0"/>
              </a:rPr>
              <a:t>and accompanying tool-set</a:t>
            </a:r>
          </a:p>
          <a:p>
            <a:pPr marL="52387" lvl="1" eaLnBrk="0" hangingPunct="0">
              <a:buSzPct val="100000"/>
            </a:pPr>
            <a:endParaRPr lang="en-GB" sz="1800" b="0" dirty="0" smtClean="0">
              <a:latin typeface="Calibri" pitchFamily="34" charset="0"/>
              <a:cs typeface="Calibri" pitchFamily="34" charset="0"/>
            </a:endParaRPr>
          </a:p>
          <a:p>
            <a:pPr marL="463550" lvl="1" indent="-411163" eaLnBrk="0" hangingPunct="0">
              <a:buSzPct val="100000"/>
              <a:buFont typeface="Arial" charset="0"/>
              <a:buChar char="•"/>
            </a:pPr>
            <a:endParaRPr lang="en-GB" sz="1800" b="0" dirty="0">
              <a:latin typeface="Calibri" pitchFamily="34" charset="0"/>
              <a:cs typeface="Calibri" pitchFamily="34" charset="0"/>
            </a:endParaRPr>
          </a:p>
          <a:p>
            <a:pPr marL="463550" lvl="1" indent="-411163" eaLnBrk="0" hangingPunct="0">
              <a:buSzPct val="100000"/>
              <a:buFont typeface="Arial" charset="0"/>
              <a:buChar char="•"/>
            </a:pPr>
            <a:endParaRPr lang="en-GB" sz="1800" b="0" dirty="0">
              <a:latin typeface="Calibri" pitchFamily="34" charset="0"/>
              <a:cs typeface="Calibri" pitchFamily="34" charset="0"/>
            </a:endParaRPr>
          </a:p>
        </p:txBody>
      </p:sp>
      <p:sp>
        <p:nvSpPr>
          <p:cNvPr id="5" name="Title 1"/>
          <p:cNvSpPr txBox="1">
            <a:spLocks/>
          </p:cNvSpPr>
          <p:nvPr/>
        </p:nvSpPr>
        <p:spPr>
          <a:xfrm>
            <a:off x="461963" y="125413"/>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rgbClr val="000099"/>
                </a:solidFill>
                <a:effectLst>
                  <a:outerShdw blurRad="38100" dist="38100" dir="2700000" algn="tl">
                    <a:srgbClr val="C0C0C0"/>
                  </a:outerShdw>
                </a:effectLst>
                <a:latin typeface="Calibri" pitchFamily="34" charset="0"/>
                <a:cs typeface="Calibri" pitchFamily="34" charset="0"/>
              </a:rPr>
              <a:t>SOIS Area Report</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790381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9" name="Text Box 3"/>
          <p:cNvSpPr txBox="1">
            <a:spLocks noChangeArrowheads="1"/>
          </p:cNvSpPr>
          <p:nvPr/>
        </p:nvSpPr>
        <p:spPr bwMode="auto">
          <a:xfrm>
            <a:off x="838200" y="1919288"/>
            <a:ext cx="7597775" cy="2369880"/>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CESG </a:t>
            </a:r>
            <a:r>
              <a:rPr lang="en-US" sz="4000" dirty="0" smtClean="0">
                <a:solidFill>
                  <a:srgbClr val="000099"/>
                </a:solidFill>
                <a:effectLst>
                  <a:outerShdw blurRad="38100" dist="38100" dir="2700000" algn="tl">
                    <a:srgbClr val="C0C0C0"/>
                  </a:outerShdw>
                </a:effectLst>
                <a:latin typeface="Calibri" pitchFamily="34" charset="0"/>
              </a:rPr>
              <a:t>Fall 2014:</a:t>
            </a:r>
            <a:endParaRPr lang="en-US" sz="40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smtClean="0">
                <a:solidFill>
                  <a:srgbClr val="000099"/>
                </a:solidFill>
                <a:effectLst>
                  <a:outerShdw blurRad="38100" dist="38100" dir="2700000" algn="tl">
                    <a:srgbClr val="C0C0C0"/>
                  </a:outerShdw>
                </a:effectLst>
                <a:latin typeface="Calibri" pitchFamily="34" charset="0"/>
              </a:rPr>
              <a:t>CCSDS Overview</a:t>
            </a:r>
            <a:endParaRPr lang="en-US" sz="4000" dirty="0">
              <a:solidFill>
                <a:srgbClr val="000099"/>
              </a:solidFill>
              <a:effectLst>
                <a:outerShdw blurRad="38100" dist="38100" dir="2700000" algn="tl">
                  <a:srgbClr val="C0C0C0"/>
                </a:outerShdw>
              </a:effectLst>
              <a:latin typeface="Calibri" pitchFamily="34" charset="0"/>
            </a:endParaRPr>
          </a:p>
          <a:p>
            <a:pPr algn="ctr" eaLnBrk="0" hangingPunct="0">
              <a:defRPr/>
            </a:pPr>
            <a:endParaRPr lang="en-US" sz="4000" dirty="0">
              <a:solidFill>
                <a:srgbClr val="000099"/>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3666066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3"/>
          <p:cNvSpPr txBox="1">
            <a:spLocks noChangeArrowheads="1"/>
          </p:cNvSpPr>
          <p:nvPr/>
        </p:nvSpPr>
        <p:spPr bwMode="auto">
          <a:xfrm>
            <a:off x="533400" y="838200"/>
            <a:ext cx="6781800" cy="757238"/>
          </a:xfrm>
          <a:prstGeom prst="rect">
            <a:avLst/>
          </a:prstGeom>
          <a:noFill/>
          <a:ln w="9525">
            <a:noFill/>
            <a:miter lim="800000"/>
            <a:headEnd/>
            <a:tailEnd/>
          </a:ln>
        </p:spPr>
        <p:txBody>
          <a:bodyPr>
            <a:spAutoFit/>
          </a:bodyPr>
          <a:lstStyle/>
          <a:p>
            <a:pPr eaLnBrk="0" hangingPunct="0">
              <a:lnSpc>
                <a:spcPct val="90000"/>
              </a:lnSpc>
              <a:spcBef>
                <a:spcPct val="50000"/>
              </a:spcBef>
              <a:spcAft>
                <a:spcPct val="10000"/>
              </a:spcAft>
              <a:buSzPct val="125000"/>
            </a:pPr>
            <a:endParaRPr lang="en-US">
              <a:solidFill>
                <a:srgbClr val="CC0000"/>
              </a:solidFill>
            </a:endParaRPr>
          </a:p>
          <a:p>
            <a:pPr eaLnBrk="0" hangingPunct="0">
              <a:lnSpc>
                <a:spcPct val="90000"/>
              </a:lnSpc>
              <a:spcBef>
                <a:spcPct val="50000"/>
              </a:spcBef>
              <a:spcAft>
                <a:spcPct val="10000"/>
              </a:spcAft>
              <a:buSzPct val="125000"/>
            </a:pPr>
            <a:endParaRPr lang="en-GB">
              <a:solidFill>
                <a:srgbClr val="CC0000"/>
              </a:solidFill>
            </a:endParaRPr>
          </a:p>
        </p:txBody>
      </p:sp>
      <p:sp>
        <p:nvSpPr>
          <p:cNvPr id="27650" name="Text Box 4"/>
          <p:cNvSpPr txBox="1">
            <a:spLocks noChangeArrowheads="1"/>
          </p:cNvSpPr>
          <p:nvPr/>
        </p:nvSpPr>
        <p:spPr bwMode="auto">
          <a:xfrm>
            <a:off x="79375" y="741363"/>
            <a:ext cx="8834438" cy="1560512"/>
          </a:xfrm>
          <a:prstGeom prst="rect">
            <a:avLst/>
          </a:prstGeom>
          <a:noFill/>
          <a:ln w="9525">
            <a:noFill/>
            <a:miter lim="800000"/>
            <a:headEnd/>
            <a:tailEnd/>
          </a:ln>
        </p:spPr>
        <p:txBody>
          <a:bodyPr>
            <a:spAutoFit/>
          </a:bodyPr>
          <a:lstStyle/>
          <a:p>
            <a:pPr marL="457200" indent="-457200" eaLnBrk="0" hangingPunct="0">
              <a:lnSpc>
                <a:spcPct val="90000"/>
              </a:lnSpc>
              <a:spcBef>
                <a:spcPct val="10000"/>
              </a:spcBef>
              <a:spcAft>
                <a:spcPct val="10000"/>
              </a:spcAft>
              <a:buSzPct val="125000"/>
              <a:defRPr/>
            </a:pPr>
            <a:r>
              <a:rPr lang="en-US" sz="2000" dirty="0">
                <a:solidFill>
                  <a:srgbClr val="000099"/>
                </a:solidFill>
                <a:latin typeface="Calibri" pitchFamily="34" charset="0"/>
                <a:cs typeface="Calibri" pitchFamily="34" charset="0"/>
              </a:rPr>
              <a:t>Application Support Services WG</a:t>
            </a:r>
            <a:endParaRPr lang="en-GB" sz="2000" dirty="0">
              <a:latin typeface="Calibri" pitchFamily="34" charset="0"/>
              <a:cs typeface="Calibri" pitchFamily="34" charset="0"/>
            </a:endParaRPr>
          </a:p>
          <a:p>
            <a:pPr marL="457200" indent="-457200" eaLnBrk="0" hangingPunct="0">
              <a:lnSpc>
                <a:spcPct val="90000"/>
              </a:lnSpc>
              <a:spcBef>
                <a:spcPct val="10000"/>
              </a:spcBef>
              <a:spcAft>
                <a:spcPct val="10000"/>
              </a:spcAft>
              <a:buSzPct val="100000"/>
              <a:defRPr/>
            </a:pPr>
            <a:endParaRPr lang="en-GB" sz="1800" i="1" dirty="0">
              <a:latin typeface="Calibri" pitchFamily="34" charset="0"/>
              <a:cs typeface="Calibri" pitchFamily="34" charset="0"/>
            </a:endParaRPr>
          </a:p>
          <a:p>
            <a:pPr marL="457200" indent="-457200" eaLnBrk="0" hangingPunct="0">
              <a:lnSpc>
                <a:spcPct val="90000"/>
              </a:lnSpc>
              <a:spcBef>
                <a:spcPct val="10000"/>
              </a:spcBef>
              <a:spcAft>
                <a:spcPct val="10000"/>
              </a:spcAft>
              <a:buSzPct val="100000"/>
              <a:defRPr/>
            </a:pPr>
            <a:r>
              <a:rPr lang="en-GB" sz="1800" i="1" dirty="0" smtClean="0">
                <a:latin typeface="Calibri" pitchFamily="34" charset="0"/>
                <a:cs typeface="Calibri" pitchFamily="34" charset="0"/>
              </a:rPr>
              <a:t>Planning (estimate)</a:t>
            </a:r>
            <a:endParaRPr lang="en-GB" sz="1800" i="1" dirty="0">
              <a:latin typeface="Calibri" pitchFamily="34" charset="0"/>
              <a:cs typeface="Calibri" pitchFamily="34" charset="0"/>
            </a:endParaRPr>
          </a:p>
          <a:p>
            <a:pPr marL="457200" indent="-457200" eaLnBrk="0" hangingPunct="0">
              <a:lnSpc>
                <a:spcPct val="90000"/>
              </a:lnSpc>
              <a:spcBef>
                <a:spcPct val="10000"/>
              </a:spcBef>
              <a:spcAft>
                <a:spcPct val="10000"/>
              </a:spcAft>
              <a:buSzPct val="100000"/>
              <a:defRPr/>
            </a:pPr>
            <a:endParaRPr lang="en-GB" sz="1800" i="1" dirty="0">
              <a:latin typeface="Calibri" pitchFamily="34" charset="0"/>
              <a:cs typeface="Calibri" pitchFamily="34" charset="0"/>
            </a:endParaRPr>
          </a:p>
          <a:p>
            <a:pPr eaLnBrk="0" hangingPunct="0">
              <a:lnSpc>
                <a:spcPct val="90000"/>
              </a:lnSpc>
              <a:spcBef>
                <a:spcPct val="10000"/>
              </a:spcBef>
              <a:spcAft>
                <a:spcPct val="10000"/>
              </a:spcAft>
              <a:buSzPct val="100000"/>
              <a:defRPr/>
            </a:pPr>
            <a:endParaRPr lang="en-GB" b="0" dirty="0">
              <a:latin typeface="Calibri" pitchFamily="34" charset="0"/>
              <a:cs typeface="Calibri" pitchFamily="34" charset="0"/>
            </a:endParaRPr>
          </a:p>
        </p:txBody>
      </p:sp>
      <p:sp>
        <p:nvSpPr>
          <p:cNvPr id="5" name="Title 1"/>
          <p:cNvSpPr txBox="1">
            <a:spLocks/>
          </p:cNvSpPr>
          <p:nvPr/>
        </p:nvSpPr>
        <p:spPr>
          <a:xfrm>
            <a:off x="461963" y="125413"/>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rgbClr val="000099"/>
                </a:solidFill>
                <a:effectLst>
                  <a:outerShdw blurRad="38100" dist="38100" dir="2700000" algn="tl">
                    <a:srgbClr val="C0C0C0"/>
                  </a:outerShdw>
                </a:effectLst>
                <a:latin typeface="Calibri" pitchFamily="34" charset="0"/>
                <a:cs typeface="Calibri" pitchFamily="34" charset="0"/>
              </a:rPr>
              <a:t>SOIS Area Report</a:t>
            </a:r>
            <a:endParaRPr lang="en-US" sz="2800" dirty="0">
              <a:latin typeface="Calibri" pitchFamily="34" charset="0"/>
              <a:cs typeface="Calibri" pitchFamily="34" charset="0"/>
            </a:endParaRPr>
          </a:p>
        </p:txBody>
      </p:sp>
      <p:sp>
        <p:nvSpPr>
          <p:cNvPr id="27652" name="Line 4"/>
          <p:cNvSpPr>
            <a:spLocks noChangeShapeType="1"/>
          </p:cNvSpPr>
          <p:nvPr/>
        </p:nvSpPr>
        <p:spPr bwMode="auto">
          <a:xfrm>
            <a:off x="8610600" y="5676900"/>
            <a:ext cx="0" cy="0"/>
          </a:xfrm>
          <a:prstGeom prst="line">
            <a:avLst/>
          </a:prstGeom>
          <a:noFill/>
          <a:ln w="9525">
            <a:solidFill>
              <a:srgbClr val="000000"/>
            </a:solidFill>
            <a:round/>
            <a:headEnd/>
            <a:tailEnd/>
          </a:ln>
        </p:spPr>
        <p:txBody>
          <a:bodyPr/>
          <a:lstStyle/>
          <a:p>
            <a:endParaRPr lang="en-US"/>
          </a:p>
        </p:txBody>
      </p:sp>
      <p:graphicFrame>
        <p:nvGraphicFramePr>
          <p:cNvPr id="27685" name="Group 37"/>
          <p:cNvGraphicFramePr>
            <a:graphicFrameLocks noGrp="1"/>
          </p:cNvGraphicFramePr>
          <p:nvPr>
            <p:extLst>
              <p:ext uri="{D42A27DB-BD31-4B8C-83A1-F6EECF244321}">
                <p14:modId xmlns:p14="http://schemas.microsoft.com/office/powerpoint/2010/main" val="1223840605"/>
              </p:ext>
            </p:extLst>
          </p:nvPr>
        </p:nvGraphicFramePr>
        <p:xfrm>
          <a:off x="219998" y="2046420"/>
          <a:ext cx="8553192" cy="3397377"/>
        </p:xfrm>
        <a:graphic>
          <a:graphicData uri="http://schemas.openxmlformats.org/drawingml/2006/table">
            <a:tbl>
              <a:tblPr/>
              <a:tblGrid>
                <a:gridCol w="3987455"/>
                <a:gridCol w="2263736"/>
                <a:gridCol w="2302001"/>
              </a:tblGrid>
              <a:tr h="346387">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GB" sz="2100" b="0" i="0" u="none" strike="noStrike" cap="none" normalizeH="0" baseline="0" dirty="0" smtClean="0">
                          <a:ln>
                            <a:noFill/>
                          </a:ln>
                          <a:solidFill>
                            <a:schemeClr val="tx1"/>
                          </a:solidFill>
                          <a:effectLst/>
                          <a:latin typeface="Calibri" pitchFamily="34" charset="0"/>
                          <a:cs typeface="Arial" charset="0"/>
                        </a:rPr>
                        <a:t>Activity</a:t>
                      </a:r>
                      <a:endParaRPr kumimoji="0" lang="en-US" sz="2100" b="0" i="0" u="none" strike="noStrike" cap="none" normalizeH="0" baseline="0" dirty="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3921"/>
                      </a:schemeClr>
                    </a:solid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2100" b="0" i="0" u="none" strike="noStrike" cap="none" normalizeH="0" baseline="0" smtClean="0">
                          <a:ln>
                            <a:noFill/>
                          </a:ln>
                          <a:solidFill>
                            <a:schemeClr val="tx1"/>
                          </a:solidFill>
                          <a:effectLst/>
                          <a:latin typeface="Calibri" pitchFamily="34" charset="0"/>
                          <a:cs typeface="Arial" charset="0"/>
                        </a:rPr>
                        <a:t>Milestone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882"/>
                      </a:schemeClr>
                    </a:solid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2100" b="0" i="0" u="none" strike="noStrike" cap="none" normalizeH="0" baseline="0" smtClean="0">
                          <a:ln>
                            <a:noFill/>
                          </a:ln>
                          <a:solidFill>
                            <a:schemeClr val="tx1"/>
                          </a:solidFill>
                          <a:effectLst/>
                          <a:latin typeface="Calibri" pitchFamily="34" charset="0"/>
                          <a:cs typeface="Arial" charset="0"/>
                        </a:rPr>
                        <a:t>Planned end 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882"/>
                      </a:schemeClr>
                    </a:solidFill>
                  </a:tcPr>
                </a:tc>
              </a:tr>
              <a:tr h="346075">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GB" sz="1400" b="0" i="0" u="none" strike="noStrike" cap="none" normalizeH="0" baseline="0" dirty="0" smtClean="0">
                          <a:ln>
                            <a:noFill/>
                          </a:ln>
                          <a:solidFill>
                            <a:schemeClr val="tx1"/>
                          </a:solidFill>
                          <a:effectLst/>
                          <a:latin typeface="Calibri" pitchFamily="34" charset="0"/>
                          <a:cs typeface="Calibri" pitchFamily="34" charset="0"/>
                        </a:rPr>
                        <a:t>XML Specification for Electronic Data Sheets for Onboard Devices Blue book + SANA</a:t>
                      </a:r>
                      <a:endParaRPr kumimoji="0" lang="en-US" sz="1400" b="1" i="0" u="none" strike="noStrike" cap="none" normalizeH="0" baseline="0" dirty="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kern="1200" cap="none" normalizeH="0" baseline="0" dirty="0" smtClean="0">
                          <a:ln>
                            <a:noFill/>
                          </a:ln>
                          <a:solidFill>
                            <a:schemeClr val="tx1"/>
                          </a:solidFill>
                          <a:effectLst/>
                          <a:latin typeface="Calibri" pitchFamily="34" charset="0"/>
                          <a:ea typeface="+mn-ea"/>
                          <a:cs typeface="Arial" charset="0"/>
                        </a:rPr>
                        <a:t>Agency review</a:t>
                      </a:r>
                    </a:p>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kern="1200" cap="none" normalizeH="0" baseline="0" dirty="0" smtClean="0">
                          <a:ln>
                            <a:noFill/>
                          </a:ln>
                          <a:solidFill>
                            <a:schemeClr val="tx1"/>
                          </a:solidFill>
                          <a:effectLst/>
                          <a:latin typeface="Calibri" pitchFamily="34" charset="0"/>
                          <a:ea typeface="+mn-ea"/>
                          <a:cs typeface="Arial" charset="0"/>
                        </a:rPr>
                        <a:t>RB 1 Complete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Spring 2015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GB" sz="1400" b="0" i="0" u="none" strike="noStrike" cap="none" normalizeH="0" baseline="0" dirty="0" smtClean="0">
                          <a:ln>
                            <a:noFill/>
                          </a:ln>
                          <a:solidFill>
                            <a:schemeClr val="tx1"/>
                          </a:solidFill>
                          <a:effectLst/>
                          <a:latin typeface="Calibri" pitchFamily="34" charset="0"/>
                          <a:cs typeface="Arial" charset="0"/>
                        </a:rPr>
                        <a:t>Common Dictionary of Terms for Onboard Devices Blue book + SANA</a:t>
                      </a:r>
                      <a:endParaRPr kumimoji="0" lang="en-US" sz="1400" b="1" i="0" u="none" strike="noStrike" cap="none" normalizeH="0" baseline="0" dirty="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kern="1200" cap="none" normalizeH="0" baseline="0" dirty="0" smtClean="0">
                          <a:ln>
                            <a:noFill/>
                          </a:ln>
                          <a:solidFill>
                            <a:schemeClr val="tx1"/>
                          </a:solidFill>
                          <a:effectLst/>
                          <a:latin typeface="Calibri" pitchFamily="34" charset="0"/>
                          <a:ea typeface="+mn-ea"/>
                          <a:cs typeface="Arial" charset="0"/>
                        </a:rPr>
                        <a:t>Agency review</a:t>
                      </a:r>
                    </a:p>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kern="1200" cap="none" normalizeH="0" baseline="0" dirty="0" smtClean="0">
                          <a:ln>
                            <a:noFill/>
                          </a:ln>
                          <a:solidFill>
                            <a:schemeClr val="tx1"/>
                          </a:solidFill>
                          <a:effectLst/>
                          <a:latin typeface="Calibri" pitchFamily="34" charset="0"/>
                          <a:ea typeface="+mn-ea"/>
                          <a:cs typeface="Arial" charset="0"/>
                        </a:rPr>
                        <a:t>RB 1 Complete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Spring 2015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kumimoji="0" lang="en-US" sz="1400" b="0" i="0" u="none" strike="noStrike" cap="none" normalizeH="0" baseline="0" dirty="0" smtClean="0">
                          <a:ln>
                            <a:noFill/>
                          </a:ln>
                          <a:solidFill>
                            <a:schemeClr val="tx1"/>
                          </a:solidFill>
                          <a:effectLst/>
                          <a:latin typeface="Calibri" pitchFamily="34" charset="0"/>
                          <a:cs typeface="Arial" charset="0"/>
                        </a:rPr>
                        <a:t>EDS Green book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defRPr/>
                      </a:pPr>
                      <a:r>
                        <a:rPr kumimoji="0" lang="en-US" sz="1400" b="0" i="0" u="none" strike="noStrike" kern="1200" cap="none" normalizeH="0" baseline="0" dirty="0" smtClean="0">
                          <a:ln>
                            <a:noFill/>
                          </a:ln>
                          <a:solidFill>
                            <a:schemeClr val="tx1"/>
                          </a:solidFill>
                          <a:effectLst/>
                          <a:latin typeface="Calibri" pitchFamily="34" charset="0"/>
                          <a:ea typeface="+mn-ea"/>
                          <a:cs typeface="Arial" charset="0"/>
                        </a:rPr>
                        <a:t>Draft  v1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defRPr/>
                      </a:pPr>
                      <a:r>
                        <a:rPr kumimoji="0" lang="en-US" sz="1400" b="0" i="0" u="none" strike="noStrike" cap="none" normalizeH="0" baseline="0" dirty="0" smtClean="0">
                          <a:ln>
                            <a:noFill/>
                          </a:ln>
                          <a:solidFill>
                            <a:schemeClr val="tx1"/>
                          </a:solidFill>
                          <a:effectLst/>
                          <a:latin typeface="Calibri" pitchFamily="34" charset="0"/>
                          <a:cs typeface="Arial" charset="0"/>
                        </a:rPr>
                        <a:t>Spring 2015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kumimoji="0" lang="en-GB" sz="1400" b="0" i="0" u="none" strike="noStrike" kern="1200" cap="none" normalizeH="0" baseline="0" dirty="0" smtClean="0">
                          <a:ln>
                            <a:noFill/>
                          </a:ln>
                          <a:solidFill>
                            <a:schemeClr val="tx1"/>
                          </a:solidFill>
                          <a:effectLst/>
                          <a:latin typeface="Calibri" pitchFamily="34" charset="0"/>
                          <a:ea typeface="+mn-ea"/>
                          <a:cs typeface="Arial" charset="0"/>
                        </a:rPr>
                        <a:t>XML and DOT + SANA</a:t>
                      </a:r>
                      <a:endParaRPr kumimoji="0" lang="en-GB" sz="1400" b="0" i="0" u="none" strike="noStrike" kern="1200" cap="none" normalizeH="0" baseline="0" dirty="0">
                        <a:ln>
                          <a:noFill/>
                        </a:ln>
                        <a:solidFill>
                          <a:schemeClr val="tx1"/>
                        </a:solidFill>
                        <a:effectLst/>
                        <a:latin typeface="Calibri" pitchFamily="34" charset="0"/>
                        <a:ea typeface="+mn-ea"/>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GB" sz="1400" b="0" i="0" u="none" strike="noStrike" kern="1200" cap="none" normalizeH="0" baseline="0" dirty="0" smtClean="0">
                          <a:ln>
                            <a:noFill/>
                          </a:ln>
                          <a:solidFill>
                            <a:schemeClr val="tx1"/>
                          </a:solidFill>
                          <a:effectLst/>
                          <a:latin typeface="Calibri" pitchFamily="34" charset="0"/>
                          <a:ea typeface="+mn-ea"/>
                          <a:cs typeface="Arial" charset="0"/>
                        </a:rPr>
                        <a:t>Agency review</a:t>
                      </a:r>
                      <a:br>
                        <a:rPr kumimoji="0" lang="en-GB" sz="1400" b="0" i="0" u="none" strike="noStrike" kern="1200" cap="none" normalizeH="0" baseline="0" dirty="0" smtClean="0">
                          <a:ln>
                            <a:noFill/>
                          </a:ln>
                          <a:solidFill>
                            <a:schemeClr val="tx1"/>
                          </a:solidFill>
                          <a:effectLst/>
                          <a:latin typeface="Calibri" pitchFamily="34" charset="0"/>
                          <a:ea typeface="+mn-ea"/>
                          <a:cs typeface="Arial" charset="0"/>
                        </a:rPr>
                      </a:br>
                      <a:r>
                        <a:rPr kumimoji="0" lang="en-GB" sz="1400" b="0" i="0" u="none" strike="noStrike" kern="1200" cap="none" normalizeH="0" baseline="0" dirty="0" smtClean="0">
                          <a:ln>
                            <a:noFill/>
                          </a:ln>
                          <a:solidFill>
                            <a:schemeClr val="tx1"/>
                          </a:solidFill>
                          <a:effectLst/>
                          <a:latin typeface="Calibri" pitchFamily="34" charset="0"/>
                          <a:ea typeface="+mn-ea"/>
                          <a:cs typeface="Arial" charset="0"/>
                        </a:rPr>
                        <a:t>RB2 complete</a:t>
                      </a:r>
                      <a:endParaRPr kumimoji="0" lang="en-GB" sz="1400" b="0" i="0" u="none" strike="noStrike" kern="1200" cap="none" normalizeH="0" baseline="0" dirty="0">
                        <a:ln>
                          <a:noFill/>
                        </a:ln>
                        <a:solidFill>
                          <a:schemeClr val="tx1"/>
                        </a:solidFill>
                        <a:effectLst/>
                        <a:latin typeface="Calibri" pitchFamily="34" charset="0"/>
                        <a:ea typeface="+mn-ea"/>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2016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kumimoji="0" lang="en-GB" sz="1400" b="0" i="0" u="none" strike="noStrike" kern="1200" cap="none" normalizeH="0" baseline="0" dirty="0" smtClean="0">
                          <a:ln>
                            <a:noFill/>
                          </a:ln>
                          <a:solidFill>
                            <a:schemeClr val="tx1"/>
                          </a:solidFill>
                          <a:effectLst/>
                          <a:latin typeface="Calibri" pitchFamily="34" charset="0"/>
                          <a:ea typeface="+mn-ea"/>
                          <a:cs typeface="Arial" charset="0"/>
                        </a:rPr>
                        <a:t>XML and DOT + SANA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GB" sz="1400" b="0" i="0" u="none" strike="noStrike" kern="1200" cap="none" normalizeH="0" baseline="0" dirty="0" smtClean="0">
                          <a:ln>
                            <a:noFill/>
                          </a:ln>
                          <a:solidFill>
                            <a:schemeClr val="tx1"/>
                          </a:solidFill>
                          <a:effectLst/>
                          <a:latin typeface="Calibri" pitchFamily="34" charset="0"/>
                          <a:ea typeface="+mn-ea"/>
                          <a:cs typeface="Arial" charset="0"/>
                        </a:rPr>
                        <a:t>BB 1 Publication</a:t>
                      </a:r>
                    </a:p>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GB" sz="1400" b="0" i="0" u="none" strike="noStrike" kern="1200" cap="none" normalizeH="0" baseline="0" dirty="0" smtClean="0">
                          <a:ln>
                            <a:noFill/>
                          </a:ln>
                          <a:solidFill>
                            <a:schemeClr val="tx1"/>
                          </a:solidFill>
                          <a:effectLst/>
                          <a:latin typeface="Calibri" pitchFamily="34" charset="0"/>
                          <a:ea typeface="+mn-ea"/>
                          <a:cs typeface="Arial" charset="0"/>
                        </a:rPr>
                        <a:t>Green Book Publication</a:t>
                      </a:r>
                      <a:endParaRPr kumimoji="0" lang="en-GB" sz="1400" b="0" i="0" u="none" strike="noStrike" kern="1200" cap="none" normalizeH="0" baseline="0" dirty="0">
                        <a:ln>
                          <a:noFill/>
                        </a:ln>
                        <a:solidFill>
                          <a:schemeClr val="tx1"/>
                        </a:solidFill>
                        <a:effectLst/>
                        <a:latin typeface="Calibri" pitchFamily="34" charset="0"/>
                        <a:ea typeface="+mn-ea"/>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2017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5 year Subnet review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defRPr/>
                      </a:pPr>
                      <a:r>
                        <a:rPr kumimoji="0" lang="en-GB" sz="1400" b="0" i="0" u="none" strike="noStrike" kern="1200" cap="none" normalizeH="0" baseline="0" dirty="0" smtClean="0">
                          <a:ln>
                            <a:noFill/>
                          </a:ln>
                          <a:solidFill>
                            <a:schemeClr val="tx1"/>
                          </a:solidFill>
                          <a:effectLst/>
                          <a:latin typeface="Calibri" pitchFamily="34" charset="0"/>
                          <a:ea typeface="+mn-ea"/>
                          <a:cs typeface="Arial" charset="0"/>
                        </a:rPr>
                        <a:t>BB Publication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2017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defRPr/>
                      </a:pPr>
                      <a:r>
                        <a:rPr kumimoji="0" lang="en-GB" sz="1400" b="0" i="0" u="none" strike="noStrike" kern="1200" cap="none" normalizeH="0" baseline="0" dirty="0" smtClean="0">
                          <a:ln>
                            <a:noFill/>
                          </a:ln>
                          <a:solidFill>
                            <a:schemeClr val="tx1"/>
                          </a:solidFill>
                          <a:effectLst/>
                          <a:latin typeface="Calibri" pitchFamily="34" charset="0"/>
                          <a:ea typeface="+mn-ea"/>
                          <a:cs typeface="Arial" charset="0"/>
                        </a:rPr>
                        <a:t>XML and DOT + SANA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GB" sz="1400" b="0" i="0" u="none" strike="noStrike" kern="1200" cap="none" normalizeH="0" baseline="0" dirty="0" smtClean="0">
                          <a:ln>
                            <a:noFill/>
                          </a:ln>
                          <a:solidFill>
                            <a:schemeClr val="tx1"/>
                          </a:solidFill>
                          <a:effectLst/>
                          <a:latin typeface="Calibri" pitchFamily="34" charset="0"/>
                          <a:ea typeface="+mn-ea"/>
                          <a:cs typeface="Arial" charset="0"/>
                        </a:rPr>
                        <a:t>BB 2 Publication</a:t>
                      </a:r>
                      <a:endParaRPr kumimoji="0" lang="en-GB" sz="1400" b="0" i="0" u="none" strike="noStrike" kern="1200" cap="none" normalizeH="0" baseline="0" dirty="0">
                        <a:ln>
                          <a:noFill/>
                        </a:ln>
                        <a:solidFill>
                          <a:schemeClr val="tx1"/>
                        </a:solidFill>
                        <a:effectLst/>
                        <a:latin typeface="Calibri" pitchFamily="34" charset="0"/>
                        <a:ea typeface="+mn-ea"/>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400" b="0" i="0" u="none" strike="noStrike" cap="none" normalizeH="0" baseline="0" dirty="0" smtClean="0">
                          <a:ln>
                            <a:noFill/>
                          </a:ln>
                          <a:solidFill>
                            <a:schemeClr val="tx1"/>
                          </a:solidFill>
                          <a:effectLst/>
                          <a:latin typeface="Calibri" pitchFamily="34" charset="0"/>
                          <a:cs typeface="Arial" charset="0"/>
                        </a:rPr>
                        <a:t>2020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64298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hangingPunct="0">
              <a:lnSpc>
                <a:spcPct val="90000"/>
              </a:lnSpc>
              <a:spcBef>
                <a:spcPct val="50000"/>
              </a:spcBef>
              <a:spcAft>
                <a:spcPct val="10000"/>
              </a:spcAft>
              <a:buSzPct val="125000"/>
            </a:pPr>
            <a:endParaRPr lang="en-GB" sz="2400"/>
          </a:p>
        </p:txBody>
      </p:sp>
      <p:sp>
        <p:nvSpPr>
          <p:cNvPr id="23554" name="Text Box 3"/>
          <p:cNvSpPr txBox="1">
            <a:spLocks noChangeArrowheads="1"/>
          </p:cNvSpPr>
          <p:nvPr/>
        </p:nvSpPr>
        <p:spPr bwMode="auto">
          <a:xfrm>
            <a:off x="309045" y="874427"/>
            <a:ext cx="6781800" cy="757238"/>
          </a:xfrm>
          <a:prstGeom prst="rect">
            <a:avLst/>
          </a:prstGeom>
          <a:noFill/>
          <a:ln w="9525">
            <a:noFill/>
            <a:miter lim="800000"/>
            <a:headEnd/>
            <a:tailEnd/>
          </a:ln>
        </p:spPr>
        <p:txBody>
          <a:bodyPr>
            <a:spAutoFit/>
          </a:bodyPr>
          <a:lstStyle/>
          <a:p>
            <a:pPr eaLnBrk="0" hangingPunct="0">
              <a:lnSpc>
                <a:spcPct val="90000"/>
              </a:lnSpc>
              <a:spcBef>
                <a:spcPct val="50000"/>
              </a:spcBef>
              <a:spcAft>
                <a:spcPct val="10000"/>
              </a:spcAft>
              <a:buSzPct val="125000"/>
            </a:pPr>
            <a:endParaRPr lang="en-US">
              <a:solidFill>
                <a:srgbClr val="CC0000"/>
              </a:solidFill>
            </a:endParaRPr>
          </a:p>
          <a:p>
            <a:pPr eaLnBrk="0" hangingPunct="0">
              <a:lnSpc>
                <a:spcPct val="90000"/>
              </a:lnSpc>
              <a:spcBef>
                <a:spcPct val="50000"/>
              </a:spcBef>
              <a:spcAft>
                <a:spcPct val="10000"/>
              </a:spcAft>
              <a:buSzPct val="125000"/>
            </a:pPr>
            <a:endParaRPr lang="en-GB">
              <a:solidFill>
                <a:srgbClr val="CC0000"/>
              </a:solidFill>
            </a:endParaRPr>
          </a:p>
        </p:txBody>
      </p:sp>
      <p:sp>
        <p:nvSpPr>
          <p:cNvPr id="7" name="Title 1"/>
          <p:cNvSpPr txBox="1">
            <a:spLocks/>
          </p:cNvSpPr>
          <p:nvPr/>
        </p:nvSpPr>
        <p:spPr>
          <a:xfrm>
            <a:off x="461963" y="102107"/>
            <a:ext cx="8229600" cy="792163"/>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rgbClr val="000099"/>
                </a:solidFill>
                <a:effectLst>
                  <a:outerShdw blurRad="38100" dist="38100" dir="2700000" algn="tl">
                    <a:srgbClr val="C0C0C0"/>
                  </a:outerShdw>
                </a:effectLst>
                <a:latin typeface="Calibri" pitchFamily="34" charset="0"/>
                <a:cs typeface="Calibri" pitchFamily="34" charset="0"/>
              </a:rPr>
              <a:t>SOIS Area Report</a:t>
            </a:r>
            <a:endParaRPr lang="en-US" sz="2800" dirty="0">
              <a:latin typeface="Calibri" pitchFamily="34" charset="0"/>
              <a:cs typeface="Calibri" pitchFamily="34" charset="0"/>
            </a:endParaRPr>
          </a:p>
        </p:txBody>
      </p:sp>
      <p:sp>
        <p:nvSpPr>
          <p:cNvPr id="2" name="Rectangle 1"/>
          <p:cNvSpPr/>
          <p:nvPr/>
        </p:nvSpPr>
        <p:spPr>
          <a:xfrm>
            <a:off x="322345" y="1176338"/>
            <a:ext cx="7834620" cy="2065181"/>
          </a:xfrm>
          <a:prstGeom prst="rect">
            <a:avLst/>
          </a:prstGeom>
        </p:spPr>
        <p:txBody>
          <a:bodyPr wrap="square">
            <a:spAutoFit/>
          </a:bodyPr>
          <a:lstStyle/>
          <a:p>
            <a:pPr marL="230188" indent="-230188" eaLnBrk="0" hangingPunct="0">
              <a:lnSpc>
                <a:spcPct val="70000"/>
              </a:lnSpc>
              <a:spcBef>
                <a:spcPct val="10000"/>
              </a:spcBef>
              <a:spcAft>
                <a:spcPct val="10000"/>
              </a:spcAft>
              <a:buSzPct val="125000"/>
            </a:pPr>
            <a:r>
              <a:rPr lang="en-US" i="1" dirty="0">
                <a:latin typeface="Calibri" pitchFamily="34" charset="0"/>
                <a:cs typeface="Calibri" pitchFamily="34" charset="0"/>
              </a:rPr>
              <a:t>Goal</a:t>
            </a:r>
            <a:r>
              <a:rPr lang="en-US" i="1" dirty="0"/>
              <a:t>: </a:t>
            </a:r>
            <a:r>
              <a:rPr lang="en-US" b="0" dirty="0" smtClean="0">
                <a:latin typeface="Calibri" pitchFamily="34" charset="0"/>
                <a:cs typeface="Calibri" pitchFamily="34" charset="0"/>
              </a:rPr>
              <a:t>Develop </a:t>
            </a:r>
            <a:r>
              <a:rPr lang="en-US" b="0" dirty="0">
                <a:latin typeface="Calibri" pitchFamily="34" charset="0"/>
                <a:cs typeface="Calibri" pitchFamily="34" charset="0"/>
              </a:rPr>
              <a:t>wireless </a:t>
            </a:r>
            <a:r>
              <a:rPr lang="en-US" b="0" dirty="0" smtClean="0">
                <a:latin typeface="Calibri" pitchFamily="34" charset="0"/>
                <a:cs typeface="Calibri" pitchFamily="34" charset="0"/>
              </a:rPr>
              <a:t>recommendations for space </a:t>
            </a:r>
            <a:r>
              <a:rPr lang="en-US" b="0" dirty="0">
                <a:latin typeface="Calibri" pitchFamily="34" charset="0"/>
                <a:cs typeface="Calibri" pitchFamily="34" charset="0"/>
              </a:rPr>
              <a:t>applications</a:t>
            </a:r>
          </a:p>
          <a:p>
            <a:pPr marL="230188" indent="-230188" eaLnBrk="0" hangingPunct="0">
              <a:lnSpc>
                <a:spcPct val="70000"/>
              </a:lnSpc>
              <a:spcBef>
                <a:spcPct val="10000"/>
              </a:spcBef>
              <a:spcAft>
                <a:spcPct val="10000"/>
              </a:spcAft>
              <a:buSzPct val="125000"/>
            </a:pPr>
            <a:endParaRPr lang="en-US" sz="1700" dirty="0"/>
          </a:p>
          <a:p>
            <a:pPr marL="230188" indent="-230188" eaLnBrk="0" hangingPunct="0">
              <a:lnSpc>
                <a:spcPct val="70000"/>
              </a:lnSpc>
              <a:spcBef>
                <a:spcPct val="10000"/>
              </a:spcBef>
              <a:spcAft>
                <a:spcPct val="10000"/>
              </a:spcAft>
              <a:buSzPct val="125000"/>
            </a:pPr>
            <a:r>
              <a:rPr lang="en-US" i="1" dirty="0">
                <a:latin typeface="Calibri" pitchFamily="34" charset="0"/>
                <a:cs typeface="Calibri" pitchFamily="34" charset="0"/>
              </a:rPr>
              <a:t>Working Group Status</a:t>
            </a:r>
            <a:r>
              <a:rPr lang="en-US" sz="1700" i="1" dirty="0"/>
              <a:t>:</a:t>
            </a:r>
            <a:endParaRPr lang="en-US" sz="1700" dirty="0"/>
          </a:p>
          <a:p>
            <a:pPr marL="974725" lvl="2" indent="-517525" eaLnBrk="0" hangingPunct="0">
              <a:lnSpc>
                <a:spcPct val="85000"/>
              </a:lnSpc>
              <a:spcBef>
                <a:spcPct val="40000"/>
              </a:spcBef>
              <a:spcAft>
                <a:spcPct val="10000"/>
              </a:spcAft>
              <a:buSzPct val="125000"/>
              <a:buFontTx/>
              <a:buChar char="•"/>
            </a:pPr>
            <a:r>
              <a:rPr lang="en-US" b="0" dirty="0" smtClean="0">
                <a:solidFill>
                  <a:schemeClr val="accent1">
                    <a:lumMod val="50000"/>
                  </a:schemeClr>
                </a:solidFill>
                <a:latin typeface="Calibri" pitchFamily="34" charset="0"/>
                <a:cs typeface="Calibri" pitchFamily="34" charset="0"/>
              </a:rPr>
              <a:t>RFID encoding  Redbook </a:t>
            </a:r>
            <a:endParaRPr lang="en-US" b="0" dirty="0">
              <a:solidFill>
                <a:schemeClr val="accent1">
                  <a:lumMod val="50000"/>
                </a:schemeClr>
              </a:solidFill>
              <a:latin typeface="Calibri" pitchFamily="34" charset="0"/>
              <a:cs typeface="Calibri" pitchFamily="34" charset="0"/>
            </a:endParaRPr>
          </a:p>
          <a:p>
            <a:pPr marL="974725" lvl="2" indent="-517525" eaLnBrk="0" hangingPunct="0">
              <a:lnSpc>
                <a:spcPct val="85000"/>
              </a:lnSpc>
              <a:spcBef>
                <a:spcPct val="40000"/>
              </a:spcBef>
              <a:spcAft>
                <a:spcPct val="10000"/>
              </a:spcAft>
              <a:buSzPct val="125000"/>
              <a:buFontTx/>
              <a:buChar char="•"/>
            </a:pPr>
            <a:r>
              <a:rPr lang="en-US" b="0" dirty="0" smtClean="0">
                <a:solidFill>
                  <a:schemeClr val="accent1">
                    <a:lumMod val="50000"/>
                  </a:schemeClr>
                </a:solidFill>
                <a:latin typeface="Calibri" pitchFamily="34" charset="0"/>
                <a:cs typeface="Calibri" pitchFamily="34" charset="0"/>
              </a:rPr>
              <a:t>Green book issue 2 under publication</a:t>
            </a:r>
            <a:endParaRPr lang="en-US" b="0" dirty="0">
              <a:solidFill>
                <a:schemeClr val="accent1">
                  <a:lumMod val="50000"/>
                </a:schemeClr>
              </a:solidFill>
              <a:latin typeface="Calibri" pitchFamily="34" charset="0"/>
              <a:cs typeface="Calibri" pitchFamily="34" charset="0"/>
            </a:endParaRPr>
          </a:p>
          <a:p>
            <a:pPr marL="974725" lvl="2" indent="-517525" eaLnBrk="0" hangingPunct="0">
              <a:lnSpc>
                <a:spcPct val="85000"/>
              </a:lnSpc>
              <a:spcBef>
                <a:spcPct val="40000"/>
              </a:spcBef>
              <a:spcAft>
                <a:spcPct val="10000"/>
              </a:spcAft>
              <a:buSzPct val="125000"/>
              <a:buFontTx/>
              <a:buChar char="•"/>
            </a:pPr>
            <a:r>
              <a:rPr lang="en-US" b="0" dirty="0">
                <a:solidFill>
                  <a:schemeClr val="accent1">
                    <a:lumMod val="50000"/>
                  </a:schemeClr>
                </a:solidFill>
                <a:latin typeface="Calibri" pitchFamily="34" charset="0"/>
                <a:cs typeface="Calibri" pitchFamily="34" charset="0"/>
              </a:rPr>
              <a:t>Wireless Local Area Network Blue Book </a:t>
            </a:r>
            <a:r>
              <a:rPr lang="en-US" b="0" dirty="0" smtClean="0">
                <a:solidFill>
                  <a:schemeClr val="accent1">
                    <a:lumMod val="50000"/>
                  </a:schemeClr>
                </a:solidFill>
                <a:latin typeface="Calibri" pitchFamily="34" charset="0"/>
                <a:cs typeface="Calibri" pitchFamily="34" charset="0"/>
              </a:rPr>
              <a:t>delayed</a:t>
            </a:r>
          </a:p>
          <a:p>
            <a:pPr marL="974725" lvl="2" indent="-517525" eaLnBrk="0" hangingPunct="0">
              <a:lnSpc>
                <a:spcPct val="85000"/>
              </a:lnSpc>
              <a:spcBef>
                <a:spcPct val="40000"/>
              </a:spcBef>
              <a:spcAft>
                <a:spcPct val="10000"/>
              </a:spcAft>
              <a:buSzPct val="125000"/>
              <a:buFontTx/>
              <a:buChar char="•"/>
            </a:pPr>
            <a:r>
              <a:rPr lang="en-GB" b="0" dirty="0" smtClean="0">
                <a:solidFill>
                  <a:schemeClr val="accent1">
                    <a:lumMod val="50000"/>
                  </a:schemeClr>
                </a:solidFill>
                <a:latin typeface="Calibri" pitchFamily="34" charset="0"/>
                <a:cs typeface="Calibri" pitchFamily="34" charset="0"/>
              </a:rPr>
              <a:t>The </a:t>
            </a:r>
            <a:r>
              <a:rPr lang="en-GB" b="0" dirty="0">
                <a:solidFill>
                  <a:schemeClr val="accent1">
                    <a:lumMod val="50000"/>
                  </a:schemeClr>
                </a:solidFill>
                <a:latin typeface="Calibri" pitchFamily="34" charset="0"/>
                <a:cs typeface="Calibri" pitchFamily="34" charset="0"/>
              </a:rPr>
              <a:t>SSIART (joint test-bench) MOU </a:t>
            </a:r>
            <a:r>
              <a:rPr lang="en-GB" b="0" dirty="0" smtClean="0">
                <a:solidFill>
                  <a:schemeClr val="accent1">
                    <a:lumMod val="50000"/>
                  </a:schemeClr>
                </a:solidFill>
                <a:latin typeface="Calibri" pitchFamily="34" charset="0"/>
                <a:cs typeface="Calibri" pitchFamily="34" charset="0"/>
              </a:rPr>
              <a:t>Signed</a:t>
            </a:r>
            <a:r>
              <a:rPr lang="en-GB" b="0" dirty="0" smtClean="0">
                <a:latin typeface="Calibri" pitchFamily="34" charset="0"/>
                <a:cs typeface="Calibri" pitchFamily="34" charset="0"/>
              </a:rPr>
              <a:t>.</a:t>
            </a:r>
            <a:endParaRPr lang="en-CA" b="0" dirty="0">
              <a:latin typeface="Calibri" pitchFamily="34" charset="0"/>
              <a:cs typeface="Calibri" pitchFamily="34" charset="0"/>
            </a:endParaRPr>
          </a:p>
        </p:txBody>
      </p:sp>
      <p:graphicFrame>
        <p:nvGraphicFramePr>
          <p:cNvPr id="8" name="Group 23"/>
          <p:cNvGraphicFramePr>
            <a:graphicFrameLocks noGrp="1"/>
          </p:cNvGraphicFramePr>
          <p:nvPr>
            <p:extLst>
              <p:ext uri="{D42A27DB-BD31-4B8C-83A1-F6EECF244321}">
                <p14:modId xmlns:p14="http://schemas.microsoft.com/office/powerpoint/2010/main" val="4173060146"/>
              </p:ext>
            </p:extLst>
          </p:nvPr>
        </p:nvGraphicFramePr>
        <p:xfrm>
          <a:off x="877093" y="4926795"/>
          <a:ext cx="7389813" cy="1020763"/>
        </p:xfrm>
        <a:graphic>
          <a:graphicData uri="http://schemas.openxmlformats.org/drawingml/2006/table">
            <a:tbl>
              <a:tblPr/>
              <a:tblGrid>
                <a:gridCol w="1847850"/>
                <a:gridCol w="1928813"/>
                <a:gridCol w="1765300"/>
                <a:gridCol w="1847850"/>
              </a:tblGrid>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Calibri" pitchFamily="34" charset="0"/>
                        </a:rPr>
                        <a:t>Status: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Calibri" pitchFamily="34" charset="0"/>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Calibri" pitchFamily="34" charset="0"/>
                        </a:rPr>
                        <a:t>CAUTION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cs typeface="Calibri" pitchFamily="34" charset="0"/>
                        </a:rPr>
                        <a:t>PROBLEM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8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cs typeface="Calibri" pitchFamily="34" charset="0"/>
                        </a:rPr>
                        <a:t>Comment: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Calibri" pitchFamily="34" charset="0"/>
                        </a:rPr>
                        <a:t>New interest and support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616285" y="783879"/>
            <a:ext cx="2773516" cy="307777"/>
          </a:xfrm>
          <a:prstGeom prst="rect">
            <a:avLst/>
          </a:prstGeom>
        </p:spPr>
        <p:txBody>
          <a:bodyPr wrap="none">
            <a:spAutoFit/>
          </a:bodyPr>
          <a:lstStyle/>
          <a:p>
            <a:pPr marL="457200" indent="-457200" eaLnBrk="0" hangingPunct="0">
              <a:lnSpc>
                <a:spcPct val="70000"/>
              </a:lnSpc>
              <a:spcBef>
                <a:spcPct val="50000"/>
              </a:spcBef>
              <a:spcAft>
                <a:spcPct val="10000"/>
              </a:spcAft>
              <a:buSzPct val="125000"/>
            </a:pPr>
            <a:r>
              <a:rPr lang="en-GB" sz="2000" dirty="0" smtClean="0">
                <a:solidFill>
                  <a:srgbClr val="000099"/>
                </a:solidFill>
                <a:latin typeface="Calibri" pitchFamily="34" charset="0"/>
                <a:cs typeface="Calibri" pitchFamily="34" charset="0"/>
              </a:rPr>
              <a:t>Wireless Working </a:t>
            </a:r>
            <a:r>
              <a:rPr lang="en-GB" sz="2000" dirty="0">
                <a:solidFill>
                  <a:srgbClr val="000099"/>
                </a:solidFill>
                <a:latin typeface="Calibri" pitchFamily="34" charset="0"/>
                <a:cs typeface="Calibri" pitchFamily="34" charset="0"/>
              </a:rPr>
              <a:t>Group</a:t>
            </a:r>
          </a:p>
        </p:txBody>
      </p:sp>
      <p:pic>
        <p:nvPicPr>
          <p:cNvPr id="9" name="Picture 1"/>
          <p:cNvPicPr>
            <a:picLocks noChangeAspect="1" noChangeArrowheads="1"/>
          </p:cNvPicPr>
          <p:nvPr/>
        </p:nvPicPr>
        <p:blipFill>
          <a:blip r:embed="rId3" cstate="print"/>
          <a:srcRect/>
          <a:stretch>
            <a:fillRect/>
          </a:stretch>
        </p:blipFill>
        <p:spPr bwMode="auto">
          <a:xfrm>
            <a:off x="5825970" y="1056446"/>
            <a:ext cx="3088708" cy="3268706"/>
          </a:xfrm>
          <a:prstGeom prst="rect">
            <a:avLst/>
          </a:prstGeom>
          <a:noFill/>
        </p:spPr>
      </p:pic>
    </p:spTree>
    <p:extLst>
      <p:ext uri="{BB962C8B-B14F-4D97-AF65-F5344CB8AC3E}">
        <p14:creationId xmlns:p14="http://schemas.microsoft.com/office/powerpoint/2010/main" val="542745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07" name="Rectangle 23"/>
          <p:cNvSpPr>
            <a:spLocks noGrp="1" noChangeArrowheads="1"/>
          </p:cNvSpPr>
          <p:nvPr>
            <p:ph type="body" idx="4294967295"/>
          </p:nvPr>
        </p:nvSpPr>
        <p:spPr>
          <a:xfrm>
            <a:off x="270640" y="838200"/>
            <a:ext cx="8229600" cy="304800"/>
          </a:xfrm>
          <a:prstGeom prst="rect">
            <a:avLst/>
          </a:prstGeom>
          <a:ln/>
        </p:spPr>
        <p:txBody>
          <a:bodyPr/>
          <a:lstStyle/>
          <a:p>
            <a:pPr marL="230188" indent="-230188">
              <a:lnSpc>
                <a:spcPct val="60000"/>
              </a:lnSpc>
              <a:buFontTx/>
              <a:buNone/>
            </a:pPr>
            <a:r>
              <a:rPr lang="en-US" sz="2400" b="1" dirty="0">
                <a:solidFill>
                  <a:srgbClr val="000099"/>
                </a:solidFill>
                <a:latin typeface="Calibri" pitchFamily="34" charset="0"/>
                <a:cs typeface="Calibri" pitchFamily="34" charset="0"/>
              </a:rPr>
              <a:t>Wireless </a:t>
            </a:r>
            <a:r>
              <a:rPr lang="en-US" sz="2400" b="1" dirty="0" smtClean="0">
                <a:solidFill>
                  <a:srgbClr val="000099"/>
                </a:solidFill>
                <a:latin typeface="Calibri" pitchFamily="34" charset="0"/>
                <a:cs typeface="Calibri" pitchFamily="34" charset="0"/>
              </a:rPr>
              <a:t>WG</a:t>
            </a:r>
            <a:endParaRPr lang="en-US" sz="2400" b="1" dirty="0">
              <a:solidFill>
                <a:srgbClr val="000099"/>
              </a:solidFill>
              <a:latin typeface="Calibri" pitchFamily="34" charset="0"/>
              <a:cs typeface="Calibri" pitchFamily="34" charset="0"/>
            </a:endParaRPr>
          </a:p>
        </p:txBody>
      </p:sp>
      <p:sp>
        <p:nvSpPr>
          <p:cNvPr id="114708" name="Rectangle 27"/>
          <p:cNvSpPr>
            <a:spLocks noChangeArrowheads="1"/>
          </p:cNvSpPr>
          <p:nvPr/>
        </p:nvSpPr>
        <p:spPr bwMode="auto">
          <a:xfrm>
            <a:off x="309767" y="1105349"/>
            <a:ext cx="8610600" cy="535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70000"/>
              </a:lnSpc>
              <a:spcBef>
                <a:spcPct val="10000"/>
              </a:spcBef>
              <a:spcAft>
                <a:spcPct val="10000"/>
              </a:spcAft>
              <a:buSzPct val="125000"/>
            </a:pPr>
            <a:r>
              <a:rPr lang="en-US" i="1" dirty="0">
                <a:latin typeface="Calibri" pitchFamily="34" charset="0"/>
                <a:cs typeface="Calibri" pitchFamily="34" charset="0"/>
              </a:rPr>
              <a:t>Goal</a:t>
            </a:r>
            <a:r>
              <a:rPr lang="en-US" i="1" dirty="0"/>
              <a:t>: </a:t>
            </a:r>
            <a:r>
              <a:rPr lang="en-US" b="0" dirty="0">
                <a:latin typeface="Calibri" pitchFamily="34" charset="0"/>
                <a:cs typeface="Calibri" pitchFamily="34" charset="0"/>
              </a:rPr>
              <a:t>Develop wireless recommendations for onboard space applications</a:t>
            </a:r>
          </a:p>
          <a:p>
            <a:pPr marL="230188" indent="-230188" eaLnBrk="0" hangingPunct="0">
              <a:lnSpc>
                <a:spcPct val="70000"/>
              </a:lnSpc>
              <a:spcBef>
                <a:spcPct val="10000"/>
              </a:spcBef>
              <a:spcAft>
                <a:spcPct val="10000"/>
              </a:spcAft>
              <a:buSzPct val="125000"/>
            </a:pPr>
            <a:endParaRPr lang="en-US" sz="200" dirty="0"/>
          </a:p>
          <a:p>
            <a:pPr marL="230188" indent="-230188" eaLnBrk="0" hangingPunct="0">
              <a:lnSpc>
                <a:spcPct val="70000"/>
              </a:lnSpc>
              <a:spcBef>
                <a:spcPct val="10000"/>
              </a:spcBef>
              <a:spcAft>
                <a:spcPct val="10000"/>
              </a:spcAft>
              <a:buSzPct val="125000"/>
            </a:pPr>
            <a:r>
              <a:rPr lang="en-US" i="1" dirty="0">
                <a:latin typeface="Calibri" pitchFamily="34" charset="0"/>
                <a:cs typeface="Calibri" pitchFamily="34" charset="0"/>
              </a:rPr>
              <a:t>Working Group </a:t>
            </a:r>
            <a:r>
              <a:rPr lang="en-US" i="1" dirty="0" smtClean="0">
                <a:latin typeface="Calibri" pitchFamily="34" charset="0"/>
                <a:cs typeface="Calibri" pitchFamily="34" charset="0"/>
              </a:rPr>
              <a:t>Progress</a:t>
            </a:r>
            <a:r>
              <a:rPr lang="en-US" sz="1700" i="1" dirty="0" smtClean="0"/>
              <a:t>:</a:t>
            </a:r>
            <a:endParaRPr lang="en-US" sz="1700" dirty="0"/>
          </a:p>
          <a:p>
            <a:pPr marL="974725" lvl="2" indent="-517525" eaLnBrk="0" hangingPunct="0">
              <a:lnSpc>
                <a:spcPct val="85000"/>
              </a:lnSpc>
              <a:spcBef>
                <a:spcPct val="40000"/>
              </a:spcBef>
              <a:spcAft>
                <a:spcPct val="10000"/>
              </a:spcAft>
              <a:buSzPct val="125000"/>
              <a:buFontTx/>
              <a:buChar char="•"/>
            </a:pPr>
            <a:r>
              <a:rPr lang="en-US" b="0" dirty="0" smtClean="0">
                <a:latin typeface="Calibri" pitchFamily="34" charset="0"/>
                <a:cs typeface="Calibri" pitchFamily="34" charset="0"/>
              </a:rPr>
              <a:t>The </a:t>
            </a:r>
            <a:r>
              <a:rPr lang="en-US" b="0" dirty="0" smtClean="0">
                <a:solidFill>
                  <a:schemeClr val="accent6"/>
                </a:solidFill>
                <a:latin typeface="Calibri" pitchFamily="34" charset="0"/>
                <a:cs typeface="Calibri" pitchFamily="34" charset="0"/>
              </a:rPr>
              <a:t>Green </a:t>
            </a:r>
            <a:r>
              <a:rPr lang="en-US" b="0" dirty="0">
                <a:solidFill>
                  <a:schemeClr val="accent6"/>
                </a:solidFill>
                <a:latin typeface="Calibri" pitchFamily="34" charset="0"/>
                <a:cs typeface="Calibri" pitchFamily="34" charset="0"/>
              </a:rPr>
              <a:t>Book</a:t>
            </a:r>
            <a:r>
              <a:rPr lang="en-US" b="0" dirty="0">
                <a:latin typeface="Calibri" pitchFamily="34" charset="0"/>
                <a:cs typeface="Calibri" pitchFamily="34" charset="0"/>
              </a:rPr>
              <a:t> update to integrate high-speed wireless communication technologies and use-cases has </a:t>
            </a:r>
            <a:r>
              <a:rPr lang="en-US" b="0" dirty="0" smtClean="0">
                <a:latin typeface="Calibri" pitchFamily="34" charset="0"/>
                <a:cs typeface="Calibri" pitchFamily="34" charset="0"/>
              </a:rPr>
              <a:t>faced image copyright issues; these were resolved during the meeting and an updated GB version (with copyright information) will be provided again to the CCSDS </a:t>
            </a:r>
            <a:r>
              <a:rPr lang="en-US" b="0" dirty="0">
                <a:latin typeface="Calibri" pitchFamily="34" charset="0"/>
                <a:cs typeface="Calibri" pitchFamily="34" charset="0"/>
              </a:rPr>
              <a:t>editor </a:t>
            </a:r>
            <a:r>
              <a:rPr lang="en-US" b="0" dirty="0" smtClean="0">
                <a:latin typeface="Calibri" pitchFamily="34" charset="0"/>
                <a:cs typeface="Calibri" pitchFamily="34" charset="0"/>
              </a:rPr>
              <a:t>after the technical meeting.</a:t>
            </a:r>
          </a:p>
          <a:p>
            <a:pPr marL="974725" lvl="2" indent="-517525" eaLnBrk="0" hangingPunct="0">
              <a:lnSpc>
                <a:spcPct val="85000"/>
              </a:lnSpc>
              <a:spcBef>
                <a:spcPct val="40000"/>
              </a:spcBef>
              <a:spcAft>
                <a:spcPct val="10000"/>
              </a:spcAft>
              <a:buSzPct val="125000"/>
              <a:buFontTx/>
              <a:buChar char="•"/>
            </a:pPr>
            <a:r>
              <a:rPr lang="en-US" b="0" dirty="0" smtClean="0">
                <a:latin typeface="Calibri" pitchFamily="34" charset="0"/>
                <a:cs typeface="Calibri" pitchFamily="34" charset="0"/>
              </a:rPr>
              <a:t>The work on the “</a:t>
            </a:r>
            <a:r>
              <a:rPr lang="en-US" b="0" dirty="0" smtClean="0">
                <a:solidFill>
                  <a:srgbClr val="0070C0"/>
                </a:solidFill>
                <a:latin typeface="Calibri" pitchFamily="34" charset="0"/>
                <a:cs typeface="Calibri" pitchFamily="34" charset="0"/>
              </a:rPr>
              <a:t>RFID Tag Encoding Blue Book</a:t>
            </a:r>
            <a:r>
              <a:rPr lang="en-US" b="0" dirty="0" smtClean="0">
                <a:latin typeface="Calibri" pitchFamily="34" charset="0"/>
                <a:cs typeface="Calibri" pitchFamily="34" charset="0"/>
              </a:rPr>
              <a:t>”</a:t>
            </a:r>
            <a:r>
              <a:rPr lang="en-GB" b="0" dirty="0" smtClean="0">
                <a:latin typeface="Calibri" pitchFamily="34" charset="0"/>
                <a:cs typeface="Calibri" pitchFamily="34" charset="0"/>
              </a:rPr>
              <a:t>, with a lead from NASA &amp; FSA and with ESA &amp; CSA as participants, </a:t>
            </a:r>
            <a:r>
              <a:rPr lang="en-US" b="0" dirty="0" smtClean="0">
                <a:latin typeface="Calibri" pitchFamily="34" charset="0"/>
                <a:cs typeface="Calibri" pitchFamily="34" charset="0"/>
              </a:rPr>
              <a:t>has been started in Spring and the first draft version has been completed and internally reviewed at this meeting. This reviewed draft will be reviewed by Agency stakeholders (e.g. Mission Integration and Operations Office, FSA, ESA), where the feedback will  be incorporated into a second  draft which will then be reviewed by the WG before being released to AD. </a:t>
            </a:r>
          </a:p>
          <a:p>
            <a:pPr marL="974725" lvl="2" indent="-517525" eaLnBrk="0" hangingPunct="0">
              <a:lnSpc>
                <a:spcPct val="85000"/>
              </a:lnSpc>
              <a:spcBef>
                <a:spcPct val="40000"/>
              </a:spcBef>
              <a:spcAft>
                <a:spcPct val="10000"/>
              </a:spcAft>
              <a:buSzPct val="125000"/>
              <a:buFontTx/>
              <a:buChar char="•"/>
            </a:pPr>
            <a:r>
              <a:rPr lang="en-US" b="0" dirty="0" smtClean="0">
                <a:latin typeface="Calibri" pitchFamily="34" charset="0"/>
                <a:cs typeface="Calibri" pitchFamily="34" charset="0"/>
              </a:rPr>
              <a:t>Planning for the development of the “</a:t>
            </a:r>
            <a:r>
              <a:rPr lang="en-US" b="0" dirty="0">
                <a:solidFill>
                  <a:srgbClr val="0070C0"/>
                </a:solidFill>
                <a:latin typeface="Calibri" pitchFamily="34" charset="0"/>
                <a:cs typeface="Calibri" pitchFamily="34" charset="0"/>
              </a:rPr>
              <a:t>Wireless Local Area Network Blue Book</a:t>
            </a:r>
            <a:r>
              <a:rPr lang="en-US" b="0" dirty="0" smtClean="0">
                <a:latin typeface="Calibri" pitchFamily="34" charset="0"/>
                <a:cs typeface="Calibri" pitchFamily="34" charset="0"/>
              </a:rPr>
              <a:t>”</a:t>
            </a:r>
            <a:r>
              <a:rPr lang="en-GB" b="0" dirty="0">
                <a:latin typeface="Calibri" pitchFamily="34" charset="0"/>
                <a:cs typeface="Calibri" pitchFamily="34" charset="0"/>
              </a:rPr>
              <a:t>, with a lead from NASA &amp; FSA and with ESA &amp; CSA as participants, </a:t>
            </a:r>
            <a:r>
              <a:rPr lang="en-US" b="0" dirty="0">
                <a:latin typeface="Calibri" pitchFamily="34" charset="0"/>
                <a:cs typeface="Calibri" pitchFamily="34" charset="0"/>
              </a:rPr>
              <a:t>has </a:t>
            </a:r>
            <a:r>
              <a:rPr lang="en-US" b="0" dirty="0" smtClean="0">
                <a:latin typeface="Calibri" pitchFamily="34" charset="0"/>
                <a:cs typeface="Calibri" pitchFamily="34" charset="0"/>
              </a:rPr>
              <a:t>started. </a:t>
            </a:r>
            <a:r>
              <a:rPr lang="en-US" b="0" dirty="0">
                <a:latin typeface="Calibri" pitchFamily="34" charset="0"/>
                <a:cs typeface="Calibri" pitchFamily="34" charset="0"/>
              </a:rPr>
              <a:t>The schedule for the production of this book has been updated to reflect the recent official acceptance by both NASA and </a:t>
            </a:r>
            <a:r>
              <a:rPr lang="en-US" b="0" dirty="0" smtClean="0">
                <a:latin typeface="Calibri" pitchFamily="34" charset="0"/>
                <a:cs typeface="Calibri" pitchFamily="34" charset="0"/>
              </a:rPr>
              <a:t>FSA, and actual start date (Spring 2015)</a:t>
            </a:r>
          </a:p>
          <a:p>
            <a:pPr marL="974725" lvl="2" indent="-517525" eaLnBrk="0" hangingPunct="0">
              <a:lnSpc>
                <a:spcPct val="85000"/>
              </a:lnSpc>
              <a:spcBef>
                <a:spcPct val="40000"/>
              </a:spcBef>
              <a:spcAft>
                <a:spcPct val="10000"/>
              </a:spcAft>
              <a:buSzPct val="125000"/>
              <a:buFontTx/>
              <a:buChar char="•"/>
            </a:pPr>
            <a:r>
              <a:rPr lang="en-GB" b="0" dirty="0">
                <a:latin typeface="Calibri" pitchFamily="34" charset="0"/>
                <a:cs typeface="Calibri" pitchFamily="34" charset="0"/>
              </a:rPr>
              <a:t>The </a:t>
            </a:r>
            <a:r>
              <a:rPr lang="en-US" b="0" dirty="0">
                <a:latin typeface="Calibri" pitchFamily="34" charset="0"/>
                <a:cs typeface="Calibri" pitchFamily="34" charset="0"/>
              </a:rPr>
              <a:t>SSIART  (Smart-Sensor Inter-Agency Reference </a:t>
            </a:r>
            <a:r>
              <a:rPr lang="en-US" b="0" dirty="0" err="1">
                <a:latin typeface="Calibri" pitchFamily="34" charset="0"/>
                <a:cs typeface="Calibri" pitchFamily="34" charset="0"/>
              </a:rPr>
              <a:t>Testbench</a:t>
            </a:r>
            <a:r>
              <a:rPr lang="en-US" b="0" dirty="0">
                <a:latin typeface="Calibri" pitchFamily="34" charset="0"/>
                <a:cs typeface="Calibri" pitchFamily="34" charset="0"/>
              </a:rPr>
              <a:t> ) MOU has finally been signed by all parties</a:t>
            </a:r>
          </a:p>
          <a:p>
            <a:pPr marL="974725" lvl="2" indent="-517525" eaLnBrk="0" hangingPunct="0">
              <a:lnSpc>
                <a:spcPct val="85000"/>
              </a:lnSpc>
              <a:spcBef>
                <a:spcPct val="40000"/>
              </a:spcBef>
              <a:spcAft>
                <a:spcPct val="10000"/>
              </a:spcAft>
              <a:buSzPct val="125000"/>
              <a:buFontTx/>
              <a:buChar char="•"/>
            </a:pPr>
            <a:r>
              <a:rPr lang="en-US" b="0" dirty="0" smtClean="0">
                <a:latin typeface="Calibri" pitchFamily="34" charset="0"/>
                <a:cs typeface="Calibri" pitchFamily="34" charset="0"/>
              </a:rPr>
              <a:t>Proposal </a:t>
            </a:r>
            <a:r>
              <a:rPr lang="en-US" b="0" dirty="0">
                <a:latin typeface="Calibri" pitchFamily="34" charset="0"/>
                <a:cs typeface="Calibri" pitchFamily="34" charset="0"/>
              </a:rPr>
              <a:t>to form a </a:t>
            </a:r>
            <a:r>
              <a:rPr lang="en-US" b="0" dirty="0" err="1">
                <a:latin typeface="Calibri" pitchFamily="34" charset="0"/>
                <a:cs typeface="Calibri" pitchFamily="34" charset="0"/>
              </a:rPr>
              <a:t>BoF</a:t>
            </a:r>
            <a:r>
              <a:rPr lang="en-US" b="0" dirty="0">
                <a:latin typeface="Calibri" pitchFamily="34" charset="0"/>
                <a:cs typeface="Calibri" pitchFamily="34" charset="0"/>
              </a:rPr>
              <a:t> to investigate the need for standardization in the area of Time triggered networks including the interfacing and bridging to Wireless</a:t>
            </a:r>
          </a:p>
          <a:p>
            <a:pPr marL="457200" lvl="2" eaLnBrk="0" hangingPunct="0">
              <a:lnSpc>
                <a:spcPct val="85000"/>
              </a:lnSpc>
              <a:spcBef>
                <a:spcPct val="40000"/>
              </a:spcBef>
              <a:spcAft>
                <a:spcPct val="10000"/>
              </a:spcAft>
              <a:buSzPct val="125000"/>
            </a:pPr>
            <a:endParaRPr lang="en-CA" sz="1400" b="0" dirty="0">
              <a:latin typeface="Calibri" pitchFamily="34" charset="0"/>
              <a:cs typeface="Calibri" pitchFamily="34" charset="0"/>
            </a:endParaRPr>
          </a:p>
        </p:txBody>
      </p:sp>
      <p:sp>
        <p:nvSpPr>
          <p:cNvPr id="6"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rgbClr val="000099"/>
                </a:solidFill>
                <a:effectLst>
                  <a:outerShdw blurRad="38100" dist="38100" dir="2700000" algn="tl">
                    <a:srgbClr val="C0C0C0"/>
                  </a:outerShdw>
                </a:effectLst>
                <a:latin typeface="Calibri" pitchFamily="34" charset="0"/>
                <a:cs typeface="Calibri" pitchFamily="34" charset="0"/>
              </a:rPr>
              <a:t>SOIS Area Report</a:t>
            </a:r>
            <a:endParaRPr lang="en-US" sz="2800" dirty="0">
              <a:latin typeface="Calibri" pitchFamily="34" charset="0"/>
              <a:cs typeface="Calibri" pitchFamily="34" charset="0"/>
            </a:endParaRPr>
          </a:p>
        </p:txBody>
      </p:sp>
      <p:sp>
        <p:nvSpPr>
          <p:cNvPr id="8" name="Rectangle 27"/>
          <p:cNvSpPr>
            <a:spLocks noChangeArrowheads="1"/>
          </p:cNvSpPr>
          <p:nvPr/>
        </p:nvSpPr>
        <p:spPr bwMode="auto">
          <a:xfrm>
            <a:off x="214864" y="3686880"/>
            <a:ext cx="8929135" cy="154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70000"/>
              </a:lnSpc>
              <a:spcBef>
                <a:spcPct val="10000"/>
              </a:spcBef>
              <a:spcAft>
                <a:spcPct val="10000"/>
              </a:spcAft>
              <a:buSzPct val="125000"/>
            </a:pPr>
            <a:endParaRPr lang="en-CA" sz="1400" b="0" dirty="0" smtClean="0">
              <a:latin typeface="Calibri" pitchFamily="34" charset="0"/>
              <a:cs typeface="Calibri" pitchFamily="34" charset="0"/>
            </a:endParaRPr>
          </a:p>
        </p:txBody>
      </p:sp>
    </p:spTree>
    <p:extLst>
      <p:ext uri="{BB962C8B-B14F-4D97-AF65-F5344CB8AC3E}">
        <p14:creationId xmlns:p14="http://schemas.microsoft.com/office/powerpoint/2010/main" val="91465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08" name="Rectangle 27"/>
          <p:cNvSpPr>
            <a:spLocks noChangeArrowheads="1"/>
          </p:cNvSpPr>
          <p:nvPr/>
        </p:nvSpPr>
        <p:spPr bwMode="auto">
          <a:xfrm>
            <a:off x="798415" y="821637"/>
            <a:ext cx="7558100" cy="573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0" hangingPunct="0">
              <a:lnSpc>
                <a:spcPct val="85000"/>
              </a:lnSpc>
              <a:spcBef>
                <a:spcPct val="40000"/>
              </a:spcBef>
              <a:spcAft>
                <a:spcPct val="10000"/>
              </a:spcAft>
              <a:buSzPct val="125000"/>
            </a:pPr>
            <a:r>
              <a:rPr lang="en-US" i="1" dirty="0" smtClean="0">
                <a:latin typeface="Calibri" pitchFamily="34" charset="0"/>
                <a:cs typeface="Calibri" pitchFamily="34" charset="0"/>
              </a:rPr>
              <a:t>Planning</a:t>
            </a:r>
            <a:endParaRPr lang="en-GB" i="1" dirty="0" smtClean="0">
              <a:latin typeface="Calibri" pitchFamily="34" charset="0"/>
              <a:cs typeface="Calibri" pitchFamily="34" charset="0"/>
            </a:endParaRPr>
          </a:p>
          <a:p>
            <a:pPr marL="0" lvl="1" eaLnBrk="0" hangingPunct="0">
              <a:lnSpc>
                <a:spcPct val="85000"/>
              </a:lnSpc>
              <a:spcBef>
                <a:spcPct val="40000"/>
              </a:spcBef>
              <a:spcAft>
                <a:spcPct val="10000"/>
              </a:spcAft>
              <a:buSzPct val="125000"/>
            </a:pPr>
            <a:r>
              <a:rPr lang="en-US" dirty="0" smtClean="0">
                <a:solidFill>
                  <a:srgbClr val="0070C0"/>
                </a:solidFill>
                <a:latin typeface="Calibri" pitchFamily="34" charset="0"/>
                <a:cs typeface="Calibri" pitchFamily="34" charset="0"/>
              </a:rPr>
              <a:t>Green </a:t>
            </a:r>
            <a:r>
              <a:rPr lang="en-US" dirty="0">
                <a:solidFill>
                  <a:srgbClr val="0070C0"/>
                </a:solidFill>
                <a:latin typeface="Calibri" pitchFamily="34" charset="0"/>
                <a:cs typeface="Calibri" pitchFamily="34" charset="0"/>
              </a:rPr>
              <a:t>Book</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Spring 2015:</a:t>
            </a:r>
            <a:r>
              <a:rPr lang="en-US" b="0" dirty="0">
                <a:latin typeface="Calibri" pitchFamily="34" charset="0"/>
                <a:cs typeface="Calibri" pitchFamily="34" charset="0"/>
              </a:rPr>
              <a:t>		</a:t>
            </a:r>
            <a:r>
              <a:rPr lang="en-US" b="0" dirty="0" smtClean="0">
                <a:latin typeface="Calibri" pitchFamily="34" charset="0"/>
                <a:cs typeface="Calibri" pitchFamily="34" charset="0"/>
              </a:rPr>
              <a:t> Issue 2 Published</a:t>
            </a:r>
            <a:endParaRPr lang="en-US" b="0" dirty="0">
              <a:latin typeface="Calibri" pitchFamily="34" charset="0"/>
              <a:cs typeface="Calibri" pitchFamily="34" charset="0"/>
            </a:endParaRPr>
          </a:p>
          <a:p>
            <a:pPr marL="0" lvl="1" eaLnBrk="0" hangingPunct="0">
              <a:lnSpc>
                <a:spcPct val="85000"/>
              </a:lnSpc>
              <a:spcBef>
                <a:spcPct val="40000"/>
              </a:spcBef>
              <a:spcAft>
                <a:spcPct val="10000"/>
              </a:spcAft>
              <a:buSzPct val="125000"/>
            </a:pPr>
            <a:r>
              <a:rPr lang="en-US" dirty="0" smtClean="0">
                <a:solidFill>
                  <a:srgbClr val="0070C0"/>
                </a:solidFill>
                <a:latin typeface="Calibri" pitchFamily="34" charset="0"/>
                <a:cs typeface="Calibri" pitchFamily="34" charset="0"/>
              </a:rPr>
              <a:t>WWG </a:t>
            </a:r>
            <a:r>
              <a:rPr lang="en-US" dirty="0">
                <a:solidFill>
                  <a:srgbClr val="0070C0"/>
                </a:solidFill>
                <a:latin typeface="Calibri" pitchFamily="34" charset="0"/>
                <a:cs typeface="Calibri" pitchFamily="34" charset="0"/>
              </a:rPr>
              <a:t>RFID Encoding Blue </a:t>
            </a:r>
            <a:r>
              <a:rPr lang="en-US" dirty="0" smtClean="0">
                <a:solidFill>
                  <a:srgbClr val="0070C0"/>
                </a:solidFill>
                <a:latin typeface="Calibri" pitchFamily="34" charset="0"/>
                <a:cs typeface="Calibri" pitchFamily="34" charset="0"/>
              </a:rPr>
              <a:t>Book:</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Fall 2014:		Draft#1  RFID Encoding Blue Book</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Spring 2015:	</a:t>
            </a:r>
            <a:r>
              <a:rPr lang="en-US" b="0" dirty="0">
                <a:latin typeface="Calibri" pitchFamily="34" charset="0"/>
                <a:cs typeface="Calibri" pitchFamily="34" charset="0"/>
              </a:rPr>
              <a:t>	Final </a:t>
            </a:r>
            <a:r>
              <a:rPr lang="en-US" b="0" dirty="0" smtClean="0">
                <a:latin typeface="Calibri" pitchFamily="34" charset="0"/>
                <a:cs typeface="Calibri" pitchFamily="34" charset="0"/>
              </a:rPr>
              <a:t>draft#2  </a:t>
            </a:r>
            <a:r>
              <a:rPr lang="en-US" b="0" dirty="0">
                <a:latin typeface="Calibri" pitchFamily="34" charset="0"/>
                <a:cs typeface="Calibri" pitchFamily="34" charset="0"/>
              </a:rPr>
              <a:t>RFID Encoding Blue </a:t>
            </a:r>
            <a:r>
              <a:rPr lang="en-US" b="0" dirty="0" smtClean="0">
                <a:latin typeface="Calibri" pitchFamily="34" charset="0"/>
                <a:cs typeface="Calibri" pitchFamily="34" charset="0"/>
              </a:rPr>
              <a:t>Book</a:t>
            </a:r>
            <a:endParaRPr lang="en-US" b="0" dirty="0">
              <a:latin typeface="Calibri" pitchFamily="34" charset="0"/>
              <a:cs typeface="Calibri" pitchFamily="34" charset="0"/>
            </a:endParaRP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Spring </a:t>
            </a:r>
            <a:r>
              <a:rPr lang="en-US" b="0" dirty="0" smtClean="0">
                <a:latin typeface="Calibri" pitchFamily="34" charset="0"/>
                <a:cs typeface="Calibri" pitchFamily="34" charset="0"/>
              </a:rPr>
              <a:t>2016:</a:t>
            </a:r>
            <a:r>
              <a:rPr lang="en-US" b="0" dirty="0">
                <a:latin typeface="Calibri" pitchFamily="34" charset="0"/>
                <a:cs typeface="Calibri" pitchFamily="34" charset="0"/>
              </a:rPr>
              <a:t>		</a:t>
            </a:r>
            <a:r>
              <a:rPr lang="en-US" b="0" dirty="0" smtClean="0">
                <a:latin typeface="Calibri" pitchFamily="34" charset="0"/>
                <a:cs typeface="Calibri" pitchFamily="34" charset="0"/>
              </a:rPr>
              <a:t>Final Agency review completion</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Fall 2016:</a:t>
            </a:r>
            <a:r>
              <a:rPr lang="en-US" b="0" dirty="0">
                <a:latin typeface="Calibri" pitchFamily="34" charset="0"/>
                <a:cs typeface="Calibri" pitchFamily="34" charset="0"/>
              </a:rPr>
              <a:t>		</a:t>
            </a:r>
            <a:r>
              <a:rPr lang="en-US" b="0" dirty="0" smtClean="0">
                <a:latin typeface="Calibri" pitchFamily="34" charset="0"/>
                <a:cs typeface="Calibri" pitchFamily="34" charset="0"/>
              </a:rPr>
              <a:t>CMC approval</a:t>
            </a:r>
            <a:endParaRPr lang="en-US" b="0" dirty="0">
              <a:latin typeface="Calibri" pitchFamily="34" charset="0"/>
              <a:cs typeface="Calibri" pitchFamily="34" charset="0"/>
            </a:endParaRPr>
          </a:p>
          <a:p>
            <a:pPr marL="0" lvl="1" eaLnBrk="0" hangingPunct="0">
              <a:lnSpc>
                <a:spcPct val="85000"/>
              </a:lnSpc>
              <a:spcBef>
                <a:spcPct val="40000"/>
              </a:spcBef>
              <a:spcAft>
                <a:spcPct val="10000"/>
              </a:spcAft>
              <a:buSzPct val="125000"/>
            </a:pPr>
            <a:r>
              <a:rPr lang="en-US" dirty="0" smtClean="0">
                <a:solidFill>
                  <a:srgbClr val="0070C0"/>
                </a:solidFill>
                <a:latin typeface="Calibri" pitchFamily="34" charset="0"/>
                <a:cs typeface="Calibri" pitchFamily="34" charset="0"/>
              </a:rPr>
              <a:t>WWG Wireless Local Area Network Blue Book:</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Fall 2016:</a:t>
            </a:r>
            <a:r>
              <a:rPr lang="en-US" b="0" dirty="0">
                <a:latin typeface="Calibri" pitchFamily="34" charset="0"/>
                <a:cs typeface="Calibri" pitchFamily="34" charset="0"/>
              </a:rPr>
              <a:t>		Final draft#1 WLAN </a:t>
            </a:r>
            <a:r>
              <a:rPr lang="en-US" b="0" dirty="0" smtClean="0">
                <a:latin typeface="Calibri" pitchFamily="34" charset="0"/>
                <a:cs typeface="Calibri" pitchFamily="34" charset="0"/>
              </a:rPr>
              <a:t>Blue </a:t>
            </a:r>
            <a:r>
              <a:rPr lang="en-US" b="0" dirty="0">
                <a:latin typeface="Calibri" pitchFamily="34" charset="0"/>
                <a:cs typeface="Calibri" pitchFamily="34" charset="0"/>
              </a:rPr>
              <a:t>Book</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Spring </a:t>
            </a:r>
            <a:r>
              <a:rPr lang="en-US" b="0" dirty="0" smtClean="0">
                <a:latin typeface="Calibri" pitchFamily="34" charset="0"/>
                <a:cs typeface="Calibri" pitchFamily="34" charset="0"/>
              </a:rPr>
              <a:t>2018:</a:t>
            </a:r>
            <a:r>
              <a:rPr lang="en-US" b="0" dirty="0">
                <a:latin typeface="Calibri" pitchFamily="34" charset="0"/>
                <a:cs typeface="Calibri" pitchFamily="34" charset="0"/>
              </a:rPr>
              <a:t>		Final draft#2 WLAN </a:t>
            </a:r>
            <a:r>
              <a:rPr lang="en-US" b="0" dirty="0" smtClean="0">
                <a:latin typeface="Calibri" pitchFamily="34" charset="0"/>
                <a:cs typeface="Calibri" pitchFamily="34" charset="0"/>
              </a:rPr>
              <a:t>Blue Book</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Spring 2019:		Final Agency review completion</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Fall 2020:</a:t>
            </a:r>
            <a:r>
              <a:rPr lang="en-US" b="0" dirty="0">
                <a:latin typeface="Calibri" pitchFamily="34" charset="0"/>
                <a:cs typeface="Calibri" pitchFamily="34" charset="0"/>
              </a:rPr>
              <a:t>		</a:t>
            </a:r>
            <a:r>
              <a:rPr lang="en-US" b="0" dirty="0" smtClean="0">
                <a:latin typeface="Calibri" pitchFamily="34" charset="0"/>
                <a:cs typeface="Calibri" pitchFamily="34" charset="0"/>
              </a:rPr>
              <a:t>CMC approval</a:t>
            </a:r>
          </a:p>
          <a:p>
            <a:pPr marL="0" lvl="1" eaLnBrk="0" hangingPunct="0">
              <a:lnSpc>
                <a:spcPct val="85000"/>
              </a:lnSpc>
              <a:spcBef>
                <a:spcPct val="40000"/>
              </a:spcBef>
              <a:spcAft>
                <a:spcPct val="10000"/>
              </a:spcAft>
              <a:buSzPct val="125000"/>
            </a:pPr>
            <a:endParaRPr lang="en-US" dirty="0" smtClean="0">
              <a:solidFill>
                <a:srgbClr val="0070C0"/>
              </a:solidFill>
              <a:latin typeface="Calibri" pitchFamily="34" charset="0"/>
              <a:cs typeface="Calibri" pitchFamily="34" charset="0"/>
            </a:endParaRPr>
          </a:p>
          <a:p>
            <a:pPr marL="0" lvl="1" eaLnBrk="0" hangingPunct="0">
              <a:lnSpc>
                <a:spcPct val="85000"/>
              </a:lnSpc>
              <a:spcBef>
                <a:spcPct val="40000"/>
              </a:spcBef>
              <a:spcAft>
                <a:spcPct val="10000"/>
              </a:spcAft>
              <a:buSzPct val="125000"/>
            </a:pPr>
            <a:r>
              <a:rPr lang="en-US" dirty="0" smtClean="0">
                <a:solidFill>
                  <a:srgbClr val="0070C0"/>
                </a:solidFill>
                <a:latin typeface="Calibri" pitchFamily="34" charset="0"/>
                <a:cs typeface="Calibri" pitchFamily="34" charset="0"/>
              </a:rPr>
              <a:t>Deterministic Networks BOF:</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Fall 2016		Initial Feedback …………</a:t>
            </a:r>
            <a:endParaRPr lang="en-US" b="0" dirty="0">
              <a:latin typeface="Calibri" pitchFamily="34" charset="0"/>
              <a:cs typeface="Calibri" pitchFamily="34" charset="0"/>
            </a:endParaRPr>
          </a:p>
          <a:p>
            <a:pPr marL="0" lvl="1" eaLnBrk="0" hangingPunct="0">
              <a:lnSpc>
                <a:spcPct val="85000"/>
              </a:lnSpc>
              <a:spcBef>
                <a:spcPct val="40000"/>
              </a:spcBef>
              <a:spcAft>
                <a:spcPct val="10000"/>
              </a:spcAft>
              <a:buSzPct val="125000"/>
            </a:pPr>
            <a:endParaRPr lang="en-US" b="0" dirty="0">
              <a:latin typeface="Calibri" pitchFamily="34" charset="0"/>
              <a:cs typeface="Calibri" pitchFamily="34" charset="0"/>
            </a:endParaRPr>
          </a:p>
          <a:p>
            <a:pPr marL="285750" lvl="1" indent="-285750" eaLnBrk="0" hangingPunct="0">
              <a:lnSpc>
                <a:spcPct val="85000"/>
              </a:lnSpc>
              <a:spcBef>
                <a:spcPct val="40000"/>
              </a:spcBef>
              <a:spcAft>
                <a:spcPct val="10000"/>
              </a:spcAft>
              <a:buSzPct val="125000"/>
              <a:buFont typeface="Arial" panose="020B0604020202020204" pitchFamily="34" charset="0"/>
              <a:buChar char="•"/>
            </a:pPr>
            <a:endParaRPr lang="en-US" b="0" dirty="0" smtClean="0">
              <a:latin typeface="Calibri" pitchFamily="34" charset="0"/>
              <a:cs typeface="Calibri" pitchFamily="34" charset="0"/>
            </a:endParaRPr>
          </a:p>
          <a:p>
            <a:pPr marL="285750" lvl="1" indent="-285750" eaLnBrk="0" hangingPunct="0">
              <a:lnSpc>
                <a:spcPct val="85000"/>
              </a:lnSpc>
              <a:spcBef>
                <a:spcPct val="40000"/>
              </a:spcBef>
              <a:spcAft>
                <a:spcPct val="10000"/>
              </a:spcAft>
              <a:buSzPct val="125000"/>
              <a:buFont typeface="Arial" panose="020B0604020202020204" pitchFamily="34" charset="0"/>
              <a:buChar char="•"/>
            </a:pPr>
            <a:endParaRPr lang="en-US" b="0" dirty="0">
              <a:latin typeface="Calibri" pitchFamily="34" charset="0"/>
              <a:cs typeface="Calibri" pitchFamily="34" charset="0"/>
            </a:endParaRPr>
          </a:p>
          <a:p>
            <a:pPr marL="0" lvl="1" eaLnBrk="0" hangingPunct="0">
              <a:lnSpc>
                <a:spcPct val="85000"/>
              </a:lnSpc>
              <a:spcBef>
                <a:spcPct val="40000"/>
              </a:spcBef>
              <a:spcAft>
                <a:spcPct val="10000"/>
              </a:spcAft>
              <a:buSzPct val="125000"/>
            </a:pPr>
            <a:endParaRPr lang="en-US" b="0" dirty="0">
              <a:latin typeface="Calibri" pitchFamily="34" charset="0"/>
              <a:cs typeface="Calibri" pitchFamily="34" charset="0"/>
            </a:endParaRPr>
          </a:p>
          <a:p>
            <a:pPr marL="0" lvl="1" eaLnBrk="0" hangingPunct="0">
              <a:lnSpc>
                <a:spcPct val="85000"/>
              </a:lnSpc>
              <a:spcBef>
                <a:spcPct val="40000"/>
              </a:spcBef>
              <a:spcAft>
                <a:spcPct val="10000"/>
              </a:spcAft>
              <a:buSzPct val="125000"/>
            </a:pPr>
            <a:endParaRPr lang="en-US" i="1" dirty="0" smtClean="0">
              <a:latin typeface="Calibri" pitchFamily="34" charset="0"/>
              <a:cs typeface="Calibri" pitchFamily="34" charset="0"/>
            </a:endParaRPr>
          </a:p>
        </p:txBody>
      </p:sp>
      <p:sp>
        <p:nvSpPr>
          <p:cNvPr id="6"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rgbClr val="000099"/>
                </a:solidFill>
                <a:effectLst>
                  <a:outerShdw blurRad="38100" dist="38100" dir="2700000" algn="tl">
                    <a:srgbClr val="C0C0C0"/>
                  </a:outerShdw>
                </a:effectLst>
                <a:latin typeface="Calibri" pitchFamily="34" charset="0"/>
                <a:cs typeface="Calibri" pitchFamily="34" charset="0"/>
              </a:rPr>
              <a:t>SOIS Area Report</a:t>
            </a:r>
            <a:endParaRPr lang="en-US" sz="2800" dirty="0">
              <a:latin typeface="Calibri" pitchFamily="34" charset="0"/>
              <a:cs typeface="Calibri" pitchFamily="34" charset="0"/>
            </a:endParaRPr>
          </a:p>
        </p:txBody>
      </p:sp>
      <p:sp>
        <p:nvSpPr>
          <p:cNvPr id="8" name="Rectangle 27"/>
          <p:cNvSpPr>
            <a:spLocks noChangeArrowheads="1"/>
          </p:cNvSpPr>
          <p:nvPr/>
        </p:nvSpPr>
        <p:spPr bwMode="auto">
          <a:xfrm>
            <a:off x="214864" y="3686880"/>
            <a:ext cx="8929135" cy="154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70000"/>
              </a:lnSpc>
              <a:spcBef>
                <a:spcPct val="10000"/>
              </a:spcBef>
              <a:spcAft>
                <a:spcPct val="10000"/>
              </a:spcAft>
              <a:buSzPct val="125000"/>
            </a:pPr>
            <a:endParaRPr lang="en-CA" sz="1400" b="0" dirty="0" smtClean="0">
              <a:latin typeface="Calibri" pitchFamily="34" charset="0"/>
              <a:cs typeface="Calibri" pitchFamily="34" charset="0"/>
            </a:endParaRPr>
          </a:p>
        </p:txBody>
      </p:sp>
    </p:spTree>
    <p:extLst>
      <p:ext uri="{BB962C8B-B14F-4D97-AF65-F5344CB8AC3E}">
        <p14:creationId xmlns:p14="http://schemas.microsoft.com/office/powerpoint/2010/main" val="3202452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Proposal for new BOF </a:t>
            </a:r>
            <a:endParaRPr lang="en-GB" dirty="0"/>
          </a:p>
        </p:txBody>
      </p:sp>
      <p:sp>
        <p:nvSpPr>
          <p:cNvPr id="3" name="Content Placeholder 2"/>
          <p:cNvSpPr>
            <a:spLocks noGrp="1"/>
          </p:cNvSpPr>
          <p:nvPr>
            <p:ph idx="1"/>
          </p:nvPr>
        </p:nvSpPr>
        <p:spPr>
          <a:xfrm>
            <a:off x="347450" y="971080"/>
            <a:ext cx="8229600" cy="4525963"/>
          </a:xfrm>
        </p:spPr>
        <p:txBody>
          <a:bodyPr/>
          <a:lstStyle/>
          <a:p>
            <a:r>
              <a:rPr lang="en-GB" sz="1600" b="0" dirty="0">
                <a:latin typeface="Calibri" panose="020F0502020204030204" pitchFamily="34" charset="0"/>
              </a:rPr>
              <a:t>Current human rated vehicles e.g. the ISS  use a relatively ad-hoc mix of Time triggered (</a:t>
            </a:r>
            <a:r>
              <a:rPr lang="en-GB" sz="1600" b="0" dirty="0" err="1">
                <a:latin typeface="Calibri" panose="020F0502020204030204" pitchFamily="34" charset="0"/>
              </a:rPr>
              <a:t>Milbus</a:t>
            </a:r>
            <a:r>
              <a:rPr lang="en-GB" sz="1600" b="0" dirty="0">
                <a:latin typeface="Calibri" panose="020F0502020204030204" pitchFamily="34" charset="0"/>
              </a:rPr>
              <a:t>), wired asynchronous (</a:t>
            </a:r>
            <a:r>
              <a:rPr lang="en-GB" sz="1600" b="0" dirty="0" smtClean="0">
                <a:latin typeface="Calibri" panose="020F0502020204030204" pitchFamily="34" charset="0"/>
              </a:rPr>
              <a:t>Ethernet) </a:t>
            </a:r>
            <a:r>
              <a:rPr lang="en-GB" sz="1600" b="0" dirty="0">
                <a:latin typeface="Calibri" panose="020F0502020204030204" pitchFamily="34" charset="0"/>
              </a:rPr>
              <a:t>and Wireless (802.11) communications technologies to support a variety of applications</a:t>
            </a:r>
            <a:r>
              <a:rPr lang="en-GB" sz="1600" b="0" dirty="0" smtClean="0">
                <a:latin typeface="Calibri" panose="020F0502020204030204" pitchFamily="34" charset="0"/>
              </a:rPr>
              <a:t>:</a:t>
            </a:r>
            <a:endParaRPr lang="en-GB" sz="1600" b="0" dirty="0">
              <a:latin typeface="Calibri" panose="020F0502020204030204" pitchFamily="34" charset="0"/>
            </a:endParaRPr>
          </a:p>
          <a:p>
            <a:pPr lvl="1"/>
            <a:r>
              <a:rPr lang="en-GB" sz="1400" b="0" dirty="0">
                <a:latin typeface="Calibri" panose="020F0502020204030204" pitchFamily="34" charset="0"/>
              </a:rPr>
              <a:t>Command and </a:t>
            </a:r>
            <a:r>
              <a:rPr lang="en-GB" sz="1400" b="0" dirty="0" smtClean="0">
                <a:latin typeface="Calibri" panose="020F0502020204030204" pitchFamily="34" charset="0"/>
              </a:rPr>
              <a:t>control, Science date, Audio </a:t>
            </a:r>
            <a:r>
              <a:rPr lang="en-GB" sz="1400" b="0" dirty="0">
                <a:latin typeface="Calibri" panose="020F0502020204030204" pitchFamily="34" charset="0"/>
              </a:rPr>
              <a:t>and </a:t>
            </a:r>
            <a:r>
              <a:rPr lang="en-GB" sz="1400" b="0" dirty="0" smtClean="0">
                <a:latin typeface="Calibri" panose="020F0502020204030204" pitchFamily="34" charset="0"/>
              </a:rPr>
              <a:t>Video, Crew </a:t>
            </a:r>
            <a:r>
              <a:rPr lang="en-GB" sz="1400" b="0" dirty="0">
                <a:latin typeface="Calibri" panose="020F0502020204030204" pitchFamily="34" charset="0"/>
              </a:rPr>
              <a:t>health </a:t>
            </a:r>
            <a:r>
              <a:rPr lang="en-GB" sz="1400" b="0" dirty="0" smtClean="0">
                <a:latin typeface="Calibri" panose="020F0502020204030204" pitchFamily="34" charset="0"/>
              </a:rPr>
              <a:t>monitoring, Robotic </a:t>
            </a:r>
            <a:r>
              <a:rPr lang="en-GB" sz="1400" b="0" dirty="0">
                <a:latin typeface="Calibri" panose="020F0502020204030204" pitchFamily="34" charset="0"/>
              </a:rPr>
              <a:t>control </a:t>
            </a:r>
          </a:p>
          <a:p>
            <a:endParaRPr lang="en-GB" sz="1800" b="0" dirty="0" smtClean="0">
              <a:latin typeface="Calibri" panose="020F0502020204030204" pitchFamily="34" charset="0"/>
            </a:endParaRPr>
          </a:p>
          <a:p>
            <a:r>
              <a:rPr lang="en-GB" sz="1600" b="0" dirty="0" smtClean="0">
                <a:latin typeface="Calibri" panose="020F0502020204030204" pitchFamily="34" charset="0"/>
              </a:rPr>
              <a:t>Such </a:t>
            </a:r>
            <a:r>
              <a:rPr lang="en-GB" sz="1600" b="0" dirty="0">
                <a:latin typeface="Calibri" panose="020F0502020204030204" pitchFamily="34" charset="0"/>
              </a:rPr>
              <a:t>a mix of services serves to indicate the types of applications that now need to be supported and will required in future exploration missions. </a:t>
            </a:r>
            <a:endParaRPr lang="en-GB" sz="1600" b="0" dirty="0" smtClean="0">
              <a:latin typeface="Calibri" panose="020F0502020204030204" pitchFamily="34" charset="0"/>
            </a:endParaRPr>
          </a:p>
          <a:p>
            <a:endParaRPr lang="en-GB" sz="1600" b="0" dirty="0" smtClean="0">
              <a:latin typeface="Calibri" panose="020F0502020204030204" pitchFamily="34" charset="0"/>
            </a:endParaRPr>
          </a:p>
          <a:p>
            <a:r>
              <a:rPr lang="en-GB" sz="1600" b="0" dirty="0" smtClean="0">
                <a:latin typeface="Calibri" panose="020F0502020204030204" pitchFamily="34" charset="0"/>
              </a:rPr>
              <a:t>There </a:t>
            </a:r>
            <a:r>
              <a:rPr lang="en-GB" sz="1600" b="0" dirty="0">
                <a:latin typeface="Calibri" panose="020F0502020204030204" pitchFamily="34" charset="0"/>
              </a:rPr>
              <a:t>is a clear trend to support these services by use of a single bus able to handle multiple traffic types at high </a:t>
            </a:r>
            <a:r>
              <a:rPr lang="en-GB" sz="1600" b="0" dirty="0" smtClean="0">
                <a:latin typeface="Calibri" panose="020F0502020204030204" pitchFamily="34" charset="0"/>
              </a:rPr>
              <a:t>rate</a:t>
            </a:r>
            <a:r>
              <a:rPr lang="en-GB" sz="1600" b="0" dirty="0">
                <a:latin typeface="Calibri" panose="020F0502020204030204" pitchFamily="34" charset="0"/>
              </a:rPr>
              <a:t>. This reduces the number of interfaces necessary for each end-item. </a:t>
            </a:r>
            <a:endParaRPr lang="en-GB" sz="1600" b="0" dirty="0" smtClean="0">
              <a:latin typeface="Calibri" panose="020F0502020204030204" pitchFamily="34" charset="0"/>
            </a:endParaRPr>
          </a:p>
          <a:p>
            <a:pPr marL="0" indent="0">
              <a:buNone/>
            </a:pPr>
            <a:endParaRPr lang="en-GB" sz="1600" b="0" dirty="0" smtClean="0">
              <a:latin typeface="Calibri" panose="020F0502020204030204" pitchFamily="34" charset="0"/>
            </a:endParaRPr>
          </a:p>
          <a:p>
            <a:r>
              <a:rPr lang="en-GB" sz="1600" b="0" dirty="0" smtClean="0">
                <a:latin typeface="Calibri" panose="020F0502020204030204" pitchFamily="34" charset="0"/>
              </a:rPr>
              <a:t>Several </a:t>
            </a:r>
            <a:r>
              <a:rPr lang="en-GB" sz="1600" b="0" dirty="0">
                <a:latin typeface="Calibri" panose="020F0502020204030204" pitchFamily="34" charset="0"/>
              </a:rPr>
              <a:t>emerging technologies look promising and </a:t>
            </a:r>
            <a:r>
              <a:rPr lang="en-US" sz="1600" b="0" dirty="0">
                <a:latin typeface="Calibri" panose="020F0502020204030204" pitchFamily="34" charset="0"/>
              </a:rPr>
              <a:t>able to fulfill a mix of synchronous and asynchronous traffic </a:t>
            </a:r>
            <a:r>
              <a:rPr lang="en-US" sz="1600" b="0" dirty="0" smtClean="0">
                <a:latin typeface="Calibri" panose="020F0502020204030204" pitchFamily="34" charset="0"/>
              </a:rPr>
              <a:t>including Time-Triggered </a:t>
            </a:r>
            <a:r>
              <a:rPr lang="en-US" sz="1600" b="0" dirty="0">
                <a:latin typeface="Calibri" panose="020F0502020204030204" pitchFamily="34" charset="0"/>
              </a:rPr>
              <a:t>Ethernet (TTE), Time-Triggered Protocol (TTP) and </a:t>
            </a:r>
            <a:r>
              <a:rPr lang="en-US" sz="1600" b="0" dirty="0" err="1">
                <a:latin typeface="Calibri" panose="020F0502020204030204" pitchFamily="34" charset="0"/>
              </a:rPr>
              <a:t>SpaceFibre</a:t>
            </a:r>
            <a:r>
              <a:rPr lang="en-US" sz="1600" b="0" dirty="0">
                <a:latin typeface="Calibri" panose="020F0502020204030204" pitchFamily="34" charset="0"/>
              </a:rPr>
              <a:t> (</a:t>
            </a:r>
            <a:r>
              <a:rPr lang="en-US" sz="1600" b="0" dirty="0" err="1">
                <a:latin typeface="Calibri" panose="020F0502020204030204" pitchFamily="34" charset="0"/>
              </a:rPr>
              <a:t>SpF</a:t>
            </a:r>
            <a:r>
              <a:rPr lang="en-US" sz="1600" b="0" dirty="0">
                <a:latin typeface="Calibri" panose="020F0502020204030204" pitchFamily="34" charset="0"/>
              </a:rPr>
              <a:t>). </a:t>
            </a:r>
            <a:r>
              <a:rPr lang="en-US" sz="1600" b="0" dirty="0" smtClean="0">
                <a:latin typeface="Calibri" panose="020F0502020204030204" pitchFamily="34" charset="0"/>
              </a:rPr>
              <a:t>Wireless </a:t>
            </a:r>
            <a:r>
              <a:rPr lang="en-US" sz="1600" b="0" dirty="0">
                <a:latin typeface="Calibri" panose="020F0502020204030204" pitchFamily="34" charset="0"/>
              </a:rPr>
              <a:t>technology providing </a:t>
            </a:r>
            <a:r>
              <a:rPr lang="en-US" sz="1600" b="0" dirty="0" smtClean="0">
                <a:latin typeface="Calibri" panose="020F0502020204030204" pitchFamily="34" charset="0"/>
              </a:rPr>
              <a:t>all </a:t>
            </a:r>
            <a:r>
              <a:rPr lang="en-US" sz="1600" b="0" dirty="0">
                <a:latin typeface="Calibri" panose="020F0502020204030204" pitchFamily="34" charset="0"/>
              </a:rPr>
              <a:t>capabilities is in its infancy but seamless communication between wired and </a:t>
            </a:r>
            <a:r>
              <a:rPr lang="en-US" sz="1600" b="0" dirty="0" smtClean="0">
                <a:latin typeface="Calibri" panose="020F0502020204030204" pitchFamily="34" charset="0"/>
              </a:rPr>
              <a:t>wireless networks </a:t>
            </a:r>
            <a:r>
              <a:rPr lang="en-US" sz="1600" b="0" dirty="0">
                <a:latin typeface="Calibri" panose="020F0502020204030204" pitchFamily="34" charset="0"/>
              </a:rPr>
              <a:t>is highly desirable</a:t>
            </a:r>
            <a:r>
              <a:rPr lang="en-US" sz="1600" b="0" dirty="0" smtClean="0">
                <a:latin typeface="Calibri" panose="020F0502020204030204" pitchFamily="34" charset="0"/>
              </a:rPr>
              <a:t>.</a:t>
            </a:r>
          </a:p>
          <a:p>
            <a:endParaRPr lang="en-US" sz="1600" b="0" dirty="0">
              <a:latin typeface="Calibri" panose="020F0502020204030204" pitchFamily="34" charset="0"/>
            </a:endParaRPr>
          </a:p>
          <a:p>
            <a:r>
              <a:rPr lang="en-US" sz="1600" b="0" dirty="0" smtClean="0">
                <a:latin typeface="Calibri" panose="020F0502020204030204" pitchFamily="34" charset="0"/>
              </a:rPr>
              <a:t>The wireless group has proposed a BOF to evaluate these new technologies with a view to </a:t>
            </a:r>
            <a:r>
              <a:rPr lang="en-US" sz="1600" b="0" dirty="0" err="1" smtClean="0">
                <a:latin typeface="Calibri" panose="020F0502020204030204" pitchFamily="34" charset="0"/>
              </a:rPr>
              <a:t>standardising</a:t>
            </a:r>
            <a:r>
              <a:rPr lang="en-US" sz="1600" b="0" dirty="0" smtClean="0">
                <a:latin typeface="Calibri" panose="020F0502020204030204" pitchFamily="34" charset="0"/>
              </a:rPr>
              <a:t> their use in space</a:t>
            </a:r>
            <a:endParaRPr lang="en-GB" sz="1600" b="0" dirty="0">
              <a:latin typeface="Calibri" panose="020F0502020204030204" pitchFamily="34" charset="0"/>
            </a:endParaRPr>
          </a:p>
        </p:txBody>
      </p:sp>
    </p:spTree>
    <p:extLst>
      <p:ext uri="{BB962C8B-B14F-4D97-AF65-F5344CB8AC3E}">
        <p14:creationId xmlns:p14="http://schemas.microsoft.com/office/powerpoint/2010/main" val="1464256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body" idx="4294967295"/>
          </p:nvPr>
        </p:nvSpPr>
        <p:spPr bwMode="auto">
          <a:xfrm>
            <a:off x="362630" y="838200"/>
            <a:ext cx="8450263" cy="4667250"/>
          </a:xfrm>
          <a:prstGeom prst="rect">
            <a:avLst/>
          </a:prstGeom>
          <a:noFill/>
          <a:ln>
            <a:miter lim="800000"/>
            <a:headEnd/>
            <a:tailEnd/>
          </a:ln>
        </p:spPr>
        <p:txBody>
          <a:bodyPr/>
          <a:lstStyle/>
          <a:p>
            <a:pPr marL="0" indent="0">
              <a:lnSpc>
                <a:spcPct val="60000"/>
              </a:lnSpc>
              <a:buFontTx/>
              <a:buNone/>
            </a:pPr>
            <a:r>
              <a:rPr lang="en-GB" sz="2000" i="1" dirty="0" smtClean="0">
                <a:solidFill>
                  <a:srgbClr val="000099"/>
                </a:solidFill>
                <a:latin typeface="Calibri" pitchFamily="34" charset="0"/>
                <a:cs typeface="Calibri" pitchFamily="34" charset="0"/>
              </a:rPr>
              <a:t>APP WG </a:t>
            </a:r>
            <a:r>
              <a:rPr lang="en-GB" sz="2000" i="1" dirty="0" smtClean="0">
                <a:solidFill>
                  <a:srgbClr val="FF0000"/>
                </a:solidFill>
                <a:latin typeface="Calibri" pitchFamily="34" charset="0"/>
                <a:cs typeface="Calibri" pitchFamily="34" charset="0"/>
              </a:rPr>
              <a:t>(available for 2015 ~1.5FT) </a:t>
            </a:r>
          </a:p>
          <a:p>
            <a:pPr marL="823913" lvl="1" indent="-198438">
              <a:lnSpc>
                <a:spcPct val="60000"/>
              </a:lnSpc>
            </a:pPr>
            <a:endParaRPr lang="en-GB" sz="1800" b="0" dirty="0">
              <a:latin typeface="Calibri" pitchFamily="34" charset="0"/>
              <a:cs typeface="Calibri" pitchFamily="34" charset="0"/>
            </a:endParaRPr>
          </a:p>
          <a:p>
            <a:pPr marL="823913" lvl="1" indent="-198438">
              <a:lnSpc>
                <a:spcPct val="60000"/>
              </a:lnSpc>
            </a:pPr>
            <a:r>
              <a:rPr lang="en-GB" sz="1800" b="0" dirty="0" smtClean="0">
                <a:latin typeface="Calibri" pitchFamily="34" charset="0"/>
                <a:cs typeface="Calibri" pitchFamily="34" charset="0"/>
              </a:rPr>
              <a:t>Electronic data sheets and Dictionary of terms Red books soon ready for submission to CESG for subsequent Agency review</a:t>
            </a:r>
          </a:p>
          <a:p>
            <a:pPr marL="823913" lvl="1" indent="-198438">
              <a:lnSpc>
                <a:spcPct val="60000"/>
              </a:lnSpc>
            </a:pPr>
            <a:r>
              <a:rPr lang="en-GB" sz="1800" b="0" dirty="0" smtClean="0">
                <a:latin typeface="Calibri" pitchFamily="34" charset="0"/>
                <a:cs typeface="Calibri" pitchFamily="34" charset="0"/>
              </a:rPr>
              <a:t>EDS Green book slow start</a:t>
            </a:r>
          </a:p>
          <a:p>
            <a:pPr marL="823913" lvl="1" indent="-198438">
              <a:lnSpc>
                <a:spcPct val="60000"/>
              </a:lnSpc>
            </a:pPr>
            <a:r>
              <a:rPr lang="en-GB" sz="1800" b="0" dirty="0" smtClean="0">
                <a:latin typeface="Calibri" pitchFamily="34" charset="0"/>
                <a:cs typeface="Calibri" pitchFamily="34" charset="0"/>
              </a:rPr>
              <a:t>Implementation feedback arriving and will require some updates</a:t>
            </a:r>
          </a:p>
          <a:p>
            <a:pPr marL="823913" lvl="1" indent="-198438">
              <a:lnSpc>
                <a:spcPct val="60000"/>
              </a:lnSpc>
            </a:pPr>
            <a:r>
              <a:rPr lang="en-GB" sz="1800" b="0" dirty="0" smtClean="0">
                <a:latin typeface="Calibri" pitchFamily="34" charset="0"/>
                <a:cs typeface="Calibri" pitchFamily="34" charset="0"/>
              </a:rPr>
              <a:t>More Resource would be appreciated otherwise schedules will extend</a:t>
            </a:r>
            <a:endParaRPr lang="en-GB" sz="1800" b="0" dirty="0">
              <a:latin typeface="Calibri" pitchFamily="34" charset="0"/>
              <a:cs typeface="Calibri" pitchFamily="34" charset="0"/>
            </a:endParaRPr>
          </a:p>
          <a:p>
            <a:pPr marL="0" indent="0">
              <a:lnSpc>
                <a:spcPct val="60000"/>
              </a:lnSpc>
              <a:buFontTx/>
              <a:buNone/>
            </a:pPr>
            <a:endParaRPr lang="en-GB" sz="1800" b="0" dirty="0" smtClean="0">
              <a:latin typeface="Calibri" pitchFamily="34" charset="0"/>
              <a:cs typeface="Calibri" pitchFamily="34" charset="0"/>
            </a:endParaRPr>
          </a:p>
          <a:p>
            <a:pPr marL="0" indent="0">
              <a:lnSpc>
                <a:spcPct val="60000"/>
              </a:lnSpc>
              <a:buFontTx/>
              <a:buNone/>
            </a:pPr>
            <a:r>
              <a:rPr lang="en-GB" sz="2000" i="1" dirty="0" smtClean="0">
                <a:solidFill>
                  <a:srgbClr val="000099"/>
                </a:solidFill>
                <a:latin typeface="Calibri" pitchFamily="34" charset="0"/>
                <a:cs typeface="Calibri" pitchFamily="34" charset="0"/>
              </a:rPr>
              <a:t>Wireless WG </a:t>
            </a:r>
            <a:r>
              <a:rPr lang="en-GB" sz="2000" i="1" dirty="0" smtClean="0">
                <a:solidFill>
                  <a:srgbClr val="FF0000"/>
                </a:solidFill>
                <a:latin typeface="Calibri" pitchFamily="34" charset="0"/>
                <a:cs typeface="Calibri" pitchFamily="34" charset="0"/>
              </a:rPr>
              <a:t>(available for 2015 ~1.5FT)</a:t>
            </a:r>
          </a:p>
          <a:p>
            <a:pPr marL="625475" lvl="1" indent="0">
              <a:lnSpc>
                <a:spcPct val="60000"/>
              </a:lnSpc>
              <a:buNone/>
            </a:pPr>
            <a:endParaRPr lang="en-GB" sz="1800" b="0" dirty="0" smtClean="0">
              <a:latin typeface="Calibri" pitchFamily="34" charset="0"/>
              <a:cs typeface="Calibri" pitchFamily="34" charset="0"/>
            </a:endParaRPr>
          </a:p>
          <a:p>
            <a:pPr marL="823913" lvl="1" indent="-198438">
              <a:lnSpc>
                <a:spcPct val="60000"/>
              </a:lnSpc>
            </a:pPr>
            <a:r>
              <a:rPr lang="en-GB" sz="1800" b="0" dirty="0" smtClean="0">
                <a:latin typeface="Calibri" pitchFamily="34" charset="0"/>
                <a:cs typeface="Calibri" pitchFamily="34" charset="0"/>
              </a:rPr>
              <a:t>Redbook on RFIF encoding  solid progress</a:t>
            </a:r>
          </a:p>
          <a:p>
            <a:pPr marL="823913" lvl="1" indent="-198438">
              <a:lnSpc>
                <a:spcPct val="60000"/>
              </a:lnSpc>
            </a:pPr>
            <a:r>
              <a:rPr lang="en-GB" sz="1800" b="0" dirty="0" smtClean="0">
                <a:latin typeface="Calibri" pitchFamily="34" charset="0"/>
                <a:cs typeface="Calibri" pitchFamily="34" charset="0"/>
              </a:rPr>
              <a:t>Green book V2 issues with </a:t>
            </a:r>
            <a:r>
              <a:rPr lang="en-GB" sz="1800" b="0" dirty="0">
                <a:latin typeface="Calibri" pitchFamily="34" charset="0"/>
                <a:cs typeface="Calibri" pitchFamily="34" charset="0"/>
              </a:rPr>
              <a:t>c</a:t>
            </a:r>
            <a:r>
              <a:rPr lang="en-GB" sz="1800" b="0" dirty="0" smtClean="0">
                <a:latin typeface="Calibri" pitchFamily="34" charset="0"/>
                <a:cs typeface="Calibri" pitchFamily="34" charset="0"/>
              </a:rPr>
              <a:t>opyright resolved</a:t>
            </a:r>
          </a:p>
          <a:p>
            <a:pPr marL="823913" lvl="1" indent="-198438">
              <a:lnSpc>
                <a:spcPct val="60000"/>
              </a:lnSpc>
            </a:pPr>
            <a:r>
              <a:rPr lang="en-GB" sz="1800" b="0" dirty="0" smtClean="0">
                <a:latin typeface="Calibri" pitchFamily="34" charset="0"/>
                <a:cs typeface="Calibri" pitchFamily="34" charset="0"/>
              </a:rPr>
              <a:t>High speed wireless </a:t>
            </a:r>
            <a:r>
              <a:rPr lang="en-GB" sz="1800" b="0" dirty="0" err="1" smtClean="0">
                <a:latin typeface="Calibri" pitchFamily="34" charset="0"/>
                <a:cs typeface="Calibri" pitchFamily="34" charset="0"/>
              </a:rPr>
              <a:t>Lan</a:t>
            </a:r>
            <a:r>
              <a:rPr lang="en-GB" sz="1800" b="0" dirty="0" smtClean="0">
                <a:latin typeface="Calibri" pitchFamily="34" charset="0"/>
                <a:cs typeface="Calibri" pitchFamily="34" charset="0"/>
              </a:rPr>
              <a:t> Red book initiated after delay </a:t>
            </a:r>
          </a:p>
          <a:p>
            <a:pPr marL="823913" lvl="1" indent="-198438">
              <a:lnSpc>
                <a:spcPct val="60000"/>
              </a:lnSpc>
            </a:pPr>
            <a:r>
              <a:rPr lang="en-GB" sz="1800" b="0" dirty="0" smtClean="0">
                <a:latin typeface="Calibri" pitchFamily="34" charset="0"/>
                <a:cs typeface="Calibri" pitchFamily="34" charset="0"/>
              </a:rPr>
              <a:t>New resources from CNSA </a:t>
            </a:r>
            <a:r>
              <a:rPr lang="en-GB" sz="1800" b="0" dirty="0">
                <a:latin typeface="Calibri" pitchFamily="34" charset="0"/>
                <a:cs typeface="Calibri" pitchFamily="34" charset="0"/>
              </a:rPr>
              <a:t>and </a:t>
            </a:r>
            <a:r>
              <a:rPr lang="en-GB" sz="1800" b="0" dirty="0" smtClean="0">
                <a:latin typeface="Calibri" pitchFamily="34" charset="0"/>
                <a:cs typeface="Calibri" pitchFamily="34" charset="0"/>
              </a:rPr>
              <a:t>FSA</a:t>
            </a:r>
          </a:p>
          <a:p>
            <a:pPr marL="823913" lvl="1" indent="-198438">
              <a:lnSpc>
                <a:spcPct val="60000"/>
              </a:lnSpc>
            </a:pPr>
            <a:r>
              <a:rPr lang="en-US" sz="1800" b="0" dirty="0"/>
              <a:t>SSIART</a:t>
            </a:r>
            <a:r>
              <a:rPr lang="en-GB" sz="1800" b="0" dirty="0" smtClean="0">
                <a:latin typeface="Calibri" pitchFamily="34" charset="0"/>
                <a:cs typeface="Calibri" pitchFamily="34" charset="0"/>
              </a:rPr>
              <a:t> test-bed agreements finally cleared</a:t>
            </a:r>
          </a:p>
          <a:p>
            <a:pPr marL="823913" lvl="1" indent="-198438">
              <a:lnSpc>
                <a:spcPct val="60000"/>
              </a:lnSpc>
            </a:pPr>
            <a:r>
              <a:rPr lang="en-GB" sz="1800" b="0" dirty="0" smtClean="0">
                <a:latin typeface="Calibri" pitchFamily="34" charset="0"/>
                <a:cs typeface="Calibri" pitchFamily="34" charset="0"/>
              </a:rPr>
              <a:t>New BOF proposed to work on Time triggered </a:t>
            </a:r>
            <a:r>
              <a:rPr lang="en-GB" sz="1800" b="0" dirty="0" err="1" smtClean="0">
                <a:latin typeface="Calibri" pitchFamily="34" charset="0"/>
                <a:cs typeface="Calibri" pitchFamily="34" charset="0"/>
              </a:rPr>
              <a:t>Lans</a:t>
            </a:r>
            <a:r>
              <a:rPr lang="en-GB" sz="1800" b="0" dirty="0" smtClean="0">
                <a:latin typeface="Calibri" pitchFamily="34" charset="0"/>
                <a:cs typeface="Calibri" pitchFamily="34" charset="0"/>
              </a:rPr>
              <a:t> and wireless interconnect</a:t>
            </a:r>
          </a:p>
          <a:p>
            <a:pPr marL="823913" lvl="1" indent="-198438">
              <a:lnSpc>
                <a:spcPct val="60000"/>
              </a:lnSpc>
            </a:pPr>
            <a:endParaRPr lang="en-GB" sz="1800" b="0" dirty="0">
              <a:latin typeface="Calibri" pitchFamily="34" charset="0"/>
              <a:cs typeface="Calibri" pitchFamily="34" charset="0"/>
            </a:endParaRPr>
          </a:p>
          <a:p>
            <a:pPr marL="0" indent="0">
              <a:lnSpc>
                <a:spcPct val="60000"/>
              </a:lnSpc>
              <a:buFontTx/>
              <a:buNone/>
            </a:pPr>
            <a:r>
              <a:rPr lang="en-GB" sz="2000" i="1" dirty="0" smtClean="0">
                <a:solidFill>
                  <a:srgbClr val="000099"/>
                </a:solidFill>
                <a:latin typeface="Calibri" pitchFamily="34" charset="0"/>
                <a:cs typeface="Calibri" pitchFamily="34" charset="0"/>
              </a:rPr>
              <a:t>Subnet WG </a:t>
            </a:r>
            <a:r>
              <a:rPr lang="en-GB" sz="2000" i="1" dirty="0" smtClean="0">
                <a:solidFill>
                  <a:srgbClr val="FF0000"/>
                </a:solidFill>
                <a:latin typeface="Calibri" pitchFamily="34" charset="0"/>
                <a:cs typeface="Calibri" pitchFamily="34" charset="0"/>
              </a:rPr>
              <a:t>(available for 2015 ~0.1FT)</a:t>
            </a:r>
            <a:endParaRPr lang="en-GB" sz="2000" i="1" dirty="0">
              <a:solidFill>
                <a:srgbClr val="FF0000"/>
              </a:solidFill>
              <a:latin typeface="Calibri" pitchFamily="34" charset="0"/>
              <a:cs typeface="Calibri" pitchFamily="34" charset="0"/>
            </a:endParaRPr>
          </a:p>
          <a:p>
            <a:pPr marL="0" indent="0">
              <a:lnSpc>
                <a:spcPct val="60000"/>
              </a:lnSpc>
              <a:buFontTx/>
              <a:buNone/>
            </a:pPr>
            <a:endParaRPr lang="en-GB" sz="1800" b="0" dirty="0">
              <a:solidFill>
                <a:srgbClr val="000099"/>
              </a:solidFill>
              <a:latin typeface="Calibri" pitchFamily="34" charset="0"/>
              <a:cs typeface="Calibri" pitchFamily="34" charset="0"/>
            </a:endParaRPr>
          </a:p>
          <a:p>
            <a:pPr marL="823913" lvl="1" indent="-198438">
              <a:lnSpc>
                <a:spcPct val="60000"/>
              </a:lnSpc>
            </a:pPr>
            <a:r>
              <a:rPr lang="en-GB" sz="1800" b="0" dirty="0" smtClean="0">
                <a:latin typeface="Calibri" pitchFamily="34" charset="0"/>
                <a:cs typeface="Calibri" pitchFamily="34" charset="0"/>
              </a:rPr>
              <a:t>Need to start a 5 year review and introduce feedback</a:t>
            </a:r>
          </a:p>
          <a:p>
            <a:pPr marL="823913" lvl="1" indent="-198438">
              <a:lnSpc>
                <a:spcPct val="60000"/>
              </a:lnSpc>
            </a:pPr>
            <a:r>
              <a:rPr lang="en-GB" sz="1800" b="0" dirty="0" smtClean="0">
                <a:latin typeface="Calibri" pitchFamily="34" charset="0"/>
                <a:cs typeface="Calibri" pitchFamily="34" charset="0"/>
              </a:rPr>
              <a:t>Will be difficult unless more resources become available</a:t>
            </a:r>
          </a:p>
          <a:p>
            <a:pPr marL="0" indent="0">
              <a:lnSpc>
                <a:spcPct val="60000"/>
              </a:lnSpc>
              <a:buFontTx/>
              <a:buNone/>
            </a:pPr>
            <a:endParaRPr lang="en-GB" sz="1800" b="0" i="1" dirty="0">
              <a:solidFill>
                <a:srgbClr val="000099"/>
              </a:solidFill>
              <a:latin typeface="Calibri" pitchFamily="34" charset="0"/>
              <a:cs typeface="Calibri" pitchFamily="34" charset="0"/>
            </a:endParaRPr>
          </a:p>
          <a:p>
            <a:pPr marL="0" indent="0" algn="ctr">
              <a:lnSpc>
                <a:spcPct val="60000"/>
              </a:lnSpc>
              <a:buFontTx/>
              <a:buNone/>
            </a:pPr>
            <a:r>
              <a:rPr lang="en-GB" sz="2000" b="0" i="1" dirty="0" smtClean="0">
                <a:solidFill>
                  <a:srgbClr val="000099"/>
                </a:solidFill>
                <a:latin typeface="Calibri" pitchFamily="34" charset="0"/>
                <a:cs typeface="Calibri" pitchFamily="34" charset="0"/>
              </a:rPr>
              <a:t>The SOIS Area Director will retire next year, ESA will submit a replacement candidate for consideration </a:t>
            </a:r>
            <a:endParaRPr lang="en-GB" sz="2000" i="1" dirty="0" smtClean="0">
              <a:solidFill>
                <a:srgbClr val="000099"/>
              </a:solidFill>
              <a:latin typeface="Calibri" pitchFamily="34" charset="0"/>
              <a:cs typeface="Calibri" pitchFamily="34" charset="0"/>
            </a:endParaRPr>
          </a:p>
        </p:txBody>
      </p:sp>
      <p:sp>
        <p:nvSpPr>
          <p:cNvPr id="34818" name="Rectangle 2"/>
          <p:cNvSpPr>
            <a:spLocks noChangeArrowheads="1"/>
          </p:cNvSpPr>
          <p:nvPr/>
        </p:nvSpPr>
        <p:spPr bwMode="auto">
          <a:xfrm>
            <a:off x="381000" y="838200"/>
            <a:ext cx="8610600" cy="685800"/>
          </a:xfrm>
          <a:prstGeom prst="rect">
            <a:avLst/>
          </a:prstGeom>
          <a:noFill/>
          <a:ln w="9525">
            <a:noFill/>
            <a:miter lim="800000"/>
            <a:headEnd/>
            <a:tailEnd/>
          </a:ln>
        </p:spPr>
        <p:txBody>
          <a:bodyPr/>
          <a:lstStyle/>
          <a:p>
            <a:pPr eaLnBrk="0" hangingPunct="0">
              <a:lnSpc>
                <a:spcPct val="90000"/>
              </a:lnSpc>
            </a:pPr>
            <a:endParaRPr lang="en-GB" u="sng">
              <a:solidFill>
                <a:srgbClr val="000099"/>
              </a:solidFill>
              <a:latin typeface="Calibri" pitchFamily="34" charset="0"/>
            </a:endParaRPr>
          </a:p>
        </p:txBody>
      </p:sp>
      <p:sp>
        <p:nvSpPr>
          <p:cNvPr id="5" name="Title 1"/>
          <p:cNvSpPr txBox="1">
            <a:spLocks/>
          </p:cNvSpPr>
          <p:nvPr/>
        </p:nvSpPr>
        <p:spPr>
          <a:xfrm>
            <a:off x="461963" y="125413"/>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rgbClr val="000099"/>
                </a:solidFill>
                <a:effectLst>
                  <a:outerShdw blurRad="38100" dist="38100" dir="2700000" algn="tl">
                    <a:srgbClr val="C0C0C0"/>
                  </a:outerShdw>
                </a:effectLst>
                <a:latin typeface="Calibri" pitchFamily="34" charset="0"/>
                <a:cs typeface="Calibri" pitchFamily="34" charset="0"/>
              </a:rPr>
              <a:t>SOIS Area Report: Summary</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4002773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Text Box 2"/>
          <p:cNvSpPr txBox="1">
            <a:spLocks noChangeArrowheads="1"/>
          </p:cNvSpPr>
          <p:nvPr/>
        </p:nvSpPr>
        <p:spPr bwMode="auto">
          <a:xfrm>
            <a:off x="762000" y="1524000"/>
            <a:ext cx="7597775" cy="2370138"/>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SYSTEMS ENGINEERING</a:t>
            </a: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(SE) AREA</a:t>
            </a:r>
          </a:p>
          <a:p>
            <a:pPr algn="ctr" eaLnBrk="0" hangingPunct="0">
              <a:defRPr/>
            </a:pPr>
            <a:endParaRPr lang="en-US" sz="4000" dirty="0">
              <a:solidFill>
                <a:srgbClr val="000099"/>
              </a:solidFill>
              <a:effectLst>
                <a:outerShdw blurRad="38100" dist="38100" dir="2700000" algn="tl">
                  <a:srgbClr val="C0C0C0"/>
                </a:outerShdw>
              </a:effectLst>
              <a:latin typeface="Calibri" pitchFamily="34" charset="0"/>
            </a:endParaRPr>
          </a:p>
        </p:txBody>
      </p:sp>
      <p:sp>
        <p:nvSpPr>
          <p:cNvPr id="3080194" name="Text Box 33"/>
          <p:cNvSpPr txBox="1">
            <a:spLocks noChangeArrowheads="1"/>
          </p:cNvSpPr>
          <p:nvPr/>
        </p:nvSpPr>
        <p:spPr bwMode="auto">
          <a:xfrm>
            <a:off x="1447800" y="5105400"/>
            <a:ext cx="6248400" cy="830263"/>
          </a:xfrm>
          <a:prstGeom prst="rect">
            <a:avLst/>
          </a:prstGeom>
          <a:noFill/>
          <a:ln w="12700">
            <a:noFill/>
            <a:miter lim="800000"/>
            <a:headEnd type="none" w="sm" len="sm"/>
            <a:tailEnd type="none" w="sm" len="sm"/>
          </a:ln>
        </p:spPr>
        <p:txBody>
          <a:bodyPr>
            <a:spAutoFit/>
          </a:bodyPr>
          <a:lstStyle/>
          <a:p>
            <a:pPr algn="ctr" eaLnBrk="0" hangingPunct="0"/>
            <a:r>
              <a:rPr lang="en-US" sz="2400" b="0">
                <a:solidFill>
                  <a:srgbClr val="000099"/>
                </a:solidFill>
                <a:latin typeface="Calibri" pitchFamily="34" charset="0"/>
              </a:rPr>
              <a:t>Peter Shames (AD)</a:t>
            </a:r>
          </a:p>
          <a:p>
            <a:pPr algn="ctr" eaLnBrk="0" hangingPunct="0"/>
            <a:r>
              <a:rPr lang="en-US" sz="2400" b="0">
                <a:solidFill>
                  <a:srgbClr val="000099"/>
                </a:solidFill>
                <a:latin typeface="Calibri" pitchFamily="34" charset="0"/>
              </a:rPr>
              <a:t>Takahiro Yamada (DAD)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idx="4294967295"/>
          </p:nvPr>
        </p:nvSpPr>
        <p:spPr bwMode="auto">
          <a:xfrm>
            <a:off x="1816015" y="126170"/>
            <a:ext cx="5943600" cy="487363"/>
          </a:xfrm>
          <a:prstGeom prst="rect">
            <a:avLst/>
          </a:prstGeom>
          <a:ln>
            <a:miter lim="800000"/>
            <a:headEnd/>
            <a:tailEnd/>
          </a:ln>
        </p:spPr>
        <p:txBody>
          <a:bodyPr/>
          <a:lstStyle/>
          <a:p>
            <a:pPr>
              <a:defRPr/>
            </a:pPr>
            <a:r>
              <a:rPr lang="en-US" sz="2800" dirty="0" smtClean="0">
                <a:solidFill>
                  <a:srgbClr val="000099"/>
                </a:solidFill>
                <a:effectLst>
                  <a:outerShdw blurRad="38100" dist="38100" dir="2700000" algn="tl">
                    <a:srgbClr val="C0C0C0"/>
                  </a:outerShdw>
                </a:effectLst>
                <a:latin typeface="Calibri" pitchFamily="34" charset="0"/>
                <a:cs typeface="Calibri" pitchFamily="34" charset="0"/>
              </a:rPr>
              <a:t>System Engineering Area (SEA)</a:t>
            </a:r>
          </a:p>
        </p:txBody>
      </p:sp>
      <p:sp>
        <p:nvSpPr>
          <p:cNvPr id="7170" name="Rectangle 3"/>
          <p:cNvSpPr txBox="1">
            <a:spLocks noChangeArrowheads="1"/>
          </p:cNvSpPr>
          <p:nvPr/>
        </p:nvSpPr>
        <p:spPr bwMode="auto">
          <a:xfrm>
            <a:off x="304800" y="817460"/>
            <a:ext cx="8229600" cy="5867400"/>
          </a:xfrm>
          <a:prstGeom prst="rect">
            <a:avLst/>
          </a:prstGeom>
          <a:noFill/>
          <a:ln w="9525">
            <a:noFill/>
            <a:miter lim="800000"/>
            <a:headEnd/>
            <a:tailEnd/>
          </a:ln>
        </p:spPr>
        <p:txBody>
          <a:bodyPr lIns="81204" tIns="39889" rIns="81204" bIns="39889"/>
          <a:lstStyle/>
          <a:p>
            <a:pPr marL="230188" indent="-230188" eaLnBrk="0" hangingPunct="0">
              <a:lnSpc>
                <a:spcPct val="90000"/>
              </a:lnSpc>
              <a:spcAft>
                <a:spcPct val="10000"/>
              </a:spcAft>
              <a:buSzPct val="100000"/>
              <a:buFontTx/>
              <a:buChar char="•"/>
              <a:defRPr/>
            </a:pPr>
            <a:r>
              <a:rPr lang="en-US" sz="1800" dirty="0">
                <a:solidFill>
                  <a:srgbClr val="000099"/>
                </a:solidFill>
                <a:latin typeface="Calibri" pitchFamily="34" charset="0"/>
                <a:cs typeface="Calibri" pitchFamily="34" charset="0"/>
              </a:rPr>
              <a:t>Objective</a:t>
            </a:r>
          </a:p>
          <a:p>
            <a:pPr marL="685800" lvl="1" indent="-228600" eaLnBrk="0" hangingPunct="0">
              <a:lnSpc>
                <a:spcPts val="1600"/>
              </a:lnSpc>
              <a:spcBef>
                <a:spcPts val="600"/>
              </a:spcBef>
              <a:spcAft>
                <a:spcPts val="0"/>
              </a:spcAft>
              <a:buFontTx/>
              <a:buChar char="•"/>
              <a:defRPr/>
            </a:pPr>
            <a:r>
              <a:rPr lang="en-US" dirty="0">
                <a:latin typeface="Calibri" pitchFamily="34" charset="0"/>
                <a:cs typeface="Calibri" pitchFamily="34" charset="0"/>
              </a:rPr>
              <a:t>Guide overall CCSDS architecture for space mission communications, operations, and cross-support</a:t>
            </a:r>
          </a:p>
          <a:p>
            <a:pPr marL="685800" lvl="1" indent="-228600" eaLnBrk="0" hangingPunct="0">
              <a:lnSpc>
                <a:spcPts val="1600"/>
              </a:lnSpc>
              <a:spcBef>
                <a:spcPts val="600"/>
              </a:spcBef>
              <a:spcAft>
                <a:spcPts val="0"/>
              </a:spcAft>
              <a:buFontTx/>
              <a:buChar char="•"/>
              <a:defRPr/>
            </a:pPr>
            <a:r>
              <a:rPr lang="en-US" dirty="0">
                <a:latin typeface="Calibri" pitchFamily="34" charset="0"/>
                <a:cs typeface="Calibri" pitchFamily="34" charset="0"/>
              </a:rPr>
              <a:t>Support the CESG in evaluating consistency of all area programs of work with the defined architecture</a:t>
            </a:r>
          </a:p>
          <a:p>
            <a:pPr marL="685800" lvl="1" indent="-228600" eaLnBrk="0" hangingPunct="0">
              <a:lnSpc>
                <a:spcPts val="1600"/>
              </a:lnSpc>
              <a:spcBef>
                <a:spcPts val="600"/>
              </a:spcBef>
              <a:spcAft>
                <a:spcPts val="0"/>
              </a:spcAft>
              <a:buFontTx/>
              <a:buChar char="•"/>
              <a:defRPr/>
            </a:pPr>
            <a:r>
              <a:rPr lang="en-US" dirty="0">
                <a:latin typeface="Calibri" pitchFamily="34" charset="0"/>
                <a:cs typeface="Calibri" pitchFamily="34" charset="0"/>
              </a:rPr>
              <a:t>Create cross-cutting working groups and </a:t>
            </a:r>
            <a:r>
              <a:rPr lang="en-US" dirty="0" smtClean="0">
                <a:latin typeface="Calibri" pitchFamily="34" charset="0"/>
                <a:cs typeface="Calibri" pitchFamily="34" charset="0"/>
              </a:rPr>
              <a:t>BOFs </a:t>
            </a:r>
            <a:r>
              <a:rPr lang="en-US" dirty="0">
                <a:latin typeface="Calibri" pitchFamily="34" charset="0"/>
                <a:cs typeface="Calibri" pitchFamily="34" charset="0"/>
              </a:rPr>
              <a:t>as required to progress the work of CCSDS</a:t>
            </a:r>
          </a:p>
          <a:p>
            <a:pPr marL="230188" indent="-230188" eaLnBrk="0" hangingPunct="0">
              <a:lnSpc>
                <a:spcPct val="90000"/>
              </a:lnSpc>
              <a:spcBef>
                <a:spcPts val="600"/>
              </a:spcBef>
              <a:spcAft>
                <a:spcPct val="10000"/>
              </a:spcAft>
              <a:buSzPct val="100000"/>
              <a:buFontTx/>
              <a:buChar char="•"/>
              <a:defRPr/>
            </a:pPr>
            <a:r>
              <a:rPr lang="en-US" sz="1800" dirty="0">
                <a:solidFill>
                  <a:srgbClr val="000099"/>
                </a:solidFill>
                <a:latin typeface="Calibri" pitchFamily="34" charset="0"/>
                <a:cs typeface="Calibri" pitchFamily="34" charset="0"/>
              </a:rPr>
              <a:t>Focus</a:t>
            </a:r>
          </a:p>
          <a:p>
            <a:pPr marL="685800" lvl="1" indent="-228600" eaLnBrk="0" hangingPunct="0">
              <a:lnSpc>
                <a:spcPts val="1600"/>
              </a:lnSpc>
              <a:spcBef>
                <a:spcPts val="600"/>
              </a:spcBef>
              <a:spcAft>
                <a:spcPts val="0"/>
              </a:spcAft>
              <a:buFontTx/>
              <a:buChar char="•"/>
              <a:defRPr/>
            </a:pPr>
            <a:r>
              <a:rPr lang="en-US" dirty="0">
                <a:latin typeface="Calibri" pitchFamily="34" charset="0"/>
                <a:cs typeface="Calibri" pitchFamily="34" charset="0"/>
              </a:rPr>
              <a:t>Define reference architectures for describing space mission communications, operations, and cross-support standardization</a:t>
            </a:r>
          </a:p>
          <a:p>
            <a:pPr marL="685800" lvl="1" indent="-228600" eaLnBrk="0" hangingPunct="0">
              <a:lnSpc>
                <a:spcPts val="1600"/>
              </a:lnSpc>
              <a:spcBef>
                <a:spcPts val="600"/>
              </a:spcBef>
              <a:spcAft>
                <a:spcPts val="0"/>
              </a:spcAft>
              <a:buFontTx/>
              <a:buChar char="•"/>
              <a:defRPr/>
            </a:pPr>
            <a:r>
              <a:rPr lang="en-US" dirty="0">
                <a:latin typeface="Calibri" pitchFamily="34" charset="0"/>
                <a:cs typeface="Calibri" pitchFamily="34" charset="0"/>
              </a:rPr>
              <a:t>Coordinate and collaborate with other areas about architectural choices and options </a:t>
            </a:r>
          </a:p>
          <a:p>
            <a:pPr marL="685800" lvl="1" indent="-228600" eaLnBrk="0" hangingPunct="0">
              <a:lnSpc>
                <a:spcPts val="1600"/>
              </a:lnSpc>
              <a:spcBef>
                <a:spcPts val="600"/>
              </a:spcBef>
              <a:spcAft>
                <a:spcPts val="0"/>
              </a:spcAft>
              <a:buFontTx/>
              <a:buChar char="•"/>
              <a:defRPr/>
            </a:pPr>
            <a:r>
              <a:rPr lang="en-US" dirty="0">
                <a:latin typeface="Calibri" pitchFamily="34" charset="0"/>
                <a:cs typeface="Calibri" pitchFamily="34" charset="0"/>
              </a:rPr>
              <a:t>Define standards for cross cutting topics such as security and discrete architecture frameworks, and for those that cross cut multiple layers of protocols</a:t>
            </a:r>
          </a:p>
          <a:p>
            <a:pPr marL="685800" lvl="1" indent="-228600" eaLnBrk="0" hangingPunct="0">
              <a:lnSpc>
                <a:spcPts val="1600"/>
              </a:lnSpc>
              <a:spcBef>
                <a:spcPts val="600"/>
              </a:spcBef>
              <a:spcAft>
                <a:spcPts val="0"/>
              </a:spcAft>
              <a:buFontTx/>
              <a:buChar char="•"/>
              <a:defRPr/>
            </a:pPr>
            <a:r>
              <a:rPr lang="en-US" dirty="0">
                <a:latin typeface="Calibri" pitchFamily="34" charset="0"/>
                <a:cs typeface="Calibri" pitchFamily="34" charset="0"/>
              </a:rPr>
              <a:t>Support other working groups and </a:t>
            </a:r>
            <a:r>
              <a:rPr lang="en-US" dirty="0" err="1">
                <a:latin typeface="Calibri" pitchFamily="34" charset="0"/>
                <a:cs typeface="Calibri" pitchFamily="34" charset="0"/>
              </a:rPr>
              <a:t>BoFs</a:t>
            </a:r>
            <a:r>
              <a:rPr lang="en-US" dirty="0">
                <a:latin typeface="Calibri" pitchFamily="34" charset="0"/>
                <a:cs typeface="Calibri" pitchFamily="34" charset="0"/>
              </a:rPr>
              <a:t> that are addressing cross cutting issues</a:t>
            </a:r>
          </a:p>
          <a:p>
            <a:pPr marL="230188" indent="-230188" eaLnBrk="0" hangingPunct="0">
              <a:lnSpc>
                <a:spcPct val="90000"/>
              </a:lnSpc>
              <a:spcBef>
                <a:spcPts val="600"/>
              </a:spcBef>
              <a:spcAft>
                <a:spcPct val="10000"/>
              </a:spcAft>
              <a:buSzPct val="100000"/>
              <a:buFontTx/>
              <a:buChar char="•"/>
              <a:defRPr/>
            </a:pPr>
            <a:r>
              <a:rPr lang="en-US" sz="1800" dirty="0">
                <a:solidFill>
                  <a:srgbClr val="000099"/>
                </a:solidFill>
                <a:latin typeface="Calibri" pitchFamily="34" charset="0"/>
                <a:cs typeface="Calibri" pitchFamily="34" charset="0"/>
              </a:rPr>
              <a:t>SEA Working Groups</a:t>
            </a:r>
          </a:p>
          <a:p>
            <a:pPr marL="687388" lvl="1" indent="-230188" eaLnBrk="0" hangingPunct="0">
              <a:lnSpc>
                <a:spcPts val="1600"/>
              </a:lnSpc>
              <a:spcBef>
                <a:spcPts val="600"/>
              </a:spcBef>
              <a:spcAft>
                <a:spcPts val="0"/>
              </a:spcAft>
              <a:buSzPct val="100000"/>
              <a:buFontTx/>
              <a:buChar char="•"/>
              <a:defRPr/>
            </a:pPr>
            <a:r>
              <a:rPr lang="en-US" dirty="0" smtClean="0">
                <a:latin typeface="Calibri" pitchFamily="34" charset="0"/>
                <a:cs typeface="Calibri" pitchFamily="34" charset="0"/>
              </a:rPr>
              <a:t>Security </a:t>
            </a:r>
            <a:r>
              <a:rPr lang="en-US" dirty="0">
                <a:latin typeface="Calibri" pitchFamily="34" charset="0"/>
                <a:cs typeface="Calibri" pitchFamily="34" charset="0"/>
              </a:rPr>
              <a:t>Working Group</a:t>
            </a:r>
          </a:p>
          <a:p>
            <a:pPr marL="687388" lvl="1" indent="-230188" eaLnBrk="0" hangingPunct="0">
              <a:lnSpc>
                <a:spcPts val="1600"/>
              </a:lnSpc>
              <a:spcBef>
                <a:spcPts val="600"/>
              </a:spcBef>
              <a:spcAft>
                <a:spcPts val="0"/>
              </a:spcAft>
              <a:buSzPct val="100000"/>
              <a:buFontTx/>
              <a:buChar char="•"/>
              <a:defRPr/>
            </a:pPr>
            <a:r>
              <a:rPr lang="en-US" dirty="0">
                <a:latin typeface="Calibri" pitchFamily="34" charset="0"/>
                <a:cs typeface="Calibri" pitchFamily="34" charset="0"/>
              </a:rPr>
              <a:t>Delta-DOR Working Group </a:t>
            </a:r>
            <a:endParaRPr lang="en-US" dirty="0" smtClean="0">
              <a:latin typeface="Calibri" pitchFamily="34" charset="0"/>
              <a:cs typeface="Calibri" pitchFamily="34" charset="0"/>
            </a:endParaRPr>
          </a:p>
          <a:p>
            <a:pPr marL="687388" lvl="1" indent="-230188" eaLnBrk="0" hangingPunct="0">
              <a:lnSpc>
                <a:spcPts val="1600"/>
              </a:lnSpc>
              <a:spcBef>
                <a:spcPts val="600"/>
              </a:spcBef>
              <a:spcAft>
                <a:spcPts val="0"/>
              </a:spcAft>
              <a:buSzPct val="100000"/>
              <a:buFontTx/>
              <a:buChar char="•"/>
              <a:defRPr/>
            </a:pPr>
            <a:r>
              <a:rPr lang="en-US" dirty="0" smtClean="0">
                <a:latin typeface="Calibri" pitchFamily="34" charset="0"/>
                <a:cs typeface="Calibri" pitchFamily="34" charset="0"/>
              </a:rPr>
              <a:t>Timeline Data Exchange Birds of a Feather (WG to be proposed)</a:t>
            </a:r>
          </a:p>
          <a:p>
            <a:pPr marL="687388" lvl="1" indent="-230188" eaLnBrk="0" hangingPunct="0">
              <a:lnSpc>
                <a:spcPts val="1600"/>
              </a:lnSpc>
              <a:spcBef>
                <a:spcPts val="600"/>
              </a:spcBef>
              <a:spcAft>
                <a:spcPts val="0"/>
              </a:spcAft>
              <a:buSzPct val="100000"/>
              <a:buFontTx/>
              <a:buChar char="•"/>
              <a:defRPr/>
            </a:pPr>
            <a:r>
              <a:rPr lang="en-US" dirty="0" smtClean="0">
                <a:latin typeface="Calibri" pitchFamily="34" charset="0"/>
                <a:cs typeface="Calibri" pitchFamily="34" charset="0"/>
              </a:rPr>
              <a:t>System Architecture </a:t>
            </a:r>
            <a:r>
              <a:rPr lang="en-US" dirty="0" err="1" smtClean="0">
                <a:latin typeface="Calibri" pitchFamily="34" charset="0"/>
                <a:cs typeface="Calibri" pitchFamily="34" charset="0"/>
              </a:rPr>
              <a:t>BoF</a:t>
            </a:r>
            <a:r>
              <a:rPr lang="en-US" dirty="0" smtClean="0">
                <a:latin typeface="Calibri" pitchFamily="34" charset="0"/>
                <a:cs typeface="Calibri" pitchFamily="34" charset="0"/>
              </a:rPr>
              <a:t> (WG to be restarted and expanded to related topics)</a:t>
            </a:r>
          </a:p>
          <a:p>
            <a:pPr marL="687388" lvl="1" indent="-230188" eaLnBrk="0" hangingPunct="0">
              <a:lnSpc>
                <a:spcPts val="1600"/>
              </a:lnSpc>
              <a:spcBef>
                <a:spcPts val="600"/>
              </a:spcBef>
              <a:spcAft>
                <a:spcPts val="0"/>
              </a:spcAft>
              <a:buSzPct val="100000"/>
              <a:buFontTx/>
              <a:buChar char="•"/>
              <a:defRPr/>
            </a:pPr>
            <a:r>
              <a:rPr lang="en-US" dirty="0" smtClean="0">
                <a:latin typeface="Calibri" pitchFamily="34" charset="0"/>
                <a:cs typeface="Calibri" pitchFamily="34" charset="0"/>
              </a:rPr>
              <a:t>XML Standards and Guidelines (XSG) Special Interest Group (to complete &amp; close)</a:t>
            </a:r>
            <a:endParaRPr lang="en-US" dirty="0">
              <a:latin typeface="Calibri" pitchFamily="34" charset="0"/>
              <a:cs typeface="Calibri" pitchFamily="34" charset="0"/>
            </a:endParaRPr>
          </a:p>
          <a:p>
            <a:pPr marL="687388" lvl="1" indent="-230188" eaLnBrk="0" hangingPunct="0">
              <a:lnSpc>
                <a:spcPts val="1600"/>
              </a:lnSpc>
              <a:spcBef>
                <a:spcPts val="600"/>
              </a:spcBef>
              <a:spcAft>
                <a:spcPts val="0"/>
              </a:spcAft>
              <a:buSzPct val="100000"/>
              <a:buFontTx/>
              <a:buChar char="•"/>
              <a:defRPr/>
            </a:pPr>
            <a:r>
              <a:rPr lang="en-US" dirty="0" smtClean="0">
                <a:latin typeface="Calibri" pitchFamily="34" charset="0"/>
                <a:cs typeface="Calibri" pitchFamily="34" charset="0"/>
              </a:rPr>
              <a:t>Space </a:t>
            </a:r>
            <a:r>
              <a:rPr lang="en-US" dirty="0">
                <a:latin typeface="Calibri" pitchFamily="34" charset="0"/>
                <a:cs typeface="Calibri" pitchFamily="34" charset="0"/>
              </a:rPr>
              <a:t>Assigned Numbers Authority </a:t>
            </a:r>
            <a:r>
              <a:rPr lang="en-US" dirty="0" smtClean="0">
                <a:latin typeface="Calibri" pitchFamily="34" charset="0"/>
                <a:cs typeface="Calibri" pitchFamily="34" charset="0"/>
              </a:rPr>
              <a:t>(SANA) Steering Group </a:t>
            </a:r>
            <a:r>
              <a:rPr lang="en-US" dirty="0">
                <a:latin typeface="Calibri" pitchFamily="34" charset="0"/>
                <a:cs typeface="Calibri" pitchFamily="34" charset="0"/>
              </a:rPr>
              <a:t>(</a:t>
            </a:r>
            <a:r>
              <a:rPr lang="en-US" dirty="0">
                <a:solidFill>
                  <a:srgbClr val="008000"/>
                </a:solidFill>
                <a:latin typeface="Calibri" pitchFamily="34" charset="0"/>
                <a:cs typeface="Calibri" pitchFamily="34" charset="0"/>
              </a:rPr>
              <a:t>operational</a:t>
            </a:r>
            <a:r>
              <a:rPr lang="en-US" dirty="0" smtClean="0">
                <a:latin typeface="Calibri" pitchFamily="34" charset="0"/>
                <a:cs typeface="Calibri" pitchFamily="34" charset="0"/>
              </a:rPr>
              <a:t>)</a:t>
            </a:r>
            <a:endParaRPr lang="en-US" sz="1400" dirty="0">
              <a:latin typeface="Calibri" pitchFamily="34" charset="0"/>
              <a:cs typeface="Calibri" pitchFamily="34" charset="0"/>
            </a:endParaRPr>
          </a:p>
          <a:p>
            <a:pPr marL="568325" lvl="1" indent="-222250" eaLnBrk="0" hangingPunct="0">
              <a:lnSpc>
                <a:spcPts val="1600"/>
              </a:lnSpc>
              <a:spcAft>
                <a:spcPts val="0"/>
              </a:spcAft>
              <a:buSzPct val="125000"/>
              <a:buFontTx/>
              <a:buChar char="•"/>
              <a:defRPr/>
            </a:pPr>
            <a:endParaRPr lang="en-US" sz="1400" dirty="0">
              <a:latin typeface="Calibri" pitchFamily="34" charset="0"/>
              <a:cs typeface="Calibri" pitchFamily="34" charset="0"/>
            </a:endParaRPr>
          </a:p>
        </p:txBody>
      </p:sp>
    </p:spTree>
    <p:extLst>
      <p:ext uri="{BB962C8B-B14F-4D97-AF65-F5344CB8AC3E}">
        <p14:creationId xmlns:p14="http://schemas.microsoft.com/office/powerpoint/2010/main" val="1622667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defRPr/>
            </a:pPr>
            <a:r>
              <a:rPr lang="en-GB" sz="2800" dirty="0" smtClean="0">
                <a:solidFill>
                  <a:srgbClr val="000099"/>
                </a:solidFill>
                <a:effectLst>
                  <a:outerShdw blurRad="38100" dist="38100" dir="2700000" algn="tl">
                    <a:srgbClr val="000000">
                      <a:alpha val="43137"/>
                    </a:srgbClr>
                  </a:outerShdw>
                </a:effectLst>
                <a:ea typeface="+mj-ea"/>
              </a:rPr>
              <a:t>SE Area Report</a:t>
            </a:r>
            <a:r>
              <a:rPr lang="en-GB" sz="2800" dirty="0" smtClean="0">
                <a:solidFill>
                  <a:srgbClr val="000099"/>
                </a:solidFill>
                <a:effectLst>
                  <a:outerShdw blurRad="38100" dist="38100" dir="2700000" algn="tl">
                    <a:srgbClr val="000000">
                      <a:alpha val="43137"/>
                    </a:srgbClr>
                  </a:outerShdw>
                </a:effectLst>
                <a:latin typeface="Calibri" pitchFamily="34" charset="0"/>
                <a:ea typeface="+mj-ea"/>
              </a:rPr>
              <a:t/>
            </a:r>
            <a:br>
              <a:rPr lang="en-GB" sz="2800" dirty="0" smtClean="0">
                <a:solidFill>
                  <a:srgbClr val="000099"/>
                </a:solidFill>
                <a:effectLst>
                  <a:outerShdw blurRad="38100" dist="38100" dir="2700000" algn="tl">
                    <a:srgbClr val="000000">
                      <a:alpha val="43137"/>
                    </a:srgbClr>
                  </a:outerShdw>
                </a:effectLst>
                <a:latin typeface="Calibri" pitchFamily="34" charset="0"/>
                <a:ea typeface="+mj-ea"/>
              </a:rPr>
            </a:br>
            <a:r>
              <a:rPr lang="en-GB" sz="2000" dirty="0" smtClean="0">
                <a:solidFill>
                  <a:srgbClr val="000099"/>
                </a:solidFill>
                <a:latin typeface="Calibri" pitchFamily="34" charset="0"/>
                <a:ea typeface="+mj-ea"/>
              </a:rPr>
              <a:t>B. </a:t>
            </a:r>
            <a:r>
              <a:rPr lang="en-GB" sz="2000" u="sng" dirty="0" smtClean="0">
                <a:solidFill>
                  <a:srgbClr val="000099"/>
                </a:solidFill>
                <a:latin typeface="Calibri" pitchFamily="34" charset="0"/>
                <a:ea typeface="+mj-ea"/>
              </a:rPr>
              <a:t>Meeting Demographics</a:t>
            </a:r>
            <a:endParaRPr lang="en-US" dirty="0">
              <a:ea typeface="+mj-ea"/>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98980240"/>
              </p:ext>
            </p:extLst>
          </p:nvPr>
        </p:nvGraphicFramePr>
        <p:xfrm>
          <a:off x="457200" y="1066800"/>
          <a:ext cx="8229600" cy="5340040"/>
        </p:xfrm>
        <a:graphic>
          <a:graphicData uri="http://schemas.openxmlformats.org/drawingml/2006/table">
            <a:tbl>
              <a:tblPr/>
              <a:tblGrid>
                <a:gridCol w="1462088"/>
                <a:gridCol w="1317625"/>
                <a:gridCol w="1316037"/>
                <a:gridCol w="1535113"/>
                <a:gridCol w="1282700"/>
                <a:gridCol w="1316037"/>
              </a:tblGrid>
              <a:tr h="3683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Plenary</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SANA SG</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Security</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D-DOR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SAWG</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ASI</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CNES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CNSA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CSA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DLR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ESA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3</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INPE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JAXA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NASA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8</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2</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2</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RFSA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UKSA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Other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2</a:t>
                      </a:r>
                      <a:r>
                        <a:rPr kumimoji="0" lang="en-US" sz="1400" b="0" i="0" u="none" strike="noStrike" cap="none" normalizeH="0" baseline="0" dirty="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ＭＳ Ｐゴシック" charset="0"/>
                          <a:cs typeface="Arial" charset="0"/>
                        </a:rPr>
                        <a:t> </a:t>
                      </a: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4</a:t>
                      </a:r>
                      <a:endParaRPr kumimoji="0" lang="en-US" sz="1400" b="0" i="0" u="none" strike="noStrike" cap="none" normalizeH="0" baseline="0" dirty="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TOTAL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10</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430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Meeting Duration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0.5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4.5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368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Agency Diversity</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3+2</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bl>
          </a:graphicData>
        </a:graphic>
      </p:graphicFrame>
    </p:spTree>
    <p:extLst>
      <p:ext uri="{BB962C8B-B14F-4D97-AF65-F5344CB8AC3E}">
        <p14:creationId xmlns:p14="http://schemas.microsoft.com/office/powerpoint/2010/main" val="1039746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3"/>
          <p:cNvSpPr txBox="1">
            <a:spLocks noChangeArrowheads="1"/>
          </p:cNvSpPr>
          <p:nvPr/>
        </p:nvSpPr>
        <p:spPr bwMode="auto">
          <a:xfrm>
            <a:off x="533400" y="838200"/>
            <a:ext cx="6781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charset="0"/>
                <a:ea typeface="Osaka" charset="0"/>
                <a:cs typeface="Osaka" charset="0"/>
              </a:defRPr>
            </a:lvl1pPr>
            <a:lvl2pPr marL="742950" indent="-285750" eaLnBrk="0" hangingPunct="0">
              <a:defRPr kumimoji="1" sz="2400">
                <a:solidFill>
                  <a:schemeClr val="tx1"/>
                </a:solidFill>
                <a:latin typeface="Times" charset="0"/>
                <a:ea typeface="Osaka" charset="0"/>
                <a:cs typeface="Osaka" charset="0"/>
              </a:defRPr>
            </a:lvl2pPr>
            <a:lvl3pPr marL="1143000" indent="-228600" eaLnBrk="0" hangingPunct="0">
              <a:defRPr kumimoji="1" sz="2400">
                <a:solidFill>
                  <a:schemeClr val="tx1"/>
                </a:solidFill>
                <a:latin typeface="Times" charset="0"/>
                <a:ea typeface="Osaka" charset="0"/>
                <a:cs typeface="Osaka" charset="0"/>
              </a:defRPr>
            </a:lvl3pPr>
            <a:lvl4pPr marL="1600200" indent="-228600" eaLnBrk="0" hangingPunct="0">
              <a:defRPr kumimoji="1" sz="2400">
                <a:solidFill>
                  <a:schemeClr val="tx1"/>
                </a:solidFill>
                <a:latin typeface="Times" charset="0"/>
                <a:ea typeface="Osaka" charset="0"/>
                <a:cs typeface="Osaka" charset="0"/>
              </a:defRPr>
            </a:lvl4pPr>
            <a:lvl5pPr marL="2057400" indent="-228600" eaLnBrk="0" hangingPunct="0">
              <a:defRPr kumimoji="1"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kumimoji="1"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kumimoji="1"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kumimoji="1"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kumimoji="1" sz="2400">
                <a:solidFill>
                  <a:schemeClr val="tx1"/>
                </a:solidFill>
                <a:latin typeface="Times" charset="0"/>
                <a:ea typeface="Osaka" charset="0"/>
                <a:cs typeface="Osaka" charset="0"/>
              </a:defRPr>
            </a:lvl9pPr>
          </a:lstStyle>
          <a:p>
            <a:pPr>
              <a:spcBef>
                <a:spcPct val="50000"/>
              </a:spcBef>
            </a:pPr>
            <a:endParaRPr lang="en-US" sz="2000">
              <a:solidFill>
                <a:srgbClr val="CC0000"/>
              </a:solidFill>
              <a:latin typeface="Calibri" charset="0"/>
              <a:cs typeface="MS PGothic" charset="0"/>
            </a:endParaRPr>
          </a:p>
          <a:p>
            <a:pPr>
              <a:spcBef>
                <a:spcPct val="50000"/>
              </a:spcBef>
            </a:pPr>
            <a:endParaRPr lang="en-GB" sz="2000">
              <a:solidFill>
                <a:srgbClr val="CC0000"/>
              </a:solidFill>
              <a:latin typeface="Calibri" charset="0"/>
              <a:cs typeface="MS PGothic" charset="0"/>
            </a:endParaRPr>
          </a:p>
        </p:txBody>
      </p:sp>
      <p:sp>
        <p:nvSpPr>
          <p:cNvPr id="1667076" name="Text Box 5"/>
          <p:cNvSpPr txBox="1">
            <a:spLocks noChangeArrowheads="1"/>
          </p:cNvSpPr>
          <p:nvPr/>
        </p:nvSpPr>
        <p:spPr bwMode="auto">
          <a:xfrm>
            <a:off x="179388" y="614520"/>
            <a:ext cx="8964612" cy="5463033"/>
          </a:xfrm>
          <a:prstGeom prst="rect">
            <a:avLst/>
          </a:prstGeom>
          <a:noFill/>
          <a:ln w="9525">
            <a:noFill/>
            <a:miter lim="800000"/>
            <a:headEnd/>
            <a:tailEnd/>
          </a:ln>
        </p:spPr>
        <p:txBody>
          <a:bodyPr>
            <a:spAutoFit/>
          </a:bodyPr>
          <a:lstStyle/>
          <a:p>
            <a:pPr marL="0" lvl="1" eaLnBrk="0" hangingPunct="0">
              <a:spcBef>
                <a:spcPts val="600"/>
              </a:spcBef>
              <a:spcAft>
                <a:spcPts val="600"/>
              </a:spcAft>
              <a:defRPr/>
            </a:pPr>
            <a:r>
              <a:rPr lang="en-US" dirty="0" smtClean="0">
                <a:solidFill>
                  <a:srgbClr val="000099"/>
                </a:solidFill>
                <a:effectLst>
                  <a:outerShdw blurRad="38100" dist="38100" dir="2700000" algn="tl">
                    <a:srgbClr val="C0C0C0"/>
                  </a:outerShdw>
                </a:effectLst>
                <a:latin typeface="Calibri" pitchFamily="34" charset="0"/>
                <a:ea typeface="Osaka" pitchFamily="1" charset="-128"/>
                <a:cs typeface="+mn-cs"/>
              </a:rPr>
              <a:t>Security WG</a:t>
            </a:r>
            <a:endParaRPr lang="en-US" sz="1800" dirty="0">
              <a:solidFill>
                <a:srgbClr val="000099"/>
              </a:solidFill>
              <a:effectLst>
                <a:outerShdw blurRad="38100" dist="38100" dir="2700000" algn="tl">
                  <a:srgbClr val="C0C0C0"/>
                </a:outerShdw>
              </a:effectLst>
              <a:latin typeface="Calibri" pitchFamily="34" charset="0"/>
              <a:ea typeface="Osaka" pitchFamily="1" charset="-128"/>
              <a:cs typeface="+mn-cs"/>
            </a:endParaRPr>
          </a:p>
          <a:p>
            <a:pPr marL="0" lvl="1" indent="-457200" eaLnBrk="0" hangingPunct="0">
              <a:spcBef>
                <a:spcPts val="600"/>
              </a:spcBef>
              <a:spcAft>
                <a:spcPts val="600"/>
              </a:spcAft>
              <a:buSzPct val="125000"/>
              <a:defRPr/>
            </a:pPr>
            <a:r>
              <a:rPr lang="en-GB" sz="1800" dirty="0">
                <a:latin typeface="Calibri" pitchFamily="34" charset="0"/>
                <a:ea typeface="Osaka" pitchFamily="1" charset="-128"/>
                <a:cs typeface="Times New Roman" pitchFamily="18" charset="0"/>
              </a:rPr>
              <a:t>Goals: </a:t>
            </a:r>
          </a:p>
          <a:p>
            <a:pPr marL="0" lvl="1" eaLnBrk="0" hangingPunct="0">
              <a:spcBef>
                <a:spcPts val="0"/>
              </a:spcBef>
              <a:spcAft>
                <a:spcPts val="0"/>
              </a:spcAft>
              <a:buSzPct val="125000"/>
              <a:buFontTx/>
              <a:buChar char="•"/>
              <a:defRPr/>
            </a:pPr>
            <a:r>
              <a:rPr lang="en-US" altLang="ja-JP" sz="1800" dirty="0">
                <a:latin typeface="Calibri" pitchFamily="34" charset="0"/>
                <a:ea typeface="ＭＳ Ｐゴシック" pitchFamily="-107" charset="-128"/>
                <a:cs typeface="+mn-cs"/>
              </a:rPr>
              <a:t> D</a:t>
            </a:r>
            <a:r>
              <a:rPr lang="en-US" altLang="ja-JP" sz="1700" dirty="0">
                <a:latin typeface="Calibri" pitchFamily="34" charset="0"/>
                <a:ea typeface="ＭＳ Ｐゴシック" pitchFamily="-107" charset="-128"/>
                <a:cs typeface="+mn-cs"/>
              </a:rPr>
              <a:t>evelop </a:t>
            </a:r>
            <a:r>
              <a:rPr lang="en-US" altLang="ja-JP" sz="1700" dirty="0" smtClean="0">
                <a:latin typeface="Calibri" pitchFamily="34" charset="0"/>
                <a:ea typeface="ＭＳ Ｐゴシック" pitchFamily="-107" charset="-128"/>
                <a:cs typeface="+mn-cs"/>
              </a:rPr>
              <a:t>Security overview, threat </a:t>
            </a:r>
            <a:r>
              <a:rPr lang="en-US" altLang="ja-JP" sz="1700" dirty="0">
                <a:latin typeface="Calibri" pitchFamily="34" charset="0"/>
                <a:ea typeface="ＭＳ Ｐゴシック" pitchFamily="-107" charset="-128"/>
              </a:rPr>
              <a:t>a</a:t>
            </a:r>
            <a:r>
              <a:rPr lang="en-US" altLang="ja-JP" sz="1700" dirty="0" smtClean="0">
                <a:latin typeface="Calibri" pitchFamily="34" charset="0"/>
                <a:ea typeface="ＭＳ Ｐゴシック" pitchFamily="-107" charset="-128"/>
                <a:cs typeface="+mn-cs"/>
              </a:rPr>
              <a:t>ssessment, security architecture framework &amp; related standards</a:t>
            </a:r>
            <a:endParaRPr lang="en-US" altLang="ja-JP" sz="1700" dirty="0">
              <a:latin typeface="Calibri" pitchFamily="34" charset="0"/>
              <a:ea typeface="ＭＳ Ｐゴシック" pitchFamily="-107" charset="-128"/>
              <a:cs typeface="+mn-cs"/>
            </a:endParaRPr>
          </a:p>
          <a:p>
            <a:pPr marL="401638" lvl="1" eaLnBrk="0" hangingPunct="0">
              <a:spcBef>
                <a:spcPts val="0"/>
              </a:spcBef>
              <a:spcAft>
                <a:spcPts val="0"/>
              </a:spcAft>
              <a:buSzPct val="125000"/>
              <a:buFontTx/>
              <a:buChar char="•"/>
              <a:defRPr/>
            </a:pPr>
            <a:r>
              <a:rPr lang="en-US" altLang="ja-JP" dirty="0">
                <a:latin typeface="Calibri" pitchFamily="34" charset="0"/>
                <a:ea typeface="ＭＳ Ｐゴシック" pitchFamily="-107" charset="-128"/>
                <a:cs typeface="+mn-cs"/>
              </a:rPr>
              <a:t> </a:t>
            </a:r>
            <a:r>
              <a:rPr lang="en-US" altLang="ja-JP" sz="1500" dirty="0" smtClean="0">
                <a:latin typeface="Calibri" pitchFamily="34" charset="0"/>
                <a:ea typeface="ＭＳ Ｐゴシック" pitchFamily="-107" charset="-128"/>
                <a:cs typeface="+mn-cs"/>
              </a:rPr>
              <a:t>Current focus: key management, link, network,&amp; physical layer security, threat / risk assessment updates</a:t>
            </a:r>
            <a:endParaRPr lang="en-GB" sz="1500" dirty="0">
              <a:latin typeface="Calibri" pitchFamily="34" charset="0"/>
              <a:ea typeface="Osaka" pitchFamily="1" charset="-128"/>
              <a:cs typeface="+mn-cs"/>
            </a:endParaRPr>
          </a:p>
          <a:p>
            <a:pPr marL="0" lvl="1" indent="-457200" eaLnBrk="0" hangingPunct="0">
              <a:spcBef>
                <a:spcPts val="600"/>
              </a:spcBef>
              <a:spcAft>
                <a:spcPts val="600"/>
              </a:spcAft>
              <a:defRPr/>
            </a:pPr>
            <a:r>
              <a:rPr lang="en-GB" sz="2000" dirty="0">
                <a:latin typeface="Calibri" pitchFamily="34" charset="0"/>
                <a:ea typeface="Osaka" pitchFamily="1" charset="-128"/>
                <a:cs typeface="Times New Roman" pitchFamily="18" charset="0"/>
              </a:rPr>
              <a:t>Working Group Status:</a:t>
            </a:r>
          </a:p>
          <a:p>
            <a:pPr marL="231775" lvl="1" indent="-231775" eaLnBrk="0" hangingPunct="0">
              <a:spcBef>
                <a:spcPts val="0"/>
              </a:spcBef>
              <a:spcAft>
                <a:spcPts val="0"/>
              </a:spcAft>
              <a:buSzPct val="125000"/>
              <a:buFont typeface="Arial"/>
              <a:buChar char="•"/>
              <a:defRPr/>
            </a:pPr>
            <a:r>
              <a:rPr lang="en-US" altLang="ja-JP" sz="1700" dirty="0" smtClean="0">
                <a:latin typeface="Calibri" pitchFamily="34" charset="0"/>
                <a:ea typeface="ＭＳ Ｐゴシック" pitchFamily="-107" charset="-128"/>
                <a:cs typeface="+mn-cs"/>
              </a:rPr>
              <a:t>Link layer security: co-chair SDLS, joint development of link layer approach and key management, developing separate key management MB as well, evaluating DTN and </a:t>
            </a:r>
            <a:r>
              <a:rPr lang="en-US" altLang="ja-JP" sz="1700" dirty="0" err="1" smtClean="0">
                <a:latin typeface="Calibri" pitchFamily="34" charset="0"/>
                <a:ea typeface="ＭＳ Ｐゴシック" pitchFamily="-107" charset="-128"/>
                <a:cs typeface="+mn-cs"/>
              </a:rPr>
              <a:t>EUMetsat</a:t>
            </a:r>
            <a:endParaRPr lang="en-US" altLang="ja-JP" sz="1700" dirty="0" smtClean="0">
              <a:latin typeface="Calibri" pitchFamily="34" charset="0"/>
              <a:ea typeface="ＭＳ Ｐゴシック" pitchFamily="-107" charset="-128"/>
              <a:cs typeface="+mn-cs"/>
            </a:endParaRPr>
          </a:p>
          <a:p>
            <a:pPr marL="231775" lvl="1" indent="-231775" eaLnBrk="0" hangingPunct="0">
              <a:spcBef>
                <a:spcPts val="0"/>
              </a:spcBef>
              <a:spcAft>
                <a:spcPts val="0"/>
              </a:spcAft>
              <a:buSzPct val="125000"/>
              <a:buFont typeface="Arial"/>
              <a:buChar char="•"/>
              <a:defRPr/>
            </a:pPr>
            <a:r>
              <a:rPr lang="en-US" altLang="ja-JP" sz="1700" dirty="0" smtClean="0">
                <a:latin typeface="Calibri" pitchFamily="34" charset="0"/>
                <a:ea typeface="ＭＳ Ｐゴシック" pitchFamily="-107" charset="-128"/>
                <a:cs typeface="+mn-cs"/>
              </a:rPr>
              <a:t>Network layer security: testing IP security, evaluating DTN bundle security</a:t>
            </a:r>
            <a:r>
              <a:rPr lang="en-GB" altLang="ja-JP" sz="1700" dirty="0" smtClean="0">
                <a:latin typeface="Calibri" pitchFamily="34" charset="0"/>
                <a:ea typeface="ＭＳ Ｐゴシック" pitchFamily="-107" charset="-128"/>
                <a:cs typeface="+mn-cs"/>
              </a:rPr>
              <a:t> </a:t>
            </a:r>
          </a:p>
          <a:p>
            <a:pPr marL="231775" lvl="1" indent="-231775" eaLnBrk="0" hangingPunct="0">
              <a:spcBef>
                <a:spcPts val="0"/>
              </a:spcBef>
              <a:spcAft>
                <a:spcPts val="0"/>
              </a:spcAft>
              <a:buSzPct val="125000"/>
              <a:buFont typeface="Arial"/>
              <a:buChar char="•"/>
              <a:defRPr/>
            </a:pPr>
            <a:r>
              <a:rPr lang="en-GB" altLang="ja-JP" sz="1700" dirty="0" smtClean="0">
                <a:latin typeface="Calibri" pitchFamily="34" charset="0"/>
                <a:ea typeface="ＭＳ Ｐゴシック" pitchFamily="-107" charset="-128"/>
              </a:rPr>
              <a:t>Starting evaluation of a</a:t>
            </a:r>
            <a:r>
              <a:rPr lang="en-GB" altLang="ja-JP" sz="1700" dirty="0" smtClean="0">
                <a:latin typeface="Calibri" pitchFamily="34" charset="0"/>
                <a:ea typeface="ＭＳ Ｐゴシック" pitchFamily="-107" charset="-128"/>
                <a:cs typeface="+mn-cs"/>
              </a:rPr>
              <a:t>pplication layer security (SPP) and physical layer security approaches</a:t>
            </a:r>
            <a:endParaRPr lang="en-GB" altLang="ja-JP" sz="1700" dirty="0">
              <a:latin typeface="Calibri" pitchFamily="34" charset="0"/>
              <a:ea typeface="ＭＳ Ｐゴシック" pitchFamily="-107" charset="-128"/>
              <a:cs typeface="+mn-cs"/>
            </a:endParaRPr>
          </a:p>
          <a:p>
            <a:pPr marL="231775" lvl="1" indent="-231775" eaLnBrk="0" hangingPunct="0">
              <a:spcBef>
                <a:spcPts val="0"/>
              </a:spcBef>
              <a:spcAft>
                <a:spcPts val="0"/>
              </a:spcAft>
              <a:buSzPct val="125000"/>
              <a:buFont typeface="Arial"/>
              <a:buChar char="•"/>
              <a:defRPr/>
            </a:pPr>
            <a:r>
              <a:rPr lang="en-GB" altLang="ja-JP" sz="1700" dirty="0" smtClean="0">
                <a:latin typeface="Calibri" pitchFamily="34" charset="0"/>
                <a:ea typeface="ＭＳ Ｐゴシック" pitchFamily="-107" charset="-128"/>
                <a:cs typeface="+mn-cs"/>
              </a:rPr>
              <a:t>Planning revision of Threat GB, considering secure SW initiative, setting future projects for MO, CSS, and </a:t>
            </a:r>
            <a:r>
              <a:rPr lang="en-GB" altLang="ja-JP" sz="1700" dirty="0">
                <a:latin typeface="Calibri" pitchFamily="34" charset="0"/>
                <a:ea typeface="ＭＳ Ｐゴシック" pitchFamily="-107" charset="-128"/>
              </a:rPr>
              <a:t>USLP security </a:t>
            </a:r>
            <a:r>
              <a:rPr lang="en-GB" altLang="ja-JP" sz="1700" dirty="0" smtClean="0">
                <a:latin typeface="Calibri" pitchFamily="34" charset="0"/>
                <a:ea typeface="ＭＳ Ｐゴシック" pitchFamily="-107" charset="-128"/>
              </a:rPr>
              <a:t>studies</a:t>
            </a:r>
            <a:endParaRPr lang="en-GB" altLang="ja-JP" sz="1700" dirty="0" smtClean="0">
              <a:latin typeface="Calibri" pitchFamily="34" charset="0"/>
              <a:ea typeface="ＭＳ Ｐゴシック" pitchFamily="-107" charset="-128"/>
              <a:cs typeface="+mn-cs"/>
            </a:endParaRPr>
          </a:p>
          <a:p>
            <a:pPr marL="231775" lvl="1" indent="-231775" eaLnBrk="0" hangingPunct="0">
              <a:spcBef>
                <a:spcPts val="0"/>
              </a:spcBef>
              <a:spcAft>
                <a:spcPts val="0"/>
              </a:spcAft>
              <a:buSzPct val="125000"/>
              <a:buFont typeface="Arial"/>
              <a:buChar char="•"/>
              <a:defRPr/>
            </a:pPr>
            <a:r>
              <a:rPr lang="en-GB" altLang="ja-JP" sz="1700" dirty="0" smtClean="0">
                <a:latin typeface="Calibri" pitchFamily="34" charset="0"/>
                <a:ea typeface="ＭＳ Ｐゴシック" pitchFamily="-107" charset="-128"/>
                <a:cs typeface="+mn-cs"/>
              </a:rPr>
              <a:t>Held discussions </a:t>
            </a:r>
            <a:r>
              <a:rPr lang="en-GB" altLang="ja-JP" sz="1700" dirty="0">
                <a:latin typeface="Calibri" pitchFamily="34" charset="0"/>
                <a:ea typeface="ＭＳ Ｐゴシック" pitchFamily="-107" charset="-128"/>
                <a:cs typeface="+mn-cs"/>
              </a:rPr>
              <a:t>with </a:t>
            </a:r>
            <a:r>
              <a:rPr lang="en-GB" altLang="ja-JP" sz="1700" dirty="0" smtClean="0">
                <a:latin typeface="Calibri" pitchFamily="34" charset="0"/>
                <a:ea typeface="ＭＳ Ｐゴシック" pitchFamily="-107" charset="-128"/>
                <a:cs typeface="+mn-cs"/>
              </a:rPr>
              <a:t>SDLS</a:t>
            </a:r>
            <a:r>
              <a:rPr lang="en-GB" altLang="ja-JP" sz="1700" dirty="0">
                <a:latin typeface="Calibri" pitchFamily="34" charset="0"/>
                <a:ea typeface="ＭＳ Ｐゴシック" pitchFamily="-107" charset="-128"/>
              </a:rPr>
              <a:t> </a:t>
            </a:r>
            <a:r>
              <a:rPr lang="en-GB" altLang="ja-JP" sz="1700" dirty="0" smtClean="0">
                <a:latin typeface="Calibri" pitchFamily="34" charset="0"/>
                <a:ea typeface="ＭＳ Ｐゴシック" pitchFamily="-107" charset="-128"/>
              </a:rPr>
              <a:t>&amp;</a:t>
            </a:r>
            <a:r>
              <a:rPr lang="en-GB" altLang="ja-JP" sz="1700" dirty="0" smtClean="0">
                <a:latin typeface="Calibri" pitchFamily="34" charset="0"/>
                <a:ea typeface="ＭＳ Ｐゴシック" pitchFamily="-107" charset="-128"/>
                <a:cs typeface="+mn-cs"/>
              </a:rPr>
              <a:t> DTN</a:t>
            </a:r>
          </a:p>
          <a:p>
            <a:pPr marL="231775" lvl="1" indent="-231775" eaLnBrk="0" hangingPunct="0">
              <a:spcBef>
                <a:spcPts val="0"/>
              </a:spcBef>
              <a:spcAft>
                <a:spcPts val="0"/>
              </a:spcAft>
              <a:buSzPct val="125000"/>
              <a:buFont typeface="Arial"/>
              <a:buChar char="•"/>
              <a:defRPr/>
            </a:pPr>
            <a:r>
              <a:rPr lang="en-US" altLang="ja-JP" sz="1700" dirty="0">
                <a:latin typeface="Calibri" pitchFamily="34" charset="0"/>
                <a:ea typeface="ＭＳ Ｐゴシック" pitchFamily="-107" charset="-128"/>
              </a:rPr>
              <a:t>The Algorithms GB is in CESG polling</a:t>
            </a:r>
            <a:endParaRPr lang="en-GB" altLang="ja-JP" sz="1700" dirty="0">
              <a:latin typeface="Calibri" pitchFamily="34" charset="0"/>
              <a:ea typeface="ＭＳ Ｐゴシック" pitchFamily="-107" charset="-128"/>
            </a:endParaRPr>
          </a:p>
          <a:p>
            <a:pPr marL="231775" lvl="1" indent="-231775" eaLnBrk="0" hangingPunct="0">
              <a:spcBef>
                <a:spcPts val="0"/>
              </a:spcBef>
              <a:spcAft>
                <a:spcPts val="0"/>
              </a:spcAft>
              <a:buSzPct val="125000"/>
              <a:buFont typeface="Arial"/>
              <a:buChar char="•"/>
              <a:defRPr/>
            </a:pPr>
            <a:r>
              <a:rPr lang="en-US" sz="1700" dirty="0" smtClean="0">
                <a:latin typeface="Calibri" pitchFamily="34" charset="0"/>
                <a:ea typeface="ＭＳ Ｐゴシック" pitchFamily="-107" charset="-128"/>
                <a:cs typeface="+mn-cs"/>
              </a:rPr>
              <a:t>Five agencies </a:t>
            </a:r>
            <a:r>
              <a:rPr lang="en-US" sz="1700" dirty="0">
                <a:latin typeface="Calibri" pitchFamily="34" charset="0"/>
                <a:ea typeface="ＭＳ Ｐゴシック" pitchFamily="-107" charset="-128"/>
                <a:cs typeface="+mn-cs"/>
              </a:rPr>
              <a:t>(NASA, ESA, </a:t>
            </a:r>
            <a:r>
              <a:rPr lang="en-US" sz="1700" dirty="0" smtClean="0">
                <a:latin typeface="Calibri" pitchFamily="34" charset="0"/>
                <a:ea typeface="ＭＳ Ｐゴシック" pitchFamily="-107" charset="-128"/>
                <a:cs typeface="+mn-cs"/>
              </a:rPr>
              <a:t>CNES, DLR, UKSA) participated in the Sec WG</a:t>
            </a:r>
          </a:p>
          <a:p>
            <a:pPr marL="231775" lvl="1" indent="-231775" eaLnBrk="0" hangingPunct="0">
              <a:spcBef>
                <a:spcPts val="0"/>
              </a:spcBef>
              <a:spcAft>
                <a:spcPts val="0"/>
              </a:spcAft>
              <a:buSzPct val="125000"/>
              <a:buFont typeface="Arial"/>
              <a:buChar char="•"/>
              <a:defRPr/>
            </a:pPr>
            <a:endParaRPr lang="en-US" sz="1700" dirty="0" smtClean="0">
              <a:latin typeface="Calibri" pitchFamily="34" charset="0"/>
              <a:ea typeface="ＭＳ Ｐゴシック" pitchFamily="-107" charset="-128"/>
            </a:endParaRPr>
          </a:p>
          <a:p>
            <a:pPr marL="231775" lvl="1" indent="-231775" eaLnBrk="0" hangingPunct="0">
              <a:spcBef>
                <a:spcPts val="0"/>
              </a:spcBef>
              <a:spcAft>
                <a:spcPts val="0"/>
              </a:spcAft>
              <a:buSzPct val="125000"/>
              <a:buFont typeface="Arial"/>
              <a:buChar char="•"/>
              <a:defRPr/>
            </a:pPr>
            <a:r>
              <a:rPr lang="en-US" sz="1700" u="sng" dirty="0" smtClean="0">
                <a:latin typeface="Calibri" pitchFamily="34" charset="0"/>
                <a:ea typeface="ＭＳ Ｐゴシック" pitchFamily="-107" charset="-128"/>
              </a:rPr>
              <a:t>Resolution: Recommendation that cloud based environment set up to facilitate security end-to-end testing</a:t>
            </a:r>
            <a:endParaRPr lang="en-US" altLang="ja-JP" sz="1700" u="sng" dirty="0" smtClean="0">
              <a:latin typeface="Calibri" pitchFamily="34" charset="0"/>
              <a:ea typeface="ＭＳ Ｐゴシック" pitchFamily="-107" charset="-128"/>
            </a:endParaRPr>
          </a:p>
        </p:txBody>
      </p:sp>
      <p:sp>
        <p:nvSpPr>
          <p:cNvPr id="24" name="Text Box 2"/>
          <p:cNvSpPr txBox="1">
            <a:spLocks noChangeArrowheads="1"/>
          </p:cNvSpPr>
          <p:nvPr/>
        </p:nvSpPr>
        <p:spPr bwMode="auto">
          <a:xfrm>
            <a:off x="1691625" y="148515"/>
            <a:ext cx="6019800" cy="400110"/>
          </a:xfrm>
          <a:prstGeom prst="rect">
            <a:avLst/>
          </a:prstGeom>
          <a:noFill/>
          <a:ln w="9525">
            <a:noFill/>
            <a:miter lim="800000"/>
            <a:headEnd/>
            <a:tailEnd/>
          </a:ln>
        </p:spPr>
        <p:txBody>
          <a:bodyPr>
            <a:spAutoFit/>
          </a:bodyPr>
          <a:lstStyle/>
          <a:p>
            <a:pPr lvl="1" algn="ctr" eaLnBrk="0" hangingPunct="0">
              <a:spcBef>
                <a:spcPct val="50000"/>
              </a:spcBef>
              <a:defRPr/>
            </a:pPr>
            <a:r>
              <a:rPr lang="en-GB" sz="2000" dirty="0">
                <a:solidFill>
                  <a:srgbClr val="000099"/>
                </a:solidFill>
                <a:effectLst>
                  <a:outerShdw blurRad="38100" dist="38100" dir="2700000" algn="tl">
                    <a:srgbClr val="000000">
                      <a:alpha val="43137"/>
                    </a:srgbClr>
                  </a:outerShdw>
                </a:effectLst>
                <a:latin typeface="Calibri" pitchFamily="34" charset="0"/>
                <a:ea typeface="Osaka" pitchFamily="1" charset="-128"/>
                <a:cs typeface="+mn-cs"/>
              </a:rPr>
              <a:t>Systems Engineering Area Report</a:t>
            </a:r>
            <a:endParaRPr lang="en-US" sz="2000" dirty="0">
              <a:solidFill>
                <a:srgbClr val="000099"/>
              </a:solidFill>
              <a:effectLst>
                <a:outerShdw blurRad="38100" dist="38100" dir="2700000" algn="tl">
                  <a:srgbClr val="000000">
                    <a:alpha val="43137"/>
                  </a:srgbClr>
                </a:outerShdw>
              </a:effectLst>
              <a:latin typeface="Calibri" pitchFamily="34" charset="0"/>
              <a:ea typeface="Osaka" pitchFamily="1" charset="-128"/>
              <a:cs typeface="+mn-cs"/>
            </a:endParaRPr>
          </a:p>
        </p:txBody>
      </p:sp>
    </p:spTree>
    <p:extLst>
      <p:ext uri="{BB962C8B-B14F-4D97-AF65-F5344CB8AC3E}">
        <p14:creationId xmlns:p14="http://schemas.microsoft.com/office/powerpoint/2010/main" val="1156072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2"/>
          <p:cNvSpPr>
            <a:spLocks noGrp="1" noChangeArrowheads="1"/>
          </p:cNvSpPr>
          <p:nvPr>
            <p:ph type="title" idx="4294967295"/>
          </p:nvPr>
        </p:nvSpPr>
        <p:spPr bwMode="auto">
          <a:xfrm>
            <a:off x="874713" y="135265"/>
            <a:ext cx="7043737" cy="3365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Current CCSDS Working Groups, BOFs and SIGs</a:t>
            </a:r>
          </a:p>
        </p:txBody>
      </p:sp>
      <p:grpSp>
        <p:nvGrpSpPr>
          <p:cNvPr id="4" name="Group 3"/>
          <p:cNvGrpSpPr/>
          <p:nvPr/>
        </p:nvGrpSpPr>
        <p:grpSpPr>
          <a:xfrm>
            <a:off x="625460" y="1911100"/>
            <a:ext cx="7794467" cy="2754522"/>
            <a:chOff x="648204" y="1970299"/>
            <a:chExt cx="7794467" cy="2754522"/>
          </a:xfrm>
        </p:grpSpPr>
        <p:cxnSp>
          <p:nvCxnSpPr>
            <p:cNvPr id="6" name="Straight Connector 452"/>
            <p:cNvCxnSpPr>
              <a:cxnSpLocks noChangeShapeType="1"/>
            </p:cNvCxnSpPr>
            <p:nvPr/>
          </p:nvCxnSpPr>
          <p:spPr bwMode="ltGray">
            <a:xfrm>
              <a:off x="6021329" y="2741109"/>
              <a:ext cx="1479482" cy="4216"/>
            </a:xfrm>
            <a:prstGeom prst="line">
              <a:avLst/>
            </a:prstGeom>
            <a:noFill/>
            <a:ln w="38100">
              <a:solidFill>
                <a:schemeClr val="tx1"/>
              </a:solidFill>
              <a:round/>
              <a:headEnd/>
              <a:tailEnd/>
            </a:ln>
          </p:spPr>
        </p:cxnSp>
        <p:cxnSp>
          <p:nvCxnSpPr>
            <p:cNvPr id="7" name="Straight Connector 452"/>
            <p:cNvCxnSpPr>
              <a:cxnSpLocks noChangeShapeType="1"/>
            </p:cNvCxnSpPr>
            <p:nvPr/>
          </p:nvCxnSpPr>
          <p:spPr bwMode="ltGray">
            <a:xfrm>
              <a:off x="6056635" y="4010293"/>
              <a:ext cx="1681187" cy="0"/>
            </a:xfrm>
            <a:prstGeom prst="line">
              <a:avLst/>
            </a:prstGeom>
            <a:noFill/>
            <a:ln w="38100">
              <a:solidFill>
                <a:schemeClr val="tx1"/>
              </a:solidFill>
              <a:round/>
              <a:headEnd/>
              <a:tailEnd/>
            </a:ln>
          </p:spPr>
        </p:cxnSp>
        <p:cxnSp>
          <p:nvCxnSpPr>
            <p:cNvPr id="8"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tx1"/>
              </a:solidFill>
              <a:round/>
              <a:headEnd/>
              <a:tailEnd/>
            </a:ln>
          </p:spPr>
        </p:cxnSp>
        <p:cxnSp>
          <p:nvCxnSpPr>
            <p:cNvPr id="9"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tx1"/>
              </a:solidFill>
              <a:round/>
              <a:headEnd/>
              <a:tailEnd/>
            </a:ln>
          </p:spPr>
        </p:cxnSp>
        <p:sp>
          <p:nvSpPr>
            <p:cNvPr id="10"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1"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2"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3"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4"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tx1"/>
              </a:solidFill>
              <a:round/>
              <a:headEnd/>
              <a:tailEnd/>
            </a:ln>
          </p:spPr>
          <p:txBody>
            <a:bodyPr wrap="none" anchor="ctr"/>
            <a:lstStyle/>
            <a:p>
              <a:endParaRPr lang="en-GB">
                <a:solidFill>
                  <a:srgbClr val="000000"/>
                </a:solidFill>
              </a:endParaRPr>
            </a:p>
          </p:txBody>
        </p:sp>
        <p:sp>
          <p:nvSpPr>
            <p:cNvPr id="15" name="Freeform 14"/>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tx1"/>
              </a:solidFill>
              <a:round/>
              <a:headEnd/>
              <a:tailEn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6"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tx1"/>
              </a:solidFill>
              <a:round/>
              <a:headEnd/>
              <a:tailEnd/>
            </a:ln>
          </p:spPr>
          <p:txBody>
            <a:bodyPr wrap="none" anchor="ctr"/>
            <a:lstStyle/>
            <a:p>
              <a:endParaRPr lang="en-GB">
                <a:solidFill>
                  <a:srgbClr val="000000"/>
                </a:solidFill>
              </a:endParaRPr>
            </a:p>
          </p:txBody>
        </p:sp>
      </p:grpSp>
      <p:grpSp>
        <p:nvGrpSpPr>
          <p:cNvPr id="17" name="Group 16"/>
          <p:cNvGrpSpPr/>
          <p:nvPr/>
        </p:nvGrpSpPr>
        <p:grpSpPr>
          <a:xfrm>
            <a:off x="625460" y="1911100"/>
            <a:ext cx="7794467" cy="2754522"/>
            <a:chOff x="648204" y="1970299"/>
            <a:chExt cx="7794467" cy="2754522"/>
          </a:xfrm>
        </p:grpSpPr>
        <p:cxnSp>
          <p:nvCxnSpPr>
            <p:cNvPr id="18" name="Straight Connector 452"/>
            <p:cNvCxnSpPr>
              <a:cxnSpLocks noChangeShapeType="1"/>
            </p:cNvCxnSpPr>
            <p:nvPr/>
          </p:nvCxnSpPr>
          <p:spPr bwMode="ltGray">
            <a:xfrm>
              <a:off x="6021329" y="2741109"/>
              <a:ext cx="1479482" cy="4216"/>
            </a:xfrm>
            <a:prstGeom prst="line">
              <a:avLst/>
            </a:prstGeom>
            <a:noFill/>
            <a:ln w="38100">
              <a:solidFill>
                <a:schemeClr val="bg1">
                  <a:lumMod val="65000"/>
                </a:schemeClr>
              </a:solidFill>
              <a:round/>
              <a:headEnd/>
              <a:tailEnd/>
            </a:ln>
          </p:spPr>
        </p:cxnSp>
        <p:cxnSp>
          <p:nvCxnSpPr>
            <p:cNvPr id="19" name="Straight Connector 452"/>
            <p:cNvCxnSpPr>
              <a:cxnSpLocks noChangeShapeType="1"/>
            </p:cNvCxnSpPr>
            <p:nvPr/>
          </p:nvCxnSpPr>
          <p:spPr bwMode="ltGray">
            <a:xfrm>
              <a:off x="6056635" y="4010293"/>
              <a:ext cx="1681187" cy="0"/>
            </a:xfrm>
            <a:prstGeom prst="line">
              <a:avLst/>
            </a:prstGeom>
            <a:noFill/>
            <a:ln w="38100">
              <a:solidFill>
                <a:schemeClr val="bg1">
                  <a:lumMod val="65000"/>
                </a:schemeClr>
              </a:solidFill>
              <a:round/>
              <a:headEnd/>
              <a:tailEnd/>
            </a:ln>
          </p:spPr>
        </p:cxnSp>
        <p:cxnSp>
          <p:nvCxnSpPr>
            <p:cNvPr id="20"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bg1">
                  <a:lumMod val="65000"/>
                </a:schemeClr>
              </a:solidFill>
              <a:round/>
              <a:headEnd/>
              <a:tailEnd/>
            </a:ln>
          </p:spPr>
        </p:cxnSp>
        <p:cxnSp>
          <p:nvCxnSpPr>
            <p:cNvPr id="21"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bg1">
                  <a:lumMod val="65000"/>
                </a:schemeClr>
              </a:solidFill>
              <a:round/>
              <a:headEnd/>
              <a:tailEnd/>
            </a:ln>
          </p:spPr>
        </p:cxnSp>
        <p:sp>
          <p:nvSpPr>
            <p:cNvPr id="22"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23"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24"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25"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26"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sp>
          <p:nvSpPr>
            <p:cNvPr id="27" name="Freeform 26"/>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bg1">
                  <a:lumMod val="65000"/>
                </a:schemeClr>
              </a:solidFill>
              <a:round/>
              <a:headEnd/>
              <a:tailEn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28"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bg1">
                  <a:lumMod val="65000"/>
                </a:schemeClr>
              </a:solidFill>
              <a:round/>
              <a:headEnd/>
              <a:tailEnd/>
            </a:ln>
          </p:spPr>
          <p:txBody>
            <a:bodyPr wrap="none" anchor="ctr"/>
            <a:lstStyle/>
            <a:p>
              <a:endParaRPr lang="en-GB">
                <a:solidFill>
                  <a:srgbClr val="000000"/>
                </a:solidFill>
              </a:endParaRPr>
            </a:p>
          </p:txBody>
        </p:sp>
      </p:grpSp>
      <p:sp>
        <p:nvSpPr>
          <p:cNvPr id="29" name="Rounded Rectangle 28"/>
          <p:cNvSpPr/>
          <p:nvPr/>
        </p:nvSpPr>
        <p:spPr bwMode="auto">
          <a:xfrm>
            <a:off x="7236528" y="1617786"/>
            <a:ext cx="1386472" cy="5120371"/>
          </a:xfrm>
          <a:prstGeom prst="roundRect">
            <a:avLst/>
          </a:prstGeom>
          <a:gradFill>
            <a:gsLst>
              <a:gs pos="0">
                <a:srgbClr val="FFB3B3"/>
              </a:gs>
              <a:gs pos="100000">
                <a:srgbClr val="FFDDDE"/>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30" name="Group 29"/>
          <p:cNvGrpSpPr/>
          <p:nvPr/>
        </p:nvGrpSpPr>
        <p:grpSpPr>
          <a:xfrm>
            <a:off x="7111406" y="5282220"/>
            <a:ext cx="1516617" cy="1299928"/>
            <a:chOff x="7111406" y="5282220"/>
            <a:chExt cx="1516617" cy="1299928"/>
          </a:xfrm>
        </p:grpSpPr>
        <p:sp>
          <p:nvSpPr>
            <p:cNvPr id="31" name="Text Box 162"/>
            <p:cNvSpPr txBox="1">
              <a:spLocks noChangeArrowheads="1"/>
            </p:cNvSpPr>
            <p:nvPr/>
          </p:nvSpPr>
          <p:spPr bwMode="auto">
            <a:xfrm>
              <a:off x="7111406" y="5714218"/>
              <a:ext cx="1516617" cy="867930"/>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Data Archive Ingestion</a:t>
              </a:r>
            </a:p>
            <a:p>
              <a:pPr marL="112713" indent="-112713">
                <a:lnSpc>
                  <a:spcPct val="90000"/>
                </a:lnSpc>
                <a:buFont typeface="Wingdings" pitchFamily="2" charset="2"/>
                <a:buChar char="t"/>
              </a:pPr>
              <a:r>
                <a:rPr lang="en-US" sz="800" b="1" dirty="0">
                  <a:solidFill>
                    <a:srgbClr val="0033CC"/>
                  </a:solidFill>
                  <a:latin typeface="Arial"/>
                </a:rPr>
                <a:t>Navigation </a:t>
              </a:r>
            </a:p>
            <a:p>
              <a:pPr marL="112713" indent="-112713">
                <a:lnSpc>
                  <a:spcPct val="90000"/>
                </a:lnSpc>
                <a:buFont typeface="Wingdings" pitchFamily="2" charset="2"/>
                <a:buChar char="t"/>
              </a:pPr>
              <a:r>
                <a:rPr lang="en-US" sz="800" b="1" dirty="0" smtClean="0">
                  <a:solidFill>
                    <a:srgbClr val="0033CC"/>
                  </a:solidFill>
                  <a:latin typeface="Arial"/>
                </a:rPr>
                <a:t>Spacecraft Monitor &amp; </a:t>
              </a:r>
              <a:r>
                <a:rPr lang="en-US" sz="800" b="1" dirty="0">
                  <a:solidFill>
                    <a:srgbClr val="0033CC"/>
                  </a:solidFill>
                  <a:latin typeface="Arial"/>
                </a:rPr>
                <a:t>Control</a:t>
              </a:r>
            </a:p>
            <a:p>
              <a:pPr marL="112713" indent="-112713">
                <a:lnSpc>
                  <a:spcPct val="90000"/>
                </a:lnSpc>
                <a:buFont typeface="Wingdings" pitchFamily="2" charset="2"/>
                <a:buChar char="t"/>
              </a:pPr>
              <a:r>
                <a:rPr lang="en-US" sz="800" b="1" dirty="0">
                  <a:solidFill>
                    <a:srgbClr val="0033CC"/>
                  </a:solidFill>
                  <a:latin typeface="Arial"/>
                </a:rPr>
                <a:t>Digital Repository </a:t>
              </a:r>
              <a:r>
                <a:rPr lang="en-US" sz="800" b="1" dirty="0" smtClean="0">
                  <a:solidFill>
                    <a:srgbClr val="0033CC"/>
                  </a:solidFill>
                  <a:latin typeface="Arial"/>
                </a:rPr>
                <a:t>Audit/Certification</a:t>
              </a:r>
            </a:p>
            <a:p>
              <a:pPr marL="112713" indent="-112713">
                <a:lnSpc>
                  <a:spcPct val="90000"/>
                </a:lnSpc>
                <a:buFont typeface="Wingdings" pitchFamily="2" charset="2"/>
                <a:buChar char="t"/>
              </a:pPr>
              <a:r>
                <a:rPr lang="en-US" sz="800" b="1" dirty="0" err="1" smtClean="0">
                  <a:solidFill>
                    <a:srgbClr val="0033CC"/>
                  </a:solidFill>
                  <a:latin typeface="Arial"/>
                </a:rPr>
                <a:t>Telerobotics</a:t>
              </a:r>
              <a:endParaRPr lang="en-US" sz="800" b="1" dirty="0">
                <a:solidFill>
                  <a:srgbClr val="0033CC"/>
                </a:solidFill>
                <a:latin typeface="Arial"/>
              </a:endParaRPr>
            </a:p>
          </p:txBody>
        </p:sp>
        <p:sp>
          <p:nvSpPr>
            <p:cNvPr id="32" name="Rounded Rectangle 31"/>
            <p:cNvSpPr/>
            <p:nvPr/>
          </p:nvSpPr>
          <p:spPr bwMode="auto">
            <a:xfrm>
              <a:off x="7236528" y="5282220"/>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Mission Ops &amp;</a:t>
              </a:r>
            </a:p>
            <a:p>
              <a:pPr algn="ctr" fontAlgn="auto">
                <a:spcBef>
                  <a:spcPts val="0"/>
                </a:spcBef>
                <a:spcAft>
                  <a:spcPts val="0"/>
                </a:spcAft>
                <a:defRPr/>
              </a:pPr>
              <a:r>
                <a:rPr lang="en-US" sz="1050" b="1" dirty="0" smtClean="0">
                  <a:solidFill>
                    <a:srgbClr val="FFFFFF"/>
                  </a:solidFill>
                  <a:latin typeface="Arial Narrow"/>
                  <a:cs typeface="Arial Narrow"/>
                </a:rPr>
                <a:t>Info Mgt Services</a:t>
              </a:r>
            </a:p>
          </p:txBody>
        </p:sp>
      </p:grpSp>
      <p:sp>
        <p:nvSpPr>
          <p:cNvPr id="33" name="Rounded Rectangle 32"/>
          <p:cNvSpPr/>
          <p:nvPr/>
        </p:nvSpPr>
        <p:spPr bwMode="auto">
          <a:xfrm>
            <a:off x="5546924" y="1631102"/>
            <a:ext cx="1386472" cy="5093738"/>
          </a:xfrm>
          <a:prstGeom prst="roundRect">
            <a:avLst/>
          </a:prstGeom>
          <a:gradFill>
            <a:gsLst>
              <a:gs pos="0">
                <a:srgbClr val="FFCCFF"/>
              </a:gs>
              <a:gs pos="100000">
                <a:srgbClr val="FFE1FF"/>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34" name="Group 33"/>
          <p:cNvGrpSpPr/>
          <p:nvPr/>
        </p:nvGrpSpPr>
        <p:grpSpPr>
          <a:xfrm>
            <a:off x="5430255" y="5282220"/>
            <a:ext cx="1722175" cy="1076814"/>
            <a:chOff x="5430255" y="5282220"/>
            <a:chExt cx="1965325" cy="1076814"/>
          </a:xfrm>
        </p:grpSpPr>
        <p:sp>
          <p:nvSpPr>
            <p:cNvPr id="35" name="Text Box 166"/>
            <p:cNvSpPr txBox="1">
              <a:spLocks noChangeArrowheads="1"/>
            </p:cNvSpPr>
            <p:nvPr/>
          </p:nvSpPr>
          <p:spPr bwMode="auto">
            <a:xfrm>
              <a:off x="5430255" y="5712703"/>
              <a:ext cx="1965325" cy="646331"/>
            </a:xfrm>
            <a:prstGeom prst="rect">
              <a:avLst/>
            </a:prstGeom>
            <a:noFill/>
            <a:ln w="9525">
              <a:noFill/>
              <a:miter lim="800000"/>
              <a:headEnd/>
              <a:tailEnd/>
            </a:ln>
          </p:spPr>
          <p:txBody>
            <a:bodyPr>
              <a:spAutoFit/>
            </a:bodyPr>
            <a:lstStyle/>
            <a:p>
              <a:pPr marL="112713" indent="-112713">
                <a:lnSpc>
                  <a:spcPct val="90000"/>
                </a:lnSpc>
                <a:buFont typeface="Wingdings" pitchFamily="2" charset="2"/>
                <a:buChar char="t"/>
              </a:pPr>
              <a:r>
                <a:rPr lang="en-US" sz="800" b="1" dirty="0" smtClean="0">
                  <a:solidFill>
                    <a:srgbClr val="0033CC"/>
                  </a:solidFill>
                  <a:latin typeface="Arial"/>
                </a:rPr>
                <a:t>Motion </a:t>
              </a:r>
              <a:r>
                <a:rPr lang="en-US" sz="800" b="1" dirty="0">
                  <a:solidFill>
                    <a:srgbClr val="0033CC"/>
                  </a:solidFill>
                  <a:latin typeface="Arial"/>
                </a:rPr>
                <a:t>Imagery &amp; Apps</a:t>
              </a:r>
            </a:p>
            <a:p>
              <a:pPr marL="112713" indent="-112713">
                <a:lnSpc>
                  <a:spcPct val="90000"/>
                </a:lnSpc>
                <a:buFont typeface="Wingdings" pitchFamily="2" charset="2"/>
                <a:buChar char="t"/>
              </a:pPr>
              <a:r>
                <a:rPr lang="en-US" sz="800" b="1" dirty="0">
                  <a:solidFill>
                    <a:srgbClr val="0033CC"/>
                  </a:solidFill>
                  <a:latin typeface="Arial"/>
                </a:rPr>
                <a:t>Delay Tolerant Networking</a:t>
              </a:r>
            </a:p>
            <a:p>
              <a:pPr marL="112713" indent="-112713">
                <a:lnSpc>
                  <a:spcPct val="90000"/>
                </a:lnSpc>
                <a:buFont typeface="Wingdings" pitchFamily="2" charset="2"/>
                <a:buChar char="t"/>
              </a:pPr>
              <a:r>
                <a:rPr lang="en-US" sz="800" b="1" dirty="0" smtClean="0">
                  <a:solidFill>
                    <a:srgbClr val="0033CC"/>
                  </a:solidFill>
                  <a:latin typeface="Arial"/>
                </a:rPr>
                <a:t>Voice</a:t>
              </a:r>
            </a:p>
            <a:p>
              <a:pPr marL="112713" indent="-112713">
                <a:lnSpc>
                  <a:spcPct val="90000"/>
                </a:lnSpc>
                <a:buClr>
                  <a:srgbClr val="B7C6FE">
                    <a:lumMod val="50000"/>
                  </a:srgbClr>
                </a:buClr>
                <a:buFont typeface="Wingdings" pitchFamily="2" charset="2"/>
                <a:buChar char="t"/>
              </a:pPr>
              <a:r>
                <a:rPr lang="en-US" sz="800" b="1" dirty="0" smtClean="0">
                  <a:solidFill>
                    <a:srgbClr val="0033CC"/>
                  </a:solidFill>
                  <a:latin typeface="Arial"/>
                </a:rPr>
                <a:t>CFDP over </a:t>
              </a:r>
              <a:r>
                <a:rPr lang="en-US" sz="800" b="1" dirty="0" err="1" smtClean="0">
                  <a:solidFill>
                    <a:srgbClr val="0033CC"/>
                  </a:solidFill>
                  <a:latin typeface="Arial"/>
                </a:rPr>
                <a:t>Encap</a:t>
              </a:r>
              <a:endParaRPr lang="en-US" sz="800" b="1" dirty="0" smtClean="0">
                <a:solidFill>
                  <a:srgbClr val="0033CC"/>
                </a:solidFill>
                <a:latin typeface="Arial"/>
              </a:endParaRPr>
            </a:p>
            <a:p>
              <a:pPr marL="112713" indent="-112713">
                <a:lnSpc>
                  <a:spcPct val="90000"/>
                </a:lnSpc>
                <a:buClr>
                  <a:srgbClr val="B7C6FE">
                    <a:lumMod val="50000"/>
                  </a:srgbClr>
                </a:buClr>
                <a:buFont typeface="Wingdings" pitchFamily="2" charset="2"/>
                <a:buChar char="t"/>
              </a:pPr>
              <a:r>
                <a:rPr lang="en-US" sz="800" b="1" dirty="0" smtClean="0">
                  <a:solidFill>
                    <a:srgbClr val="0033CC"/>
                  </a:solidFill>
                  <a:latin typeface="Arial"/>
                </a:rPr>
                <a:t>CFDP Revisions</a:t>
              </a:r>
              <a:endParaRPr lang="en-US" sz="800" b="1" dirty="0">
                <a:solidFill>
                  <a:srgbClr val="0033CC"/>
                </a:solidFill>
                <a:latin typeface="Arial"/>
              </a:endParaRPr>
            </a:p>
          </p:txBody>
        </p:sp>
        <p:sp>
          <p:nvSpPr>
            <p:cNvPr id="36" name="Rounded Rectangle 35"/>
            <p:cNvSpPr/>
            <p:nvPr/>
          </p:nvSpPr>
          <p:spPr bwMode="auto">
            <a:xfrm>
              <a:off x="5546923" y="5282220"/>
              <a:ext cx="1588824"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Internetworking</a:t>
              </a:r>
            </a:p>
            <a:p>
              <a:pPr algn="ctr" fontAlgn="auto">
                <a:spcBef>
                  <a:spcPts val="0"/>
                </a:spcBef>
                <a:spcAft>
                  <a:spcPts val="0"/>
                </a:spcAft>
                <a:defRPr/>
              </a:pPr>
              <a:r>
                <a:rPr lang="en-US" sz="1050" b="1" dirty="0" smtClean="0">
                  <a:solidFill>
                    <a:srgbClr val="FFFFFF"/>
                  </a:solidFill>
                  <a:latin typeface="Arial Narrow"/>
                  <a:cs typeface="Arial Narrow"/>
                </a:rPr>
                <a:t>Services</a:t>
              </a:r>
            </a:p>
          </p:txBody>
        </p:sp>
      </p:grpSp>
      <p:sp>
        <p:nvSpPr>
          <p:cNvPr id="37" name="Rounded Rectangle 36"/>
          <p:cNvSpPr/>
          <p:nvPr/>
        </p:nvSpPr>
        <p:spPr bwMode="auto">
          <a:xfrm>
            <a:off x="3875075" y="1631102"/>
            <a:ext cx="1386472" cy="5093738"/>
          </a:xfrm>
          <a:prstGeom prst="roundRect">
            <a:avLst/>
          </a:prstGeom>
          <a:gradFill>
            <a:gsLst>
              <a:gs pos="0">
                <a:srgbClr val="FFE3AB"/>
              </a:gs>
              <a:gs pos="100000">
                <a:srgbClr val="FFEED5"/>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38" name="Group 37"/>
          <p:cNvGrpSpPr/>
          <p:nvPr/>
        </p:nvGrpSpPr>
        <p:grpSpPr>
          <a:xfrm>
            <a:off x="3754281" y="5282220"/>
            <a:ext cx="1536456" cy="847922"/>
            <a:chOff x="3754281" y="5282220"/>
            <a:chExt cx="1536456" cy="847922"/>
          </a:xfrm>
        </p:grpSpPr>
        <p:sp>
          <p:nvSpPr>
            <p:cNvPr id="39" name="Text Box 162"/>
            <p:cNvSpPr txBox="1">
              <a:spLocks noChangeArrowheads="1"/>
            </p:cNvSpPr>
            <p:nvPr/>
          </p:nvSpPr>
          <p:spPr bwMode="auto">
            <a:xfrm>
              <a:off x="3754281" y="5705410"/>
              <a:ext cx="1536456" cy="424732"/>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CS Service </a:t>
              </a:r>
              <a:r>
                <a:rPr lang="en-US" sz="800" b="1" dirty="0" smtClean="0">
                  <a:solidFill>
                    <a:srgbClr val="0033CC"/>
                  </a:solidFill>
                  <a:latin typeface="Arial"/>
                </a:rPr>
                <a:t>Management</a:t>
              </a:r>
              <a:endParaRPr lang="en-US" sz="800" b="1" dirty="0">
                <a:solidFill>
                  <a:srgbClr val="0033CC"/>
                </a:solidFill>
                <a:latin typeface="Arial"/>
              </a:endParaRPr>
            </a:p>
            <a:p>
              <a:pPr marL="112713" indent="-112713">
                <a:lnSpc>
                  <a:spcPct val="90000"/>
                </a:lnSpc>
                <a:buFont typeface="Wingdings" pitchFamily="2" charset="2"/>
                <a:buChar char="t"/>
              </a:pPr>
              <a:r>
                <a:rPr lang="en-US" sz="800" b="1" dirty="0">
                  <a:solidFill>
                    <a:srgbClr val="0033CC"/>
                  </a:solidFill>
                  <a:latin typeface="Arial"/>
                </a:rPr>
                <a:t>CS </a:t>
              </a:r>
              <a:r>
                <a:rPr lang="en-US" sz="800" b="1" dirty="0" smtClean="0">
                  <a:solidFill>
                    <a:srgbClr val="0033CC"/>
                  </a:solidFill>
                  <a:latin typeface="Arial"/>
                </a:rPr>
                <a:t>Transfer Services</a:t>
              </a:r>
              <a:endParaRPr lang="en-US" sz="800" b="1" dirty="0">
                <a:solidFill>
                  <a:srgbClr val="0033CC"/>
                </a:solidFill>
                <a:latin typeface="Arial"/>
              </a:endParaRPr>
            </a:p>
            <a:p>
              <a:pPr marL="112713" indent="-112713">
                <a:lnSpc>
                  <a:spcPct val="90000"/>
                </a:lnSpc>
                <a:buFont typeface="Wingdings" pitchFamily="2" charset="2"/>
                <a:buChar char="t"/>
              </a:pPr>
              <a:r>
                <a:rPr lang="en-US" sz="800" b="1" dirty="0">
                  <a:solidFill>
                    <a:srgbClr val="0033CC"/>
                  </a:solidFill>
                  <a:latin typeface="Arial"/>
                </a:rPr>
                <a:t>Cross </a:t>
              </a:r>
              <a:r>
                <a:rPr lang="en-US" sz="800" b="1" dirty="0" smtClean="0">
                  <a:solidFill>
                    <a:srgbClr val="0033CC"/>
                  </a:solidFill>
                  <a:latin typeface="Arial"/>
                </a:rPr>
                <a:t>Supt Service Arch.</a:t>
              </a:r>
            </a:p>
          </p:txBody>
        </p:sp>
        <p:sp>
          <p:nvSpPr>
            <p:cNvPr id="40" name="Rounded Rectangle 39"/>
            <p:cNvSpPr/>
            <p:nvPr/>
          </p:nvSpPr>
          <p:spPr bwMode="auto">
            <a:xfrm>
              <a:off x="3875075" y="5282220"/>
              <a:ext cx="1386472" cy="363985"/>
            </a:xfrm>
            <a:prstGeom prst="roundRect">
              <a:avLst>
                <a:gd name="adj" fmla="val 16667"/>
              </a:avLst>
            </a:prstGeom>
            <a:solidFill>
              <a:srgbClr val="FF9900"/>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Cross Support</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grpSp>
      <p:grpSp>
        <p:nvGrpSpPr>
          <p:cNvPr id="41" name="Group 40"/>
          <p:cNvGrpSpPr/>
          <p:nvPr/>
        </p:nvGrpSpPr>
        <p:grpSpPr>
          <a:xfrm>
            <a:off x="4087184" y="2575861"/>
            <a:ext cx="1678008" cy="1633054"/>
            <a:chOff x="4087184" y="2575861"/>
            <a:chExt cx="1678008" cy="1633054"/>
          </a:xfrm>
          <a:effectLst>
            <a:glow rad="63500">
              <a:schemeClr val="accent4">
                <a:satMod val="175000"/>
                <a:alpha val="40000"/>
              </a:schemeClr>
            </a:glow>
          </a:effectLst>
        </p:grpSpPr>
        <p:sp>
          <p:nvSpPr>
            <p:cNvPr id="42" name="Rectangle 308"/>
            <p:cNvSpPr>
              <a:spLocks noChangeArrowheads="1"/>
            </p:cNvSpPr>
            <p:nvPr/>
          </p:nvSpPr>
          <p:spPr bwMode="auto">
            <a:xfrm>
              <a:off x="4109963" y="2586229"/>
              <a:ext cx="1655229" cy="318268"/>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43" name="Rectangle 309"/>
            <p:cNvSpPr>
              <a:spLocks noChangeArrowheads="1"/>
            </p:cNvSpPr>
            <p:nvPr/>
          </p:nvSpPr>
          <p:spPr bwMode="auto">
            <a:xfrm>
              <a:off x="4087184" y="3853124"/>
              <a:ext cx="1662822" cy="297209"/>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44" name="Rectangle 310"/>
            <p:cNvSpPr>
              <a:spLocks noChangeArrowheads="1"/>
            </p:cNvSpPr>
            <p:nvPr/>
          </p:nvSpPr>
          <p:spPr bwMode="auto">
            <a:xfrm rot="3372725">
              <a:off x="4243419" y="3238135"/>
              <a:ext cx="1549653" cy="274584"/>
            </a:xfrm>
            <a:prstGeom prst="rect">
              <a:avLst/>
            </a:prstGeom>
            <a:solidFill>
              <a:srgbClr val="FF9933"/>
            </a:solidFill>
            <a:ln w="38100">
              <a:noFill/>
              <a:round/>
              <a:headEnd/>
              <a:tailEnd/>
            </a:ln>
          </p:spPr>
          <p:txBody>
            <a:bodyPr wrap="none" anchor="ctr"/>
            <a:lstStyle/>
            <a:p>
              <a:endParaRPr lang="en-GB">
                <a:solidFill>
                  <a:srgbClr val="000000"/>
                </a:solidFill>
              </a:endParaRPr>
            </a:p>
          </p:txBody>
        </p:sp>
        <p:sp>
          <p:nvSpPr>
            <p:cNvPr id="45" name="Rectangle 312"/>
            <p:cNvSpPr>
              <a:spLocks noChangeArrowheads="1"/>
            </p:cNvSpPr>
            <p:nvPr/>
          </p:nvSpPr>
          <p:spPr bwMode="auto">
            <a:xfrm rot="18236087" flipH="1">
              <a:off x="4195108" y="3253303"/>
              <a:ext cx="1633054" cy="278170"/>
            </a:xfrm>
            <a:prstGeom prst="rect">
              <a:avLst/>
            </a:prstGeom>
            <a:solidFill>
              <a:srgbClr val="FF9933"/>
            </a:solidFill>
            <a:ln w="38100">
              <a:noFill/>
              <a:round/>
              <a:headEnd/>
              <a:tailEnd/>
            </a:ln>
          </p:spPr>
          <p:txBody>
            <a:bodyPr wrap="none" anchor="ctr"/>
            <a:lstStyle/>
            <a:p>
              <a:endParaRPr lang="en-GB">
                <a:solidFill>
                  <a:srgbClr val="000000"/>
                </a:solidFill>
              </a:endParaRPr>
            </a:p>
          </p:txBody>
        </p:sp>
      </p:grpSp>
      <p:grpSp>
        <p:nvGrpSpPr>
          <p:cNvPr id="46" name="Group 45"/>
          <p:cNvGrpSpPr/>
          <p:nvPr/>
        </p:nvGrpSpPr>
        <p:grpSpPr>
          <a:xfrm>
            <a:off x="4121277" y="2643376"/>
            <a:ext cx="1676215" cy="1449943"/>
            <a:chOff x="4111753" y="2643376"/>
            <a:chExt cx="1676215" cy="1449943"/>
          </a:xfrm>
        </p:grpSpPr>
        <p:sp>
          <p:nvSpPr>
            <p:cNvPr id="47" name="Rectangle 430"/>
            <p:cNvSpPr>
              <a:spLocks noChangeArrowheads="1"/>
            </p:cNvSpPr>
            <p:nvPr/>
          </p:nvSpPr>
          <p:spPr bwMode="auto">
            <a:xfrm>
              <a:off x="4151722" y="3901922"/>
              <a:ext cx="1636246" cy="191397"/>
            </a:xfrm>
            <a:prstGeom prst="rect">
              <a:avLst/>
            </a:prstGeom>
            <a:solidFill>
              <a:srgbClr val="00B050"/>
            </a:solidFill>
            <a:ln w="38100">
              <a:noFill/>
              <a:round/>
              <a:headEnd/>
              <a:tailEnd/>
            </a:ln>
          </p:spPr>
          <p:txBody>
            <a:bodyPr wrap="none" anchor="ctr"/>
            <a:lstStyle/>
            <a:p>
              <a:endParaRPr lang="en-GB">
                <a:solidFill>
                  <a:srgbClr val="000000"/>
                </a:solidFill>
              </a:endParaRPr>
            </a:p>
          </p:txBody>
        </p:sp>
        <p:sp>
          <p:nvSpPr>
            <p:cNvPr id="48" name="Rectangle 431"/>
            <p:cNvSpPr>
              <a:spLocks noChangeArrowheads="1"/>
            </p:cNvSpPr>
            <p:nvPr/>
          </p:nvSpPr>
          <p:spPr bwMode="auto">
            <a:xfrm>
              <a:off x="4140332" y="2643376"/>
              <a:ext cx="1636247" cy="216040"/>
            </a:xfrm>
            <a:prstGeom prst="rect">
              <a:avLst/>
            </a:prstGeom>
            <a:solidFill>
              <a:srgbClr val="00B050"/>
            </a:solidFill>
            <a:ln w="38100">
              <a:noFill/>
              <a:round/>
              <a:headEnd/>
              <a:tailEnd/>
            </a:ln>
          </p:spPr>
          <p:txBody>
            <a:bodyPr wrap="none" anchor="ctr"/>
            <a:lstStyle/>
            <a:p>
              <a:endParaRPr lang="en-GB">
                <a:solidFill>
                  <a:srgbClr val="000000"/>
                </a:solidFill>
              </a:endParaRPr>
            </a:p>
          </p:txBody>
        </p:sp>
        <p:sp>
          <p:nvSpPr>
            <p:cNvPr id="49" name="Freeform 432"/>
            <p:cNvSpPr>
              <a:spLocks noChangeArrowheads="1"/>
            </p:cNvSpPr>
            <p:nvPr/>
          </p:nvSpPr>
          <p:spPr bwMode="auto">
            <a:xfrm>
              <a:off x="4134155" y="2663946"/>
              <a:ext cx="1647636" cy="1421228"/>
            </a:xfrm>
            <a:custGeom>
              <a:avLst/>
              <a:gdLst>
                <a:gd name="T0" fmla="*/ 0 w 2066925"/>
                <a:gd name="T1" fmla="*/ 0 h 1662112"/>
                <a:gd name="T2" fmla="*/ 647700 w 2066925"/>
                <a:gd name="T3" fmla="*/ 4762 h 1662112"/>
                <a:gd name="T4" fmla="*/ 823912 w 2066925"/>
                <a:gd name="T5" fmla="*/ 233362 h 1662112"/>
                <a:gd name="T6" fmla="*/ 1690686 w 2066925"/>
                <a:gd name="T7" fmla="*/ 1452563 h 1662112"/>
                <a:gd name="T8" fmla="*/ 2062161 w 2066925"/>
                <a:gd name="T9" fmla="*/ 1447801 h 1662112"/>
                <a:gd name="T10" fmla="*/ 2066924 w 2066925"/>
                <a:gd name="T11" fmla="*/ 1657351 h 1662112"/>
                <a:gd name="T12" fmla="*/ 1552574 w 2066925"/>
                <a:gd name="T13" fmla="*/ 1662113 h 1662112"/>
                <a:gd name="T14" fmla="*/ 1428749 w 2066925"/>
                <a:gd name="T15" fmla="*/ 1452563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6925" h="1662112">
                  <a:moveTo>
                    <a:pt x="0" y="0"/>
                  </a:moveTo>
                  <a:lnTo>
                    <a:pt x="647700" y="4762"/>
                  </a:lnTo>
                  <a:lnTo>
                    <a:pt x="823912" y="233362"/>
                  </a:lnTo>
                  <a:lnTo>
                    <a:pt x="1690687" y="1452562"/>
                  </a:lnTo>
                  <a:lnTo>
                    <a:pt x="2062162" y="1447800"/>
                  </a:lnTo>
                  <a:lnTo>
                    <a:pt x="2066925" y="1657350"/>
                  </a:lnTo>
                  <a:lnTo>
                    <a:pt x="1552575" y="1662112"/>
                  </a:lnTo>
                  <a:lnTo>
                    <a:pt x="1428750" y="1452562"/>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50" name="Freeform 433"/>
            <p:cNvSpPr>
              <a:spLocks noChangeArrowheads="1"/>
            </p:cNvSpPr>
            <p:nvPr/>
          </p:nvSpPr>
          <p:spPr bwMode="auto">
            <a:xfrm flipV="1">
              <a:off x="4111753" y="2658145"/>
              <a:ext cx="1643839" cy="1410670"/>
            </a:xfrm>
            <a:custGeom>
              <a:avLst/>
              <a:gdLst>
                <a:gd name="T0" fmla="*/ 0 w 2066925"/>
                <a:gd name="T1" fmla="*/ 0 h 1662112"/>
                <a:gd name="T2" fmla="*/ 647700 w 2066925"/>
                <a:gd name="T3" fmla="*/ 4762 h 1662112"/>
                <a:gd name="T4" fmla="*/ 823912 w 2066925"/>
                <a:gd name="T5" fmla="*/ 233362 h 1662112"/>
                <a:gd name="T6" fmla="*/ 1690686 w 2066925"/>
                <a:gd name="T7" fmla="*/ 1452576 h 1662112"/>
                <a:gd name="T8" fmla="*/ 2062161 w 2066925"/>
                <a:gd name="T9" fmla="*/ 1447814 h 1662112"/>
                <a:gd name="T10" fmla="*/ 2066924 w 2066925"/>
                <a:gd name="T11" fmla="*/ 1657364 h 1662112"/>
                <a:gd name="T12" fmla="*/ 1552574 w 2066925"/>
                <a:gd name="T13" fmla="*/ 1662126 h 1662112"/>
                <a:gd name="T14" fmla="*/ 1428749 w 2066925"/>
                <a:gd name="T15" fmla="*/ 1452576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 name="connsiteX0" fmla="*/ 0 w 2066925"/>
                <a:gd name="connsiteY0" fmla="*/ 0 h 1662112"/>
                <a:gd name="connsiteX1" fmla="*/ 647700 w 2066925"/>
                <a:gd name="connsiteY1" fmla="*/ 476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71707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559593 w 2066925"/>
                <a:gd name="connsiteY6" fmla="*/ 223837 h 1662112"/>
                <a:gd name="connsiteX7" fmla="*/ 9525 w 2066925"/>
                <a:gd name="connsiteY7" fmla="*/ 228600 h 1662112"/>
                <a:gd name="connsiteX8" fmla="*/ 0 w 2066925"/>
                <a:gd name="connsiteY8" fmla="*/ 0 h 1662112"/>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576473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612321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57351"/>
                <a:gd name="connsiteX1" fmla="*/ 713419 w 2066925"/>
                <a:gd name="connsiteY1" fmla="*/ 15902 h 1657351"/>
                <a:gd name="connsiteX2" fmla="*/ 1732507 w 2066925"/>
                <a:gd name="connsiteY2" fmla="*/ 1452562 h 1657351"/>
                <a:gd name="connsiteX3" fmla="*/ 2062162 w 2066925"/>
                <a:gd name="connsiteY3" fmla="*/ 1447800 h 1657351"/>
                <a:gd name="connsiteX4" fmla="*/ 2066925 w 2066925"/>
                <a:gd name="connsiteY4" fmla="*/ 1657350 h 1657351"/>
                <a:gd name="connsiteX5" fmla="*/ 1612717 w 2066925"/>
                <a:gd name="connsiteY5" fmla="*/ 1635839 h 1657351"/>
                <a:gd name="connsiteX6" fmla="*/ 559593 w 2066925"/>
                <a:gd name="connsiteY6" fmla="*/ 223837 h 1657351"/>
                <a:gd name="connsiteX7" fmla="*/ 9525 w 2066925"/>
                <a:gd name="connsiteY7" fmla="*/ 228600 h 1657351"/>
                <a:gd name="connsiteX8" fmla="*/ 0 w 2066925"/>
                <a:gd name="connsiteY8" fmla="*/ 0 h 1657351"/>
                <a:gd name="connsiteX0" fmla="*/ 0 w 2066925"/>
                <a:gd name="connsiteY0" fmla="*/ 0 h 1657350"/>
                <a:gd name="connsiteX1" fmla="*/ 713419 w 2066925"/>
                <a:gd name="connsiteY1" fmla="*/ 15902 h 1657350"/>
                <a:gd name="connsiteX2" fmla="*/ 1732507 w 2066925"/>
                <a:gd name="connsiteY2" fmla="*/ 1452562 h 1657350"/>
                <a:gd name="connsiteX3" fmla="*/ 2062162 w 2066925"/>
                <a:gd name="connsiteY3" fmla="*/ 1447800 h 1657350"/>
                <a:gd name="connsiteX4" fmla="*/ 2066925 w 2066925"/>
                <a:gd name="connsiteY4" fmla="*/ 1657350 h 1657350"/>
                <a:gd name="connsiteX5" fmla="*/ 1612717 w 2066925"/>
                <a:gd name="connsiteY5" fmla="*/ 1649763 h 1657350"/>
                <a:gd name="connsiteX6" fmla="*/ 559593 w 2066925"/>
                <a:gd name="connsiteY6" fmla="*/ 223837 h 1657350"/>
                <a:gd name="connsiteX7" fmla="*/ 9525 w 2066925"/>
                <a:gd name="connsiteY7" fmla="*/ 228600 h 1657350"/>
                <a:gd name="connsiteX8" fmla="*/ 0 w 2066925"/>
                <a:gd name="connsiteY8" fmla="*/ 0 h 1657350"/>
                <a:gd name="connsiteX0" fmla="*/ 0 w 2062162"/>
                <a:gd name="connsiteY0" fmla="*/ 0 h 1649764"/>
                <a:gd name="connsiteX1" fmla="*/ 713419 w 2062162"/>
                <a:gd name="connsiteY1" fmla="*/ 15902 h 1649764"/>
                <a:gd name="connsiteX2" fmla="*/ 1732507 w 2062162"/>
                <a:gd name="connsiteY2" fmla="*/ 1452562 h 1649764"/>
                <a:gd name="connsiteX3" fmla="*/ 2062162 w 2062162"/>
                <a:gd name="connsiteY3" fmla="*/ 1447800 h 1649764"/>
                <a:gd name="connsiteX4" fmla="*/ 2060950 w 2062162"/>
                <a:gd name="connsiteY4" fmla="*/ 1637856 h 1649764"/>
                <a:gd name="connsiteX5" fmla="*/ 1612717 w 2062162"/>
                <a:gd name="connsiteY5" fmla="*/ 1649763 h 1649764"/>
                <a:gd name="connsiteX6" fmla="*/ 559593 w 2062162"/>
                <a:gd name="connsiteY6" fmla="*/ 223837 h 1649764"/>
                <a:gd name="connsiteX7" fmla="*/ 9525 w 2062162"/>
                <a:gd name="connsiteY7" fmla="*/ 228600 h 1649764"/>
                <a:gd name="connsiteX8" fmla="*/ 0 w 2062162"/>
                <a:gd name="connsiteY8" fmla="*/ 0 h 1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2162" h="1649764">
                  <a:moveTo>
                    <a:pt x="0" y="0"/>
                  </a:moveTo>
                  <a:lnTo>
                    <a:pt x="713419" y="15902"/>
                  </a:lnTo>
                  <a:lnTo>
                    <a:pt x="1732507" y="1452562"/>
                  </a:lnTo>
                  <a:lnTo>
                    <a:pt x="2062162" y="1447800"/>
                  </a:lnTo>
                  <a:lnTo>
                    <a:pt x="2060950" y="1637856"/>
                  </a:lnTo>
                  <a:lnTo>
                    <a:pt x="1612717" y="1649763"/>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grpSp>
      <p:sp>
        <p:nvSpPr>
          <p:cNvPr id="51" name="Rounded Rectangle 50"/>
          <p:cNvSpPr/>
          <p:nvPr/>
        </p:nvSpPr>
        <p:spPr bwMode="auto">
          <a:xfrm>
            <a:off x="2194349" y="1639980"/>
            <a:ext cx="1386472" cy="5075983"/>
          </a:xfrm>
          <a:prstGeom prst="roundRect">
            <a:avLst/>
          </a:prstGeom>
          <a:gradFill>
            <a:gsLst>
              <a:gs pos="0">
                <a:srgbClr val="99FF99"/>
              </a:gs>
              <a:gs pos="100000">
                <a:srgbClr val="C2F0C2"/>
              </a:gs>
            </a:gsLst>
            <a:lin ang="5400000" scaled="0"/>
          </a:gradFill>
          <a:ln w="38100">
            <a:noFill/>
            <a:round/>
            <a:headEnd/>
            <a:tailEnd/>
          </a:ln>
        </p:spPr>
        <p:txBody>
          <a:bodyPr wrap="none" rtlCol="0" anchor="ctr"/>
          <a:lstStyle/>
          <a:p>
            <a:pPr algn="ctr"/>
            <a:endParaRPr lang="en-US">
              <a:solidFill>
                <a:srgbClr val="000000"/>
              </a:solidFill>
            </a:endParaRPr>
          </a:p>
        </p:txBody>
      </p:sp>
      <p:grpSp>
        <p:nvGrpSpPr>
          <p:cNvPr id="52" name="Group 417"/>
          <p:cNvGrpSpPr>
            <a:grpSpLocks/>
          </p:cNvGrpSpPr>
          <p:nvPr/>
        </p:nvGrpSpPr>
        <p:grpSpPr bwMode="auto">
          <a:xfrm>
            <a:off x="1674579" y="1890210"/>
            <a:ext cx="2150350" cy="2930368"/>
            <a:chOff x="1423988" y="1019175"/>
            <a:chExt cx="2167767" cy="3427032"/>
          </a:xfrm>
          <a:effectLst>
            <a:glow rad="63500">
              <a:schemeClr val="accent4">
                <a:satMod val="175000"/>
                <a:alpha val="40000"/>
              </a:schemeClr>
            </a:glow>
          </a:effectLst>
        </p:grpSpPr>
        <p:sp>
          <p:nvSpPr>
            <p:cNvPr id="53" name="Freeform 384"/>
            <p:cNvSpPr>
              <a:spLocks noChangeArrowheads="1"/>
            </p:cNvSpPr>
            <p:nvPr/>
          </p:nvSpPr>
          <p:spPr bwMode="auto">
            <a:xfrm>
              <a:off x="2286000" y="1019175"/>
              <a:ext cx="1300991" cy="1014412"/>
            </a:xfrm>
            <a:custGeom>
              <a:avLst/>
              <a:gdLst>
                <a:gd name="T0" fmla="*/ 0 w 1300991"/>
                <a:gd name="T1" fmla="*/ 0 h 1014412"/>
                <a:gd name="T2" fmla="*/ 4763 w 1300991"/>
                <a:gd name="T3" fmla="*/ 223838 h 1014412"/>
                <a:gd name="T4" fmla="*/ 795337 w 1300991"/>
                <a:gd name="T5" fmla="*/ 228600 h 1014412"/>
                <a:gd name="T6" fmla="*/ 1195388 w 1300991"/>
                <a:gd name="T7" fmla="*/ 1014412 h 1014412"/>
                <a:gd name="T8" fmla="*/ 1300163 w 1300991"/>
                <a:gd name="T9" fmla="*/ 776288 h 1014412"/>
                <a:gd name="T10" fmla="*/ 914400 w 1300991"/>
                <a:gd name="T11" fmla="*/ 4763 h 1014412"/>
                <a:gd name="T12" fmla="*/ 0 w 1300991"/>
                <a:gd name="T13" fmla="*/ 0 h 1014412"/>
                <a:gd name="T14" fmla="*/ 0 60000 65536"/>
                <a:gd name="T15" fmla="*/ 0 60000 65536"/>
                <a:gd name="T16" fmla="*/ 0 60000 65536"/>
                <a:gd name="T17" fmla="*/ 0 60000 65536"/>
                <a:gd name="T18" fmla="*/ 0 60000 65536"/>
                <a:gd name="T19" fmla="*/ 0 60000 65536"/>
                <a:gd name="T20" fmla="*/ 0 60000 65536"/>
                <a:gd name="T21" fmla="*/ 0 w 1300991"/>
                <a:gd name="T22" fmla="*/ 0 h 1014412"/>
                <a:gd name="T23" fmla="*/ 1300991 w 1300991"/>
                <a:gd name="T24" fmla="*/ 1014412 h 1014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0991" h="1014412">
                  <a:moveTo>
                    <a:pt x="0" y="0"/>
                  </a:moveTo>
                  <a:lnTo>
                    <a:pt x="4763" y="223838"/>
                  </a:lnTo>
                  <a:lnTo>
                    <a:pt x="795337" y="228600"/>
                  </a:lnTo>
                  <a:lnTo>
                    <a:pt x="1195388" y="1014412"/>
                  </a:lnTo>
                  <a:cubicBezTo>
                    <a:pt x="1300991" y="841608"/>
                    <a:pt x="1300163" y="848027"/>
                    <a:pt x="1300163" y="776288"/>
                  </a:cubicBezTo>
                  <a:lnTo>
                    <a:pt x="914400"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54" name="Freeform 389"/>
            <p:cNvSpPr>
              <a:spLocks noChangeArrowheads="1"/>
            </p:cNvSpPr>
            <p:nvPr/>
          </p:nvSpPr>
          <p:spPr bwMode="auto">
            <a:xfrm>
              <a:off x="2593977" y="1609724"/>
              <a:ext cx="940628" cy="466724"/>
            </a:xfrm>
            <a:custGeom>
              <a:avLst/>
              <a:gdLst>
                <a:gd name="T0" fmla="*/ 106362 w 940628"/>
                <a:gd name="T1" fmla="*/ 0 h 466724"/>
                <a:gd name="T2" fmla="*/ 1587 w 940628"/>
                <a:gd name="T3" fmla="*/ 223838 h 466724"/>
                <a:gd name="T4" fmla="*/ 511175 w 940628"/>
                <a:gd name="T5" fmla="*/ 228600 h 466724"/>
                <a:gd name="T6" fmla="*/ 906462 w 940628"/>
                <a:gd name="T7" fmla="*/ 466724 h 466724"/>
                <a:gd name="T8" fmla="*/ 939800 w 940628"/>
                <a:gd name="T9" fmla="*/ 242888 h 466724"/>
                <a:gd name="T10" fmla="*/ 554037 w 940628"/>
                <a:gd name="T11" fmla="*/ 4763 h 466724"/>
                <a:gd name="T12" fmla="*/ 106362 w 940628"/>
                <a:gd name="T13" fmla="*/ 0 h 466724"/>
                <a:gd name="T14" fmla="*/ 0 60000 65536"/>
                <a:gd name="T15" fmla="*/ 0 60000 65536"/>
                <a:gd name="T16" fmla="*/ 0 60000 65536"/>
                <a:gd name="T17" fmla="*/ 0 60000 65536"/>
                <a:gd name="T18" fmla="*/ 0 60000 65536"/>
                <a:gd name="T19" fmla="*/ 0 60000 65536"/>
                <a:gd name="T20" fmla="*/ 0 60000 65536"/>
                <a:gd name="T21" fmla="*/ 0 w 940628"/>
                <a:gd name="T22" fmla="*/ 0 h 466724"/>
                <a:gd name="T23" fmla="*/ 940628 w 940628"/>
                <a:gd name="T24" fmla="*/ 466724 h 466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0628" h="466724">
                  <a:moveTo>
                    <a:pt x="106362" y="0"/>
                  </a:moveTo>
                  <a:cubicBezTo>
                    <a:pt x="107949" y="74613"/>
                    <a:pt x="0" y="149225"/>
                    <a:pt x="1587" y="223838"/>
                  </a:cubicBezTo>
                  <a:lnTo>
                    <a:pt x="511175" y="228600"/>
                  </a:lnTo>
                  <a:lnTo>
                    <a:pt x="906462" y="466724"/>
                  </a:lnTo>
                  <a:cubicBezTo>
                    <a:pt x="940628" y="265345"/>
                    <a:pt x="939800" y="314627"/>
                    <a:pt x="939800" y="242888"/>
                  </a:cubicBezTo>
                  <a:lnTo>
                    <a:pt x="554037" y="4763"/>
                  </a:lnTo>
                  <a:lnTo>
                    <a:pt x="106362"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55" name="Freeform 390"/>
            <p:cNvSpPr>
              <a:spLocks noChangeArrowheads="1"/>
            </p:cNvSpPr>
            <p:nvPr/>
          </p:nvSpPr>
          <p:spPr bwMode="auto">
            <a:xfrm flipV="1">
              <a:off x="2527303" y="1933574"/>
              <a:ext cx="1016000" cy="623886"/>
            </a:xfrm>
            <a:custGeom>
              <a:avLst/>
              <a:gdLst>
                <a:gd name="T0" fmla="*/ 25399 w 1016000"/>
                <a:gd name="T1" fmla="*/ 9525 h 623886"/>
                <a:gd name="T2" fmla="*/ 1587 w 1016000"/>
                <a:gd name="T3" fmla="*/ 219075 h 623886"/>
                <a:gd name="T4" fmla="*/ 511175 w 1016000"/>
                <a:gd name="T5" fmla="*/ 223837 h 623886"/>
                <a:gd name="T6" fmla="*/ 977900 w 1016000"/>
                <a:gd name="T7" fmla="*/ 623886 h 623886"/>
                <a:gd name="T8" fmla="*/ 1016000 w 1016000"/>
                <a:gd name="T9" fmla="*/ 371475 h 623886"/>
                <a:gd name="T10" fmla="*/ 554037 w 1016000"/>
                <a:gd name="T11" fmla="*/ 0 h 623886"/>
                <a:gd name="T12" fmla="*/ 25399 w 1016000"/>
                <a:gd name="T13" fmla="*/ 9525 h 623886"/>
                <a:gd name="T14" fmla="*/ 0 60000 65536"/>
                <a:gd name="T15" fmla="*/ 0 60000 65536"/>
                <a:gd name="T16" fmla="*/ 0 60000 65536"/>
                <a:gd name="T17" fmla="*/ 0 60000 65536"/>
                <a:gd name="T18" fmla="*/ 0 60000 65536"/>
                <a:gd name="T19" fmla="*/ 0 60000 65536"/>
                <a:gd name="T20" fmla="*/ 0 60000 65536"/>
                <a:gd name="T21" fmla="*/ 0 w 1016000"/>
                <a:gd name="T22" fmla="*/ 0 h 623886"/>
                <a:gd name="T23" fmla="*/ 1016000 w 1016000"/>
                <a:gd name="T24" fmla="*/ 623886 h 623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000" h="623886">
                  <a:moveTo>
                    <a:pt x="25399" y="9525"/>
                  </a:moveTo>
                  <a:cubicBezTo>
                    <a:pt x="26986" y="84138"/>
                    <a:pt x="0" y="144462"/>
                    <a:pt x="1587" y="219075"/>
                  </a:cubicBezTo>
                  <a:lnTo>
                    <a:pt x="511175" y="223837"/>
                  </a:lnTo>
                  <a:lnTo>
                    <a:pt x="977900" y="623886"/>
                  </a:lnTo>
                  <a:cubicBezTo>
                    <a:pt x="1012066" y="422507"/>
                    <a:pt x="1016000" y="443214"/>
                    <a:pt x="1016000" y="371475"/>
                  </a:cubicBezTo>
                  <a:lnTo>
                    <a:pt x="554037" y="0"/>
                  </a:lnTo>
                  <a:lnTo>
                    <a:pt x="25399" y="9525"/>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56" name="Freeform 411"/>
            <p:cNvSpPr>
              <a:spLocks noChangeArrowheads="1"/>
            </p:cNvSpPr>
            <p:nvPr/>
          </p:nvSpPr>
          <p:spPr bwMode="auto">
            <a:xfrm>
              <a:off x="1423988" y="2952749"/>
              <a:ext cx="2082042" cy="581024"/>
            </a:xfrm>
            <a:custGeom>
              <a:avLst/>
              <a:gdLst>
                <a:gd name="T0" fmla="*/ 0 w 2082042"/>
                <a:gd name="T1" fmla="*/ 0 h 581024"/>
                <a:gd name="T2" fmla="*/ 9526 w 2082042"/>
                <a:gd name="T3" fmla="*/ 223838 h 581024"/>
                <a:gd name="T4" fmla="*/ 1033464 w 2082042"/>
                <a:gd name="T5" fmla="*/ 228600 h 581024"/>
                <a:gd name="T6" fmla="*/ 2047876 w 2082042"/>
                <a:gd name="T7" fmla="*/ 581024 h 581024"/>
                <a:gd name="T8" fmla="*/ 2071689 w 2082042"/>
                <a:gd name="T9" fmla="*/ 333376 h 581024"/>
                <a:gd name="T10" fmla="*/ 1076326 w 2082042"/>
                <a:gd name="T11" fmla="*/ 4763 h 581024"/>
                <a:gd name="T12" fmla="*/ 0 w 2082042"/>
                <a:gd name="T13" fmla="*/ 0 h 581024"/>
                <a:gd name="T14" fmla="*/ 0 60000 65536"/>
                <a:gd name="T15" fmla="*/ 0 60000 65536"/>
                <a:gd name="T16" fmla="*/ 0 60000 65536"/>
                <a:gd name="T17" fmla="*/ 0 60000 65536"/>
                <a:gd name="T18" fmla="*/ 0 60000 65536"/>
                <a:gd name="T19" fmla="*/ 0 60000 65536"/>
                <a:gd name="T20" fmla="*/ 0 60000 65536"/>
                <a:gd name="T21" fmla="*/ 0 w 2082042"/>
                <a:gd name="T22" fmla="*/ 0 h 581024"/>
                <a:gd name="T23" fmla="*/ 2082042 w 2082042"/>
                <a:gd name="T24" fmla="*/ 581024 h 581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581024">
                  <a:moveTo>
                    <a:pt x="0" y="0"/>
                  </a:moveTo>
                  <a:cubicBezTo>
                    <a:pt x="1587" y="74613"/>
                    <a:pt x="7939" y="149225"/>
                    <a:pt x="9526" y="223838"/>
                  </a:cubicBezTo>
                  <a:lnTo>
                    <a:pt x="1033464" y="228600"/>
                  </a:lnTo>
                  <a:lnTo>
                    <a:pt x="2047876" y="581024"/>
                  </a:lnTo>
                  <a:cubicBezTo>
                    <a:pt x="2082042" y="379645"/>
                    <a:pt x="2071689" y="405115"/>
                    <a:pt x="2071689" y="333376"/>
                  </a:cubicBezTo>
                  <a:lnTo>
                    <a:pt x="1076326"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57" name="Freeform 415"/>
            <p:cNvSpPr>
              <a:spLocks noChangeArrowheads="1"/>
            </p:cNvSpPr>
            <p:nvPr/>
          </p:nvSpPr>
          <p:spPr bwMode="auto">
            <a:xfrm flipV="1">
              <a:off x="1500188" y="3295650"/>
              <a:ext cx="2082042" cy="681037"/>
            </a:xfrm>
            <a:custGeom>
              <a:avLst/>
              <a:gdLst>
                <a:gd name="T0" fmla="*/ 0 w 2082042"/>
                <a:gd name="T1" fmla="*/ 0 h 681036"/>
                <a:gd name="T2" fmla="*/ 9526 w 2082042"/>
                <a:gd name="T3" fmla="*/ 223838 h 681036"/>
                <a:gd name="T4" fmla="*/ 1033464 w 2082042"/>
                <a:gd name="T5" fmla="*/ 228600 h 681036"/>
                <a:gd name="T6" fmla="*/ 2047876 w 2082042"/>
                <a:gd name="T7" fmla="*/ 681036 h 681036"/>
                <a:gd name="T8" fmla="*/ 2071689 w 2082042"/>
                <a:gd name="T9" fmla="*/ 438151 h 681036"/>
                <a:gd name="T10" fmla="*/ 1076326 w 2082042"/>
                <a:gd name="T11" fmla="*/ 4763 h 681036"/>
                <a:gd name="T12" fmla="*/ 0 w 2082042"/>
                <a:gd name="T13" fmla="*/ 0 h 681036"/>
                <a:gd name="T14" fmla="*/ 0 60000 65536"/>
                <a:gd name="T15" fmla="*/ 0 60000 65536"/>
                <a:gd name="T16" fmla="*/ 0 60000 65536"/>
                <a:gd name="T17" fmla="*/ 0 60000 65536"/>
                <a:gd name="T18" fmla="*/ 0 60000 65536"/>
                <a:gd name="T19" fmla="*/ 0 60000 65536"/>
                <a:gd name="T20" fmla="*/ 0 60000 65536"/>
                <a:gd name="T21" fmla="*/ 0 w 2082042"/>
                <a:gd name="T22" fmla="*/ 0 h 681036"/>
                <a:gd name="T23" fmla="*/ 2082042 w 2082042"/>
                <a:gd name="T24" fmla="*/ 681036 h 6810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681036">
                  <a:moveTo>
                    <a:pt x="0" y="0"/>
                  </a:moveTo>
                  <a:cubicBezTo>
                    <a:pt x="1587" y="74613"/>
                    <a:pt x="7939" y="149225"/>
                    <a:pt x="9526" y="223838"/>
                  </a:cubicBezTo>
                  <a:lnTo>
                    <a:pt x="1033464" y="228600"/>
                  </a:lnTo>
                  <a:lnTo>
                    <a:pt x="2047876" y="681036"/>
                  </a:lnTo>
                  <a:cubicBezTo>
                    <a:pt x="2082042" y="479657"/>
                    <a:pt x="2071689" y="509890"/>
                    <a:pt x="2071689" y="438151"/>
                  </a:cubicBezTo>
                  <a:lnTo>
                    <a:pt x="1076326" y="4763"/>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sp>
          <p:nvSpPr>
            <p:cNvPr id="58" name="Freeform 416"/>
            <p:cNvSpPr>
              <a:spLocks noChangeArrowheads="1"/>
            </p:cNvSpPr>
            <p:nvPr/>
          </p:nvSpPr>
          <p:spPr bwMode="auto">
            <a:xfrm flipV="1">
              <a:off x="2179083" y="3376609"/>
              <a:ext cx="1412672" cy="1069598"/>
            </a:xfrm>
            <a:custGeom>
              <a:avLst/>
              <a:gdLst>
                <a:gd name="T0" fmla="*/ 0 w 1805817"/>
                <a:gd name="T1" fmla="*/ 0 h 1176336"/>
                <a:gd name="T2" fmla="*/ 9526 w 1805817"/>
                <a:gd name="T3" fmla="*/ 223838 h 1176336"/>
                <a:gd name="T4" fmla="*/ 928689 w 1805817"/>
                <a:gd name="T5" fmla="*/ 223837 h 1176336"/>
                <a:gd name="T6" fmla="*/ 866775 w 1805817"/>
                <a:gd name="T7" fmla="*/ 223835 h 1176336"/>
                <a:gd name="T8" fmla="*/ 1771651 w 1805817"/>
                <a:gd name="T9" fmla="*/ 1176336 h 1176336"/>
                <a:gd name="T10" fmla="*/ 1771651 w 1805817"/>
                <a:gd name="T11" fmla="*/ 862013 h 1176336"/>
                <a:gd name="T12" fmla="*/ 971551 w 1805817"/>
                <a:gd name="T13" fmla="*/ 0 h 1176336"/>
                <a:gd name="T14" fmla="*/ 0 w 1805817"/>
                <a:gd name="T15" fmla="*/ 0 h 1176336"/>
                <a:gd name="T16" fmla="*/ 0 60000 65536"/>
                <a:gd name="T17" fmla="*/ 0 60000 65536"/>
                <a:gd name="T18" fmla="*/ 0 60000 65536"/>
                <a:gd name="T19" fmla="*/ 0 60000 65536"/>
                <a:gd name="T20" fmla="*/ 0 60000 65536"/>
                <a:gd name="T21" fmla="*/ 0 60000 65536"/>
                <a:gd name="T22" fmla="*/ 0 60000 65536"/>
                <a:gd name="T23" fmla="*/ 0 60000 65536"/>
                <a:gd name="T24" fmla="*/ 0 w 1805817"/>
                <a:gd name="T25" fmla="*/ 0 h 1176336"/>
                <a:gd name="T26" fmla="*/ 1805817 w 1805817"/>
                <a:gd name="T27" fmla="*/ 1176336 h 1176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5817" h="1176336">
                  <a:moveTo>
                    <a:pt x="0" y="0"/>
                  </a:moveTo>
                  <a:cubicBezTo>
                    <a:pt x="1587" y="74613"/>
                    <a:pt x="7939" y="149225"/>
                    <a:pt x="9526" y="223838"/>
                  </a:cubicBezTo>
                  <a:lnTo>
                    <a:pt x="928689" y="223837"/>
                  </a:lnTo>
                  <a:lnTo>
                    <a:pt x="866775" y="223835"/>
                  </a:lnTo>
                  <a:lnTo>
                    <a:pt x="1771651" y="1176336"/>
                  </a:lnTo>
                  <a:cubicBezTo>
                    <a:pt x="1805817" y="974957"/>
                    <a:pt x="1771651" y="933752"/>
                    <a:pt x="1771651" y="862013"/>
                  </a:cubicBezTo>
                  <a:lnTo>
                    <a:pt x="971551" y="0"/>
                  </a:lnTo>
                  <a:lnTo>
                    <a:pt x="0" y="0"/>
                  </a:lnTo>
                  <a:close/>
                </a:path>
              </a:pathLst>
            </a:custGeom>
            <a:solidFill>
              <a:srgbClr val="00B050"/>
            </a:solidFill>
            <a:ln w="38100">
              <a:noFill/>
              <a:round/>
              <a:headEnd/>
              <a:tailEnd/>
            </a:ln>
          </p:spPr>
          <p:txBody>
            <a:bodyPr wrap="none" anchor="ctr"/>
            <a:lstStyle/>
            <a:p>
              <a:endParaRPr lang="en-GB">
                <a:solidFill>
                  <a:srgbClr val="000000"/>
                </a:solidFill>
              </a:endParaRPr>
            </a:p>
          </p:txBody>
        </p:sp>
      </p:grpSp>
      <p:grpSp>
        <p:nvGrpSpPr>
          <p:cNvPr id="59" name="Group 58"/>
          <p:cNvGrpSpPr/>
          <p:nvPr/>
        </p:nvGrpSpPr>
        <p:grpSpPr>
          <a:xfrm>
            <a:off x="2052518" y="5282220"/>
            <a:ext cx="1684638" cy="1255261"/>
            <a:chOff x="2052518" y="5282220"/>
            <a:chExt cx="1684638" cy="1255261"/>
          </a:xfrm>
        </p:grpSpPr>
        <p:sp>
          <p:nvSpPr>
            <p:cNvPr id="60" name="Text Box 167"/>
            <p:cNvSpPr txBox="1">
              <a:spLocks noChangeArrowheads="1"/>
            </p:cNvSpPr>
            <p:nvPr/>
          </p:nvSpPr>
          <p:spPr bwMode="auto">
            <a:xfrm>
              <a:off x="2052518" y="5669551"/>
              <a:ext cx="1684638" cy="867930"/>
            </a:xfrm>
            <a:prstGeom prst="rect">
              <a:avLst/>
            </a:prstGeom>
            <a:noFill/>
            <a:ln w="9525">
              <a:noFill/>
              <a:miter lim="800000"/>
              <a:headEnd/>
              <a:tailEnd/>
            </a:ln>
          </p:spPr>
          <p:txBody>
            <a:bodyPr wrap="square">
              <a:spAutoFit/>
            </a:bodyPr>
            <a:lstStyle/>
            <a:p>
              <a:pPr marL="112713" indent="-112713">
                <a:lnSpc>
                  <a:spcPct val="90000"/>
                </a:lnSpc>
                <a:buFont typeface="Wingdings" pitchFamily="2" charset="2"/>
                <a:buChar char="t"/>
              </a:pPr>
              <a:r>
                <a:rPr lang="en-US" sz="800" b="1" dirty="0">
                  <a:solidFill>
                    <a:srgbClr val="0033CC"/>
                  </a:solidFill>
                  <a:latin typeface="Arial"/>
                </a:rPr>
                <a:t>RF &amp; Modulation </a:t>
              </a:r>
            </a:p>
            <a:p>
              <a:pPr marL="112713" indent="-112713">
                <a:lnSpc>
                  <a:spcPct val="90000"/>
                </a:lnSpc>
                <a:buFont typeface="Wingdings" pitchFamily="2" charset="2"/>
                <a:buChar char="t"/>
              </a:pPr>
              <a:r>
                <a:rPr lang="en-US" sz="800" b="1" dirty="0">
                  <a:solidFill>
                    <a:srgbClr val="0033CC"/>
                  </a:solidFill>
                  <a:latin typeface="Arial"/>
                </a:rPr>
                <a:t>Space Link Coding &amp; Sync. </a:t>
              </a:r>
            </a:p>
            <a:p>
              <a:pPr marL="112713" indent="-112713">
                <a:lnSpc>
                  <a:spcPct val="90000"/>
                </a:lnSpc>
                <a:buFont typeface="Wingdings" pitchFamily="2" charset="2"/>
                <a:buChar char="t"/>
              </a:pPr>
              <a:r>
                <a:rPr lang="en-US" sz="800" b="1" dirty="0">
                  <a:solidFill>
                    <a:srgbClr val="0033CC"/>
                  </a:solidFill>
                  <a:latin typeface="Arial"/>
                </a:rPr>
                <a:t>Multi/Hyper Data Compress.</a:t>
              </a:r>
            </a:p>
            <a:p>
              <a:pPr marL="112713" indent="-112713">
                <a:lnSpc>
                  <a:spcPct val="90000"/>
                </a:lnSpc>
                <a:buFont typeface="Wingdings" pitchFamily="2" charset="2"/>
                <a:buChar char="t"/>
              </a:pPr>
              <a:r>
                <a:rPr lang="en-US" sz="800" b="1" dirty="0">
                  <a:solidFill>
                    <a:srgbClr val="0033CC"/>
                  </a:solidFill>
                  <a:latin typeface="Arial"/>
                </a:rPr>
                <a:t>Space Link Protocols </a:t>
              </a:r>
            </a:p>
            <a:p>
              <a:pPr marL="112713" indent="-112713">
                <a:lnSpc>
                  <a:spcPct val="90000"/>
                </a:lnSpc>
                <a:buFont typeface="Wingdings" pitchFamily="2" charset="2"/>
                <a:buChar char="t"/>
              </a:pPr>
              <a:r>
                <a:rPr lang="en-US" sz="800" b="1" dirty="0">
                  <a:solidFill>
                    <a:srgbClr val="0033CC"/>
                  </a:solidFill>
                  <a:latin typeface="Arial"/>
                </a:rPr>
                <a:t>Next Generation Uplink</a:t>
              </a:r>
            </a:p>
            <a:p>
              <a:pPr marL="112713" indent="-112713">
                <a:lnSpc>
                  <a:spcPct val="90000"/>
                </a:lnSpc>
                <a:buFont typeface="Wingdings" pitchFamily="2" charset="2"/>
                <a:buChar char="t"/>
              </a:pPr>
              <a:r>
                <a:rPr lang="en-US" sz="800" b="1" dirty="0">
                  <a:solidFill>
                    <a:srgbClr val="0033CC"/>
                  </a:solidFill>
                  <a:latin typeface="Arial"/>
                </a:rPr>
                <a:t>Space Data Link Security</a:t>
              </a:r>
              <a:endParaRPr lang="en-US" sz="800" b="1" dirty="0">
                <a:solidFill>
                  <a:srgbClr val="FF9900"/>
                </a:solidFill>
                <a:latin typeface="Arial"/>
              </a:endParaRPr>
            </a:p>
            <a:p>
              <a:pPr marL="112713" indent="-112713">
                <a:lnSpc>
                  <a:spcPct val="90000"/>
                </a:lnSpc>
                <a:buFont typeface="Wingdings" pitchFamily="2" charset="2"/>
                <a:buChar char="t"/>
              </a:pPr>
              <a:r>
                <a:rPr lang="en-US" sz="800" b="1" dirty="0" smtClean="0">
                  <a:solidFill>
                    <a:srgbClr val="0033CC"/>
                  </a:solidFill>
                  <a:latin typeface="Arial"/>
                </a:rPr>
                <a:t>Optical </a:t>
              </a:r>
              <a:r>
                <a:rPr lang="en-US" sz="800" b="1" dirty="0">
                  <a:solidFill>
                    <a:srgbClr val="0033CC"/>
                  </a:solidFill>
                  <a:latin typeface="Arial"/>
                </a:rPr>
                <a:t>Coding and </a:t>
              </a:r>
              <a:r>
                <a:rPr lang="en-US" sz="800" b="1" dirty="0" smtClean="0">
                  <a:solidFill>
                    <a:srgbClr val="0033CC"/>
                  </a:solidFill>
                  <a:latin typeface="Arial"/>
                </a:rPr>
                <a:t>Mod</a:t>
              </a:r>
              <a:endParaRPr lang="en-US" sz="800" b="1" dirty="0">
                <a:solidFill>
                  <a:srgbClr val="FF9900"/>
                </a:solidFill>
                <a:latin typeface="Arial"/>
              </a:endParaRPr>
            </a:p>
          </p:txBody>
        </p:sp>
        <p:sp>
          <p:nvSpPr>
            <p:cNvPr id="61" name="Rounded Rectangle 60"/>
            <p:cNvSpPr/>
            <p:nvPr/>
          </p:nvSpPr>
          <p:spPr bwMode="auto">
            <a:xfrm>
              <a:off x="2194349" y="5282220"/>
              <a:ext cx="1386472" cy="363985"/>
            </a:xfrm>
            <a:prstGeom prst="roundRect">
              <a:avLst>
                <a:gd name="adj" fmla="val 16667"/>
              </a:avLst>
            </a:prstGeom>
            <a:solidFill>
              <a:srgbClr val="33CC33"/>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 Link</a:t>
              </a:r>
            </a:p>
            <a:p>
              <a:pPr algn="ctr" fontAlgn="auto">
                <a:spcBef>
                  <a:spcPts val="0"/>
                </a:spcBef>
                <a:spcAft>
                  <a:spcPts val="0"/>
                </a:spcAft>
                <a:defRPr/>
              </a:pPr>
              <a:r>
                <a:rPr lang="en-US" sz="1050" b="1" dirty="0" smtClean="0">
                  <a:solidFill>
                    <a:srgbClr val="FFFFFF"/>
                  </a:solidFill>
                  <a:latin typeface="Arial Narrow"/>
                  <a:cs typeface="Arial Narrow"/>
                </a:rPr>
                <a:t>Services</a:t>
              </a:r>
              <a:endParaRPr lang="en-US" sz="1050" b="1" dirty="0">
                <a:solidFill>
                  <a:srgbClr val="FFFFFF"/>
                </a:solidFill>
                <a:latin typeface="Arial Narrow"/>
                <a:cs typeface="Arial Narrow"/>
              </a:endParaRPr>
            </a:p>
          </p:txBody>
        </p:sp>
      </p:grpSp>
      <p:sp>
        <p:nvSpPr>
          <p:cNvPr id="62" name="Rounded Rectangle 61"/>
          <p:cNvSpPr/>
          <p:nvPr/>
        </p:nvSpPr>
        <p:spPr bwMode="auto">
          <a:xfrm>
            <a:off x="509183" y="1635544"/>
            <a:ext cx="1386472" cy="5049342"/>
          </a:xfrm>
          <a:prstGeom prst="roundRect">
            <a:avLst>
              <a:gd name="adj" fmla="val 16667"/>
            </a:avLst>
          </a:prstGeom>
          <a:gradFill>
            <a:gsLst>
              <a:gs pos="0">
                <a:srgbClr val="9BBCFF"/>
              </a:gs>
              <a:gs pos="100000">
                <a:srgbClr val="E1EBFF"/>
              </a:gs>
            </a:gsLst>
            <a:lin ang="5400000" scaled="0"/>
          </a:gradFill>
          <a:ln w="38100">
            <a:noFill/>
            <a:round/>
            <a:headEnd/>
            <a:tailEnd/>
          </a:ln>
        </p:spPr>
        <p:txBody>
          <a:bodyPr wrap="none" rtlCol="0" anchor="ctr"/>
          <a:lstStyle/>
          <a:p>
            <a:pPr algn="ctr"/>
            <a:endParaRPr lang="en-US">
              <a:solidFill>
                <a:srgbClr val="000000"/>
              </a:solidFill>
            </a:endParaRPr>
          </a:p>
        </p:txBody>
      </p:sp>
      <p:sp>
        <p:nvSpPr>
          <p:cNvPr id="63" name="Slide Number Placeholder 2"/>
          <p:cNvSpPr txBox="1">
            <a:spLocks/>
          </p:cNvSpPr>
          <p:nvPr/>
        </p:nvSpPr>
        <p:spPr>
          <a:xfrm>
            <a:off x="6781800" y="6473825"/>
            <a:ext cx="2133600" cy="231775"/>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solidFill>
                <a:srgbClr val="000000"/>
              </a:solidFill>
            </a:endParaRPr>
          </a:p>
        </p:txBody>
      </p:sp>
      <p:grpSp>
        <p:nvGrpSpPr>
          <p:cNvPr id="64" name="Group 63"/>
          <p:cNvGrpSpPr/>
          <p:nvPr/>
        </p:nvGrpSpPr>
        <p:grpSpPr>
          <a:xfrm>
            <a:off x="379402" y="5282220"/>
            <a:ext cx="1609200" cy="860022"/>
            <a:chOff x="379402" y="5282220"/>
            <a:chExt cx="1609200" cy="860022"/>
          </a:xfrm>
        </p:grpSpPr>
        <p:sp>
          <p:nvSpPr>
            <p:cNvPr id="65" name="Text Box 380"/>
            <p:cNvSpPr txBox="1">
              <a:spLocks noChangeArrowheads="1"/>
            </p:cNvSpPr>
            <p:nvPr/>
          </p:nvSpPr>
          <p:spPr bwMode="auto">
            <a:xfrm>
              <a:off x="379402" y="5680577"/>
              <a:ext cx="1609200" cy="461665"/>
            </a:xfrm>
            <a:prstGeom prst="rect">
              <a:avLst/>
            </a:prstGeom>
            <a:noFill/>
            <a:ln w="12700">
              <a:noFill/>
              <a:miter lim="800000"/>
              <a:headEnd type="none" w="sm" len="sm"/>
              <a:tailEnd type="none" w="sm" len="sm"/>
            </a:ln>
          </p:spPr>
          <p:txBody>
            <a:bodyPr wrap="square">
              <a:spAutoFit/>
            </a:bodyPr>
            <a:lstStyle/>
            <a:p>
              <a:pPr marL="112713" indent="-112713">
                <a:buFont typeface="Wingdings" pitchFamily="2" charset="2"/>
                <a:buChar char=""/>
              </a:pPr>
              <a:r>
                <a:rPr lang="en-US" sz="800" b="1" dirty="0">
                  <a:solidFill>
                    <a:srgbClr val="0033CC"/>
                  </a:solidFill>
                  <a:latin typeface="Arial"/>
                </a:rPr>
                <a:t>Onboard Wireless WG</a:t>
              </a:r>
              <a:endParaRPr lang="en-US" sz="800" b="1" dirty="0">
                <a:solidFill>
                  <a:srgbClr val="FF0000"/>
                </a:solidFill>
                <a:latin typeface="Arial"/>
              </a:endParaRPr>
            </a:p>
            <a:p>
              <a:pPr marL="112713" indent="-112713">
                <a:buFont typeface="Wingdings" pitchFamily="2" charset="2"/>
                <a:buChar char=""/>
              </a:pPr>
              <a:r>
                <a:rPr lang="en-US" sz="800" b="1" dirty="0">
                  <a:solidFill>
                    <a:srgbClr val="0033CC"/>
                  </a:solidFill>
                  <a:latin typeface="Arial"/>
                </a:rPr>
                <a:t>Application </a:t>
              </a:r>
              <a:r>
                <a:rPr lang="en-US" sz="800" b="1" dirty="0" smtClean="0">
                  <a:solidFill>
                    <a:srgbClr val="0033CC"/>
                  </a:solidFill>
                  <a:latin typeface="Arial"/>
                </a:rPr>
                <a:t>Supt Services (incl. Plug-n-Play)</a:t>
              </a:r>
              <a:endParaRPr lang="en-US" sz="800" b="1" dirty="0">
                <a:solidFill>
                  <a:srgbClr val="0033CC"/>
                </a:solidFill>
                <a:latin typeface="Arial"/>
              </a:endParaRPr>
            </a:p>
          </p:txBody>
        </p:sp>
        <p:sp>
          <p:nvSpPr>
            <p:cNvPr id="66" name="Rounded Rectangle 65"/>
            <p:cNvSpPr/>
            <p:nvPr/>
          </p:nvSpPr>
          <p:spPr bwMode="auto">
            <a:xfrm>
              <a:off x="509183" y="5282220"/>
              <a:ext cx="1386472" cy="363985"/>
            </a:xfrm>
            <a:prstGeom prst="roundRect">
              <a:avLst>
                <a:gd name="adj" fmla="val 16667"/>
              </a:avLst>
            </a:prstGeom>
            <a:solidFill>
              <a:srgbClr val="3D86FD"/>
            </a:solidFill>
            <a:ln w="38100">
              <a:noFill/>
              <a:round/>
              <a:headEnd/>
              <a:tailEnd/>
            </a:ln>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Spacecraft Onboard </a:t>
              </a:r>
            </a:p>
            <a:p>
              <a:pPr algn="ctr" fontAlgn="auto">
                <a:spcBef>
                  <a:spcPts val="0"/>
                </a:spcBef>
                <a:spcAft>
                  <a:spcPts val="0"/>
                </a:spcAft>
                <a:defRPr/>
              </a:pPr>
              <a:r>
                <a:rPr lang="en-US" sz="1050" b="1" dirty="0" smtClean="0">
                  <a:solidFill>
                    <a:srgbClr val="FFFFFF"/>
                  </a:solidFill>
                  <a:latin typeface="Arial Narrow"/>
                  <a:cs typeface="Arial Narrow"/>
                </a:rPr>
                <a:t>Interface Services</a:t>
              </a:r>
              <a:endParaRPr lang="en-US" sz="1050" b="1" dirty="0">
                <a:solidFill>
                  <a:srgbClr val="FFFFFF"/>
                </a:solidFill>
                <a:latin typeface="Arial Narrow"/>
                <a:cs typeface="Arial Narrow"/>
              </a:endParaRPr>
            </a:p>
          </p:txBody>
        </p:sp>
      </p:grpSp>
      <p:grpSp>
        <p:nvGrpSpPr>
          <p:cNvPr id="67" name="Group 376"/>
          <p:cNvGrpSpPr>
            <a:grpSpLocks/>
          </p:cNvGrpSpPr>
          <p:nvPr/>
        </p:nvGrpSpPr>
        <p:grpSpPr bwMode="auto">
          <a:xfrm>
            <a:off x="649778" y="2888515"/>
            <a:ext cx="1937834" cy="1543286"/>
            <a:chOff x="457200" y="2195342"/>
            <a:chExt cx="1955006" cy="1805732"/>
          </a:xfrm>
          <a:effectLst>
            <a:glow rad="63500">
              <a:schemeClr val="accent4">
                <a:satMod val="175000"/>
                <a:alpha val="40000"/>
              </a:schemeClr>
            </a:glow>
          </a:effectLst>
        </p:grpSpPr>
        <p:sp>
          <p:nvSpPr>
            <p:cNvPr id="68" name="Rectangle 67"/>
            <p:cNvSpPr/>
            <p:nvPr/>
          </p:nvSpPr>
          <p:spPr bwMode="auto">
            <a:xfrm>
              <a:off x="1177352" y="2345532"/>
              <a:ext cx="1234854"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69" name="Rectangle 68"/>
            <p:cNvSpPr/>
            <p:nvPr/>
          </p:nvSpPr>
          <p:spPr bwMode="auto">
            <a:xfrm>
              <a:off x="457200" y="2952251"/>
              <a:ext cx="955581"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70" name="Rectangle 69"/>
            <p:cNvSpPr/>
            <p:nvPr/>
          </p:nvSpPr>
          <p:spPr bwMode="auto">
            <a:xfrm>
              <a:off x="609661" y="3772363"/>
              <a:ext cx="956870" cy="228711"/>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sp>
          <p:nvSpPr>
            <p:cNvPr id="71" name="Rectangle 70"/>
            <p:cNvSpPr/>
            <p:nvPr/>
          </p:nvSpPr>
          <p:spPr bwMode="auto">
            <a:xfrm rot="1532171">
              <a:off x="619139" y="2195342"/>
              <a:ext cx="660713" cy="232863"/>
            </a:xfrm>
            <a:prstGeom prst="rect">
              <a:avLst/>
            </a:prstGeom>
            <a:solidFill>
              <a:schemeClr val="accent1">
                <a:lumMod val="75000"/>
              </a:schemeClr>
            </a:solidFill>
            <a:ln w="38100">
              <a:noFill/>
              <a:round/>
              <a:headEnd/>
              <a:tailEnd/>
            </a:ln>
          </p:spPr>
          <p:txBody>
            <a:bodyPr wrap="none" anchor="ctr"/>
            <a:lstStyle/>
            <a:p>
              <a:pPr>
                <a:defRPr/>
              </a:pPr>
              <a:endParaRPr lang="en-US">
                <a:solidFill>
                  <a:srgbClr val="000000"/>
                </a:solidFill>
              </a:endParaRPr>
            </a:p>
          </p:txBody>
        </p:sp>
      </p:grpSp>
      <p:sp>
        <p:nvSpPr>
          <p:cNvPr id="72" name="Rectangle 418"/>
          <p:cNvSpPr>
            <a:spLocks noChangeArrowheads="1"/>
          </p:cNvSpPr>
          <p:nvPr/>
        </p:nvSpPr>
        <p:spPr bwMode="auto">
          <a:xfrm rot="1717673">
            <a:off x="1490439" y="2722026"/>
            <a:ext cx="1308155"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sp>
        <p:nvSpPr>
          <p:cNvPr id="73" name="Rectangle 419"/>
          <p:cNvSpPr>
            <a:spLocks noChangeArrowheads="1"/>
          </p:cNvSpPr>
          <p:nvPr/>
        </p:nvSpPr>
        <p:spPr bwMode="auto">
          <a:xfrm rot="19983654">
            <a:off x="1569108" y="3238850"/>
            <a:ext cx="1306582"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sp>
        <p:nvSpPr>
          <p:cNvPr id="74" name="Rectangle 377"/>
          <p:cNvSpPr>
            <a:spLocks noChangeArrowheads="1"/>
          </p:cNvSpPr>
          <p:nvPr/>
        </p:nvSpPr>
        <p:spPr bwMode="auto">
          <a:xfrm>
            <a:off x="1603740" y="2378885"/>
            <a:ext cx="1308156"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a:solidFill>
                <a:srgbClr val="000000"/>
              </a:solidFill>
            </a:endParaRPr>
          </a:p>
        </p:txBody>
      </p:sp>
      <p:grpSp>
        <p:nvGrpSpPr>
          <p:cNvPr id="75" name="Group 410"/>
          <p:cNvGrpSpPr/>
          <p:nvPr/>
        </p:nvGrpSpPr>
        <p:grpSpPr>
          <a:xfrm>
            <a:off x="6037820" y="2705022"/>
            <a:ext cx="1479482" cy="1285495"/>
            <a:chOff x="6482411" y="2137070"/>
            <a:chExt cx="997822" cy="1239689"/>
          </a:xfrm>
          <a:effectLst>
            <a:glow rad="63500">
              <a:schemeClr val="accent4">
                <a:satMod val="175000"/>
                <a:alpha val="40000"/>
              </a:schemeClr>
            </a:glow>
          </a:effectLst>
        </p:grpSpPr>
        <p:cxnSp>
          <p:nvCxnSpPr>
            <p:cNvPr id="76" name="Straight Connector 452"/>
            <p:cNvCxnSpPr>
              <a:cxnSpLocks noChangeShapeType="1"/>
            </p:cNvCxnSpPr>
            <p:nvPr/>
          </p:nvCxnSpPr>
          <p:spPr bwMode="ltGray">
            <a:xfrm>
              <a:off x="6482411" y="2137070"/>
              <a:ext cx="997822" cy="4066"/>
            </a:xfrm>
            <a:prstGeom prst="line">
              <a:avLst/>
            </a:prstGeom>
            <a:noFill/>
            <a:ln w="127000">
              <a:solidFill>
                <a:srgbClr val="FF66CC"/>
              </a:solidFill>
              <a:round/>
              <a:headEnd/>
              <a:tailEnd/>
            </a:ln>
            <a:effectLst/>
          </p:spPr>
        </p:cxnSp>
        <p:cxnSp>
          <p:nvCxnSpPr>
            <p:cNvPr id="77" name="Straight Connector 452"/>
            <p:cNvCxnSpPr>
              <a:cxnSpLocks noChangeShapeType="1"/>
            </p:cNvCxnSpPr>
            <p:nvPr/>
          </p:nvCxnSpPr>
          <p:spPr bwMode="ltGray">
            <a:xfrm>
              <a:off x="6496698" y="3367152"/>
              <a:ext cx="872263" cy="5872"/>
            </a:xfrm>
            <a:prstGeom prst="line">
              <a:avLst/>
            </a:prstGeom>
            <a:noFill/>
            <a:ln w="127000">
              <a:solidFill>
                <a:srgbClr val="FF66CC"/>
              </a:solidFill>
              <a:round/>
              <a:headEnd/>
              <a:tailEnd/>
            </a:ln>
            <a:effectLst/>
          </p:spPr>
        </p:cxnSp>
        <p:sp>
          <p:nvSpPr>
            <p:cNvPr id="78" name="Freeform 492"/>
            <p:cNvSpPr>
              <a:spLocks noChangeArrowheads="1"/>
            </p:cNvSpPr>
            <p:nvPr/>
          </p:nvSpPr>
          <p:spPr bwMode="ltGray">
            <a:xfrm flipV="1">
              <a:off x="6698456" y="2140418"/>
              <a:ext cx="697708" cy="1227339"/>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79" name="Freeform 492"/>
            <p:cNvSpPr>
              <a:spLocks noChangeArrowheads="1"/>
            </p:cNvSpPr>
            <p:nvPr/>
          </p:nvSpPr>
          <p:spPr bwMode="ltGray">
            <a:xfrm flipH="1" flipV="1">
              <a:off x="6712741" y="2141417"/>
              <a:ext cx="702469" cy="1235342"/>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grpSp>
      <p:grpSp>
        <p:nvGrpSpPr>
          <p:cNvPr id="80" name="Group 79"/>
          <p:cNvGrpSpPr/>
          <p:nvPr/>
        </p:nvGrpSpPr>
        <p:grpSpPr>
          <a:xfrm>
            <a:off x="766428" y="1984334"/>
            <a:ext cx="5004584" cy="2753626"/>
            <a:chOff x="766428" y="1984334"/>
            <a:chExt cx="5004584" cy="2753626"/>
          </a:xfrm>
        </p:grpSpPr>
        <p:sp>
          <p:nvSpPr>
            <p:cNvPr id="81" name="Freeform 492"/>
            <p:cNvSpPr>
              <a:spLocks noChangeArrowheads="1"/>
            </p:cNvSpPr>
            <p:nvPr/>
          </p:nvSpPr>
          <p:spPr bwMode="ltGray">
            <a:xfrm flipH="1" flipV="1">
              <a:off x="4426560" y="2758645"/>
              <a:ext cx="1197628" cy="1239474"/>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82" name="Freeform 448"/>
            <p:cNvSpPr>
              <a:spLocks noChangeArrowheads="1"/>
            </p:cNvSpPr>
            <p:nvPr/>
          </p:nvSpPr>
          <p:spPr bwMode="ltGray">
            <a:xfrm flipV="1">
              <a:off x="4142543" y="2747651"/>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endParaRPr lang="en-GB">
                <a:solidFill>
                  <a:srgbClr val="000000"/>
                </a:solidFill>
              </a:endParaRPr>
            </a:p>
          </p:txBody>
        </p:sp>
        <p:sp>
          <p:nvSpPr>
            <p:cNvPr id="83" name="Freeform 492"/>
            <p:cNvSpPr>
              <a:spLocks noChangeArrowheads="1"/>
            </p:cNvSpPr>
            <p:nvPr/>
          </p:nvSpPr>
          <p:spPr bwMode="ltGray">
            <a:xfrm flipV="1">
              <a:off x="4419684" y="2735398"/>
              <a:ext cx="1229893" cy="1237973"/>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436156">
                  <a:moveTo>
                    <a:pt x="1543050" y="1426727"/>
                  </a:moveTo>
                  <a:lnTo>
                    <a:pt x="1535905" y="1436156"/>
                  </a:lnTo>
                  <a:cubicBezTo>
                    <a:pt x="1448391" y="1428271"/>
                    <a:pt x="1474405" y="1412097"/>
                    <a:pt x="1273363" y="1412500"/>
                  </a:cubicBezTo>
                  <a:lnTo>
                    <a:pt x="254794" y="2405"/>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84" name="Freeform 443"/>
            <p:cNvSpPr>
              <a:spLocks noChangeArrowheads="1"/>
            </p:cNvSpPr>
            <p:nvPr/>
          </p:nvSpPr>
          <p:spPr bwMode="ltGray">
            <a:xfrm flipV="1">
              <a:off x="4144441" y="3989699"/>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endParaRPr lang="en-GB">
                <a:solidFill>
                  <a:srgbClr val="000000"/>
                </a:solidFill>
              </a:endParaRPr>
            </a:p>
          </p:txBody>
        </p:sp>
        <p:sp>
          <p:nvSpPr>
            <p:cNvPr id="85" name="Freeform 492"/>
            <p:cNvSpPr>
              <a:spLocks noChangeArrowheads="1"/>
            </p:cNvSpPr>
            <p:nvPr/>
          </p:nvSpPr>
          <p:spPr bwMode="ltGray">
            <a:xfrm flipV="1">
              <a:off x="2603466" y="1984334"/>
              <a:ext cx="1227732" cy="753310"/>
            </a:xfrm>
            <a:custGeom>
              <a:avLst/>
              <a:gdLst>
                <a:gd name="T0" fmla="*/ 1238249 w 1238249"/>
                <a:gd name="T1" fmla="*/ 0 h 896285"/>
                <a:gd name="T2" fmla="*/ 812006 w 1238249"/>
                <a:gd name="T3" fmla="*/ 686704 h 896285"/>
                <a:gd name="T4" fmla="*/ 0 w 1238249"/>
                <a:gd name="T5" fmla="*/ 692317 h 896285"/>
                <a:gd name="T6" fmla="*/ 0 60000 65536"/>
                <a:gd name="T7" fmla="*/ 0 60000 65536"/>
                <a:gd name="T8" fmla="*/ 0 60000 65536"/>
                <a:gd name="T9" fmla="*/ 0 w 1238249"/>
                <a:gd name="T10" fmla="*/ 0 h 896285"/>
                <a:gd name="T11" fmla="*/ 1238249 w 1238249"/>
                <a:gd name="T12" fmla="*/ 896285 h 896285"/>
              </a:gdLst>
              <a:ahLst/>
              <a:cxnLst>
                <a:cxn ang="T6">
                  <a:pos x="T0" y="T1"/>
                </a:cxn>
                <a:cxn ang="T7">
                  <a:pos x="T2" y="T3"/>
                </a:cxn>
                <a:cxn ang="T8">
                  <a:pos x="T4" y="T5"/>
                </a:cxn>
              </a:cxnLst>
              <a:rect l="T9" t="T10" r="T11" b="T12"/>
              <a:pathLst>
                <a:path w="1238249" h="896285">
                  <a:moveTo>
                    <a:pt x="1238249" y="0"/>
                  </a:moveTo>
                  <a:lnTo>
                    <a:pt x="812006" y="889018"/>
                  </a:lnTo>
                  <a:lnTo>
                    <a:pt x="0" y="896285"/>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86" name="Freeform 492"/>
            <p:cNvSpPr>
              <a:spLocks noChangeArrowheads="1"/>
            </p:cNvSpPr>
            <p:nvPr/>
          </p:nvSpPr>
          <p:spPr bwMode="ltGray">
            <a:xfrm flipV="1">
              <a:off x="1552486" y="2478874"/>
              <a:ext cx="2245334" cy="254454"/>
            </a:xfrm>
            <a:custGeom>
              <a:avLst/>
              <a:gdLst>
                <a:gd name="T0" fmla="*/ 2264568 w 2264568"/>
                <a:gd name="T1" fmla="*/ 0 h 302748"/>
                <a:gd name="T2" fmla="*/ 1838325 w 2264568"/>
                <a:gd name="T3" fmla="*/ 224496 h 302748"/>
                <a:gd name="T4" fmla="*/ 0 w 2264568"/>
                <a:gd name="T5" fmla="*/ 233852 h 302748"/>
                <a:gd name="T6" fmla="*/ 0 60000 65536"/>
                <a:gd name="T7" fmla="*/ 0 60000 65536"/>
                <a:gd name="T8" fmla="*/ 0 60000 65536"/>
                <a:gd name="T9" fmla="*/ 0 w 2264568"/>
                <a:gd name="T10" fmla="*/ 0 h 302748"/>
                <a:gd name="T11" fmla="*/ 2264568 w 2264568"/>
                <a:gd name="T12" fmla="*/ 302748 h 302748"/>
              </a:gdLst>
              <a:ahLst/>
              <a:cxnLst>
                <a:cxn ang="T6">
                  <a:pos x="T0" y="T1"/>
                </a:cxn>
                <a:cxn ang="T7">
                  <a:pos x="T2" y="T3"/>
                </a:cxn>
                <a:cxn ang="T8">
                  <a:pos x="T4" y="T5"/>
                </a:cxn>
              </a:cxnLst>
              <a:rect l="T9" t="T10" r="T11" b="T12"/>
              <a:pathLst>
                <a:path w="2264568" h="302748">
                  <a:moveTo>
                    <a:pt x="2264568" y="0"/>
                  </a:moveTo>
                  <a:lnTo>
                    <a:pt x="1838325" y="290637"/>
                  </a:lnTo>
                  <a:lnTo>
                    <a:pt x="0" y="302748"/>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87" name="Freeform 492"/>
            <p:cNvSpPr>
              <a:spLocks noChangeArrowheads="1"/>
            </p:cNvSpPr>
            <p:nvPr/>
          </p:nvSpPr>
          <p:spPr bwMode="ltGray">
            <a:xfrm flipV="1">
              <a:off x="908329" y="2728359"/>
              <a:ext cx="2926779" cy="392828"/>
            </a:xfrm>
            <a:custGeom>
              <a:avLst/>
              <a:gdLst>
                <a:gd name="T0" fmla="*/ 3057524 w 3057524"/>
                <a:gd name="T1" fmla="*/ 351865 h 455523"/>
                <a:gd name="T2" fmla="*/ 2545556 w 3057524"/>
                <a:gd name="T3" fmla="*/ 0 h 455523"/>
                <a:gd name="T4" fmla="*/ 0 w 3057524"/>
                <a:gd name="T5" fmla="*/ 1869 h 455523"/>
                <a:gd name="T6" fmla="*/ 0 60000 65536"/>
                <a:gd name="T7" fmla="*/ 0 60000 65536"/>
                <a:gd name="T8" fmla="*/ 0 60000 65536"/>
                <a:gd name="T9" fmla="*/ 0 w 3057524"/>
                <a:gd name="T10" fmla="*/ 0 h 455523"/>
                <a:gd name="T11" fmla="*/ 3057524 w 3057524"/>
                <a:gd name="T12" fmla="*/ 455523 h 455523"/>
                <a:gd name="connsiteX0" fmla="*/ 3057524 w 3057524"/>
                <a:gd name="connsiteY0" fmla="*/ 467384 h 467384"/>
                <a:gd name="connsiteX1" fmla="*/ 2545556 w 3057524"/>
                <a:gd name="connsiteY1" fmla="*/ 11861 h 467384"/>
                <a:gd name="connsiteX2" fmla="*/ 638500 w 3057524"/>
                <a:gd name="connsiteY2" fmla="*/ 0 h 467384"/>
                <a:gd name="connsiteX3" fmla="*/ 0 w 3057524"/>
                <a:gd name="connsiteY3" fmla="*/ 14281 h 467384"/>
                <a:gd name="connsiteX0" fmla="*/ 2927834 w 2927834"/>
                <a:gd name="connsiteY0" fmla="*/ 467384 h 467384"/>
                <a:gd name="connsiteX1" fmla="*/ 2415866 w 2927834"/>
                <a:gd name="connsiteY1" fmla="*/ 11861 h 467384"/>
                <a:gd name="connsiteX2" fmla="*/ 508810 w 2927834"/>
                <a:gd name="connsiteY2" fmla="*/ 0 h 467384"/>
                <a:gd name="connsiteX3" fmla="*/ 0 w 2927834"/>
                <a:gd name="connsiteY3" fmla="*/ 320266 h 467384"/>
                <a:gd name="connsiteX0" fmla="*/ 2951850 w 2951850"/>
                <a:gd name="connsiteY0" fmla="*/ 467384 h 467384"/>
                <a:gd name="connsiteX1" fmla="*/ 2439882 w 2951850"/>
                <a:gd name="connsiteY1" fmla="*/ 11861 h 467384"/>
                <a:gd name="connsiteX2" fmla="*/ 532826 w 2951850"/>
                <a:gd name="connsiteY2" fmla="*/ 0 h 467384"/>
                <a:gd name="connsiteX3" fmla="*/ 0 w 2951850"/>
                <a:gd name="connsiteY3" fmla="*/ 286268 h 467384"/>
              </a:gdLst>
              <a:ahLst/>
              <a:cxnLst>
                <a:cxn ang="0">
                  <a:pos x="connsiteX0" y="connsiteY0"/>
                </a:cxn>
                <a:cxn ang="0">
                  <a:pos x="connsiteX1" y="connsiteY1"/>
                </a:cxn>
                <a:cxn ang="0">
                  <a:pos x="connsiteX2" y="connsiteY2"/>
                </a:cxn>
                <a:cxn ang="0">
                  <a:pos x="connsiteX3" y="connsiteY3"/>
                </a:cxn>
              </a:cxnLst>
              <a:rect l="l" t="t" r="r" b="b"/>
              <a:pathLst>
                <a:path w="2951850" h="467384">
                  <a:moveTo>
                    <a:pt x="2951850" y="467384"/>
                  </a:moveTo>
                  <a:lnTo>
                    <a:pt x="2439882" y="11861"/>
                  </a:lnTo>
                  <a:lnTo>
                    <a:pt x="532826" y="0"/>
                  </a:lnTo>
                  <a:lnTo>
                    <a:pt x="0" y="286268"/>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88" name="Freeform 492"/>
            <p:cNvSpPr>
              <a:spLocks noChangeArrowheads="1"/>
            </p:cNvSpPr>
            <p:nvPr/>
          </p:nvSpPr>
          <p:spPr bwMode="ltGray">
            <a:xfrm flipV="1">
              <a:off x="766428" y="3633610"/>
              <a:ext cx="2998500" cy="333864"/>
            </a:xfrm>
            <a:custGeom>
              <a:avLst/>
              <a:gdLst>
                <a:gd name="T0" fmla="*/ 3024186 w 3024186"/>
                <a:gd name="T1" fmla="*/ 0 h 397231"/>
                <a:gd name="T2" fmla="*/ 1988343 w 3024186"/>
                <a:gd name="T3" fmla="*/ 297472 h 397231"/>
                <a:gd name="T4" fmla="*/ 0 w 3024186"/>
                <a:gd name="T5" fmla="*/ 306826 h 397231"/>
                <a:gd name="T6" fmla="*/ 0 60000 65536"/>
                <a:gd name="T7" fmla="*/ 0 60000 65536"/>
                <a:gd name="T8" fmla="*/ 0 60000 65536"/>
                <a:gd name="T9" fmla="*/ 0 w 3024186"/>
                <a:gd name="T10" fmla="*/ 0 h 397231"/>
                <a:gd name="T11" fmla="*/ 3024186 w 3024186"/>
                <a:gd name="T12" fmla="*/ 397231 h 397231"/>
              </a:gdLst>
              <a:ahLst/>
              <a:cxnLst>
                <a:cxn ang="T6">
                  <a:pos x="T0" y="T1"/>
                </a:cxn>
                <a:cxn ang="T7">
                  <a:pos x="T2" y="T3"/>
                </a:cxn>
                <a:cxn ang="T8">
                  <a:pos x="T4" y="T5"/>
                </a:cxn>
              </a:cxnLst>
              <a:rect l="T9" t="T10" r="T11" b="T12"/>
              <a:pathLst>
                <a:path w="3024186" h="397231">
                  <a:moveTo>
                    <a:pt x="3024186" y="0"/>
                  </a:moveTo>
                  <a:lnTo>
                    <a:pt x="1988343" y="385118"/>
                  </a:lnTo>
                  <a:lnTo>
                    <a:pt x="0" y="397231"/>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89" name="Freeform 492"/>
            <p:cNvSpPr>
              <a:spLocks noChangeArrowheads="1"/>
            </p:cNvSpPr>
            <p:nvPr/>
          </p:nvSpPr>
          <p:spPr bwMode="ltGray">
            <a:xfrm flipV="1">
              <a:off x="936259" y="3969753"/>
              <a:ext cx="2786008" cy="366569"/>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Lst>
              <a:ahLst/>
              <a:cxnLst>
                <a:cxn ang="T6">
                  <a:pos x="T0" y="T1"/>
                </a:cxn>
                <a:cxn ang="T7">
                  <a:pos x="T2" y="T3"/>
                </a:cxn>
                <a:cxn ang="T8">
                  <a:pos x="T4" y="T5"/>
                </a:cxn>
              </a:cxnLst>
              <a:rect l="T9" t="T10" r="T11" b="T12"/>
              <a:pathLst>
                <a:path w="2809874" h="436143">
                  <a:moveTo>
                    <a:pt x="2809874" y="436143"/>
                  </a:moveTo>
                  <a:lnTo>
                    <a:pt x="1888331" y="12112"/>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90" name="Freeform 492"/>
            <p:cNvSpPr>
              <a:spLocks noChangeArrowheads="1"/>
            </p:cNvSpPr>
            <p:nvPr/>
          </p:nvSpPr>
          <p:spPr bwMode="ltGray">
            <a:xfrm flipV="1">
              <a:off x="1685082" y="2638629"/>
              <a:ext cx="1004482" cy="980175"/>
            </a:xfrm>
            <a:custGeom>
              <a:avLst/>
              <a:gdLst>
                <a:gd name="T0" fmla="*/ 0 w 1202532"/>
                <a:gd name="T1" fmla="*/ 1012444 h 1310700"/>
                <a:gd name="T2" fmla="*/ 1202532 w 1202532"/>
                <a:gd name="T3" fmla="*/ 473446 h 1310700"/>
                <a:gd name="T4" fmla="*/ 33339 w 1202532"/>
                <a:gd name="T5" fmla="*/ 0 h 1310700"/>
                <a:gd name="T6" fmla="*/ 0 60000 65536"/>
                <a:gd name="T7" fmla="*/ 0 60000 65536"/>
                <a:gd name="T8" fmla="*/ 0 60000 65536"/>
                <a:gd name="T9" fmla="*/ 0 w 1202532"/>
                <a:gd name="T10" fmla="*/ 0 h 1310700"/>
                <a:gd name="T11" fmla="*/ 1202532 w 1202532"/>
                <a:gd name="T12" fmla="*/ 1310700 h 1310700"/>
                <a:gd name="connsiteX0" fmla="*/ 0 w 1202532"/>
                <a:gd name="connsiteY0" fmla="*/ 1324866 h 1324866"/>
                <a:gd name="connsiteX1" fmla="*/ 1202532 w 1202532"/>
                <a:gd name="connsiteY1" fmla="*/ 627084 h 1324866"/>
                <a:gd name="connsiteX2" fmla="*/ 146216 w 1202532"/>
                <a:gd name="connsiteY2" fmla="*/ 0 h 1324866"/>
                <a:gd name="connsiteX0" fmla="*/ 0 w 1178516"/>
                <a:gd name="connsiteY0" fmla="*/ 1324866 h 1324866"/>
                <a:gd name="connsiteX1" fmla="*/ 1178516 w 1178516"/>
                <a:gd name="connsiteY1" fmla="*/ 655416 h 1324866"/>
                <a:gd name="connsiteX2" fmla="*/ 146216 w 1178516"/>
                <a:gd name="connsiteY2" fmla="*/ 0 h 1324866"/>
                <a:gd name="connsiteX0" fmla="*/ 156391 w 1032300"/>
                <a:gd name="connsiteY0" fmla="*/ 1186040 h 1186040"/>
                <a:gd name="connsiteX1" fmla="*/ 1032300 w 1032300"/>
                <a:gd name="connsiteY1" fmla="*/ 655416 h 1186040"/>
                <a:gd name="connsiteX2" fmla="*/ 0 w 1032300"/>
                <a:gd name="connsiteY2" fmla="*/ 0 h 1186040"/>
                <a:gd name="connsiteX0" fmla="*/ 153990 w 1032300"/>
                <a:gd name="connsiteY0" fmla="*/ 1166207 h 1166207"/>
                <a:gd name="connsiteX1" fmla="*/ 1032300 w 1032300"/>
                <a:gd name="connsiteY1" fmla="*/ 655416 h 1166207"/>
                <a:gd name="connsiteX2" fmla="*/ 0 w 1032300"/>
                <a:gd name="connsiteY2" fmla="*/ 0 h 1166207"/>
                <a:gd name="connsiteX0" fmla="*/ 153990 w 1013087"/>
                <a:gd name="connsiteY0" fmla="*/ 1166207 h 1166207"/>
                <a:gd name="connsiteX1" fmla="*/ 1013087 w 1013087"/>
                <a:gd name="connsiteY1" fmla="*/ 612918 h 1166207"/>
                <a:gd name="connsiteX2" fmla="*/ 0 w 1013087"/>
                <a:gd name="connsiteY2" fmla="*/ 0 h 1166207"/>
              </a:gdLst>
              <a:ahLst/>
              <a:cxnLst>
                <a:cxn ang="0">
                  <a:pos x="connsiteX0" y="connsiteY0"/>
                </a:cxn>
                <a:cxn ang="0">
                  <a:pos x="connsiteX1" y="connsiteY1"/>
                </a:cxn>
                <a:cxn ang="0">
                  <a:pos x="connsiteX2" y="connsiteY2"/>
                </a:cxn>
              </a:cxnLst>
              <a:rect l="l" t="t" r="r" b="b"/>
              <a:pathLst>
                <a:path w="1013087" h="1166207">
                  <a:moveTo>
                    <a:pt x="153990" y="1166207"/>
                  </a:moveTo>
                  <a:lnTo>
                    <a:pt x="1013087" y="612918"/>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sp>
          <p:nvSpPr>
            <p:cNvPr id="91" name="Freeform 492"/>
            <p:cNvSpPr>
              <a:spLocks noChangeArrowheads="1"/>
            </p:cNvSpPr>
            <p:nvPr/>
          </p:nvSpPr>
          <p:spPr bwMode="ltGray">
            <a:xfrm flipV="1">
              <a:off x="2477722" y="4008599"/>
              <a:ext cx="1351270" cy="729361"/>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1557"/>
                <a:gd name="connsiteY0" fmla="*/ 436143 h 924457"/>
                <a:gd name="connsiteX1" fmla="*/ 2981557 w 2981557"/>
                <a:gd name="connsiteY1" fmla="*/ 924457 h 924457"/>
                <a:gd name="connsiteX2" fmla="*/ 2750999 w 2981557"/>
                <a:gd name="connsiteY2" fmla="*/ 862126 h 924457"/>
                <a:gd name="connsiteX3" fmla="*/ 1888331 w 2981557"/>
                <a:gd name="connsiteY3" fmla="*/ 12112 h 924457"/>
                <a:gd name="connsiteX4" fmla="*/ 0 w 2981557"/>
                <a:gd name="connsiteY4" fmla="*/ 0 h 924457"/>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5070 w 2805070"/>
                <a:gd name="connsiteY0" fmla="*/ 436143 h 862126"/>
                <a:gd name="connsiteX1" fmla="*/ 2750999 w 2805070"/>
                <a:gd name="connsiteY1" fmla="*/ 862126 h 862126"/>
                <a:gd name="connsiteX2" fmla="*/ 1888331 w 2805070"/>
                <a:gd name="connsiteY2" fmla="*/ 12112 h 862126"/>
                <a:gd name="connsiteX3" fmla="*/ 0 w 2805070"/>
                <a:gd name="connsiteY3" fmla="*/ 0 h 862126"/>
                <a:gd name="connsiteX0" fmla="*/ 2750999 w 2750999"/>
                <a:gd name="connsiteY0" fmla="*/ 862126 h 862126"/>
                <a:gd name="connsiteX1" fmla="*/ 1888331 w 2750999"/>
                <a:gd name="connsiteY1" fmla="*/ 12112 h 862126"/>
                <a:gd name="connsiteX2" fmla="*/ 0 w 2750999"/>
                <a:gd name="connsiteY2" fmla="*/ 0 h 862126"/>
                <a:gd name="connsiteX0" fmla="*/ 2789425 w 2789425"/>
                <a:gd name="connsiteY0" fmla="*/ 896124 h 896124"/>
                <a:gd name="connsiteX1" fmla="*/ 1888331 w 2789425"/>
                <a:gd name="connsiteY1" fmla="*/ 12112 h 896124"/>
                <a:gd name="connsiteX2" fmla="*/ 0 w 2789425"/>
                <a:gd name="connsiteY2" fmla="*/ 0 h 896124"/>
                <a:gd name="connsiteX0" fmla="*/ 2789425 w 2789425"/>
                <a:gd name="connsiteY0" fmla="*/ 896124 h 896124"/>
                <a:gd name="connsiteX1" fmla="*/ 2066053 w 2789425"/>
                <a:gd name="connsiteY1" fmla="*/ 779 h 896124"/>
                <a:gd name="connsiteX2" fmla="*/ 0 w 2789425"/>
                <a:gd name="connsiteY2" fmla="*/ 0 h 896124"/>
                <a:gd name="connsiteX0" fmla="*/ 2789425 w 2789425"/>
                <a:gd name="connsiteY0" fmla="*/ 896124 h 896124"/>
                <a:gd name="connsiteX1" fmla="*/ 2090070 w 2789425"/>
                <a:gd name="connsiteY1" fmla="*/ 12112 h 896124"/>
                <a:gd name="connsiteX2" fmla="*/ 0 w 2789425"/>
                <a:gd name="connsiteY2" fmla="*/ 0 h 896124"/>
                <a:gd name="connsiteX0" fmla="*/ 1578994 w 1578994"/>
                <a:gd name="connsiteY0" fmla="*/ 901791 h 901791"/>
                <a:gd name="connsiteX1" fmla="*/ 879639 w 1578994"/>
                <a:gd name="connsiteY1" fmla="*/ 17779 h 901791"/>
                <a:gd name="connsiteX2" fmla="*/ 0 w 1578994"/>
                <a:gd name="connsiteY2" fmla="*/ 0 h 901791"/>
                <a:gd name="connsiteX0" fmla="*/ 1382058 w 1382058"/>
                <a:gd name="connsiteY0" fmla="*/ 890458 h 890458"/>
                <a:gd name="connsiteX1" fmla="*/ 682703 w 1382058"/>
                <a:gd name="connsiteY1" fmla="*/ 6446 h 890458"/>
                <a:gd name="connsiteX2" fmla="*/ 0 w 1382058"/>
                <a:gd name="connsiteY2" fmla="*/ 0 h 890458"/>
                <a:gd name="connsiteX0" fmla="*/ 1324418 w 1324418"/>
                <a:gd name="connsiteY0" fmla="*/ 918789 h 918789"/>
                <a:gd name="connsiteX1" fmla="*/ 682703 w 1324418"/>
                <a:gd name="connsiteY1" fmla="*/ 6446 h 918789"/>
                <a:gd name="connsiteX2" fmla="*/ 0 w 1324418"/>
                <a:gd name="connsiteY2" fmla="*/ 0 h 918789"/>
                <a:gd name="connsiteX0" fmla="*/ 1343631 w 1343631"/>
                <a:gd name="connsiteY0" fmla="*/ 850792 h 850792"/>
                <a:gd name="connsiteX1" fmla="*/ 682703 w 1343631"/>
                <a:gd name="connsiteY1" fmla="*/ 6446 h 850792"/>
                <a:gd name="connsiteX2" fmla="*/ 0 w 1343631"/>
                <a:gd name="connsiteY2" fmla="*/ 0 h 850792"/>
                <a:gd name="connsiteX0" fmla="*/ 1362844 w 1362844"/>
                <a:gd name="connsiteY0" fmla="*/ 867791 h 867791"/>
                <a:gd name="connsiteX1" fmla="*/ 682703 w 1362844"/>
                <a:gd name="connsiteY1" fmla="*/ 6446 h 867791"/>
                <a:gd name="connsiteX2" fmla="*/ 0 w 1362844"/>
                <a:gd name="connsiteY2" fmla="*/ 0 h 867791"/>
              </a:gdLst>
              <a:ahLst/>
              <a:cxnLst>
                <a:cxn ang="0">
                  <a:pos x="connsiteX0" y="connsiteY0"/>
                </a:cxn>
                <a:cxn ang="0">
                  <a:pos x="connsiteX1" y="connsiteY1"/>
                </a:cxn>
                <a:cxn ang="0">
                  <a:pos x="connsiteX2" y="connsiteY2"/>
                </a:cxn>
              </a:cxnLst>
              <a:rect l="l" t="t" r="r" b="b"/>
              <a:pathLst>
                <a:path w="1362844" h="867791">
                  <a:moveTo>
                    <a:pt x="1362844" y="867791"/>
                  </a:moveTo>
                  <a:lnTo>
                    <a:pt x="682703" y="6446"/>
                  </a:lnTo>
                  <a:lnTo>
                    <a:pt x="0" y="0"/>
                  </a:lnTo>
                </a:path>
              </a:pathLst>
            </a:custGeom>
            <a:noFill/>
            <a:ln w="127000">
              <a:solidFill>
                <a:srgbClr val="FF66CC"/>
              </a:solidFill>
              <a:round/>
              <a:headEnd/>
              <a:tailEnd/>
            </a:ln>
          </p:spPr>
          <p:txBody>
            <a:bodyPr wrap="none" anchor="ctr"/>
            <a:lstStyle/>
            <a:p>
              <a:endParaRPr lang="en-GB">
                <a:solidFill>
                  <a:srgbClr val="000000"/>
                </a:solidFill>
              </a:endParaRPr>
            </a:p>
          </p:txBody>
        </p:sp>
      </p:grpSp>
      <p:grpSp>
        <p:nvGrpSpPr>
          <p:cNvPr id="92" name="Group 91"/>
          <p:cNvGrpSpPr/>
          <p:nvPr/>
        </p:nvGrpSpPr>
        <p:grpSpPr>
          <a:xfrm>
            <a:off x="648204" y="1970299"/>
            <a:ext cx="7794467" cy="2754522"/>
            <a:chOff x="648204" y="1970299"/>
            <a:chExt cx="7794467" cy="2754522"/>
          </a:xfrm>
        </p:grpSpPr>
        <p:grpSp>
          <p:nvGrpSpPr>
            <p:cNvPr id="93" name="Group 92"/>
            <p:cNvGrpSpPr/>
            <p:nvPr/>
          </p:nvGrpSpPr>
          <p:grpSpPr>
            <a:xfrm>
              <a:off x="648204" y="1970299"/>
              <a:ext cx="7794467" cy="2754522"/>
              <a:chOff x="648204" y="1970299"/>
              <a:chExt cx="7794467" cy="2754522"/>
            </a:xfrm>
          </p:grpSpPr>
          <p:grpSp>
            <p:nvGrpSpPr>
              <p:cNvPr id="97" name="Group 411"/>
              <p:cNvGrpSpPr/>
              <p:nvPr/>
            </p:nvGrpSpPr>
            <p:grpSpPr>
              <a:xfrm>
                <a:off x="6021329" y="2708384"/>
                <a:ext cx="1510576" cy="1288947"/>
                <a:chOff x="6472886" y="2130009"/>
                <a:chExt cx="1018793" cy="1243021"/>
              </a:xfrm>
              <a:effectLst/>
            </p:grpSpPr>
            <p:cxnSp>
              <p:nvCxnSpPr>
                <p:cNvPr id="107" name="Straight Connector 452"/>
                <p:cNvCxnSpPr>
                  <a:cxnSpLocks noChangeShapeType="1"/>
                </p:cNvCxnSpPr>
                <p:nvPr/>
              </p:nvCxnSpPr>
              <p:spPr bwMode="ltGray">
                <a:xfrm>
                  <a:off x="6472886" y="2130009"/>
                  <a:ext cx="997822" cy="4066"/>
                </a:xfrm>
                <a:prstGeom prst="line">
                  <a:avLst/>
                </a:prstGeom>
                <a:noFill/>
                <a:ln w="38100">
                  <a:solidFill>
                    <a:srgbClr val="FF0000"/>
                  </a:solidFill>
                  <a:round/>
                  <a:headEnd/>
                  <a:tailEnd/>
                </a:ln>
              </p:spPr>
            </p:cxnSp>
            <p:cxnSp>
              <p:nvCxnSpPr>
                <p:cNvPr id="108" name="Straight Connector 452"/>
                <p:cNvCxnSpPr>
                  <a:cxnSpLocks noChangeShapeType="1"/>
                </p:cNvCxnSpPr>
                <p:nvPr/>
              </p:nvCxnSpPr>
              <p:spPr bwMode="ltGray">
                <a:xfrm>
                  <a:off x="6619416" y="3367158"/>
                  <a:ext cx="872263" cy="5872"/>
                </a:xfrm>
                <a:prstGeom prst="line">
                  <a:avLst/>
                </a:prstGeom>
                <a:noFill/>
                <a:ln w="38100">
                  <a:solidFill>
                    <a:srgbClr val="FF0000"/>
                  </a:solidFill>
                  <a:round/>
                  <a:headEnd/>
                  <a:tailEnd/>
                </a:ln>
              </p:spPr>
            </p:cxnSp>
            <p:sp>
              <p:nvSpPr>
                <p:cNvPr id="109" name="Freeform 492"/>
                <p:cNvSpPr>
                  <a:spLocks noChangeArrowheads="1"/>
                </p:cNvSpPr>
                <p:nvPr/>
              </p:nvSpPr>
              <p:spPr bwMode="ltGray">
                <a:xfrm flipV="1">
                  <a:off x="6698456" y="2131233"/>
                  <a:ext cx="697708" cy="1227342"/>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110" name="Freeform 492"/>
                <p:cNvSpPr>
                  <a:spLocks noChangeArrowheads="1"/>
                </p:cNvSpPr>
                <p:nvPr/>
              </p:nvSpPr>
              <p:spPr bwMode="ltGray">
                <a:xfrm flipH="1" flipV="1">
                  <a:off x="6709530" y="2136826"/>
                  <a:ext cx="702469" cy="1235345"/>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grpSp>
          <p:sp>
            <p:nvSpPr>
              <p:cNvPr id="98" name="Freeform 492"/>
              <p:cNvSpPr>
                <a:spLocks noChangeArrowheads="1"/>
              </p:cNvSpPr>
              <p:nvPr/>
            </p:nvSpPr>
            <p:spPr bwMode="auto">
              <a:xfrm flipV="1">
                <a:off x="4324766" y="2750147"/>
                <a:ext cx="1349475" cy="1246016"/>
              </a:xfrm>
              <a:custGeom>
                <a:avLst/>
                <a:gdLst>
                  <a:gd name="T0" fmla="*/ 1693068 w 1693068"/>
                  <a:gd name="T1" fmla="*/ 2093608 h 1419626"/>
                  <a:gd name="T2" fmla="*/ 1419225 w 1693068"/>
                  <a:gd name="T3" fmla="*/ 2100662 h 1419626"/>
                  <a:gd name="T4" fmla="*/ 354806 w 1693068"/>
                  <a:gd name="T5" fmla="*/ 3256 h 1419626"/>
                  <a:gd name="T6" fmla="*/ 0 w 1693068"/>
                  <a:gd name="T7" fmla="*/ 0 h 1419626"/>
                  <a:gd name="T8" fmla="*/ 0 60000 65536"/>
                  <a:gd name="T9" fmla="*/ 0 60000 65536"/>
                  <a:gd name="T10" fmla="*/ 0 60000 65536"/>
                  <a:gd name="T11" fmla="*/ 0 60000 65536"/>
                  <a:gd name="T12" fmla="*/ 0 w 1693068"/>
                  <a:gd name="T13" fmla="*/ 0 h 1419626"/>
                  <a:gd name="T14" fmla="*/ 1693068 w 1693068"/>
                  <a:gd name="T15" fmla="*/ 1419626 h 1419626"/>
                  <a:gd name="connsiteX0" fmla="*/ 1693068 w 1693068"/>
                  <a:gd name="connsiteY0" fmla="*/ 1414857 h 1419626"/>
                  <a:gd name="connsiteX1" fmla="*/ 1400012 w 1693068"/>
                  <a:gd name="connsiteY1" fmla="*/ 1419626 h 1419626"/>
                  <a:gd name="connsiteX2" fmla="*/ 354806 w 1693068"/>
                  <a:gd name="connsiteY2" fmla="*/ 2199 h 1419626"/>
                  <a:gd name="connsiteX3" fmla="*/ 0 w 1693068"/>
                  <a:gd name="connsiteY3" fmla="*/ 0 h 1419626"/>
                </a:gdLst>
                <a:ahLst/>
                <a:cxnLst>
                  <a:cxn ang="0">
                    <a:pos x="connsiteX0" y="connsiteY0"/>
                  </a:cxn>
                  <a:cxn ang="0">
                    <a:pos x="connsiteX1" y="connsiteY1"/>
                  </a:cxn>
                  <a:cxn ang="0">
                    <a:pos x="connsiteX2" y="connsiteY2"/>
                  </a:cxn>
                  <a:cxn ang="0">
                    <a:pos x="connsiteX3" y="connsiteY3"/>
                  </a:cxn>
                </a:cxnLst>
                <a:rect l="l" t="t" r="r" b="b"/>
                <a:pathLst>
                  <a:path w="1693068" h="1419626">
                    <a:moveTo>
                      <a:pt x="1693068" y="1414857"/>
                    </a:moveTo>
                    <a:lnTo>
                      <a:pt x="1400012" y="1419626"/>
                    </a:lnTo>
                    <a:lnTo>
                      <a:pt x="354806" y="2199"/>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99" name="Freeform 492"/>
              <p:cNvSpPr>
                <a:spLocks noChangeArrowheads="1"/>
              </p:cNvSpPr>
              <p:nvPr/>
            </p:nvSpPr>
            <p:spPr bwMode="auto">
              <a:xfrm flipV="1">
                <a:off x="2572658"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100"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101" name="Freeform 492"/>
              <p:cNvSpPr>
                <a:spLocks noChangeArrowheads="1"/>
              </p:cNvSpPr>
              <p:nvPr/>
            </p:nvSpPr>
            <p:spPr bwMode="auto">
              <a:xfrm flipV="1">
                <a:off x="648204" y="3630447"/>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102" name="Freeform 492"/>
              <p:cNvSpPr>
                <a:spLocks noChangeArrowheads="1"/>
              </p:cNvSpPr>
              <p:nvPr/>
            </p:nvSpPr>
            <p:spPr bwMode="auto">
              <a:xfrm flipV="1">
                <a:off x="900713" y="3980638"/>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103" name="Freeform 492"/>
              <p:cNvSpPr>
                <a:spLocks noChangeArrowheads="1"/>
              </p:cNvSpPr>
              <p:nvPr/>
            </p:nvSpPr>
            <p:spPr bwMode="auto">
              <a:xfrm flipV="1">
                <a:off x="946629"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104" name="Freeform 492"/>
              <p:cNvSpPr>
                <a:spLocks noChangeArrowheads="1"/>
              </p:cNvSpPr>
              <p:nvPr/>
            </p:nvSpPr>
            <p:spPr bwMode="auto">
              <a:xfrm flipV="1">
                <a:off x="1834361" y="2663554"/>
                <a:ext cx="841679" cy="886766"/>
              </a:xfrm>
              <a:custGeom>
                <a:avLst/>
                <a:gdLst>
                  <a:gd name="T0" fmla="*/ 152400 w 1145381"/>
                  <a:gd name="T1" fmla="*/ 0 h 1179728"/>
                  <a:gd name="T2" fmla="*/ 1145381 w 1145381"/>
                  <a:gd name="T3" fmla="*/ 402275 h 1179728"/>
                  <a:gd name="T4" fmla="*/ 0 w 1145381"/>
                  <a:gd name="T5" fmla="*/ 911272 h 1179728"/>
                  <a:gd name="T6" fmla="*/ 0 60000 65536"/>
                  <a:gd name="T7" fmla="*/ 0 60000 65536"/>
                  <a:gd name="T8" fmla="*/ 0 60000 65536"/>
                  <a:gd name="T9" fmla="*/ 0 w 1145381"/>
                  <a:gd name="T10" fmla="*/ 0 h 1179728"/>
                  <a:gd name="T11" fmla="*/ 1145381 w 1145381"/>
                  <a:gd name="T12" fmla="*/ 1179728 h 1179728"/>
                  <a:gd name="connsiteX0" fmla="*/ 0 w 992981"/>
                  <a:gd name="connsiteY0" fmla="*/ 0 h 1038069"/>
                  <a:gd name="connsiteX1" fmla="*/ 992981 w 992981"/>
                  <a:gd name="connsiteY1" fmla="*/ 520784 h 1038069"/>
                  <a:gd name="connsiteX2" fmla="*/ 140598 w 992981"/>
                  <a:gd name="connsiteY2" fmla="*/ 1038069 h 1038069"/>
                  <a:gd name="connsiteX0" fmla="*/ 0 w 947350"/>
                  <a:gd name="connsiteY0" fmla="*/ 0 h 1038069"/>
                  <a:gd name="connsiteX1" fmla="*/ 947350 w 947350"/>
                  <a:gd name="connsiteY1" fmla="*/ 543450 h 1038069"/>
                  <a:gd name="connsiteX2" fmla="*/ 140598 w 947350"/>
                  <a:gd name="connsiteY2" fmla="*/ 1038069 h 1038069"/>
                  <a:gd name="connsiteX0" fmla="*/ 0 w 868096"/>
                  <a:gd name="connsiteY0" fmla="*/ 0 h 1055068"/>
                  <a:gd name="connsiteX1" fmla="*/ 868096 w 868096"/>
                  <a:gd name="connsiteY1" fmla="*/ 560449 h 1055068"/>
                  <a:gd name="connsiteX2" fmla="*/ 61344 w 868096"/>
                  <a:gd name="connsiteY2" fmla="*/ 1055068 h 1055068"/>
                  <a:gd name="connsiteX0" fmla="*/ 0 w 848883"/>
                  <a:gd name="connsiteY0" fmla="*/ 0 h 1055068"/>
                  <a:gd name="connsiteX1" fmla="*/ 848883 w 848883"/>
                  <a:gd name="connsiteY1" fmla="*/ 526451 h 1055068"/>
                  <a:gd name="connsiteX2" fmla="*/ 61344 w 848883"/>
                  <a:gd name="connsiteY2" fmla="*/ 1055068 h 1055068"/>
                </a:gdLst>
                <a:ahLst/>
                <a:cxnLst>
                  <a:cxn ang="0">
                    <a:pos x="connsiteX0" y="connsiteY0"/>
                  </a:cxn>
                  <a:cxn ang="0">
                    <a:pos x="connsiteX1" y="connsiteY1"/>
                  </a:cxn>
                  <a:cxn ang="0">
                    <a:pos x="connsiteX2" y="connsiteY2"/>
                  </a:cxn>
                </a:cxnLst>
                <a:rect l="l" t="t" r="r" b="b"/>
                <a:pathLst>
                  <a:path w="848883" h="1055068">
                    <a:moveTo>
                      <a:pt x="0" y="0"/>
                    </a:moveTo>
                    <a:lnTo>
                      <a:pt x="848883" y="526451"/>
                    </a:lnTo>
                    <a:lnTo>
                      <a:pt x="61344" y="1055068"/>
                    </a:lnTo>
                  </a:path>
                </a:pathLst>
              </a:custGeom>
              <a:noFill/>
              <a:ln w="38100">
                <a:solidFill>
                  <a:srgbClr val="FF0000"/>
                </a:solidFill>
                <a:round/>
                <a:headEnd/>
                <a:tailEnd/>
              </a:ln>
            </p:spPr>
            <p:txBody>
              <a:bodyPr wrap="none" anchor="ctr"/>
              <a:lstStyle/>
              <a:p>
                <a:endParaRPr lang="en-GB">
                  <a:solidFill>
                    <a:srgbClr val="000000"/>
                  </a:solidFill>
                </a:endParaRPr>
              </a:p>
            </p:txBody>
          </p:sp>
          <p:sp>
            <p:nvSpPr>
              <p:cNvPr id="105" name="Freeform 104"/>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rgbClr val="FF0000"/>
                </a:solidFill>
                <a:round/>
                <a:headEnd/>
                <a:tailEn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06"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rgbClr val="FF0000"/>
                </a:solidFill>
                <a:round/>
                <a:headEnd/>
                <a:tailEnd/>
              </a:ln>
            </p:spPr>
            <p:txBody>
              <a:bodyPr wrap="none" anchor="ctr"/>
              <a:lstStyle/>
              <a:p>
                <a:endParaRPr lang="en-GB">
                  <a:solidFill>
                    <a:srgbClr val="000000"/>
                  </a:solidFill>
                </a:endParaRPr>
              </a:p>
            </p:txBody>
          </p:sp>
        </p:grpSp>
        <p:cxnSp>
          <p:nvCxnSpPr>
            <p:cNvPr id="94" name="Straight Connector 520"/>
            <p:cNvCxnSpPr>
              <a:cxnSpLocks noChangeShapeType="1"/>
            </p:cNvCxnSpPr>
            <p:nvPr/>
          </p:nvCxnSpPr>
          <p:spPr bwMode="auto">
            <a:xfrm rot="10800000" flipH="1" flipV="1">
              <a:off x="4305787" y="2741937"/>
              <a:ext cx="1326698" cy="9567"/>
            </a:xfrm>
            <a:prstGeom prst="line">
              <a:avLst/>
            </a:prstGeom>
            <a:noFill/>
            <a:ln w="38100">
              <a:solidFill>
                <a:srgbClr val="FF0000"/>
              </a:solidFill>
              <a:round/>
              <a:headEnd/>
              <a:tailEnd/>
            </a:ln>
          </p:spPr>
        </p:cxnSp>
        <p:cxnSp>
          <p:nvCxnSpPr>
            <p:cNvPr id="95" name="Straight Connector 520"/>
            <p:cNvCxnSpPr>
              <a:cxnSpLocks noChangeShapeType="1"/>
            </p:cNvCxnSpPr>
            <p:nvPr/>
          </p:nvCxnSpPr>
          <p:spPr bwMode="auto">
            <a:xfrm rot="10800000" flipH="1" flipV="1">
              <a:off x="4307684" y="3994168"/>
              <a:ext cx="1326698" cy="9567"/>
            </a:xfrm>
            <a:prstGeom prst="line">
              <a:avLst/>
            </a:prstGeom>
            <a:noFill/>
            <a:ln w="38100">
              <a:solidFill>
                <a:srgbClr val="FF0000"/>
              </a:solidFill>
              <a:round/>
              <a:headEnd/>
              <a:tailEnd/>
            </a:ln>
          </p:spPr>
        </p:cxnSp>
        <p:sp>
          <p:nvSpPr>
            <p:cNvPr id="96" name="Freeform 492"/>
            <p:cNvSpPr>
              <a:spLocks noChangeArrowheads="1"/>
            </p:cNvSpPr>
            <p:nvPr/>
          </p:nvSpPr>
          <p:spPr bwMode="auto">
            <a:xfrm flipH="1" flipV="1">
              <a:off x="4277313" y="2748109"/>
              <a:ext cx="1398823" cy="1252391"/>
            </a:xfrm>
            <a:custGeom>
              <a:avLst/>
              <a:gdLst>
                <a:gd name="T0" fmla="*/ 1754981 w 1754981"/>
                <a:gd name="T1" fmla="*/ 2432144 h 1417278"/>
                <a:gd name="T2" fmla="*/ 1316831 w 1754981"/>
                <a:gd name="T3" fmla="*/ 2420545 h 1417278"/>
                <a:gd name="T4" fmla="*/ 278606 w 1754981"/>
                <a:gd name="T5" fmla="*/ 4496 h 1417278"/>
                <a:gd name="T6" fmla="*/ 0 w 1754981"/>
                <a:gd name="T7" fmla="*/ 0 h 1417278"/>
                <a:gd name="T8" fmla="*/ 0 60000 65536"/>
                <a:gd name="T9" fmla="*/ 0 60000 65536"/>
                <a:gd name="T10" fmla="*/ 0 60000 65536"/>
                <a:gd name="T11" fmla="*/ 0 60000 65536"/>
                <a:gd name="T12" fmla="*/ 0 w 1754981"/>
                <a:gd name="T13" fmla="*/ 0 h 1417278"/>
                <a:gd name="T14" fmla="*/ 1754981 w 1754981"/>
                <a:gd name="T15" fmla="*/ 1417278 h 1417278"/>
                <a:gd name="connsiteX0" fmla="*/ 1754981 w 1754981"/>
                <a:gd name="connsiteY0" fmla="*/ 1417278 h 1417278"/>
                <a:gd name="connsiteX1" fmla="*/ 1340847 w 1754981"/>
                <a:gd name="connsiteY1" fmla="*/ 1415894 h 1417278"/>
                <a:gd name="connsiteX2" fmla="*/ 278606 w 1754981"/>
                <a:gd name="connsiteY2" fmla="*/ 2619 h 1417278"/>
                <a:gd name="connsiteX3" fmla="*/ 0 w 1754981"/>
                <a:gd name="connsiteY3" fmla="*/ 0 h 1417278"/>
                <a:gd name="connsiteX0" fmla="*/ 1754981 w 1754981"/>
                <a:gd name="connsiteY0" fmla="*/ 1420031 h 1420031"/>
                <a:gd name="connsiteX1" fmla="*/ 1340847 w 1754981"/>
                <a:gd name="connsiteY1" fmla="*/ 1418647 h 1420031"/>
                <a:gd name="connsiteX2" fmla="*/ 293017 w 1754981"/>
                <a:gd name="connsiteY2" fmla="*/ 0 h 1420031"/>
                <a:gd name="connsiteX3" fmla="*/ 0 w 1754981"/>
                <a:gd name="connsiteY3" fmla="*/ 2753 h 1420031"/>
              </a:gdLst>
              <a:ahLst/>
              <a:cxnLst>
                <a:cxn ang="0">
                  <a:pos x="connsiteX0" y="connsiteY0"/>
                </a:cxn>
                <a:cxn ang="0">
                  <a:pos x="connsiteX1" y="connsiteY1"/>
                </a:cxn>
                <a:cxn ang="0">
                  <a:pos x="connsiteX2" y="connsiteY2"/>
                </a:cxn>
                <a:cxn ang="0">
                  <a:pos x="connsiteX3" y="connsiteY3"/>
                </a:cxn>
              </a:cxnLst>
              <a:rect l="l" t="t" r="r" b="b"/>
              <a:pathLst>
                <a:path w="1754981" h="1420031">
                  <a:moveTo>
                    <a:pt x="1754981" y="1420031"/>
                  </a:moveTo>
                  <a:lnTo>
                    <a:pt x="1340847" y="1418647"/>
                  </a:lnTo>
                  <a:lnTo>
                    <a:pt x="293017" y="0"/>
                  </a:lnTo>
                  <a:lnTo>
                    <a:pt x="0" y="2753"/>
                  </a:lnTo>
                </a:path>
              </a:pathLst>
            </a:custGeom>
            <a:noFill/>
            <a:ln w="38100">
              <a:solidFill>
                <a:srgbClr val="FF0000"/>
              </a:solidFill>
              <a:round/>
              <a:headEnd/>
              <a:tailEnd/>
            </a:ln>
          </p:spPr>
          <p:txBody>
            <a:bodyPr wrap="none" anchor="ctr"/>
            <a:lstStyle/>
            <a:p>
              <a:endParaRPr lang="en-GB">
                <a:solidFill>
                  <a:srgbClr val="000000"/>
                </a:solidFill>
              </a:endParaRPr>
            </a:p>
          </p:txBody>
        </p:sp>
      </p:grpSp>
      <p:sp>
        <p:nvSpPr>
          <p:cNvPr id="111" name="AutoShape 5"/>
          <p:cNvSpPr>
            <a:spLocks noChangeArrowheads="1"/>
          </p:cNvSpPr>
          <p:nvPr/>
        </p:nvSpPr>
        <p:spPr bwMode="ltGray">
          <a:xfrm>
            <a:off x="214064" y="1714402"/>
            <a:ext cx="8719464" cy="3405790"/>
          </a:xfrm>
          <a:prstGeom prst="roundRect">
            <a:avLst>
              <a:gd name="adj" fmla="val 10995"/>
            </a:avLst>
          </a:prstGeom>
          <a:noFill/>
          <a:ln w="165100" algn="ctr">
            <a:solidFill>
              <a:schemeClr val="bg1">
                <a:lumMod val="75000"/>
              </a:schemeClr>
            </a:solidFill>
            <a:round/>
            <a:headEnd type="none" w="sm" len="sm"/>
            <a:tailEnd type="none" w="sm" len="sm"/>
          </a:ln>
        </p:spPr>
        <p:txBody>
          <a:bodyPr/>
          <a:lstStyle/>
          <a:p>
            <a:endParaRPr lang="en-GB">
              <a:solidFill>
                <a:srgbClr val="000000"/>
              </a:solidFill>
            </a:endParaRPr>
          </a:p>
        </p:txBody>
      </p:sp>
      <p:grpSp>
        <p:nvGrpSpPr>
          <p:cNvPr id="112" name="Group 111"/>
          <p:cNvGrpSpPr/>
          <p:nvPr/>
        </p:nvGrpSpPr>
        <p:grpSpPr>
          <a:xfrm>
            <a:off x="443118" y="1767504"/>
            <a:ext cx="8373232" cy="3360741"/>
            <a:chOff x="443118" y="1767504"/>
            <a:chExt cx="8373232" cy="3360741"/>
          </a:xfrm>
        </p:grpSpPr>
        <p:pic>
          <p:nvPicPr>
            <p:cNvPr id="113" name="Picture 112"/>
            <p:cNvPicPr>
              <a:picLocks noChangeAspect="1"/>
            </p:cNvPicPr>
            <p:nvPr/>
          </p:nvPicPr>
          <p:blipFill>
            <a:blip r:embed="rId2" cstate="print"/>
            <a:stretch>
              <a:fillRect/>
            </a:stretch>
          </p:blipFill>
          <p:spPr>
            <a:xfrm>
              <a:off x="2503556" y="2791276"/>
              <a:ext cx="677171" cy="67717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14" name="Picture 113"/>
            <p:cNvPicPr>
              <a:picLocks noChangeAspect="1"/>
            </p:cNvPicPr>
            <p:nvPr/>
          </p:nvPicPr>
          <p:blipFill>
            <a:blip r:embed="rId3" cstate="print"/>
            <a:stretch>
              <a:fillRect/>
            </a:stretch>
          </p:blipFill>
          <p:spPr>
            <a:xfrm>
              <a:off x="1435430" y="3352799"/>
              <a:ext cx="683055" cy="683055"/>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15" name="Picture 9"/>
            <p:cNvPicPr>
              <a:picLocks noChangeAspect="1" noChangeArrowheads="1"/>
            </p:cNvPicPr>
            <p:nvPr/>
          </p:nvPicPr>
          <p:blipFill>
            <a:blip r:embed="rId4" cstate="print">
              <a:clrChange>
                <a:clrFrom>
                  <a:srgbClr val="3838FF"/>
                </a:clrFrom>
                <a:clrTo>
                  <a:srgbClr val="3838FF">
                    <a:alpha val="0"/>
                  </a:srgbClr>
                </a:clrTo>
              </a:clrChange>
            </a:blip>
            <a:srcRect/>
            <a:stretch>
              <a:fillRect/>
            </a:stretch>
          </p:blipFill>
          <p:spPr bwMode="auto">
            <a:xfrm rot="21002872">
              <a:off x="2506368" y="2888328"/>
              <a:ext cx="620416" cy="431377"/>
            </a:xfrm>
            <a:prstGeom prst="rect">
              <a:avLst/>
            </a:prstGeom>
            <a:noFill/>
            <a:ln w="12700">
              <a:noFill/>
              <a:miter lim="800000"/>
              <a:headEnd type="none" w="sm" len="sm"/>
              <a:tailEnd type="none" w="sm" len="sm"/>
            </a:ln>
          </p:spPr>
        </p:pic>
        <p:pic>
          <p:nvPicPr>
            <p:cNvPr id="116" name="Picture 115"/>
            <p:cNvPicPr>
              <a:picLocks noChangeAspect="1"/>
            </p:cNvPicPr>
            <p:nvPr/>
          </p:nvPicPr>
          <p:blipFill>
            <a:blip r:embed="rId5" cstate="print"/>
            <a:stretch>
              <a:fillRect/>
            </a:stretch>
          </p:blipFill>
          <p:spPr>
            <a:xfrm>
              <a:off x="623788" y="2355725"/>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17" name="Picture 116"/>
            <p:cNvPicPr>
              <a:picLocks noChangeAspect="1"/>
            </p:cNvPicPr>
            <p:nvPr/>
          </p:nvPicPr>
          <p:blipFill>
            <a:blip r:embed="rId6" cstate="print"/>
            <a:stretch>
              <a:fillRect/>
            </a:stretch>
          </p:blipFill>
          <p:spPr>
            <a:xfrm flipH="1">
              <a:off x="443118" y="3252788"/>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18" name="Picture 117"/>
            <p:cNvPicPr>
              <a:picLocks noChangeAspect="1"/>
            </p:cNvPicPr>
            <p:nvPr/>
          </p:nvPicPr>
          <p:blipFill>
            <a:blip r:embed="rId7" cstate="print"/>
            <a:stretch>
              <a:fillRect/>
            </a:stretch>
          </p:blipFill>
          <p:spPr>
            <a:xfrm>
              <a:off x="590451" y="4068582"/>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19" name="Picture 118"/>
            <p:cNvPicPr>
              <a:picLocks noChangeAspect="1"/>
            </p:cNvPicPr>
            <p:nvPr/>
          </p:nvPicPr>
          <p:blipFill>
            <a:blip r:embed="rId8" cstate="print"/>
            <a:stretch>
              <a:fillRect/>
            </a:stretch>
          </p:blipFill>
          <p:spPr>
            <a:xfrm>
              <a:off x="1643761" y="4149545"/>
              <a:ext cx="511968" cy="511968"/>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20" name="Picture 119"/>
            <p:cNvPicPr>
              <a:picLocks noChangeAspect="1"/>
            </p:cNvPicPr>
            <p:nvPr/>
          </p:nvPicPr>
          <p:blipFill>
            <a:blip r:embed="rId9" cstate="print"/>
            <a:stretch>
              <a:fillRect/>
            </a:stretch>
          </p:blipFill>
          <p:spPr>
            <a:xfrm>
              <a:off x="1487818" y="2319149"/>
              <a:ext cx="582577" cy="582577"/>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21" name="Picture 10"/>
            <p:cNvPicPr>
              <a:picLocks noChangeAspect="1" noChangeArrowheads="1"/>
            </p:cNvPicPr>
            <p:nvPr/>
          </p:nvPicPr>
          <p:blipFill>
            <a:blip r:embed="rId10" cstate="print">
              <a:clrChange>
                <a:clrFrom>
                  <a:srgbClr val="000CFC"/>
                </a:clrFrom>
                <a:clrTo>
                  <a:srgbClr val="000CFC">
                    <a:alpha val="0"/>
                  </a:srgbClr>
                </a:clrTo>
              </a:clrChange>
            </a:blip>
            <a:srcRect/>
            <a:stretch>
              <a:fillRect/>
            </a:stretch>
          </p:blipFill>
          <p:spPr bwMode="auto">
            <a:xfrm>
              <a:off x="1485135" y="3422044"/>
              <a:ext cx="573207" cy="511969"/>
            </a:xfrm>
            <a:prstGeom prst="rect">
              <a:avLst/>
            </a:prstGeom>
            <a:noFill/>
            <a:ln w="12700">
              <a:noFill/>
              <a:miter lim="800000"/>
              <a:headEnd type="none" w="sm" len="sm"/>
              <a:tailEnd type="none" w="sm" len="sm"/>
            </a:ln>
          </p:spPr>
        </p:pic>
        <p:pic>
          <p:nvPicPr>
            <p:cNvPr id="122" name="Picture 121"/>
            <p:cNvPicPr>
              <a:picLocks noChangeAspect="1"/>
            </p:cNvPicPr>
            <p:nvPr/>
          </p:nvPicPr>
          <p:blipFill>
            <a:blip r:embed="rId11" cstate="print"/>
            <a:stretch>
              <a:fillRect/>
            </a:stretch>
          </p:blipFill>
          <p:spPr>
            <a:xfrm>
              <a:off x="2035115" y="1767504"/>
              <a:ext cx="588469"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23" name="Picture 122"/>
            <p:cNvPicPr>
              <a:picLocks noChangeAspect="1"/>
            </p:cNvPicPr>
            <p:nvPr/>
          </p:nvPicPr>
          <p:blipFill>
            <a:blip r:embed="rId12" cstate="print"/>
            <a:stretch>
              <a:fillRect/>
            </a:stretch>
          </p:blipFill>
          <p:spPr>
            <a:xfrm>
              <a:off x="2687056" y="2204712"/>
              <a:ext cx="667273"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24" name="Picture 123"/>
            <p:cNvPicPr>
              <a:picLocks noChangeAspect="1"/>
            </p:cNvPicPr>
            <p:nvPr/>
          </p:nvPicPr>
          <p:blipFill>
            <a:blip r:embed="rId13" cstate="print"/>
            <a:stretch>
              <a:fillRect/>
            </a:stretch>
          </p:blipFill>
          <p:spPr>
            <a:xfrm>
              <a:off x="3741616" y="2418899"/>
              <a:ext cx="661511" cy="661511"/>
            </a:xfrm>
            <a:prstGeom prst="roundRect">
              <a:avLst/>
            </a:prstGeom>
            <a:ln w="25400">
              <a:solidFill>
                <a:srgbClr val="FF9900"/>
              </a:solidFill>
            </a:ln>
            <a:effectLst>
              <a:outerShdw blurRad="50800" dist="38100" dir="2700000" algn="tl" rotWithShape="0">
                <a:srgbClr val="000000">
                  <a:alpha val="43000"/>
                </a:srgbClr>
              </a:outerShdw>
            </a:effectLst>
          </p:spPr>
        </p:pic>
        <p:grpSp>
          <p:nvGrpSpPr>
            <p:cNvPr id="125" name="Group 370"/>
            <p:cNvGrpSpPr/>
            <p:nvPr/>
          </p:nvGrpSpPr>
          <p:grpSpPr>
            <a:xfrm>
              <a:off x="5481431" y="3562639"/>
              <a:ext cx="1091856" cy="838100"/>
              <a:chOff x="5774530" y="2719488"/>
              <a:chExt cx="985837" cy="756721"/>
            </a:xfrm>
          </p:grpSpPr>
          <p:sp>
            <p:nvSpPr>
              <p:cNvPr id="145" name="Rounded Rectangle 144"/>
              <p:cNvSpPr/>
              <p:nvPr/>
            </p:nvSpPr>
            <p:spPr bwMode="auto">
              <a:xfrm>
                <a:off x="5879306" y="2757488"/>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a:solidFill>
                    <a:srgbClr val="000000"/>
                  </a:solidFill>
                </a:endParaRPr>
              </a:p>
            </p:txBody>
          </p:sp>
          <p:sp>
            <p:nvSpPr>
              <p:cNvPr id="146" name="TextBox 145"/>
              <p:cNvSpPr txBox="1">
                <a:spLocks noChangeArrowheads="1"/>
              </p:cNvSpPr>
              <p:nvPr/>
            </p:nvSpPr>
            <p:spPr bwMode="auto">
              <a:xfrm>
                <a:off x="5774530" y="2719488"/>
                <a:ext cx="985837" cy="307777"/>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MISSION CONTROL</a:t>
                </a:r>
                <a:endParaRPr lang="en-US" sz="700" b="1" dirty="0">
                  <a:solidFill>
                    <a:srgbClr val="FFFFFF"/>
                  </a:solidFill>
                  <a:latin typeface="Arial Narrow"/>
                  <a:cs typeface="Arial Narrow"/>
                </a:endParaRPr>
              </a:p>
              <a:p>
                <a:pPr algn="ctr" fontAlgn="auto">
                  <a:spcBef>
                    <a:spcPts val="0"/>
                  </a:spcBef>
                  <a:spcAft>
                    <a:spcPts val="0"/>
                  </a:spcAft>
                  <a:defRPr/>
                </a:pPr>
                <a:r>
                  <a:rPr lang="en-US" sz="700" b="1" dirty="0">
                    <a:solidFill>
                      <a:srgbClr val="FFFFFF"/>
                    </a:solidFill>
                    <a:latin typeface="Arial Narrow"/>
                    <a:cs typeface="Arial Narrow"/>
                  </a:rPr>
                  <a:t>CENTER</a:t>
                </a:r>
              </a:p>
            </p:txBody>
          </p:sp>
          <p:pic>
            <p:nvPicPr>
              <p:cNvPr id="147" name="Picture 146"/>
              <p:cNvPicPr>
                <a:picLocks noChangeAspect="1"/>
              </p:cNvPicPr>
              <p:nvPr/>
            </p:nvPicPr>
            <p:blipFill>
              <a:blip r:embed="rId14" cstate="print"/>
              <a:stretch>
                <a:fillRect/>
              </a:stretch>
            </p:blipFill>
            <p:spPr>
              <a:xfrm>
                <a:off x="5903003" y="2977442"/>
                <a:ext cx="716872" cy="498767"/>
              </a:xfrm>
              <a:prstGeom prst="roundRect">
                <a:avLst/>
              </a:prstGeom>
              <a:ln w="25400">
                <a:solidFill>
                  <a:srgbClr val="FF33CC"/>
                </a:solidFill>
              </a:ln>
              <a:effectLst/>
            </p:spPr>
          </p:pic>
        </p:grpSp>
        <p:grpSp>
          <p:nvGrpSpPr>
            <p:cNvPr id="126" name="Group 371"/>
            <p:cNvGrpSpPr/>
            <p:nvPr/>
          </p:nvGrpSpPr>
          <p:grpSpPr>
            <a:xfrm>
              <a:off x="5469524" y="2171989"/>
              <a:ext cx="1082256" cy="828574"/>
              <a:chOff x="5791199" y="1466951"/>
              <a:chExt cx="985837" cy="754756"/>
            </a:xfrm>
          </p:grpSpPr>
          <p:sp>
            <p:nvSpPr>
              <p:cNvPr id="142" name="Rounded Rectangle 141"/>
              <p:cNvSpPr/>
              <p:nvPr/>
            </p:nvSpPr>
            <p:spPr bwMode="auto">
              <a:xfrm>
                <a:off x="5895975" y="1504951"/>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a:solidFill>
                    <a:srgbClr val="000000"/>
                  </a:solidFill>
                </a:endParaRPr>
              </a:p>
            </p:txBody>
          </p:sp>
          <p:pic>
            <p:nvPicPr>
              <p:cNvPr id="143" name="Picture 142"/>
              <p:cNvPicPr>
                <a:picLocks noChangeAspect="1"/>
              </p:cNvPicPr>
              <p:nvPr/>
            </p:nvPicPr>
            <p:blipFill>
              <a:blip r:embed="rId15" cstate="print"/>
              <a:stretch>
                <a:fillRect/>
              </a:stretch>
            </p:blipFill>
            <p:spPr>
              <a:xfrm>
                <a:off x="5924790" y="1721744"/>
                <a:ext cx="708886" cy="472591"/>
              </a:xfrm>
              <a:prstGeom prst="roundRect">
                <a:avLst/>
              </a:prstGeom>
              <a:ln w="25400">
                <a:solidFill>
                  <a:srgbClr val="FF33CC"/>
                </a:solidFill>
              </a:ln>
              <a:effectLst/>
            </p:spPr>
          </p:pic>
          <p:sp>
            <p:nvSpPr>
              <p:cNvPr id="144" name="TextBox 143"/>
              <p:cNvSpPr txBox="1">
                <a:spLocks noChangeArrowheads="1"/>
              </p:cNvSpPr>
              <p:nvPr/>
            </p:nvSpPr>
            <p:spPr bwMode="auto">
              <a:xfrm>
                <a:off x="5791199" y="1466951"/>
                <a:ext cx="985837" cy="307777"/>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MISSION CONTROL</a:t>
                </a:r>
                <a:endParaRPr lang="en-US" sz="700" b="1" dirty="0">
                  <a:solidFill>
                    <a:srgbClr val="FFFFFF"/>
                  </a:solidFill>
                  <a:latin typeface="Arial Narrow"/>
                  <a:cs typeface="Arial Narrow"/>
                </a:endParaRPr>
              </a:p>
              <a:p>
                <a:pPr algn="ctr" fontAlgn="auto">
                  <a:spcBef>
                    <a:spcPts val="0"/>
                  </a:spcBef>
                  <a:spcAft>
                    <a:spcPts val="0"/>
                  </a:spcAft>
                  <a:defRPr/>
                </a:pPr>
                <a:r>
                  <a:rPr lang="en-US" sz="700" b="1" dirty="0">
                    <a:solidFill>
                      <a:srgbClr val="FFFFFF"/>
                    </a:solidFill>
                    <a:latin typeface="Arial Narrow"/>
                    <a:cs typeface="Arial Narrow"/>
                  </a:rPr>
                  <a:t>CENTER</a:t>
                </a:r>
              </a:p>
            </p:txBody>
          </p:sp>
        </p:grpSp>
        <p:grpSp>
          <p:nvGrpSpPr>
            <p:cNvPr id="127" name="Group 384"/>
            <p:cNvGrpSpPr/>
            <p:nvPr/>
          </p:nvGrpSpPr>
          <p:grpSpPr>
            <a:xfrm>
              <a:off x="7314994" y="2186277"/>
              <a:ext cx="1082256" cy="742848"/>
              <a:chOff x="7022953" y="1815770"/>
              <a:chExt cx="1082256" cy="742848"/>
            </a:xfrm>
          </p:grpSpPr>
          <p:sp>
            <p:nvSpPr>
              <p:cNvPr id="139" name="Rounded Rectangle 138"/>
              <p:cNvSpPr/>
              <p:nvPr/>
            </p:nvSpPr>
            <p:spPr bwMode="auto">
              <a:xfrm>
                <a:off x="7147502" y="1857376"/>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140" name="TextBox 139"/>
              <p:cNvSpPr txBox="1">
                <a:spLocks noChangeArrowheads="1"/>
              </p:cNvSpPr>
              <p:nvPr/>
            </p:nvSpPr>
            <p:spPr bwMode="auto">
              <a:xfrm>
                <a:off x="7022953" y="1815770"/>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End Users</a:t>
                </a:r>
                <a:endParaRPr lang="en-US" sz="700" b="1" dirty="0">
                  <a:solidFill>
                    <a:srgbClr val="FFFFFF"/>
                  </a:solidFill>
                  <a:latin typeface="Arial Narrow"/>
                  <a:cs typeface="Arial Narrow"/>
                </a:endParaRPr>
              </a:p>
            </p:txBody>
          </p:sp>
          <p:pic>
            <p:nvPicPr>
              <p:cNvPr id="141" name="Picture 140"/>
              <p:cNvPicPr>
                <a:picLocks noChangeAspect="1"/>
              </p:cNvPicPr>
              <p:nvPr/>
            </p:nvPicPr>
            <p:blipFill>
              <a:blip r:embed="rId16" cstate="print"/>
              <a:stretch>
                <a:fillRect/>
              </a:stretch>
            </p:blipFill>
            <p:spPr>
              <a:xfrm>
                <a:off x="7167754" y="1988344"/>
                <a:ext cx="812865" cy="541911"/>
              </a:xfrm>
              <a:prstGeom prst="roundRect">
                <a:avLst>
                  <a:gd name="adj" fmla="val 16667"/>
                </a:avLst>
              </a:prstGeom>
              <a:ln w="25400">
                <a:solidFill>
                  <a:srgbClr val="FF0000"/>
                </a:solidFill>
              </a:ln>
              <a:effectLst/>
            </p:spPr>
          </p:pic>
        </p:grpSp>
        <p:grpSp>
          <p:nvGrpSpPr>
            <p:cNvPr id="128" name="Group 389"/>
            <p:cNvGrpSpPr/>
            <p:nvPr/>
          </p:nvGrpSpPr>
          <p:grpSpPr>
            <a:xfrm>
              <a:off x="7300707" y="3681710"/>
              <a:ext cx="1082256" cy="742848"/>
              <a:chOff x="7111060" y="3099264"/>
              <a:chExt cx="1082256" cy="742848"/>
            </a:xfrm>
          </p:grpSpPr>
          <p:sp>
            <p:nvSpPr>
              <p:cNvPr id="136" name="Rounded Rectangle 135"/>
              <p:cNvSpPr/>
              <p:nvPr/>
            </p:nvSpPr>
            <p:spPr bwMode="auto">
              <a:xfrm>
                <a:off x="7235609" y="3140870"/>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137" name="TextBox 136"/>
              <p:cNvSpPr txBox="1">
                <a:spLocks noChangeArrowheads="1"/>
              </p:cNvSpPr>
              <p:nvPr/>
            </p:nvSpPr>
            <p:spPr bwMode="auto">
              <a:xfrm>
                <a:off x="7111060" y="3099264"/>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End Users</a:t>
                </a:r>
                <a:endParaRPr lang="en-US" sz="700" b="1" dirty="0">
                  <a:solidFill>
                    <a:srgbClr val="FFFFFF"/>
                  </a:solidFill>
                  <a:latin typeface="Arial Narrow"/>
                  <a:cs typeface="Arial Narrow"/>
                </a:endParaRPr>
              </a:p>
            </p:txBody>
          </p:sp>
          <p:pic>
            <p:nvPicPr>
              <p:cNvPr id="138" name="Picture 137"/>
              <p:cNvPicPr>
                <a:picLocks noChangeAspect="1"/>
              </p:cNvPicPr>
              <p:nvPr/>
            </p:nvPicPr>
            <p:blipFill>
              <a:blip r:embed="rId17" cstate="print"/>
              <a:stretch>
                <a:fillRect/>
              </a:stretch>
            </p:blipFill>
            <p:spPr>
              <a:xfrm>
                <a:off x="7250905" y="3283744"/>
                <a:ext cx="811223" cy="545994"/>
              </a:xfrm>
              <a:prstGeom prst="roundRect">
                <a:avLst/>
              </a:prstGeom>
              <a:ln w="25400">
                <a:solidFill>
                  <a:srgbClr val="FF0000"/>
                </a:solidFill>
              </a:ln>
              <a:effectLst/>
            </p:spPr>
          </p:pic>
        </p:grpSp>
        <p:grpSp>
          <p:nvGrpSpPr>
            <p:cNvPr id="129" name="Group 394"/>
            <p:cNvGrpSpPr/>
            <p:nvPr/>
          </p:nvGrpSpPr>
          <p:grpSpPr>
            <a:xfrm>
              <a:off x="7734094" y="3038763"/>
              <a:ext cx="1082256" cy="589295"/>
              <a:chOff x="7818290" y="2544430"/>
              <a:chExt cx="1082256" cy="589295"/>
            </a:xfrm>
          </p:grpSpPr>
          <p:grpSp>
            <p:nvGrpSpPr>
              <p:cNvPr id="132" name="Group 390"/>
              <p:cNvGrpSpPr/>
              <p:nvPr/>
            </p:nvGrpSpPr>
            <p:grpSpPr>
              <a:xfrm>
                <a:off x="7818290" y="2544430"/>
                <a:ext cx="1082256" cy="589295"/>
                <a:chOff x="7032478" y="1901494"/>
                <a:chExt cx="1082256" cy="589295"/>
              </a:xfrm>
            </p:grpSpPr>
            <p:sp>
              <p:nvSpPr>
                <p:cNvPr id="134" name="Rounded Rectangle 133"/>
                <p:cNvSpPr/>
                <p:nvPr/>
              </p:nvSpPr>
              <p:spPr bwMode="auto">
                <a:xfrm>
                  <a:off x="7147502" y="1933577"/>
                  <a:ext cx="839142" cy="55721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a:solidFill>
                      <a:srgbClr val="000000"/>
                    </a:solidFill>
                  </a:endParaRPr>
                </a:p>
              </p:txBody>
            </p:sp>
            <p:sp>
              <p:nvSpPr>
                <p:cNvPr id="135" name="TextBox 134"/>
                <p:cNvSpPr txBox="1">
                  <a:spLocks noChangeArrowheads="1"/>
                </p:cNvSpPr>
                <p:nvPr/>
              </p:nvSpPr>
              <p:spPr bwMode="auto">
                <a:xfrm>
                  <a:off x="7032478" y="1901494"/>
                  <a:ext cx="1082256" cy="200055"/>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700" b="1" dirty="0" smtClean="0">
                      <a:solidFill>
                        <a:srgbClr val="FFFFFF"/>
                      </a:solidFill>
                      <a:latin typeface="Arial Narrow"/>
                      <a:cs typeface="Arial Narrow"/>
                    </a:rPr>
                    <a:t>Applications/Archives</a:t>
                  </a:r>
                  <a:endParaRPr lang="en-US" sz="700" b="1" dirty="0">
                    <a:solidFill>
                      <a:srgbClr val="FFFFFF"/>
                    </a:solidFill>
                    <a:latin typeface="Arial Narrow"/>
                    <a:cs typeface="Arial Narrow"/>
                  </a:endParaRPr>
                </a:p>
              </p:txBody>
            </p:sp>
          </p:grpSp>
          <p:pic>
            <p:nvPicPr>
              <p:cNvPr id="133" name="Picture 132"/>
              <p:cNvPicPr>
                <a:picLocks noChangeAspect="1"/>
              </p:cNvPicPr>
              <p:nvPr/>
            </p:nvPicPr>
            <p:blipFill>
              <a:blip r:embed="rId18" cstate="print"/>
              <a:stretch>
                <a:fillRect/>
              </a:stretch>
            </p:blipFill>
            <p:spPr>
              <a:xfrm>
                <a:off x="7960253" y="2726178"/>
                <a:ext cx="788460" cy="383735"/>
              </a:xfrm>
              <a:prstGeom prst="roundRect">
                <a:avLst/>
              </a:prstGeom>
              <a:ln w="25400">
                <a:solidFill>
                  <a:srgbClr val="FF0000"/>
                </a:solidFill>
              </a:ln>
              <a:effectLst/>
            </p:spPr>
          </p:pic>
        </p:grpSp>
        <p:pic>
          <p:nvPicPr>
            <p:cNvPr id="130" name="Picture 129"/>
            <p:cNvPicPr>
              <a:picLocks noChangeAspect="1"/>
            </p:cNvPicPr>
            <p:nvPr/>
          </p:nvPicPr>
          <p:blipFill>
            <a:blip r:embed="rId19" cstate="print"/>
            <a:stretch>
              <a:fillRect/>
            </a:stretch>
          </p:blipFill>
          <p:spPr>
            <a:xfrm>
              <a:off x="3732093" y="3568302"/>
              <a:ext cx="728494" cy="728494"/>
            </a:xfrm>
            <a:prstGeom prst="roundRect">
              <a:avLst/>
            </a:prstGeom>
            <a:ln w="25400">
              <a:solidFill>
                <a:srgbClr val="FF9900"/>
              </a:solidFill>
            </a:ln>
            <a:effectLst>
              <a:outerShdw blurRad="50800" dist="38100" dir="2700000" algn="tl" rotWithShape="0">
                <a:srgbClr val="000000">
                  <a:alpha val="43000"/>
                </a:srgbClr>
              </a:outerShdw>
            </a:effectLst>
          </p:spPr>
        </p:pic>
        <p:pic>
          <p:nvPicPr>
            <p:cNvPr id="131" name="Picture 130"/>
            <p:cNvPicPr>
              <a:picLocks noChangeAspect="1"/>
            </p:cNvPicPr>
            <p:nvPr/>
          </p:nvPicPr>
          <p:blipFill>
            <a:blip r:embed="rId20" cstate="print"/>
            <a:stretch>
              <a:fillRect/>
            </a:stretch>
          </p:blipFill>
          <p:spPr>
            <a:xfrm>
              <a:off x="2250616" y="4457583"/>
              <a:ext cx="457200" cy="670662"/>
            </a:xfrm>
            <a:prstGeom prst="roundRect">
              <a:avLst/>
            </a:prstGeom>
            <a:ln w="25400">
              <a:solidFill>
                <a:srgbClr val="008000"/>
              </a:solidFill>
            </a:ln>
            <a:effectLst>
              <a:outerShdw blurRad="50800" dist="38100" dir="2700000" algn="tl" rotWithShape="0">
                <a:srgbClr val="000000">
                  <a:alpha val="43000"/>
                </a:srgbClr>
              </a:outerShdw>
            </a:effectLst>
          </p:spPr>
        </p:pic>
      </p:grpSp>
      <p:grpSp>
        <p:nvGrpSpPr>
          <p:cNvPr id="148" name="Group 147"/>
          <p:cNvGrpSpPr/>
          <p:nvPr/>
        </p:nvGrpSpPr>
        <p:grpSpPr>
          <a:xfrm>
            <a:off x="5970235" y="772675"/>
            <a:ext cx="3011584" cy="1322463"/>
            <a:chOff x="5970235" y="772675"/>
            <a:chExt cx="3011584" cy="1322463"/>
          </a:xfrm>
        </p:grpSpPr>
        <p:grpSp>
          <p:nvGrpSpPr>
            <p:cNvPr id="149" name="Group 148"/>
            <p:cNvGrpSpPr/>
            <p:nvPr/>
          </p:nvGrpSpPr>
          <p:grpSpPr>
            <a:xfrm>
              <a:off x="5970235" y="772676"/>
              <a:ext cx="3011584" cy="1322462"/>
              <a:chOff x="5970235" y="772676"/>
              <a:chExt cx="3011584" cy="1322462"/>
            </a:xfrm>
          </p:grpSpPr>
          <p:sp>
            <p:nvSpPr>
              <p:cNvPr id="151" name="AutoShape 5"/>
              <p:cNvSpPr>
                <a:spLocks noChangeArrowheads="1"/>
              </p:cNvSpPr>
              <p:nvPr/>
            </p:nvSpPr>
            <p:spPr bwMode="ltGray">
              <a:xfrm>
                <a:off x="6604990" y="772676"/>
                <a:ext cx="2325950" cy="940722"/>
              </a:xfrm>
              <a:prstGeom prst="roundRect">
                <a:avLst>
                  <a:gd name="adj" fmla="val 32106"/>
                </a:avLst>
              </a:prstGeom>
              <a:solidFill>
                <a:schemeClr val="bg1">
                  <a:lumMod val="75000"/>
                </a:schemeClr>
              </a:solidFill>
              <a:ln w="165100" algn="ctr">
                <a:solidFill>
                  <a:schemeClr val="bg1">
                    <a:lumMod val="75000"/>
                  </a:schemeClr>
                </a:solidFill>
                <a:round/>
                <a:headEnd type="none" w="sm" len="sm"/>
                <a:tailEnd type="none" w="sm" len="sm"/>
              </a:ln>
            </p:spPr>
            <p:txBody>
              <a:bodyPr/>
              <a:lstStyle/>
              <a:p>
                <a:endParaRPr lang="en-GB">
                  <a:solidFill>
                    <a:srgbClr val="000000"/>
                  </a:solidFill>
                </a:endParaRPr>
              </a:p>
            </p:txBody>
          </p:sp>
          <p:sp>
            <p:nvSpPr>
              <p:cNvPr id="152" name="Text Box 379"/>
              <p:cNvSpPr txBox="1">
                <a:spLocks noChangeArrowheads="1"/>
              </p:cNvSpPr>
              <p:nvPr/>
            </p:nvSpPr>
            <p:spPr bwMode="auto">
              <a:xfrm>
                <a:off x="6655645" y="1136375"/>
                <a:ext cx="2326174" cy="757130"/>
              </a:xfrm>
              <a:prstGeom prst="rect">
                <a:avLst/>
              </a:prstGeom>
              <a:noFill/>
              <a:ln w="12700">
                <a:noFill/>
                <a:miter lim="800000"/>
                <a:headEnd type="none" w="sm" len="sm"/>
                <a:tailEnd type="none" w="sm" len="sm"/>
              </a:ln>
            </p:spPr>
            <p:txBody>
              <a:bodyPr wrap="square">
                <a:spAutoFit/>
              </a:bodyPr>
              <a:lstStyle/>
              <a:p>
                <a:pPr marL="112713" indent="-112713">
                  <a:lnSpc>
                    <a:spcPct val="90000"/>
                  </a:lnSpc>
                  <a:buFont typeface="Wingdings" pitchFamily="2" charset="2"/>
                  <a:buChar char="t"/>
                </a:pPr>
                <a:r>
                  <a:rPr lang="en-US" sz="800" b="1" dirty="0" smtClean="0">
                    <a:solidFill>
                      <a:srgbClr val="0033CC"/>
                    </a:solidFill>
                    <a:latin typeface="Arial"/>
                  </a:rPr>
                  <a:t>Security</a:t>
                </a:r>
                <a:endParaRPr lang="en-US" sz="800" b="1" dirty="0">
                  <a:solidFill>
                    <a:srgbClr val="0033CC"/>
                  </a:solidFill>
                  <a:latin typeface="Arial"/>
                </a:endParaRPr>
              </a:p>
              <a:p>
                <a:pPr marL="112713" indent="-112713">
                  <a:lnSpc>
                    <a:spcPct val="90000"/>
                  </a:lnSpc>
                  <a:buFont typeface="Wingdings" pitchFamily="2" charset="2"/>
                  <a:buChar char="t"/>
                </a:pPr>
                <a:r>
                  <a:rPr lang="en-US" sz="800" b="1" dirty="0" smtClean="0">
                    <a:solidFill>
                      <a:srgbClr val="0033CC"/>
                    </a:solidFill>
                    <a:latin typeface="Arial"/>
                  </a:rPr>
                  <a:t>Delta-DOR</a:t>
                </a:r>
              </a:p>
              <a:p>
                <a:pPr marL="112713" indent="-112713">
                  <a:lnSpc>
                    <a:spcPct val="90000"/>
                  </a:lnSpc>
                  <a:buClr>
                    <a:srgbClr val="FF0000"/>
                  </a:buClr>
                  <a:buFont typeface="Wingdings" pitchFamily="2" charset="2"/>
                  <a:buChar char="t"/>
                </a:pPr>
                <a:r>
                  <a:rPr lang="en-US" sz="800" b="1" dirty="0">
                    <a:solidFill>
                      <a:srgbClr val="0033CC"/>
                    </a:solidFill>
                    <a:latin typeface="Arial"/>
                  </a:rPr>
                  <a:t>Timeline Data Exchange</a:t>
                </a:r>
              </a:p>
              <a:p>
                <a:pPr marL="112713" indent="-112713">
                  <a:lnSpc>
                    <a:spcPct val="90000"/>
                  </a:lnSpc>
                  <a:buClr>
                    <a:srgbClr val="FF9900"/>
                  </a:buClr>
                  <a:buFont typeface="Wingdings" pitchFamily="2" charset="2"/>
                  <a:buChar char="t"/>
                </a:pPr>
                <a:r>
                  <a:rPr lang="en-US" sz="800" b="1" dirty="0" smtClean="0">
                    <a:solidFill>
                      <a:srgbClr val="0033CC"/>
                    </a:solidFill>
                    <a:latin typeface="Arial"/>
                  </a:rPr>
                  <a:t>XML Standards </a:t>
                </a:r>
                <a:r>
                  <a:rPr lang="en-US" sz="800" b="1" dirty="0">
                    <a:solidFill>
                      <a:srgbClr val="0033CC"/>
                    </a:solidFill>
                    <a:latin typeface="Arial"/>
                  </a:rPr>
                  <a:t>and </a:t>
                </a:r>
                <a:r>
                  <a:rPr lang="en-US" sz="800" b="1" dirty="0" smtClean="0">
                    <a:solidFill>
                      <a:srgbClr val="0033CC"/>
                    </a:solidFill>
                    <a:latin typeface="Arial"/>
                  </a:rPr>
                  <a:t>Guidelines</a:t>
                </a:r>
              </a:p>
              <a:p>
                <a:pPr marL="112713" indent="-112713">
                  <a:lnSpc>
                    <a:spcPct val="90000"/>
                  </a:lnSpc>
                  <a:buClr>
                    <a:srgbClr val="FF9900"/>
                  </a:buClr>
                  <a:buFont typeface="Wingdings" pitchFamily="2" charset="2"/>
                  <a:buChar char="t"/>
                </a:pPr>
                <a:r>
                  <a:rPr lang="en-US" sz="800" b="1" dirty="0">
                    <a:solidFill>
                      <a:srgbClr val="FF9900"/>
                    </a:solidFill>
                    <a:latin typeface="Arial"/>
                  </a:rPr>
                  <a:t>System Architecture </a:t>
                </a:r>
              </a:p>
              <a:p>
                <a:pPr marL="112713" indent="-112713">
                  <a:lnSpc>
                    <a:spcPct val="90000"/>
                  </a:lnSpc>
                  <a:buClr>
                    <a:srgbClr val="FF9900"/>
                  </a:buClr>
                  <a:buFont typeface="Wingdings" pitchFamily="2" charset="2"/>
                  <a:buChar char="t"/>
                </a:pPr>
                <a:endParaRPr lang="en-US" sz="800" b="1" dirty="0">
                  <a:solidFill>
                    <a:srgbClr val="FF9900"/>
                  </a:solidFill>
                  <a:latin typeface="Arial"/>
                </a:endParaRPr>
              </a:p>
            </p:txBody>
          </p:sp>
          <p:sp>
            <p:nvSpPr>
              <p:cNvPr id="153" name="Arc 152"/>
              <p:cNvSpPr/>
              <p:nvPr/>
            </p:nvSpPr>
            <p:spPr bwMode="auto">
              <a:xfrm rot="5400000">
                <a:off x="5965797" y="1083083"/>
                <a:ext cx="639192" cy="630315"/>
              </a:xfrm>
              <a:prstGeom prst="arc">
                <a:avLst/>
              </a:prstGeom>
              <a:noFill/>
              <a:ln w="165100" algn="ctr">
                <a:solidFill>
                  <a:schemeClr val="bg1">
                    <a:lumMod val="75000"/>
                  </a:schemeClr>
                </a:solidFill>
                <a:round/>
                <a:headEnd type="none" w="sm" len="sm"/>
                <a:tailEnd type="none" w="sm" len="sm"/>
              </a:ln>
            </p:spPr>
            <p:txBody>
              <a:bodyPr/>
              <a:lstStyle/>
              <a:p>
                <a:endParaRPr lang="en-US" smtClean="0">
                  <a:solidFill>
                    <a:srgbClr val="000000"/>
                  </a:solidFill>
                </a:endParaRPr>
              </a:p>
            </p:txBody>
          </p:sp>
          <p:cxnSp>
            <p:nvCxnSpPr>
              <p:cNvPr id="154" name="Straight Connector 153"/>
              <p:cNvCxnSpPr/>
              <p:nvPr/>
            </p:nvCxnSpPr>
            <p:spPr bwMode="auto">
              <a:xfrm rot="5400000" flipH="1" flipV="1">
                <a:off x="8629098" y="1793297"/>
                <a:ext cx="603682" cy="0"/>
              </a:xfrm>
              <a:prstGeom prst="line">
                <a:avLst/>
              </a:prstGeom>
              <a:noFill/>
              <a:ln w="165100" algn="ctr">
                <a:solidFill>
                  <a:schemeClr val="bg1">
                    <a:lumMod val="75000"/>
                  </a:schemeClr>
                </a:solidFill>
                <a:round/>
                <a:headEnd type="none" w="sm" len="sm"/>
                <a:tailEnd type="none" w="sm" len="sm"/>
              </a:ln>
            </p:spPr>
          </p:cxnSp>
        </p:grpSp>
        <p:sp>
          <p:nvSpPr>
            <p:cNvPr id="150" name="Rounded Rectangle 149"/>
            <p:cNvSpPr/>
            <p:nvPr/>
          </p:nvSpPr>
          <p:spPr bwMode="auto">
            <a:xfrm>
              <a:off x="7076535" y="772675"/>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1050" b="1" dirty="0" smtClean="0">
                  <a:solidFill>
                    <a:srgbClr val="FFFFFF"/>
                  </a:solidFill>
                  <a:latin typeface="Arial Narrow"/>
                  <a:cs typeface="Arial Narrow"/>
                </a:rPr>
                <a:t>Systems Engineering</a:t>
              </a:r>
            </a:p>
          </p:txBody>
        </p:sp>
      </p:grpSp>
      <p:grpSp>
        <p:nvGrpSpPr>
          <p:cNvPr id="155" name="Group 430"/>
          <p:cNvGrpSpPr/>
          <p:nvPr/>
        </p:nvGrpSpPr>
        <p:grpSpPr>
          <a:xfrm>
            <a:off x="826453" y="893688"/>
            <a:ext cx="6045790" cy="685800"/>
            <a:chOff x="542273" y="6291309"/>
            <a:chExt cx="6045790" cy="685800"/>
          </a:xfrm>
        </p:grpSpPr>
        <p:sp>
          <p:nvSpPr>
            <p:cNvPr id="156" name="Rectangle 2"/>
            <p:cNvSpPr txBox="1">
              <a:spLocks noChangeArrowheads="1"/>
            </p:cNvSpPr>
            <p:nvPr/>
          </p:nvSpPr>
          <p:spPr bwMode="auto">
            <a:xfrm>
              <a:off x="542273" y="6291309"/>
              <a:ext cx="2721739" cy="657225"/>
            </a:xfrm>
            <a:prstGeom prst="rect">
              <a:avLst/>
            </a:prstGeom>
            <a:noFill/>
            <a:ln>
              <a:miter lim="800000"/>
              <a:headEnd/>
              <a:tailEnd/>
            </a:ln>
          </p:spPr>
          <p:txBody>
            <a:bodyPr/>
            <a:lstStyle/>
            <a:p>
              <a:pPr algn="r">
                <a:lnSpc>
                  <a:spcPct val="90000"/>
                </a:lnSpc>
                <a:defRPr/>
              </a:pPr>
              <a:r>
                <a:rPr lang="en-US" sz="1800" b="1" dirty="0" smtClean="0">
                  <a:solidFill>
                    <a:srgbClr val="000099"/>
                  </a:solidFill>
                  <a:latin typeface="Arial"/>
                </a:rPr>
                <a:t>Six  Technical Areas,</a:t>
              </a:r>
            </a:p>
            <a:p>
              <a:pPr algn="r">
                <a:lnSpc>
                  <a:spcPct val="90000"/>
                </a:lnSpc>
                <a:defRPr/>
              </a:pPr>
              <a:r>
                <a:rPr lang="en-US" sz="1800" b="1" dirty="0" smtClean="0">
                  <a:solidFill>
                    <a:srgbClr val="000099"/>
                  </a:solidFill>
                  <a:latin typeface="Arial"/>
                </a:rPr>
                <a:t>Twenty-Seven Teams</a:t>
              </a:r>
              <a:endParaRPr lang="en-US" sz="1800" b="1" dirty="0">
                <a:solidFill>
                  <a:srgbClr val="000099"/>
                </a:solidFill>
                <a:latin typeface="Arial"/>
              </a:endParaRPr>
            </a:p>
          </p:txBody>
        </p:sp>
        <p:grpSp>
          <p:nvGrpSpPr>
            <p:cNvPr id="157" name="Group 323"/>
            <p:cNvGrpSpPr/>
            <p:nvPr/>
          </p:nvGrpSpPr>
          <p:grpSpPr>
            <a:xfrm>
              <a:off x="3235263" y="6469278"/>
              <a:ext cx="3352800" cy="507831"/>
              <a:chOff x="3856700" y="6220703"/>
              <a:chExt cx="3352800" cy="507831"/>
            </a:xfrm>
          </p:grpSpPr>
          <p:sp>
            <p:nvSpPr>
              <p:cNvPr id="158" name="Rectangle 157"/>
              <p:cNvSpPr/>
              <p:nvPr/>
            </p:nvSpPr>
            <p:spPr>
              <a:xfrm>
                <a:off x="4085300" y="6220703"/>
                <a:ext cx="3124200" cy="507831"/>
              </a:xfrm>
              <a:prstGeom prst="rect">
                <a:avLst/>
              </a:prstGeom>
            </p:spPr>
            <p:txBody>
              <a:bodyPr wrap="square">
                <a:spAutoFit/>
              </a:bodyPr>
              <a:lstStyle/>
              <a:p>
                <a:pPr marL="112713" indent="-112713">
                  <a:lnSpc>
                    <a:spcPct val="90000"/>
                  </a:lnSpc>
                  <a:buFont typeface="Wingdings" pitchFamily="2" charset="2"/>
                  <a:buChar char="t"/>
                </a:pPr>
                <a:r>
                  <a:rPr lang="en-US" sz="1000" dirty="0" smtClean="0">
                    <a:solidFill>
                      <a:srgbClr val="0033CC"/>
                    </a:solidFill>
                    <a:latin typeface="Arial"/>
                  </a:rPr>
                  <a:t>Working Group (producing standards)</a:t>
                </a:r>
                <a:endParaRPr lang="en-US" sz="1000" b="1" dirty="0" smtClean="0">
                  <a:solidFill>
                    <a:srgbClr val="0033CC"/>
                  </a:solidFill>
                  <a:latin typeface="Arial"/>
                </a:endParaRPr>
              </a:p>
              <a:p>
                <a:pPr marL="112713" indent="-112713">
                  <a:lnSpc>
                    <a:spcPct val="90000"/>
                  </a:lnSpc>
                  <a:buClr>
                    <a:srgbClr val="FF0000"/>
                  </a:buClr>
                  <a:buFont typeface="Wingdings" pitchFamily="2" charset="2"/>
                  <a:buChar char="t"/>
                </a:pPr>
                <a:r>
                  <a:rPr lang="en-US" sz="1000" dirty="0" smtClean="0">
                    <a:solidFill>
                      <a:srgbClr val="0033CC"/>
                    </a:solidFill>
                    <a:latin typeface="Arial"/>
                  </a:rPr>
                  <a:t>Birds-Of-a-Feather stage (pre-approval)</a:t>
                </a:r>
              </a:p>
              <a:p>
                <a:pPr marL="112713" indent="-112713">
                  <a:lnSpc>
                    <a:spcPct val="90000"/>
                  </a:lnSpc>
                  <a:buClr>
                    <a:srgbClr val="FF9900"/>
                  </a:buClr>
                  <a:buFont typeface="Wingdings" pitchFamily="2" charset="2"/>
                  <a:buChar char="t"/>
                </a:pPr>
                <a:r>
                  <a:rPr lang="en-US" sz="1000" dirty="0" smtClean="0">
                    <a:solidFill>
                      <a:srgbClr val="0033CC"/>
                    </a:solidFill>
                    <a:latin typeface="Arial"/>
                  </a:rPr>
                  <a:t>Special Interest Group (integration forum)</a:t>
                </a:r>
                <a:endParaRPr lang="en-US" sz="1000" dirty="0">
                  <a:solidFill>
                    <a:srgbClr val="0033CC"/>
                  </a:solidFill>
                  <a:latin typeface="Arial"/>
                </a:endParaRPr>
              </a:p>
            </p:txBody>
          </p:sp>
          <p:sp>
            <p:nvSpPr>
              <p:cNvPr id="159" name="Left Brace 158"/>
              <p:cNvSpPr/>
              <p:nvPr/>
            </p:nvSpPr>
            <p:spPr bwMode="auto">
              <a:xfrm>
                <a:off x="3856700" y="6242759"/>
                <a:ext cx="285750" cy="457200"/>
              </a:xfrm>
              <a:prstGeom prst="leftBrace">
                <a:avLst>
                  <a:gd name="adj1" fmla="val 25000"/>
                  <a:gd name="adj2" fmla="val 5000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grpSp>
    </p:spTree>
    <p:extLst>
      <p:ext uri="{BB962C8B-B14F-4D97-AF65-F5344CB8AC3E}">
        <p14:creationId xmlns:p14="http://schemas.microsoft.com/office/powerpoint/2010/main" val="35354049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3"/>
          <p:cNvSpPr txBox="1">
            <a:spLocks noChangeArrowheads="1"/>
          </p:cNvSpPr>
          <p:nvPr/>
        </p:nvSpPr>
        <p:spPr bwMode="auto">
          <a:xfrm>
            <a:off x="533400" y="838200"/>
            <a:ext cx="6781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charset="0"/>
                <a:ea typeface="Osaka" charset="0"/>
                <a:cs typeface="Osaka" charset="0"/>
              </a:defRPr>
            </a:lvl1pPr>
            <a:lvl2pPr marL="742950" indent="-285750" eaLnBrk="0" hangingPunct="0">
              <a:defRPr kumimoji="1" sz="2400">
                <a:solidFill>
                  <a:schemeClr val="tx1"/>
                </a:solidFill>
                <a:latin typeface="Times" charset="0"/>
                <a:ea typeface="Osaka" charset="0"/>
                <a:cs typeface="Osaka" charset="0"/>
              </a:defRPr>
            </a:lvl2pPr>
            <a:lvl3pPr marL="1143000" indent="-228600" eaLnBrk="0" hangingPunct="0">
              <a:defRPr kumimoji="1" sz="2400">
                <a:solidFill>
                  <a:schemeClr val="tx1"/>
                </a:solidFill>
                <a:latin typeface="Times" charset="0"/>
                <a:ea typeface="Osaka" charset="0"/>
                <a:cs typeface="Osaka" charset="0"/>
              </a:defRPr>
            </a:lvl3pPr>
            <a:lvl4pPr marL="1600200" indent="-228600" eaLnBrk="0" hangingPunct="0">
              <a:defRPr kumimoji="1" sz="2400">
                <a:solidFill>
                  <a:schemeClr val="tx1"/>
                </a:solidFill>
                <a:latin typeface="Times" charset="0"/>
                <a:ea typeface="Osaka" charset="0"/>
                <a:cs typeface="Osaka" charset="0"/>
              </a:defRPr>
            </a:lvl4pPr>
            <a:lvl5pPr marL="2057400" indent="-228600" eaLnBrk="0" hangingPunct="0">
              <a:defRPr kumimoji="1"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kumimoji="1"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kumimoji="1"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kumimoji="1"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kumimoji="1" sz="2400">
                <a:solidFill>
                  <a:schemeClr val="tx1"/>
                </a:solidFill>
                <a:latin typeface="Times" charset="0"/>
                <a:ea typeface="Osaka" charset="0"/>
                <a:cs typeface="Osaka" charset="0"/>
              </a:defRPr>
            </a:lvl9pPr>
          </a:lstStyle>
          <a:p>
            <a:pPr>
              <a:spcBef>
                <a:spcPct val="50000"/>
              </a:spcBef>
            </a:pPr>
            <a:endParaRPr lang="en-US" sz="2000">
              <a:solidFill>
                <a:srgbClr val="CC0000"/>
              </a:solidFill>
              <a:latin typeface="Calibri" charset="0"/>
              <a:cs typeface="MS PGothic" charset="0"/>
            </a:endParaRPr>
          </a:p>
          <a:p>
            <a:pPr>
              <a:spcBef>
                <a:spcPct val="50000"/>
              </a:spcBef>
            </a:pPr>
            <a:endParaRPr lang="en-GB" sz="2000">
              <a:solidFill>
                <a:srgbClr val="CC0000"/>
              </a:solidFill>
              <a:latin typeface="Calibri" charset="0"/>
              <a:cs typeface="MS PGothic" charset="0"/>
            </a:endParaRPr>
          </a:p>
        </p:txBody>
      </p:sp>
      <p:sp>
        <p:nvSpPr>
          <p:cNvPr id="1667076" name="Text Box 5"/>
          <p:cNvSpPr txBox="1">
            <a:spLocks noChangeArrowheads="1"/>
          </p:cNvSpPr>
          <p:nvPr/>
        </p:nvSpPr>
        <p:spPr bwMode="auto">
          <a:xfrm>
            <a:off x="179388" y="614520"/>
            <a:ext cx="8964612" cy="5463033"/>
          </a:xfrm>
          <a:prstGeom prst="rect">
            <a:avLst/>
          </a:prstGeom>
          <a:noFill/>
          <a:ln w="9525">
            <a:noFill/>
            <a:miter lim="800000"/>
            <a:headEnd/>
            <a:tailEnd/>
          </a:ln>
        </p:spPr>
        <p:txBody>
          <a:bodyPr>
            <a:spAutoFit/>
          </a:bodyPr>
          <a:lstStyle/>
          <a:p>
            <a:pPr marL="0" lvl="1" eaLnBrk="0" hangingPunct="0">
              <a:spcBef>
                <a:spcPts val="600"/>
              </a:spcBef>
              <a:spcAft>
                <a:spcPts val="600"/>
              </a:spcAft>
              <a:defRPr/>
            </a:pPr>
            <a:r>
              <a:rPr lang="en-US" dirty="0" smtClean="0">
                <a:solidFill>
                  <a:srgbClr val="000099"/>
                </a:solidFill>
                <a:effectLst>
                  <a:outerShdw blurRad="38100" dist="38100" dir="2700000" algn="tl">
                    <a:srgbClr val="C0C0C0"/>
                  </a:outerShdw>
                </a:effectLst>
                <a:latin typeface="Calibri" pitchFamily="34" charset="0"/>
                <a:ea typeface="Osaka" pitchFamily="1" charset="-128"/>
                <a:cs typeface="+mn-cs"/>
              </a:rPr>
              <a:t>Delta-DOR WG</a:t>
            </a:r>
            <a:endParaRPr lang="en-US" sz="1800" dirty="0">
              <a:solidFill>
                <a:srgbClr val="000099"/>
              </a:solidFill>
              <a:effectLst>
                <a:outerShdw blurRad="38100" dist="38100" dir="2700000" algn="tl">
                  <a:srgbClr val="C0C0C0"/>
                </a:outerShdw>
              </a:effectLst>
              <a:latin typeface="Calibri" pitchFamily="34" charset="0"/>
              <a:ea typeface="Osaka" pitchFamily="1" charset="-128"/>
              <a:cs typeface="+mn-cs"/>
            </a:endParaRPr>
          </a:p>
          <a:p>
            <a:pPr marL="0" lvl="1" indent="-457200" eaLnBrk="0" hangingPunct="0">
              <a:spcBef>
                <a:spcPts val="600"/>
              </a:spcBef>
              <a:spcAft>
                <a:spcPts val="600"/>
              </a:spcAft>
              <a:buSzPct val="125000"/>
              <a:defRPr/>
            </a:pPr>
            <a:r>
              <a:rPr lang="en-GB" sz="1800" dirty="0">
                <a:latin typeface="Calibri" pitchFamily="34" charset="0"/>
                <a:ea typeface="Osaka" pitchFamily="1" charset="-128"/>
                <a:cs typeface="Times New Roman" pitchFamily="18" charset="0"/>
              </a:rPr>
              <a:t>Goals: </a:t>
            </a:r>
          </a:p>
          <a:p>
            <a:pPr marL="0" lvl="1" eaLnBrk="0" hangingPunct="0">
              <a:spcBef>
                <a:spcPts val="0"/>
              </a:spcBef>
              <a:spcAft>
                <a:spcPts val="0"/>
              </a:spcAft>
              <a:buSzPct val="125000"/>
              <a:buFontTx/>
              <a:buChar char="•"/>
              <a:defRPr/>
            </a:pPr>
            <a:r>
              <a:rPr lang="en-US" altLang="ja-JP" sz="1800" dirty="0">
                <a:latin typeface="Calibri" pitchFamily="34" charset="0"/>
                <a:ea typeface="ＭＳ Ｐゴシック" pitchFamily="-107" charset="-128"/>
                <a:cs typeface="+mn-cs"/>
              </a:rPr>
              <a:t> D</a:t>
            </a:r>
            <a:r>
              <a:rPr lang="en-US" altLang="ja-JP" sz="1700" dirty="0">
                <a:latin typeface="Calibri" pitchFamily="34" charset="0"/>
                <a:ea typeface="ＭＳ Ｐゴシック" pitchFamily="-107" charset="-128"/>
                <a:cs typeface="+mn-cs"/>
              </a:rPr>
              <a:t>evelop Delta Differential One-way Ranging (Delta-DOR) service  </a:t>
            </a:r>
          </a:p>
          <a:p>
            <a:pPr marL="401638" lvl="1" eaLnBrk="0" hangingPunct="0">
              <a:spcBef>
                <a:spcPts val="0"/>
              </a:spcBef>
              <a:spcAft>
                <a:spcPts val="0"/>
              </a:spcAft>
              <a:buSzPct val="125000"/>
              <a:buFontTx/>
              <a:buChar char="•"/>
              <a:defRPr/>
            </a:pPr>
            <a:r>
              <a:rPr lang="en-US" altLang="ja-JP" dirty="0">
                <a:latin typeface="Calibri" pitchFamily="34" charset="0"/>
                <a:ea typeface="ＭＳ Ｐゴシック" pitchFamily="-107" charset="-128"/>
                <a:cs typeface="+mn-cs"/>
              </a:rPr>
              <a:t> </a:t>
            </a:r>
            <a:r>
              <a:rPr lang="en-US" altLang="ja-JP" sz="1500" dirty="0">
                <a:latin typeface="Calibri" pitchFamily="34" charset="0"/>
                <a:ea typeface="ＭＳ Ｐゴシック" pitchFamily="-107" charset="-128"/>
                <a:cs typeface="+mn-cs"/>
              </a:rPr>
              <a:t>Coordinate with work in other WGs (SLS/RF&amp;M, CSS/CSTS, MOIMS/Nav,  CSS/SM, SEA/SANA, </a:t>
            </a:r>
            <a:r>
              <a:rPr lang="en-US" altLang="ja-JP" sz="1500" dirty="0" smtClean="0">
                <a:latin typeface="Calibri" pitchFamily="34" charset="0"/>
                <a:ea typeface="ＭＳ Ｐゴシック" pitchFamily="-107" charset="-128"/>
                <a:cs typeface="+mn-cs"/>
              </a:rPr>
              <a:t>GFT </a:t>
            </a:r>
            <a:r>
              <a:rPr lang="en-US" altLang="ja-JP" sz="1500" dirty="0" err="1">
                <a:latin typeface="Calibri" pitchFamily="34" charset="0"/>
                <a:ea typeface="ＭＳ Ｐゴシック" pitchFamily="-107" charset="-128"/>
                <a:cs typeface="+mn-cs"/>
              </a:rPr>
              <a:t>BoF</a:t>
            </a:r>
            <a:r>
              <a:rPr lang="en-US" altLang="ja-JP" sz="1500" dirty="0">
                <a:latin typeface="Calibri" pitchFamily="34" charset="0"/>
                <a:ea typeface="ＭＳ Ｐゴシック" pitchFamily="-107" charset="-128"/>
                <a:cs typeface="+mn-cs"/>
              </a:rPr>
              <a:t>)</a:t>
            </a:r>
          </a:p>
          <a:p>
            <a:pPr marL="401638" lvl="1" eaLnBrk="0" hangingPunct="0">
              <a:spcBef>
                <a:spcPts val="0"/>
              </a:spcBef>
              <a:spcAft>
                <a:spcPts val="0"/>
              </a:spcAft>
              <a:buSzPct val="125000"/>
              <a:buFontTx/>
              <a:buChar char="•"/>
              <a:defRPr/>
            </a:pPr>
            <a:r>
              <a:rPr lang="en-US" altLang="ja-JP" sz="1500" dirty="0">
                <a:latin typeface="Calibri" pitchFamily="34" charset="0"/>
                <a:ea typeface="ＭＳ Ｐゴシック" pitchFamily="-107" charset="-128"/>
                <a:cs typeface="+mn-cs"/>
              </a:rPr>
              <a:t> Develop integrated service, interoperability points (interfaces) and related standards</a:t>
            </a:r>
            <a:endParaRPr lang="en-GB" sz="1500" dirty="0">
              <a:latin typeface="Calibri" pitchFamily="34" charset="0"/>
              <a:ea typeface="Osaka" pitchFamily="1" charset="-128"/>
              <a:cs typeface="+mn-cs"/>
            </a:endParaRPr>
          </a:p>
          <a:p>
            <a:pPr marL="0" lvl="1" indent="-457200" eaLnBrk="0" hangingPunct="0">
              <a:spcBef>
                <a:spcPts val="600"/>
              </a:spcBef>
              <a:spcAft>
                <a:spcPts val="600"/>
              </a:spcAft>
              <a:defRPr/>
            </a:pPr>
            <a:r>
              <a:rPr lang="en-GB" sz="2000" dirty="0">
                <a:latin typeface="Calibri" pitchFamily="34" charset="0"/>
                <a:ea typeface="Osaka" pitchFamily="1" charset="-128"/>
                <a:cs typeface="Times New Roman" pitchFamily="18" charset="0"/>
              </a:rPr>
              <a:t>Working Group Status:</a:t>
            </a:r>
          </a:p>
          <a:p>
            <a:pPr marL="231775" lvl="1" indent="-231775" eaLnBrk="0" hangingPunct="0">
              <a:spcBef>
                <a:spcPts val="0"/>
              </a:spcBef>
              <a:spcAft>
                <a:spcPts val="0"/>
              </a:spcAft>
              <a:buSzPct val="125000"/>
              <a:buFont typeface="Arial"/>
              <a:buChar char="•"/>
              <a:defRPr/>
            </a:pPr>
            <a:r>
              <a:rPr lang="en-GB" altLang="ja-JP" sz="1700" dirty="0">
                <a:latin typeface="Calibri" pitchFamily="34" charset="0"/>
                <a:ea typeface="ＭＳ Ｐゴシック" pitchFamily="-107" charset="-128"/>
                <a:cs typeface="+mn-cs"/>
              </a:rPr>
              <a:t>Delta-DOR Raw Data Exchange Format </a:t>
            </a:r>
            <a:r>
              <a:rPr lang="en-US" altLang="ja-JP" sz="1700" dirty="0">
                <a:latin typeface="Calibri" pitchFamily="34" charset="0"/>
                <a:ea typeface="ＭＳ Ｐゴシック" pitchFamily="-107" charset="-128"/>
                <a:cs typeface="+mn-cs"/>
              </a:rPr>
              <a:t>(RDEF) Blue Book and Delta-DOR </a:t>
            </a:r>
            <a:r>
              <a:rPr lang="en-GB" altLang="ja-JP" sz="1700" dirty="0">
                <a:latin typeface="Calibri" pitchFamily="34" charset="0"/>
                <a:ea typeface="ＭＳ Ｐゴシック" pitchFamily="-107" charset="-128"/>
                <a:cs typeface="+mn-cs"/>
              </a:rPr>
              <a:t>Green </a:t>
            </a:r>
            <a:r>
              <a:rPr lang="en-GB" altLang="ja-JP" sz="1700" dirty="0" smtClean="0">
                <a:latin typeface="Calibri" pitchFamily="34" charset="0"/>
                <a:ea typeface="ＭＳ Ｐゴシック" pitchFamily="-107" charset="-128"/>
                <a:cs typeface="+mn-cs"/>
              </a:rPr>
              <a:t>Book published.  </a:t>
            </a:r>
          </a:p>
          <a:p>
            <a:pPr marL="231775" lvl="1" indent="-231775" eaLnBrk="0" hangingPunct="0">
              <a:spcBef>
                <a:spcPts val="0"/>
              </a:spcBef>
              <a:spcAft>
                <a:spcPts val="0"/>
              </a:spcAft>
              <a:buSzPct val="125000"/>
              <a:buFont typeface="Arial"/>
              <a:buChar char="•"/>
              <a:defRPr/>
            </a:pPr>
            <a:r>
              <a:rPr lang="en-GB" altLang="ja-JP" sz="1700" dirty="0" smtClean="0">
                <a:solidFill>
                  <a:srgbClr val="FF0000"/>
                </a:solidFill>
                <a:latin typeface="Calibri" pitchFamily="34" charset="0"/>
                <a:ea typeface="ＭＳ Ｐゴシック" pitchFamily="-107" charset="-128"/>
              </a:rPr>
              <a:t>Major success: </a:t>
            </a:r>
            <a:r>
              <a:rPr lang="en-GB" altLang="ja-JP" sz="1700" dirty="0" smtClean="0">
                <a:latin typeface="Calibri" pitchFamily="34" charset="0"/>
                <a:ea typeface="ＭＳ Ｐゴシック" pitchFamily="-107" charset="-128"/>
              </a:rPr>
              <a:t>Zodiac developed D-DOR compliant open loop receiver, ESA validated it in lab and with Rosetta, India has used it operationally and JPL validated the results</a:t>
            </a:r>
            <a:endParaRPr lang="en-GB" altLang="ja-JP" sz="1700" dirty="0" smtClean="0">
              <a:latin typeface="Calibri" pitchFamily="34" charset="0"/>
              <a:ea typeface="ＭＳ Ｐゴシック" pitchFamily="-107" charset="-128"/>
              <a:cs typeface="+mn-cs"/>
            </a:endParaRPr>
          </a:p>
          <a:p>
            <a:pPr marL="231775" lvl="1" indent="-231775" eaLnBrk="0" hangingPunct="0">
              <a:spcBef>
                <a:spcPts val="0"/>
              </a:spcBef>
              <a:spcAft>
                <a:spcPts val="0"/>
              </a:spcAft>
              <a:buSzPct val="125000"/>
              <a:buFont typeface="Arial"/>
              <a:buChar char="•"/>
              <a:defRPr/>
            </a:pPr>
            <a:r>
              <a:rPr lang="en-GB" altLang="ja-JP" sz="1700" dirty="0" smtClean="0">
                <a:latin typeface="Calibri" pitchFamily="34" charset="0"/>
                <a:ea typeface="ＭＳ Ｐゴシック" pitchFamily="-107" charset="-128"/>
                <a:cs typeface="+mn-cs"/>
              </a:rPr>
              <a:t>Delta</a:t>
            </a:r>
            <a:r>
              <a:rPr lang="en-GB" altLang="ja-JP" sz="1700" dirty="0">
                <a:latin typeface="Calibri" pitchFamily="34" charset="0"/>
                <a:ea typeface="ＭＳ Ｐゴシック" pitchFamily="-107" charset="-128"/>
                <a:cs typeface="+mn-cs"/>
              </a:rPr>
              <a:t>-DOR </a:t>
            </a:r>
            <a:r>
              <a:rPr lang="en-GB" altLang="ja-JP" sz="1700" dirty="0" smtClean="0">
                <a:latin typeface="Calibri" pitchFamily="34" charset="0"/>
                <a:ea typeface="ＭＳ Ｐゴシック" pitchFamily="-107" charset="-128"/>
                <a:cs typeface="+mn-cs"/>
              </a:rPr>
              <a:t>Quasar </a:t>
            </a:r>
            <a:r>
              <a:rPr lang="en-GB" altLang="ja-JP" sz="1700" dirty="0" err="1" smtClean="0">
                <a:latin typeface="Calibri" pitchFamily="34" charset="0"/>
                <a:ea typeface="ＭＳ Ｐゴシック" pitchFamily="-107" charset="-128"/>
                <a:cs typeface="+mn-cs"/>
              </a:rPr>
              <a:t>Catalog</a:t>
            </a:r>
            <a:r>
              <a:rPr lang="en-GB" altLang="ja-JP" sz="1700" dirty="0" smtClean="0">
                <a:latin typeface="Calibri" pitchFamily="34" charset="0"/>
                <a:ea typeface="ＭＳ Ｐゴシック" pitchFamily="-107" charset="-128"/>
                <a:cs typeface="+mn-cs"/>
              </a:rPr>
              <a:t> MB drafted, Operations </a:t>
            </a:r>
            <a:r>
              <a:rPr lang="en-GB" altLang="ja-JP" sz="1700" dirty="0">
                <a:latin typeface="Calibri" pitchFamily="34" charset="0"/>
                <a:ea typeface="ＭＳ Ｐゴシック" pitchFamily="-107" charset="-128"/>
                <a:cs typeface="+mn-cs"/>
              </a:rPr>
              <a:t>Magenta Book </a:t>
            </a:r>
            <a:r>
              <a:rPr lang="en-GB" altLang="ja-JP" sz="1700" dirty="0" smtClean="0">
                <a:latin typeface="Calibri" pitchFamily="34" charset="0"/>
                <a:ea typeface="ＭＳ Ｐゴシック" pitchFamily="-107" charset="-128"/>
                <a:cs typeface="+mn-cs"/>
              </a:rPr>
              <a:t>v2 to be initiated. </a:t>
            </a:r>
          </a:p>
          <a:p>
            <a:pPr marL="231775" lvl="1" indent="-231775" eaLnBrk="0" hangingPunct="0">
              <a:spcBef>
                <a:spcPts val="0"/>
              </a:spcBef>
              <a:spcAft>
                <a:spcPts val="0"/>
              </a:spcAft>
              <a:buSzPct val="125000"/>
              <a:buFont typeface="Arial"/>
              <a:buChar char="•"/>
              <a:defRPr/>
            </a:pPr>
            <a:r>
              <a:rPr lang="en-GB" altLang="ja-JP" sz="1700" dirty="0" smtClean="0">
                <a:latin typeface="Calibri" pitchFamily="34" charset="0"/>
                <a:ea typeface="ＭＳ Ｐゴシック" pitchFamily="-107" charset="-128"/>
                <a:cs typeface="+mn-cs"/>
              </a:rPr>
              <a:t>Planning </a:t>
            </a:r>
            <a:r>
              <a:rPr lang="en-GB" altLang="ja-JP" sz="1700" dirty="0">
                <a:latin typeface="Calibri" pitchFamily="34" charset="0"/>
                <a:ea typeface="ＭＳ Ｐゴシック" pitchFamily="-107" charset="-128"/>
                <a:cs typeface="+mn-cs"/>
              </a:rPr>
              <a:t>new projects:</a:t>
            </a:r>
          </a:p>
          <a:p>
            <a:pPr marL="688975" lvl="2" indent="-231775" eaLnBrk="0" hangingPunct="0">
              <a:spcBef>
                <a:spcPts val="0"/>
              </a:spcBef>
              <a:spcAft>
                <a:spcPts val="0"/>
              </a:spcAft>
              <a:buSzPct val="125000"/>
              <a:buFont typeface="Arial"/>
              <a:buChar char="•"/>
              <a:defRPr/>
            </a:pPr>
            <a:r>
              <a:rPr lang="en-GB" altLang="ja-JP" sz="1700" dirty="0" smtClean="0">
                <a:latin typeface="Calibri" pitchFamily="34" charset="0"/>
                <a:ea typeface="ＭＳ Ｐゴシック" pitchFamily="-107" charset="-128"/>
                <a:cs typeface="+mn-cs"/>
              </a:rPr>
              <a:t>Three </a:t>
            </a:r>
            <a:r>
              <a:rPr lang="en-GB" altLang="ja-JP" sz="1700" dirty="0">
                <a:latin typeface="Calibri" pitchFamily="34" charset="0"/>
                <a:ea typeface="ＭＳ Ｐゴシック" pitchFamily="-107" charset="-128"/>
                <a:cs typeface="+mn-cs"/>
              </a:rPr>
              <a:t>year revision of </a:t>
            </a:r>
            <a:r>
              <a:rPr lang="en-GB" altLang="ja-JP" sz="1700" dirty="0" smtClean="0">
                <a:latin typeface="Calibri" pitchFamily="34" charset="0"/>
                <a:ea typeface="ＭＳ Ｐゴシック" pitchFamily="-107" charset="-128"/>
                <a:cs typeface="+mn-cs"/>
              </a:rPr>
              <a:t>D-DOR Ops MB </a:t>
            </a:r>
            <a:r>
              <a:rPr lang="en-GB" altLang="ja-JP" sz="1700" dirty="0">
                <a:latin typeface="Calibri" pitchFamily="34" charset="0"/>
                <a:ea typeface="ＭＳ Ｐゴシック" pitchFamily="-107" charset="-128"/>
                <a:cs typeface="+mn-cs"/>
              </a:rPr>
              <a:t>with new service request and quantitative criteria</a:t>
            </a:r>
          </a:p>
          <a:p>
            <a:pPr marL="688975" lvl="2" indent="-231775" eaLnBrk="0" hangingPunct="0">
              <a:spcBef>
                <a:spcPts val="0"/>
              </a:spcBef>
              <a:spcAft>
                <a:spcPts val="0"/>
              </a:spcAft>
              <a:buSzPct val="125000"/>
              <a:buFont typeface="Arial"/>
              <a:buChar char="•"/>
              <a:defRPr/>
            </a:pPr>
            <a:r>
              <a:rPr lang="en-GB" altLang="ja-JP" sz="1700" dirty="0">
                <a:latin typeface="Calibri" pitchFamily="34" charset="0"/>
                <a:ea typeface="ＭＳ Ｐゴシック" pitchFamily="-107" charset="-128"/>
                <a:cs typeface="+mn-cs"/>
              </a:rPr>
              <a:t>Revision of GB with new signal structure discussion</a:t>
            </a:r>
          </a:p>
          <a:p>
            <a:pPr marL="688975" lvl="2" indent="-231775" eaLnBrk="0" hangingPunct="0">
              <a:spcBef>
                <a:spcPts val="0"/>
              </a:spcBef>
              <a:spcAft>
                <a:spcPts val="0"/>
              </a:spcAft>
              <a:buSzPct val="125000"/>
              <a:buFont typeface="Arial"/>
              <a:buChar char="•"/>
              <a:defRPr/>
            </a:pPr>
            <a:r>
              <a:rPr lang="en-GB" altLang="ja-JP" sz="1700" dirty="0" smtClean="0">
                <a:latin typeface="Calibri" pitchFamily="34" charset="0"/>
                <a:ea typeface="ＭＳ Ｐゴシック" pitchFamily="-107" charset="-128"/>
                <a:cs typeface="+mn-cs"/>
              </a:rPr>
              <a:t>Planning </a:t>
            </a:r>
            <a:r>
              <a:rPr lang="en-GB" altLang="ja-JP" sz="1700" dirty="0">
                <a:latin typeface="Calibri" pitchFamily="34" charset="0"/>
                <a:ea typeface="ＭＳ Ｐゴシック" pitchFamily="-107" charset="-128"/>
                <a:cs typeface="+mn-cs"/>
              </a:rPr>
              <a:t>new Delta-DOR implementation architecture MB and/or signal structures BB (with RF&amp;M)</a:t>
            </a:r>
          </a:p>
          <a:p>
            <a:pPr marL="231775" lvl="1" indent="-231775" eaLnBrk="0" hangingPunct="0">
              <a:spcBef>
                <a:spcPts val="0"/>
              </a:spcBef>
              <a:spcAft>
                <a:spcPts val="0"/>
              </a:spcAft>
              <a:buSzPct val="125000"/>
              <a:buFont typeface="Arial"/>
              <a:buChar char="•"/>
              <a:defRPr/>
            </a:pPr>
            <a:r>
              <a:rPr lang="en-GB" altLang="ja-JP" sz="1700" dirty="0">
                <a:latin typeface="Calibri" pitchFamily="34" charset="0"/>
                <a:ea typeface="ＭＳ Ｐゴシック" pitchFamily="-107" charset="-128"/>
                <a:cs typeface="+mn-cs"/>
              </a:rPr>
              <a:t>CSSM coordination, expect D-DOR to be covered by next version of Service Management BB, no new issues, no discussion at this meeting</a:t>
            </a:r>
            <a:r>
              <a:rPr lang="en-GB" altLang="ja-JP" sz="1700" dirty="0" smtClean="0">
                <a:latin typeface="Calibri" pitchFamily="34" charset="0"/>
                <a:ea typeface="ＭＳ Ｐゴシック" pitchFamily="-107" charset="-128"/>
                <a:cs typeface="+mn-cs"/>
              </a:rPr>
              <a:t>. </a:t>
            </a:r>
          </a:p>
          <a:p>
            <a:pPr marL="231775" lvl="1" indent="-231775" eaLnBrk="0" hangingPunct="0">
              <a:spcBef>
                <a:spcPts val="0"/>
              </a:spcBef>
              <a:spcAft>
                <a:spcPts val="0"/>
              </a:spcAft>
              <a:buSzPct val="125000"/>
              <a:buFont typeface="Arial"/>
              <a:buChar char="•"/>
              <a:defRPr/>
            </a:pPr>
            <a:r>
              <a:rPr lang="en-US" sz="1700" dirty="0" smtClean="0">
                <a:latin typeface="Calibri" pitchFamily="34" charset="0"/>
                <a:ea typeface="ＭＳ Ｐゴシック" pitchFamily="-107" charset="-128"/>
                <a:cs typeface="+mn-cs"/>
              </a:rPr>
              <a:t>Three agencies </a:t>
            </a:r>
            <a:r>
              <a:rPr lang="en-US" sz="1700" dirty="0">
                <a:latin typeface="Calibri" pitchFamily="34" charset="0"/>
                <a:ea typeface="ＭＳ Ｐゴシック" pitchFamily="-107" charset="-128"/>
                <a:cs typeface="+mn-cs"/>
              </a:rPr>
              <a:t>(NASA, ESA, </a:t>
            </a:r>
            <a:r>
              <a:rPr lang="en-US" sz="1700" dirty="0" smtClean="0">
                <a:latin typeface="Calibri" pitchFamily="34" charset="0"/>
                <a:ea typeface="ＭＳ Ｐゴシック" pitchFamily="-107" charset="-128"/>
                <a:cs typeface="+mn-cs"/>
              </a:rPr>
              <a:t>JAXA) </a:t>
            </a:r>
            <a:r>
              <a:rPr lang="en-US" sz="1700" dirty="0">
                <a:latin typeface="Calibri" pitchFamily="34" charset="0"/>
                <a:ea typeface="ＭＳ Ｐゴシック" pitchFamily="-107" charset="-128"/>
                <a:cs typeface="+mn-cs"/>
              </a:rPr>
              <a:t>have </a:t>
            </a:r>
            <a:r>
              <a:rPr lang="en-US" sz="1700" dirty="0" smtClean="0">
                <a:latin typeface="Calibri" pitchFamily="34" charset="0"/>
                <a:ea typeface="ＭＳ Ｐゴシック" pitchFamily="-107" charset="-128"/>
                <a:cs typeface="+mn-cs"/>
              </a:rPr>
              <a:t>standard </a:t>
            </a:r>
            <a:r>
              <a:rPr lang="en-US" sz="1700" dirty="0">
                <a:latin typeface="Calibri" pitchFamily="34" charset="0"/>
                <a:ea typeface="ＭＳ Ｐゴシック" pitchFamily="-107" charset="-128"/>
                <a:cs typeface="+mn-cs"/>
              </a:rPr>
              <a:t>D-</a:t>
            </a:r>
            <a:r>
              <a:rPr lang="en-US" sz="1700" dirty="0" smtClean="0">
                <a:latin typeface="Calibri" pitchFamily="34" charset="0"/>
                <a:ea typeface="ＭＳ Ｐゴシック" pitchFamily="-107" charset="-128"/>
                <a:cs typeface="+mn-cs"/>
              </a:rPr>
              <a:t>DOR </a:t>
            </a:r>
            <a:r>
              <a:rPr lang="en-US" sz="1700" dirty="0" err="1" smtClean="0">
                <a:latin typeface="Calibri" pitchFamily="34" charset="0"/>
                <a:ea typeface="ＭＳ Ｐゴシック" pitchFamily="-107" charset="-128"/>
                <a:cs typeface="+mn-cs"/>
              </a:rPr>
              <a:t>svcs</a:t>
            </a:r>
            <a:r>
              <a:rPr lang="en-US" sz="1700" dirty="0" smtClean="0">
                <a:latin typeface="Calibri" pitchFamily="34" charset="0"/>
                <a:ea typeface="ＭＳ Ｐゴシック" pitchFamily="-107" charset="-128"/>
                <a:cs typeface="+mn-cs"/>
              </a:rPr>
              <a:t>. </a:t>
            </a:r>
            <a:r>
              <a:rPr lang="en-US" sz="1700" dirty="0" smtClean="0">
                <a:latin typeface="Calibri" pitchFamily="34" charset="0"/>
                <a:ea typeface="ＭＳ Ｐゴシック" pitchFamily="-107" charset="-128"/>
              </a:rPr>
              <a:t>Russia, </a:t>
            </a:r>
            <a:r>
              <a:rPr lang="en-US" sz="1700" dirty="0" smtClean="0">
                <a:latin typeface="Calibri" pitchFamily="34" charset="0"/>
                <a:ea typeface="ＭＳ Ｐゴシック" pitchFamily="-107" charset="-128"/>
                <a:cs typeface="+mn-cs"/>
              </a:rPr>
              <a:t>China, and </a:t>
            </a:r>
            <a:r>
              <a:rPr lang="en-US" sz="1700" dirty="0">
                <a:latin typeface="Calibri" pitchFamily="34" charset="0"/>
                <a:ea typeface="ＭＳ Ｐゴシック" pitchFamily="-107" charset="-128"/>
                <a:cs typeface="+mn-cs"/>
              </a:rPr>
              <a:t>India are developing the standardized capability too, this has been fostered by D-DOR WG interactions</a:t>
            </a:r>
            <a:endParaRPr lang="en-GB" altLang="ja-JP" sz="1700" dirty="0">
              <a:latin typeface="Calibri" pitchFamily="34" charset="0"/>
              <a:ea typeface="ＭＳ Ｐゴシック" pitchFamily="-107" charset="-128"/>
              <a:cs typeface="+mn-cs"/>
            </a:endParaRPr>
          </a:p>
        </p:txBody>
      </p:sp>
      <p:sp>
        <p:nvSpPr>
          <p:cNvPr id="24" name="Text Box 2"/>
          <p:cNvSpPr txBox="1">
            <a:spLocks noChangeArrowheads="1"/>
          </p:cNvSpPr>
          <p:nvPr/>
        </p:nvSpPr>
        <p:spPr bwMode="auto">
          <a:xfrm>
            <a:off x="1691625" y="148515"/>
            <a:ext cx="6019800" cy="400110"/>
          </a:xfrm>
          <a:prstGeom prst="rect">
            <a:avLst/>
          </a:prstGeom>
          <a:noFill/>
          <a:ln w="9525">
            <a:noFill/>
            <a:miter lim="800000"/>
            <a:headEnd/>
            <a:tailEnd/>
          </a:ln>
        </p:spPr>
        <p:txBody>
          <a:bodyPr>
            <a:spAutoFit/>
          </a:bodyPr>
          <a:lstStyle/>
          <a:p>
            <a:pPr lvl="1" algn="ctr" eaLnBrk="0" hangingPunct="0">
              <a:spcBef>
                <a:spcPct val="50000"/>
              </a:spcBef>
              <a:defRPr/>
            </a:pPr>
            <a:r>
              <a:rPr lang="en-GB" sz="2000" dirty="0">
                <a:solidFill>
                  <a:srgbClr val="000099"/>
                </a:solidFill>
                <a:effectLst>
                  <a:outerShdw blurRad="38100" dist="38100" dir="2700000" algn="tl">
                    <a:srgbClr val="000000">
                      <a:alpha val="43137"/>
                    </a:srgbClr>
                  </a:outerShdw>
                </a:effectLst>
                <a:latin typeface="Calibri" pitchFamily="34" charset="0"/>
                <a:ea typeface="Osaka" pitchFamily="1" charset="-128"/>
                <a:cs typeface="+mn-cs"/>
              </a:rPr>
              <a:t>Systems Engineering Area Report</a:t>
            </a:r>
            <a:endParaRPr lang="en-US" sz="2000" dirty="0">
              <a:solidFill>
                <a:srgbClr val="000099"/>
              </a:solidFill>
              <a:effectLst>
                <a:outerShdw blurRad="38100" dist="38100" dir="2700000" algn="tl">
                  <a:srgbClr val="000000">
                    <a:alpha val="43137"/>
                  </a:srgbClr>
                </a:outerShdw>
              </a:effectLst>
              <a:latin typeface="Calibri" pitchFamily="34" charset="0"/>
              <a:ea typeface="Osaka" pitchFamily="1" charset="-128"/>
              <a:cs typeface="+mn-cs"/>
            </a:endParaRPr>
          </a:p>
        </p:txBody>
      </p:sp>
    </p:spTree>
    <p:extLst>
      <p:ext uri="{BB962C8B-B14F-4D97-AF65-F5344CB8AC3E}">
        <p14:creationId xmlns:p14="http://schemas.microsoft.com/office/powerpoint/2010/main" val="2536545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9409" name="Text Box 3"/>
          <p:cNvSpPr txBox="1">
            <a:spLocks noChangeArrowheads="1"/>
          </p:cNvSpPr>
          <p:nvPr/>
        </p:nvSpPr>
        <p:spPr bwMode="auto">
          <a:xfrm>
            <a:off x="533400" y="838200"/>
            <a:ext cx="6781800" cy="854075"/>
          </a:xfrm>
          <a:prstGeom prst="rect">
            <a:avLst/>
          </a:prstGeom>
          <a:noFill/>
          <a:ln w="9525">
            <a:noFill/>
            <a:miter lim="800000"/>
            <a:headEnd/>
            <a:tailEnd/>
          </a:ln>
        </p:spPr>
        <p:txBody>
          <a:bodyPr>
            <a:spAutoFit/>
          </a:bodyPr>
          <a:lstStyle/>
          <a:p>
            <a:pPr eaLnBrk="0" hangingPunct="0">
              <a:spcBef>
                <a:spcPct val="50000"/>
              </a:spcBef>
            </a:pPr>
            <a:endParaRPr lang="en-US" sz="2000">
              <a:solidFill>
                <a:srgbClr val="CC0000"/>
              </a:solidFill>
              <a:latin typeface="Calibri" pitchFamily="34" charset="0"/>
              <a:ea typeface="ＭＳ Ｐゴシック" charset="-128"/>
            </a:endParaRPr>
          </a:p>
          <a:p>
            <a:pPr eaLnBrk="0" hangingPunct="0">
              <a:spcBef>
                <a:spcPct val="50000"/>
              </a:spcBef>
            </a:pPr>
            <a:endParaRPr lang="en-GB" sz="2000">
              <a:solidFill>
                <a:srgbClr val="CC0000"/>
              </a:solidFill>
              <a:latin typeface="Calibri" pitchFamily="34" charset="0"/>
              <a:ea typeface="ＭＳ Ｐゴシック" charset="-128"/>
            </a:endParaRPr>
          </a:p>
        </p:txBody>
      </p:sp>
      <p:sp>
        <p:nvSpPr>
          <p:cNvPr id="2" name="Title 1"/>
          <p:cNvSpPr>
            <a:spLocks noGrp="1"/>
          </p:cNvSpPr>
          <p:nvPr>
            <p:ph type="title"/>
          </p:nvPr>
        </p:nvSpPr>
        <p:spPr>
          <a:xfrm>
            <a:off x="457200" y="126170"/>
            <a:ext cx="8229600" cy="1143000"/>
          </a:xfrm>
        </p:spPr>
        <p:txBody>
          <a:bodyPr/>
          <a:lstStyle/>
          <a:p>
            <a:r>
              <a:rPr lang="en-GB" sz="2800" dirty="0">
                <a:latin typeface="Calibri" pitchFamily="34" charset="0"/>
              </a:rPr>
              <a:t>Systems Engineering Area </a:t>
            </a:r>
            <a:endParaRPr lang="en-US" dirty="0"/>
          </a:p>
        </p:txBody>
      </p:sp>
      <p:sp>
        <p:nvSpPr>
          <p:cNvPr id="3" name="Content Placeholder 2"/>
          <p:cNvSpPr>
            <a:spLocks noGrp="1"/>
          </p:cNvSpPr>
          <p:nvPr>
            <p:ph idx="1"/>
          </p:nvPr>
        </p:nvSpPr>
        <p:spPr>
          <a:xfrm>
            <a:off x="457200" y="817460"/>
            <a:ext cx="8229600" cy="5799155"/>
          </a:xfrm>
        </p:spPr>
        <p:txBody>
          <a:bodyPr/>
          <a:lstStyle/>
          <a:p>
            <a:pPr marL="0" lvl="1" indent="0">
              <a:spcBef>
                <a:spcPts val="600"/>
              </a:spcBef>
              <a:spcAft>
                <a:spcPts val="600"/>
              </a:spcAft>
              <a:buNone/>
              <a:defRPr/>
            </a:pPr>
            <a:r>
              <a:rPr lang="en-US" sz="2400" dirty="0">
                <a:solidFill>
                  <a:srgbClr val="000099"/>
                </a:solidFill>
                <a:effectLst>
                  <a:outerShdw blurRad="38100" dist="38100" dir="2700000" algn="tl">
                    <a:srgbClr val="C0C0C0"/>
                  </a:outerShdw>
                </a:effectLst>
                <a:latin typeface="Calibri"/>
                <a:cs typeface="Calibri"/>
              </a:rPr>
              <a:t>Timeline Data Exchange </a:t>
            </a:r>
            <a:r>
              <a:rPr lang="en-US" sz="2400" dirty="0" err="1">
                <a:solidFill>
                  <a:srgbClr val="000099"/>
                </a:solidFill>
                <a:effectLst>
                  <a:outerShdw blurRad="38100" dist="38100" dir="2700000" algn="tl">
                    <a:srgbClr val="C0C0C0"/>
                  </a:outerShdw>
                </a:effectLst>
                <a:latin typeface="Calibri"/>
                <a:cs typeface="Calibri"/>
              </a:rPr>
              <a:t>BoF</a:t>
            </a:r>
            <a:endParaRPr lang="en-US" sz="1800" dirty="0">
              <a:solidFill>
                <a:srgbClr val="000099"/>
              </a:solidFill>
              <a:effectLst>
                <a:outerShdw blurRad="38100" dist="38100" dir="2700000" algn="tl">
                  <a:srgbClr val="C0C0C0"/>
                </a:outerShdw>
              </a:effectLst>
              <a:latin typeface="Calibri"/>
              <a:cs typeface="Calibri"/>
            </a:endParaRPr>
          </a:p>
          <a:p>
            <a:pPr marL="0" lvl="1" indent="0">
              <a:spcBef>
                <a:spcPts val="600"/>
              </a:spcBef>
              <a:spcAft>
                <a:spcPts val="600"/>
              </a:spcAft>
              <a:buNone/>
              <a:defRPr/>
            </a:pPr>
            <a:r>
              <a:rPr lang="en-GB" sz="2000" dirty="0" smtClean="0">
                <a:latin typeface="Calibri"/>
                <a:cs typeface="Calibri"/>
              </a:rPr>
              <a:t>Goals of Fall Technical Meeting: </a:t>
            </a:r>
            <a:endParaRPr lang="en-GB" sz="2000" dirty="0">
              <a:latin typeface="Calibri"/>
              <a:cs typeface="Calibri"/>
            </a:endParaRPr>
          </a:p>
          <a:p>
            <a:pPr marL="0" lvl="1">
              <a:spcBef>
                <a:spcPts val="0"/>
              </a:spcBef>
              <a:spcAft>
                <a:spcPts val="0"/>
              </a:spcAft>
              <a:defRPr/>
            </a:pPr>
            <a:r>
              <a:rPr lang="en-US" sz="2000" dirty="0" smtClean="0">
                <a:latin typeface="Calibri"/>
                <a:cs typeface="Calibri"/>
              </a:rPr>
              <a:t>Review</a:t>
            </a:r>
            <a:r>
              <a:rPr lang="en-US" sz="2000" dirty="0">
                <a:latin typeface="Calibri"/>
                <a:cs typeface="Calibri"/>
              </a:rPr>
              <a:t>, discuss, and </a:t>
            </a:r>
            <a:r>
              <a:rPr lang="en-US" sz="2000" dirty="0" smtClean="0">
                <a:latin typeface="Calibri"/>
                <a:cs typeface="Calibri"/>
              </a:rPr>
              <a:t>plan future work</a:t>
            </a:r>
          </a:p>
          <a:p>
            <a:pPr marL="0" lvl="1">
              <a:spcBef>
                <a:spcPts val="0"/>
              </a:spcBef>
              <a:spcAft>
                <a:spcPts val="0"/>
              </a:spcAft>
              <a:defRPr/>
            </a:pPr>
            <a:endParaRPr lang="en-GB" sz="1800" dirty="0" smtClean="0">
              <a:latin typeface="Calibri"/>
              <a:ea typeface="ＭＳ Ｐゴシック" pitchFamily="-107" charset="-128"/>
              <a:cs typeface="Calibri"/>
            </a:endParaRPr>
          </a:p>
          <a:p>
            <a:pPr marL="0" lvl="1">
              <a:spcBef>
                <a:spcPts val="0"/>
              </a:spcBef>
              <a:spcAft>
                <a:spcPts val="0"/>
              </a:spcAft>
              <a:defRPr/>
            </a:pPr>
            <a:endParaRPr lang="en-GB" sz="1800" dirty="0">
              <a:latin typeface="Calibri"/>
              <a:ea typeface="ＭＳ Ｐゴシック" pitchFamily="-107" charset="-128"/>
              <a:cs typeface="Calibri"/>
            </a:endParaRPr>
          </a:p>
          <a:p>
            <a:pPr marL="0" lvl="1" indent="0">
              <a:spcBef>
                <a:spcPts val="0"/>
              </a:spcBef>
              <a:spcAft>
                <a:spcPts val="0"/>
              </a:spcAft>
              <a:buNone/>
              <a:defRPr/>
            </a:pPr>
            <a:r>
              <a:rPr lang="en-GB" sz="2000" dirty="0" smtClean="0">
                <a:latin typeface="Calibri"/>
                <a:cs typeface="Calibri"/>
              </a:rPr>
              <a:t>Status:</a:t>
            </a:r>
          </a:p>
          <a:p>
            <a:pPr marL="342900" lvl="1" indent="-342900">
              <a:spcBef>
                <a:spcPts val="0"/>
              </a:spcBef>
              <a:spcAft>
                <a:spcPts val="0"/>
              </a:spcAft>
              <a:defRPr/>
            </a:pPr>
            <a:r>
              <a:rPr lang="en-GB" sz="1800" dirty="0" smtClean="0">
                <a:latin typeface="Calibri"/>
                <a:cs typeface="Calibri"/>
              </a:rPr>
              <a:t>Draft Charter has been edited; needs one final set of edits before submission</a:t>
            </a:r>
          </a:p>
          <a:p>
            <a:pPr marL="342900" lvl="1" indent="-342900">
              <a:spcBef>
                <a:spcPts val="0"/>
              </a:spcBef>
              <a:spcAft>
                <a:spcPts val="0"/>
              </a:spcAft>
              <a:defRPr/>
            </a:pPr>
            <a:r>
              <a:rPr lang="en-GB" sz="1800" dirty="0" smtClean="0">
                <a:latin typeface="Calibri"/>
                <a:cs typeface="Calibri"/>
              </a:rPr>
              <a:t>Discussed how to progress the work within CCSDS</a:t>
            </a:r>
            <a:endParaRPr lang="en-GB" sz="1600" dirty="0" smtClean="0">
              <a:latin typeface="Calibri"/>
              <a:cs typeface="Calibri"/>
            </a:endParaRPr>
          </a:p>
          <a:p>
            <a:pPr marL="342900" lvl="1" indent="-342900">
              <a:spcBef>
                <a:spcPts val="0"/>
              </a:spcBef>
              <a:spcAft>
                <a:spcPts val="0"/>
              </a:spcAft>
              <a:defRPr/>
            </a:pPr>
            <a:r>
              <a:rPr lang="en-GB" sz="1800" dirty="0" smtClean="0">
                <a:latin typeface="Calibri"/>
                <a:cs typeface="Calibri"/>
              </a:rPr>
              <a:t>TDE wishes to ensure that the work has a CCSDS presence</a:t>
            </a:r>
            <a:endParaRPr lang="en-GB" sz="2000" dirty="0" smtClean="0">
              <a:latin typeface="Calibri"/>
              <a:cs typeface="Calibri"/>
            </a:endParaRPr>
          </a:p>
          <a:p>
            <a:pPr marL="688975" lvl="2" indent="-342900">
              <a:spcBef>
                <a:spcPts val="0"/>
              </a:spcBef>
              <a:spcAft>
                <a:spcPts val="0"/>
              </a:spcAft>
              <a:defRPr/>
            </a:pPr>
            <a:r>
              <a:rPr lang="en-GB" sz="1600" dirty="0" smtClean="0">
                <a:latin typeface="Calibri"/>
                <a:cs typeface="Calibri"/>
              </a:rPr>
              <a:t>It appears that this work provides a data exchange format with unique features that other WGs have identified as being of value (especially </a:t>
            </a:r>
            <a:r>
              <a:rPr lang="en-GB" sz="1600" dirty="0" err="1" smtClean="0">
                <a:latin typeface="Calibri"/>
                <a:cs typeface="Calibri"/>
              </a:rPr>
              <a:t>Nav</a:t>
            </a:r>
            <a:r>
              <a:rPr lang="en-GB" sz="1600" dirty="0" smtClean="0">
                <a:latin typeface="Calibri"/>
                <a:cs typeface="Calibri"/>
              </a:rPr>
              <a:t>, SM)</a:t>
            </a:r>
          </a:p>
          <a:p>
            <a:pPr marL="688975" lvl="2" indent="-342900">
              <a:spcBef>
                <a:spcPts val="0"/>
              </a:spcBef>
              <a:spcAft>
                <a:spcPts val="0"/>
              </a:spcAft>
              <a:defRPr/>
            </a:pPr>
            <a:r>
              <a:rPr lang="en-GB" sz="1600" dirty="0" smtClean="0">
                <a:latin typeface="Calibri"/>
                <a:cs typeface="Calibri"/>
              </a:rPr>
              <a:t>Propose development of a WG with only one product, a TDE Orange Book data format</a:t>
            </a:r>
          </a:p>
          <a:p>
            <a:pPr marL="688975" lvl="2" indent="-342900">
              <a:spcBef>
                <a:spcPts val="0"/>
              </a:spcBef>
              <a:spcAft>
                <a:spcPts val="0"/>
              </a:spcAft>
              <a:defRPr/>
            </a:pPr>
            <a:r>
              <a:rPr lang="en-GB" sz="1600" dirty="0" smtClean="0">
                <a:latin typeface="Calibri"/>
                <a:cs typeface="Calibri"/>
              </a:rPr>
              <a:t>Combined NASA / ESA team believes that a draft OB can be produced by the Spring meeting and completed by next fall</a:t>
            </a:r>
          </a:p>
          <a:p>
            <a:pPr marL="342900" lvl="1" indent="-342900">
              <a:spcBef>
                <a:spcPts val="0"/>
              </a:spcBef>
              <a:spcAft>
                <a:spcPts val="0"/>
              </a:spcAft>
              <a:defRPr/>
            </a:pPr>
            <a:r>
              <a:rPr lang="en-US" sz="1800" dirty="0">
                <a:latin typeface="Calibri"/>
                <a:cs typeface="Calibri"/>
              </a:rPr>
              <a:t>Work </a:t>
            </a:r>
            <a:r>
              <a:rPr lang="en-US" sz="1800" dirty="0" smtClean="0">
                <a:latin typeface="Calibri"/>
                <a:cs typeface="Calibri"/>
              </a:rPr>
              <a:t>to date is focused Measurement Timeline and did </a:t>
            </a:r>
            <a:r>
              <a:rPr lang="en-US" sz="1800" dirty="0">
                <a:latin typeface="Calibri"/>
                <a:cs typeface="Calibri"/>
              </a:rPr>
              <a:t>not yet cover Activity </a:t>
            </a:r>
            <a:r>
              <a:rPr lang="en-US" sz="1800" dirty="0" smtClean="0">
                <a:latin typeface="Calibri"/>
                <a:cs typeface="Calibri"/>
              </a:rPr>
              <a:t>or other Timeline types</a:t>
            </a:r>
          </a:p>
          <a:p>
            <a:pPr marL="342900" lvl="1" indent="-342900">
              <a:spcBef>
                <a:spcPts val="0"/>
              </a:spcBef>
              <a:spcAft>
                <a:spcPts val="0"/>
              </a:spcAft>
              <a:defRPr/>
            </a:pPr>
            <a:r>
              <a:rPr lang="en-GB" sz="1800" dirty="0" smtClean="0">
                <a:latin typeface="Calibri"/>
                <a:cs typeface="Calibri"/>
              </a:rPr>
              <a:t>Planning </a:t>
            </a:r>
            <a:r>
              <a:rPr lang="en-GB" sz="1800" dirty="0">
                <a:latin typeface="Calibri"/>
                <a:cs typeface="Calibri"/>
              </a:rPr>
              <a:t>for technical </a:t>
            </a:r>
            <a:r>
              <a:rPr lang="en-GB" sz="1800" dirty="0" err="1" smtClean="0">
                <a:latin typeface="Calibri"/>
                <a:cs typeface="Calibri"/>
              </a:rPr>
              <a:t>telecons</a:t>
            </a:r>
            <a:r>
              <a:rPr lang="en-GB" sz="1800" dirty="0" smtClean="0">
                <a:latin typeface="Calibri"/>
                <a:cs typeface="Calibri"/>
              </a:rPr>
              <a:t> and possible face-to-face meetings</a:t>
            </a:r>
          </a:p>
          <a:p>
            <a:pPr marL="342900" lvl="1" indent="-342900">
              <a:spcBef>
                <a:spcPts val="0"/>
              </a:spcBef>
              <a:spcAft>
                <a:spcPts val="0"/>
              </a:spcAft>
              <a:defRPr/>
            </a:pPr>
            <a:endParaRPr lang="en-US" altLang="ja-JP" sz="1800" u="sng" dirty="0" smtClean="0">
              <a:latin typeface="Calibri" pitchFamily="34" charset="0"/>
              <a:ea typeface="ＭＳ Ｐゴシック" pitchFamily="-107" charset="-128"/>
            </a:endParaRPr>
          </a:p>
          <a:p>
            <a:pPr marL="342900" lvl="1" indent="-342900">
              <a:spcBef>
                <a:spcPts val="0"/>
              </a:spcBef>
              <a:spcAft>
                <a:spcPts val="0"/>
              </a:spcAft>
              <a:defRPr/>
            </a:pPr>
            <a:r>
              <a:rPr lang="en-US" altLang="ja-JP" sz="1800" u="sng" dirty="0" smtClean="0">
                <a:latin typeface="Calibri" pitchFamily="34" charset="0"/>
                <a:ea typeface="ＭＳ Ｐゴシック" pitchFamily="-107" charset="-128"/>
              </a:rPr>
              <a:t>Resolution</a:t>
            </a:r>
            <a:r>
              <a:rPr lang="en-US" altLang="ja-JP" sz="1800" u="sng" dirty="0">
                <a:latin typeface="Calibri" pitchFamily="34" charset="0"/>
                <a:ea typeface="ＭＳ Ｐゴシック" pitchFamily="-107" charset="-128"/>
              </a:rPr>
              <a:t>: </a:t>
            </a:r>
            <a:r>
              <a:rPr lang="en-US" altLang="ja-JP" sz="1800" u="sng" dirty="0" smtClean="0">
                <a:latin typeface="Calibri" pitchFamily="34" charset="0"/>
                <a:ea typeface="ＭＳ Ｐゴシック" pitchFamily="-107" charset="-128"/>
              </a:rPr>
              <a:t>TDE </a:t>
            </a:r>
            <a:r>
              <a:rPr lang="en-US" altLang="ja-JP" sz="1800" u="sng" dirty="0" err="1" smtClean="0">
                <a:latin typeface="Calibri" pitchFamily="34" charset="0"/>
                <a:ea typeface="ＭＳ Ｐゴシック" pitchFamily="-107" charset="-128"/>
              </a:rPr>
              <a:t>BoF</a:t>
            </a:r>
            <a:r>
              <a:rPr lang="en-US" altLang="ja-JP" sz="1800" u="sng" dirty="0" smtClean="0">
                <a:latin typeface="Calibri" pitchFamily="34" charset="0"/>
                <a:ea typeface="ＭＳ Ｐゴシック" pitchFamily="-107" charset="-128"/>
              </a:rPr>
              <a:t> wishes </a:t>
            </a:r>
            <a:r>
              <a:rPr lang="en-US" altLang="ja-JP" sz="1800" u="sng" dirty="0">
                <a:latin typeface="Calibri" pitchFamily="34" charset="0"/>
                <a:ea typeface="ＭＳ Ｐゴシック" pitchFamily="-107" charset="-128"/>
              </a:rPr>
              <a:t>to request </a:t>
            </a:r>
            <a:r>
              <a:rPr lang="en-US" altLang="ja-JP" sz="1800" u="sng" dirty="0" smtClean="0">
                <a:latin typeface="Calibri" pitchFamily="34" charset="0"/>
                <a:ea typeface="ＭＳ Ｐゴシック" pitchFamily="-107" charset="-128"/>
              </a:rPr>
              <a:t>permission to become a WG with one specific product, a TDE Orange Book</a:t>
            </a:r>
            <a:endParaRPr lang="en-GB" altLang="ja-JP" sz="1800" u="sng" dirty="0">
              <a:latin typeface="Calibri" pitchFamily="34" charset="0"/>
              <a:ea typeface="ＭＳ Ｐゴシック" pitchFamily="-107" charset="-128"/>
            </a:endParaRPr>
          </a:p>
          <a:p>
            <a:pPr marL="0" lvl="1" indent="0">
              <a:spcBef>
                <a:spcPts val="0"/>
              </a:spcBef>
              <a:spcAft>
                <a:spcPts val="0"/>
              </a:spcAft>
              <a:buNone/>
              <a:defRPr/>
            </a:pPr>
            <a:endParaRPr lang="en-GB" sz="1800" b="0" dirty="0" smtClean="0">
              <a:latin typeface="Calibri"/>
              <a:cs typeface="Calibri"/>
            </a:endParaRPr>
          </a:p>
        </p:txBody>
      </p:sp>
    </p:spTree>
    <p:extLst>
      <p:ext uri="{BB962C8B-B14F-4D97-AF65-F5344CB8AC3E}">
        <p14:creationId xmlns:p14="http://schemas.microsoft.com/office/powerpoint/2010/main" val="2415929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4" name="Text Box 5"/>
          <p:cNvSpPr txBox="1">
            <a:spLocks noChangeArrowheads="1"/>
          </p:cNvSpPr>
          <p:nvPr/>
        </p:nvSpPr>
        <p:spPr bwMode="auto">
          <a:xfrm>
            <a:off x="424260" y="797341"/>
            <a:ext cx="8416770" cy="5896486"/>
          </a:xfrm>
          <a:prstGeom prst="rect">
            <a:avLst/>
          </a:prstGeom>
          <a:noFill/>
          <a:ln w="9525">
            <a:noFill/>
            <a:miter lim="800000"/>
            <a:headEnd/>
            <a:tailEnd/>
          </a:ln>
        </p:spPr>
        <p:txBody>
          <a:bodyPr wrap="square">
            <a:spAutoFit/>
          </a:bodyPr>
          <a:lstStyle/>
          <a:p>
            <a:pPr eaLnBrk="0" hangingPunct="0">
              <a:spcBef>
                <a:spcPct val="10000"/>
              </a:spcBef>
              <a:spcAft>
                <a:spcPct val="10000"/>
              </a:spcAft>
              <a:defRPr/>
            </a:pPr>
            <a:r>
              <a:rPr lang="en-US" sz="2000" dirty="0" smtClean="0">
                <a:effectLst>
                  <a:outerShdw blurRad="38100" dist="38100" dir="2700000" algn="tl">
                    <a:srgbClr val="C0C0C0"/>
                  </a:outerShdw>
                </a:effectLst>
                <a:latin typeface="Calibri" pitchFamily="34" charset="0"/>
                <a:ea typeface="ＭＳ Ｐゴシック" charset="-128"/>
              </a:rPr>
              <a:t>System Architecture </a:t>
            </a:r>
            <a:r>
              <a:rPr lang="en-US" sz="2000" dirty="0" err="1" smtClean="0">
                <a:effectLst>
                  <a:outerShdw blurRad="38100" dist="38100" dir="2700000" algn="tl">
                    <a:srgbClr val="C0C0C0"/>
                  </a:outerShdw>
                </a:effectLst>
                <a:latin typeface="Calibri" pitchFamily="34" charset="0"/>
                <a:ea typeface="ＭＳ Ｐゴシック" charset="-128"/>
              </a:rPr>
              <a:t>BoF</a:t>
            </a:r>
            <a:r>
              <a:rPr lang="en-US" sz="2000" dirty="0" smtClean="0">
                <a:effectLst>
                  <a:outerShdw blurRad="38100" dist="38100" dir="2700000" algn="tl">
                    <a:srgbClr val="C0C0C0"/>
                  </a:outerShdw>
                </a:effectLst>
                <a:latin typeface="Calibri" pitchFamily="34" charset="0"/>
                <a:ea typeface="ＭＳ Ｐゴシック" charset="-128"/>
              </a:rPr>
              <a:t> (SAWG restart)</a:t>
            </a:r>
            <a:endParaRPr lang="en-US" sz="2000" dirty="0">
              <a:effectLst>
                <a:outerShdw blurRad="38100" dist="38100" dir="2700000" algn="tl">
                  <a:srgbClr val="C0C0C0"/>
                </a:outerShdw>
              </a:effectLst>
              <a:latin typeface="Calibri" pitchFamily="34" charset="0"/>
              <a:ea typeface="ＭＳ Ｐゴシック" charset="-128"/>
            </a:endParaRPr>
          </a:p>
          <a:p>
            <a:pPr marL="457200" indent="-457200" eaLnBrk="0" hangingPunct="0">
              <a:buFont typeface="Arial" charset="0"/>
              <a:buNone/>
              <a:defRPr/>
            </a:pPr>
            <a:r>
              <a:rPr lang="en-GB" sz="1800" dirty="0">
                <a:latin typeface="Calibri" pitchFamily="34" charset="0"/>
                <a:ea typeface="ＭＳ Ｐゴシック" charset="-128"/>
                <a:cs typeface="Times New Roman" pitchFamily="18" charset="0"/>
              </a:rPr>
              <a:t>Goals: </a:t>
            </a:r>
          </a:p>
          <a:p>
            <a:pPr marL="457200" indent="-457200" eaLnBrk="0" hangingPunct="0">
              <a:buFontTx/>
              <a:buChar char="•"/>
              <a:defRPr/>
            </a:pPr>
            <a:r>
              <a:rPr lang="en-US" altLang="ja-JP" dirty="0" smtClean="0">
                <a:latin typeface="Calibri" pitchFamily="34" charset="0"/>
                <a:ea typeface="ＭＳ Ｐゴシック" charset="-128"/>
              </a:rPr>
              <a:t>Create CCSDS Reference Architecture for CMC (“cartoon” and formal model) </a:t>
            </a:r>
            <a:r>
              <a:rPr lang="en-US" altLang="ja-JP" dirty="0" smtClean="0">
                <a:solidFill>
                  <a:srgbClr val="FF0000"/>
                </a:solidFill>
                <a:latin typeface="Calibri" pitchFamily="34" charset="0"/>
                <a:ea typeface="ＭＳ Ｐゴシック" charset="-128"/>
              </a:rPr>
              <a:t>1.5 WY</a:t>
            </a:r>
          </a:p>
          <a:p>
            <a:pPr marL="457200" indent="-457200" eaLnBrk="0" hangingPunct="0">
              <a:buFontTx/>
              <a:buChar char="•"/>
              <a:defRPr/>
            </a:pPr>
            <a:r>
              <a:rPr lang="en-US" dirty="0">
                <a:latin typeface="Calibri" pitchFamily="34" charset="0"/>
                <a:ea typeface="ＭＳ Ｐゴシック" charset="-128"/>
              </a:rPr>
              <a:t>Develop a formal ontology for CCSDS and related XML schema </a:t>
            </a:r>
            <a:r>
              <a:rPr lang="en-US" dirty="0" smtClean="0">
                <a:latin typeface="Calibri" pitchFamily="34" charset="0"/>
                <a:ea typeface="ＭＳ Ｐゴシック" charset="-128"/>
              </a:rPr>
              <a:t>guidelines </a:t>
            </a:r>
            <a:r>
              <a:rPr lang="en-US" dirty="0" smtClean="0">
                <a:solidFill>
                  <a:srgbClr val="FF0000"/>
                </a:solidFill>
                <a:latin typeface="Calibri" pitchFamily="34" charset="0"/>
                <a:ea typeface="ＭＳ Ｐゴシック" charset="-128"/>
              </a:rPr>
              <a:t>2+ WY</a:t>
            </a:r>
            <a:endParaRPr lang="en-US" dirty="0">
              <a:solidFill>
                <a:srgbClr val="FF0000"/>
              </a:solidFill>
              <a:latin typeface="Calibri" pitchFamily="34" charset="0"/>
              <a:ea typeface="ＭＳ Ｐゴシック" charset="-128"/>
            </a:endParaRPr>
          </a:p>
          <a:p>
            <a:pPr marL="457200" indent="-457200" eaLnBrk="0" hangingPunct="0">
              <a:buFontTx/>
              <a:buChar char="•"/>
              <a:defRPr/>
            </a:pPr>
            <a:r>
              <a:rPr lang="en-US" dirty="0" smtClean="0">
                <a:latin typeface="Calibri" pitchFamily="34" charset="0"/>
                <a:ea typeface="ＭＳ Ｐゴシック" charset="-128"/>
              </a:rPr>
              <a:t>Refresh Reference Architecture for Space Data Systems (RASDS)  </a:t>
            </a:r>
            <a:r>
              <a:rPr lang="en-US" dirty="0" smtClean="0">
                <a:solidFill>
                  <a:srgbClr val="FF0000"/>
                </a:solidFill>
                <a:latin typeface="Calibri" pitchFamily="34" charset="0"/>
                <a:ea typeface="ＭＳ Ｐゴシック" charset="-128"/>
              </a:rPr>
              <a:t>1-2 WY</a:t>
            </a:r>
          </a:p>
          <a:p>
            <a:pPr marL="457200" indent="-457200" eaLnBrk="0" hangingPunct="0">
              <a:buFontTx/>
              <a:buChar char="•"/>
              <a:defRPr/>
            </a:pPr>
            <a:r>
              <a:rPr lang="en-US" dirty="0" smtClean="0">
                <a:latin typeface="Calibri" pitchFamily="34" charset="0"/>
                <a:ea typeface="ＭＳ Ｐゴシック" charset="-128"/>
              </a:rPr>
              <a:t>Develop a process for sustaining the reference architecture, ontology and schema </a:t>
            </a:r>
            <a:r>
              <a:rPr lang="en-US" dirty="0" smtClean="0">
                <a:solidFill>
                  <a:srgbClr val="FF0000"/>
                </a:solidFill>
                <a:latin typeface="Calibri" pitchFamily="34" charset="0"/>
                <a:ea typeface="ＭＳ Ｐゴシック" charset="-128"/>
              </a:rPr>
              <a:t>0.5 WY</a:t>
            </a:r>
            <a:endParaRPr lang="en-GB" dirty="0">
              <a:solidFill>
                <a:srgbClr val="FF0000"/>
              </a:solidFill>
              <a:latin typeface="Calibri" pitchFamily="34" charset="0"/>
              <a:ea typeface="ＭＳ Ｐゴシック" charset="-128"/>
            </a:endParaRPr>
          </a:p>
          <a:p>
            <a:pPr marL="457200" indent="-457200" eaLnBrk="0" hangingPunct="0">
              <a:defRPr/>
            </a:pPr>
            <a:r>
              <a:rPr lang="en-GB" sz="1800" dirty="0" err="1" smtClean="0">
                <a:latin typeface="Calibri" pitchFamily="34" charset="0"/>
                <a:ea typeface="ＭＳ Ｐゴシック" charset="-128"/>
              </a:rPr>
              <a:t>BoF</a:t>
            </a:r>
            <a:r>
              <a:rPr lang="en-GB" sz="1800" dirty="0" smtClean="0">
                <a:latin typeface="Calibri" pitchFamily="34" charset="0"/>
                <a:ea typeface="ＭＳ Ｐゴシック" charset="-128"/>
              </a:rPr>
              <a:t> Status</a:t>
            </a:r>
            <a:r>
              <a:rPr lang="en-GB" sz="1800" dirty="0">
                <a:latin typeface="Calibri" pitchFamily="34" charset="0"/>
                <a:ea typeface="ＭＳ Ｐゴシック" charset="-128"/>
              </a:rPr>
              <a:t>:</a:t>
            </a:r>
          </a:p>
          <a:p>
            <a:pPr marL="457200" indent="-457200" eaLnBrk="0" hangingPunct="0">
              <a:lnSpc>
                <a:spcPts val="1800"/>
              </a:lnSpc>
              <a:buSzPct val="125000"/>
              <a:buFontTx/>
              <a:buChar char="•"/>
              <a:defRPr/>
            </a:pPr>
            <a:r>
              <a:rPr lang="en-US" altLang="ja-JP" dirty="0" smtClean="0">
                <a:latin typeface="Calibri" pitchFamily="34" charset="0"/>
                <a:ea typeface="ＭＳ Ｐゴシック" charset="-128"/>
              </a:rPr>
              <a:t>Discussed CCSDS Reference Architecture, two possible initial approaches were discussed.  Propose doing it </a:t>
            </a:r>
            <a:r>
              <a:rPr lang="en-US" altLang="ja-JP" dirty="0">
                <a:latin typeface="Calibri" pitchFamily="34" charset="0"/>
                <a:ea typeface="ＭＳ Ｐゴシック" charset="-128"/>
              </a:rPr>
              <a:t>in 2 </a:t>
            </a:r>
            <a:r>
              <a:rPr lang="en-US" altLang="ja-JP" dirty="0" smtClean="0">
                <a:latin typeface="Calibri" pitchFamily="34" charset="0"/>
                <a:ea typeface="ＭＳ Ｐゴシック" charset="-128"/>
              </a:rPr>
              <a:t>stages, </a:t>
            </a:r>
            <a:r>
              <a:rPr lang="en-US" altLang="ja-JP" dirty="0">
                <a:latin typeface="Calibri" pitchFamily="34" charset="0"/>
                <a:ea typeface="ＭＳ Ｐゴシック" charset="-128"/>
              </a:rPr>
              <a:t>initial quick </a:t>
            </a:r>
            <a:r>
              <a:rPr lang="en-US" altLang="ja-JP" dirty="0" smtClean="0">
                <a:latin typeface="Calibri" pitchFamily="34" charset="0"/>
                <a:ea typeface="ＭＳ Ｐゴシック" charset="-128"/>
              </a:rPr>
              <a:t>“cartoon” form </a:t>
            </a:r>
            <a:r>
              <a:rPr lang="en-US" altLang="ja-JP" dirty="0">
                <a:latin typeface="Calibri" pitchFamily="34" charset="0"/>
                <a:ea typeface="ＭＳ Ｐゴシック" charset="-128"/>
              </a:rPr>
              <a:t>and </a:t>
            </a:r>
            <a:r>
              <a:rPr lang="en-US" altLang="ja-JP" dirty="0" smtClean="0">
                <a:latin typeface="Calibri" pitchFamily="34" charset="0"/>
                <a:ea typeface="ＭＳ Ｐゴシック" charset="-128"/>
              </a:rPr>
              <a:t>a more accurate, modeled, </a:t>
            </a:r>
            <a:r>
              <a:rPr lang="en-US" altLang="ja-JP" dirty="0" err="1" smtClean="0">
                <a:latin typeface="Calibri" pitchFamily="34" charset="0"/>
                <a:ea typeface="ＭＳ Ｐゴシック" charset="-128"/>
              </a:rPr>
              <a:t>SysML</a:t>
            </a:r>
            <a:r>
              <a:rPr lang="en-US" altLang="ja-JP" dirty="0" smtClean="0">
                <a:latin typeface="Calibri" pitchFamily="34" charset="0"/>
                <a:ea typeface="ＭＳ Ｐゴシック" charset="-128"/>
              </a:rPr>
              <a:t> version, and reviewed with WGs, CESG &amp; CMC.  Need agreement on approach before work is initiated.</a:t>
            </a:r>
          </a:p>
          <a:p>
            <a:pPr marL="457200" indent="-457200" eaLnBrk="0" hangingPunct="0">
              <a:lnSpc>
                <a:spcPts val="1800"/>
              </a:lnSpc>
              <a:buSzPct val="125000"/>
              <a:buFontTx/>
              <a:buChar char="•"/>
              <a:defRPr/>
            </a:pPr>
            <a:r>
              <a:rPr lang="en-US" dirty="0">
                <a:latin typeface="Calibri" pitchFamily="34" charset="0"/>
                <a:ea typeface="ＭＳ Ｐゴシック" charset="-128"/>
              </a:rPr>
              <a:t>Discussed development of a formal ontology (terms, cleaned up definitions, sources, and especially relationships) from the existing CCSDS Glossary (SANA version).  Agreement that this would improve overall CCSDS standards once developed and integrated into WG processes.  Interest &amp; support from two outside sources: ECSS and SC14.</a:t>
            </a:r>
          </a:p>
          <a:p>
            <a:pPr marL="457200" indent="-457200" eaLnBrk="0" hangingPunct="0">
              <a:lnSpc>
                <a:spcPts val="1800"/>
              </a:lnSpc>
              <a:buSzPct val="125000"/>
              <a:buFontTx/>
              <a:buChar char="•"/>
              <a:defRPr/>
            </a:pPr>
            <a:r>
              <a:rPr lang="en-US" dirty="0" smtClean="0">
                <a:latin typeface="Calibri" pitchFamily="34" charset="0"/>
                <a:ea typeface="ＭＳ Ｐゴシック" charset="-128"/>
              </a:rPr>
              <a:t>Discussed refresh of RASDS MB (overdue for 5 year review).  Agreement on value of adding three new viewpoints: service, operations, and physical.  Interest from two sources: CCSDS and users, and SC14.  Agreement that developing a </a:t>
            </a:r>
            <a:r>
              <a:rPr lang="en-US" dirty="0" err="1" smtClean="0">
                <a:latin typeface="Calibri" pitchFamily="34" charset="0"/>
                <a:ea typeface="ＭＳ Ｐゴシック" charset="-128"/>
              </a:rPr>
              <a:t>SysML</a:t>
            </a:r>
            <a:r>
              <a:rPr lang="en-US" dirty="0" smtClean="0">
                <a:latin typeface="Calibri" pitchFamily="34" charset="0"/>
                <a:ea typeface="ＭＳ Ｐゴシック" charset="-128"/>
              </a:rPr>
              <a:t>/UML annex would be useful.</a:t>
            </a:r>
          </a:p>
          <a:p>
            <a:pPr marL="457200" indent="-457200" eaLnBrk="0" hangingPunct="0">
              <a:lnSpc>
                <a:spcPts val="1800"/>
              </a:lnSpc>
              <a:buSzPct val="125000"/>
              <a:buFontTx/>
              <a:buChar char="•"/>
              <a:defRPr/>
            </a:pPr>
            <a:r>
              <a:rPr lang="en-US" dirty="0" smtClean="0">
                <a:latin typeface="Calibri" pitchFamily="34" charset="0"/>
                <a:ea typeface="ＭＳ Ｐゴシック" charset="-128"/>
              </a:rPr>
              <a:t>Discussed development of XML style &amp; structure guidelines, integration of the formal ontology terms in the development of improved schema, and content and structure validation tools. New source of support:  API Academy</a:t>
            </a:r>
          </a:p>
          <a:p>
            <a:pPr eaLnBrk="0" hangingPunct="0">
              <a:lnSpc>
                <a:spcPts val="1800"/>
              </a:lnSpc>
              <a:buSzPct val="125000"/>
              <a:defRPr/>
            </a:pPr>
            <a:r>
              <a:rPr lang="en-US" altLang="ja-JP" u="sng" dirty="0">
                <a:latin typeface="Calibri" pitchFamily="34" charset="0"/>
                <a:ea typeface="ＭＳ Ｐゴシック" pitchFamily="-107" charset="-128"/>
              </a:rPr>
              <a:t>Resolution: </a:t>
            </a:r>
            <a:r>
              <a:rPr lang="en-US" altLang="ja-JP" u="sng" dirty="0" smtClean="0">
                <a:latin typeface="Calibri" pitchFamily="34" charset="0"/>
                <a:ea typeface="ＭＳ Ｐゴシック" pitchFamily="-107" charset="-128"/>
              </a:rPr>
              <a:t>SAWG wishes </a:t>
            </a:r>
            <a:r>
              <a:rPr lang="en-US" altLang="ja-JP" u="sng" dirty="0">
                <a:latin typeface="Calibri" pitchFamily="34" charset="0"/>
                <a:ea typeface="ＭＳ Ｐゴシック" pitchFamily="-107" charset="-128"/>
              </a:rPr>
              <a:t>to </a:t>
            </a:r>
            <a:r>
              <a:rPr lang="en-US" altLang="ja-JP" u="sng" dirty="0" smtClean="0">
                <a:latin typeface="Calibri" pitchFamily="34" charset="0"/>
                <a:ea typeface="ＭＳ Ｐゴシック" pitchFamily="-107" charset="-128"/>
              </a:rPr>
              <a:t>restart and develop this set of standards and guidelines.  Some external resources appear to be available, but agency involvement is sought.</a:t>
            </a:r>
            <a:endParaRPr lang="en-GB" altLang="ja-JP" u="sng" dirty="0">
              <a:latin typeface="Calibri" pitchFamily="34" charset="0"/>
              <a:ea typeface="ＭＳ Ｐゴシック" pitchFamily="-107" charset="-128"/>
            </a:endParaRPr>
          </a:p>
          <a:p>
            <a:pPr lvl="1" eaLnBrk="0" hangingPunct="0">
              <a:lnSpc>
                <a:spcPts val="1800"/>
              </a:lnSpc>
              <a:buSzPct val="125000"/>
              <a:defRPr/>
            </a:pPr>
            <a:endParaRPr lang="fr-CA" dirty="0">
              <a:latin typeface="Calibri" pitchFamily="34" charset="0"/>
              <a:ea typeface="ＭＳ Ｐゴシック" charset="-128"/>
            </a:endParaRPr>
          </a:p>
        </p:txBody>
      </p:sp>
      <p:sp>
        <p:nvSpPr>
          <p:cNvPr id="23" name="Text Box 2"/>
          <p:cNvSpPr txBox="1">
            <a:spLocks noChangeArrowheads="1"/>
          </p:cNvSpPr>
          <p:nvPr/>
        </p:nvSpPr>
        <p:spPr bwMode="auto">
          <a:xfrm>
            <a:off x="1752600" y="90488"/>
            <a:ext cx="6019800" cy="461962"/>
          </a:xfrm>
          <a:prstGeom prst="rect">
            <a:avLst/>
          </a:prstGeom>
          <a:noFill/>
          <a:ln w="9525">
            <a:noFill/>
            <a:miter lim="800000"/>
            <a:headEnd/>
            <a:tailEnd/>
          </a:ln>
        </p:spPr>
        <p:txBody>
          <a:bodyPr>
            <a:spAutoFit/>
          </a:bodyPr>
          <a:lstStyle/>
          <a:p>
            <a:pPr lvl="1" eaLnBrk="0" hangingPunct="0">
              <a:spcBef>
                <a:spcPct val="50000"/>
              </a:spcBef>
              <a:defRPr/>
            </a:pPr>
            <a:r>
              <a:rPr lang="en-GB" sz="2400" dirty="0">
                <a:solidFill>
                  <a:srgbClr val="000099"/>
                </a:solidFill>
                <a:effectLst>
                  <a:outerShdw blurRad="38100" dist="38100" dir="2700000" algn="tl">
                    <a:srgbClr val="000000">
                      <a:alpha val="43137"/>
                    </a:srgbClr>
                  </a:outerShdw>
                </a:effectLst>
                <a:latin typeface="Calibri" pitchFamily="34" charset="0"/>
              </a:rPr>
              <a:t>Systems Engineering Area Report</a:t>
            </a:r>
            <a:endParaRPr lang="en-US" sz="2400" dirty="0">
              <a:solidFill>
                <a:srgbClr val="000099"/>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3586608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2033588" y="2101850"/>
            <a:ext cx="6358356" cy="4543425"/>
            <a:chOff x="2033588" y="2101850"/>
            <a:chExt cx="6358356" cy="4543425"/>
          </a:xfrm>
        </p:grpSpPr>
        <p:sp>
          <p:nvSpPr>
            <p:cNvPr id="36865" name="Rectangle 97"/>
            <p:cNvSpPr>
              <a:spLocks noChangeArrowheads="1"/>
            </p:cNvSpPr>
            <p:nvPr/>
          </p:nvSpPr>
          <p:spPr bwMode="auto">
            <a:xfrm>
              <a:off x="6464300" y="2484437"/>
              <a:ext cx="1841500" cy="3657600"/>
            </a:xfrm>
            <a:prstGeom prst="cube">
              <a:avLst>
                <a:gd name="adj" fmla="val 5639"/>
              </a:avLst>
            </a:prstGeom>
            <a:solidFill>
              <a:srgbClr val="CCFF66">
                <a:alpha val="76077"/>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nchorCtr="0"/>
            <a:lstStyle/>
            <a:p>
              <a:pPr algn="ctr"/>
              <a:endParaRPr kumimoji="1" lang="en-GB" sz="1000">
                <a:solidFill>
                  <a:schemeClr val="tx1"/>
                </a:solidFill>
                <a:latin typeface="Arial" pitchFamily="34" charset="0"/>
                <a:cs typeface="Arial" pitchFamily="34" charset="0"/>
              </a:endParaRPr>
            </a:p>
          </p:txBody>
        </p:sp>
        <p:sp>
          <p:nvSpPr>
            <p:cNvPr id="36866" name="Rectangle 97"/>
            <p:cNvSpPr>
              <a:spLocks noChangeArrowheads="1"/>
            </p:cNvSpPr>
            <p:nvPr/>
          </p:nvSpPr>
          <p:spPr bwMode="auto">
            <a:xfrm>
              <a:off x="4359275" y="2462213"/>
              <a:ext cx="1601788" cy="3657600"/>
            </a:xfrm>
            <a:prstGeom prst="cube">
              <a:avLst>
                <a:gd name="adj" fmla="val 3986"/>
              </a:avLst>
            </a:prstGeom>
            <a:solidFill>
              <a:srgbClr val="E0C62C">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0"/>
            <a:lstStyle/>
            <a:p>
              <a:pPr algn="ctr"/>
              <a:endParaRPr kumimoji="1" lang="en-GB" sz="1000">
                <a:solidFill>
                  <a:schemeClr val="tx1"/>
                </a:solidFill>
                <a:latin typeface="Arial" pitchFamily="34" charset="0"/>
                <a:cs typeface="Arial" pitchFamily="34" charset="0"/>
              </a:endParaRPr>
            </a:p>
          </p:txBody>
        </p:sp>
        <p:sp>
          <p:nvSpPr>
            <p:cNvPr id="36867" name="Rectangle 97"/>
            <p:cNvSpPr>
              <a:spLocks noChangeArrowheads="1"/>
            </p:cNvSpPr>
            <p:nvPr/>
          </p:nvSpPr>
          <p:spPr bwMode="auto">
            <a:xfrm>
              <a:off x="2033588" y="2468563"/>
              <a:ext cx="1905000" cy="3657600"/>
            </a:xfrm>
            <a:prstGeom prst="cube">
              <a:avLst>
                <a:gd name="adj" fmla="val 4903"/>
              </a:avLst>
            </a:prstGeom>
            <a:solidFill>
              <a:srgbClr val="CCFF66">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lstStyle/>
            <a:p>
              <a:pPr algn="ctr"/>
              <a:endParaRPr kumimoji="1" lang="en-GB" sz="1000">
                <a:solidFill>
                  <a:schemeClr val="tx1"/>
                </a:solidFill>
                <a:latin typeface="Arial" pitchFamily="34" charset="0"/>
                <a:cs typeface="Arial" pitchFamily="34" charset="0"/>
              </a:endParaRPr>
            </a:p>
          </p:txBody>
        </p:sp>
        <p:cxnSp>
          <p:nvCxnSpPr>
            <p:cNvPr id="36868" name="Straight Connector 151"/>
            <p:cNvCxnSpPr>
              <a:cxnSpLocks noChangeShapeType="1"/>
            </p:cNvCxnSpPr>
            <p:nvPr/>
          </p:nvCxnSpPr>
          <p:spPr bwMode="auto">
            <a:xfrm>
              <a:off x="4800600" y="6257925"/>
              <a:ext cx="32099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6869" name="Straight Connector 157"/>
            <p:cNvCxnSpPr>
              <a:cxnSpLocks noChangeShapeType="1"/>
              <a:stCxn id="36883" idx="2"/>
            </p:cNvCxnSpPr>
            <p:nvPr/>
          </p:nvCxnSpPr>
          <p:spPr bwMode="auto">
            <a:xfrm flipH="1">
              <a:off x="5493996" y="5764213"/>
              <a:ext cx="4025" cy="4937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6870" name="Elbow Connector 178"/>
            <p:cNvCxnSpPr>
              <a:cxnSpLocks noChangeShapeType="1"/>
              <a:stCxn id="36897" idx="3"/>
              <a:endCxn id="36882" idx="1"/>
            </p:cNvCxnSpPr>
            <p:nvPr/>
          </p:nvCxnSpPr>
          <p:spPr bwMode="auto">
            <a:xfrm>
              <a:off x="2810097" y="5668963"/>
              <a:ext cx="1685702" cy="3175"/>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36871" name="Straight Connector 264"/>
            <p:cNvCxnSpPr>
              <a:cxnSpLocks noChangeShapeType="1"/>
              <a:stCxn id="36910" idx="2"/>
            </p:cNvCxnSpPr>
            <p:nvPr/>
          </p:nvCxnSpPr>
          <p:spPr bwMode="auto">
            <a:xfrm>
              <a:off x="6933120" y="5767388"/>
              <a:ext cx="0" cy="4905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36872" name="Rectangle 669"/>
            <p:cNvSpPr>
              <a:spLocks noChangeArrowheads="1"/>
            </p:cNvSpPr>
            <p:nvPr/>
          </p:nvSpPr>
          <p:spPr bwMode="auto">
            <a:xfrm>
              <a:off x="4500563" y="2543175"/>
              <a:ext cx="1319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p>
              <a:pPr algn="ctr"/>
              <a:r>
                <a:rPr lang="en-US" sz="1000" b="1" dirty="0">
                  <a:latin typeface="Arial" pitchFamily="34" charset="0"/>
                  <a:cs typeface="Arial" pitchFamily="34" charset="0"/>
                </a:rPr>
                <a:t>ABA Earth-Space</a:t>
              </a:r>
            </a:p>
            <a:p>
              <a:pPr algn="ctr"/>
              <a:r>
                <a:rPr lang="en-US" sz="1000" b="1" dirty="0">
                  <a:latin typeface="Arial" pitchFamily="34" charset="0"/>
                  <a:cs typeface="Arial" pitchFamily="34" charset="0"/>
                </a:rPr>
                <a:t>Link Terminal</a:t>
              </a:r>
            </a:p>
          </p:txBody>
        </p:sp>
        <p:sp>
          <p:nvSpPr>
            <p:cNvPr id="36873" name="Rectangle 671"/>
            <p:cNvSpPr>
              <a:spLocks noChangeArrowheads="1"/>
            </p:cNvSpPr>
            <p:nvPr/>
          </p:nvSpPr>
          <p:spPr bwMode="auto">
            <a:xfrm>
              <a:off x="6792119" y="2543175"/>
              <a:ext cx="1185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p>
              <a:pPr algn="ctr"/>
              <a:r>
                <a:rPr lang="en-US" sz="1000" b="1" dirty="0">
                  <a:latin typeface="Arial" pitchFamily="34" charset="0"/>
                  <a:cs typeface="Arial" pitchFamily="34" charset="0"/>
                </a:rPr>
                <a:t>ABA </a:t>
              </a:r>
              <a:r>
                <a:rPr lang="en-US" sz="1000" b="1" dirty="0" smtClean="0">
                  <a:latin typeface="Arial" pitchFamily="34" charset="0"/>
                  <a:cs typeface="Arial" pitchFamily="34" charset="0"/>
                </a:rPr>
                <a:t>Earth</a:t>
              </a:r>
              <a:br>
                <a:rPr lang="en-US" sz="1000" b="1" dirty="0" smtClean="0">
                  <a:latin typeface="Arial" pitchFamily="34" charset="0"/>
                  <a:cs typeface="Arial" pitchFamily="34" charset="0"/>
                </a:rPr>
              </a:br>
              <a:r>
                <a:rPr lang="en-US" sz="1000" b="1" dirty="0" smtClean="0">
                  <a:latin typeface="Arial" pitchFamily="34" charset="0"/>
                  <a:cs typeface="Arial" pitchFamily="34" charset="0"/>
                </a:rPr>
                <a:t>User </a:t>
              </a:r>
              <a:r>
                <a:rPr lang="en-US" sz="1000" b="1" dirty="0">
                  <a:latin typeface="Arial" pitchFamily="34" charset="0"/>
                  <a:cs typeface="Arial" pitchFamily="34" charset="0"/>
                </a:rPr>
                <a:t>Node</a:t>
              </a:r>
              <a:endParaRPr lang="en-US" sz="1000" dirty="0">
                <a:latin typeface="Arial" pitchFamily="34" charset="0"/>
                <a:cs typeface="Arial" pitchFamily="34" charset="0"/>
              </a:endParaRPr>
            </a:p>
          </p:txBody>
        </p:sp>
        <p:sp>
          <p:nvSpPr>
            <p:cNvPr id="36874" name="Rectangle 672"/>
            <p:cNvSpPr>
              <a:spLocks noChangeArrowheads="1"/>
            </p:cNvSpPr>
            <p:nvPr/>
          </p:nvSpPr>
          <p:spPr bwMode="auto">
            <a:xfrm>
              <a:off x="2443163" y="2543175"/>
              <a:ext cx="1085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p>
              <a:pPr algn="ctr"/>
              <a:r>
                <a:rPr lang="en-US" sz="1000" b="1" dirty="0">
                  <a:latin typeface="Arial" pitchFamily="34" charset="0"/>
                  <a:cs typeface="Arial" pitchFamily="34" charset="0"/>
                </a:rPr>
                <a:t>ABA Space User Node</a:t>
              </a:r>
              <a:endParaRPr lang="en-US" sz="1000" dirty="0">
                <a:latin typeface="Arial" pitchFamily="34" charset="0"/>
                <a:cs typeface="Arial" pitchFamily="34" charset="0"/>
              </a:endParaRPr>
            </a:p>
          </p:txBody>
        </p:sp>
        <p:sp>
          <p:nvSpPr>
            <p:cNvPr id="36875" name="Text Box 57"/>
            <p:cNvSpPr txBox="1">
              <a:spLocks noChangeArrowheads="1"/>
            </p:cNvSpPr>
            <p:nvPr/>
          </p:nvSpPr>
          <p:spPr bwMode="auto">
            <a:xfrm>
              <a:off x="3536950" y="6059488"/>
              <a:ext cx="11874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smtClean="0">
                  <a:solidFill>
                    <a:srgbClr val="000099"/>
                  </a:solidFill>
                  <a:cs typeface="Arial" pitchFamily="34" charset="0"/>
                </a:rPr>
                <a:t>Ground-Space</a:t>
              </a:r>
              <a:endParaRPr lang="en-GB" sz="1000" b="1" dirty="0">
                <a:solidFill>
                  <a:srgbClr val="000099"/>
                </a:solidFill>
                <a:cs typeface="Arial" pitchFamily="34" charset="0"/>
              </a:endParaRPr>
            </a:p>
            <a:p>
              <a:pPr algn="ctr" eaLnBrk="1" hangingPunct="1"/>
              <a:r>
                <a:rPr lang="en-GB" sz="1000" b="1" dirty="0">
                  <a:solidFill>
                    <a:srgbClr val="000099"/>
                  </a:solidFill>
                  <a:cs typeface="Arial" pitchFamily="34" charset="0"/>
                </a:rPr>
                <a:t>CCSDS Protocols</a:t>
              </a:r>
            </a:p>
          </p:txBody>
        </p:sp>
        <p:sp>
          <p:nvSpPr>
            <p:cNvPr id="36876" name="Text Box 57"/>
            <p:cNvSpPr txBox="1">
              <a:spLocks noChangeArrowheads="1"/>
            </p:cNvSpPr>
            <p:nvPr/>
          </p:nvSpPr>
          <p:spPr bwMode="auto">
            <a:xfrm>
              <a:off x="6602413" y="6245225"/>
              <a:ext cx="1042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cs typeface="Arial" pitchFamily="34" charset="0"/>
                </a:rPr>
                <a:t>Terrestrial</a:t>
              </a:r>
            </a:p>
            <a:p>
              <a:pPr algn="ctr" eaLnBrk="1" hangingPunct="1"/>
              <a:r>
                <a:rPr lang="en-GB" sz="1000" b="1">
                  <a:solidFill>
                    <a:srgbClr val="000099"/>
                  </a:solidFill>
                  <a:cs typeface="Arial" pitchFamily="34" charset="0"/>
                </a:rPr>
                <a:t>WAN</a:t>
              </a:r>
            </a:p>
          </p:txBody>
        </p:sp>
        <p:sp>
          <p:nvSpPr>
            <p:cNvPr id="117" name="TextBox 77"/>
            <p:cNvSpPr txBox="1">
              <a:spLocks noChangeArrowheads="1"/>
            </p:cNvSpPr>
            <p:nvPr/>
          </p:nvSpPr>
          <p:spPr bwMode="auto">
            <a:xfrm>
              <a:off x="5729902" y="5138738"/>
              <a:ext cx="6607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000" b="1" dirty="0" smtClean="0">
                  <a:solidFill>
                    <a:srgbClr val="0079A4"/>
                  </a:solidFill>
                  <a:latin typeface="Arial" pitchFamily="34" charset="0"/>
                  <a:cs typeface="Arial" pitchFamily="34" charset="0"/>
                </a:rPr>
                <a:t>VC X&amp;Y</a:t>
              </a:r>
            </a:p>
          </p:txBody>
        </p:sp>
        <p:sp>
          <p:nvSpPr>
            <p:cNvPr id="36879" name="Rectangle 592"/>
            <p:cNvSpPr>
              <a:spLocks noChangeArrowheads="1"/>
            </p:cNvSpPr>
            <p:nvPr/>
          </p:nvSpPr>
          <p:spPr bwMode="auto">
            <a:xfrm>
              <a:off x="2428876" y="2101850"/>
              <a:ext cx="1114425" cy="215900"/>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mj-lt"/>
                  <a:cs typeface="Arial" pitchFamily="34" charset="0"/>
                </a:rPr>
                <a:t>ABA</a:t>
              </a:r>
            </a:p>
          </p:txBody>
        </p:sp>
        <p:sp>
          <p:nvSpPr>
            <p:cNvPr id="36880" name="Rectangle 592"/>
            <p:cNvSpPr>
              <a:spLocks noChangeArrowheads="1"/>
            </p:cNvSpPr>
            <p:nvPr/>
          </p:nvSpPr>
          <p:spPr bwMode="auto">
            <a:xfrm>
              <a:off x="6826250" y="2101850"/>
              <a:ext cx="1117600" cy="215900"/>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mj-lt"/>
                  <a:cs typeface="Arial" pitchFamily="34" charset="0"/>
                </a:rPr>
                <a:t>ABA</a:t>
              </a:r>
            </a:p>
          </p:txBody>
        </p:sp>
        <p:sp>
          <p:nvSpPr>
            <p:cNvPr id="36881" name="Rectangle 592"/>
            <p:cNvSpPr>
              <a:spLocks noChangeArrowheads="1"/>
            </p:cNvSpPr>
            <p:nvPr/>
          </p:nvSpPr>
          <p:spPr bwMode="auto">
            <a:xfrm>
              <a:off x="4601369" y="2101850"/>
              <a:ext cx="1117600" cy="215900"/>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mj-lt"/>
                  <a:cs typeface="Arial" pitchFamily="34" charset="0"/>
                </a:rPr>
                <a:t>ABA</a:t>
              </a:r>
            </a:p>
          </p:txBody>
        </p:sp>
        <p:sp>
          <p:nvSpPr>
            <p:cNvPr id="36882" name="Text Box 12"/>
            <p:cNvSpPr txBox="1">
              <a:spLocks noChangeArrowheads="1"/>
            </p:cNvSpPr>
            <p:nvPr/>
          </p:nvSpPr>
          <p:spPr bwMode="auto">
            <a:xfrm>
              <a:off x="4495799" y="5581650"/>
              <a:ext cx="585216" cy="180975"/>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RF &amp; Mod</a:t>
              </a:r>
              <a:endParaRPr lang="en-US" sz="1000" dirty="0">
                <a:solidFill>
                  <a:schemeClr val="tx1"/>
                </a:solidFill>
                <a:cs typeface="Arial" pitchFamily="34" charset="0"/>
              </a:endParaRPr>
            </a:p>
          </p:txBody>
        </p:sp>
        <p:sp>
          <p:nvSpPr>
            <p:cNvPr id="36883" name="Text Box 16"/>
            <p:cNvSpPr txBox="1">
              <a:spLocks noChangeArrowheads="1"/>
            </p:cNvSpPr>
            <p:nvPr/>
          </p:nvSpPr>
          <p:spPr bwMode="auto">
            <a:xfrm>
              <a:off x="5205413" y="5581650"/>
              <a:ext cx="585216" cy="182563"/>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IP</a:t>
              </a:r>
              <a:endParaRPr lang="en-US" sz="1000">
                <a:solidFill>
                  <a:schemeClr val="tx1"/>
                </a:solidFill>
                <a:cs typeface="Arial" pitchFamily="34" charset="0"/>
              </a:endParaRPr>
            </a:p>
          </p:txBody>
        </p:sp>
        <p:cxnSp>
          <p:nvCxnSpPr>
            <p:cNvPr id="75" name="Straight Connector 74"/>
            <p:cNvCxnSpPr>
              <a:cxnSpLocks noChangeShapeType="1"/>
              <a:stCxn id="36889" idx="3"/>
              <a:endCxn id="36882" idx="0"/>
            </p:cNvCxnSpPr>
            <p:nvPr/>
          </p:nvCxnSpPr>
          <p:spPr bwMode="auto">
            <a:xfrm>
              <a:off x="4778518" y="4792283"/>
              <a:ext cx="9889" cy="78936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6" name="Straight Connector 75"/>
            <p:cNvCxnSpPr>
              <a:cxnSpLocks noChangeShapeType="1"/>
            </p:cNvCxnSpPr>
            <p:nvPr/>
          </p:nvCxnSpPr>
          <p:spPr bwMode="auto">
            <a:xfrm>
              <a:off x="5486400" y="4791869"/>
              <a:ext cx="7144" cy="789781"/>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6886" name="Text Box 15"/>
            <p:cNvSpPr txBox="1">
              <a:spLocks noChangeArrowheads="1"/>
            </p:cNvSpPr>
            <p:nvPr/>
          </p:nvSpPr>
          <p:spPr bwMode="auto">
            <a:xfrm>
              <a:off x="5205413" y="5145088"/>
              <a:ext cx="585216" cy="182562"/>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TCP</a:t>
              </a:r>
              <a:endParaRPr lang="en-US" sz="1000">
                <a:solidFill>
                  <a:schemeClr val="tx1"/>
                </a:solidFill>
                <a:cs typeface="Arial" pitchFamily="34" charset="0"/>
              </a:endParaRPr>
            </a:p>
          </p:txBody>
        </p:sp>
        <p:sp>
          <p:nvSpPr>
            <p:cNvPr id="36887" name="Text Box 12"/>
            <p:cNvSpPr txBox="1">
              <a:spLocks noChangeArrowheads="1"/>
            </p:cNvSpPr>
            <p:nvPr/>
          </p:nvSpPr>
          <p:spPr bwMode="auto">
            <a:xfrm>
              <a:off x="4495799" y="5365750"/>
              <a:ext cx="585216" cy="182563"/>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C &amp; S</a:t>
              </a:r>
              <a:endParaRPr lang="en-US" sz="1000" dirty="0">
                <a:solidFill>
                  <a:schemeClr val="tx1"/>
                </a:solidFill>
                <a:cs typeface="Arial" pitchFamily="34" charset="0"/>
              </a:endParaRPr>
            </a:p>
          </p:txBody>
        </p:sp>
        <p:sp>
          <p:nvSpPr>
            <p:cNvPr id="36888" name="Text Box 15"/>
            <p:cNvSpPr txBox="1">
              <a:spLocks noChangeArrowheads="1"/>
            </p:cNvSpPr>
            <p:nvPr/>
          </p:nvSpPr>
          <p:spPr bwMode="auto">
            <a:xfrm>
              <a:off x="5205413" y="4926013"/>
              <a:ext cx="585216" cy="182562"/>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F-Frame</a:t>
              </a:r>
              <a:endParaRPr lang="en-US" sz="1000" dirty="0">
                <a:solidFill>
                  <a:schemeClr val="tx1"/>
                </a:solidFill>
                <a:cs typeface="Arial" pitchFamily="34" charset="0"/>
              </a:endParaRPr>
            </a:p>
          </p:txBody>
        </p:sp>
        <p:sp>
          <p:nvSpPr>
            <p:cNvPr id="36889" name="Oval 7"/>
            <p:cNvSpPr>
              <a:spLocks noChangeArrowheads="1"/>
            </p:cNvSpPr>
            <p:nvPr/>
          </p:nvSpPr>
          <p:spPr bwMode="auto">
            <a:xfrm>
              <a:off x="4633913" y="4540250"/>
              <a:ext cx="987425" cy="29527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1000">
                  <a:latin typeface="Arial" pitchFamily="34" charset="0"/>
                  <a:ea typeface="ÇlÇr ñæí©" charset="-128"/>
                  <a:cs typeface="Arial" pitchFamily="34" charset="0"/>
                </a:rPr>
                <a:t>F-Frame</a:t>
              </a:r>
            </a:p>
            <a:p>
              <a:pPr algn="ctr">
                <a:lnSpc>
                  <a:spcPct val="80000"/>
                </a:lnSpc>
              </a:pPr>
              <a:r>
                <a:rPr lang="en-US" sz="1000">
                  <a:latin typeface="Arial" pitchFamily="34" charset="0"/>
                  <a:ea typeface="ÇlÇr ñæí©" charset="-128"/>
                  <a:cs typeface="Arial" pitchFamily="34" charset="0"/>
                </a:rPr>
                <a:t>Production</a:t>
              </a:r>
              <a:endParaRPr lang="en-US" sz="1000">
                <a:latin typeface="Arial" pitchFamily="34" charset="0"/>
                <a:cs typeface="Arial" pitchFamily="34" charset="0"/>
              </a:endParaRPr>
            </a:p>
          </p:txBody>
        </p:sp>
        <p:sp>
          <p:nvSpPr>
            <p:cNvPr id="36890" name="TextBox 76"/>
            <p:cNvSpPr txBox="1">
              <a:spLocks noChangeArrowheads="1"/>
            </p:cNvSpPr>
            <p:nvPr/>
          </p:nvSpPr>
          <p:spPr bwMode="auto">
            <a:xfrm>
              <a:off x="2853353" y="5394325"/>
              <a:ext cx="6607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b="1" dirty="0">
                  <a:solidFill>
                    <a:srgbClr val="0079A4"/>
                  </a:solidFill>
                  <a:cs typeface="Arial" pitchFamily="34" charset="0"/>
                </a:rPr>
                <a:t>VC X&amp;Y</a:t>
              </a:r>
            </a:p>
          </p:txBody>
        </p:sp>
        <p:sp>
          <p:nvSpPr>
            <p:cNvPr id="105" name="Rounded Rectangle 104"/>
            <p:cNvSpPr/>
            <p:nvPr/>
          </p:nvSpPr>
          <p:spPr bwMode="auto">
            <a:xfrm>
              <a:off x="2251076" y="3233738"/>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nchorCtr="0"/>
            <a:lstStyle/>
            <a:p>
              <a:pPr algn="ctr">
                <a:defRPr/>
              </a:pPr>
              <a:r>
                <a:rPr lang="en-US" sz="1000" dirty="0">
                  <a:solidFill>
                    <a:srgbClr val="000000"/>
                  </a:solidFill>
                  <a:latin typeface="Arial" pitchFamily="34" charset="0"/>
                  <a:cs typeface="Arial" pitchFamily="34" charset="0"/>
                </a:rPr>
                <a:t>CMD</a:t>
              </a:r>
            </a:p>
          </p:txBody>
        </p:sp>
        <p:sp>
          <p:nvSpPr>
            <p:cNvPr id="36892" name="TextBox 77"/>
            <p:cNvSpPr txBox="1">
              <a:spLocks noChangeArrowheads="1"/>
            </p:cNvSpPr>
            <p:nvPr/>
          </p:nvSpPr>
          <p:spPr bwMode="auto">
            <a:xfrm>
              <a:off x="3447145" y="3302000"/>
              <a:ext cx="4828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b="1">
                  <a:solidFill>
                    <a:srgbClr val="0079A4"/>
                  </a:solidFill>
                  <a:cs typeface="Arial" pitchFamily="34" charset="0"/>
                </a:rPr>
                <a:t>VC Y</a:t>
              </a:r>
            </a:p>
          </p:txBody>
        </p:sp>
        <p:sp>
          <p:nvSpPr>
            <p:cNvPr id="36893" name="TextBox 77"/>
            <p:cNvSpPr txBox="1">
              <a:spLocks noChangeArrowheads="1"/>
            </p:cNvSpPr>
            <p:nvPr/>
          </p:nvSpPr>
          <p:spPr bwMode="auto">
            <a:xfrm>
              <a:off x="2500994" y="3484563"/>
              <a:ext cx="4828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b="1">
                  <a:solidFill>
                    <a:srgbClr val="0079A4"/>
                  </a:solidFill>
                  <a:cs typeface="Arial" pitchFamily="34" charset="0"/>
                </a:rPr>
                <a:t>VC X</a:t>
              </a:r>
            </a:p>
          </p:txBody>
        </p:sp>
        <p:sp>
          <p:nvSpPr>
            <p:cNvPr id="108" name="Magnetic Disk 18"/>
            <p:cNvSpPr/>
            <p:nvPr/>
          </p:nvSpPr>
          <p:spPr>
            <a:xfrm>
              <a:off x="3188521" y="3041650"/>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fontAlgn="auto" hangingPunct="0">
                <a:spcBef>
                  <a:spcPts val="0"/>
                </a:spcBef>
                <a:spcAft>
                  <a:spcPts val="0"/>
                </a:spcAft>
                <a:defRPr/>
              </a:pPr>
              <a:endParaRPr lang="en-US" sz="1000">
                <a:latin typeface="Arial" pitchFamily="34" charset="0"/>
                <a:cs typeface="Arial" pitchFamily="34" charset="0"/>
              </a:endParaRPr>
            </a:p>
          </p:txBody>
        </p:sp>
        <p:cxnSp>
          <p:nvCxnSpPr>
            <p:cNvPr id="109" name="Straight Connector 108"/>
            <p:cNvCxnSpPr>
              <a:cxnSpLocks noChangeShapeType="1"/>
              <a:stCxn id="36900" idx="4"/>
              <a:endCxn id="36897" idx="0"/>
            </p:cNvCxnSpPr>
            <p:nvPr/>
          </p:nvCxnSpPr>
          <p:spPr bwMode="auto">
            <a:xfrm>
              <a:off x="2509838" y="4158695"/>
              <a:ext cx="7651" cy="141978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6896" name="Text Box 15"/>
            <p:cNvSpPr txBox="1">
              <a:spLocks noChangeArrowheads="1"/>
            </p:cNvSpPr>
            <p:nvPr/>
          </p:nvSpPr>
          <p:spPr bwMode="auto">
            <a:xfrm>
              <a:off x="2224881" y="4924425"/>
              <a:ext cx="585216"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smtClean="0">
                  <a:solidFill>
                    <a:schemeClr val="tx1"/>
                  </a:solidFill>
                  <a:ea typeface="ÇlÇr ñæí©" charset="-128"/>
                  <a:cs typeface="Arial" pitchFamily="34" charset="0"/>
                </a:rPr>
                <a:t>AOS/TC</a:t>
              </a:r>
              <a:endParaRPr lang="en-US" sz="1000" dirty="0">
                <a:solidFill>
                  <a:schemeClr val="tx1"/>
                </a:solidFill>
                <a:cs typeface="Arial" pitchFamily="34" charset="0"/>
              </a:endParaRPr>
            </a:p>
          </p:txBody>
        </p:sp>
        <p:sp>
          <p:nvSpPr>
            <p:cNvPr id="36897" name="Text Box 12"/>
            <p:cNvSpPr txBox="1">
              <a:spLocks noChangeArrowheads="1"/>
            </p:cNvSpPr>
            <p:nvPr/>
          </p:nvSpPr>
          <p:spPr bwMode="auto">
            <a:xfrm>
              <a:off x="2224881" y="5578475"/>
              <a:ext cx="585216" cy="180975"/>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RF &amp; Mod</a:t>
              </a:r>
              <a:endParaRPr lang="en-US" sz="1000">
                <a:solidFill>
                  <a:schemeClr val="tx1"/>
                </a:solidFill>
                <a:cs typeface="Arial" pitchFamily="34" charset="0"/>
              </a:endParaRPr>
            </a:p>
          </p:txBody>
        </p:sp>
        <p:sp>
          <p:nvSpPr>
            <p:cNvPr id="36898" name="Text Box 12"/>
            <p:cNvSpPr txBox="1">
              <a:spLocks noChangeArrowheads="1"/>
            </p:cNvSpPr>
            <p:nvPr/>
          </p:nvSpPr>
          <p:spPr bwMode="auto">
            <a:xfrm>
              <a:off x="2224881" y="5364163"/>
              <a:ext cx="585216"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C &amp; S</a:t>
              </a:r>
              <a:endParaRPr lang="en-US" sz="1000" dirty="0">
                <a:solidFill>
                  <a:schemeClr val="tx1"/>
                </a:solidFill>
                <a:cs typeface="Arial" pitchFamily="34" charset="0"/>
              </a:endParaRPr>
            </a:p>
          </p:txBody>
        </p:sp>
        <p:sp>
          <p:nvSpPr>
            <p:cNvPr id="36899" name="Text Box 15"/>
            <p:cNvSpPr txBox="1">
              <a:spLocks noChangeArrowheads="1"/>
            </p:cNvSpPr>
            <p:nvPr/>
          </p:nvSpPr>
          <p:spPr bwMode="auto">
            <a:xfrm>
              <a:off x="2226469" y="4481513"/>
              <a:ext cx="585216"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SPP</a:t>
              </a:r>
              <a:endParaRPr lang="en-US" sz="1000" dirty="0">
                <a:solidFill>
                  <a:schemeClr val="tx1"/>
                </a:solidFill>
                <a:cs typeface="Arial" pitchFamily="34" charset="0"/>
              </a:endParaRPr>
            </a:p>
          </p:txBody>
        </p:sp>
        <p:sp>
          <p:nvSpPr>
            <p:cNvPr id="36900" name="Oval 7"/>
            <p:cNvSpPr>
              <a:spLocks noChangeArrowheads="1"/>
            </p:cNvSpPr>
            <p:nvPr/>
          </p:nvSpPr>
          <p:spPr bwMode="auto">
            <a:xfrm>
              <a:off x="2033588" y="3866595"/>
              <a:ext cx="952500" cy="292100"/>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Arial" pitchFamily="34" charset="0"/>
                  <a:ea typeface="ÇlÇr ñæí©" charset="-128"/>
                  <a:cs typeface="Arial" pitchFamily="34" charset="0"/>
                </a:rPr>
                <a:t>Space SPP</a:t>
              </a:r>
            </a:p>
            <a:p>
              <a:pPr algn="ctr">
                <a:lnSpc>
                  <a:spcPct val="80000"/>
                </a:lnSpc>
              </a:pPr>
              <a:r>
                <a:rPr lang="en-US" sz="900" dirty="0">
                  <a:latin typeface="Arial" pitchFamily="34" charset="0"/>
                  <a:ea typeface="ÇlÇr ñæí©" charset="-128"/>
                  <a:cs typeface="Arial" pitchFamily="34" charset="0"/>
                </a:rPr>
                <a:t>Application</a:t>
              </a:r>
              <a:endParaRPr lang="en-US" sz="900" dirty="0">
                <a:latin typeface="Arial" pitchFamily="34" charset="0"/>
                <a:cs typeface="Arial" pitchFamily="34" charset="0"/>
              </a:endParaRPr>
            </a:p>
          </p:txBody>
        </p:sp>
        <p:cxnSp>
          <p:nvCxnSpPr>
            <p:cNvPr id="36901" name="Elbow Connector 121"/>
            <p:cNvCxnSpPr>
              <a:cxnSpLocks noChangeShapeType="1"/>
              <a:stCxn id="36926" idx="2"/>
              <a:endCxn id="36899" idx="3"/>
            </p:cNvCxnSpPr>
            <p:nvPr/>
          </p:nvCxnSpPr>
          <p:spPr bwMode="auto">
            <a:xfrm rot="5400000">
              <a:off x="3042426" y="4190448"/>
              <a:ext cx="151606" cy="613087"/>
            </a:xfrm>
            <a:prstGeom prst="bentConnector2">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36902" name="Elbow Connector 122"/>
            <p:cNvCxnSpPr>
              <a:cxnSpLocks noChangeShapeType="1"/>
            </p:cNvCxnSpPr>
            <p:nvPr/>
          </p:nvCxnSpPr>
          <p:spPr bwMode="auto">
            <a:xfrm rot="5400000">
              <a:off x="2929758" y="3749675"/>
              <a:ext cx="968375" cy="9525"/>
            </a:xfrm>
            <a:prstGeom prst="bentConnector3">
              <a:avLst>
                <a:gd name="adj1" fmla="val 50000"/>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36903" name="Elbow Connector 125"/>
            <p:cNvCxnSpPr>
              <a:cxnSpLocks noChangeShapeType="1"/>
            </p:cNvCxnSpPr>
            <p:nvPr/>
          </p:nvCxnSpPr>
          <p:spPr bwMode="auto">
            <a:xfrm>
              <a:off x="2509838" y="3463925"/>
              <a:ext cx="0" cy="381000"/>
            </a:xfrm>
            <a:prstGeom prst="straightConnector1">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sp>
          <p:nvSpPr>
            <p:cNvPr id="36904" name="Oval 7"/>
            <p:cNvSpPr>
              <a:spLocks noChangeArrowheads="1"/>
            </p:cNvSpPr>
            <p:nvPr/>
          </p:nvSpPr>
          <p:spPr bwMode="auto">
            <a:xfrm>
              <a:off x="2940839" y="3586163"/>
              <a:ext cx="950976"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Arial" pitchFamily="34" charset="0"/>
                  <a:ea typeface="ÇlÇr ñæí©" charset="-128"/>
                  <a:cs typeface="Arial" pitchFamily="34" charset="0"/>
                </a:rPr>
                <a:t>Space File Application</a:t>
              </a:r>
              <a:endParaRPr lang="en-US" sz="900" dirty="0">
                <a:latin typeface="Arial" pitchFamily="34" charset="0"/>
                <a:cs typeface="Arial" pitchFamily="34" charset="0"/>
              </a:endParaRPr>
            </a:p>
          </p:txBody>
        </p:sp>
        <p:sp>
          <p:nvSpPr>
            <p:cNvPr id="128" name="TextBox 77"/>
            <p:cNvSpPr txBox="1">
              <a:spLocks noChangeArrowheads="1"/>
            </p:cNvSpPr>
            <p:nvPr/>
          </p:nvSpPr>
          <p:spPr bwMode="auto">
            <a:xfrm>
              <a:off x="6832352" y="3286125"/>
              <a:ext cx="675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000" b="1" dirty="0" smtClean="0">
                  <a:solidFill>
                    <a:srgbClr val="0079A4"/>
                  </a:solidFill>
                  <a:latin typeface="Arial" pitchFamily="34" charset="0"/>
                  <a:cs typeface="Arial" pitchFamily="34" charset="0"/>
                </a:rPr>
                <a:t>To VC X</a:t>
              </a:r>
            </a:p>
          </p:txBody>
        </p:sp>
        <p:sp>
          <p:nvSpPr>
            <p:cNvPr id="133" name="TextBox 77"/>
            <p:cNvSpPr txBox="1">
              <a:spLocks noChangeArrowheads="1"/>
            </p:cNvSpPr>
            <p:nvPr/>
          </p:nvSpPr>
          <p:spPr bwMode="auto">
            <a:xfrm>
              <a:off x="7152576" y="5121275"/>
              <a:ext cx="6960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000" b="1" dirty="0" smtClean="0">
                  <a:solidFill>
                    <a:srgbClr val="0079A4"/>
                  </a:solidFill>
                  <a:latin typeface="Arial" pitchFamily="34" charset="0"/>
                  <a:cs typeface="Arial" pitchFamily="34" charset="0"/>
                </a:rPr>
                <a:t> VC X&amp;Y</a:t>
              </a:r>
            </a:p>
          </p:txBody>
        </p:sp>
        <p:sp>
          <p:nvSpPr>
            <p:cNvPr id="135" name="TextBox 77"/>
            <p:cNvSpPr txBox="1">
              <a:spLocks noChangeArrowheads="1"/>
            </p:cNvSpPr>
            <p:nvPr/>
          </p:nvSpPr>
          <p:spPr bwMode="auto">
            <a:xfrm>
              <a:off x="7681493" y="3105150"/>
              <a:ext cx="7104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000" b="1" dirty="0" smtClean="0">
                  <a:solidFill>
                    <a:srgbClr val="0079A4"/>
                  </a:solidFill>
                  <a:latin typeface="Arial" pitchFamily="34" charset="0"/>
                  <a:cs typeface="Arial" pitchFamily="34" charset="0"/>
                </a:rPr>
                <a:t>To VC  Y</a:t>
              </a:r>
            </a:p>
          </p:txBody>
        </p:sp>
        <p:sp>
          <p:nvSpPr>
            <p:cNvPr id="36908" name="Oval 7"/>
            <p:cNvSpPr>
              <a:spLocks noChangeArrowheads="1"/>
            </p:cNvSpPr>
            <p:nvPr/>
          </p:nvSpPr>
          <p:spPr bwMode="auto">
            <a:xfrm>
              <a:off x="7278623" y="3436938"/>
              <a:ext cx="1018661" cy="299302"/>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1000" dirty="0">
                  <a:latin typeface="Arial" pitchFamily="34" charset="0"/>
                  <a:ea typeface="ÇlÇr ñæí©" charset="-128"/>
                  <a:cs typeface="Arial" pitchFamily="34" charset="0"/>
                </a:rPr>
                <a:t>User File Application</a:t>
              </a:r>
              <a:endParaRPr lang="en-US" sz="1000" dirty="0">
                <a:latin typeface="Arial" pitchFamily="34" charset="0"/>
                <a:cs typeface="Arial" pitchFamily="34" charset="0"/>
              </a:endParaRPr>
            </a:p>
          </p:txBody>
        </p:sp>
        <p:sp>
          <p:nvSpPr>
            <p:cNvPr id="137" name="Magnetic Disk 18"/>
            <p:cNvSpPr/>
            <p:nvPr/>
          </p:nvSpPr>
          <p:spPr>
            <a:xfrm>
              <a:off x="7549325" y="2897188"/>
              <a:ext cx="409575" cy="2032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fontAlgn="auto" hangingPunct="0">
                <a:spcBef>
                  <a:spcPts val="0"/>
                </a:spcBef>
                <a:spcAft>
                  <a:spcPts val="0"/>
                </a:spcAft>
                <a:defRPr/>
              </a:pPr>
              <a:endParaRPr lang="en-US" sz="1000">
                <a:latin typeface="Arial" pitchFamily="34" charset="0"/>
                <a:cs typeface="Arial" pitchFamily="34" charset="0"/>
              </a:endParaRPr>
            </a:p>
          </p:txBody>
        </p:sp>
        <p:sp>
          <p:nvSpPr>
            <p:cNvPr id="36910" name="Text Box 16"/>
            <p:cNvSpPr txBox="1">
              <a:spLocks noChangeArrowheads="1"/>
            </p:cNvSpPr>
            <p:nvPr/>
          </p:nvSpPr>
          <p:spPr bwMode="auto">
            <a:xfrm>
              <a:off x="6640512" y="5583238"/>
              <a:ext cx="585216"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IP</a:t>
              </a:r>
              <a:endParaRPr lang="en-US" sz="1000">
                <a:solidFill>
                  <a:schemeClr val="tx1"/>
                </a:solidFill>
                <a:cs typeface="Arial" pitchFamily="34" charset="0"/>
              </a:endParaRPr>
            </a:p>
          </p:txBody>
        </p:sp>
        <p:cxnSp>
          <p:nvCxnSpPr>
            <p:cNvPr id="139" name="Straight Connector 138"/>
            <p:cNvCxnSpPr>
              <a:cxnSpLocks noChangeShapeType="1"/>
              <a:stCxn id="36916" idx="4"/>
              <a:endCxn id="36910" idx="0"/>
            </p:cNvCxnSpPr>
            <p:nvPr/>
          </p:nvCxnSpPr>
          <p:spPr bwMode="auto">
            <a:xfrm>
              <a:off x="6884218" y="3928265"/>
              <a:ext cx="48902" cy="165497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6912" name="Text Box 15"/>
            <p:cNvSpPr txBox="1">
              <a:spLocks noChangeArrowheads="1"/>
            </p:cNvSpPr>
            <p:nvPr/>
          </p:nvSpPr>
          <p:spPr bwMode="auto">
            <a:xfrm>
              <a:off x="6640512" y="5143500"/>
              <a:ext cx="585216"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TCP</a:t>
              </a:r>
              <a:endParaRPr lang="en-US" sz="1000">
                <a:solidFill>
                  <a:schemeClr val="tx1"/>
                </a:solidFill>
                <a:cs typeface="Arial" pitchFamily="34" charset="0"/>
              </a:endParaRPr>
            </a:p>
          </p:txBody>
        </p:sp>
        <p:sp>
          <p:nvSpPr>
            <p:cNvPr id="36913" name="Text Box 15"/>
            <p:cNvSpPr txBox="1">
              <a:spLocks noChangeArrowheads="1"/>
            </p:cNvSpPr>
            <p:nvPr/>
          </p:nvSpPr>
          <p:spPr bwMode="auto">
            <a:xfrm>
              <a:off x="6640512" y="4924425"/>
              <a:ext cx="585216"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F-Frame</a:t>
              </a:r>
              <a:endParaRPr lang="en-US" sz="1000" dirty="0">
                <a:solidFill>
                  <a:schemeClr val="tx1"/>
                </a:solidFill>
                <a:cs typeface="Arial" pitchFamily="34" charset="0"/>
              </a:endParaRPr>
            </a:p>
          </p:txBody>
        </p:sp>
        <p:sp>
          <p:nvSpPr>
            <p:cNvPr id="36914" name="Text Box 15"/>
            <p:cNvSpPr txBox="1">
              <a:spLocks noChangeArrowheads="1"/>
            </p:cNvSpPr>
            <p:nvPr/>
          </p:nvSpPr>
          <p:spPr bwMode="auto">
            <a:xfrm>
              <a:off x="6640512" y="4708525"/>
              <a:ext cx="585216"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smtClean="0">
                  <a:solidFill>
                    <a:schemeClr val="tx1"/>
                  </a:solidFill>
                  <a:ea typeface="ÇlÇr ñæí©" charset="-128"/>
                  <a:cs typeface="Arial" pitchFamily="34" charset="0"/>
                </a:rPr>
                <a:t>AOS/TC</a:t>
              </a:r>
              <a:endParaRPr lang="en-US" sz="1000" dirty="0">
                <a:solidFill>
                  <a:schemeClr val="tx1"/>
                </a:solidFill>
                <a:cs typeface="Arial" pitchFamily="34" charset="0"/>
              </a:endParaRPr>
            </a:p>
          </p:txBody>
        </p:sp>
        <p:sp>
          <p:nvSpPr>
            <p:cNvPr id="36915" name="Text Box 15"/>
            <p:cNvSpPr txBox="1">
              <a:spLocks noChangeArrowheads="1"/>
            </p:cNvSpPr>
            <p:nvPr/>
          </p:nvSpPr>
          <p:spPr bwMode="auto">
            <a:xfrm>
              <a:off x="6640512" y="4264025"/>
              <a:ext cx="585216"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SPP</a:t>
              </a:r>
              <a:endParaRPr lang="en-US" sz="1000" dirty="0">
                <a:solidFill>
                  <a:schemeClr val="tx1"/>
                </a:solidFill>
                <a:cs typeface="Arial" pitchFamily="34" charset="0"/>
              </a:endParaRPr>
            </a:p>
          </p:txBody>
        </p:sp>
        <p:sp>
          <p:nvSpPr>
            <p:cNvPr id="36916" name="Oval 7"/>
            <p:cNvSpPr>
              <a:spLocks noChangeArrowheads="1"/>
            </p:cNvSpPr>
            <p:nvPr/>
          </p:nvSpPr>
          <p:spPr bwMode="auto">
            <a:xfrm>
              <a:off x="6377035" y="3646488"/>
              <a:ext cx="1014365" cy="28177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1000" dirty="0">
                  <a:latin typeface="Arial" pitchFamily="34" charset="0"/>
                  <a:ea typeface="ÇlÇr ñæí©" charset="-128"/>
                  <a:cs typeface="Arial" pitchFamily="34" charset="0"/>
                </a:rPr>
                <a:t>User SPP</a:t>
              </a:r>
            </a:p>
            <a:p>
              <a:pPr algn="ctr">
                <a:lnSpc>
                  <a:spcPct val="80000"/>
                </a:lnSpc>
              </a:pPr>
              <a:r>
                <a:rPr lang="en-US" sz="1000" dirty="0">
                  <a:latin typeface="Arial" pitchFamily="34" charset="0"/>
                  <a:ea typeface="ÇlÇr ñæí©" charset="-128"/>
                  <a:cs typeface="Arial" pitchFamily="34" charset="0"/>
                </a:rPr>
                <a:t>Application</a:t>
              </a:r>
              <a:endParaRPr lang="en-US" sz="1000" dirty="0">
                <a:latin typeface="Arial" pitchFamily="34" charset="0"/>
                <a:cs typeface="Arial" pitchFamily="34" charset="0"/>
              </a:endParaRPr>
            </a:p>
          </p:txBody>
        </p:sp>
        <p:cxnSp>
          <p:nvCxnSpPr>
            <p:cNvPr id="36917" name="Elbow Connector 147"/>
            <p:cNvCxnSpPr>
              <a:cxnSpLocks noChangeShapeType="1"/>
            </p:cNvCxnSpPr>
            <p:nvPr/>
          </p:nvCxnSpPr>
          <p:spPr bwMode="auto">
            <a:xfrm flipH="1">
              <a:off x="7744572" y="3105150"/>
              <a:ext cx="1348" cy="33178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49" name="Rounded Rectangle 148"/>
            <p:cNvSpPr/>
            <p:nvPr/>
          </p:nvSpPr>
          <p:spPr bwMode="auto">
            <a:xfrm>
              <a:off x="6650038" y="3040063"/>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nchorCtr="0"/>
            <a:lstStyle/>
            <a:p>
              <a:pPr algn="ctr">
                <a:defRPr/>
              </a:pPr>
              <a:r>
                <a:rPr lang="en-US" sz="1000" dirty="0">
                  <a:solidFill>
                    <a:srgbClr val="000000"/>
                  </a:solidFill>
                  <a:latin typeface="Arial" pitchFamily="34" charset="0"/>
                  <a:cs typeface="Arial" pitchFamily="34" charset="0"/>
                </a:rPr>
                <a:t>CMD</a:t>
              </a:r>
            </a:p>
          </p:txBody>
        </p:sp>
        <p:cxnSp>
          <p:nvCxnSpPr>
            <p:cNvPr id="36919" name="Elbow Connector 150"/>
            <p:cNvCxnSpPr>
              <a:cxnSpLocks noChangeShapeType="1"/>
              <a:stCxn id="149" idx="2"/>
              <a:endCxn id="36916" idx="0"/>
            </p:cNvCxnSpPr>
            <p:nvPr/>
          </p:nvCxnSpPr>
          <p:spPr bwMode="auto">
            <a:xfrm flipH="1">
              <a:off x="6884218" y="3270250"/>
              <a:ext cx="24583" cy="37623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920" name="Elbow Connector 151"/>
            <p:cNvCxnSpPr>
              <a:cxnSpLocks noChangeShapeType="1"/>
              <a:stCxn id="36908" idx="4"/>
              <a:endCxn id="36915" idx="3"/>
            </p:cNvCxnSpPr>
            <p:nvPr/>
          </p:nvCxnSpPr>
          <p:spPr bwMode="auto">
            <a:xfrm rot="5400000">
              <a:off x="7196911" y="3765057"/>
              <a:ext cx="619860" cy="562226"/>
            </a:xfrm>
            <a:prstGeom prst="bentConnector2">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36921" name="Text Box 15"/>
            <p:cNvSpPr txBox="1">
              <a:spLocks noChangeArrowheads="1"/>
            </p:cNvSpPr>
            <p:nvPr/>
          </p:nvSpPr>
          <p:spPr bwMode="auto">
            <a:xfrm>
              <a:off x="7443787" y="4065588"/>
              <a:ext cx="585216"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CFDP</a:t>
              </a:r>
              <a:endParaRPr lang="en-US" sz="1000" dirty="0">
                <a:solidFill>
                  <a:schemeClr val="tx1"/>
                </a:solidFill>
                <a:cs typeface="Arial" pitchFamily="34" charset="0"/>
              </a:endParaRPr>
            </a:p>
          </p:txBody>
        </p:sp>
        <p:sp>
          <p:nvSpPr>
            <p:cNvPr id="36922" name="Text Box 15"/>
            <p:cNvSpPr txBox="1">
              <a:spLocks noChangeArrowheads="1"/>
            </p:cNvSpPr>
            <p:nvPr/>
          </p:nvSpPr>
          <p:spPr bwMode="auto">
            <a:xfrm>
              <a:off x="5205413" y="5362575"/>
              <a:ext cx="585216" cy="182563"/>
            </a:xfrm>
            <a:prstGeom prst="rect">
              <a:avLst/>
            </a:prstGeom>
            <a:solidFill>
              <a:srgbClr val="B7E058"/>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IPSEC</a:t>
              </a:r>
              <a:endParaRPr lang="en-US" sz="1000">
                <a:solidFill>
                  <a:schemeClr val="tx1"/>
                </a:solidFill>
                <a:cs typeface="Arial" pitchFamily="34" charset="0"/>
              </a:endParaRPr>
            </a:p>
          </p:txBody>
        </p:sp>
        <p:sp>
          <p:nvSpPr>
            <p:cNvPr id="36923" name="Text Box 15"/>
            <p:cNvSpPr txBox="1">
              <a:spLocks noChangeArrowheads="1"/>
            </p:cNvSpPr>
            <p:nvPr/>
          </p:nvSpPr>
          <p:spPr bwMode="auto">
            <a:xfrm>
              <a:off x="2226469" y="4700588"/>
              <a:ext cx="585216" cy="182562"/>
            </a:xfrm>
            <a:prstGeom prst="rect">
              <a:avLst/>
            </a:prstGeom>
            <a:solidFill>
              <a:srgbClr val="B7E058"/>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SDLS</a:t>
              </a:r>
              <a:endParaRPr lang="en-US" sz="1000">
                <a:solidFill>
                  <a:schemeClr val="tx1"/>
                </a:solidFill>
                <a:cs typeface="Arial" pitchFamily="34" charset="0"/>
              </a:endParaRPr>
            </a:p>
          </p:txBody>
        </p:sp>
        <p:sp>
          <p:nvSpPr>
            <p:cNvPr id="36924" name="Text Box 15"/>
            <p:cNvSpPr txBox="1">
              <a:spLocks noChangeArrowheads="1"/>
            </p:cNvSpPr>
            <p:nvPr/>
          </p:nvSpPr>
          <p:spPr bwMode="auto">
            <a:xfrm>
              <a:off x="3127402" y="4011613"/>
              <a:ext cx="585216" cy="182562"/>
            </a:xfrm>
            <a:prstGeom prst="rect">
              <a:avLst/>
            </a:prstGeom>
            <a:solidFill>
              <a:srgbClr val="B7E058"/>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dirty="0">
                  <a:solidFill>
                    <a:schemeClr val="tx1"/>
                  </a:solidFill>
                  <a:ea typeface="ÇlÇr ñæí©" charset="-128"/>
                  <a:cs typeface="Arial" pitchFamily="34" charset="0"/>
                </a:rPr>
                <a:t>File Secure</a:t>
              </a:r>
              <a:endParaRPr lang="en-US" sz="800" dirty="0">
                <a:solidFill>
                  <a:schemeClr val="tx1"/>
                </a:solidFill>
                <a:cs typeface="Arial" pitchFamily="34" charset="0"/>
              </a:endParaRPr>
            </a:p>
          </p:txBody>
        </p:sp>
        <p:sp>
          <p:nvSpPr>
            <p:cNvPr id="36925" name="Text Box 15"/>
            <p:cNvSpPr txBox="1">
              <a:spLocks noChangeArrowheads="1"/>
            </p:cNvSpPr>
            <p:nvPr/>
          </p:nvSpPr>
          <p:spPr bwMode="auto">
            <a:xfrm>
              <a:off x="7453312" y="3841750"/>
              <a:ext cx="585216" cy="182563"/>
            </a:xfrm>
            <a:prstGeom prst="rect">
              <a:avLst/>
            </a:prstGeom>
            <a:solidFill>
              <a:srgbClr val="B7E058"/>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dirty="0">
                  <a:solidFill>
                    <a:schemeClr val="tx1"/>
                  </a:solidFill>
                  <a:ea typeface="ÇlÇr ñæí©" charset="-128"/>
                  <a:cs typeface="Arial" pitchFamily="34" charset="0"/>
                </a:rPr>
                <a:t>File Secure</a:t>
              </a:r>
              <a:endParaRPr lang="en-US" sz="800" dirty="0">
                <a:solidFill>
                  <a:schemeClr val="tx1"/>
                </a:solidFill>
                <a:cs typeface="Arial" pitchFamily="34" charset="0"/>
              </a:endParaRPr>
            </a:p>
          </p:txBody>
        </p:sp>
        <p:sp>
          <p:nvSpPr>
            <p:cNvPr id="36926" name="Text Box 15"/>
            <p:cNvSpPr txBox="1">
              <a:spLocks noChangeArrowheads="1"/>
            </p:cNvSpPr>
            <p:nvPr/>
          </p:nvSpPr>
          <p:spPr bwMode="auto">
            <a:xfrm>
              <a:off x="3132164" y="4238625"/>
              <a:ext cx="585216"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CFDP</a:t>
              </a:r>
              <a:endParaRPr lang="en-US" sz="1000">
                <a:solidFill>
                  <a:schemeClr val="tx1"/>
                </a:solidFill>
                <a:cs typeface="Arial" pitchFamily="34" charset="0"/>
              </a:endParaRPr>
            </a:p>
          </p:txBody>
        </p:sp>
        <p:sp>
          <p:nvSpPr>
            <p:cNvPr id="36927" name="Text Box 15"/>
            <p:cNvSpPr txBox="1">
              <a:spLocks noChangeArrowheads="1"/>
            </p:cNvSpPr>
            <p:nvPr/>
          </p:nvSpPr>
          <p:spPr bwMode="auto">
            <a:xfrm>
              <a:off x="6640512" y="4487863"/>
              <a:ext cx="585216" cy="182562"/>
            </a:xfrm>
            <a:prstGeom prst="rect">
              <a:avLst/>
            </a:prstGeom>
            <a:solidFill>
              <a:srgbClr val="B7E058"/>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SDLS</a:t>
              </a:r>
              <a:endParaRPr lang="en-US" sz="1000">
                <a:solidFill>
                  <a:schemeClr val="tx1"/>
                </a:solidFill>
                <a:cs typeface="Arial" pitchFamily="34" charset="0"/>
              </a:endParaRPr>
            </a:p>
          </p:txBody>
        </p:sp>
        <p:sp>
          <p:nvSpPr>
            <p:cNvPr id="36928" name="Text Box 15"/>
            <p:cNvSpPr txBox="1">
              <a:spLocks noChangeArrowheads="1"/>
            </p:cNvSpPr>
            <p:nvPr/>
          </p:nvSpPr>
          <p:spPr bwMode="auto">
            <a:xfrm>
              <a:off x="6640512" y="5362575"/>
              <a:ext cx="585216" cy="185738"/>
            </a:xfrm>
            <a:prstGeom prst="rect">
              <a:avLst/>
            </a:prstGeom>
            <a:solidFill>
              <a:srgbClr val="B7E058"/>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IPSEC</a:t>
              </a:r>
              <a:endParaRPr lang="en-US" sz="1000">
                <a:solidFill>
                  <a:schemeClr val="tx1"/>
                </a:solidFill>
                <a:cs typeface="Arial" pitchFamily="34" charset="0"/>
              </a:endParaRPr>
            </a:p>
          </p:txBody>
        </p:sp>
      </p:grpSp>
      <p:sp>
        <p:nvSpPr>
          <p:cNvPr id="66" name="TextBox 65"/>
          <p:cNvSpPr txBox="1"/>
          <p:nvPr/>
        </p:nvSpPr>
        <p:spPr>
          <a:xfrm>
            <a:off x="232235" y="817460"/>
            <a:ext cx="8180265" cy="1077218"/>
          </a:xfrm>
          <a:prstGeom prst="rect">
            <a:avLst/>
          </a:prstGeom>
          <a:noFill/>
        </p:spPr>
        <p:txBody>
          <a:bodyPr wrap="square" rtlCol="0" anchor="ctr" anchorCtr="0">
            <a:spAutoFit/>
          </a:bodyPr>
          <a:lstStyle/>
          <a:p>
            <a:pPr marL="342900" indent="-342900">
              <a:buFont typeface="+mj-lt"/>
              <a:buAutoNum type="arabicPeriod"/>
            </a:pPr>
            <a:r>
              <a:rPr lang="en-US" dirty="0" smtClean="0">
                <a:solidFill>
                  <a:srgbClr val="FF0000"/>
                </a:solidFill>
              </a:rPr>
              <a:t>Each protocol element maps directly to one or more standards</a:t>
            </a:r>
          </a:p>
          <a:p>
            <a:pPr marL="342900" indent="-342900">
              <a:buFont typeface="+mj-lt"/>
              <a:buAutoNum type="arabicPeriod"/>
            </a:pPr>
            <a:r>
              <a:rPr lang="en-US" dirty="0" smtClean="0">
                <a:solidFill>
                  <a:srgbClr val="FF0000"/>
                </a:solidFill>
              </a:rPr>
              <a:t>Relations ships are explicit, show requires / provided service &amp; interfaces</a:t>
            </a:r>
          </a:p>
          <a:p>
            <a:pPr marL="342900" indent="-342900">
              <a:buFont typeface="+mj-lt"/>
              <a:buAutoNum type="arabicPeriod"/>
            </a:pPr>
            <a:r>
              <a:rPr lang="en-US" dirty="0" smtClean="0">
                <a:solidFill>
                  <a:srgbClr val="FF0000"/>
                </a:solidFill>
              </a:rPr>
              <a:t>May be mapped to WG as a separate (and flexible) step</a:t>
            </a:r>
          </a:p>
          <a:p>
            <a:pPr marL="342900" indent="-342900">
              <a:buFont typeface="+mj-lt"/>
              <a:buAutoNum type="arabicPeriod"/>
            </a:pPr>
            <a:r>
              <a:rPr lang="en-US" dirty="0" smtClean="0">
                <a:solidFill>
                  <a:srgbClr val="FF0000"/>
                </a:solidFill>
              </a:rPr>
              <a:t>Applications layer (MOIMS &amp; SOIS) should be built on top of this and use it</a:t>
            </a:r>
            <a:endParaRPr lang="en-US" dirty="0">
              <a:solidFill>
                <a:srgbClr val="FF0000"/>
              </a:solidFill>
            </a:endParaRPr>
          </a:p>
        </p:txBody>
      </p:sp>
      <p:sp>
        <p:nvSpPr>
          <p:cNvPr id="2" name="Title 1"/>
          <p:cNvSpPr>
            <a:spLocks noGrp="1"/>
          </p:cNvSpPr>
          <p:nvPr>
            <p:ph type="title"/>
          </p:nvPr>
        </p:nvSpPr>
        <p:spPr>
          <a:xfrm>
            <a:off x="457200" y="-32602"/>
            <a:ext cx="8229600" cy="926872"/>
          </a:xfrm>
        </p:spPr>
        <p:txBody>
          <a:bodyPr>
            <a:normAutofit/>
          </a:bodyPr>
          <a:lstStyle/>
          <a:p>
            <a:r>
              <a:rPr lang="en-US" sz="2400" dirty="0">
                <a:solidFill>
                  <a:srgbClr val="000099"/>
                </a:solidFill>
                <a:effectLst>
                  <a:outerShdw blurRad="38100" dist="38100" dir="2700000" algn="tl">
                    <a:srgbClr val="000000">
                      <a:alpha val="43137"/>
                    </a:srgbClr>
                  </a:outerShdw>
                </a:effectLst>
                <a:latin typeface="Calibri" pitchFamily="34" charset="0"/>
                <a:cs typeface="Calibri" pitchFamily="34" charset="0"/>
              </a:rPr>
              <a:t>CCSDS Ref Arch, Option </a:t>
            </a:r>
            <a:r>
              <a:rPr lang="en-US" sz="24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2</a:t>
            </a:r>
            <a:r>
              <a:rPr lang="en-US" sz="2400" dirty="0">
                <a:solidFill>
                  <a:srgbClr val="000099"/>
                </a:solidFill>
                <a:effectLst>
                  <a:outerShdw blurRad="38100" dist="38100" dir="2700000" algn="tl">
                    <a:srgbClr val="000000">
                      <a:alpha val="43137"/>
                    </a:srgbClr>
                  </a:outerShdw>
                </a:effectLst>
                <a:latin typeface="Calibri" pitchFamily="34" charset="0"/>
                <a:cs typeface="Calibri" pitchFamily="34" charset="0"/>
              </a:rPr>
              <a:t/>
            </a:r>
            <a:br>
              <a:rPr lang="en-US" sz="2400" dirty="0">
                <a:solidFill>
                  <a:srgbClr val="000099"/>
                </a:solidFill>
                <a:effectLst>
                  <a:outerShdw blurRad="38100" dist="38100" dir="2700000" algn="tl">
                    <a:srgbClr val="000000">
                      <a:alpha val="43137"/>
                    </a:srgbClr>
                  </a:outerShdw>
                </a:effectLst>
                <a:latin typeface="Calibri" pitchFamily="34" charset="0"/>
                <a:cs typeface="Calibri" pitchFamily="34" charset="0"/>
              </a:rPr>
            </a:br>
            <a:r>
              <a:rPr lang="en-US" sz="2400" dirty="0">
                <a:solidFill>
                  <a:srgbClr val="FF0000"/>
                </a:solidFill>
                <a:effectLst>
                  <a:outerShdw blurRad="38100" dist="38100" dir="2700000" algn="tl">
                    <a:srgbClr val="000000">
                      <a:alpha val="43137"/>
                    </a:srgbClr>
                  </a:outerShdw>
                </a:effectLst>
                <a:latin typeface="Calibri" pitchFamily="34" charset="0"/>
                <a:cs typeface="Calibri" pitchFamily="34" charset="0"/>
              </a:rPr>
              <a:t>Show </a:t>
            </a:r>
            <a:r>
              <a:rPr lang="en-US" sz="24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stacks of </a:t>
            </a:r>
            <a:r>
              <a:rPr lang="en-US" sz="2400" dirty="0">
                <a:solidFill>
                  <a:srgbClr val="FF0000"/>
                </a:solidFill>
                <a:effectLst>
                  <a:outerShdw blurRad="38100" dist="38100" dir="2700000" algn="tl">
                    <a:srgbClr val="000000">
                      <a:alpha val="43137"/>
                    </a:srgbClr>
                  </a:outerShdw>
                </a:effectLst>
                <a:latin typeface="Calibri" pitchFamily="34" charset="0"/>
                <a:cs typeface="Calibri" pitchFamily="34" charset="0"/>
              </a:rPr>
              <a:t>standards </a:t>
            </a:r>
            <a:r>
              <a:rPr lang="en-US" sz="24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and </a:t>
            </a:r>
            <a:r>
              <a:rPr lang="en-US" sz="2400" dirty="0">
                <a:solidFill>
                  <a:srgbClr val="FF0000"/>
                </a:solidFill>
                <a:effectLst>
                  <a:outerShdw blurRad="38100" dist="38100" dir="2700000" algn="tl">
                    <a:srgbClr val="000000">
                      <a:alpha val="43137"/>
                    </a:srgbClr>
                  </a:outerShdw>
                </a:effectLst>
                <a:latin typeface="Calibri" pitchFamily="34" charset="0"/>
                <a:cs typeface="Calibri" pitchFamily="34" charset="0"/>
              </a:rPr>
              <a:t>relationships</a:t>
            </a:r>
            <a:endParaRPr lang="en-US" sz="2400" dirty="0"/>
          </a:p>
        </p:txBody>
      </p:sp>
    </p:spTree>
    <p:extLst>
      <p:ext uri="{BB962C8B-B14F-4D97-AF65-F5344CB8AC3E}">
        <p14:creationId xmlns:p14="http://schemas.microsoft.com/office/powerpoint/2010/main" val="200508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65855"/>
            <a:ext cx="8229600" cy="831712"/>
          </a:xfrm>
        </p:spPr>
        <p:txBody>
          <a:bodyPr vert="horz" lIns="91440" tIns="45720" rIns="91440" bIns="45720" rtlCol="0" anchor="ctr">
            <a:normAutofit fontScale="90000"/>
          </a:bodyPr>
          <a:lstStyle/>
          <a:p>
            <a:r>
              <a:rPr lang="en-US" dirty="0">
                <a:solidFill>
                  <a:srgbClr val="000099"/>
                </a:solidFill>
                <a:effectLst>
                  <a:outerShdw blurRad="38100" dist="38100" dir="2700000" algn="tl">
                    <a:srgbClr val="000000">
                      <a:alpha val="43137"/>
                    </a:srgbClr>
                  </a:outerShdw>
                </a:effectLst>
                <a:latin typeface="Calibri" pitchFamily="34" charset="0"/>
                <a:cs typeface="Calibri" pitchFamily="34" charset="0"/>
              </a:rPr>
              <a:t>CCSDS Ref Arch, Option 2 </a:t>
            </a:r>
            <a:br>
              <a:rPr lang="en-US" dirty="0">
                <a:solidFill>
                  <a:srgbClr val="000099"/>
                </a:solidFill>
                <a:effectLst>
                  <a:outerShdw blurRad="38100" dist="38100" dir="2700000" algn="tl">
                    <a:srgbClr val="000000">
                      <a:alpha val="43137"/>
                    </a:srgbClr>
                  </a:outerShdw>
                </a:effectLst>
                <a:latin typeface="Calibri" pitchFamily="34" charset="0"/>
                <a:cs typeface="Calibri" pitchFamily="34" charset="0"/>
              </a:rPr>
            </a:br>
            <a:r>
              <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rPr>
              <a:t>Example: </a:t>
            </a:r>
            <a:r>
              <a:rPr lang="en-US" sz="27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Mission Operations </a:t>
            </a:r>
            <a:r>
              <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rPr>
              <a:t>/ SOIS </a:t>
            </a:r>
            <a:r>
              <a:rPr lang="en-US" sz="27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Interfaces</a:t>
            </a:r>
            <a:endPar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AutoShape 2"/>
          <p:cNvSpPr>
            <a:spLocks noChangeArrowheads="1"/>
          </p:cNvSpPr>
          <p:nvPr/>
        </p:nvSpPr>
        <p:spPr bwMode="auto">
          <a:xfrm>
            <a:off x="501773" y="1508750"/>
            <a:ext cx="3724582" cy="4600610"/>
          </a:xfrm>
          <a:prstGeom prst="cube">
            <a:avLst>
              <a:gd name="adj" fmla="val 6336"/>
            </a:avLst>
          </a:prstGeom>
          <a:solidFill>
            <a:srgbClr val="C9FF63"/>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10251" name="AutoShape 4"/>
          <p:cNvSpPr>
            <a:spLocks noChangeArrowheads="1"/>
          </p:cNvSpPr>
          <p:nvPr/>
        </p:nvSpPr>
        <p:spPr bwMode="auto">
          <a:xfrm>
            <a:off x="4994455" y="1508750"/>
            <a:ext cx="3719702" cy="4600609"/>
          </a:xfrm>
          <a:prstGeom prst="cube">
            <a:avLst>
              <a:gd name="adj" fmla="val 5821"/>
            </a:avLst>
          </a:prstGeom>
          <a:solidFill>
            <a:srgbClr val="C9FF63"/>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5" name="Rectangle 4"/>
          <p:cNvSpPr/>
          <p:nvPr/>
        </p:nvSpPr>
        <p:spPr bwMode="auto">
          <a:xfrm>
            <a:off x="1454379" y="3189008"/>
            <a:ext cx="5584372" cy="24601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en-US" sz="2400">
              <a:solidFill>
                <a:srgbClr val="000000"/>
              </a:solidFill>
              <a:ea typeface="ＭＳ Ｐゴシック" charset="-128"/>
              <a:cs typeface="ＭＳ Ｐゴシック" charset="-128"/>
            </a:endParaRPr>
          </a:p>
        </p:txBody>
      </p:sp>
      <p:sp>
        <p:nvSpPr>
          <p:cNvPr id="6" name="Rectangle 5"/>
          <p:cNvSpPr/>
          <p:nvPr/>
        </p:nvSpPr>
        <p:spPr>
          <a:xfrm>
            <a:off x="1538005" y="708799"/>
            <a:ext cx="1420985" cy="584776"/>
          </a:xfrm>
          <a:prstGeom prst="rect">
            <a:avLst/>
          </a:prstGeom>
        </p:spPr>
        <p:txBody>
          <a:bodyPr wrap="square">
            <a:spAutoFit/>
          </a:bodyPr>
          <a:lstStyle/>
          <a:p>
            <a:pPr algn="ctr" fontAlgn="base">
              <a:spcBef>
                <a:spcPct val="0"/>
              </a:spcBef>
              <a:spcAft>
                <a:spcPct val="0"/>
              </a:spcAft>
            </a:pPr>
            <a:r>
              <a:rPr kumimoji="1" lang="en-US" b="1" dirty="0" smtClean="0">
                <a:solidFill>
                  <a:srgbClr val="000000"/>
                </a:solidFill>
                <a:ea typeface="ＭＳ Ｐゴシック" pitchFamily="34" charset="-128"/>
                <a:cs typeface="Arial" pitchFamily="34" charset="0"/>
              </a:rPr>
              <a:t>Space User</a:t>
            </a:r>
          </a:p>
          <a:p>
            <a:pPr algn="ctr" fontAlgn="base">
              <a:spcBef>
                <a:spcPct val="0"/>
              </a:spcBef>
              <a:spcAft>
                <a:spcPct val="0"/>
              </a:spcAft>
            </a:pPr>
            <a:r>
              <a:rPr kumimoji="1" lang="en-US" dirty="0" smtClean="0">
                <a:solidFill>
                  <a:srgbClr val="000000"/>
                </a:solidFill>
                <a:ea typeface="ＭＳ Ｐゴシック" pitchFamily="34" charset="-128"/>
                <a:cs typeface="Arial" pitchFamily="34" charset="0"/>
              </a:rPr>
              <a:t>Node</a:t>
            </a:r>
            <a:endParaRPr kumimoji="1" lang="en-US" b="1" dirty="0">
              <a:solidFill>
                <a:srgbClr val="000000"/>
              </a:solidFill>
              <a:ea typeface="ＭＳ Ｐゴシック" pitchFamily="34" charset="-128"/>
              <a:cs typeface="Arial" pitchFamily="34" charset="0"/>
            </a:endParaRPr>
          </a:p>
        </p:txBody>
      </p:sp>
      <p:sp>
        <p:nvSpPr>
          <p:cNvPr id="7" name="Rectangle 6"/>
          <p:cNvSpPr/>
          <p:nvPr/>
        </p:nvSpPr>
        <p:spPr>
          <a:xfrm>
            <a:off x="5992985" y="708799"/>
            <a:ext cx="1244952" cy="646331"/>
          </a:xfrm>
          <a:prstGeom prst="rect">
            <a:avLst/>
          </a:prstGeom>
        </p:spPr>
        <p:txBody>
          <a:bodyPr wrap="square">
            <a:spAutoFit/>
          </a:bodyPr>
          <a:lstStyle/>
          <a:p>
            <a:pPr algn="ctr" fontAlgn="base">
              <a:spcBef>
                <a:spcPct val="0"/>
              </a:spcBef>
              <a:spcAft>
                <a:spcPct val="0"/>
              </a:spcAft>
            </a:pPr>
            <a:r>
              <a:rPr kumimoji="1" lang="en-US" b="1" dirty="0" smtClean="0">
                <a:solidFill>
                  <a:srgbClr val="000000"/>
                </a:solidFill>
                <a:ea typeface="ＭＳ Ｐゴシック" pitchFamily="34" charset="-128"/>
                <a:cs typeface="Arial" pitchFamily="34" charset="0"/>
              </a:rPr>
              <a:t>Earth User </a:t>
            </a:r>
            <a:endParaRPr kumimoji="1" lang="en-US" b="1" dirty="0">
              <a:solidFill>
                <a:srgbClr val="000000"/>
              </a:solidFill>
              <a:ea typeface="ＭＳ Ｐゴシック" pitchFamily="34" charset="-128"/>
              <a:cs typeface="Arial" pitchFamily="34" charset="0"/>
            </a:endParaRPr>
          </a:p>
          <a:p>
            <a:pPr algn="ctr" fontAlgn="base">
              <a:spcBef>
                <a:spcPct val="0"/>
              </a:spcBef>
              <a:spcAft>
                <a:spcPct val="0"/>
              </a:spcAft>
            </a:pPr>
            <a:r>
              <a:rPr kumimoji="1" lang="en-US" b="1" dirty="0">
                <a:solidFill>
                  <a:srgbClr val="000000"/>
                </a:solidFill>
                <a:ea typeface="ＭＳ Ｐゴシック" pitchFamily="34" charset="-128"/>
                <a:cs typeface="Arial" pitchFamily="34" charset="0"/>
              </a:rPr>
              <a:t>Node</a:t>
            </a:r>
          </a:p>
        </p:txBody>
      </p:sp>
      <p:sp>
        <p:nvSpPr>
          <p:cNvPr id="23" name="Oval 7"/>
          <p:cNvSpPr>
            <a:spLocks noChangeArrowheads="1"/>
          </p:cNvSpPr>
          <p:nvPr/>
        </p:nvSpPr>
        <p:spPr bwMode="auto">
          <a:xfrm>
            <a:off x="5263290" y="4811580"/>
            <a:ext cx="1368017" cy="61126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Frame Processing</a:t>
            </a:r>
            <a:endParaRPr lang="en-US" sz="1000" dirty="0">
              <a:solidFill>
                <a:prstClr val="black"/>
              </a:solidFill>
              <a:latin typeface="Helvetica" pitchFamily="34" charset="0"/>
              <a:ea typeface="ÇlÇr ñæí©"/>
              <a:cs typeface="Helvetica" pitchFamily="34" charset="0"/>
            </a:endParaRPr>
          </a:p>
        </p:txBody>
      </p:sp>
      <p:sp>
        <p:nvSpPr>
          <p:cNvPr id="25" name="Oval 7"/>
          <p:cNvSpPr>
            <a:spLocks noChangeArrowheads="1"/>
          </p:cNvSpPr>
          <p:nvPr/>
        </p:nvSpPr>
        <p:spPr bwMode="auto">
          <a:xfrm>
            <a:off x="6876300" y="4849985"/>
            <a:ext cx="1283562" cy="585817"/>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User Radiometric</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p:txBody>
      </p:sp>
      <p:sp>
        <p:nvSpPr>
          <p:cNvPr id="31" name="Text Box 306"/>
          <p:cNvSpPr txBox="1">
            <a:spLocks noChangeArrowheads="1"/>
          </p:cNvSpPr>
          <p:nvPr/>
        </p:nvSpPr>
        <p:spPr bwMode="auto">
          <a:xfrm>
            <a:off x="4264760" y="1662370"/>
            <a:ext cx="768100"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pPr>
            <a:r>
              <a:rPr lang="en-US" sz="1100" b="1" i="1" dirty="0" smtClean="0">
                <a:solidFill>
                  <a:srgbClr val="FF0000"/>
                </a:solidFill>
                <a:cs typeface="Arial" pitchFamily="34" charset="0"/>
              </a:rPr>
              <a:t>Space</a:t>
            </a:r>
          </a:p>
          <a:p>
            <a:pPr algn="ctr" defTabSz="457200" eaLnBrk="1" fontAlgn="base" hangingPunct="1">
              <a:spcBef>
                <a:spcPct val="0"/>
              </a:spcBef>
              <a:spcAft>
                <a:spcPct val="0"/>
              </a:spcAft>
            </a:pPr>
            <a:r>
              <a:rPr lang="en-US" sz="1100" b="1" i="1" dirty="0" smtClean="0">
                <a:solidFill>
                  <a:srgbClr val="FF0000"/>
                </a:solidFill>
                <a:cs typeface="Arial" pitchFamily="34" charset="0"/>
              </a:rPr>
              <a:t>Link</a:t>
            </a:r>
            <a:endParaRPr lang="en-US" sz="1100" b="1" i="1" dirty="0">
              <a:solidFill>
                <a:srgbClr val="FF0000"/>
              </a:solidFill>
              <a:cs typeface="Arial" pitchFamily="34" charset="0"/>
            </a:endParaRPr>
          </a:p>
        </p:txBody>
      </p:sp>
      <p:sp>
        <p:nvSpPr>
          <p:cNvPr id="34" name="Line 302"/>
          <p:cNvSpPr>
            <a:spLocks noChangeShapeType="1"/>
          </p:cNvSpPr>
          <p:nvPr/>
        </p:nvSpPr>
        <p:spPr bwMode="auto">
          <a:xfrm flipH="1">
            <a:off x="4034329" y="6048318"/>
            <a:ext cx="883315" cy="0"/>
          </a:xfrm>
          <a:prstGeom prst="line">
            <a:avLst/>
          </a:prstGeom>
          <a:noFill/>
          <a:ln w="76320">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5" name="Oval 7"/>
          <p:cNvSpPr>
            <a:spLocks noChangeArrowheads="1"/>
          </p:cNvSpPr>
          <p:nvPr/>
        </p:nvSpPr>
        <p:spPr bwMode="auto">
          <a:xfrm>
            <a:off x="7070589" y="2734297"/>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Flight</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Dynamics</a:t>
            </a:r>
            <a:endParaRPr lang="en-US" sz="1000" dirty="0">
              <a:solidFill>
                <a:prstClr val="black"/>
              </a:solidFill>
              <a:latin typeface="Helvetica" pitchFamily="34" charset="0"/>
              <a:ea typeface="ÇlÇr ñæí©"/>
              <a:cs typeface="Helvetica" pitchFamily="34" charset="0"/>
            </a:endParaRPr>
          </a:p>
        </p:txBody>
      </p:sp>
      <p:sp>
        <p:nvSpPr>
          <p:cNvPr id="36" name="Oval 7"/>
          <p:cNvSpPr>
            <a:spLocks noChangeArrowheads="1"/>
          </p:cNvSpPr>
          <p:nvPr/>
        </p:nvSpPr>
        <p:spPr bwMode="auto">
          <a:xfrm>
            <a:off x="5224885" y="2020164"/>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Planning</a:t>
            </a:r>
            <a:endParaRPr lang="en-US" sz="1000" dirty="0">
              <a:solidFill>
                <a:prstClr val="black"/>
              </a:solidFill>
              <a:latin typeface="Helvetica" pitchFamily="34" charset="0"/>
              <a:ea typeface="ÇlÇr ñæí©"/>
              <a:cs typeface="Helvetica" pitchFamily="34" charset="0"/>
            </a:endParaRPr>
          </a:p>
        </p:txBody>
      </p:sp>
      <p:sp>
        <p:nvSpPr>
          <p:cNvPr id="37" name="Oval 7"/>
          <p:cNvSpPr>
            <a:spLocks noChangeArrowheads="1"/>
          </p:cNvSpPr>
          <p:nvPr/>
        </p:nvSpPr>
        <p:spPr bwMode="auto">
          <a:xfrm>
            <a:off x="7070589" y="2008015"/>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Schedule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Execution</a:t>
            </a:r>
            <a:endParaRPr lang="en-US" sz="1000" dirty="0">
              <a:solidFill>
                <a:prstClr val="black"/>
              </a:solidFill>
              <a:latin typeface="Helvetica" pitchFamily="34" charset="0"/>
              <a:ea typeface="ÇlÇr ñæí©"/>
              <a:cs typeface="Helvetica" pitchFamily="34" charset="0"/>
            </a:endParaRPr>
          </a:p>
        </p:txBody>
      </p:sp>
      <p:sp>
        <p:nvSpPr>
          <p:cNvPr id="38" name="Oval 7"/>
          <p:cNvSpPr>
            <a:spLocks noChangeArrowheads="1"/>
          </p:cNvSpPr>
          <p:nvPr/>
        </p:nvSpPr>
        <p:spPr bwMode="auto">
          <a:xfrm>
            <a:off x="5244190" y="2734297"/>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 </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Monitor &amp;</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Control</a:t>
            </a:r>
            <a:endParaRPr lang="en-US" sz="1000" dirty="0">
              <a:solidFill>
                <a:prstClr val="black"/>
              </a:solidFill>
              <a:latin typeface="Helvetica" pitchFamily="34" charset="0"/>
              <a:ea typeface="ÇlÇr ñæí©"/>
              <a:cs typeface="Helvetica" pitchFamily="34" charset="0"/>
            </a:endParaRPr>
          </a:p>
        </p:txBody>
      </p:sp>
      <p:sp>
        <p:nvSpPr>
          <p:cNvPr id="43" name="Oval 7"/>
          <p:cNvSpPr>
            <a:spLocks noChangeArrowheads="1"/>
          </p:cNvSpPr>
          <p:nvPr/>
        </p:nvSpPr>
        <p:spPr bwMode="auto">
          <a:xfrm rot="16200000">
            <a:off x="4860147" y="5990600"/>
            <a:ext cx="261057" cy="146060"/>
          </a:xfrm>
          <a:prstGeom prst="ellipse">
            <a:avLst/>
          </a:prstGeom>
          <a:solidFill>
            <a:schemeClr val="tx1"/>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7" name="Oval 7"/>
          <p:cNvSpPr>
            <a:spLocks noChangeArrowheads="1"/>
          </p:cNvSpPr>
          <p:nvPr/>
        </p:nvSpPr>
        <p:spPr bwMode="auto">
          <a:xfrm rot="16200000">
            <a:off x="3861617" y="5990601"/>
            <a:ext cx="261057" cy="146060"/>
          </a:xfrm>
          <a:prstGeom prst="ellipse">
            <a:avLst/>
          </a:prstGeom>
          <a:solidFill>
            <a:schemeClr val="tx1"/>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53" name="Rectangle 52"/>
          <p:cNvSpPr/>
          <p:nvPr/>
        </p:nvSpPr>
        <p:spPr>
          <a:xfrm>
            <a:off x="3765495" y="6178369"/>
            <a:ext cx="1489353" cy="246221"/>
          </a:xfrm>
          <a:prstGeom prst="rect">
            <a:avLst/>
          </a:prstGeom>
        </p:spPr>
        <p:txBody>
          <a:bodyPr wrap="none">
            <a:spAutoFit/>
          </a:bodyPr>
          <a:lstStyle/>
          <a:p>
            <a:r>
              <a:rPr lang="en-US" sz="1000" b="1" i="1" dirty="0" smtClean="0">
                <a:solidFill>
                  <a:srgbClr val="FF0000"/>
                </a:solidFill>
                <a:cs typeface="Arial" pitchFamily="34" charset="0"/>
              </a:rPr>
              <a:t>SPP over TM/TC/AOS</a:t>
            </a:r>
            <a:endParaRPr lang="en-US" sz="1000" dirty="0"/>
          </a:p>
        </p:txBody>
      </p:sp>
      <p:cxnSp>
        <p:nvCxnSpPr>
          <p:cNvPr id="59" name="Curved Connector 58"/>
          <p:cNvCxnSpPr>
            <a:stCxn id="43" idx="4"/>
            <a:endCxn id="25" idx="4"/>
          </p:cNvCxnSpPr>
          <p:nvPr/>
        </p:nvCxnSpPr>
        <p:spPr>
          <a:xfrm flipV="1">
            <a:off x="5063706" y="5435802"/>
            <a:ext cx="2454375" cy="627828"/>
          </a:xfrm>
          <a:prstGeom prst="curvedConnector2">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91" name="Curved Connector 90"/>
          <p:cNvCxnSpPr>
            <a:stCxn id="25" idx="0"/>
            <a:endCxn id="35" idx="4"/>
          </p:cNvCxnSpPr>
          <p:nvPr/>
        </p:nvCxnSpPr>
        <p:spPr>
          <a:xfrm rot="5400000" flipH="1" flipV="1">
            <a:off x="6850290" y="3987906"/>
            <a:ext cx="1529871" cy="194289"/>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a:stCxn id="23" idx="0"/>
            <a:endCxn id="38" idx="4"/>
          </p:cNvCxnSpPr>
          <p:nvPr/>
        </p:nvCxnSpPr>
        <p:spPr>
          <a:xfrm rot="16200000" flipV="1">
            <a:off x="5170902" y="4035183"/>
            <a:ext cx="1491466" cy="61328"/>
          </a:xfrm>
          <a:prstGeom prst="curvedConnector3">
            <a:avLst>
              <a:gd name="adj1" fmla="val 50000"/>
            </a:avLst>
          </a:prstGeom>
          <a:ln>
            <a:solidFill>
              <a:srgbClr val="FF66CC"/>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1" name="Oval 7"/>
          <p:cNvSpPr>
            <a:spLocks noChangeArrowheads="1"/>
          </p:cNvSpPr>
          <p:nvPr/>
        </p:nvSpPr>
        <p:spPr bwMode="auto">
          <a:xfrm>
            <a:off x="2613345" y="4811580"/>
            <a:ext cx="1076287" cy="58740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Frame</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p:txBody>
      </p:sp>
      <p:sp>
        <p:nvSpPr>
          <p:cNvPr id="122" name="Oval 7"/>
          <p:cNvSpPr>
            <a:spLocks noChangeArrowheads="1"/>
          </p:cNvSpPr>
          <p:nvPr/>
        </p:nvSpPr>
        <p:spPr bwMode="auto">
          <a:xfrm>
            <a:off x="654690" y="4811580"/>
            <a:ext cx="1175249" cy="62700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err="1" smtClean="0">
                <a:solidFill>
                  <a:prstClr val="black"/>
                </a:solidFill>
                <a:latin typeface="Helvetica" pitchFamily="34" charset="0"/>
                <a:ea typeface="ÇlÇr ñæí©"/>
                <a:cs typeface="Helvetica" pitchFamily="34" charset="0"/>
              </a:rPr>
              <a:t>RadiometricProcessing</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(Real-time)</a:t>
            </a:r>
            <a:endParaRPr lang="en-US" sz="1000" dirty="0">
              <a:solidFill>
                <a:prstClr val="black"/>
              </a:solidFill>
              <a:latin typeface="Helvetica" pitchFamily="34" charset="0"/>
              <a:ea typeface="ÇlÇr ñæí©"/>
              <a:cs typeface="Helvetica" pitchFamily="34" charset="0"/>
            </a:endParaRPr>
          </a:p>
        </p:txBody>
      </p:sp>
      <p:sp>
        <p:nvSpPr>
          <p:cNvPr id="61" name="Rectangle 60"/>
          <p:cNvSpPr/>
          <p:nvPr/>
        </p:nvSpPr>
        <p:spPr>
          <a:xfrm>
            <a:off x="5897482" y="1201510"/>
            <a:ext cx="2179904" cy="584776"/>
          </a:xfrm>
          <a:prstGeom prst="rect">
            <a:avLst/>
          </a:prstGeom>
        </p:spPr>
        <p:txBody>
          <a:bodyPr wrap="none">
            <a:spAutoFit/>
          </a:bodyPr>
          <a:lstStyle/>
          <a:p>
            <a:pPr algn="ctr"/>
            <a:r>
              <a:rPr lang="en-US" altLang="ja-JP" sz="1600" b="1" dirty="0" smtClean="0">
                <a:solidFill>
                  <a:srgbClr val="FF0000"/>
                </a:solidFill>
              </a:rPr>
              <a:t>SM&amp;C MO </a:t>
            </a:r>
            <a:r>
              <a:rPr lang="en-US" sz="1600" b="1" dirty="0" smtClean="0">
                <a:solidFill>
                  <a:srgbClr val="FF0000"/>
                </a:solidFill>
              </a:rPr>
              <a:t>Applications</a:t>
            </a:r>
          </a:p>
          <a:p>
            <a:pPr algn="ctr"/>
            <a:r>
              <a:rPr lang="en-US" sz="1600" b="1" dirty="0" smtClean="0">
                <a:solidFill>
                  <a:srgbClr val="FF0000"/>
                </a:solidFill>
              </a:rPr>
              <a:t>(MAL Compliant)</a:t>
            </a:r>
            <a:endParaRPr lang="en-US" sz="1600" b="1" dirty="0"/>
          </a:p>
        </p:txBody>
      </p:sp>
      <p:sp>
        <p:nvSpPr>
          <p:cNvPr id="63" name="Rectangle 62"/>
          <p:cNvSpPr/>
          <p:nvPr/>
        </p:nvSpPr>
        <p:spPr>
          <a:xfrm>
            <a:off x="5109670" y="3582620"/>
            <a:ext cx="3302830" cy="2304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MAL &amp; Transport Adapter for SPP, or whatever</a:t>
            </a:r>
            <a:endParaRPr lang="en-US" sz="1100" b="1" dirty="0">
              <a:solidFill>
                <a:srgbClr val="000000"/>
              </a:solidFill>
            </a:endParaRPr>
          </a:p>
        </p:txBody>
      </p:sp>
      <p:sp>
        <p:nvSpPr>
          <p:cNvPr id="67" name="Oval 7"/>
          <p:cNvSpPr>
            <a:spLocks noChangeArrowheads="1"/>
          </p:cNvSpPr>
          <p:nvPr/>
        </p:nvSpPr>
        <p:spPr bwMode="auto">
          <a:xfrm>
            <a:off x="769905" y="2017724"/>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Flight</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Dynamics</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Control</a:t>
            </a:r>
            <a:endParaRPr lang="en-US" sz="1000" dirty="0">
              <a:solidFill>
                <a:prstClr val="black"/>
              </a:solidFill>
              <a:latin typeface="Helvetica" pitchFamily="34" charset="0"/>
              <a:ea typeface="ÇlÇr ñæí©"/>
              <a:cs typeface="Helvetica" pitchFamily="34" charset="0"/>
            </a:endParaRPr>
          </a:p>
        </p:txBody>
      </p:sp>
      <p:sp>
        <p:nvSpPr>
          <p:cNvPr id="68" name="Oval 7"/>
          <p:cNvSpPr>
            <a:spLocks noChangeArrowheads="1"/>
          </p:cNvSpPr>
          <p:nvPr/>
        </p:nvSpPr>
        <p:spPr bwMode="auto">
          <a:xfrm>
            <a:off x="2574940" y="2017724"/>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Space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Schedule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Execution</a:t>
            </a:r>
            <a:endParaRPr lang="en-US" sz="1000" dirty="0">
              <a:solidFill>
                <a:prstClr val="black"/>
              </a:solidFill>
              <a:latin typeface="Helvetica" pitchFamily="34" charset="0"/>
              <a:ea typeface="ÇlÇr ñæí©"/>
              <a:cs typeface="Helvetica" pitchFamily="34" charset="0"/>
            </a:endParaRPr>
          </a:p>
        </p:txBody>
      </p:sp>
      <p:sp>
        <p:nvSpPr>
          <p:cNvPr id="69" name="Oval 7"/>
          <p:cNvSpPr>
            <a:spLocks noChangeArrowheads="1"/>
          </p:cNvSpPr>
          <p:nvPr/>
        </p:nvSpPr>
        <p:spPr bwMode="auto">
          <a:xfrm>
            <a:off x="2574940" y="2747419"/>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Space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Monitor &amp;</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Control</a:t>
            </a:r>
            <a:endParaRPr lang="en-US" sz="1000" dirty="0">
              <a:solidFill>
                <a:prstClr val="black"/>
              </a:solidFill>
              <a:latin typeface="Helvetica" pitchFamily="34" charset="0"/>
              <a:ea typeface="ÇlÇr ñæí©"/>
              <a:cs typeface="Helvetica" pitchFamily="34" charset="0"/>
            </a:endParaRPr>
          </a:p>
        </p:txBody>
      </p:sp>
      <p:sp>
        <p:nvSpPr>
          <p:cNvPr id="70" name="Rectangle 69"/>
          <p:cNvSpPr/>
          <p:nvPr/>
        </p:nvSpPr>
        <p:spPr>
          <a:xfrm>
            <a:off x="1845245" y="3573919"/>
            <a:ext cx="2381110" cy="584776"/>
          </a:xfrm>
          <a:prstGeom prst="rect">
            <a:avLst/>
          </a:prstGeom>
        </p:spPr>
        <p:txBody>
          <a:bodyPr wrap="square">
            <a:spAutoFit/>
          </a:bodyPr>
          <a:lstStyle/>
          <a:p>
            <a:pPr algn="ctr"/>
            <a:r>
              <a:rPr lang="en-US" altLang="ja-JP" sz="1600" b="1" dirty="0" smtClean="0">
                <a:solidFill>
                  <a:srgbClr val="FF0000"/>
                </a:solidFill>
              </a:rPr>
              <a:t>SOIS </a:t>
            </a:r>
            <a:r>
              <a:rPr lang="en-US" sz="1600" b="1" dirty="0" smtClean="0">
                <a:solidFill>
                  <a:srgbClr val="FF0000"/>
                </a:solidFill>
              </a:rPr>
              <a:t>Applications</a:t>
            </a:r>
          </a:p>
          <a:p>
            <a:pPr algn="ctr"/>
            <a:r>
              <a:rPr lang="en-US" sz="1600" b="1" dirty="0" smtClean="0">
                <a:solidFill>
                  <a:srgbClr val="FF0000"/>
                </a:solidFill>
              </a:rPr>
              <a:t>(FW Compliant)</a:t>
            </a:r>
            <a:endParaRPr lang="en-US" sz="1600" b="1" dirty="0"/>
          </a:p>
        </p:txBody>
      </p:sp>
      <p:cxnSp>
        <p:nvCxnSpPr>
          <p:cNvPr id="71" name="Curved Connector 70"/>
          <p:cNvCxnSpPr>
            <a:stCxn id="43" idx="4"/>
            <a:endCxn id="23" idx="4"/>
          </p:cNvCxnSpPr>
          <p:nvPr/>
        </p:nvCxnSpPr>
        <p:spPr>
          <a:xfrm flipV="1">
            <a:off x="5063706" y="5422845"/>
            <a:ext cx="883593" cy="640785"/>
          </a:xfrm>
          <a:prstGeom prst="curvedConnector2">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74" name="Curved Connector 73"/>
          <p:cNvCxnSpPr>
            <a:stCxn id="121" idx="4"/>
            <a:endCxn id="47" idx="0"/>
          </p:cNvCxnSpPr>
          <p:nvPr/>
        </p:nvCxnSpPr>
        <p:spPr>
          <a:xfrm rot="16200000" flipH="1">
            <a:off x="3202979" y="5347494"/>
            <a:ext cx="664646" cy="767627"/>
          </a:xfrm>
          <a:prstGeom prst="curvedConnector2">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77" name="Curved Connector 76"/>
          <p:cNvCxnSpPr>
            <a:stCxn id="122" idx="4"/>
            <a:endCxn id="47" idx="0"/>
          </p:cNvCxnSpPr>
          <p:nvPr/>
        </p:nvCxnSpPr>
        <p:spPr>
          <a:xfrm rot="16200000" flipH="1">
            <a:off x="2268192" y="4412707"/>
            <a:ext cx="625046" cy="2676801"/>
          </a:xfrm>
          <a:prstGeom prst="curvedConnector2">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1115550" y="5618085"/>
            <a:ext cx="6874495" cy="268835"/>
          </a:xfrm>
          <a:prstGeom prst="rect">
            <a:avLst/>
          </a:prstGeom>
          <a:solidFill>
            <a:srgbClr val="4597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SCCS-ADD </a:t>
            </a:r>
            <a:r>
              <a:rPr lang="en-US" sz="1100" b="1" dirty="0" err="1" smtClean="0">
                <a:solidFill>
                  <a:srgbClr val="000000"/>
                </a:solidFill>
              </a:rPr>
              <a:t>Fwd</a:t>
            </a:r>
            <a:r>
              <a:rPr lang="en-US" sz="1100" b="1" dirty="0" smtClean="0">
                <a:solidFill>
                  <a:srgbClr val="000000"/>
                </a:solidFill>
              </a:rPr>
              <a:t> / Ret Space Link Services</a:t>
            </a:r>
            <a:endParaRPr lang="en-US" sz="1100" b="1" dirty="0">
              <a:solidFill>
                <a:srgbClr val="000000"/>
              </a:solidFill>
            </a:endParaRPr>
          </a:p>
        </p:txBody>
      </p:sp>
      <p:sp>
        <p:nvSpPr>
          <p:cNvPr id="85" name="Oval 7"/>
          <p:cNvSpPr>
            <a:spLocks noChangeArrowheads="1"/>
          </p:cNvSpPr>
          <p:nvPr/>
        </p:nvSpPr>
        <p:spPr bwMode="auto">
          <a:xfrm>
            <a:off x="2498130" y="4081885"/>
            <a:ext cx="1283562" cy="585817"/>
          </a:xfrm>
          <a:prstGeom prst="ellipse">
            <a:avLst/>
          </a:prstGeom>
          <a:pattFill prst="plaid">
            <a:fgClr>
              <a:srgbClr val="FF99CC"/>
            </a:fgClr>
            <a:bgClr>
              <a:prstClr val="white"/>
            </a:bgClr>
          </a:patt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Spacecraft Subnets &amp; Devices</a:t>
            </a:r>
            <a:endParaRPr lang="en-US" sz="1000" dirty="0">
              <a:solidFill>
                <a:prstClr val="black"/>
              </a:solidFill>
              <a:latin typeface="Helvetica" pitchFamily="34" charset="0"/>
              <a:ea typeface="ÇlÇr ñæí©"/>
              <a:cs typeface="Helvetica" pitchFamily="34" charset="0"/>
            </a:endParaRPr>
          </a:p>
        </p:txBody>
      </p:sp>
      <p:sp>
        <p:nvSpPr>
          <p:cNvPr id="86" name="Oval 7"/>
          <p:cNvSpPr>
            <a:spLocks noChangeArrowheads="1"/>
          </p:cNvSpPr>
          <p:nvPr/>
        </p:nvSpPr>
        <p:spPr bwMode="auto">
          <a:xfrm>
            <a:off x="731500" y="3352190"/>
            <a:ext cx="1283562" cy="585817"/>
          </a:xfrm>
          <a:prstGeom prst="ellipse">
            <a:avLst/>
          </a:prstGeom>
          <a:pattFill prst="plaid">
            <a:fgClr>
              <a:srgbClr val="FF99CC"/>
            </a:fgClr>
            <a:bgClr>
              <a:prstClr val="white"/>
            </a:bgClr>
          </a:patt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latin typeface="Helvetica" pitchFamily="34" charset="0"/>
                <a:ea typeface="ÇlÇr ñæí©"/>
                <a:cs typeface="Helvetica" pitchFamily="34" charset="0"/>
              </a:rPr>
              <a:t>SOIS Application Support Services</a:t>
            </a:r>
            <a:endParaRPr lang="en-US" sz="1000" dirty="0">
              <a:latin typeface="Helvetica" pitchFamily="34" charset="0"/>
              <a:ea typeface="ÇlÇr ñæí©"/>
              <a:cs typeface="Helvetica" pitchFamily="34" charset="0"/>
            </a:endParaRPr>
          </a:p>
        </p:txBody>
      </p:sp>
      <p:sp>
        <p:nvSpPr>
          <p:cNvPr id="87" name="Oval 7"/>
          <p:cNvSpPr>
            <a:spLocks noChangeArrowheads="1"/>
          </p:cNvSpPr>
          <p:nvPr/>
        </p:nvSpPr>
        <p:spPr bwMode="auto">
          <a:xfrm>
            <a:off x="731500" y="4081885"/>
            <a:ext cx="1283562" cy="585817"/>
          </a:xfrm>
          <a:prstGeom prst="ellipse">
            <a:avLst/>
          </a:prstGeom>
          <a:pattFill prst="plaid">
            <a:fgClr>
              <a:srgbClr val="FF99CC"/>
            </a:fgClr>
            <a:bgClr>
              <a:prstClr val="white"/>
            </a:bgClr>
          </a:patt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000000"/>
                </a:solidFill>
                <a:latin typeface="Helvetica" pitchFamily="34" charset="0"/>
                <a:ea typeface="ÇlÇr ñæí©"/>
                <a:cs typeface="Helvetica" pitchFamily="34" charset="0"/>
              </a:rPr>
              <a:t>SOIS </a:t>
            </a:r>
            <a:r>
              <a:rPr lang="en-US" sz="1000" dirty="0" err="1" smtClean="0">
                <a:solidFill>
                  <a:srgbClr val="000000"/>
                </a:solidFill>
                <a:latin typeface="Helvetica" pitchFamily="34" charset="0"/>
                <a:ea typeface="ÇlÇr ñæí©"/>
                <a:cs typeface="Helvetica" pitchFamily="34" charset="0"/>
              </a:rPr>
              <a:t>Subnetwork</a:t>
            </a:r>
            <a:r>
              <a:rPr lang="en-US" sz="1000" dirty="0" smtClean="0">
                <a:solidFill>
                  <a:srgbClr val="000000"/>
                </a:solidFill>
                <a:latin typeface="Helvetica" pitchFamily="34" charset="0"/>
                <a:ea typeface="ÇlÇr ñæí©"/>
                <a:cs typeface="Helvetica" pitchFamily="34" charset="0"/>
              </a:rPr>
              <a:t> Layer Services</a:t>
            </a:r>
            <a:endParaRPr lang="en-US" sz="1000" dirty="0">
              <a:solidFill>
                <a:srgbClr val="000000"/>
              </a:solidFill>
              <a:latin typeface="Helvetica" pitchFamily="34" charset="0"/>
              <a:ea typeface="ÇlÇr ñæí©"/>
              <a:cs typeface="Helvetica" pitchFamily="34" charset="0"/>
            </a:endParaRPr>
          </a:p>
        </p:txBody>
      </p:sp>
      <p:sp>
        <p:nvSpPr>
          <p:cNvPr id="89" name="Rectangle 88"/>
          <p:cNvSpPr/>
          <p:nvPr/>
        </p:nvSpPr>
        <p:spPr>
          <a:xfrm>
            <a:off x="1768435" y="1231214"/>
            <a:ext cx="2179904" cy="584776"/>
          </a:xfrm>
          <a:prstGeom prst="rect">
            <a:avLst/>
          </a:prstGeom>
        </p:spPr>
        <p:txBody>
          <a:bodyPr wrap="none">
            <a:spAutoFit/>
          </a:bodyPr>
          <a:lstStyle/>
          <a:p>
            <a:pPr algn="ctr"/>
            <a:r>
              <a:rPr lang="en-US" altLang="ja-JP" sz="1600" b="1" dirty="0" smtClean="0">
                <a:solidFill>
                  <a:srgbClr val="FF0000"/>
                </a:solidFill>
              </a:rPr>
              <a:t>SM&amp;C MO </a:t>
            </a:r>
            <a:r>
              <a:rPr lang="en-US" sz="1600" b="1" dirty="0" smtClean="0">
                <a:solidFill>
                  <a:srgbClr val="FF0000"/>
                </a:solidFill>
              </a:rPr>
              <a:t>Applications</a:t>
            </a:r>
          </a:p>
          <a:p>
            <a:pPr algn="ctr"/>
            <a:r>
              <a:rPr lang="en-US" sz="1600" b="1" dirty="0" smtClean="0">
                <a:solidFill>
                  <a:srgbClr val="FF0000"/>
                </a:solidFill>
              </a:rPr>
              <a:t>(MAL Compliant)</a:t>
            </a:r>
            <a:endParaRPr lang="en-US" sz="1600" b="1" dirty="0"/>
          </a:p>
        </p:txBody>
      </p:sp>
      <p:sp>
        <p:nvSpPr>
          <p:cNvPr id="90" name="Oval 7"/>
          <p:cNvSpPr>
            <a:spLocks noChangeArrowheads="1"/>
          </p:cNvSpPr>
          <p:nvPr/>
        </p:nvSpPr>
        <p:spPr bwMode="auto">
          <a:xfrm>
            <a:off x="6084358" y="4081885"/>
            <a:ext cx="1368017" cy="61126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a:t>
            </a:r>
            <a:br>
              <a:rPr lang="en-US" sz="1000" dirty="0">
                <a:solidFill>
                  <a:prstClr val="black"/>
                </a:solidFill>
                <a:latin typeface="Helvetica" pitchFamily="34" charset="0"/>
                <a:ea typeface="ÇlÇr ñæí©"/>
                <a:cs typeface="Helvetica" pitchFamily="34" charset="0"/>
              </a:rPr>
            </a:br>
            <a:r>
              <a:rPr lang="en-US" sz="1000" dirty="0" smtClean="0">
                <a:solidFill>
                  <a:prstClr val="black"/>
                </a:solidFill>
                <a:latin typeface="Helvetica" pitchFamily="34" charset="0"/>
                <a:ea typeface="ÇlÇr ñæí©"/>
                <a:cs typeface="Helvetica" pitchFamily="34" charset="0"/>
              </a:rPr>
              <a:t>File/Packet</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p:txBody>
      </p:sp>
      <p:cxnSp>
        <p:nvCxnSpPr>
          <p:cNvPr id="55" name="Straight Connector 54"/>
          <p:cNvCxnSpPr/>
          <p:nvPr/>
        </p:nvCxnSpPr>
        <p:spPr bwMode="auto">
          <a:xfrm>
            <a:off x="309045" y="2891330"/>
            <a:ext cx="4070930" cy="1152150"/>
          </a:xfrm>
          <a:prstGeom prst="line">
            <a:avLst/>
          </a:prstGeom>
          <a:solidFill>
            <a:srgbClr val="FFFFFF"/>
          </a:solidFill>
          <a:ln w="57150" cap="flat" cmpd="sng" algn="ctr">
            <a:solidFill>
              <a:srgbClr val="FF99CC"/>
            </a:solidFill>
            <a:prstDash val="dash"/>
            <a:round/>
            <a:headEnd type="none" w="med" len="med"/>
            <a:tailEnd type="none" w="med" len="med"/>
          </a:ln>
          <a:effectLst/>
        </p:spPr>
      </p:cxnSp>
      <p:sp>
        <p:nvSpPr>
          <p:cNvPr id="95" name="Rectangle 94"/>
          <p:cNvSpPr/>
          <p:nvPr/>
        </p:nvSpPr>
        <p:spPr>
          <a:xfrm rot="980345">
            <a:off x="715921" y="2999854"/>
            <a:ext cx="2650677" cy="2697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MAL &amp; Transport Adapter for SOIS</a:t>
            </a:r>
            <a:endParaRPr lang="en-US" sz="1100" b="1" dirty="0">
              <a:solidFill>
                <a:srgbClr val="000000"/>
              </a:solidFill>
            </a:endParaRPr>
          </a:p>
        </p:txBody>
      </p:sp>
      <p:cxnSp>
        <p:nvCxnSpPr>
          <p:cNvPr id="96" name="Straight Connector 95"/>
          <p:cNvCxnSpPr/>
          <p:nvPr/>
        </p:nvCxnSpPr>
        <p:spPr bwMode="auto">
          <a:xfrm>
            <a:off x="309045" y="5541275"/>
            <a:ext cx="8602720" cy="0"/>
          </a:xfrm>
          <a:prstGeom prst="line">
            <a:avLst/>
          </a:prstGeom>
          <a:solidFill>
            <a:srgbClr val="FFFFFF"/>
          </a:solidFill>
          <a:ln w="57150" cap="flat" cmpd="sng" algn="ctr">
            <a:solidFill>
              <a:srgbClr val="4597A0"/>
            </a:solidFill>
            <a:prstDash val="dash"/>
            <a:round/>
            <a:headEnd type="none" w="med" len="med"/>
            <a:tailEnd type="none" w="med" len="med"/>
          </a:ln>
          <a:effectLst/>
        </p:spPr>
      </p:cxnSp>
    </p:spTree>
    <p:extLst>
      <p:ext uri="{BB962C8B-B14F-4D97-AF65-F5344CB8AC3E}">
        <p14:creationId xmlns:p14="http://schemas.microsoft.com/office/powerpoint/2010/main" val="80058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61" grpId="0"/>
      <p:bldP spid="63" grpId="0" animBg="1"/>
      <p:bldP spid="67" grpId="0" animBg="1"/>
      <p:bldP spid="68" grpId="0" animBg="1"/>
      <p:bldP spid="69" grpId="0" animBg="1"/>
      <p:bldP spid="70" grpId="0"/>
      <p:bldP spid="81" grpId="0" animBg="1"/>
      <p:bldP spid="85" grpId="0" animBg="1"/>
      <p:bldP spid="86" grpId="0" animBg="1"/>
      <p:bldP spid="87" grpId="0" animBg="1"/>
      <p:bldP spid="89" grpId="0"/>
      <p:bldP spid="9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2657"/>
            <a:ext cx="8229600" cy="831712"/>
          </a:xfrm>
        </p:spPr>
        <p:txBody>
          <a:bodyPr vert="horz" lIns="91440" tIns="45720" rIns="91440" bIns="45720" rtlCol="0" anchor="ctr">
            <a:normAutofit fontScale="90000"/>
          </a:bodyPr>
          <a:lstStyle/>
          <a:p>
            <a:r>
              <a:rPr lang="en-US" dirty="0">
                <a:solidFill>
                  <a:srgbClr val="000099"/>
                </a:solidFill>
                <a:effectLst>
                  <a:outerShdw blurRad="38100" dist="38100" dir="2700000" algn="tl">
                    <a:srgbClr val="000000">
                      <a:alpha val="43137"/>
                    </a:srgbClr>
                  </a:outerShdw>
                </a:effectLst>
                <a:latin typeface="Calibri" pitchFamily="34" charset="0"/>
                <a:cs typeface="Calibri" pitchFamily="34" charset="0"/>
              </a:rPr>
              <a:t>CCSDS Ref Arch, Option 2 </a:t>
            </a:r>
            <a:br>
              <a:rPr lang="en-US" dirty="0">
                <a:solidFill>
                  <a:srgbClr val="000099"/>
                </a:solidFill>
                <a:effectLst>
                  <a:outerShdw blurRad="38100" dist="38100" dir="2700000" algn="tl">
                    <a:srgbClr val="000000">
                      <a:alpha val="43137"/>
                    </a:srgbClr>
                  </a:outerShdw>
                </a:effectLst>
                <a:latin typeface="Calibri" pitchFamily="34" charset="0"/>
                <a:cs typeface="Calibri" pitchFamily="34" charset="0"/>
              </a:rPr>
            </a:br>
            <a:r>
              <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rPr>
              <a:t>Example: </a:t>
            </a:r>
            <a:r>
              <a:rPr lang="en-US" sz="27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Cross </a:t>
            </a:r>
            <a:r>
              <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rPr>
              <a:t>Support / Mission </a:t>
            </a:r>
            <a:r>
              <a:rPr lang="en-US" sz="27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Operations Interfaces</a:t>
            </a:r>
            <a:endPar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AutoShape 2"/>
          <p:cNvSpPr>
            <a:spLocks noChangeArrowheads="1"/>
          </p:cNvSpPr>
          <p:nvPr/>
        </p:nvSpPr>
        <p:spPr bwMode="auto">
          <a:xfrm>
            <a:off x="309748" y="2044454"/>
            <a:ext cx="1480775" cy="4064906"/>
          </a:xfrm>
          <a:prstGeom prst="cube">
            <a:avLst>
              <a:gd name="adj" fmla="val 15273"/>
            </a:avLst>
          </a:prstGeom>
          <a:solidFill>
            <a:srgbClr val="E0C62C"/>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10250" name="Line 3"/>
          <p:cNvSpPr>
            <a:spLocks noChangeShapeType="1"/>
          </p:cNvSpPr>
          <p:nvPr/>
        </p:nvSpPr>
        <p:spPr bwMode="auto">
          <a:xfrm>
            <a:off x="4637832" y="4363322"/>
            <a:ext cx="698500" cy="0"/>
          </a:xfrm>
          <a:prstGeom prst="line">
            <a:avLst/>
          </a:prstGeom>
          <a:noFill/>
          <a:ln w="28575" cmpd="sng">
            <a:solidFill>
              <a:srgbClr val="0000FF"/>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0251" name="AutoShape 4"/>
          <p:cNvSpPr>
            <a:spLocks noChangeArrowheads="1"/>
          </p:cNvSpPr>
          <p:nvPr/>
        </p:nvSpPr>
        <p:spPr bwMode="auto">
          <a:xfrm>
            <a:off x="2938410" y="2044453"/>
            <a:ext cx="5583722" cy="4064906"/>
          </a:xfrm>
          <a:prstGeom prst="cube">
            <a:avLst>
              <a:gd name="adj" fmla="val 5821"/>
            </a:avLst>
          </a:prstGeom>
          <a:solidFill>
            <a:srgbClr val="CCFF66"/>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5" name="Rectangle 4"/>
          <p:cNvSpPr/>
          <p:nvPr/>
        </p:nvSpPr>
        <p:spPr bwMode="auto">
          <a:xfrm>
            <a:off x="1262354" y="3189008"/>
            <a:ext cx="5584372" cy="24601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en-US" sz="2400">
              <a:solidFill>
                <a:srgbClr val="000000"/>
              </a:solidFill>
              <a:ea typeface="ＭＳ Ｐゴシック" charset="-128"/>
              <a:cs typeface="ＭＳ Ｐゴシック" charset="-128"/>
            </a:endParaRPr>
          </a:p>
        </p:txBody>
      </p:sp>
      <p:sp>
        <p:nvSpPr>
          <p:cNvPr id="6" name="Rectangle 5"/>
          <p:cNvSpPr/>
          <p:nvPr/>
        </p:nvSpPr>
        <p:spPr>
          <a:xfrm>
            <a:off x="745410" y="1219635"/>
            <a:ext cx="900403" cy="646331"/>
          </a:xfrm>
          <a:prstGeom prst="rect">
            <a:avLst/>
          </a:prstGeom>
        </p:spPr>
        <p:txBody>
          <a:bodyPr wrap="square">
            <a:spAutoFit/>
          </a:bodyPr>
          <a:lstStyle/>
          <a:p>
            <a:pPr algn="ctr" fontAlgn="base">
              <a:spcBef>
                <a:spcPct val="0"/>
              </a:spcBef>
              <a:spcAft>
                <a:spcPct val="0"/>
              </a:spcAft>
            </a:pPr>
            <a:r>
              <a:rPr kumimoji="1" lang="en-US" b="1" dirty="0">
                <a:solidFill>
                  <a:srgbClr val="000000"/>
                </a:solidFill>
                <a:ea typeface="ＭＳ Ｐゴシック" pitchFamily="34" charset="-128"/>
                <a:cs typeface="Arial" pitchFamily="34" charset="0"/>
              </a:rPr>
              <a:t>ABA</a:t>
            </a:r>
          </a:p>
          <a:p>
            <a:pPr algn="ctr" fontAlgn="base">
              <a:spcBef>
                <a:spcPct val="0"/>
              </a:spcBef>
              <a:spcAft>
                <a:spcPct val="0"/>
              </a:spcAft>
            </a:pPr>
            <a:r>
              <a:rPr kumimoji="1" lang="en-US" b="1" dirty="0">
                <a:solidFill>
                  <a:srgbClr val="000000"/>
                </a:solidFill>
                <a:ea typeface="ＭＳ Ｐゴシック" pitchFamily="34" charset="-128"/>
                <a:cs typeface="Arial" pitchFamily="34" charset="0"/>
              </a:rPr>
              <a:t>ESLT</a:t>
            </a:r>
          </a:p>
        </p:txBody>
      </p:sp>
      <p:sp>
        <p:nvSpPr>
          <p:cNvPr id="7" name="Rectangle 6"/>
          <p:cNvSpPr/>
          <p:nvPr/>
        </p:nvSpPr>
        <p:spPr>
          <a:xfrm>
            <a:off x="4874339" y="1219635"/>
            <a:ext cx="1244952" cy="646331"/>
          </a:xfrm>
          <a:prstGeom prst="rect">
            <a:avLst/>
          </a:prstGeom>
        </p:spPr>
        <p:txBody>
          <a:bodyPr wrap="square">
            <a:spAutoFit/>
          </a:bodyPr>
          <a:lstStyle/>
          <a:p>
            <a:pPr algn="ctr" fontAlgn="base">
              <a:spcBef>
                <a:spcPct val="0"/>
              </a:spcBef>
              <a:spcAft>
                <a:spcPct val="0"/>
              </a:spcAft>
            </a:pPr>
            <a:r>
              <a:rPr kumimoji="1" lang="en-US" b="1" dirty="0" smtClean="0">
                <a:solidFill>
                  <a:srgbClr val="000000"/>
                </a:solidFill>
                <a:ea typeface="ＭＳ Ｐゴシック" pitchFamily="34" charset="-128"/>
                <a:cs typeface="Arial" pitchFamily="34" charset="0"/>
              </a:rPr>
              <a:t>Earth User </a:t>
            </a:r>
            <a:endParaRPr kumimoji="1" lang="en-US" b="1" dirty="0">
              <a:solidFill>
                <a:srgbClr val="000000"/>
              </a:solidFill>
              <a:ea typeface="ＭＳ Ｐゴシック" pitchFamily="34" charset="-128"/>
              <a:cs typeface="Arial" pitchFamily="34" charset="0"/>
            </a:endParaRPr>
          </a:p>
          <a:p>
            <a:pPr algn="ctr" fontAlgn="base">
              <a:spcBef>
                <a:spcPct val="0"/>
              </a:spcBef>
              <a:spcAft>
                <a:spcPct val="0"/>
              </a:spcAft>
            </a:pPr>
            <a:r>
              <a:rPr kumimoji="1" lang="en-US" b="1" dirty="0">
                <a:solidFill>
                  <a:srgbClr val="000000"/>
                </a:solidFill>
                <a:ea typeface="ＭＳ Ｐゴシック" pitchFamily="34" charset="-128"/>
                <a:cs typeface="Arial" pitchFamily="34" charset="0"/>
              </a:rPr>
              <a:t>Node</a:t>
            </a:r>
          </a:p>
        </p:txBody>
      </p:sp>
      <p:sp>
        <p:nvSpPr>
          <p:cNvPr id="19" name="Oval 7"/>
          <p:cNvSpPr>
            <a:spLocks noChangeArrowheads="1"/>
          </p:cNvSpPr>
          <p:nvPr/>
        </p:nvSpPr>
        <p:spPr bwMode="auto">
          <a:xfrm>
            <a:off x="3112610" y="2500268"/>
            <a:ext cx="2160602" cy="544682"/>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User Service </a:t>
            </a:r>
            <a:r>
              <a:rPr kumimoji="1" lang="en-US" sz="1000" dirty="0" smtClean="0">
                <a:solidFill>
                  <a:srgbClr val="000000"/>
                </a:solidFill>
                <a:ea typeface="ＭＳ Ｐゴシック" pitchFamily="34" charset="-128"/>
                <a:cs typeface="Helvetica" pitchFamily="34" charset="0"/>
              </a:rPr>
              <a:t>Management Application</a:t>
            </a:r>
            <a:endParaRPr kumimoji="1" lang="en-US" sz="1000" dirty="0">
              <a:solidFill>
                <a:srgbClr val="000000"/>
              </a:solidFill>
              <a:ea typeface="ＭＳ Ｐゴシック" pitchFamily="34" charset="-128"/>
              <a:cs typeface="Helvetica" pitchFamily="34" charset="0"/>
            </a:endParaRPr>
          </a:p>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(Planning &amp; Scheduling)</a:t>
            </a:r>
          </a:p>
        </p:txBody>
      </p:sp>
      <p:sp>
        <p:nvSpPr>
          <p:cNvPr id="22" name="Oval 7"/>
          <p:cNvSpPr>
            <a:spLocks noChangeArrowheads="1"/>
          </p:cNvSpPr>
          <p:nvPr/>
        </p:nvSpPr>
        <p:spPr bwMode="auto">
          <a:xfrm>
            <a:off x="3820498" y="4548842"/>
            <a:ext cx="1393876" cy="587449"/>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a:t>
            </a:r>
            <a:r>
              <a:rPr lang="en-US" sz="1000" dirty="0" smtClean="0">
                <a:solidFill>
                  <a:prstClr val="black"/>
                </a:solidFill>
                <a:latin typeface="Helvetica" pitchFamily="34" charset="0"/>
                <a:ea typeface="ÇlÇr ñæí©"/>
                <a:cs typeface="Helvetica" pitchFamily="34" charset="0"/>
              </a:rPr>
              <a:t>Application</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(Packet Processing</a:t>
            </a:r>
            <a:r>
              <a:rPr lang="en-US" sz="1000" dirty="0">
                <a:solidFill>
                  <a:prstClr val="black"/>
                </a:solidFill>
                <a:latin typeface="Helvetica" pitchFamily="34" charset="0"/>
                <a:ea typeface="ÇlÇr ñæí©"/>
                <a:cs typeface="Helvetica" pitchFamily="34" charset="0"/>
              </a:rPr>
              <a:t>)</a:t>
            </a:r>
          </a:p>
        </p:txBody>
      </p:sp>
      <p:sp>
        <p:nvSpPr>
          <p:cNvPr id="23" name="Oval 7"/>
          <p:cNvSpPr>
            <a:spLocks noChangeArrowheads="1"/>
          </p:cNvSpPr>
          <p:nvPr/>
        </p:nvSpPr>
        <p:spPr bwMode="auto">
          <a:xfrm>
            <a:off x="3418344" y="5280172"/>
            <a:ext cx="1368017" cy="61126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RCF</a:t>
            </a:r>
            <a:br>
              <a:rPr lang="en-US" sz="1000" dirty="0">
                <a:solidFill>
                  <a:prstClr val="black"/>
                </a:solidFill>
                <a:latin typeface="Helvetica" pitchFamily="34" charset="0"/>
                <a:ea typeface="ÇlÇr ñæí©"/>
                <a:cs typeface="Helvetica" pitchFamily="34" charset="0"/>
              </a:rPr>
            </a:br>
            <a:r>
              <a:rPr lang="en-US" sz="10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(Frame Processing)</a:t>
            </a:r>
          </a:p>
        </p:txBody>
      </p:sp>
      <p:sp>
        <p:nvSpPr>
          <p:cNvPr id="25" name="Oval 7"/>
          <p:cNvSpPr>
            <a:spLocks noChangeArrowheads="1"/>
          </p:cNvSpPr>
          <p:nvPr/>
        </p:nvSpPr>
        <p:spPr bwMode="auto">
          <a:xfrm>
            <a:off x="5986196" y="5250112"/>
            <a:ext cx="1283562" cy="585817"/>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User Radiometric</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Data Processing</a:t>
            </a:r>
            <a:endParaRPr lang="en-US" sz="1000" dirty="0">
              <a:solidFill>
                <a:prstClr val="black"/>
              </a:solidFill>
              <a:latin typeface="Helvetica" pitchFamily="34" charset="0"/>
              <a:ea typeface="ÇlÇr ñæí©"/>
              <a:cs typeface="Helvetica" pitchFamily="34" charset="0"/>
            </a:endParaRPr>
          </a:p>
        </p:txBody>
      </p:sp>
      <p:sp>
        <p:nvSpPr>
          <p:cNvPr id="26" name="Oval 7"/>
          <p:cNvSpPr>
            <a:spLocks noChangeArrowheads="1"/>
          </p:cNvSpPr>
          <p:nvPr/>
        </p:nvSpPr>
        <p:spPr bwMode="auto">
          <a:xfrm>
            <a:off x="3345368" y="3133097"/>
            <a:ext cx="1554753" cy="585817"/>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User Service Monitor Data Processing</a:t>
            </a:r>
          </a:p>
        </p:txBody>
      </p:sp>
      <p:sp>
        <p:nvSpPr>
          <p:cNvPr id="27" name="Oval 7"/>
          <p:cNvSpPr>
            <a:spLocks noChangeArrowheads="1"/>
          </p:cNvSpPr>
          <p:nvPr/>
        </p:nvSpPr>
        <p:spPr bwMode="auto">
          <a:xfrm>
            <a:off x="3387652" y="3824800"/>
            <a:ext cx="1424568" cy="587449"/>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F-CLTU </a:t>
            </a:r>
            <a:br>
              <a:rPr lang="en-US" sz="1000" dirty="0">
                <a:solidFill>
                  <a:prstClr val="black"/>
                </a:solidFill>
                <a:latin typeface="Helvetica" pitchFamily="34" charset="0"/>
                <a:ea typeface="ÇlÇr ñæí©"/>
                <a:cs typeface="Helvetica" pitchFamily="34" charset="0"/>
              </a:rPr>
            </a:br>
            <a:r>
              <a:rPr lang="en-US" sz="10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(CLTU Processing</a:t>
            </a:r>
            <a:r>
              <a:rPr lang="en-US" sz="1000" dirty="0">
                <a:solidFill>
                  <a:prstClr val="black"/>
                </a:solidFill>
                <a:latin typeface="Helvetica" pitchFamily="34" charset="0"/>
                <a:ea typeface="ÇlÇr ñæí©"/>
                <a:cs typeface="Helvetica" pitchFamily="34" charset="0"/>
              </a:rPr>
              <a:t>)</a:t>
            </a:r>
          </a:p>
        </p:txBody>
      </p:sp>
      <p:sp>
        <p:nvSpPr>
          <p:cNvPr id="28" name="Text Box 301"/>
          <p:cNvSpPr txBox="1">
            <a:spLocks noChangeArrowheads="1"/>
          </p:cNvSpPr>
          <p:nvPr/>
        </p:nvSpPr>
        <p:spPr bwMode="auto">
          <a:xfrm>
            <a:off x="1752033" y="5993125"/>
            <a:ext cx="1095191" cy="60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100" b="1" i="1" dirty="0">
                <a:solidFill>
                  <a:srgbClr val="0000FF"/>
                </a:solidFill>
                <a:cs typeface="Arial" pitchFamily="34" charset="0"/>
              </a:rPr>
              <a:t>Service</a:t>
            </a:r>
          </a:p>
          <a:p>
            <a:pPr defTabSz="457200" eaLnBrk="1" fontAlgn="base" hangingPunct="1">
              <a:spcBef>
                <a:spcPct val="0"/>
              </a:spcBef>
              <a:spcAft>
                <a:spcPct val="0"/>
              </a:spcAft>
            </a:pPr>
            <a:r>
              <a:rPr lang="en-US" sz="1100" b="1" i="1" dirty="0" smtClean="0">
                <a:solidFill>
                  <a:srgbClr val="0000FF"/>
                </a:solidFill>
                <a:cs typeface="Arial" pitchFamily="34" charset="0"/>
              </a:rPr>
              <a:t>Delivery (SD)</a:t>
            </a:r>
            <a:endParaRPr lang="en-US" sz="1100" b="1" i="1" dirty="0">
              <a:solidFill>
                <a:srgbClr val="0000FF"/>
              </a:solidFill>
              <a:cs typeface="Arial" pitchFamily="34" charset="0"/>
            </a:endParaRPr>
          </a:p>
          <a:p>
            <a:pPr defTabSz="457200" eaLnBrk="1" fontAlgn="base" hangingPunct="1">
              <a:spcBef>
                <a:spcPct val="0"/>
              </a:spcBef>
              <a:spcAft>
                <a:spcPct val="0"/>
              </a:spcAft>
            </a:pPr>
            <a:r>
              <a:rPr lang="en-US" sz="1100" b="1" i="1" dirty="0">
                <a:solidFill>
                  <a:srgbClr val="0000FF"/>
                </a:solidFill>
                <a:cs typeface="Arial" pitchFamily="34" charset="0"/>
              </a:rPr>
              <a:t>Interfaces</a:t>
            </a:r>
          </a:p>
        </p:txBody>
      </p:sp>
      <p:sp>
        <p:nvSpPr>
          <p:cNvPr id="29" name="Line 302"/>
          <p:cNvSpPr>
            <a:spLocks noChangeShapeType="1"/>
          </p:cNvSpPr>
          <p:nvPr/>
        </p:nvSpPr>
        <p:spPr bwMode="auto">
          <a:xfrm flipH="1">
            <a:off x="1583018" y="4160750"/>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0" name="Line 304"/>
          <p:cNvSpPr>
            <a:spLocks noChangeShapeType="1"/>
          </p:cNvSpPr>
          <p:nvPr/>
        </p:nvSpPr>
        <p:spPr bwMode="auto">
          <a:xfrm flipH="1" flipV="1">
            <a:off x="1590749" y="2752075"/>
            <a:ext cx="1347661" cy="7937"/>
          </a:xfrm>
          <a:prstGeom prst="line">
            <a:avLst/>
          </a:prstGeom>
          <a:noFill/>
          <a:ln w="76320">
            <a:solidFill>
              <a:srgbClr val="FF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1" name="Text Box 306"/>
          <p:cNvSpPr txBox="1">
            <a:spLocks noChangeArrowheads="1"/>
          </p:cNvSpPr>
          <p:nvPr/>
        </p:nvSpPr>
        <p:spPr bwMode="auto">
          <a:xfrm>
            <a:off x="1752033" y="1744557"/>
            <a:ext cx="1292597" cy="77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100" b="1" i="1" dirty="0">
                <a:solidFill>
                  <a:srgbClr val="FF0000"/>
                </a:solidFill>
                <a:cs typeface="Arial" pitchFamily="34" charset="0"/>
              </a:rPr>
              <a:t>Service</a:t>
            </a:r>
          </a:p>
          <a:p>
            <a:pPr defTabSz="457200" eaLnBrk="1" fontAlgn="base" hangingPunct="1">
              <a:spcBef>
                <a:spcPct val="0"/>
              </a:spcBef>
              <a:spcAft>
                <a:spcPct val="0"/>
              </a:spcAft>
            </a:pPr>
            <a:r>
              <a:rPr lang="en-US" sz="1100" b="1" i="1" dirty="0" smtClean="0">
                <a:solidFill>
                  <a:srgbClr val="FF0000"/>
                </a:solidFill>
                <a:cs typeface="Arial" pitchFamily="34" charset="0"/>
              </a:rPr>
              <a:t>Management  (SM)</a:t>
            </a:r>
            <a:br>
              <a:rPr lang="en-US" sz="1100" b="1" i="1" dirty="0" smtClean="0">
                <a:solidFill>
                  <a:srgbClr val="FF0000"/>
                </a:solidFill>
                <a:cs typeface="Arial" pitchFamily="34" charset="0"/>
              </a:rPr>
            </a:br>
            <a:r>
              <a:rPr lang="en-US" sz="1100" b="1" i="1" dirty="0" smtClean="0">
                <a:solidFill>
                  <a:srgbClr val="FF0000"/>
                </a:solidFill>
                <a:cs typeface="Arial" pitchFamily="34" charset="0"/>
              </a:rPr>
              <a:t>Interface (I/F)</a:t>
            </a:r>
            <a:endParaRPr lang="en-US" sz="1100" b="1" i="1" dirty="0">
              <a:solidFill>
                <a:srgbClr val="FF0000"/>
              </a:solidFill>
              <a:cs typeface="Arial" pitchFamily="34" charset="0"/>
            </a:endParaRPr>
          </a:p>
        </p:txBody>
      </p:sp>
      <p:sp>
        <p:nvSpPr>
          <p:cNvPr id="32" name="Line 302"/>
          <p:cNvSpPr>
            <a:spLocks noChangeShapeType="1"/>
          </p:cNvSpPr>
          <p:nvPr/>
        </p:nvSpPr>
        <p:spPr bwMode="auto">
          <a:xfrm flipH="1">
            <a:off x="1581222" y="4885749"/>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3" name="Line 302"/>
          <p:cNvSpPr>
            <a:spLocks noChangeShapeType="1"/>
          </p:cNvSpPr>
          <p:nvPr/>
        </p:nvSpPr>
        <p:spPr bwMode="auto">
          <a:xfrm flipH="1">
            <a:off x="1581221" y="3438199"/>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4" name="Line 302"/>
          <p:cNvSpPr>
            <a:spLocks noChangeShapeType="1"/>
          </p:cNvSpPr>
          <p:nvPr/>
        </p:nvSpPr>
        <p:spPr bwMode="auto">
          <a:xfrm flipH="1">
            <a:off x="1581224" y="5605474"/>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5" name="Oval 7"/>
          <p:cNvSpPr>
            <a:spLocks noChangeArrowheads="1"/>
          </p:cNvSpPr>
          <p:nvPr/>
        </p:nvSpPr>
        <p:spPr bwMode="auto">
          <a:xfrm>
            <a:off x="6878564" y="3185448"/>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Flight</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Dynamics</a:t>
            </a:r>
            <a:endParaRPr lang="en-US" sz="1000" dirty="0">
              <a:solidFill>
                <a:prstClr val="black"/>
              </a:solidFill>
              <a:latin typeface="Helvetica" pitchFamily="34" charset="0"/>
              <a:ea typeface="ÇlÇr ñæí©"/>
              <a:cs typeface="Helvetica" pitchFamily="34" charset="0"/>
            </a:endParaRPr>
          </a:p>
        </p:txBody>
      </p:sp>
      <p:sp>
        <p:nvSpPr>
          <p:cNvPr id="36" name="Oval 7"/>
          <p:cNvSpPr>
            <a:spLocks noChangeArrowheads="1"/>
          </p:cNvSpPr>
          <p:nvPr/>
        </p:nvSpPr>
        <p:spPr bwMode="auto">
          <a:xfrm>
            <a:off x="5477510" y="2471315"/>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Planning</a:t>
            </a:r>
            <a:endParaRPr lang="en-US" sz="1000" dirty="0">
              <a:solidFill>
                <a:prstClr val="black"/>
              </a:solidFill>
              <a:latin typeface="Helvetica" pitchFamily="34" charset="0"/>
              <a:ea typeface="ÇlÇr ñæí©"/>
              <a:cs typeface="Helvetica" pitchFamily="34" charset="0"/>
            </a:endParaRPr>
          </a:p>
        </p:txBody>
      </p:sp>
      <p:sp>
        <p:nvSpPr>
          <p:cNvPr id="37" name="Oval 7"/>
          <p:cNvSpPr>
            <a:spLocks noChangeArrowheads="1"/>
          </p:cNvSpPr>
          <p:nvPr/>
        </p:nvSpPr>
        <p:spPr bwMode="auto">
          <a:xfrm>
            <a:off x="6878564" y="2459166"/>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Schedule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Execution</a:t>
            </a:r>
            <a:endParaRPr lang="en-US" sz="1000" dirty="0">
              <a:solidFill>
                <a:prstClr val="black"/>
              </a:solidFill>
              <a:latin typeface="Helvetica" pitchFamily="34" charset="0"/>
              <a:ea typeface="ÇlÇr ñæí©"/>
              <a:cs typeface="Helvetica" pitchFamily="34" charset="0"/>
            </a:endParaRPr>
          </a:p>
        </p:txBody>
      </p:sp>
      <p:sp>
        <p:nvSpPr>
          <p:cNvPr id="38" name="Oval 7"/>
          <p:cNvSpPr>
            <a:spLocks noChangeArrowheads="1"/>
          </p:cNvSpPr>
          <p:nvPr/>
        </p:nvSpPr>
        <p:spPr bwMode="auto">
          <a:xfrm>
            <a:off x="5496815" y="3185448"/>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 </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Monitor &amp;</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Control</a:t>
            </a:r>
            <a:endParaRPr lang="en-US" sz="1000" dirty="0">
              <a:solidFill>
                <a:prstClr val="black"/>
              </a:solidFill>
              <a:latin typeface="Helvetica" pitchFamily="34" charset="0"/>
              <a:ea typeface="ÇlÇr ñæí©"/>
              <a:cs typeface="Helvetica" pitchFamily="34" charset="0"/>
            </a:endParaRPr>
          </a:p>
        </p:txBody>
      </p:sp>
      <p:sp>
        <p:nvSpPr>
          <p:cNvPr id="40" name="Oval 7"/>
          <p:cNvSpPr>
            <a:spLocks noChangeArrowheads="1"/>
          </p:cNvSpPr>
          <p:nvPr/>
        </p:nvSpPr>
        <p:spPr bwMode="auto">
          <a:xfrm rot="16200000">
            <a:off x="2809675" y="4087720"/>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1" name="Oval 7"/>
          <p:cNvSpPr>
            <a:spLocks noChangeArrowheads="1"/>
          </p:cNvSpPr>
          <p:nvPr/>
        </p:nvSpPr>
        <p:spPr bwMode="auto">
          <a:xfrm rot="16200000">
            <a:off x="2807879" y="4808740"/>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2" name="Oval 7"/>
          <p:cNvSpPr>
            <a:spLocks noChangeArrowheads="1"/>
          </p:cNvSpPr>
          <p:nvPr/>
        </p:nvSpPr>
        <p:spPr bwMode="auto">
          <a:xfrm rot="16200000">
            <a:off x="2807878" y="3357211"/>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3" name="Oval 7"/>
          <p:cNvSpPr>
            <a:spLocks noChangeArrowheads="1"/>
          </p:cNvSpPr>
          <p:nvPr/>
        </p:nvSpPr>
        <p:spPr bwMode="auto">
          <a:xfrm rot="16200000">
            <a:off x="2807881" y="5520507"/>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4" name="Oval 7"/>
          <p:cNvSpPr>
            <a:spLocks noChangeArrowheads="1"/>
          </p:cNvSpPr>
          <p:nvPr/>
        </p:nvSpPr>
        <p:spPr bwMode="auto">
          <a:xfrm rot="16200000">
            <a:off x="1444049" y="4090894"/>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5" name="Oval 7"/>
          <p:cNvSpPr>
            <a:spLocks noChangeArrowheads="1"/>
          </p:cNvSpPr>
          <p:nvPr/>
        </p:nvSpPr>
        <p:spPr bwMode="auto">
          <a:xfrm rot="16200000">
            <a:off x="1442253" y="4808740"/>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6" name="Oval 7"/>
          <p:cNvSpPr>
            <a:spLocks noChangeArrowheads="1"/>
          </p:cNvSpPr>
          <p:nvPr/>
        </p:nvSpPr>
        <p:spPr bwMode="auto">
          <a:xfrm rot="16200000">
            <a:off x="1442252" y="3354037"/>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7" name="Oval 7"/>
          <p:cNvSpPr>
            <a:spLocks noChangeArrowheads="1"/>
          </p:cNvSpPr>
          <p:nvPr/>
        </p:nvSpPr>
        <p:spPr bwMode="auto">
          <a:xfrm rot="16200000">
            <a:off x="1442255" y="5514159"/>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8" name="Oval 7"/>
          <p:cNvSpPr>
            <a:spLocks noChangeArrowheads="1"/>
          </p:cNvSpPr>
          <p:nvPr/>
        </p:nvSpPr>
        <p:spPr bwMode="auto">
          <a:xfrm rot="16200000">
            <a:off x="1442255" y="2679044"/>
            <a:ext cx="261057" cy="146060"/>
          </a:xfrm>
          <a:prstGeom prst="ellipse">
            <a:avLst/>
          </a:prstGeom>
          <a:solidFill>
            <a:srgbClr val="FF000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9" name="Oval 7"/>
          <p:cNvSpPr>
            <a:spLocks noChangeArrowheads="1"/>
          </p:cNvSpPr>
          <p:nvPr/>
        </p:nvSpPr>
        <p:spPr bwMode="auto">
          <a:xfrm rot="16200000">
            <a:off x="2807881" y="2679044"/>
            <a:ext cx="261057" cy="146060"/>
          </a:xfrm>
          <a:prstGeom prst="ellipse">
            <a:avLst/>
          </a:prstGeom>
          <a:solidFill>
            <a:srgbClr val="FF000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8" name="Rectangle 7"/>
          <p:cNvSpPr/>
          <p:nvPr/>
        </p:nvSpPr>
        <p:spPr>
          <a:xfrm>
            <a:off x="1876258" y="2760012"/>
            <a:ext cx="936161" cy="246221"/>
          </a:xfrm>
          <a:prstGeom prst="rect">
            <a:avLst/>
          </a:prstGeom>
        </p:spPr>
        <p:txBody>
          <a:bodyPr wrap="none">
            <a:spAutoFit/>
          </a:bodyPr>
          <a:lstStyle/>
          <a:p>
            <a:r>
              <a:rPr lang="en-US" sz="1000" b="1" i="1" dirty="0" smtClean="0">
                <a:solidFill>
                  <a:srgbClr val="FF0000"/>
                </a:solidFill>
                <a:cs typeface="Arial" pitchFamily="34" charset="0"/>
              </a:rPr>
              <a:t>SM over HTTP</a:t>
            </a:r>
            <a:endParaRPr lang="en-US" sz="1000" dirty="0"/>
          </a:p>
        </p:txBody>
      </p:sp>
      <p:sp>
        <p:nvSpPr>
          <p:cNvPr id="50" name="Rectangle 49"/>
          <p:cNvSpPr/>
          <p:nvPr/>
        </p:nvSpPr>
        <p:spPr>
          <a:xfrm>
            <a:off x="1817932" y="4168826"/>
            <a:ext cx="1051577" cy="246221"/>
          </a:xfrm>
          <a:prstGeom prst="rect">
            <a:avLst/>
          </a:prstGeom>
        </p:spPr>
        <p:txBody>
          <a:bodyPr wrap="none">
            <a:spAutoFit/>
          </a:bodyPr>
          <a:lstStyle/>
          <a:p>
            <a:r>
              <a:rPr lang="en-US" sz="1000" b="1" i="1" dirty="0" smtClean="0">
                <a:solidFill>
                  <a:srgbClr val="FF0000"/>
                </a:solidFill>
                <a:cs typeface="Arial" pitchFamily="34" charset="0"/>
              </a:rPr>
              <a:t>F-CLTU over TCP</a:t>
            </a:r>
            <a:endParaRPr lang="en-US" sz="1000" dirty="0"/>
          </a:p>
        </p:txBody>
      </p:sp>
      <p:sp>
        <p:nvSpPr>
          <p:cNvPr id="51" name="Rectangle 50"/>
          <p:cNvSpPr/>
          <p:nvPr/>
        </p:nvSpPr>
        <p:spPr>
          <a:xfrm>
            <a:off x="1861226" y="4890906"/>
            <a:ext cx="923337" cy="246221"/>
          </a:xfrm>
          <a:prstGeom prst="rect">
            <a:avLst/>
          </a:prstGeom>
        </p:spPr>
        <p:txBody>
          <a:bodyPr wrap="none">
            <a:spAutoFit/>
          </a:bodyPr>
          <a:lstStyle/>
          <a:p>
            <a:r>
              <a:rPr lang="en-US" sz="1000" b="1" i="1" dirty="0" smtClean="0">
                <a:solidFill>
                  <a:srgbClr val="FF0000"/>
                </a:solidFill>
                <a:cs typeface="Arial" pitchFamily="34" charset="0"/>
              </a:rPr>
              <a:t>R-CF over TCP</a:t>
            </a:r>
            <a:endParaRPr lang="en-US" sz="1000" dirty="0"/>
          </a:p>
        </p:txBody>
      </p:sp>
      <p:sp>
        <p:nvSpPr>
          <p:cNvPr id="52" name="Rectangle 51"/>
          <p:cNvSpPr/>
          <p:nvPr/>
        </p:nvSpPr>
        <p:spPr>
          <a:xfrm>
            <a:off x="1752030" y="3441374"/>
            <a:ext cx="1166994" cy="246221"/>
          </a:xfrm>
          <a:prstGeom prst="rect">
            <a:avLst/>
          </a:prstGeom>
        </p:spPr>
        <p:txBody>
          <a:bodyPr wrap="none">
            <a:spAutoFit/>
          </a:bodyPr>
          <a:lstStyle/>
          <a:p>
            <a:r>
              <a:rPr lang="en-US" sz="1000" b="1" i="1" dirty="0" smtClean="0">
                <a:solidFill>
                  <a:srgbClr val="FF0000"/>
                </a:solidFill>
                <a:cs typeface="Arial" pitchFamily="34" charset="0"/>
              </a:rPr>
              <a:t>MD-CSTS over TCP</a:t>
            </a:r>
            <a:endParaRPr lang="en-US" sz="1000" dirty="0"/>
          </a:p>
        </p:txBody>
      </p:sp>
      <p:sp>
        <p:nvSpPr>
          <p:cNvPr id="53" name="Rectangle 52"/>
          <p:cNvSpPr/>
          <p:nvPr/>
        </p:nvSpPr>
        <p:spPr>
          <a:xfrm>
            <a:off x="1752033" y="5605474"/>
            <a:ext cx="1117476" cy="246221"/>
          </a:xfrm>
          <a:prstGeom prst="rect">
            <a:avLst/>
          </a:prstGeom>
        </p:spPr>
        <p:txBody>
          <a:bodyPr wrap="none">
            <a:spAutoFit/>
          </a:bodyPr>
          <a:lstStyle/>
          <a:p>
            <a:r>
              <a:rPr lang="en-US" sz="1000" b="1" i="1" dirty="0">
                <a:solidFill>
                  <a:srgbClr val="FF0000"/>
                </a:solidFill>
                <a:cs typeface="Arial" pitchFamily="34" charset="0"/>
              </a:rPr>
              <a:t>T</a:t>
            </a:r>
            <a:r>
              <a:rPr lang="en-US" sz="1000" b="1" i="1" dirty="0" smtClean="0">
                <a:solidFill>
                  <a:srgbClr val="FF0000"/>
                </a:solidFill>
                <a:cs typeface="Arial" pitchFamily="34" charset="0"/>
              </a:rPr>
              <a:t>D-CSTS over TCP</a:t>
            </a:r>
            <a:endParaRPr lang="en-US" sz="1000" dirty="0"/>
          </a:p>
        </p:txBody>
      </p:sp>
      <p:cxnSp>
        <p:nvCxnSpPr>
          <p:cNvPr id="59" name="Curved Connector 58"/>
          <p:cNvCxnSpPr>
            <a:stCxn id="43" idx="4"/>
            <a:endCxn id="25" idx="3"/>
          </p:cNvCxnSpPr>
          <p:nvPr/>
        </p:nvCxnSpPr>
        <p:spPr>
          <a:xfrm>
            <a:off x="3011440" y="5593537"/>
            <a:ext cx="3162729" cy="156601"/>
          </a:xfrm>
          <a:prstGeom prst="curvedConnector4">
            <a:avLst>
              <a:gd name="adj1" fmla="val 10862"/>
              <a:gd name="adj2" fmla="val 48991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41" idx="4"/>
            <a:endCxn id="23" idx="2"/>
          </p:cNvCxnSpPr>
          <p:nvPr/>
        </p:nvCxnSpPr>
        <p:spPr>
          <a:xfrm>
            <a:off x="3011438" y="4881770"/>
            <a:ext cx="406906" cy="704035"/>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6" name="Curved Connector 75"/>
          <p:cNvCxnSpPr>
            <a:stCxn id="42" idx="4"/>
            <a:endCxn id="26" idx="2"/>
          </p:cNvCxnSpPr>
          <p:nvPr/>
        </p:nvCxnSpPr>
        <p:spPr>
          <a:xfrm flipV="1">
            <a:off x="3011437" y="3426006"/>
            <a:ext cx="333931" cy="4235"/>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0" name="Curved Connector 79"/>
          <p:cNvCxnSpPr>
            <a:stCxn id="27" idx="2"/>
            <a:endCxn id="40" idx="4"/>
          </p:cNvCxnSpPr>
          <p:nvPr/>
        </p:nvCxnSpPr>
        <p:spPr>
          <a:xfrm rot="10800000" flipV="1">
            <a:off x="3013234" y="4118524"/>
            <a:ext cx="374418" cy="42225"/>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8" name="Curved Connector 87"/>
          <p:cNvCxnSpPr>
            <a:stCxn id="26" idx="6"/>
            <a:endCxn id="38" idx="2"/>
          </p:cNvCxnSpPr>
          <p:nvPr/>
        </p:nvCxnSpPr>
        <p:spPr>
          <a:xfrm>
            <a:off x="4900121" y="3426006"/>
            <a:ext cx="596694" cy="52351"/>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1" name="Curved Connector 90"/>
          <p:cNvCxnSpPr>
            <a:stCxn id="25" idx="6"/>
            <a:endCxn id="35" idx="4"/>
          </p:cNvCxnSpPr>
          <p:nvPr/>
        </p:nvCxnSpPr>
        <p:spPr>
          <a:xfrm flipV="1">
            <a:off x="7269758" y="3771265"/>
            <a:ext cx="250587" cy="1771756"/>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4" name="Curved Connector 93"/>
          <p:cNvCxnSpPr>
            <a:stCxn id="36" idx="2"/>
            <a:endCxn id="19" idx="6"/>
          </p:cNvCxnSpPr>
          <p:nvPr/>
        </p:nvCxnSpPr>
        <p:spPr>
          <a:xfrm rot="10800000" flipV="1">
            <a:off x="5273212" y="2764223"/>
            <a:ext cx="204298" cy="8385"/>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7" name="Curved Connector 96"/>
          <p:cNvCxnSpPr>
            <a:stCxn id="19" idx="2"/>
            <a:endCxn id="49" idx="4"/>
          </p:cNvCxnSpPr>
          <p:nvPr/>
        </p:nvCxnSpPr>
        <p:spPr>
          <a:xfrm rot="10800000">
            <a:off x="3011440" y="2752075"/>
            <a:ext cx="101170" cy="20535"/>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0" name="Curved Connector 99"/>
          <p:cNvCxnSpPr>
            <a:stCxn id="35" idx="1"/>
            <a:endCxn id="19" idx="5"/>
          </p:cNvCxnSpPr>
          <p:nvPr/>
        </p:nvCxnSpPr>
        <p:spPr>
          <a:xfrm rot="16200000" flipV="1">
            <a:off x="5858640" y="2063342"/>
            <a:ext cx="306056" cy="2109738"/>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23" idx="6"/>
            <a:endCxn id="22" idx="5"/>
          </p:cNvCxnSpPr>
          <p:nvPr/>
        </p:nvCxnSpPr>
        <p:spPr>
          <a:xfrm flipV="1">
            <a:off x="4786361" y="5050261"/>
            <a:ext cx="223885" cy="535544"/>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22" idx="7"/>
            <a:endCxn id="27" idx="6"/>
          </p:cNvCxnSpPr>
          <p:nvPr/>
        </p:nvCxnSpPr>
        <p:spPr>
          <a:xfrm rot="16200000" flipV="1">
            <a:off x="4653060" y="4277686"/>
            <a:ext cx="516347" cy="198026"/>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a:stCxn id="22" idx="6"/>
            <a:endCxn id="38" idx="4"/>
          </p:cNvCxnSpPr>
          <p:nvPr/>
        </p:nvCxnSpPr>
        <p:spPr>
          <a:xfrm flipV="1">
            <a:off x="5214374" y="3771265"/>
            <a:ext cx="924222" cy="1071302"/>
          </a:xfrm>
          <a:prstGeom prst="curvedConnector2">
            <a:avLst/>
          </a:prstGeom>
          <a:ln>
            <a:solidFill>
              <a:srgbClr val="FF66CC"/>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0" name="Oval 7"/>
          <p:cNvSpPr>
            <a:spLocks noChangeArrowheads="1"/>
          </p:cNvSpPr>
          <p:nvPr/>
        </p:nvSpPr>
        <p:spPr bwMode="auto">
          <a:xfrm>
            <a:off x="361373" y="3921957"/>
            <a:ext cx="1076287" cy="493737"/>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SLE F-CLTU</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p:txBody>
      </p:sp>
      <p:sp>
        <p:nvSpPr>
          <p:cNvPr id="121" name="Oval 7"/>
          <p:cNvSpPr>
            <a:spLocks noChangeArrowheads="1"/>
          </p:cNvSpPr>
          <p:nvPr/>
        </p:nvSpPr>
        <p:spPr bwMode="auto">
          <a:xfrm>
            <a:off x="361373" y="4597203"/>
            <a:ext cx="1076287" cy="58740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SLE RCF</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(Frame De-</a:t>
            </a:r>
            <a:r>
              <a:rPr lang="en-US" sz="1000" dirty="0" err="1">
                <a:solidFill>
                  <a:prstClr val="black"/>
                </a:solidFill>
                <a:latin typeface="Helvetica" pitchFamily="34" charset="0"/>
                <a:ea typeface="ÇlÇr ñæí©"/>
                <a:cs typeface="Helvetica" pitchFamily="34" charset="0"/>
              </a:rPr>
              <a:t>Muxing</a:t>
            </a:r>
            <a:r>
              <a:rPr lang="en-US" sz="1000" dirty="0">
                <a:solidFill>
                  <a:prstClr val="black"/>
                </a:solidFill>
                <a:latin typeface="Helvetica" pitchFamily="34" charset="0"/>
                <a:ea typeface="ÇlÇr ñæí©"/>
                <a:cs typeface="Helvetica" pitchFamily="34" charset="0"/>
              </a:rPr>
              <a:t>)</a:t>
            </a:r>
          </a:p>
        </p:txBody>
      </p:sp>
      <p:sp>
        <p:nvSpPr>
          <p:cNvPr id="122" name="Oval 7"/>
          <p:cNvSpPr>
            <a:spLocks noChangeArrowheads="1"/>
          </p:cNvSpPr>
          <p:nvPr/>
        </p:nvSpPr>
        <p:spPr bwMode="auto">
          <a:xfrm>
            <a:off x="309748" y="5268523"/>
            <a:ext cx="1175249" cy="62700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TD-CSTS</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(Real-time Radiometric Data)</a:t>
            </a:r>
            <a:endParaRPr lang="en-US" sz="1000" dirty="0">
              <a:solidFill>
                <a:prstClr val="black"/>
              </a:solidFill>
              <a:latin typeface="Helvetica" pitchFamily="34" charset="0"/>
              <a:ea typeface="ÇlÇr ñæí©"/>
              <a:cs typeface="Helvetica" pitchFamily="34" charset="0"/>
            </a:endParaRPr>
          </a:p>
        </p:txBody>
      </p:sp>
      <p:sp>
        <p:nvSpPr>
          <p:cNvPr id="123" name="Oval 7"/>
          <p:cNvSpPr>
            <a:spLocks noChangeArrowheads="1"/>
          </p:cNvSpPr>
          <p:nvPr/>
        </p:nvSpPr>
        <p:spPr bwMode="auto">
          <a:xfrm>
            <a:off x="309748" y="3137332"/>
            <a:ext cx="1152087" cy="585817"/>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smtClean="0">
                <a:solidFill>
                  <a:srgbClr val="000000"/>
                </a:solidFill>
                <a:ea typeface="ＭＳ Ｐゴシック" pitchFamily="34" charset="-128"/>
                <a:cs typeface="Helvetica" pitchFamily="34" charset="0"/>
              </a:rPr>
              <a:t>Service </a:t>
            </a:r>
            <a:r>
              <a:rPr kumimoji="1" lang="en-US" sz="1000" dirty="0">
                <a:solidFill>
                  <a:srgbClr val="000000"/>
                </a:solidFill>
                <a:ea typeface="ＭＳ Ｐゴシック" pitchFamily="34" charset="-128"/>
                <a:cs typeface="Helvetica" pitchFamily="34" charset="0"/>
              </a:rPr>
              <a:t>Management Processing</a:t>
            </a:r>
          </a:p>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(Monitor Data)</a:t>
            </a:r>
          </a:p>
        </p:txBody>
      </p:sp>
      <p:sp>
        <p:nvSpPr>
          <p:cNvPr id="124" name="Oval 7"/>
          <p:cNvSpPr>
            <a:spLocks noChangeArrowheads="1"/>
          </p:cNvSpPr>
          <p:nvPr/>
        </p:nvSpPr>
        <p:spPr bwMode="auto">
          <a:xfrm>
            <a:off x="340246" y="2434633"/>
            <a:ext cx="1121589" cy="587449"/>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smtClean="0">
                <a:solidFill>
                  <a:srgbClr val="000000"/>
                </a:solidFill>
                <a:ea typeface="ＭＳ Ｐゴシック" pitchFamily="34" charset="-128"/>
                <a:cs typeface="Helvetica" pitchFamily="34" charset="0"/>
              </a:rPr>
              <a:t>Service </a:t>
            </a:r>
            <a:r>
              <a:rPr kumimoji="1" lang="en-US" sz="1000" dirty="0">
                <a:solidFill>
                  <a:srgbClr val="000000"/>
                </a:solidFill>
                <a:ea typeface="ＭＳ Ｐゴシック" pitchFamily="34" charset="-128"/>
                <a:cs typeface="Helvetica" pitchFamily="34" charset="0"/>
              </a:rPr>
              <a:t>Management Processing</a:t>
            </a:r>
          </a:p>
          <a:p>
            <a:pPr algn="ctr" fontAlgn="base">
              <a:spcBef>
                <a:spcPct val="0"/>
              </a:spcBef>
              <a:spcAft>
                <a:spcPct val="0"/>
              </a:spcAft>
            </a:pPr>
            <a:r>
              <a:rPr kumimoji="1" lang="en-US" sz="1000" dirty="0" smtClean="0">
                <a:solidFill>
                  <a:srgbClr val="000000"/>
                </a:solidFill>
                <a:ea typeface="ＭＳ Ｐゴシック" pitchFamily="34" charset="-128"/>
                <a:cs typeface="Helvetica" pitchFamily="34" charset="0"/>
              </a:rPr>
              <a:t>(</a:t>
            </a:r>
            <a:r>
              <a:rPr kumimoji="1" lang="en-US" sz="1000" dirty="0" smtClean="0">
                <a:solidFill>
                  <a:srgbClr val="FF0000"/>
                </a:solidFill>
                <a:ea typeface="ＭＳ Ｐゴシック" pitchFamily="34" charset="-128"/>
                <a:cs typeface="Helvetica" pitchFamily="34" charset="0"/>
              </a:rPr>
              <a:t>Network</a:t>
            </a:r>
            <a:r>
              <a:rPr kumimoji="1" lang="en-US" sz="1000" dirty="0" smtClean="0">
                <a:solidFill>
                  <a:srgbClr val="000000"/>
                </a:solidFill>
                <a:ea typeface="ＭＳ Ｐゴシック" pitchFamily="34" charset="-128"/>
                <a:cs typeface="Helvetica" pitchFamily="34" charset="0"/>
              </a:rPr>
              <a:t> Scheduling</a:t>
            </a:r>
            <a:r>
              <a:rPr kumimoji="1" lang="en-US" sz="1000" dirty="0">
                <a:solidFill>
                  <a:srgbClr val="000000"/>
                </a:solidFill>
                <a:ea typeface="ＭＳ Ｐゴシック" pitchFamily="34" charset="-128"/>
                <a:cs typeface="Helvetica" pitchFamily="34" charset="0"/>
              </a:rPr>
              <a:t>)</a:t>
            </a:r>
          </a:p>
        </p:txBody>
      </p:sp>
      <p:cxnSp>
        <p:nvCxnSpPr>
          <p:cNvPr id="60" name="Straight Connector 59"/>
          <p:cNvCxnSpPr/>
          <p:nvPr/>
        </p:nvCxnSpPr>
        <p:spPr>
          <a:xfrm>
            <a:off x="5255380" y="4383085"/>
            <a:ext cx="3126620" cy="36515"/>
          </a:xfrm>
          <a:prstGeom prst="line">
            <a:avLst/>
          </a:prstGeom>
          <a:ln w="381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5743862" y="1727758"/>
            <a:ext cx="2179904" cy="584776"/>
          </a:xfrm>
          <a:prstGeom prst="rect">
            <a:avLst/>
          </a:prstGeom>
        </p:spPr>
        <p:txBody>
          <a:bodyPr wrap="none">
            <a:spAutoFit/>
          </a:bodyPr>
          <a:lstStyle/>
          <a:p>
            <a:pPr algn="ctr"/>
            <a:r>
              <a:rPr lang="en-US" altLang="ja-JP" sz="1600" b="1" dirty="0" smtClean="0">
                <a:solidFill>
                  <a:srgbClr val="FF0000"/>
                </a:solidFill>
              </a:rPr>
              <a:t>SM&amp;C MO </a:t>
            </a:r>
            <a:r>
              <a:rPr lang="en-US" sz="1600" b="1" dirty="0" smtClean="0">
                <a:solidFill>
                  <a:srgbClr val="FF0000"/>
                </a:solidFill>
              </a:rPr>
              <a:t>Applications</a:t>
            </a:r>
          </a:p>
          <a:p>
            <a:pPr algn="ctr"/>
            <a:r>
              <a:rPr lang="en-US" sz="1600" b="1" dirty="0" smtClean="0">
                <a:solidFill>
                  <a:srgbClr val="FF0000"/>
                </a:solidFill>
              </a:rPr>
              <a:t>(MAL Compliant)</a:t>
            </a:r>
            <a:endParaRPr lang="en-US" sz="1600" b="1" dirty="0"/>
          </a:p>
        </p:txBody>
      </p:sp>
      <p:cxnSp>
        <p:nvCxnSpPr>
          <p:cNvPr id="62" name="Straight Connector 61"/>
          <p:cNvCxnSpPr/>
          <p:nvPr/>
        </p:nvCxnSpPr>
        <p:spPr>
          <a:xfrm flipV="1">
            <a:off x="5255380" y="2133600"/>
            <a:ext cx="2420" cy="2231148"/>
          </a:xfrm>
          <a:prstGeom prst="line">
            <a:avLst/>
          </a:prstGeom>
          <a:ln w="381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5625432" y="3986819"/>
            <a:ext cx="2441187" cy="2530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0000"/>
                </a:solidFill>
              </a:rPr>
              <a:t>MAL &amp; Transport Adapter for SPP</a:t>
            </a:r>
            <a:endParaRPr lang="en-US" sz="1100" b="1" dirty="0">
              <a:solidFill>
                <a:srgbClr val="FF0000"/>
              </a:solidFill>
            </a:endParaRPr>
          </a:p>
        </p:txBody>
      </p:sp>
    </p:spTree>
    <p:extLst>
      <p:ext uri="{BB962C8B-B14F-4D97-AF65-F5344CB8AC3E}">
        <p14:creationId xmlns:p14="http://schemas.microsoft.com/office/powerpoint/2010/main" val="32792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61" grpId="0"/>
      <p:bldP spid="6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9409" name="Text Box 3"/>
          <p:cNvSpPr txBox="1">
            <a:spLocks noChangeArrowheads="1"/>
          </p:cNvSpPr>
          <p:nvPr/>
        </p:nvSpPr>
        <p:spPr bwMode="auto">
          <a:xfrm>
            <a:off x="533400" y="838200"/>
            <a:ext cx="6781800" cy="854075"/>
          </a:xfrm>
          <a:prstGeom prst="rect">
            <a:avLst/>
          </a:prstGeom>
          <a:noFill/>
          <a:ln w="9525">
            <a:noFill/>
            <a:miter lim="800000"/>
            <a:headEnd/>
            <a:tailEnd/>
          </a:ln>
        </p:spPr>
        <p:txBody>
          <a:bodyPr>
            <a:spAutoFit/>
          </a:bodyPr>
          <a:lstStyle/>
          <a:p>
            <a:pPr eaLnBrk="0" hangingPunct="0">
              <a:spcBef>
                <a:spcPct val="50000"/>
              </a:spcBef>
            </a:pPr>
            <a:endParaRPr lang="en-US" sz="2000">
              <a:solidFill>
                <a:srgbClr val="CC0000"/>
              </a:solidFill>
              <a:latin typeface="Calibri" pitchFamily="34" charset="0"/>
              <a:ea typeface="ＭＳ Ｐゴシック" charset="-128"/>
            </a:endParaRPr>
          </a:p>
          <a:p>
            <a:pPr eaLnBrk="0" hangingPunct="0">
              <a:spcBef>
                <a:spcPct val="50000"/>
              </a:spcBef>
            </a:pPr>
            <a:endParaRPr lang="en-GB" sz="2000">
              <a:solidFill>
                <a:srgbClr val="CC0000"/>
              </a:solidFill>
              <a:latin typeface="Calibri" pitchFamily="34" charset="0"/>
              <a:ea typeface="ＭＳ Ｐゴシック" charset="-128"/>
            </a:endParaRPr>
          </a:p>
        </p:txBody>
      </p:sp>
      <p:sp>
        <p:nvSpPr>
          <p:cNvPr id="1667076" name="Text Box 5"/>
          <p:cNvSpPr txBox="1">
            <a:spLocks noChangeArrowheads="1"/>
          </p:cNvSpPr>
          <p:nvPr/>
        </p:nvSpPr>
        <p:spPr bwMode="auto">
          <a:xfrm>
            <a:off x="309045" y="669437"/>
            <a:ext cx="8758145" cy="6124754"/>
          </a:xfrm>
          <a:prstGeom prst="rect">
            <a:avLst/>
          </a:prstGeom>
          <a:noFill/>
          <a:ln w="9525">
            <a:noFill/>
            <a:miter lim="800000"/>
            <a:headEnd/>
            <a:tailEnd/>
          </a:ln>
        </p:spPr>
        <p:txBody>
          <a:bodyPr wrap="square">
            <a:spAutoFit/>
          </a:bodyPr>
          <a:lstStyle/>
          <a:p>
            <a:pPr marL="0" lvl="1" eaLnBrk="0" hangingPunct="0">
              <a:spcBef>
                <a:spcPts val="600"/>
              </a:spcBef>
              <a:spcAft>
                <a:spcPts val="600"/>
              </a:spcAft>
              <a:defRPr/>
            </a:pPr>
            <a:r>
              <a:rPr lang="en-US" sz="2400" dirty="0" smtClean="0">
                <a:solidFill>
                  <a:srgbClr val="000099"/>
                </a:solidFill>
                <a:effectLst>
                  <a:outerShdw blurRad="38100" dist="38100" dir="2700000" algn="tl">
                    <a:srgbClr val="C0C0C0"/>
                  </a:outerShdw>
                </a:effectLst>
                <a:latin typeface="Calibri" pitchFamily="34" charset="0"/>
              </a:rPr>
              <a:t>XML Standards &amp; Guidelines SIG</a:t>
            </a:r>
            <a:endParaRPr lang="en-US" sz="1800" dirty="0" smtClean="0">
              <a:solidFill>
                <a:srgbClr val="000099"/>
              </a:solidFill>
              <a:effectLst>
                <a:outerShdw blurRad="38100" dist="38100" dir="2700000" algn="tl">
                  <a:srgbClr val="C0C0C0"/>
                </a:outerShdw>
              </a:effectLst>
              <a:latin typeface="Calibri" pitchFamily="34" charset="0"/>
            </a:endParaRPr>
          </a:p>
          <a:p>
            <a:pPr marL="0" lvl="1" indent="-457200" eaLnBrk="0" hangingPunct="0">
              <a:spcBef>
                <a:spcPts val="600"/>
              </a:spcBef>
              <a:spcAft>
                <a:spcPts val="600"/>
              </a:spcAft>
              <a:buSzPct val="125000"/>
              <a:defRPr/>
            </a:pPr>
            <a:r>
              <a:rPr lang="en-GB" sz="1800" dirty="0" smtClean="0">
                <a:latin typeface="Calibri" pitchFamily="34" charset="0"/>
                <a:cs typeface="Times New Roman" pitchFamily="18" charset="0"/>
              </a:rPr>
              <a:t>Goals: </a:t>
            </a:r>
          </a:p>
          <a:p>
            <a:pPr marL="0" lvl="1" eaLnBrk="0" hangingPunct="0">
              <a:spcBef>
                <a:spcPts val="0"/>
              </a:spcBef>
              <a:spcAft>
                <a:spcPts val="0"/>
              </a:spcAft>
              <a:buSzPct val="125000"/>
              <a:buFontTx/>
              <a:buChar char="•"/>
              <a:defRPr/>
            </a:pPr>
            <a:r>
              <a:rPr lang="en-US" altLang="ja-JP" sz="1800" dirty="0" smtClean="0">
                <a:latin typeface="Calibri" pitchFamily="34" charset="0"/>
                <a:ea typeface="ＭＳ Ｐゴシック" pitchFamily="-107" charset="-128"/>
              </a:rPr>
              <a:t> Create CCSDS standards and guidelines for the creation and use of XML Schema</a:t>
            </a:r>
            <a:endParaRPr lang="en-US" altLang="ja-JP" sz="1700" dirty="0">
              <a:latin typeface="Calibri" pitchFamily="34" charset="0"/>
              <a:ea typeface="ＭＳ Ｐゴシック" pitchFamily="-107" charset="-128"/>
            </a:endParaRPr>
          </a:p>
          <a:p>
            <a:pPr marL="401638" lvl="1" eaLnBrk="0" hangingPunct="0">
              <a:spcBef>
                <a:spcPts val="0"/>
              </a:spcBef>
              <a:spcAft>
                <a:spcPts val="0"/>
              </a:spcAft>
              <a:buSzPct val="125000"/>
              <a:buFontTx/>
              <a:buChar char="•"/>
              <a:defRPr/>
            </a:pPr>
            <a:r>
              <a:rPr lang="en-US" altLang="ja-JP" dirty="0">
                <a:latin typeface="Calibri" pitchFamily="34" charset="0"/>
                <a:ea typeface="ＭＳ Ｐゴシック" pitchFamily="-107" charset="-128"/>
              </a:rPr>
              <a:t> </a:t>
            </a:r>
            <a:r>
              <a:rPr lang="en-US" altLang="ja-JP" sz="1500" dirty="0" smtClean="0">
                <a:latin typeface="Calibri" pitchFamily="34" charset="0"/>
                <a:ea typeface="ＭＳ Ｐゴシック" pitchFamily="-107" charset="-128"/>
              </a:rPr>
              <a:t>Relevant for </a:t>
            </a:r>
            <a:r>
              <a:rPr lang="en-US" altLang="ja-JP" sz="1500" dirty="0">
                <a:latin typeface="Calibri" pitchFamily="34" charset="0"/>
                <a:ea typeface="ＭＳ Ｐゴシック" pitchFamily="-107" charset="-128"/>
              </a:rPr>
              <a:t>work in other WGs </a:t>
            </a:r>
            <a:r>
              <a:rPr lang="en-US" altLang="ja-JP" sz="1500" dirty="0" smtClean="0">
                <a:latin typeface="Calibri" pitchFamily="34" charset="0"/>
                <a:ea typeface="ＭＳ Ｐゴシック" pitchFamily="-107" charset="-128"/>
              </a:rPr>
              <a:t>(CSS/SM, MOIMS/SM&amp;C, </a:t>
            </a:r>
            <a:r>
              <a:rPr lang="en-US" altLang="ja-JP" sz="1500" dirty="0" err="1" smtClean="0">
                <a:latin typeface="Calibri" pitchFamily="34" charset="0"/>
                <a:ea typeface="ＭＳ Ｐゴシック" pitchFamily="-107" charset="-128"/>
              </a:rPr>
              <a:t>Nav</a:t>
            </a:r>
            <a:r>
              <a:rPr lang="en-US" altLang="ja-JP" sz="1500" dirty="0">
                <a:latin typeface="Calibri" pitchFamily="34" charset="0"/>
                <a:ea typeface="ＭＳ Ｐゴシック" pitchFamily="-107" charset="-128"/>
              </a:rPr>
              <a:t>, </a:t>
            </a:r>
            <a:r>
              <a:rPr lang="en-US" altLang="ja-JP" sz="1500" dirty="0" smtClean="0">
                <a:latin typeface="Calibri" pitchFamily="34" charset="0"/>
                <a:ea typeface="ＭＳ Ｐゴシック" pitchFamily="-107" charset="-128"/>
              </a:rPr>
              <a:t>DAI, SOIS/ASS)</a:t>
            </a:r>
            <a:endParaRPr lang="en-US" altLang="ja-JP" sz="1500" dirty="0">
              <a:latin typeface="Calibri" pitchFamily="34" charset="0"/>
              <a:ea typeface="ＭＳ Ｐゴシック" pitchFamily="-107" charset="-128"/>
            </a:endParaRPr>
          </a:p>
          <a:p>
            <a:pPr marL="401638" lvl="1" eaLnBrk="0" hangingPunct="0">
              <a:spcBef>
                <a:spcPts val="0"/>
              </a:spcBef>
              <a:spcAft>
                <a:spcPts val="0"/>
              </a:spcAft>
              <a:buSzPct val="125000"/>
              <a:buFontTx/>
              <a:buChar char="•"/>
              <a:defRPr/>
            </a:pPr>
            <a:r>
              <a:rPr lang="en-US" altLang="ja-JP" sz="1500" dirty="0" smtClean="0">
                <a:latin typeface="Calibri" pitchFamily="34" charset="0"/>
                <a:ea typeface="ＭＳ Ｐゴシック" pitchFamily="-107" charset="-128"/>
              </a:rPr>
              <a:t> Develop agreed standards for CCSDS namespace and use, XML content, management and versioning policies, </a:t>
            </a:r>
            <a:r>
              <a:rPr lang="en-US" altLang="ja-JP" sz="1500" strike="sngStrike" dirty="0" smtClean="0">
                <a:latin typeface="Calibri" pitchFamily="34" charset="0"/>
                <a:ea typeface="ＭＳ Ｐゴシック" pitchFamily="-107" charset="-128"/>
              </a:rPr>
              <a:t>and eventually, XML style &amp; schema construction</a:t>
            </a:r>
            <a:endParaRPr lang="en-GB" sz="1500" strike="sngStrike" dirty="0" smtClean="0">
              <a:latin typeface="Calibri" pitchFamily="34" charset="0"/>
            </a:endParaRPr>
          </a:p>
          <a:p>
            <a:pPr marL="0" lvl="1" indent="-457200" eaLnBrk="0" hangingPunct="0">
              <a:spcBef>
                <a:spcPts val="600"/>
              </a:spcBef>
              <a:spcAft>
                <a:spcPts val="600"/>
              </a:spcAft>
              <a:defRPr/>
            </a:pPr>
            <a:r>
              <a:rPr lang="en-GB" sz="2000" dirty="0" smtClean="0">
                <a:latin typeface="Calibri" pitchFamily="34" charset="0"/>
                <a:cs typeface="Times New Roman" pitchFamily="18" charset="0"/>
              </a:rPr>
              <a:t>Special Interest Group (SIG) Status:</a:t>
            </a:r>
          </a:p>
          <a:p>
            <a:pPr marL="285750" indent="-285750">
              <a:buFont typeface="Arial"/>
              <a:buChar char="•"/>
            </a:pPr>
            <a:r>
              <a:rPr lang="en-US" sz="1700" dirty="0" smtClean="0">
                <a:latin typeface="Calibri"/>
                <a:cs typeface="Calibri"/>
              </a:rPr>
              <a:t>Poorly attended working meeting</a:t>
            </a:r>
            <a:r>
              <a:rPr lang="en-US" sz="1700" dirty="0">
                <a:latin typeface="Calibri"/>
                <a:cs typeface="Calibri"/>
              </a:rPr>
              <a:t>, </a:t>
            </a:r>
            <a:r>
              <a:rPr lang="en-US" sz="1700" dirty="0" smtClean="0">
                <a:latin typeface="Calibri"/>
                <a:cs typeface="Calibri"/>
              </a:rPr>
              <a:t>two agencies, two working groups, and </a:t>
            </a:r>
            <a:r>
              <a:rPr lang="en-US" sz="1700" dirty="0" err="1" smtClean="0">
                <a:latin typeface="Calibri"/>
                <a:cs typeface="Calibri"/>
              </a:rPr>
              <a:t>Secratariat</a:t>
            </a:r>
            <a:r>
              <a:rPr lang="en-US" sz="1700" dirty="0" smtClean="0">
                <a:latin typeface="Calibri"/>
                <a:cs typeface="Calibri"/>
              </a:rPr>
              <a:t> were represented</a:t>
            </a:r>
            <a:endParaRPr lang="en-US" sz="1700" dirty="0">
              <a:latin typeface="Calibri"/>
              <a:cs typeface="Calibri"/>
            </a:endParaRPr>
          </a:p>
          <a:p>
            <a:pPr marL="285750" indent="-285750">
              <a:buFont typeface="Arial"/>
              <a:buChar char="•"/>
            </a:pPr>
            <a:r>
              <a:rPr lang="en-US" sz="1700" dirty="0" smtClean="0">
                <a:latin typeface="Calibri"/>
                <a:cs typeface="Calibri"/>
              </a:rPr>
              <a:t>Presented final CCSDS namespace RFC, an approach to namespace use</a:t>
            </a:r>
            <a:r>
              <a:rPr lang="en-US" sz="1700" dirty="0">
                <a:latin typeface="Calibri"/>
                <a:cs typeface="Calibri"/>
              </a:rPr>
              <a:t> </a:t>
            </a:r>
            <a:r>
              <a:rPr lang="en-US" sz="1700" dirty="0" smtClean="0">
                <a:latin typeface="Calibri"/>
                <a:cs typeface="Calibri"/>
              </a:rPr>
              <a:t>and versioning, and the draft </a:t>
            </a:r>
            <a:r>
              <a:rPr lang="en-US" sz="1700" dirty="0">
                <a:latin typeface="Calibri"/>
                <a:cs typeface="Calibri"/>
              </a:rPr>
              <a:t>SANA registry management </a:t>
            </a:r>
            <a:r>
              <a:rPr lang="en-US" sz="1700" dirty="0" smtClean="0">
                <a:latin typeface="Calibri"/>
                <a:cs typeface="Calibri"/>
              </a:rPr>
              <a:t>and XML policy YB</a:t>
            </a:r>
          </a:p>
          <a:p>
            <a:pPr marL="285750" indent="-285750">
              <a:buFont typeface="Arial"/>
              <a:buChar char="•"/>
            </a:pPr>
            <a:r>
              <a:rPr lang="en-US" sz="1700" dirty="0" smtClean="0">
                <a:latin typeface="Calibri"/>
                <a:cs typeface="Calibri"/>
              </a:rPr>
              <a:t>Agreement among the SIG members on </a:t>
            </a:r>
            <a:r>
              <a:rPr lang="en-US" sz="1700" dirty="0">
                <a:latin typeface="Calibri"/>
                <a:cs typeface="Calibri"/>
              </a:rPr>
              <a:t>overall approach, </a:t>
            </a:r>
            <a:r>
              <a:rPr lang="en-US" sz="1700" dirty="0" smtClean="0">
                <a:latin typeface="Calibri"/>
                <a:cs typeface="Calibri"/>
              </a:rPr>
              <a:t>RFC, and policy</a:t>
            </a:r>
          </a:p>
          <a:p>
            <a:pPr marL="742950" lvl="1" indent="-285750">
              <a:buFont typeface="Arial"/>
              <a:buChar char="•"/>
            </a:pPr>
            <a:r>
              <a:rPr lang="en-US" sz="1500" dirty="0" smtClean="0">
                <a:latin typeface="Calibri"/>
                <a:cs typeface="Calibri"/>
              </a:rPr>
              <a:t>RFC draft is complete as is revised draft </a:t>
            </a:r>
            <a:r>
              <a:rPr lang="en-US" sz="1500" dirty="0">
                <a:latin typeface="Calibri"/>
                <a:cs typeface="Calibri"/>
              </a:rPr>
              <a:t>CCSDS XML </a:t>
            </a:r>
            <a:r>
              <a:rPr lang="en-US" sz="1500" dirty="0" smtClean="0">
                <a:latin typeface="Calibri"/>
                <a:cs typeface="Calibri"/>
              </a:rPr>
              <a:t>governance policy, will be submitted for CESG and then CMC review (within 1 month)</a:t>
            </a:r>
          </a:p>
          <a:p>
            <a:pPr marL="742950" lvl="1" indent="-285750">
              <a:buFont typeface="Arial"/>
              <a:buChar char="•"/>
            </a:pPr>
            <a:r>
              <a:rPr lang="en-US" sz="1500" dirty="0" smtClean="0">
                <a:latin typeface="Calibri"/>
                <a:cs typeface="Calibri"/>
              </a:rPr>
              <a:t>These documents are to be reviewed by the CESG, approved by the CMC and then submitted to the IETF for publication</a:t>
            </a:r>
            <a:endParaRPr lang="en-US" sz="1500" dirty="0">
              <a:latin typeface="Calibri"/>
              <a:cs typeface="Calibri"/>
            </a:endParaRPr>
          </a:p>
          <a:p>
            <a:pPr marL="285750" lvl="1" indent="-285750">
              <a:buFont typeface="Arial"/>
              <a:buChar char="•"/>
            </a:pPr>
            <a:r>
              <a:rPr lang="en-US" sz="1500" dirty="0">
                <a:latin typeface="Calibri"/>
                <a:cs typeface="Calibri"/>
              </a:rPr>
              <a:t>NASA / JPL </a:t>
            </a:r>
            <a:r>
              <a:rPr lang="en-US" sz="1500" dirty="0" smtClean="0">
                <a:latin typeface="Calibri"/>
                <a:cs typeface="Calibri"/>
              </a:rPr>
              <a:t>presented a first cut at an XML Guideline </a:t>
            </a:r>
            <a:r>
              <a:rPr lang="en-US" sz="1500" dirty="0">
                <a:latin typeface="Calibri"/>
                <a:cs typeface="Calibri"/>
              </a:rPr>
              <a:t>based on </a:t>
            </a:r>
            <a:r>
              <a:rPr lang="en-US" sz="1500" dirty="0" smtClean="0">
                <a:latin typeface="Calibri"/>
                <a:cs typeface="Calibri"/>
              </a:rPr>
              <a:t>ESA, Google &amp; XML-DEV inputs</a:t>
            </a:r>
            <a:endParaRPr lang="en-US" sz="1500" dirty="0">
              <a:latin typeface="Calibri"/>
              <a:cs typeface="Calibri"/>
            </a:endParaRPr>
          </a:p>
          <a:p>
            <a:pPr marL="742950" lvl="1" indent="-285750">
              <a:buFont typeface="Arial"/>
              <a:buChar char="•"/>
            </a:pPr>
            <a:r>
              <a:rPr lang="en-US" sz="1500" dirty="0" smtClean="0">
                <a:solidFill>
                  <a:srgbClr val="E814F5"/>
                </a:solidFill>
                <a:latin typeface="Calibri"/>
                <a:cs typeface="Calibri"/>
              </a:rPr>
              <a:t>General consensus that this is a possible approach, but work is to be completed in the restarted SAWG</a:t>
            </a:r>
          </a:p>
          <a:p>
            <a:pPr marL="285750" lvl="1" indent="-285750">
              <a:buFont typeface="Arial"/>
              <a:buChar char="•"/>
            </a:pPr>
            <a:r>
              <a:rPr lang="en-US" altLang="ja-JP" sz="1800" u="sng" dirty="0">
                <a:latin typeface="Calibri" pitchFamily="34" charset="0"/>
                <a:ea typeface="ＭＳ Ｐゴシック" pitchFamily="-107" charset="-128"/>
              </a:rPr>
              <a:t>Resolution: </a:t>
            </a:r>
            <a:r>
              <a:rPr lang="en-US" altLang="ja-JP" sz="1800" u="sng" dirty="0" smtClean="0">
                <a:latin typeface="Calibri" pitchFamily="34" charset="0"/>
                <a:ea typeface="ＭＳ Ｐゴシック" pitchFamily="-107" charset="-128"/>
              </a:rPr>
              <a:t>XML SIG wishes </a:t>
            </a:r>
            <a:r>
              <a:rPr lang="en-US" altLang="ja-JP" sz="1800" u="sng" dirty="0">
                <a:latin typeface="Calibri" pitchFamily="34" charset="0"/>
                <a:ea typeface="ＭＳ Ｐゴシック" pitchFamily="-107" charset="-128"/>
              </a:rPr>
              <a:t>to </a:t>
            </a:r>
            <a:r>
              <a:rPr lang="en-US" altLang="ja-JP" sz="1800" u="sng" dirty="0" smtClean="0">
                <a:latin typeface="Calibri" pitchFamily="34" charset="0"/>
                <a:ea typeface="ＭＳ Ｐゴシック" pitchFamily="-107" charset="-128"/>
              </a:rPr>
              <a:t>publish the XML RFC &amp; Policy and then close.  Future work on XML guidelines and validation tools to be done in restarted SAWG</a:t>
            </a:r>
            <a:endParaRPr lang="en-GB" altLang="ja-JP" sz="1800" u="sng" dirty="0">
              <a:latin typeface="Calibri" pitchFamily="34" charset="0"/>
              <a:ea typeface="ＭＳ Ｐゴシック" pitchFamily="-107" charset="-128"/>
            </a:endParaRPr>
          </a:p>
          <a:p>
            <a:endParaRPr lang="en-US" sz="1500" dirty="0" smtClean="0">
              <a:solidFill>
                <a:srgbClr val="E814F5"/>
              </a:solidFill>
              <a:latin typeface="Calibri"/>
              <a:cs typeface="Calibri"/>
            </a:endParaRPr>
          </a:p>
        </p:txBody>
      </p:sp>
      <p:sp>
        <p:nvSpPr>
          <p:cNvPr id="24" name="Text Box 2"/>
          <p:cNvSpPr txBox="1">
            <a:spLocks noChangeArrowheads="1"/>
          </p:cNvSpPr>
          <p:nvPr/>
        </p:nvSpPr>
        <p:spPr bwMode="auto">
          <a:xfrm>
            <a:off x="1752600" y="90488"/>
            <a:ext cx="6019800" cy="461962"/>
          </a:xfrm>
          <a:prstGeom prst="rect">
            <a:avLst/>
          </a:prstGeom>
          <a:noFill/>
          <a:ln w="9525">
            <a:noFill/>
            <a:miter lim="800000"/>
            <a:headEnd/>
            <a:tailEnd/>
          </a:ln>
        </p:spPr>
        <p:txBody>
          <a:bodyPr>
            <a:spAutoFit/>
          </a:bodyPr>
          <a:lstStyle/>
          <a:p>
            <a:pPr lvl="1" eaLnBrk="0" hangingPunct="0">
              <a:spcBef>
                <a:spcPct val="50000"/>
              </a:spcBef>
              <a:defRPr/>
            </a:pPr>
            <a:r>
              <a:rPr lang="en-GB" sz="2400" dirty="0">
                <a:solidFill>
                  <a:srgbClr val="000099"/>
                </a:solidFill>
                <a:effectLst>
                  <a:outerShdw blurRad="38100" dist="38100" dir="2700000" algn="tl">
                    <a:srgbClr val="000000">
                      <a:alpha val="43137"/>
                    </a:srgbClr>
                  </a:outerShdw>
                </a:effectLst>
                <a:latin typeface="Calibri" pitchFamily="34" charset="0"/>
              </a:rPr>
              <a:t>Systems Engineering Area Report</a:t>
            </a:r>
            <a:endParaRPr lang="en-US" sz="2400" dirty="0">
              <a:solidFill>
                <a:srgbClr val="000099"/>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41672036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4" name="Text Box 5"/>
          <p:cNvSpPr txBox="1">
            <a:spLocks noChangeArrowheads="1"/>
          </p:cNvSpPr>
          <p:nvPr/>
        </p:nvSpPr>
        <p:spPr bwMode="auto">
          <a:xfrm>
            <a:off x="533400" y="902281"/>
            <a:ext cx="8153400" cy="3724097"/>
          </a:xfrm>
          <a:prstGeom prst="rect">
            <a:avLst/>
          </a:prstGeom>
          <a:noFill/>
          <a:ln w="9525">
            <a:noFill/>
            <a:miter lim="800000"/>
            <a:headEnd/>
            <a:tailEnd/>
          </a:ln>
        </p:spPr>
        <p:txBody>
          <a:bodyPr>
            <a:spAutoFit/>
          </a:bodyPr>
          <a:lstStyle/>
          <a:p>
            <a:pPr eaLnBrk="0" hangingPunct="0">
              <a:spcBef>
                <a:spcPct val="10000"/>
              </a:spcBef>
              <a:spcAft>
                <a:spcPct val="10000"/>
              </a:spcAft>
              <a:defRPr/>
            </a:pPr>
            <a:r>
              <a:rPr lang="en-US" sz="2000" dirty="0">
                <a:solidFill>
                  <a:srgbClr val="000099"/>
                </a:solidFill>
                <a:effectLst>
                  <a:outerShdw blurRad="38100" dist="38100" dir="2700000" algn="tl">
                    <a:srgbClr val="C0C0C0"/>
                  </a:outerShdw>
                </a:effectLst>
                <a:latin typeface="Calibri" pitchFamily="34" charset="0"/>
                <a:ea typeface="ＭＳ Ｐゴシック" charset="-128"/>
              </a:rPr>
              <a:t>SANA </a:t>
            </a:r>
            <a:r>
              <a:rPr lang="en-US" sz="2000" dirty="0" smtClean="0">
                <a:solidFill>
                  <a:srgbClr val="000099"/>
                </a:solidFill>
                <a:effectLst>
                  <a:outerShdw blurRad="38100" dist="38100" dir="2700000" algn="tl">
                    <a:srgbClr val="C0C0C0"/>
                  </a:outerShdw>
                </a:effectLst>
                <a:latin typeface="Calibri" pitchFamily="34" charset="0"/>
                <a:ea typeface="ＭＳ Ｐゴシック" charset="-128"/>
              </a:rPr>
              <a:t>Operations &amp; SANA Steering Group (SSG)</a:t>
            </a:r>
            <a:endParaRPr lang="en-US" sz="2000" dirty="0">
              <a:solidFill>
                <a:srgbClr val="000099"/>
              </a:solidFill>
              <a:effectLst>
                <a:outerShdw blurRad="38100" dist="38100" dir="2700000" algn="tl">
                  <a:srgbClr val="C0C0C0"/>
                </a:outerShdw>
              </a:effectLst>
              <a:latin typeface="Calibri" pitchFamily="34" charset="0"/>
              <a:ea typeface="ＭＳ Ｐゴシック" charset="-128"/>
            </a:endParaRPr>
          </a:p>
          <a:p>
            <a:pPr marL="457200" indent="-457200" eaLnBrk="0" hangingPunct="0">
              <a:buFont typeface="Arial" charset="0"/>
              <a:buNone/>
              <a:defRPr/>
            </a:pPr>
            <a:r>
              <a:rPr lang="en-GB" sz="1800" dirty="0">
                <a:latin typeface="Calibri" pitchFamily="34" charset="0"/>
                <a:ea typeface="ＭＳ Ｐゴシック" charset="-128"/>
                <a:cs typeface="Times New Roman" pitchFamily="18" charset="0"/>
              </a:rPr>
              <a:t>Goals: </a:t>
            </a:r>
          </a:p>
          <a:p>
            <a:pPr marL="914400" lvl="1" indent="-457200" eaLnBrk="0" hangingPunct="0">
              <a:buFontTx/>
              <a:buChar char="•"/>
              <a:defRPr/>
            </a:pPr>
            <a:r>
              <a:rPr lang="en-US" altLang="ja-JP" sz="1800" dirty="0">
                <a:latin typeface="Calibri" pitchFamily="34" charset="0"/>
                <a:ea typeface="ＭＳ Ｐゴシック" charset="-128"/>
              </a:rPr>
              <a:t>Operate the Space Assigned Numbers Authority (SANA) </a:t>
            </a:r>
            <a:endParaRPr lang="en-US" altLang="ja-JP" sz="1800" dirty="0" smtClean="0">
              <a:latin typeface="Calibri" pitchFamily="34" charset="0"/>
              <a:ea typeface="ＭＳ Ｐゴシック" charset="-128"/>
            </a:endParaRPr>
          </a:p>
          <a:p>
            <a:pPr marL="914400" lvl="1" indent="-457200" eaLnBrk="0" hangingPunct="0">
              <a:buFontTx/>
              <a:buChar char="•"/>
              <a:defRPr/>
            </a:pPr>
            <a:r>
              <a:rPr lang="en-US" sz="1800" dirty="0" smtClean="0">
                <a:latin typeface="Calibri" pitchFamily="34" charset="0"/>
                <a:ea typeface="ＭＳ Ｐゴシック" charset="-128"/>
              </a:rPr>
              <a:t>Support CCSDS WG use of the registry functions</a:t>
            </a:r>
            <a:endParaRPr lang="en-GB" sz="1800" dirty="0">
              <a:latin typeface="Calibri" pitchFamily="34" charset="0"/>
              <a:ea typeface="ＭＳ Ｐゴシック" charset="-128"/>
            </a:endParaRPr>
          </a:p>
          <a:p>
            <a:pPr marL="457200" indent="-457200" eaLnBrk="0" hangingPunct="0">
              <a:defRPr/>
            </a:pPr>
            <a:r>
              <a:rPr lang="en-GB" sz="1800" dirty="0">
                <a:latin typeface="Calibri" pitchFamily="34" charset="0"/>
                <a:ea typeface="ＭＳ Ｐゴシック" charset="-128"/>
              </a:rPr>
              <a:t>Operations Status:</a:t>
            </a:r>
          </a:p>
          <a:p>
            <a:pPr marL="914400" lvl="1" indent="-457200" eaLnBrk="0" hangingPunct="0">
              <a:lnSpc>
                <a:spcPts val="1800"/>
              </a:lnSpc>
              <a:buSzPct val="125000"/>
              <a:buFontTx/>
              <a:buChar char="•"/>
              <a:defRPr/>
            </a:pPr>
            <a:r>
              <a:rPr lang="en-US" altLang="ja-JP" dirty="0" smtClean="0">
                <a:latin typeface="Calibri" pitchFamily="34" charset="0"/>
                <a:ea typeface="ＭＳ Ｐゴシック" charset="-128"/>
              </a:rPr>
              <a:t>SANA and web </a:t>
            </a:r>
            <a:r>
              <a:rPr lang="en-US" altLang="ja-JP" dirty="0">
                <a:latin typeface="Calibri" pitchFamily="34" charset="0"/>
                <a:ea typeface="ＭＳ Ｐゴシック" charset="-128"/>
              </a:rPr>
              <a:t>site operational, </a:t>
            </a:r>
            <a:r>
              <a:rPr lang="en-US" altLang="ja-JP" dirty="0" smtClean="0">
                <a:latin typeface="Calibri" pitchFamily="34" charset="0"/>
                <a:ea typeface="ＭＳ Ｐゴシック" charset="-128"/>
              </a:rPr>
              <a:t>thirty-two (32) approved registries, seven (</a:t>
            </a:r>
            <a:r>
              <a:rPr lang="en-US" altLang="ja-JP" dirty="0">
                <a:latin typeface="Calibri" pitchFamily="34" charset="0"/>
                <a:ea typeface="ＭＳ Ｐゴシック" charset="-128"/>
              </a:rPr>
              <a:t>7</a:t>
            </a:r>
            <a:r>
              <a:rPr lang="en-US" altLang="ja-JP" dirty="0" smtClean="0">
                <a:latin typeface="Calibri" pitchFamily="34" charset="0"/>
                <a:ea typeface="ＭＳ Ｐゴシック" charset="-128"/>
              </a:rPr>
              <a:t>) candidate </a:t>
            </a:r>
            <a:r>
              <a:rPr lang="en-US" altLang="ja-JP" dirty="0">
                <a:solidFill>
                  <a:srgbClr val="000000"/>
                </a:solidFill>
                <a:latin typeface="Calibri" pitchFamily="34" charset="0"/>
                <a:ea typeface="ＭＳ Ｐゴシック" charset="-128"/>
              </a:rPr>
              <a:t>registries </a:t>
            </a:r>
            <a:r>
              <a:rPr lang="en-US" altLang="ja-JP" dirty="0" smtClean="0">
                <a:solidFill>
                  <a:srgbClr val="000000"/>
                </a:solidFill>
                <a:latin typeface="Calibri" pitchFamily="34" charset="0"/>
                <a:ea typeface="ＭＳ Ｐゴシック" charset="-128"/>
              </a:rPr>
              <a:t>not yet approved, most waiting on final Blue Book publication. </a:t>
            </a:r>
            <a:endParaRPr lang="en-US" altLang="ja-JP" dirty="0">
              <a:solidFill>
                <a:srgbClr val="FF00FF"/>
              </a:solidFill>
              <a:latin typeface="Calibri" pitchFamily="34" charset="0"/>
              <a:ea typeface="ＭＳ Ｐゴシック" charset="-128"/>
            </a:endParaRPr>
          </a:p>
          <a:p>
            <a:pPr marL="914400" lvl="1" indent="-457200" eaLnBrk="0" hangingPunct="0">
              <a:buSzPct val="125000"/>
              <a:buFontTx/>
              <a:buChar char="•"/>
              <a:defRPr/>
            </a:pPr>
            <a:r>
              <a:rPr lang="fr-CA" dirty="0" smtClean="0">
                <a:solidFill>
                  <a:srgbClr val="000000"/>
                </a:solidFill>
                <a:latin typeface="Calibri" pitchFamily="34" charset="0"/>
                <a:ea typeface="ＭＳ Ｐゴシック" charset="-128"/>
              </a:rPr>
              <a:t>SANA </a:t>
            </a:r>
            <a:r>
              <a:rPr lang="fr-CA" dirty="0" err="1" smtClean="0">
                <a:solidFill>
                  <a:srgbClr val="000000"/>
                </a:solidFill>
                <a:latin typeface="Calibri" pitchFamily="34" charset="0"/>
                <a:ea typeface="ＭＳ Ｐゴシック" charset="-128"/>
              </a:rPr>
              <a:t>is</a:t>
            </a:r>
            <a:r>
              <a:rPr lang="fr-CA" dirty="0" smtClean="0">
                <a:solidFill>
                  <a:srgbClr val="000000"/>
                </a:solidFill>
                <a:latin typeface="Calibri" pitchFamily="34" charset="0"/>
                <a:ea typeface="ＭＳ Ｐゴシック" charset="-128"/>
              </a:rPr>
              <a:t> </a:t>
            </a:r>
            <a:r>
              <a:rPr lang="fr-CA" dirty="0" err="1" smtClean="0">
                <a:solidFill>
                  <a:srgbClr val="000000"/>
                </a:solidFill>
                <a:latin typeface="Calibri" pitchFamily="34" charset="0"/>
                <a:ea typeface="ＭＳ Ｐゴシック" charset="-128"/>
              </a:rPr>
              <a:t>now</a:t>
            </a:r>
            <a:r>
              <a:rPr lang="fr-CA" dirty="0" smtClean="0">
                <a:solidFill>
                  <a:srgbClr val="000000"/>
                </a:solidFill>
                <a:latin typeface="Calibri" pitchFamily="34" charset="0"/>
                <a:ea typeface="ＭＳ Ｐゴシック" charset="-128"/>
              </a:rPr>
              <a:t> official CCSDS SCID MACAO, and </a:t>
            </a:r>
            <a:r>
              <a:rPr lang="fr-CA" dirty="0" err="1" smtClean="0">
                <a:solidFill>
                  <a:srgbClr val="000000"/>
                </a:solidFill>
                <a:latin typeface="Calibri" pitchFamily="34" charset="0"/>
                <a:ea typeface="ＭＳ Ｐゴシック" charset="-128"/>
              </a:rPr>
              <a:t>agency</a:t>
            </a:r>
            <a:r>
              <a:rPr lang="fr-CA" dirty="0" smtClean="0">
                <a:solidFill>
                  <a:srgbClr val="000000"/>
                </a:solidFill>
                <a:latin typeface="Calibri" pitchFamily="34" charset="0"/>
                <a:ea typeface="ＭＳ Ｐゴシック" charset="-128"/>
              </a:rPr>
              <a:t> </a:t>
            </a:r>
            <a:r>
              <a:rPr lang="fr-CA" dirty="0" err="1" smtClean="0">
                <a:solidFill>
                  <a:srgbClr val="000000"/>
                </a:solidFill>
                <a:latin typeface="Calibri" pitchFamily="34" charset="0"/>
                <a:ea typeface="ＭＳ Ｐゴシック" charset="-128"/>
              </a:rPr>
              <a:t>rep</a:t>
            </a:r>
            <a:r>
              <a:rPr lang="fr-CA" dirty="0" smtClean="0">
                <a:solidFill>
                  <a:srgbClr val="000000"/>
                </a:solidFill>
                <a:latin typeface="Calibri" pitchFamily="34" charset="0"/>
                <a:ea typeface="ＭＳ Ｐゴシック" charset="-128"/>
              </a:rPr>
              <a:t> </a:t>
            </a:r>
            <a:r>
              <a:rPr lang="fr-CA" dirty="0" err="1" smtClean="0">
                <a:solidFill>
                  <a:srgbClr val="000000"/>
                </a:solidFill>
                <a:latin typeface="Calibri" pitchFamily="34" charset="0"/>
                <a:ea typeface="ＭＳ Ｐゴシック" charset="-128"/>
              </a:rPr>
              <a:t>registry</a:t>
            </a:r>
            <a:r>
              <a:rPr lang="fr-CA" dirty="0" smtClean="0">
                <a:solidFill>
                  <a:srgbClr val="000000"/>
                </a:solidFill>
                <a:latin typeface="Calibri" pitchFamily="34" charset="0"/>
                <a:ea typeface="ＭＳ Ｐゴシック" charset="-128"/>
              </a:rPr>
              <a:t>, </a:t>
            </a:r>
            <a:r>
              <a:rPr lang="fr-CA" dirty="0" err="1" smtClean="0">
                <a:solidFill>
                  <a:srgbClr val="000000"/>
                </a:solidFill>
                <a:latin typeface="Calibri" pitchFamily="34" charset="0"/>
                <a:ea typeface="ＭＳ Ｐゴシック" charset="-128"/>
              </a:rPr>
              <a:t>handles</a:t>
            </a:r>
            <a:r>
              <a:rPr lang="fr-CA" dirty="0" smtClean="0">
                <a:solidFill>
                  <a:srgbClr val="000000"/>
                </a:solidFill>
                <a:latin typeface="Calibri" pitchFamily="34" charset="0"/>
                <a:ea typeface="ＭＳ Ｐゴシック" charset="-128"/>
              </a:rPr>
              <a:t> all </a:t>
            </a:r>
            <a:r>
              <a:rPr lang="fr-CA" dirty="0" err="1" smtClean="0">
                <a:solidFill>
                  <a:srgbClr val="000000"/>
                </a:solidFill>
                <a:latin typeface="Calibri" pitchFamily="34" charset="0"/>
                <a:ea typeface="ＭＳ Ｐゴシック" charset="-128"/>
              </a:rPr>
              <a:t>assignments</a:t>
            </a:r>
            <a:r>
              <a:rPr lang="fr-CA" dirty="0" smtClean="0">
                <a:solidFill>
                  <a:srgbClr val="000000"/>
                </a:solidFill>
                <a:latin typeface="Calibri" pitchFamily="34" charset="0"/>
                <a:ea typeface="ＭＳ Ｐゴシック" charset="-128"/>
              </a:rPr>
              <a:t>.  All relevant publications have bene </a:t>
            </a:r>
            <a:r>
              <a:rPr lang="fr-CA" dirty="0" err="1" smtClean="0">
                <a:solidFill>
                  <a:srgbClr val="000000"/>
                </a:solidFill>
                <a:latin typeface="Calibri" pitchFamily="34" charset="0"/>
                <a:ea typeface="ＭＳ Ｐゴシック" charset="-128"/>
              </a:rPr>
              <a:t>updated</a:t>
            </a:r>
            <a:r>
              <a:rPr lang="fr-CA" dirty="0" smtClean="0">
                <a:solidFill>
                  <a:srgbClr val="000000"/>
                </a:solidFill>
                <a:latin typeface="Calibri" pitchFamily="34" charset="0"/>
                <a:ea typeface="ＭＳ Ｐゴシック" charset="-128"/>
              </a:rPr>
              <a:t> to </a:t>
            </a:r>
            <a:r>
              <a:rPr lang="fr-CA" dirty="0" err="1" smtClean="0">
                <a:solidFill>
                  <a:srgbClr val="000000"/>
                </a:solidFill>
                <a:latin typeface="Calibri" pitchFamily="34" charset="0"/>
                <a:ea typeface="ＭＳ Ｐゴシック" charset="-128"/>
              </a:rPr>
              <a:t>reflect</a:t>
            </a:r>
            <a:r>
              <a:rPr lang="fr-CA" dirty="0" smtClean="0">
                <a:solidFill>
                  <a:srgbClr val="000000"/>
                </a:solidFill>
                <a:latin typeface="Calibri" pitchFamily="34" charset="0"/>
                <a:ea typeface="ＭＳ Ｐゴシック" charset="-128"/>
              </a:rPr>
              <a:t> change.</a:t>
            </a:r>
          </a:p>
          <a:p>
            <a:pPr marL="914400" lvl="1" indent="-457200" eaLnBrk="0" hangingPunct="0">
              <a:buSzPct val="125000"/>
              <a:buFontTx/>
              <a:buChar char="•"/>
              <a:defRPr/>
            </a:pPr>
            <a:r>
              <a:rPr lang="fr-CA" dirty="0" err="1" smtClean="0">
                <a:solidFill>
                  <a:srgbClr val="E814F5"/>
                </a:solidFill>
                <a:latin typeface="Calibri" pitchFamily="34" charset="0"/>
                <a:ea typeface="ＭＳ Ｐゴシック" charset="-128"/>
              </a:rPr>
              <a:t>Discussed</a:t>
            </a:r>
            <a:r>
              <a:rPr lang="fr-CA" dirty="0" smtClean="0">
                <a:solidFill>
                  <a:srgbClr val="E814F5"/>
                </a:solidFill>
                <a:latin typeface="Calibri" pitchFamily="34" charset="0"/>
                <a:ea typeface="ＭＳ Ｐゴシック" charset="-128"/>
              </a:rPr>
              <a:t> SCID </a:t>
            </a:r>
            <a:r>
              <a:rPr lang="fr-CA" dirty="0" err="1" smtClean="0">
                <a:solidFill>
                  <a:srgbClr val="E814F5"/>
                </a:solidFill>
                <a:latin typeface="Calibri" pitchFamily="34" charset="0"/>
                <a:ea typeface="ＭＳ Ｐゴシック" charset="-128"/>
              </a:rPr>
              <a:t>registry</a:t>
            </a:r>
            <a:r>
              <a:rPr lang="fr-CA" dirty="0" smtClean="0">
                <a:solidFill>
                  <a:srgbClr val="E814F5"/>
                </a:solidFill>
                <a:latin typeface="Calibri" pitchFamily="34" charset="0"/>
                <a:ea typeface="ＭＳ Ｐゴシック" charset="-128"/>
              </a:rPr>
              <a:t> and </a:t>
            </a:r>
            <a:r>
              <a:rPr lang="fr-CA" dirty="0" err="1" smtClean="0">
                <a:solidFill>
                  <a:srgbClr val="E814F5"/>
                </a:solidFill>
                <a:latin typeface="Calibri" pitchFamily="34" charset="0"/>
                <a:ea typeface="ＭＳ Ｐゴシック" charset="-128"/>
              </a:rPr>
              <a:t>operations</a:t>
            </a:r>
            <a:r>
              <a:rPr lang="fr-CA" dirty="0" smtClean="0">
                <a:solidFill>
                  <a:srgbClr val="E814F5"/>
                </a:solidFill>
                <a:latin typeface="Calibri" pitchFamily="34" charset="0"/>
                <a:ea typeface="ＭＳ Ｐゴシック" charset="-128"/>
              </a:rPr>
              <a:t> </a:t>
            </a:r>
            <a:r>
              <a:rPr lang="fr-CA" dirty="0" err="1" smtClean="0">
                <a:solidFill>
                  <a:srgbClr val="E814F5"/>
                </a:solidFill>
                <a:latin typeface="Calibri" pitchFamily="34" charset="0"/>
                <a:ea typeface="ＭＳ Ｐゴシック" charset="-128"/>
              </a:rPr>
              <a:t>handover</a:t>
            </a:r>
            <a:r>
              <a:rPr lang="fr-CA" dirty="0">
                <a:solidFill>
                  <a:srgbClr val="E814F5"/>
                </a:solidFill>
                <a:latin typeface="Calibri" pitchFamily="34" charset="0"/>
                <a:ea typeface="ＭＳ Ｐゴシック" charset="-128"/>
              </a:rPr>
              <a:t> </a:t>
            </a:r>
            <a:r>
              <a:rPr lang="fr-CA" dirty="0" smtClean="0">
                <a:solidFill>
                  <a:srgbClr val="E814F5"/>
                </a:solidFill>
                <a:latin typeface="Calibri" pitchFamily="34" charset="0"/>
                <a:ea typeface="ＭＳ Ｐゴシック" charset="-128"/>
              </a:rPr>
              <a:t>issues, </a:t>
            </a:r>
            <a:r>
              <a:rPr lang="fr-CA" dirty="0" err="1" smtClean="0">
                <a:solidFill>
                  <a:srgbClr val="E814F5"/>
                </a:solidFill>
                <a:latin typeface="Calibri" pitchFamily="34" charset="0"/>
                <a:ea typeface="ＭＳ Ｐゴシック" charset="-128"/>
              </a:rPr>
              <a:t>they</a:t>
            </a:r>
            <a:r>
              <a:rPr lang="fr-CA" dirty="0" smtClean="0">
                <a:solidFill>
                  <a:srgbClr val="E814F5"/>
                </a:solidFill>
                <a:latin typeface="Calibri" pitchFamily="34" charset="0"/>
                <a:ea typeface="ＭＳ Ｐゴシック" charset="-128"/>
              </a:rPr>
              <a:t> have been </a:t>
            </a:r>
            <a:r>
              <a:rPr lang="fr-CA" dirty="0" err="1" smtClean="0">
                <a:solidFill>
                  <a:srgbClr val="E814F5"/>
                </a:solidFill>
                <a:latin typeface="Calibri" pitchFamily="34" charset="0"/>
                <a:ea typeface="ＭＳ Ｐゴシック" charset="-128"/>
              </a:rPr>
              <a:t>resolved</a:t>
            </a:r>
            <a:r>
              <a:rPr lang="fr-CA" dirty="0" smtClean="0">
                <a:solidFill>
                  <a:srgbClr val="E814F5"/>
                </a:solidFill>
                <a:latin typeface="Calibri" pitchFamily="34" charset="0"/>
                <a:ea typeface="ＭＳ Ｐゴシック" charset="-128"/>
              </a:rPr>
              <a:t>, but </a:t>
            </a:r>
            <a:r>
              <a:rPr lang="fr-CA" dirty="0" err="1" smtClean="0">
                <a:solidFill>
                  <a:srgbClr val="E814F5"/>
                </a:solidFill>
                <a:latin typeface="Calibri" pitchFamily="34" charset="0"/>
                <a:ea typeface="ＭＳ Ｐゴシック" charset="-128"/>
              </a:rPr>
              <a:t>there</a:t>
            </a:r>
            <a:r>
              <a:rPr lang="fr-CA" dirty="0" smtClean="0">
                <a:solidFill>
                  <a:srgbClr val="E814F5"/>
                </a:solidFill>
                <a:latin typeface="Calibri" pitchFamily="34" charset="0"/>
                <a:ea typeface="ＭＳ Ｐゴシック" charset="-128"/>
              </a:rPr>
              <a:t> are 6 </a:t>
            </a:r>
            <a:r>
              <a:rPr lang="fr-CA" dirty="0" err="1" smtClean="0">
                <a:solidFill>
                  <a:srgbClr val="E814F5"/>
                </a:solidFill>
                <a:latin typeface="Calibri" pitchFamily="34" charset="0"/>
                <a:ea typeface="ＭＳ Ｐゴシック" charset="-128"/>
              </a:rPr>
              <a:t>remaining</a:t>
            </a:r>
            <a:r>
              <a:rPr lang="fr-CA" dirty="0" smtClean="0">
                <a:solidFill>
                  <a:srgbClr val="E814F5"/>
                </a:solidFill>
                <a:latin typeface="Calibri" pitchFamily="34" charset="0"/>
                <a:ea typeface="ＭＳ Ｐゴシック" charset="-128"/>
              </a:rPr>
              <a:t> SCID </a:t>
            </a:r>
            <a:r>
              <a:rPr lang="fr-CA" dirty="0" err="1" smtClean="0">
                <a:solidFill>
                  <a:srgbClr val="E814F5"/>
                </a:solidFill>
                <a:latin typeface="Calibri" pitchFamily="34" charset="0"/>
                <a:ea typeface="ＭＳ Ｐゴシック" charset="-128"/>
              </a:rPr>
              <a:t>overlaps</a:t>
            </a:r>
            <a:r>
              <a:rPr lang="fr-CA" dirty="0" smtClean="0">
                <a:solidFill>
                  <a:srgbClr val="E814F5"/>
                </a:solidFill>
                <a:latin typeface="Calibri" pitchFamily="34" charset="0"/>
                <a:ea typeface="ＭＳ Ｐゴシック" charset="-128"/>
              </a:rPr>
              <a:t> (</a:t>
            </a:r>
            <a:r>
              <a:rPr lang="fr-CA" dirty="0" err="1" smtClean="0">
                <a:solidFill>
                  <a:srgbClr val="E814F5"/>
                </a:solidFill>
                <a:latin typeface="Calibri" pitchFamily="34" charset="0"/>
                <a:ea typeface="ＭＳ Ｐゴシック" charset="-128"/>
              </a:rPr>
              <a:t>see</a:t>
            </a:r>
            <a:r>
              <a:rPr lang="fr-CA" dirty="0" smtClean="0">
                <a:solidFill>
                  <a:srgbClr val="E814F5"/>
                </a:solidFill>
                <a:latin typeface="Calibri" pitchFamily="34" charset="0"/>
                <a:ea typeface="ＭＳ Ｐゴシック" charset="-128"/>
              </a:rPr>
              <a:t> SANA report)</a:t>
            </a:r>
          </a:p>
          <a:p>
            <a:pPr marL="914400" lvl="1" indent="-457200" eaLnBrk="0" hangingPunct="0">
              <a:buSzPct val="125000"/>
              <a:buFontTx/>
              <a:buChar char="•"/>
              <a:defRPr/>
            </a:pPr>
            <a:r>
              <a:rPr lang="en-US" altLang="ja-JP" dirty="0" err="1" smtClean="0">
                <a:solidFill>
                  <a:srgbClr val="000000"/>
                </a:solidFill>
                <a:latin typeface="Calibri" pitchFamily="34" charset="0"/>
                <a:ea typeface="ＭＳ Ｐゴシック" charset="-128"/>
              </a:rPr>
              <a:t>RESTful</a:t>
            </a:r>
            <a:r>
              <a:rPr lang="en-US" altLang="ja-JP" dirty="0" smtClean="0">
                <a:solidFill>
                  <a:srgbClr val="000000"/>
                </a:solidFill>
                <a:latin typeface="Calibri" pitchFamily="34" charset="0"/>
                <a:ea typeface="ＭＳ Ｐゴシック" charset="-128"/>
              </a:rPr>
              <a:t> </a:t>
            </a:r>
            <a:r>
              <a:rPr lang="en-US" altLang="ja-JP" dirty="0">
                <a:solidFill>
                  <a:srgbClr val="000000"/>
                </a:solidFill>
                <a:latin typeface="Calibri" pitchFamily="34" charset="0"/>
                <a:ea typeface="ＭＳ Ｐゴシック" charset="-128"/>
              </a:rPr>
              <a:t>programmatic interface for </a:t>
            </a:r>
            <a:r>
              <a:rPr lang="en-US" altLang="ja-JP" dirty="0" smtClean="0">
                <a:solidFill>
                  <a:srgbClr val="000000"/>
                </a:solidFill>
                <a:latin typeface="Calibri" pitchFamily="34" charset="0"/>
                <a:ea typeface="ＭＳ Ｐゴシック" charset="-128"/>
              </a:rPr>
              <a:t>all SANA registries is available now, needs further vetting as a production capability.</a:t>
            </a:r>
            <a:endParaRPr lang="en-US" altLang="ja-JP" dirty="0">
              <a:solidFill>
                <a:srgbClr val="000000"/>
              </a:solidFill>
              <a:latin typeface="Calibri" pitchFamily="34" charset="0"/>
              <a:ea typeface="ＭＳ Ｐゴシック" charset="-128"/>
            </a:endParaRPr>
          </a:p>
          <a:p>
            <a:pPr marL="914400" lvl="1" indent="-457200" eaLnBrk="0" hangingPunct="0">
              <a:buSzPct val="125000"/>
              <a:buFontTx/>
              <a:buChar char="•"/>
              <a:defRPr/>
            </a:pPr>
            <a:r>
              <a:rPr lang="fr-CA" dirty="0" smtClean="0">
                <a:solidFill>
                  <a:srgbClr val="000000"/>
                </a:solidFill>
                <a:latin typeface="Calibri" pitchFamily="34" charset="0"/>
                <a:ea typeface="ＭＳ Ｐゴシック" charset="-128"/>
              </a:rPr>
              <a:t>Changes to SANA and SSG </a:t>
            </a:r>
            <a:r>
              <a:rPr lang="fr-CA" dirty="0" err="1" smtClean="0">
                <a:solidFill>
                  <a:srgbClr val="000000"/>
                </a:solidFill>
                <a:latin typeface="Calibri" pitchFamily="34" charset="0"/>
                <a:ea typeface="ＭＳ Ｐゴシック" charset="-128"/>
              </a:rPr>
              <a:t>presence</a:t>
            </a:r>
            <a:r>
              <a:rPr lang="fr-CA" dirty="0" smtClean="0">
                <a:solidFill>
                  <a:srgbClr val="000000"/>
                </a:solidFill>
                <a:latin typeface="Calibri" pitchFamily="34" charset="0"/>
                <a:ea typeface="ＭＳ Ｐゴシック" charset="-128"/>
              </a:rPr>
              <a:t> on CCSDS web site have been </a:t>
            </a:r>
            <a:r>
              <a:rPr lang="fr-CA" dirty="0" err="1" smtClean="0">
                <a:solidFill>
                  <a:srgbClr val="000000"/>
                </a:solidFill>
                <a:latin typeface="Calibri" pitchFamily="34" charset="0"/>
                <a:ea typeface="ＭＳ Ｐゴシック" charset="-128"/>
              </a:rPr>
              <a:t>done</a:t>
            </a:r>
            <a:r>
              <a:rPr lang="fr-CA" dirty="0" smtClean="0">
                <a:solidFill>
                  <a:srgbClr val="000000"/>
                </a:solidFill>
                <a:latin typeface="Calibri" pitchFamily="34" charset="0"/>
                <a:ea typeface="ＭＳ Ｐゴシック" charset="-128"/>
              </a:rPr>
              <a:t>.</a:t>
            </a:r>
            <a:endParaRPr lang="fr-CA" dirty="0">
              <a:solidFill>
                <a:srgbClr val="000000"/>
              </a:solidFill>
              <a:latin typeface="Calibri" pitchFamily="34" charset="0"/>
              <a:ea typeface="ＭＳ Ｐゴシック" charset="-128"/>
            </a:endParaRPr>
          </a:p>
        </p:txBody>
      </p:sp>
      <p:sp>
        <p:nvSpPr>
          <p:cNvPr id="23" name="Text Box 2"/>
          <p:cNvSpPr txBox="1">
            <a:spLocks noChangeArrowheads="1"/>
          </p:cNvSpPr>
          <p:nvPr/>
        </p:nvSpPr>
        <p:spPr bwMode="auto">
          <a:xfrm>
            <a:off x="1752600" y="90488"/>
            <a:ext cx="6019800" cy="461962"/>
          </a:xfrm>
          <a:prstGeom prst="rect">
            <a:avLst/>
          </a:prstGeom>
          <a:noFill/>
          <a:ln w="9525">
            <a:noFill/>
            <a:miter lim="800000"/>
            <a:headEnd/>
            <a:tailEnd/>
          </a:ln>
        </p:spPr>
        <p:txBody>
          <a:bodyPr>
            <a:spAutoFit/>
          </a:bodyPr>
          <a:lstStyle/>
          <a:p>
            <a:pPr lvl="1" eaLnBrk="0" hangingPunct="0">
              <a:spcBef>
                <a:spcPct val="50000"/>
              </a:spcBef>
              <a:defRPr/>
            </a:pPr>
            <a:r>
              <a:rPr lang="en-GB" sz="2400" dirty="0">
                <a:solidFill>
                  <a:srgbClr val="000099"/>
                </a:solidFill>
                <a:effectLst>
                  <a:outerShdw blurRad="38100" dist="38100" dir="2700000" algn="tl">
                    <a:srgbClr val="000000">
                      <a:alpha val="43137"/>
                    </a:srgbClr>
                  </a:outerShdw>
                </a:effectLst>
                <a:latin typeface="Calibri" pitchFamily="34" charset="0"/>
              </a:rPr>
              <a:t>Systems Engineering Area Report</a:t>
            </a:r>
            <a:endParaRPr lang="en-US" sz="2400" dirty="0">
              <a:solidFill>
                <a:srgbClr val="000099"/>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2904723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Issues &amp; Concerns</a:t>
            </a:r>
            <a:endParaRPr lang="en-US" dirty="0"/>
          </a:p>
        </p:txBody>
      </p:sp>
      <p:sp>
        <p:nvSpPr>
          <p:cNvPr id="3" name="Content Placeholder 2"/>
          <p:cNvSpPr>
            <a:spLocks noGrp="1"/>
          </p:cNvSpPr>
          <p:nvPr>
            <p:ph idx="1"/>
          </p:nvPr>
        </p:nvSpPr>
        <p:spPr>
          <a:xfrm>
            <a:off x="462665" y="817460"/>
            <a:ext cx="8229600" cy="5952775"/>
          </a:xfrm>
        </p:spPr>
        <p:txBody>
          <a:bodyPr/>
          <a:lstStyle/>
          <a:p>
            <a:r>
              <a:rPr lang="en-US" sz="1800" dirty="0" smtClean="0"/>
              <a:t>SEC WG</a:t>
            </a:r>
          </a:p>
          <a:p>
            <a:pPr lvl="1"/>
            <a:r>
              <a:rPr lang="en-US" sz="1600" dirty="0" smtClean="0"/>
              <a:t>Security </a:t>
            </a:r>
            <a:r>
              <a:rPr lang="en-US" sz="1600" dirty="0"/>
              <a:t>credentials MB to be added to the </a:t>
            </a:r>
            <a:r>
              <a:rPr lang="en-US" sz="1600" dirty="0" smtClean="0"/>
              <a:t>list of work</a:t>
            </a:r>
            <a:endParaRPr lang="en-US" sz="1600" dirty="0"/>
          </a:p>
          <a:p>
            <a:pPr lvl="1"/>
            <a:r>
              <a:rPr lang="en-US" sz="1600" dirty="0" smtClean="0"/>
              <a:t>Many </a:t>
            </a:r>
            <a:r>
              <a:rPr lang="en-US" sz="1600" dirty="0"/>
              <a:t>mailing lists are open to the world and provide access to the </a:t>
            </a:r>
            <a:r>
              <a:rPr lang="en-US" sz="1600" dirty="0" smtClean="0"/>
              <a:t>list of members in each ML</a:t>
            </a:r>
            <a:r>
              <a:rPr lang="en-US" sz="1600" dirty="0"/>
              <a:t>, turn it off?</a:t>
            </a:r>
          </a:p>
          <a:p>
            <a:pPr lvl="1"/>
            <a:r>
              <a:rPr lang="en-US" sz="1600" dirty="0" smtClean="0">
                <a:solidFill>
                  <a:srgbClr val="FF0000"/>
                </a:solidFill>
              </a:rPr>
              <a:t>Mailing list admin </a:t>
            </a:r>
            <a:r>
              <a:rPr lang="en-US" sz="1600" dirty="0">
                <a:solidFill>
                  <a:srgbClr val="FF0000"/>
                </a:solidFill>
              </a:rPr>
              <a:t>interface is not HTTPS, it is in the </a:t>
            </a:r>
            <a:r>
              <a:rPr lang="en-US" sz="1600" dirty="0" smtClean="0">
                <a:solidFill>
                  <a:srgbClr val="FF0000"/>
                </a:solidFill>
              </a:rPr>
              <a:t>clear</a:t>
            </a:r>
          </a:p>
          <a:p>
            <a:r>
              <a:rPr lang="en-US" sz="1800" dirty="0" smtClean="0"/>
              <a:t>D-DOR</a:t>
            </a:r>
          </a:p>
          <a:p>
            <a:pPr lvl="1"/>
            <a:r>
              <a:rPr lang="en-US" sz="1600" dirty="0" smtClean="0"/>
              <a:t>Continuing concern </a:t>
            </a:r>
            <a:r>
              <a:rPr lang="en-US" sz="1600" dirty="0"/>
              <a:t>that the Generic File Transfer may be too complicated and/or affect their on-going operations</a:t>
            </a:r>
          </a:p>
          <a:p>
            <a:pPr lvl="1"/>
            <a:r>
              <a:rPr lang="en-US" sz="1600" dirty="0"/>
              <a:t>Considering development of a simple D-DOR XML service request, should align with (current &amp; future) SM to extent </a:t>
            </a:r>
            <a:r>
              <a:rPr lang="en-US" sz="1600" dirty="0" smtClean="0"/>
              <a:t>possible, no progress</a:t>
            </a:r>
            <a:endParaRPr lang="en-US" sz="1600" dirty="0"/>
          </a:p>
          <a:p>
            <a:r>
              <a:rPr lang="en-US" sz="1800" dirty="0" smtClean="0"/>
              <a:t>TDE </a:t>
            </a:r>
            <a:r>
              <a:rPr lang="en-US" sz="1800" dirty="0" err="1" smtClean="0"/>
              <a:t>BoF</a:t>
            </a:r>
            <a:endParaRPr lang="en-US" sz="1800" dirty="0" smtClean="0"/>
          </a:p>
          <a:p>
            <a:pPr lvl="1"/>
            <a:r>
              <a:rPr lang="en-US" sz="1600" dirty="0" smtClean="0"/>
              <a:t>Propose a quick WG to develop an Orange Book and then close</a:t>
            </a:r>
            <a:endParaRPr lang="en-US" sz="1600" dirty="0"/>
          </a:p>
          <a:p>
            <a:pPr lvl="1"/>
            <a:r>
              <a:rPr lang="en-US" sz="1600" dirty="0" smtClean="0"/>
              <a:t>Does not overlap in any way with SM&amp;C services framework, separable effort</a:t>
            </a:r>
            <a:endParaRPr lang="en-US" sz="1600" dirty="0"/>
          </a:p>
          <a:p>
            <a:r>
              <a:rPr lang="en-US" sz="1800" dirty="0" smtClean="0"/>
              <a:t>XSG SIG</a:t>
            </a:r>
          </a:p>
          <a:p>
            <a:pPr lvl="1"/>
            <a:r>
              <a:rPr lang="en-US" sz="1600" dirty="0"/>
              <a:t>Concern that the resources to accomplish this work </a:t>
            </a:r>
            <a:r>
              <a:rPr lang="en-US" sz="1600" dirty="0" smtClean="0"/>
              <a:t>have not been made available</a:t>
            </a:r>
            <a:endParaRPr lang="en-US" sz="1600" dirty="0"/>
          </a:p>
          <a:p>
            <a:pPr lvl="1"/>
            <a:r>
              <a:rPr lang="en-US" sz="1600" dirty="0" smtClean="0"/>
              <a:t>Produce XML RFC and policy then close the SIG</a:t>
            </a:r>
          </a:p>
          <a:p>
            <a:pPr lvl="1"/>
            <a:r>
              <a:rPr lang="en-US" sz="1600" dirty="0" smtClean="0"/>
              <a:t>Move XML guidelines work into restarted SAWG along with validation tools and CCSDS wide ontology efforts (core &amp; domain)</a:t>
            </a:r>
            <a:endParaRPr lang="en-US" sz="1600" dirty="0"/>
          </a:p>
        </p:txBody>
      </p:sp>
    </p:spTree>
    <p:extLst>
      <p:ext uri="{BB962C8B-B14F-4D97-AF65-F5344CB8AC3E}">
        <p14:creationId xmlns:p14="http://schemas.microsoft.com/office/powerpoint/2010/main" val="30473694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Planned Resolution Summary</a:t>
            </a:r>
            <a:endParaRPr lang="en-US" dirty="0"/>
          </a:p>
        </p:txBody>
      </p:sp>
      <p:sp>
        <p:nvSpPr>
          <p:cNvPr id="3" name="Content Placeholder 2"/>
          <p:cNvSpPr>
            <a:spLocks noGrp="1"/>
          </p:cNvSpPr>
          <p:nvPr>
            <p:ph idx="1"/>
          </p:nvPr>
        </p:nvSpPr>
        <p:spPr>
          <a:xfrm>
            <a:off x="462665" y="740650"/>
            <a:ext cx="8229600" cy="5952775"/>
          </a:xfrm>
        </p:spPr>
        <p:txBody>
          <a:bodyPr/>
          <a:lstStyle/>
          <a:p>
            <a:r>
              <a:rPr lang="en-US" sz="2000" dirty="0" smtClean="0"/>
              <a:t>SEC WG</a:t>
            </a:r>
          </a:p>
          <a:p>
            <a:pPr marL="577850" lvl="2">
              <a:spcBef>
                <a:spcPts val="0"/>
              </a:spcBef>
              <a:spcAft>
                <a:spcPts val="0"/>
              </a:spcAft>
              <a:buFont typeface="Arial"/>
              <a:buChar char="•"/>
              <a:defRPr/>
            </a:pPr>
            <a:r>
              <a:rPr lang="en-US" sz="1800" u="sng" dirty="0">
                <a:latin typeface="Calibri" pitchFamily="34" charset="0"/>
                <a:ea typeface="ＭＳ Ｐゴシック" pitchFamily="-107" charset="-128"/>
              </a:rPr>
              <a:t>Resolution: Recommendation that cloud based environment set up to facilitate security end-to-end </a:t>
            </a:r>
            <a:r>
              <a:rPr lang="en-US" sz="1800" u="sng" dirty="0" smtClean="0">
                <a:latin typeface="Calibri" pitchFamily="34" charset="0"/>
                <a:ea typeface="ＭＳ Ｐゴシック" pitchFamily="-107" charset="-128"/>
              </a:rPr>
              <a:t>testing (joint with SLS, AWS is $15/</a:t>
            </a:r>
            <a:r>
              <a:rPr lang="en-US" sz="1800" u="sng" dirty="0" err="1" smtClean="0">
                <a:latin typeface="Calibri" pitchFamily="34" charset="0"/>
                <a:ea typeface="ＭＳ Ｐゴシック" pitchFamily="-107" charset="-128"/>
              </a:rPr>
              <a:t>mo</a:t>
            </a:r>
            <a:r>
              <a:rPr lang="en-US" sz="1800" u="sng" dirty="0" smtClean="0">
                <a:latin typeface="Calibri" pitchFamily="34" charset="0"/>
                <a:ea typeface="ＭＳ Ｐゴシック" pitchFamily="-107" charset="-128"/>
              </a:rPr>
              <a:t>)</a:t>
            </a:r>
            <a:endParaRPr lang="en-GB" altLang="ja-JP" sz="1800" u="sng" dirty="0">
              <a:latin typeface="Calibri" pitchFamily="34" charset="0"/>
              <a:ea typeface="ＭＳ Ｐゴシック" pitchFamily="-107" charset="-128"/>
            </a:endParaRPr>
          </a:p>
          <a:p>
            <a:endParaRPr lang="en-US" sz="2000" dirty="0" smtClean="0"/>
          </a:p>
          <a:p>
            <a:r>
              <a:rPr lang="en-US" sz="2000" dirty="0" smtClean="0"/>
              <a:t>D-DOR</a:t>
            </a:r>
          </a:p>
          <a:p>
            <a:pPr lvl="1"/>
            <a:r>
              <a:rPr lang="en-US" sz="1600" u="sng" dirty="0" smtClean="0"/>
              <a:t>None.</a:t>
            </a:r>
            <a:endParaRPr lang="en-US" sz="1600" u="sng" dirty="0">
              <a:solidFill>
                <a:srgbClr val="FF0000"/>
              </a:solidFill>
            </a:endParaRPr>
          </a:p>
          <a:p>
            <a:endParaRPr lang="en-US" sz="2000" dirty="0" smtClean="0"/>
          </a:p>
          <a:p>
            <a:r>
              <a:rPr lang="en-US" sz="2000" dirty="0" smtClean="0"/>
              <a:t>TDE </a:t>
            </a:r>
            <a:r>
              <a:rPr lang="en-US" sz="2000" dirty="0" err="1" smtClean="0"/>
              <a:t>BoF</a:t>
            </a:r>
            <a:endParaRPr lang="en-US" sz="2000" dirty="0" smtClean="0"/>
          </a:p>
          <a:p>
            <a:pPr marL="688975" lvl="2" indent="-342900">
              <a:spcBef>
                <a:spcPts val="0"/>
              </a:spcBef>
              <a:spcAft>
                <a:spcPts val="0"/>
              </a:spcAft>
              <a:buFont typeface="Arial"/>
              <a:buChar char="•"/>
              <a:defRPr/>
            </a:pPr>
            <a:r>
              <a:rPr lang="en-US" altLang="ja-JP" sz="1800" u="sng" dirty="0">
                <a:latin typeface="Calibri" pitchFamily="34" charset="0"/>
                <a:ea typeface="ＭＳ Ｐゴシック" pitchFamily="-107" charset="-128"/>
              </a:rPr>
              <a:t>Resolution: TDE </a:t>
            </a:r>
            <a:r>
              <a:rPr lang="en-US" altLang="ja-JP" sz="1800" u="sng" dirty="0" err="1">
                <a:latin typeface="Calibri" pitchFamily="34" charset="0"/>
                <a:ea typeface="ＭＳ Ｐゴシック" pitchFamily="-107" charset="-128"/>
              </a:rPr>
              <a:t>BoF</a:t>
            </a:r>
            <a:r>
              <a:rPr lang="en-US" altLang="ja-JP" sz="1800" u="sng" dirty="0">
                <a:latin typeface="Calibri" pitchFamily="34" charset="0"/>
                <a:ea typeface="ＭＳ Ｐゴシック" pitchFamily="-107" charset="-128"/>
              </a:rPr>
              <a:t> wishes to request permission to become a WG with one specific product, a TDE Orange </a:t>
            </a:r>
            <a:r>
              <a:rPr lang="en-US" altLang="ja-JP" sz="1800" u="sng" dirty="0" smtClean="0">
                <a:latin typeface="Calibri" pitchFamily="34" charset="0"/>
                <a:ea typeface="ＭＳ Ｐゴシック" pitchFamily="-107" charset="-128"/>
              </a:rPr>
              <a:t>Book.</a:t>
            </a:r>
            <a:endParaRPr lang="en-GB" altLang="ja-JP" sz="1800" u="sng" dirty="0">
              <a:latin typeface="Calibri" pitchFamily="34" charset="0"/>
              <a:ea typeface="ＭＳ Ｐゴシック" pitchFamily="-107" charset="-128"/>
            </a:endParaRPr>
          </a:p>
          <a:p>
            <a:endParaRPr lang="en-US" sz="2000" dirty="0" smtClean="0"/>
          </a:p>
          <a:p>
            <a:r>
              <a:rPr lang="en-US" sz="2000" dirty="0" smtClean="0"/>
              <a:t>SAWG </a:t>
            </a:r>
            <a:r>
              <a:rPr lang="en-US" sz="2000" dirty="0" err="1" smtClean="0"/>
              <a:t>BoF</a:t>
            </a:r>
            <a:endParaRPr lang="en-US" sz="2000" dirty="0" smtClean="0"/>
          </a:p>
          <a:p>
            <a:pPr marL="688975" lvl="2" indent="-342900">
              <a:spcBef>
                <a:spcPts val="0"/>
              </a:spcBef>
              <a:spcAft>
                <a:spcPts val="0"/>
              </a:spcAft>
              <a:buFont typeface="Arial"/>
              <a:buChar char="•"/>
              <a:defRPr/>
            </a:pPr>
            <a:r>
              <a:rPr lang="en-US" altLang="ja-JP" sz="1800" u="sng" dirty="0">
                <a:latin typeface="Calibri" pitchFamily="34" charset="0"/>
                <a:ea typeface="ＭＳ Ｐゴシック" pitchFamily="-107" charset="-128"/>
              </a:rPr>
              <a:t>Resolution: SAWG wishes to restart and develop </a:t>
            </a:r>
            <a:r>
              <a:rPr lang="en-US" altLang="ja-JP" sz="1800" u="sng" dirty="0" smtClean="0">
                <a:latin typeface="Calibri" pitchFamily="34" charset="0"/>
                <a:ea typeface="ＭＳ Ｐゴシック" pitchFamily="-107" charset="-128"/>
              </a:rPr>
              <a:t>the identified </a:t>
            </a:r>
            <a:r>
              <a:rPr lang="en-US" altLang="ja-JP" sz="1800" u="sng" dirty="0">
                <a:latin typeface="Calibri" pitchFamily="34" charset="0"/>
                <a:ea typeface="ＭＳ Ｐゴシック" pitchFamily="-107" charset="-128"/>
              </a:rPr>
              <a:t>set of standards and guidelines.  Some external resources appear to be available, but agency involvement is sought.</a:t>
            </a:r>
            <a:endParaRPr lang="en-GB" altLang="ja-JP" sz="1800" u="sng" dirty="0">
              <a:latin typeface="Calibri" pitchFamily="34" charset="0"/>
              <a:ea typeface="ＭＳ Ｐゴシック" pitchFamily="-107" charset="-128"/>
            </a:endParaRPr>
          </a:p>
          <a:p>
            <a:pPr lvl="1">
              <a:lnSpc>
                <a:spcPts val="1800"/>
              </a:lnSpc>
              <a:defRPr/>
            </a:pPr>
            <a:endParaRPr lang="fr-CA" dirty="0">
              <a:solidFill>
                <a:srgbClr val="000000"/>
              </a:solidFill>
              <a:latin typeface="Calibri" pitchFamily="34" charset="0"/>
              <a:ea typeface="ＭＳ Ｐゴシック" charset="-128"/>
            </a:endParaRPr>
          </a:p>
          <a:p>
            <a:r>
              <a:rPr lang="en-US" sz="2000" dirty="0"/>
              <a:t>XSG SIG</a:t>
            </a:r>
          </a:p>
          <a:p>
            <a:pPr marL="688975" lvl="2" indent="-342900">
              <a:spcBef>
                <a:spcPts val="0"/>
              </a:spcBef>
              <a:spcAft>
                <a:spcPts val="0"/>
              </a:spcAft>
              <a:buFont typeface="Arial"/>
              <a:buChar char="•"/>
              <a:defRPr/>
            </a:pPr>
            <a:r>
              <a:rPr lang="en-US" altLang="ja-JP" sz="1800" u="sng" dirty="0">
                <a:latin typeface="Calibri" pitchFamily="34" charset="0"/>
                <a:ea typeface="ＭＳ Ｐゴシック" pitchFamily="-107" charset="-128"/>
              </a:rPr>
              <a:t>Resolution: XML SIG wishes to publish the XML RFC &amp; Policy and then close.  Future work on XML guidelines and validation tools to be done in restarted </a:t>
            </a:r>
            <a:r>
              <a:rPr lang="en-US" altLang="ja-JP" sz="1800" u="sng" dirty="0" smtClean="0">
                <a:latin typeface="Calibri" pitchFamily="34" charset="0"/>
                <a:ea typeface="ＭＳ Ｐゴシック" pitchFamily="-107" charset="-128"/>
              </a:rPr>
              <a:t>SAWG.</a:t>
            </a:r>
            <a:endParaRPr lang="en-US" sz="1800" u="sng" dirty="0">
              <a:latin typeface="Calibri" pitchFamily="34" charset="0"/>
              <a:ea typeface="ＭＳ Ｐゴシック" pitchFamily="-107" charset="-128"/>
            </a:endParaRPr>
          </a:p>
          <a:p>
            <a:pPr lvl="1"/>
            <a:endParaRPr lang="en-US" sz="1600" dirty="0"/>
          </a:p>
        </p:txBody>
      </p:sp>
    </p:spTree>
    <p:extLst>
      <p:ext uri="{BB962C8B-B14F-4D97-AF65-F5344CB8AC3E}">
        <p14:creationId xmlns:p14="http://schemas.microsoft.com/office/powerpoint/2010/main" val="614577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2"/>
          <p:cNvSpPr>
            <a:spLocks noGrp="1" noChangeArrowheads="1"/>
          </p:cNvSpPr>
          <p:nvPr>
            <p:ph type="title" idx="4294967295"/>
          </p:nvPr>
        </p:nvSpPr>
        <p:spPr bwMode="auto">
          <a:xfrm>
            <a:off x="874713" y="103485"/>
            <a:ext cx="7043737" cy="3365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solidFill>
                  <a:srgbClr val="000099"/>
                </a:solidFill>
                <a:effectLst>
                  <a:outerShdw blurRad="38100" dist="38100" dir="2700000" algn="tl">
                    <a:srgbClr val="000000">
                      <a:alpha val="43137"/>
                    </a:srgbClr>
                  </a:outerShdw>
                </a:effectLst>
              </a:rPr>
              <a:t>Members of the CESG</a:t>
            </a:r>
          </a:p>
        </p:txBody>
      </p:sp>
      <p:sp>
        <p:nvSpPr>
          <p:cNvPr id="171" name="Rectangle 170"/>
          <p:cNvSpPr/>
          <p:nvPr/>
        </p:nvSpPr>
        <p:spPr>
          <a:xfrm>
            <a:off x="6453845" y="740650"/>
            <a:ext cx="2534730" cy="3354765"/>
          </a:xfrm>
          <a:prstGeom prst="rect">
            <a:avLst/>
          </a:prstGeom>
          <a:solidFill>
            <a:srgbClr val="FFFF99"/>
          </a:solidFill>
        </p:spPr>
        <p:txBody>
          <a:bodyPr wrap="square">
            <a:spAutoFit/>
          </a:bodyPr>
          <a:lstStyle/>
          <a:p>
            <a:r>
              <a:rPr lang="en-US" dirty="0" smtClean="0">
                <a:solidFill>
                  <a:srgbClr val="002060"/>
                </a:solidFill>
                <a:latin typeface="Calibri" pitchFamily="34" charset="0"/>
                <a:cs typeface="Calibri" pitchFamily="34" charset="0"/>
              </a:rPr>
              <a:t>Chair	Nestor </a:t>
            </a:r>
            <a:r>
              <a:rPr lang="en-US" dirty="0" err="1" smtClean="0">
                <a:solidFill>
                  <a:srgbClr val="002060"/>
                </a:solidFill>
                <a:latin typeface="Calibri" pitchFamily="34" charset="0"/>
                <a:cs typeface="Calibri" pitchFamily="34" charset="0"/>
              </a:rPr>
              <a:t>Peccia</a:t>
            </a:r>
            <a:endParaRPr lang="en-US" dirty="0" smtClean="0">
              <a:solidFill>
                <a:srgbClr val="002060"/>
              </a:solidFill>
              <a:latin typeface="Calibri" pitchFamily="34" charset="0"/>
              <a:cs typeface="Calibri" pitchFamily="34" charset="0"/>
            </a:endParaRPr>
          </a:p>
          <a:p>
            <a:r>
              <a:rPr lang="en-US" sz="1200" i="1" dirty="0" smtClean="0">
                <a:solidFill>
                  <a:srgbClr val="002060"/>
                </a:solidFill>
                <a:latin typeface="Calibri" pitchFamily="34" charset="0"/>
                <a:cs typeface="Calibri" pitchFamily="34" charset="0"/>
              </a:rPr>
              <a:t>Deputy 	Wallace Tai</a:t>
            </a:r>
          </a:p>
          <a:p>
            <a:r>
              <a:rPr lang="en-US" dirty="0" smtClean="0">
                <a:solidFill>
                  <a:srgbClr val="002060"/>
                </a:solidFill>
                <a:latin typeface="Calibri" pitchFamily="34" charset="0"/>
                <a:cs typeface="Calibri" pitchFamily="34" charset="0"/>
              </a:rPr>
              <a:t>SE Area	Peter Shames</a:t>
            </a:r>
          </a:p>
          <a:p>
            <a:r>
              <a:rPr lang="en-US" sz="1200" i="1" dirty="0" smtClean="0">
                <a:solidFill>
                  <a:srgbClr val="002060"/>
                </a:solidFill>
                <a:latin typeface="Calibri" pitchFamily="34" charset="0"/>
                <a:cs typeface="Calibri" pitchFamily="34" charset="0"/>
              </a:rPr>
              <a:t>Deputy	Takahiro Yamada</a:t>
            </a:r>
          </a:p>
          <a:p>
            <a:r>
              <a:rPr lang="en-US" dirty="0" smtClean="0">
                <a:solidFill>
                  <a:srgbClr val="002060"/>
                </a:solidFill>
                <a:latin typeface="Calibri" pitchFamily="34" charset="0"/>
                <a:cs typeface="Calibri" pitchFamily="34" charset="0"/>
              </a:rPr>
              <a:t>MOIMS 	Nestor Peccia</a:t>
            </a:r>
          </a:p>
          <a:p>
            <a:r>
              <a:rPr lang="en-US" sz="1200" i="1" dirty="0" smtClean="0">
                <a:solidFill>
                  <a:srgbClr val="002060"/>
                </a:solidFill>
                <a:latin typeface="Calibri" pitchFamily="34" charset="0"/>
                <a:cs typeface="Calibri" pitchFamily="34" charset="0"/>
              </a:rPr>
              <a:t>Deputy	Roger Thompson</a:t>
            </a:r>
          </a:p>
          <a:p>
            <a:r>
              <a:rPr lang="en-US" dirty="0" smtClean="0">
                <a:solidFill>
                  <a:srgbClr val="002060"/>
                </a:solidFill>
                <a:latin typeface="Calibri" pitchFamily="34" charset="0"/>
                <a:cs typeface="Calibri" pitchFamily="34" charset="0"/>
              </a:rPr>
              <a:t>CSS </a:t>
            </a:r>
            <a:r>
              <a:rPr lang="en-US" dirty="0">
                <a:solidFill>
                  <a:srgbClr val="002060"/>
                </a:solidFill>
                <a:latin typeface="Calibri" pitchFamily="34" charset="0"/>
                <a:cs typeface="Calibri" pitchFamily="34" charset="0"/>
              </a:rPr>
              <a:t>Area </a:t>
            </a:r>
            <a:r>
              <a:rPr lang="en-US" dirty="0" smtClean="0">
                <a:solidFill>
                  <a:srgbClr val="002060"/>
                </a:solidFill>
                <a:latin typeface="Calibri" pitchFamily="34" charset="0"/>
                <a:cs typeface="Calibri" pitchFamily="34" charset="0"/>
              </a:rPr>
              <a:t>	Erik Barkley</a:t>
            </a:r>
          </a:p>
          <a:p>
            <a:r>
              <a:rPr lang="en-US" sz="1200" i="1" dirty="0">
                <a:solidFill>
                  <a:srgbClr val="002060"/>
                </a:solidFill>
                <a:latin typeface="Calibri" pitchFamily="34" charset="0"/>
                <a:cs typeface="Calibri" pitchFamily="34" charset="0"/>
              </a:rPr>
              <a:t>Deputy	</a:t>
            </a:r>
            <a:r>
              <a:rPr lang="en-US" sz="1200" i="1" dirty="0" err="1" smtClean="0">
                <a:solidFill>
                  <a:srgbClr val="002060"/>
                </a:solidFill>
                <a:latin typeface="Calibri" pitchFamily="34" charset="0"/>
                <a:cs typeface="Calibri" pitchFamily="34" charset="0"/>
              </a:rPr>
              <a:t>Margherita</a:t>
            </a:r>
            <a:r>
              <a:rPr lang="en-US" sz="1200" i="1" dirty="0" smtClean="0">
                <a:solidFill>
                  <a:srgbClr val="002060"/>
                </a:solidFill>
                <a:latin typeface="Calibri" pitchFamily="34" charset="0"/>
                <a:cs typeface="Calibri" pitchFamily="34" charset="0"/>
              </a:rPr>
              <a:t> </a:t>
            </a:r>
            <a:r>
              <a:rPr lang="en-US" sz="1200" i="1" dirty="0">
                <a:solidFill>
                  <a:srgbClr val="002060"/>
                </a:solidFill>
                <a:latin typeface="Calibri" pitchFamily="34" charset="0"/>
                <a:cs typeface="Calibri" pitchFamily="34" charset="0"/>
              </a:rPr>
              <a:t>di </a:t>
            </a:r>
            <a:r>
              <a:rPr lang="en-US" sz="1200" i="1" dirty="0" err="1">
                <a:solidFill>
                  <a:srgbClr val="002060"/>
                </a:solidFill>
                <a:latin typeface="Calibri" pitchFamily="34" charset="0"/>
                <a:cs typeface="Calibri" pitchFamily="34" charset="0"/>
              </a:rPr>
              <a:t>Giulio</a:t>
            </a:r>
            <a:endParaRPr lang="en-US" sz="1200" i="1" dirty="0">
              <a:solidFill>
                <a:srgbClr val="002060"/>
              </a:solidFill>
              <a:latin typeface="Calibri" pitchFamily="34" charset="0"/>
              <a:cs typeface="Calibri" pitchFamily="34" charset="0"/>
            </a:endParaRPr>
          </a:p>
          <a:p>
            <a:r>
              <a:rPr lang="en-US" dirty="0" smtClean="0">
                <a:solidFill>
                  <a:srgbClr val="002060"/>
                </a:solidFill>
                <a:latin typeface="Calibri" pitchFamily="34" charset="0"/>
                <a:cs typeface="Calibri" pitchFamily="34" charset="0"/>
              </a:rPr>
              <a:t>SLS </a:t>
            </a:r>
            <a:r>
              <a:rPr lang="en-US" dirty="0">
                <a:solidFill>
                  <a:srgbClr val="002060"/>
                </a:solidFill>
                <a:latin typeface="Calibri" pitchFamily="34" charset="0"/>
                <a:cs typeface="Calibri" pitchFamily="34" charset="0"/>
              </a:rPr>
              <a:t>Area </a:t>
            </a:r>
            <a:r>
              <a:rPr lang="en-US" dirty="0" smtClean="0">
                <a:solidFill>
                  <a:srgbClr val="002060"/>
                </a:solidFill>
                <a:latin typeface="Calibri" pitchFamily="34" charset="0"/>
                <a:cs typeface="Calibri" pitchFamily="34" charset="0"/>
              </a:rPr>
              <a:t>	G-P Calzolari</a:t>
            </a:r>
          </a:p>
          <a:p>
            <a:r>
              <a:rPr lang="en-US" sz="1200" i="1" dirty="0">
                <a:solidFill>
                  <a:srgbClr val="002060"/>
                </a:solidFill>
                <a:latin typeface="Calibri" pitchFamily="34" charset="0"/>
                <a:cs typeface="Calibri" pitchFamily="34" charset="0"/>
              </a:rPr>
              <a:t>Deputy	</a:t>
            </a:r>
            <a:r>
              <a:rPr lang="en-US" sz="1200" i="1" dirty="0" smtClean="0">
                <a:solidFill>
                  <a:srgbClr val="002060"/>
                </a:solidFill>
                <a:latin typeface="Calibri" pitchFamily="34" charset="0"/>
                <a:cs typeface="Calibri" pitchFamily="34" charset="0"/>
              </a:rPr>
              <a:t>Gilles Moury</a:t>
            </a:r>
            <a:endParaRPr lang="en-US" sz="1200" i="1" dirty="0">
              <a:solidFill>
                <a:srgbClr val="002060"/>
              </a:solidFill>
              <a:latin typeface="Calibri" pitchFamily="34" charset="0"/>
              <a:cs typeface="Calibri" pitchFamily="34" charset="0"/>
            </a:endParaRPr>
          </a:p>
          <a:p>
            <a:r>
              <a:rPr lang="en-US" dirty="0" smtClean="0">
                <a:solidFill>
                  <a:srgbClr val="002060"/>
                </a:solidFill>
                <a:latin typeface="Calibri" pitchFamily="34" charset="0"/>
                <a:cs typeface="Calibri" pitchFamily="34" charset="0"/>
              </a:rPr>
              <a:t>SIS </a:t>
            </a:r>
            <a:r>
              <a:rPr lang="en-US" dirty="0">
                <a:solidFill>
                  <a:srgbClr val="002060"/>
                </a:solidFill>
                <a:latin typeface="Calibri" pitchFamily="34" charset="0"/>
                <a:cs typeface="Calibri" pitchFamily="34" charset="0"/>
              </a:rPr>
              <a:t>Area </a:t>
            </a:r>
            <a:r>
              <a:rPr lang="en-US" dirty="0" smtClean="0">
                <a:solidFill>
                  <a:srgbClr val="002060"/>
                </a:solidFill>
                <a:latin typeface="Calibri" pitchFamily="34" charset="0"/>
                <a:cs typeface="Calibri" pitchFamily="34" charset="0"/>
              </a:rPr>
              <a:t>	Keith Scott</a:t>
            </a:r>
          </a:p>
          <a:p>
            <a:r>
              <a:rPr lang="en-US" sz="1200" i="1" dirty="0">
                <a:solidFill>
                  <a:srgbClr val="002060"/>
                </a:solidFill>
                <a:latin typeface="Calibri" pitchFamily="34" charset="0"/>
                <a:cs typeface="Calibri" pitchFamily="34" charset="0"/>
              </a:rPr>
              <a:t>Deputy	</a:t>
            </a:r>
            <a:r>
              <a:rPr lang="en-US" sz="1200" i="1" dirty="0" smtClean="0">
                <a:solidFill>
                  <a:srgbClr val="002060"/>
                </a:solidFill>
                <a:latin typeface="Calibri" pitchFamily="34" charset="0"/>
                <a:cs typeface="Calibri" pitchFamily="34" charset="0"/>
              </a:rPr>
              <a:t>Dai Stanton</a:t>
            </a:r>
          </a:p>
          <a:p>
            <a:r>
              <a:rPr lang="en-US" dirty="0" smtClean="0">
                <a:solidFill>
                  <a:srgbClr val="002060"/>
                </a:solidFill>
                <a:latin typeface="Calibri" pitchFamily="34" charset="0"/>
                <a:cs typeface="Calibri" pitchFamily="34" charset="0"/>
              </a:rPr>
              <a:t>SOIS </a:t>
            </a:r>
            <a:r>
              <a:rPr lang="en-US" dirty="0">
                <a:solidFill>
                  <a:srgbClr val="002060"/>
                </a:solidFill>
                <a:latin typeface="Calibri" pitchFamily="34" charset="0"/>
                <a:cs typeface="Calibri" pitchFamily="34" charset="0"/>
              </a:rPr>
              <a:t>Area 	</a:t>
            </a:r>
            <a:r>
              <a:rPr lang="en-US" dirty="0" smtClean="0">
                <a:solidFill>
                  <a:srgbClr val="002060"/>
                </a:solidFill>
                <a:latin typeface="Calibri" pitchFamily="34" charset="0"/>
                <a:cs typeface="Calibri" pitchFamily="34" charset="0"/>
              </a:rPr>
              <a:t>Chris Taylor</a:t>
            </a:r>
            <a:endParaRPr lang="en-US" dirty="0">
              <a:solidFill>
                <a:srgbClr val="002060"/>
              </a:solidFill>
              <a:latin typeface="Calibri" pitchFamily="34" charset="0"/>
              <a:cs typeface="Calibri" pitchFamily="34" charset="0"/>
            </a:endParaRPr>
          </a:p>
          <a:p>
            <a:r>
              <a:rPr lang="en-US" sz="1200" i="1" dirty="0">
                <a:solidFill>
                  <a:srgbClr val="002060"/>
                </a:solidFill>
                <a:latin typeface="Calibri" pitchFamily="34" charset="0"/>
                <a:cs typeface="Calibri" pitchFamily="34" charset="0"/>
              </a:rPr>
              <a:t>Deputy	</a:t>
            </a:r>
            <a:r>
              <a:rPr lang="en-US" sz="1200" i="1" dirty="0" smtClean="0">
                <a:solidFill>
                  <a:srgbClr val="002060"/>
                </a:solidFill>
                <a:latin typeface="Calibri" pitchFamily="34" charset="0"/>
                <a:cs typeface="Calibri" pitchFamily="34" charset="0"/>
              </a:rPr>
              <a:t>Stuart Fowell</a:t>
            </a:r>
            <a:endParaRPr lang="en-US" dirty="0">
              <a:solidFill>
                <a:srgbClr val="002060"/>
              </a:solidFill>
              <a:latin typeface="Calibri" pitchFamily="34" charset="0"/>
              <a:cs typeface="Calibri" pitchFamily="34" charset="0"/>
            </a:endParaRPr>
          </a:p>
          <a:p>
            <a:endParaRPr lang="en-US" dirty="0" smtClean="0">
              <a:solidFill>
                <a:srgbClr val="002060"/>
              </a:solidFill>
              <a:latin typeface="Calibri" pitchFamily="34" charset="0"/>
              <a:cs typeface="Calibri" pitchFamily="34" charset="0"/>
            </a:endParaRPr>
          </a:p>
        </p:txBody>
      </p:sp>
      <p:grpSp>
        <p:nvGrpSpPr>
          <p:cNvPr id="27" name="Group 26"/>
          <p:cNvGrpSpPr/>
          <p:nvPr/>
        </p:nvGrpSpPr>
        <p:grpSpPr>
          <a:xfrm>
            <a:off x="193830" y="943097"/>
            <a:ext cx="5548490" cy="5031055"/>
            <a:chOff x="731500" y="1086295"/>
            <a:chExt cx="5548490" cy="5031055"/>
          </a:xfrm>
        </p:grpSpPr>
        <p:sp>
          <p:nvSpPr>
            <p:cNvPr id="201" name="AutoShape 5"/>
            <p:cNvSpPr>
              <a:spLocks noChangeArrowheads="1"/>
            </p:cNvSpPr>
            <p:nvPr/>
          </p:nvSpPr>
          <p:spPr bwMode="ltGray">
            <a:xfrm>
              <a:off x="808310" y="1086295"/>
              <a:ext cx="1261749" cy="704528"/>
            </a:xfrm>
            <a:prstGeom prst="roundRect">
              <a:avLst>
                <a:gd name="adj" fmla="val 32106"/>
              </a:avLst>
            </a:prstGeom>
            <a:solidFill>
              <a:srgbClr val="FF9933"/>
            </a:solidFill>
            <a:ln w="165100" algn="ctr">
              <a:solidFill>
                <a:srgbClr val="FF9933"/>
              </a:solidFill>
              <a:round/>
              <a:headEnd type="none" w="sm" len="sm"/>
              <a:tailEnd type="none" w="sm" len="sm"/>
            </a:ln>
          </p:spPr>
          <p:txBody>
            <a:bodyPr/>
            <a:lstStyle/>
            <a:p>
              <a:pPr algn="l"/>
              <a:endParaRPr lang="en-GB" sz="1100">
                <a:solidFill>
                  <a:srgbClr val="000000"/>
                </a:solidFill>
              </a:endParaRPr>
            </a:p>
          </p:txBody>
        </p:sp>
        <p:grpSp>
          <p:nvGrpSpPr>
            <p:cNvPr id="167" name="Group 166"/>
            <p:cNvGrpSpPr/>
            <p:nvPr/>
          </p:nvGrpSpPr>
          <p:grpSpPr>
            <a:xfrm>
              <a:off x="731500" y="1201510"/>
              <a:ext cx="5548490" cy="4915840"/>
              <a:chOff x="214064" y="587030"/>
              <a:chExt cx="8767755" cy="6563878"/>
            </a:xfrm>
          </p:grpSpPr>
          <p:grpSp>
            <p:nvGrpSpPr>
              <p:cNvPr id="2" name="Group 153"/>
              <p:cNvGrpSpPr/>
              <p:nvPr/>
            </p:nvGrpSpPr>
            <p:grpSpPr>
              <a:xfrm>
                <a:off x="625460" y="1725455"/>
                <a:ext cx="7794467" cy="2754522"/>
                <a:chOff x="648204" y="1970299"/>
                <a:chExt cx="7794467" cy="2754522"/>
              </a:xfrm>
            </p:grpSpPr>
            <p:cxnSp>
              <p:nvCxnSpPr>
                <p:cNvPr id="155" name="Straight Connector 452"/>
                <p:cNvCxnSpPr>
                  <a:cxnSpLocks noChangeShapeType="1"/>
                </p:cNvCxnSpPr>
                <p:nvPr/>
              </p:nvCxnSpPr>
              <p:spPr bwMode="ltGray">
                <a:xfrm>
                  <a:off x="6021329" y="2741109"/>
                  <a:ext cx="1479482" cy="4216"/>
                </a:xfrm>
                <a:prstGeom prst="line">
                  <a:avLst/>
                </a:prstGeom>
                <a:noFill/>
                <a:ln w="38100">
                  <a:solidFill>
                    <a:schemeClr val="tx1"/>
                  </a:solidFill>
                  <a:round/>
                  <a:headEnd/>
                  <a:tailEnd/>
                </a:ln>
              </p:spPr>
            </p:cxnSp>
            <p:cxnSp>
              <p:nvCxnSpPr>
                <p:cNvPr id="156" name="Straight Connector 452"/>
                <p:cNvCxnSpPr>
                  <a:cxnSpLocks noChangeShapeType="1"/>
                </p:cNvCxnSpPr>
                <p:nvPr/>
              </p:nvCxnSpPr>
              <p:spPr bwMode="ltGray">
                <a:xfrm>
                  <a:off x="6056635" y="4010293"/>
                  <a:ext cx="1681187" cy="0"/>
                </a:xfrm>
                <a:prstGeom prst="line">
                  <a:avLst/>
                </a:prstGeom>
                <a:noFill/>
                <a:ln w="38100">
                  <a:solidFill>
                    <a:schemeClr val="tx1"/>
                  </a:solidFill>
                  <a:round/>
                  <a:headEnd/>
                  <a:tailEnd/>
                </a:ln>
              </p:spPr>
            </p:cxnSp>
            <p:cxnSp>
              <p:nvCxnSpPr>
                <p:cNvPr id="157"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tx1"/>
                  </a:solidFill>
                  <a:round/>
                  <a:headEnd/>
                  <a:tailEnd/>
                </a:ln>
              </p:spPr>
            </p:cxnSp>
            <p:cxnSp>
              <p:nvCxnSpPr>
                <p:cNvPr id="158"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tx1"/>
                  </a:solidFill>
                  <a:round/>
                  <a:headEnd/>
                  <a:tailEnd/>
                </a:ln>
              </p:spPr>
            </p:cxnSp>
            <p:sp>
              <p:nvSpPr>
                <p:cNvPr id="159"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tx1"/>
                  </a:solidFill>
                  <a:round/>
                  <a:headEnd/>
                  <a:tailEnd/>
                </a:ln>
              </p:spPr>
              <p:txBody>
                <a:bodyPr wrap="none" anchor="ctr"/>
                <a:lstStyle/>
                <a:p>
                  <a:pPr algn="l"/>
                  <a:endParaRPr lang="en-GB" sz="1100">
                    <a:solidFill>
                      <a:srgbClr val="000000"/>
                    </a:solidFill>
                  </a:endParaRPr>
                </a:p>
              </p:txBody>
            </p:sp>
            <p:sp>
              <p:nvSpPr>
                <p:cNvPr id="160"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tx1"/>
                  </a:solidFill>
                  <a:round/>
                  <a:headEnd/>
                  <a:tailEnd/>
                </a:ln>
              </p:spPr>
              <p:txBody>
                <a:bodyPr wrap="none" anchor="ctr"/>
                <a:lstStyle/>
                <a:p>
                  <a:pPr algn="l"/>
                  <a:endParaRPr lang="en-GB" sz="1100">
                    <a:solidFill>
                      <a:srgbClr val="000000"/>
                    </a:solidFill>
                  </a:endParaRPr>
                </a:p>
              </p:txBody>
            </p:sp>
            <p:sp>
              <p:nvSpPr>
                <p:cNvPr id="161"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tx1"/>
                  </a:solidFill>
                  <a:round/>
                  <a:headEnd/>
                  <a:tailEnd/>
                </a:ln>
              </p:spPr>
              <p:txBody>
                <a:bodyPr wrap="none" anchor="ctr"/>
                <a:lstStyle/>
                <a:p>
                  <a:pPr algn="l"/>
                  <a:endParaRPr lang="en-GB" sz="1100">
                    <a:solidFill>
                      <a:srgbClr val="000000"/>
                    </a:solidFill>
                  </a:endParaRPr>
                </a:p>
              </p:txBody>
            </p:sp>
            <p:sp>
              <p:nvSpPr>
                <p:cNvPr id="162"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tx1"/>
                  </a:solidFill>
                  <a:round/>
                  <a:headEnd/>
                  <a:tailEnd/>
                </a:ln>
              </p:spPr>
              <p:txBody>
                <a:bodyPr wrap="none" anchor="ctr"/>
                <a:lstStyle/>
                <a:p>
                  <a:pPr algn="l"/>
                  <a:endParaRPr lang="en-GB" sz="1100">
                    <a:solidFill>
                      <a:srgbClr val="000000"/>
                    </a:solidFill>
                  </a:endParaRPr>
                </a:p>
              </p:txBody>
            </p:sp>
            <p:sp>
              <p:nvSpPr>
                <p:cNvPr id="163"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tx1"/>
                  </a:solidFill>
                  <a:round/>
                  <a:headEnd/>
                  <a:tailEnd/>
                </a:ln>
              </p:spPr>
              <p:txBody>
                <a:bodyPr wrap="none" anchor="ctr"/>
                <a:lstStyle/>
                <a:p>
                  <a:pPr algn="l"/>
                  <a:endParaRPr lang="en-GB" sz="1100">
                    <a:solidFill>
                      <a:srgbClr val="000000"/>
                    </a:solidFill>
                  </a:endParaRPr>
                </a:p>
              </p:txBody>
            </p:sp>
            <p:sp>
              <p:nvSpPr>
                <p:cNvPr id="164" name="Freeform 163"/>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tx1"/>
                  </a:solidFill>
                  <a:round/>
                  <a:headEnd/>
                  <a:tailEn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imes New Roman" pitchFamily="18" charset="0"/>
                  </a:endParaRPr>
                </a:p>
              </p:txBody>
            </p:sp>
            <p:sp>
              <p:nvSpPr>
                <p:cNvPr id="165"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tx1"/>
                  </a:solidFill>
                  <a:round/>
                  <a:headEnd/>
                  <a:tailEnd/>
                </a:ln>
              </p:spPr>
              <p:txBody>
                <a:bodyPr wrap="none" anchor="ctr"/>
                <a:lstStyle/>
                <a:p>
                  <a:pPr algn="l"/>
                  <a:endParaRPr lang="en-GB" sz="1100">
                    <a:solidFill>
                      <a:srgbClr val="000000"/>
                    </a:solidFill>
                  </a:endParaRPr>
                </a:p>
              </p:txBody>
            </p:sp>
          </p:grpSp>
          <p:grpSp>
            <p:nvGrpSpPr>
              <p:cNvPr id="3" name="Group 140"/>
              <p:cNvGrpSpPr/>
              <p:nvPr/>
            </p:nvGrpSpPr>
            <p:grpSpPr>
              <a:xfrm>
                <a:off x="625460" y="1725455"/>
                <a:ext cx="7794467" cy="2754522"/>
                <a:chOff x="648204" y="1970299"/>
                <a:chExt cx="7794467" cy="2754522"/>
              </a:xfrm>
            </p:grpSpPr>
            <p:cxnSp>
              <p:nvCxnSpPr>
                <p:cNvPr id="45" name="Straight Connector 452"/>
                <p:cNvCxnSpPr>
                  <a:cxnSpLocks noChangeShapeType="1"/>
                </p:cNvCxnSpPr>
                <p:nvPr/>
              </p:nvCxnSpPr>
              <p:spPr bwMode="ltGray">
                <a:xfrm>
                  <a:off x="6021329" y="2741109"/>
                  <a:ext cx="1479482" cy="4216"/>
                </a:xfrm>
                <a:prstGeom prst="line">
                  <a:avLst/>
                </a:prstGeom>
                <a:noFill/>
                <a:ln w="38100">
                  <a:solidFill>
                    <a:schemeClr val="bg1">
                      <a:lumMod val="65000"/>
                    </a:schemeClr>
                  </a:solidFill>
                  <a:round/>
                  <a:headEnd/>
                  <a:tailEnd/>
                </a:ln>
              </p:spPr>
            </p:cxnSp>
            <p:cxnSp>
              <p:nvCxnSpPr>
                <p:cNvPr id="46" name="Straight Connector 452"/>
                <p:cNvCxnSpPr>
                  <a:cxnSpLocks noChangeShapeType="1"/>
                </p:cNvCxnSpPr>
                <p:nvPr/>
              </p:nvCxnSpPr>
              <p:spPr bwMode="ltGray">
                <a:xfrm>
                  <a:off x="6056635" y="4010293"/>
                  <a:ext cx="1681187" cy="0"/>
                </a:xfrm>
                <a:prstGeom prst="line">
                  <a:avLst/>
                </a:prstGeom>
                <a:noFill/>
                <a:ln w="38100">
                  <a:solidFill>
                    <a:schemeClr val="bg1">
                      <a:lumMod val="65000"/>
                    </a:schemeClr>
                  </a:solidFill>
                  <a:round/>
                  <a:headEnd/>
                  <a:tailEnd/>
                </a:ln>
              </p:spPr>
            </p:cxnSp>
            <p:cxnSp>
              <p:nvCxnSpPr>
                <p:cNvPr id="87" name="Straight Connector 520"/>
                <p:cNvCxnSpPr>
                  <a:cxnSpLocks noChangeShapeType="1"/>
                </p:cNvCxnSpPr>
                <p:nvPr/>
              </p:nvCxnSpPr>
              <p:spPr bwMode="auto">
                <a:xfrm rot="10800000" flipH="1" flipV="1">
                  <a:off x="4305787" y="2741937"/>
                  <a:ext cx="1326698" cy="9567"/>
                </a:xfrm>
                <a:prstGeom prst="line">
                  <a:avLst/>
                </a:prstGeom>
                <a:noFill/>
                <a:ln w="38100">
                  <a:solidFill>
                    <a:schemeClr val="bg1">
                      <a:lumMod val="65000"/>
                    </a:schemeClr>
                  </a:solidFill>
                  <a:round/>
                  <a:headEnd/>
                  <a:tailEnd/>
                </a:ln>
              </p:spPr>
            </p:cxnSp>
            <p:cxnSp>
              <p:nvCxnSpPr>
                <p:cNvPr id="88" name="Straight Connector 520"/>
                <p:cNvCxnSpPr>
                  <a:cxnSpLocks noChangeShapeType="1"/>
                </p:cNvCxnSpPr>
                <p:nvPr/>
              </p:nvCxnSpPr>
              <p:spPr bwMode="auto">
                <a:xfrm rot="10800000" flipH="1" flipV="1">
                  <a:off x="4307684" y="3994168"/>
                  <a:ext cx="1326698" cy="9567"/>
                </a:xfrm>
                <a:prstGeom prst="line">
                  <a:avLst/>
                </a:prstGeom>
                <a:noFill/>
                <a:ln w="38100">
                  <a:solidFill>
                    <a:schemeClr val="bg1">
                      <a:lumMod val="65000"/>
                    </a:schemeClr>
                  </a:solidFill>
                  <a:round/>
                  <a:headEnd/>
                  <a:tailEnd/>
                </a:ln>
              </p:spPr>
            </p:cxnSp>
            <p:sp>
              <p:nvSpPr>
                <p:cNvPr id="95" name="Freeform 492"/>
                <p:cNvSpPr>
                  <a:spLocks noChangeArrowheads="1"/>
                </p:cNvSpPr>
                <p:nvPr/>
              </p:nvSpPr>
              <p:spPr bwMode="auto">
                <a:xfrm flipV="1">
                  <a:off x="2548843"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chemeClr val="bg1">
                      <a:lumMod val="65000"/>
                    </a:schemeClr>
                  </a:solidFill>
                  <a:round/>
                  <a:headEnd/>
                  <a:tailEnd/>
                </a:ln>
              </p:spPr>
              <p:txBody>
                <a:bodyPr wrap="none" anchor="ctr"/>
                <a:lstStyle/>
                <a:p>
                  <a:pPr algn="l"/>
                  <a:endParaRPr lang="en-GB" sz="1100">
                    <a:solidFill>
                      <a:srgbClr val="000000"/>
                    </a:solidFill>
                  </a:endParaRPr>
                </a:p>
              </p:txBody>
            </p:sp>
            <p:sp>
              <p:nvSpPr>
                <p:cNvPr id="96"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chemeClr val="bg1">
                      <a:lumMod val="65000"/>
                    </a:schemeClr>
                  </a:solidFill>
                  <a:round/>
                  <a:headEnd/>
                  <a:tailEnd/>
                </a:ln>
              </p:spPr>
              <p:txBody>
                <a:bodyPr wrap="none" anchor="ctr"/>
                <a:lstStyle/>
                <a:p>
                  <a:pPr algn="l"/>
                  <a:endParaRPr lang="en-GB" sz="1100">
                    <a:solidFill>
                      <a:srgbClr val="000000"/>
                    </a:solidFill>
                  </a:endParaRPr>
                </a:p>
              </p:txBody>
            </p:sp>
            <p:sp>
              <p:nvSpPr>
                <p:cNvPr id="97" name="Freeform 492"/>
                <p:cNvSpPr>
                  <a:spLocks noChangeArrowheads="1"/>
                </p:cNvSpPr>
                <p:nvPr/>
              </p:nvSpPr>
              <p:spPr bwMode="auto">
                <a:xfrm flipV="1">
                  <a:off x="648204" y="3625684"/>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chemeClr val="bg1">
                      <a:lumMod val="65000"/>
                    </a:schemeClr>
                  </a:solidFill>
                  <a:round/>
                  <a:headEnd/>
                  <a:tailEnd/>
                </a:ln>
              </p:spPr>
              <p:txBody>
                <a:bodyPr wrap="none" anchor="ctr"/>
                <a:lstStyle/>
                <a:p>
                  <a:pPr algn="l"/>
                  <a:endParaRPr lang="en-GB" sz="1100">
                    <a:solidFill>
                      <a:srgbClr val="000000"/>
                    </a:solidFill>
                  </a:endParaRPr>
                </a:p>
              </p:txBody>
            </p:sp>
            <p:sp>
              <p:nvSpPr>
                <p:cNvPr id="98" name="Freeform 492"/>
                <p:cNvSpPr>
                  <a:spLocks noChangeArrowheads="1"/>
                </p:cNvSpPr>
                <p:nvPr/>
              </p:nvSpPr>
              <p:spPr bwMode="auto">
                <a:xfrm flipV="1">
                  <a:off x="915002" y="3961586"/>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chemeClr val="bg1">
                      <a:lumMod val="65000"/>
                    </a:schemeClr>
                  </a:solidFill>
                  <a:round/>
                  <a:headEnd/>
                  <a:tailEnd/>
                </a:ln>
              </p:spPr>
              <p:txBody>
                <a:bodyPr wrap="none" anchor="ctr"/>
                <a:lstStyle/>
                <a:p>
                  <a:pPr algn="l"/>
                  <a:endParaRPr lang="en-GB" sz="1100">
                    <a:solidFill>
                      <a:srgbClr val="000000"/>
                    </a:solidFill>
                  </a:endParaRPr>
                </a:p>
              </p:txBody>
            </p:sp>
            <p:sp>
              <p:nvSpPr>
                <p:cNvPr id="99" name="Freeform 492"/>
                <p:cNvSpPr>
                  <a:spLocks noChangeArrowheads="1"/>
                </p:cNvSpPr>
                <p:nvPr/>
              </p:nvSpPr>
              <p:spPr bwMode="auto">
                <a:xfrm flipV="1">
                  <a:off x="913288"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chemeClr val="bg1">
                      <a:lumMod val="65000"/>
                    </a:schemeClr>
                  </a:solidFill>
                  <a:round/>
                  <a:headEnd/>
                  <a:tailEnd/>
                </a:ln>
              </p:spPr>
              <p:txBody>
                <a:bodyPr wrap="none" anchor="ctr"/>
                <a:lstStyle/>
                <a:p>
                  <a:pPr algn="l"/>
                  <a:endParaRPr lang="en-GB" sz="1100">
                    <a:solidFill>
                      <a:srgbClr val="000000"/>
                    </a:solidFill>
                  </a:endParaRPr>
                </a:p>
              </p:txBody>
            </p:sp>
            <p:sp>
              <p:nvSpPr>
                <p:cNvPr id="111" name="Freeform 110"/>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chemeClr val="bg1">
                      <a:lumMod val="65000"/>
                    </a:schemeClr>
                  </a:solidFill>
                  <a:round/>
                  <a:headEnd/>
                  <a:tailEn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imes New Roman" pitchFamily="18" charset="0"/>
                  </a:endParaRPr>
                </a:p>
              </p:txBody>
            </p:sp>
            <p:sp>
              <p:nvSpPr>
                <p:cNvPr id="134"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chemeClr val="bg1">
                      <a:lumMod val="65000"/>
                    </a:schemeClr>
                  </a:solidFill>
                  <a:round/>
                  <a:headEnd/>
                  <a:tailEnd/>
                </a:ln>
              </p:spPr>
              <p:txBody>
                <a:bodyPr wrap="none" anchor="ctr"/>
                <a:lstStyle/>
                <a:p>
                  <a:pPr algn="l"/>
                  <a:endParaRPr lang="en-GB" sz="1100">
                    <a:solidFill>
                      <a:srgbClr val="000000"/>
                    </a:solidFill>
                  </a:endParaRPr>
                </a:p>
              </p:txBody>
            </p:sp>
          </p:grpSp>
          <p:sp>
            <p:nvSpPr>
              <p:cNvPr id="235" name="Rounded Rectangle 234"/>
              <p:cNvSpPr/>
              <p:nvPr/>
            </p:nvSpPr>
            <p:spPr bwMode="auto">
              <a:xfrm>
                <a:off x="7236528" y="1432139"/>
                <a:ext cx="1386472" cy="5718767"/>
              </a:xfrm>
              <a:prstGeom prst="roundRect">
                <a:avLst/>
              </a:prstGeom>
              <a:gradFill>
                <a:gsLst>
                  <a:gs pos="0">
                    <a:srgbClr val="FFB3B3"/>
                  </a:gs>
                  <a:gs pos="100000">
                    <a:srgbClr val="FFDDDE"/>
                  </a:gs>
                </a:gsLst>
                <a:lin ang="5400000" scaled="0"/>
              </a:gradFill>
              <a:ln w="38100">
                <a:noFill/>
                <a:round/>
                <a:headEnd/>
                <a:tailEnd/>
              </a:ln>
            </p:spPr>
            <p:txBody>
              <a:bodyPr wrap="none" rtlCol="0" anchor="ctr"/>
              <a:lstStyle/>
              <a:p>
                <a:pPr algn="ctr"/>
                <a:endParaRPr lang="en-US" sz="1100"/>
              </a:p>
            </p:txBody>
          </p:sp>
          <p:grpSp>
            <p:nvGrpSpPr>
              <p:cNvPr id="4" name="Group 237"/>
              <p:cNvGrpSpPr/>
              <p:nvPr/>
            </p:nvGrpSpPr>
            <p:grpSpPr>
              <a:xfrm>
                <a:off x="7111406" y="5096575"/>
                <a:ext cx="1516617" cy="1295013"/>
                <a:chOff x="7111406" y="5282220"/>
                <a:chExt cx="1516617" cy="1295013"/>
              </a:xfrm>
            </p:grpSpPr>
            <p:sp>
              <p:nvSpPr>
                <p:cNvPr id="236" name="Text Box 162"/>
                <p:cNvSpPr txBox="1">
                  <a:spLocks noChangeArrowheads="1"/>
                </p:cNvSpPr>
                <p:nvPr/>
              </p:nvSpPr>
              <p:spPr bwMode="auto">
                <a:xfrm>
                  <a:off x="7111406" y="5714219"/>
                  <a:ext cx="1516617" cy="863014"/>
                </a:xfrm>
                <a:prstGeom prst="rect">
                  <a:avLst/>
                </a:prstGeom>
                <a:noFill/>
                <a:ln w="9525">
                  <a:noFill/>
                  <a:miter lim="800000"/>
                  <a:headEnd/>
                  <a:tailEnd/>
                </a:ln>
              </p:spPr>
              <p:txBody>
                <a:bodyPr wrap="square">
                  <a:spAutoFit/>
                </a:bodyPr>
                <a:lstStyle/>
                <a:p>
                  <a:pPr marL="112713" indent="-112713" algn="l">
                    <a:lnSpc>
                      <a:spcPct val="90000"/>
                    </a:lnSpc>
                    <a:buFont typeface="Wingdings" pitchFamily="2" charset="2"/>
                    <a:buChar char="t"/>
                  </a:pPr>
                  <a:r>
                    <a:rPr lang="en-US" sz="500" b="1" dirty="0">
                      <a:solidFill>
                        <a:srgbClr val="0033CC"/>
                      </a:solidFill>
                      <a:latin typeface="Arial" charset="0"/>
                    </a:rPr>
                    <a:t>Data Archive Ingestion</a:t>
                  </a:r>
                </a:p>
                <a:p>
                  <a:pPr marL="112713" indent="-112713" algn="l">
                    <a:lnSpc>
                      <a:spcPct val="90000"/>
                    </a:lnSpc>
                    <a:buFont typeface="Wingdings" pitchFamily="2" charset="2"/>
                    <a:buChar char="t"/>
                  </a:pPr>
                  <a:r>
                    <a:rPr lang="en-US" sz="500" b="1" dirty="0">
                      <a:solidFill>
                        <a:srgbClr val="0033CC"/>
                      </a:solidFill>
                      <a:latin typeface="Arial" charset="0"/>
                    </a:rPr>
                    <a:t>Navigation </a:t>
                  </a:r>
                </a:p>
                <a:p>
                  <a:pPr marL="112713" indent="-112713" algn="l">
                    <a:lnSpc>
                      <a:spcPct val="90000"/>
                    </a:lnSpc>
                    <a:buFont typeface="Wingdings" pitchFamily="2" charset="2"/>
                    <a:buChar char="t"/>
                  </a:pPr>
                  <a:r>
                    <a:rPr lang="en-US" sz="500" b="1" dirty="0" smtClean="0">
                      <a:solidFill>
                        <a:srgbClr val="0033CC"/>
                      </a:solidFill>
                      <a:latin typeface="Arial" charset="0"/>
                    </a:rPr>
                    <a:t>Spacecraft Monitor &amp; </a:t>
                  </a:r>
                  <a:r>
                    <a:rPr lang="en-US" sz="500" b="1" dirty="0">
                      <a:solidFill>
                        <a:srgbClr val="0033CC"/>
                      </a:solidFill>
                      <a:latin typeface="Arial" charset="0"/>
                    </a:rPr>
                    <a:t>Control</a:t>
                  </a:r>
                </a:p>
                <a:p>
                  <a:pPr marL="112713" indent="-112713" algn="l">
                    <a:lnSpc>
                      <a:spcPct val="90000"/>
                    </a:lnSpc>
                    <a:buFont typeface="Wingdings" pitchFamily="2" charset="2"/>
                    <a:buChar char="t"/>
                  </a:pPr>
                  <a:r>
                    <a:rPr lang="en-US" sz="500" b="1" dirty="0">
                      <a:solidFill>
                        <a:srgbClr val="0033CC"/>
                      </a:solidFill>
                      <a:latin typeface="Arial" charset="0"/>
                    </a:rPr>
                    <a:t>Digital Repository </a:t>
                  </a:r>
                  <a:r>
                    <a:rPr lang="en-US" sz="500" b="1" dirty="0" smtClean="0">
                      <a:solidFill>
                        <a:srgbClr val="0033CC"/>
                      </a:solidFill>
                      <a:latin typeface="Arial" charset="0"/>
                    </a:rPr>
                    <a:t>Audit/Certification</a:t>
                  </a:r>
                </a:p>
                <a:p>
                  <a:pPr marL="112713" indent="-112713" algn="l">
                    <a:lnSpc>
                      <a:spcPct val="90000"/>
                    </a:lnSpc>
                    <a:buClr>
                      <a:srgbClr val="FF0000"/>
                    </a:buClr>
                    <a:buFont typeface="Wingdings" pitchFamily="2" charset="2"/>
                    <a:buChar char="t"/>
                  </a:pPr>
                  <a:r>
                    <a:rPr lang="en-US" sz="500" b="1" dirty="0" err="1" smtClean="0">
                      <a:solidFill>
                        <a:srgbClr val="0033CC"/>
                      </a:solidFill>
                      <a:latin typeface="Arial" charset="0"/>
                    </a:rPr>
                    <a:t>Telerobotics</a:t>
                  </a:r>
                  <a:endParaRPr lang="en-US" sz="500" b="1" dirty="0">
                    <a:solidFill>
                      <a:srgbClr val="0033CC"/>
                    </a:solidFill>
                    <a:latin typeface="Arial" charset="0"/>
                  </a:endParaRPr>
                </a:p>
              </p:txBody>
            </p:sp>
            <p:sp>
              <p:nvSpPr>
                <p:cNvPr id="237" name="Rounded Rectangle 236"/>
                <p:cNvSpPr/>
                <p:nvPr/>
              </p:nvSpPr>
              <p:spPr bwMode="auto">
                <a:xfrm>
                  <a:off x="7236528" y="5282220"/>
                  <a:ext cx="1386472" cy="363985"/>
                </a:xfrm>
                <a:prstGeom prst="roundRect">
                  <a:avLst>
                    <a:gd name="adj" fmla="val 16667"/>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800" b="1" dirty="0" smtClean="0">
                      <a:solidFill>
                        <a:srgbClr val="FFFFFF"/>
                      </a:solidFill>
                      <a:latin typeface="Arial Narrow"/>
                      <a:cs typeface="Arial Narrow"/>
                    </a:rPr>
                    <a:t>Mission Ops &amp;</a:t>
                  </a:r>
                </a:p>
                <a:p>
                  <a:pPr algn="ctr" fontAlgn="auto">
                    <a:spcBef>
                      <a:spcPts val="0"/>
                    </a:spcBef>
                    <a:spcAft>
                      <a:spcPts val="0"/>
                    </a:spcAft>
                    <a:defRPr/>
                  </a:pPr>
                  <a:r>
                    <a:rPr lang="en-US" sz="800" b="1" dirty="0" smtClean="0">
                      <a:solidFill>
                        <a:srgbClr val="FFFFFF"/>
                      </a:solidFill>
                      <a:latin typeface="Arial Narrow"/>
                      <a:cs typeface="Arial Narrow"/>
                    </a:rPr>
                    <a:t>Info Mgt Services</a:t>
                  </a:r>
                </a:p>
              </p:txBody>
            </p:sp>
          </p:grpSp>
          <p:sp>
            <p:nvSpPr>
              <p:cNvPr id="213" name="Rounded Rectangle 212"/>
              <p:cNvSpPr/>
              <p:nvPr/>
            </p:nvSpPr>
            <p:spPr bwMode="auto">
              <a:xfrm>
                <a:off x="5546924" y="1445457"/>
                <a:ext cx="1386472" cy="5705451"/>
              </a:xfrm>
              <a:prstGeom prst="roundRect">
                <a:avLst/>
              </a:prstGeom>
              <a:gradFill>
                <a:gsLst>
                  <a:gs pos="0">
                    <a:srgbClr val="FFCCFF"/>
                  </a:gs>
                  <a:gs pos="100000">
                    <a:srgbClr val="FFE1FF"/>
                  </a:gs>
                </a:gsLst>
                <a:lin ang="5400000" scaled="0"/>
              </a:gradFill>
              <a:ln w="38100">
                <a:noFill/>
                <a:round/>
                <a:headEnd/>
                <a:tailEnd/>
              </a:ln>
            </p:spPr>
            <p:txBody>
              <a:bodyPr wrap="none" rtlCol="0" anchor="ctr"/>
              <a:lstStyle/>
              <a:p>
                <a:pPr algn="ctr"/>
                <a:endParaRPr lang="en-US" sz="1100"/>
              </a:p>
            </p:txBody>
          </p:sp>
          <p:grpSp>
            <p:nvGrpSpPr>
              <p:cNvPr id="5" name="Group 215"/>
              <p:cNvGrpSpPr/>
              <p:nvPr/>
            </p:nvGrpSpPr>
            <p:grpSpPr>
              <a:xfrm>
                <a:off x="5430255" y="5096575"/>
                <a:ext cx="1722175" cy="1108565"/>
                <a:chOff x="5430255" y="5282220"/>
                <a:chExt cx="1965325" cy="1108565"/>
              </a:xfrm>
            </p:grpSpPr>
            <p:sp>
              <p:nvSpPr>
                <p:cNvPr id="214" name="Text Box 166"/>
                <p:cNvSpPr txBox="1">
                  <a:spLocks noChangeArrowheads="1"/>
                </p:cNvSpPr>
                <p:nvPr/>
              </p:nvSpPr>
              <p:spPr bwMode="auto">
                <a:xfrm>
                  <a:off x="5430255" y="5712703"/>
                  <a:ext cx="1965325" cy="678082"/>
                </a:xfrm>
                <a:prstGeom prst="rect">
                  <a:avLst/>
                </a:prstGeom>
                <a:noFill/>
                <a:ln w="9525">
                  <a:noFill/>
                  <a:miter lim="800000"/>
                  <a:headEnd/>
                  <a:tailEnd/>
                </a:ln>
              </p:spPr>
              <p:txBody>
                <a:bodyPr>
                  <a:spAutoFit/>
                </a:bodyPr>
                <a:lstStyle/>
                <a:p>
                  <a:pPr marL="112713" indent="-112713" algn="l">
                    <a:lnSpc>
                      <a:spcPct val="90000"/>
                    </a:lnSpc>
                    <a:buFont typeface="Wingdings" pitchFamily="2" charset="2"/>
                    <a:buChar char="t"/>
                  </a:pPr>
                  <a:r>
                    <a:rPr lang="en-US" sz="500" b="1" strike="sngStrike" dirty="0" smtClean="0">
                      <a:solidFill>
                        <a:srgbClr val="0033CC"/>
                      </a:solidFill>
                      <a:latin typeface="Arial" charset="0"/>
                    </a:rPr>
                    <a:t>Asynchronous </a:t>
                  </a:r>
                  <a:r>
                    <a:rPr lang="en-US" sz="500" b="1" strike="sngStrike" dirty="0">
                      <a:solidFill>
                        <a:srgbClr val="0033CC"/>
                      </a:solidFill>
                      <a:latin typeface="Arial" charset="0"/>
                    </a:rPr>
                    <a:t>Messaging</a:t>
                  </a:r>
                </a:p>
                <a:p>
                  <a:pPr marL="112713" indent="-112713" algn="l">
                    <a:lnSpc>
                      <a:spcPct val="90000"/>
                    </a:lnSpc>
                    <a:buFont typeface="Wingdings" pitchFamily="2" charset="2"/>
                    <a:buChar char="t"/>
                  </a:pPr>
                  <a:r>
                    <a:rPr lang="en-US" sz="500" b="1" strike="sngStrike" dirty="0">
                      <a:solidFill>
                        <a:srgbClr val="0033CC"/>
                      </a:solidFill>
                      <a:latin typeface="Arial" charset="0"/>
                    </a:rPr>
                    <a:t>IP-over-CCSDS Links</a:t>
                  </a:r>
                </a:p>
                <a:p>
                  <a:pPr marL="112713" indent="-112713" algn="l">
                    <a:lnSpc>
                      <a:spcPct val="90000"/>
                    </a:lnSpc>
                    <a:buFont typeface="Wingdings" pitchFamily="2" charset="2"/>
                    <a:buChar char="t"/>
                  </a:pPr>
                  <a:r>
                    <a:rPr lang="en-US" sz="500" b="1" dirty="0">
                      <a:solidFill>
                        <a:srgbClr val="0033CC"/>
                      </a:solidFill>
                      <a:latin typeface="Arial" charset="0"/>
                    </a:rPr>
                    <a:t>Motion Imagery &amp; Apps</a:t>
                  </a:r>
                </a:p>
                <a:p>
                  <a:pPr marL="112713" indent="-112713" algn="l">
                    <a:lnSpc>
                      <a:spcPct val="90000"/>
                    </a:lnSpc>
                    <a:buFont typeface="Wingdings" pitchFamily="2" charset="2"/>
                    <a:buChar char="t"/>
                  </a:pPr>
                  <a:r>
                    <a:rPr lang="en-US" sz="500" b="1" dirty="0">
                      <a:solidFill>
                        <a:srgbClr val="0033CC"/>
                      </a:solidFill>
                      <a:latin typeface="Arial" charset="0"/>
                    </a:rPr>
                    <a:t>Delay Tolerant Networking</a:t>
                  </a:r>
                </a:p>
                <a:p>
                  <a:pPr marL="112713" indent="-112713" algn="l">
                    <a:lnSpc>
                      <a:spcPct val="90000"/>
                    </a:lnSpc>
                    <a:buFont typeface="Wingdings" pitchFamily="2" charset="2"/>
                    <a:buChar char="t"/>
                  </a:pPr>
                  <a:r>
                    <a:rPr lang="en-US" sz="500" b="1" dirty="0" smtClean="0">
                      <a:solidFill>
                        <a:srgbClr val="0033CC"/>
                      </a:solidFill>
                      <a:latin typeface="Arial" charset="0"/>
                    </a:rPr>
                    <a:t>Voice</a:t>
                  </a:r>
                </a:p>
                <a:p>
                  <a:pPr marL="112713" indent="-112713" algn="l">
                    <a:lnSpc>
                      <a:spcPct val="90000"/>
                    </a:lnSpc>
                    <a:buClr>
                      <a:schemeClr val="accent5">
                        <a:lumMod val="50000"/>
                      </a:schemeClr>
                    </a:buClr>
                    <a:buFont typeface="Wingdings" pitchFamily="2" charset="2"/>
                    <a:buChar char="t"/>
                  </a:pPr>
                  <a:r>
                    <a:rPr lang="en-US" sz="500" b="1" dirty="0" smtClean="0">
                      <a:solidFill>
                        <a:srgbClr val="0033CC"/>
                      </a:solidFill>
                      <a:latin typeface="Arial" charset="0"/>
                    </a:rPr>
                    <a:t>CFDP over Encapsulation</a:t>
                  </a:r>
                  <a:endParaRPr lang="en-US" sz="500" b="1" dirty="0">
                    <a:solidFill>
                      <a:srgbClr val="0033CC"/>
                    </a:solidFill>
                    <a:latin typeface="Arial" charset="0"/>
                  </a:endParaRPr>
                </a:p>
              </p:txBody>
            </p:sp>
            <p:sp>
              <p:nvSpPr>
                <p:cNvPr id="215" name="Rounded Rectangle 214"/>
                <p:cNvSpPr/>
                <p:nvPr/>
              </p:nvSpPr>
              <p:spPr bwMode="auto">
                <a:xfrm>
                  <a:off x="5546923" y="5282220"/>
                  <a:ext cx="1588824" cy="363985"/>
                </a:xfrm>
                <a:prstGeom prst="roundRect">
                  <a:avLst>
                    <a:gd name="adj" fmla="val 16667"/>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fontAlgn="auto">
                    <a:spcBef>
                      <a:spcPts val="0"/>
                    </a:spcBef>
                    <a:spcAft>
                      <a:spcPts val="0"/>
                    </a:spcAft>
                    <a:defRPr/>
                  </a:pPr>
                  <a:r>
                    <a:rPr lang="en-US" sz="800" b="1" dirty="0" smtClean="0">
                      <a:solidFill>
                        <a:srgbClr val="FFFFFF"/>
                      </a:solidFill>
                      <a:latin typeface="Arial Narrow"/>
                      <a:cs typeface="Arial Narrow"/>
                    </a:rPr>
                    <a:t>Space Internetworking</a:t>
                  </a:r>
                </a:p>
                <a:p>
                  <a:pPr algn="ctr" fontAlgn="auto">
                    <a:spcBef>
                      <a:spcPts val="0"/>
                    </a:spcBef>
                    <a:spcAft>
                      <a:spcPts val="0"/>
                    </a:spcAft>
                    <a:defRPr/>
                  </a:pPr>
                  <a:r>
                    <a:rPr lang="en-US" sz="800" b="1" dirty="0" smtClean="0">
                      <a:solidFill>
                        <a:srgbClr val="FFFFFF"/>
                      </a:solidFill>
                      <a:latin typeface="Arial Narrow"/>
                      <a:cs typeface="Arial Narrow"/>
                    </a:rPr>
                    <a:t>Services</a:t>
                  </a:r>
                </a:p>
              </p:txBody>
            </p:sp>
          </p:grpSp>
          <p:sp>
            <p:nvSpPr>
              <p:cNvPr id="133" name="Rounded Rectangle 132"/>
              <p:cNvSpPr/>
              <p:nvPr/>
            </p:nvSpPr>
            <p:spPr bwMode="auto">
              <a:xfrm>
                <a:off x="3875075" y="1445457"/>
                <a:ext cx="1386472" cy="5705451"/>
              </a:xfrm>
              <a:prstGeom prst="roundRect">
                <a:avLst/>
              </a:prstGeom>
              <a:gradFill>
                <a:gsLst>
                  <a:gs pos="0">
                    <a:srgbClr val="FFE3AB"/>
                  </a:gs>
                  <a:gs pos="100000">
                    <a:srgbClr val="FFEED5"/>
                  </a:gs>
                </a:gsLst>
                <a:lin ang="5400000" scaled="0"/>
              </a:gradFill>
              <a:ln w="38100">
                <a:noFill/>
                <a:round/>
                <a:headEnd/>
                <a:tailEnd/>
              </a:ln>
            </p:spPr>
            <p:txBody>
              <a:bodyPr wrap="none" rtlCol="0" anchor="ctr"/>
              <a:lstStyle/>
              <a:p>
                <a:pPr algn="ctr"/>
                <a:endParaRPr lang="en-US" sz="1100"/>
              </a:p>
            </p:txBody>
          </p:sp>
          <p:grpSp>
            <p:nvGrpSpPr>
              <p:cNvPr id="6" name="Group 211"/>
              <p:cNvGrpSpPr/>
              <p:nvPr/>
            </p:nvGrpSpPr>
            <p:grpSpPr>
              <a:xfrm>
                <a:off x="3754281" y="5096575"/>
                <a:ext cx="1536456" cy="1008807"/>
                <a:chOff x="3754281" y="5282220"/>
                <a:chExt cx="1536456" cy="1008807"/>
              </a:xfrm>
            </p:grpSpPr>
            <p:sp>
              <p:nvSpPr>
                <p:cNvPr id="139" name="Text Box 162"/>
                <p:cNvSpPr txBox="1">
                  <a:spLocks noChangeArrowheads="1"/>
                </p:cNvSpPr>
                <p:nvPr/>
              </p:nvSpPr>
              <p:spPr bwMode="auto">
                <a:xfrm>
                  <a:off x="3754281" y="5705410"/>
                  <a:ext cx="1536456" cy="585617"/>
                </a:xfrm>
                <a:prstGeom prst="rect">
                  <a:avLst/>
                </a:prstGeom>
                <a:noFill/>
                <a:ln w="9525">
                  <a:noFill/>
                  <a:miter lim="800000"/>
                  <a:headEnd/>
                  <a:tailEnd/>
                </a:ln>
              </p:spPr>
              <p:txBody>
                <a:bodyPr wrap="square">
                  <a:spAutoFit/>
                </a:bodyPr>
                <a:lstStyle/>
                <a:p>
                  <a:pPr marL="112713" indent="-112713" algn="l">
                    <a:lnSpc>
                      <a:spcPct val="90000"/>
                    </a:lnSpc>
                    <a:buFont typeface="Wingdings" pitchFamily="2" charset="2"/>
                    <a:buChar char="t"/>
                  </a:pPr>
                  <a:r>
                    <a:rPr lang="en-US" sz="500" b="1" dirty="0">
                      <a:solidFill>
                        <a:srgbClr val="0033CC"/>
                      </a:solidFill>
                      <a:latin typeface="Arial" charset="0"/>
                    </a:rPr>
                    <a:t>CS Service </a:t>
                  </a:r>
                  <a:r>
                    <a:rPr lang="en-US" sz="500" b="1" dirty="0" smtClean="0">
                      <a:solidFill>
                        <a:srgbClr val="0033CC"/>
                      </a:solidFill>
                      <a:latin typeface="Arial" charset="0"/>
                    </a:rPr>
                    <a:t>Management</a:t>
                  </a:r>
                  <a:endParaRPr lang="en-US" sz="500" b="1" dirty="0">
                    <a:solidFill>
                      <a:srgbClr val="0033CC"/>
                    </a:solidFill>
                    <a:latin typeface="Arial" charset="0"/>
                  </a:endParaRPr>
                </a:p>
                <a:p>
                  <a:pPr marL="112713" indent="-112713" algn="l">
                    <a:lnSpc>
                      <a:spcPct val="90000"/>
                    </a:lnSpc>
                    <a:buFont typeface="Wingdings" pitchFamily="2" charset="2"/>
                    <a:buChar char="t"/>
                  </a:pPr>
                  <a:r>
                    <a:rPr lang="en-US" sz="500" b="1" dirty="0">
                      <a:solidFill>
                        <a:srgbClr val="0033CC"/>
                      </a:solidFill>
                      <a:latin typeface="Arial" charset="0"/>
                    </a:rPr>
                    <a:t>CS </a:t>
                  </a:r>
                  <a:r>
                    <a:rPr lang="en-US" sz="500" b="1" dirty="0" smtClean="0">
                      <a:solidFill>
                        <a:srgbClr val="0033CC"/>
                      </a:solidFill>
                      <a:latin typeface="Arial" charset="0"/>
                    </a:rPr>
                    <a:t>Transfer Services</a:t>
                  </a:r>
                  <a:endParaRPr lang="en-US" sz="500" b="1" dirty="0">
                    <a:solidFill>
                      <a:srgbClr val="0033CC"/>
                    </a:solidFill>
                    <a:latin typeface="Arial" charset="0"/>
                  </a:endParaRPr>
                </a:p>
                <a:p>
                  <a:pPr marL="112713" indent="-112713" algn="l">
                    <a:lnSpc>
                      <a:spcPct val="90000"/>
                    </a:lnSpc>
                    <a:buFont typeface="Wingdings" pitchFamily="2" charset="2"/>
                    <a:buChar char="t"/>
                  </a:pPr>
                  <a:r>
                    <a:rPr lang="en-US" sz="500" b="1" dirty="0">
                      <a:solidFill>
                        <a:srgbClr val="0033CC"/>
                      </a:solidFill>
                      <a:latin typeface="Arial" charset="0"/>
                    </a:rPr>
                    <a:t>Cross </a:t>
                  </a:r>
                  <a:r>
                    <a:rPr lang="en-US" sz="500" b="1" dirty="0" smtClean="0">
                      <a:solidFill>
                        <a:srgbClr val="0033CC"/>
                      </a:solidFill>
                      <a:latin typeface="Arial" charset="0"/>
                    </a:rPr>
                    <a:t>Supt Service Arch.</a:t>
                  </a:r>
                  <a:endParaRPr lang="en-US" sz="500" b="1" dirty="0">
                    <a:solidFill>
                      <a:srgbClr val="0033CC"/>
                    </a:solidFill>
                    <a:latin typeface="Arial" charset="0"/>
                  </a:endParaRPr>
                </a:p>
              </p:txBody>
            </p:sp>
            <p:sp>
              <p:nvSpPr>
                <p:cNvPr id="209" name="Rounded Rectangle 208"/>
                <p:cNvSpPr/>
                <p:nvPr/>
              </p:nvSpPr>
              <p:spPr bwMode="auto">
                <a:xfrm>
                  <a:off x="3875075" y="5282220"/>
                  <a:ext cx="1386472" cy="363985"/>
                </a:xfrm>
                <a:prstGeom prst="roundRect">
                  <a:avLst>
                    <a:gd name="adj" fmla="val 16667"/>
                  </a:avLst>
                </a:prstGeom>
                <a:solidFill>
                  <a:srgbClr val="FF9900"/>
                </a:solidFill>
                <a:ln w="38100">
                  <a:noFill/>
                  <a:round/>
                  <a:headEnd/>
                  <a:tailEnd/>
                </a:ln>
              </p:spPr>
              <p:txBody>
                <a:bodyPr wrap="none" rtlCol="0" anchor="ctr"/>
                <a:lstStyle/>
                <a:p>
                  <a:pPr algn="ctr" fontAlgn="auto">
                    <a:spcBef>
                      <a:spcPts val="0"/>
                    </a:spcBef>
                    <a:spcAft>
                      <a:spcPts val="0"/>
                    </a:spcAft>
                    <a:defRPr/>
                  </a:pPr>
                  <a:r>
                    <a:rPr lang="en-US" sz="800" b="1" dirty="0" smtClean="0">
                      <a:solidFill>
                        <a:srgbClr val="FFFFFF"/>
                      </a:solidFill>
                      <a:latin typeface="Arial Narrow"/>
                      <a:cs typeface="Arial Narrow"/>
                    </a:rPr>
                    <a:t>Cross Support</a:t>
                  </a:r>
                </a:p>
                <a:p>
                  <a:pPr algn="ctr" fontAlgn="auto">
                    <a:spcBef>
                      <a:spcPts val="0"/>
                    </a:spcBef>
                    <a:spcAft>
                      <a:spcPts val="0"/>
                    </a:spcAft>
                    <a:defRPr/>
                  </a:pPr>
                  <a:r>
                    <a:rPr lang="en-US" sz="800" b="1" dirty="0" smtClean="0">
                      <a:solidFill>
                        <a:srgbClr val="FFFFFF"/>
                      </a:solidFill>
                      <a:latin typeface="Arial Narrow"/>
                      <a:cs typeface="Arial Narrow"/>
                    </a:rPr>
                    <a:t>Services</a:t>
                  </a:r>
                  <a:endParaRPr lang="en-US" sz="800" b="1" dirty="0">
                    <a:solidFill>
                      <a:srgbClr val="FFFFFF"/>
                    </a:solidFill>
                    <a:latin typeface="Arial Narrow"/>
                    <a:cs typeface="Arial Narrow"/>
                  </a:endParaRPr>
                </a:p>
              </p:txBody>
            </p:sp>
          </p:grpSp>
          <p:grpSp>
            <p:nvGrpSpPr>
              <p:cNvPr id="7" name="Group 209"/>
              <p:cNvGrpSpPr/>
              <p:nvPr/>
            </p:nvGrpSpPr>
            <p:grpSpPr>
              <a:xfrm>
                <a:off x="4087184" y="2390216"/>
                <a:ext cx="1678008" cy="1633054"/>
                <a:chOff x="4087184" y="2575861"/>
                <a:chExt cx="1678008" cy="1633054"/>
              </a:xfrm>
              <a:effectLst>
                <a:glow rad="63500">
                  <a:schemeClr val="accent4">
                    <a:satMod val="175000"/>
                    <a:alpha val="40000"/>
                  </a:schemeClr>
                </a:glow>
              </a:effectLst>
            </p:grpSpPr>
            <p:sp>
              <p:nvSpPr>
                <p:cNvPr id="205" name="Rectangle 308"/>
                <p:cNvSpPr>
                  <a:spLocks noChangeArrowheads="1"/>
                </p:cNvSpPr>
                <p:nvPr/>
              </p:nvSpPr>
              <p:spPr bwMode="auto">
                <a:xfrm>
                  <a:off x="4109963" y="2586229"/>
                  <a:ext cx="1655229" cy="318268"/>
                </a:xfrm>
                <a:prstGeom prst="rect">
                  <a:avLst/>
                </a:prstGeom>
                <a:solidFill>
                  <a:srgbClr val="FF9933"/>
                </a:solidFill>
                <a:ln w="38100">
                  <a:noFill/>
                  <a:round/>
                  <a:headEnd/>
                  <a:tailEnd/>
                </a:ln>
              </p:spPr>
              <p:txBody>
                <a:bodyPr wrap="none" anchor="ctr"/>
                <a:lstStyle/>
                <a:p>
                  <a:endParaRPr lang="en-GB" sz="1100">
                    <a:solidFill>
                      <a:srgbClr val="000000"/>
                    </a:solidFill>
                  </a:endParaRPr>
                </a:p>
              </p:txBody>
            </p:sp>
            <p:sp>
              <p:nvSpPr>
                <p:cNvPr id="206" name="Rectangle 309"/>
                <p:cNvSpPr>
                  <a:spLocks noChangeArrowheads="1"/>
                </p:cNvSpPr>
                <p:nvPr/>
              </p:nvSpPr>
              <p:spPr bwMode="auto">
                <a:xfrm>
                  <a:off x="4087184" y="3853124"/>
                  <a:ext cx="1662822" cy="297209"/>
                </a:xfrm>
                <a:prstGeom prst="rect">
                  <a:avLst/>
                </a:prstGeom>
                <a:solidFill>
                  <a:srgbClr val="FF9933"/>
                </a:solidFill>
                <a:ln w="38100">
                  <a:noFill/>
                  <a:round/>
                  <a:headEnd/>
                  <a:tailEnd/>
                </a:ln>
              </p:spPr>
              <p:txBody>
                <a:bodyPr wrap="none" anchor="ctr"/>
                <a:lstStyle/>
                <a:p>
                  <a:endParaRPr lang="en-GB" sz="1100">
                    <a:solidFill>
                      <a:srgbClr val="000000"/>
                    </a:solidFill>
                  </a:endParaRPr>
                </a:p>
              </p:txBody>
            </p:sp>
            <p:sp>
              <p:nvSpPr>
                <p:cNvPr id="207" name="Rectangle 310"/>
                <p:cNvSpPr>
                  <a:spLocks noChangeArrowheads="1"/>
                </p:cNvSpPr>
                <p:nvPr/>
              </p:nvSpPr>
              <p:spPr bwMode="auto">
                <a:xfrm rot="3372725">
                  <a:off x="4243419" y="3238135"/>
                  <a:ext cx="1549653" cy="274584"/>
                </a:xfrm>
                <a:prstGeom prst="rect">
                  <a:avLst/>
                </a:prstGeom>
                <a:solidFill>
                  <a:srgbClr val="FF9933"/>
                </a:solidFill>
                <a:ln w="38100">
                  <a:noFill/>
                  <a:round/>
                  <a:headEnd/>
                  <a:tailEnd/>
                </a:ln>
              </p:spPr>
              <p:txBody>
                <a:bodyPr wrap="none" anchor="ctr"/>
                <a:lstStyle/>
                <a:p>
                  <a:endParaRPr lang="en-GB" sz="1100">
                    <a:solidFill>
                      <a:srgbClr val="000000"/>
                    </a:solidFill>
                  </a:endParaRPr>
                </a:p>
              </p:txBody>
            </p:sp>
            <p:sp>
              <p:nvSpPr>
                <p:cNvPr id="208" name="Rectangle 312"/>
                <p:cNvSpPr>
                  <a:spLocks noChangeArrowheads="1"/>
                </p:cNvSpPr>
                <p:nvPr/>
              </p:nvSpPr>
              <p:spPr bwMode="auto">
                <a:xfrm rot="18236087" flipH="1">
                  <a:off x="4195108" y="3253303"/>
                  <a:ext cx="1633054" cy="278170"/>
                </a:xfrm>
                <a:prstGeom prst="rect">
                  <a:avLst/>
                </a:prstGeom>
                <a:solidFill>
                  <a:srgbClr val="FF9933"/>
                </a:solidFill>
                <a:ln w="38100">
                  <a:noFill/>
                  <a:round/>
                  <a:headEnd/>
                  <a:tailEnd/>
                </a:ln>
              </p:spPr>
              <p:txBody>
                <a:bodyPr wrap="none" anchor="ctr"/>
                <a:lstStyle/>
                <a:p>
                  <a:endParaRPr lang="en-GB" sz="1100">
                    <a:solidFill>
                      <a:srgbClr val="000000"/>
                    </a:solidFill>
                  </a:endParaRPr>
                </a:p>
              </p:txBody>
            </p:sp>
          </p:grpSp>
          <p:grpSp>
            <p:nvGrpSpPr>
              <p:cNvPr id="8" name="Group 210"/>
              <p:cNvGrpSpPr/>
              <p:nvPr/>
            </p:nvGrpSpPr>
            <p:grpSpPr>
              <a:xfrm>
                <a:off x="4121277" y="2457731"/>
                <a:ext cx="1676215" cy="1449943"/>
                <a:chOff x="4111753" y="2643376"/>
                <a:chExt cx="1676215" cy="1449943"/>
              </a:xfrm>
            </p:grpSpPr>
            <p:sp>
              <p:nvSpPr>
                <p:cNvPr id="143" name="Rectangle 430"/>
                <p:cNvSpPr>
                  <a:spLocks noChangeArrowheads="1"/>
                </p:cNvSpPr>
                <p:nvPr/>
              </p:nvSpPr>
              <p:spPr bwMode="auto">
                <a:xfrm>
                  <a:off x="4151722" y="3901922"/>
                  <a:ext cx="1636246" cy="191397"/>
                </a:xfrm>
                <a:prstGeom prst="rect">
                  <a:avLst/>
                </a:prstGeom>
                <a:solidFill>
                  <a:srgbClr val="00B050"/>
                </a:solidFill>
                <a:ln w="38100">
                  <a:noFill/>
                  <a:round/>
                  <a:headEnd/>
                  <a:tailEnd/>
                </a:ln>
              </p:spPr>
              <p:txBody>
                <a:bodyPr wrap="none" anchor="ctr"/>
                <a:lstStyle/>
                <a:p>
                  <a:endParaRPr lang="en-GB" sz="1100">
                    <a:solidFill>
                      <a:srgbClr val="000000"/>
                    </a:solidFill>
                  </a:endParaRPr>
                </a:p>
              </p:txBody>
            </p:sp>
            <p:sp>
              <p:nvSpPr>
                <p:cNvPr id="144" name="Rectangle 431"/>
                <p:cNvSpPr>
                  <a:spLocks noChangeArrowheads="1"/>
                </p:cNvSpPr>
                <p:nvPr/>
              </p:nvSpPr>
              <p:spPr bwMode="auto">
                <a:xfrm>
                  <a:off x="4140332" y="2643376"/>
                  <a:ext cx="1636247" cy="216040"/>
                </a:xfrm>
                <a:prstGeom prst="rect">
                  <a:avLst/>
                </a:prstGeom>
                <a:solidFill>
                  <a:srgbClr val="00B050"/>
                </a:solidFill>
                <a:ln w="38100">
                  <a:noFill/>
                  <a:round/>
                  <a:headEnd/>
                  <a:tailEnd/>
                </a:ln>
              </p:spPr>
              <p:txBody>
                <a:bodyPr wrap="none" anchor="ctr"/>
                <a:lstStyle/>
                <a:p>
                  <a:endParaRPr lang="en-GB" sz="1100">
                    <a:solidFill>
                      <a:srgbClr val="000000"/>
                    </a:solidFill>
                  </a:endParaRPr>
                </a:p>
              </p:txBody>
            </p:sp>
            <p:sp>
              <p:nvSpPr>
                <p:cNvPr id="145" name="Freeform 432"/>
                <p:cNvSpPr>
                  <a:spLocks noChangeArrowheads="1"/>
                </p:cNvSpPr>
                <p:nvPr/>
              </p:nvSpPr>
              <p:spPr bwMode="auto">
                <a:xfrm>
                  <a:off x="4134155" y="2663946"/>
                  <a:ext cx="1647636" cy="1421228"/>
                </a:xfrm>
                <a:custGeom>
                  <a:avLst/>
                  <a:gdLst>
                    <a:gd name="T0" fmla="*/ 0 w 2066925"/>
                    <a:gd name="T1" fmla="*/ 0 h 1662112"/>
                    <a:gd name="T2" fmla="*/ 647700 w 2066925"/>
                    <a:gd name="T3" fmla="*/ 4762 h 1662112"/>
                    <a:gd name="T4" fmla="*/ 823912 w 2066925"/>
                    <a:gd name="T5" fmla="*/ 233362 h 1662112"/>
                    <a:gd name="T6" fmla="*/ 1690686 w 2066925"/>
                    <a:gd name="T7" fmla="*/ 1452563 h 1662112"/>
                    <a:gd name="T8" fmla="*/ 2062161 w 2066925"/>
                    <a:gd name="T9" fmla="*/ 1447801 h 1662112"/>
                    <a:gd name="T10" fmla="*/ 2066924 w 2066925"/>
                    <a:gd name="T11" fmla="*/ 1657351 h 1662112"/>
                    <a:gd name="T12" fmla="*/ 1552574 w 2066925"/>
                    <a:gd name="T13" fmla="*/ 1662113 h 1662112"/>
                    <a:gd name="T14" fmla="*/ 1428749 w 2066925"/>
                    <a:gd name="T15" fmla="*/ 1452563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6925" h="1662112">
                      <a:moveTo>
                        <a:pt x="0" y="0"/>
                      </a:moveTo>
                      <a:lnTo>
                        <a:pt x="647700" y="4762"/>
                      </a:lnTo>
                      <a:lnTo>
                        <a:pt x="823912" y="233362"/>
                      </a:lnTo>
                      <a:lnTo>
                        <a:pt x="1690687" y="1452562"/>
                      </a:lnTo>
                      <a:lnTo>
                        <a:pt x="2062162" y="1447800"/>
                      </a:lnTo>
                      <a:lnTo>
                        <a:pt x="2066925" y="1657350"/>
                      </a:lnTo>
                      <a:lnTo>
                        <a:pt x="1552575" y="1662112"/>
                      </a:lnTo>
                      <a:lnTo>
                        <a:pt x="1428750" y="1452562"/>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algn="l"/>
                  <a:endParaRPr lang="en-GB" sz="1100">
                    <a:solidFill>
                      <a:srgbClr val="000000"/>
                    </a:solidFill>
                  </a:endParaRPr>
                </a:p>
              </p:txBody>
            </p:sp>
            <p:sp>
              <p:nvSpPr>
                <p:cNvPr id="146" name="Freeform 433"/>
                <p:cNvSpPr>
                  <a:spLocks noChangeArrowheads="1"/>
                </p:cNvSpPr>
                <p:nvPr/>
              </p:nvSpPr>
              <p:spPr bwMode="auto">
                <a:xfrm flipV="1">
                  <a:off x="4111753" y="2658145"/>
                  <a:ext cx="1643839" cy="1410670"/>
                </a:xfrm>
                <a:custGeom>
                  <a:avLst/>
                  <a:gdLst>
                    <a:gd name="T0" fmla="*/ 0 w 2066925"/>
                    <a:gd name="T1" fmla="*/ 0 h 1662112"/>
                    <a:gd name="T2" fmla="*/ 647700 w 2066925"/>
                    <a:gd name="T3" fmla="*/ 4762 h 1662112"/>
                    <a:gd name="T4" fmla="*/ 823912 w 2066925"/>
                    <a:gd name="T5" fmla="*/ 233362 h 1662112"/>
                    <a:gd name="T6" fmla="*/ 1690686 w 2066925"/>
                    <a:gd name="T7" fmla="*/ 1452576 h 1662112"/>
                    <a:gd name="T8" fmla="*/ 2062161 w 2066925"/>
                    <a:gd name="T9" fmla="*/ 1447814 h 1662112"/>
                    <a:gd name="T10" fmla="*/ 2066924 w 2066925"/>
                    <a:gd name="T11" fmla="*/ 1657364 h 1662112"/>
                    <a:gd name="T12" fmla="*/ 1552574 w 2066925"/>
                    <a:gd name="T13" fmla="*/ 1662126 h 1662112"/>
                    <a:gd name="T14" fmla="*/ 1428749 w 2066925"/>
                    <a:gd name="T15" fmla="*/ 1452576 h 1662112"/>
                    <a:gd name="T16" fmla="*/ 559593 w 2066925"/>
                    <a:gd name="T17" fmla="*/ 223837 h 1662112"/>
                    <a:gd name="T18" fmla="*/ 9525 w 2066925"/>
                    <a:gd name="T19" fmla="*/ 228600 h 1662112"/>
                    <a:gd name="T20" fmla="*/ 0 w 2066925"/>
                    <a:gd name="T21" fmla="*/ 0 h 1662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6925"/>
                    <a:gd name="T34" fmla="*/ 0 h 1662112"/>
                    <a:gd name="T35" fmla="*/ 2066925 w 2066925"/>
                    <a:gd name="T36" fmla="*/ 1662112 h 1662112"/>
                    <a:gd name="connsiteX0" fmla="*/ 0 w 2066925"/>
                    <a:gd name="connsiteY0" fmla="*/ 0 h 1662112"/>
                    <a:gd name="connsiteX1" fmla="*/ 647700 w 2066925"/>
                    <a:gd name="connsiteY1" fmla="*/ 476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23912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871707 w 2066925"/>
                    <a:gd name="connsiteY2" fmla="*/ 233362 h 1662112"/>
                    <a:gd name="connsiteX3" fmla="*/ 1732507 w 2066925"/>
                    <a:gd name="connsiteY3" fmla="*/ 1452562 h 1662112"/>
                    <a:gd name="connsiteX4" fmla="*/ 2062162 w 2066925"/>
                    <a:gd name="connsiteY4" fmla="*/ 1447800 h 1662112"/>
                    <a:gd name="connsiteX5" fmla="*/ 2066925 w 2066925"/>
                    <a:gd name="connsiteY5" fmla="*/ 1657350 h 1662112"/>
                    <a:gd name="connsiteX6" fmla="*/ 1552575 w 2066925"/>
                    <a:gd name="connsiteY6" fmla="*/ 1662112 h 1662112"/>
                    <a:gd name="connsiteX7" fmla="*/ 1428750 w 2066925"/>
                    <a:gd name="connsiteY7" fmla="*/ 1452562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1421686 w 2066925"/>
                    <a:gd name="connsiteY7" fmla="*/ 1449108 h 1662112"/>
                    <a:gd name="connsiteX8" fmla="*/ 559593 w 2066925"/>
                    <a:gd name="connsiteY8" fmla="*/ 223837 h 1662112"/>
                    <a:gd name="connsiteX9" fmla="*/ 9525 w 2066925"/>
                    <a:gd name="connsiteY9" fmla="*/ 228600 h 1662112"/>
                    <a:gd name="connsiteX10" fmla="*/ 0 w 2066925"/>
                    <a:gd name="connsiteY10"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1428750 w 2066925"/>
                    <a:gd name="connsiteY6" fmla="*/ 1452562 h 1662112"/>
                    <a:gd name="connsiteX7" fmla="*/ 559593 w 2066925"/>
                    <a:gd name="connsiteY7" fmla="*/ 223837 h 1662112"/>
                    <a:gd name="connsiteX8" fmla="*/ 9525 w 2066925"/>
                    <a:gd name="connsiteY8" fmla="*/ 228600 h 1662112"/>
                    <a:gd name="connsiteX9" fmla="*/ 0 w 2066925"/>
                    <a:gd name="connsiteY9" fmla="*/ 0 h 1662112"/>
                    <a:gd name="connsiteX0" fmla="*/ 0 w 2066925"/>
                    <a:gd name="connsiteY0" fmla="*/ 0 h 1662112"/>
                    <a:gd name="connsiteX1" fmla="*/ 713419 w 2066925"/>
                    <a:gd name="connsiteY1" fmla="*/ 15902 h 1662112"/>
                    <a:gd name="connsiteX2" fmla="*/ 1732507 w 2066925"/>
                    <a:gd name="connsiteY2" fmla="*/ 1452562 h 1662112"/>
                    <a:gd name="connsiteX3" fmla="*/ 2062162 w 2066925"/>
                    <a:gd name="connsiteY3" fmla="*/ 1447800 h 1662112"/>
                    <a:gd name="connsiteX4" fmla="*/ 2066925 w 2066925"/>
                    <a:gd name="connsiteY4" fmla="*/ 1657350 h 1662112"/>
                    <a:gd name="connsiteX5" fmla="*/ 1552575 w 2066925"/>
                    <a:gd name="connsiteY5" fmla="*/ 1662112 h 1662112"/>
                    <a:gd name="connsiteX6" fmla="*/ 559593 w 2066925"/>
                    <a:gd name="connsiteY6" fmla="*/ 223837 h 1662112"/>
                    <a:gd name="connsiteX7" fmla="*/ 9525 w 2066925"/>
                    <a:gd name="connsiteY7" fmla="*/ 228600 h 1662112"/>
                    <a:gd name="connsiteX8" fmla="*/ 0 w 2066925"/>
                    <a:gd name="connsiteY8" fmla="*/ 0 h 1662112"/>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576473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78820"/>
                    <a:gd name="connsiteX1" fmla="*/ 713419 w 2066925"/>
                    <a:gd name="connsiteY1" fmla="*/ 15902 h 1678820"/>
                    <a:gd name="connsiteX2" fmla="*/ 1732507 w 2066925"/>
                    <a:gd name="connsiteY2" fmla="*/ 1452562 h 1678820"/>
                    <a:gd name="connsiteX3" fmla="*/ 2062162 w 2066925"/>
                    <a:gd name="connsiteY3" fmla="*/ 1447800 h 1678820"/>
                    <a:gd name="connsiteX4" fmla="*/ 2066925 w 2066925"/>
                    <a:gd name="connsiteY4" fmla="*/ 1657350 h 1678820"/>
                    <a:gd name="connsiteX5" fmla="*/ 1612321 w 2066925"/>
                    <a:gd name="connsiteY5" fmla="*/ 1678820 h 1678820"/>
                    <a:gd name="connsiteX6" fmla="*/ 559593 w 2066925"/>
                    <a:gd name="connsiteY6" fmla="*/ 223837 h 1678820"/>
                    <a:gd name="connsiteX7" fmla="*/ 9525 w 2066925"/>
                    <a:gd name="connsiteY7" fmla="*/ 228600 h 1678820"/>
                    <a:gd name="connsiteX8" fmla="*/ 0 w 2066925"/>
                    <a:gd name="connsiteY8" fmla="*/ 0 h 1678820"/>
                    <a:gd name="connsiteX0" fmla="*/ 0 w 2066925"/>
                    <a:gd name="connsiteY0" fmla="*/ 0 h 1657351"/>
                    <a:gd name="connsiteX1" fmla="*/ 713419 w 2066925"/>
                    <a:gd name="connsiteY1" fmla="*/ 15902 h 1657351"/>
                    <a:gd name="connsiteX2" fmla="*/ 1732507 w 2066925"/>
                    <a:gd name="connsiteY2" fmla="*/ 1452562 h 1657351"/>
                    <a:gd name="connsiteX3" fmla="*/ 2062162 w 2066925"/>
                    <a:gd name="connsiteY3" fmla="*/ 1447800 h 1657351"/>
                    <a:gd name="connsiteX4" fmla="*/ 2066925 w 2066925"/>
                    <a:gd name="connsiteY4" fmla="*/ 1657350 h 1657351"/>
                    <a:gd name="connsiteX5" fmla="*/ 1612717 w 2066925"/>
                    <a:gd name="connsiteY5" fmla="*/ 1635839 h 1657351"/>
                    <a:gd name="connsiteX6" fmla="*/ 559593 w 2066925"/>
                    <a:gd name="connsiteY6" fmla="*/ 223837 h 1657351"/>
                    <a:gd name="connsiteX7" fmla="*/ 9525 w 2066925"/>
                    <a:gd name="connsiteY7" fmla="*/ 228600 h 1657351"/>
                    <a:gd name="connsiteX8" fmla="*/ 0 w 2066925"/>
                    <a:gd name="connsiteY8" fmla="*/ 0 h 1657351"/>
                    <a:gd name="connsiteX0" fmla="*/ 0 w 2066925"/>
                    <a:gd name="connsiteY0" fmla="*/ 0 h 1657350"/>
                    <a:gd name="connsiteX1" fmla="*/ 713419 w 2066925"/>
                    <a:gd name="connsiteY1" fmla="*/ 15902 h 1657350"/>
                    <a:gd name="connsiteX2" fmla="*/ 1732507 w 2066925"/>
                    <a:gd name="connsiteY2" fmla="*/ 1452562 h 1657350"/>
                    <a:gd name="connsiteX3" fmla="*/ 2062162 w 2066925"/>
                    <a:gd name="connsiteY3" fmla="*/ 1447800 h 1657350"/>
                    <a:gd name="connsiteX4" fmla="*/ 2066925 w 2066925"/>
                    <a:gd name="connsiteY4" fmla="*/ 1657350 h 1657350"/>
                    <a:gd name="connsiteX5" fmla="*/ 1612717 w 2066925"/>
                    <a:gd name="connsiteY5" fmla="*/ 1649763 h 1657350"/>
                    <a:gd name="connsiteX6" fmla="*/ 559593 w 2066925"/>
                    <a:gd name="connsiteY6" fmla="*/ 223837 h 1657350"/>
                    <a:gd name="connsiteX7" fmla="*/ 9525 w 2066925"/>
                    <a:gd name="connsiteY7" fmla="*/ 228600 h 1657350"/>
                    <a:gd name="connsiteX8" fmla="*/ 0 w 2066925"/>
                    <a:gd name="connsiteY8" fmla="*/ 0 h 1657350"/>
                    <a:gd name="connsiteX0" fmla="*/ 0 w 2062162"/>
                    <a:gd name="connsiteY0" fmla="*/ 0 h 1649764"/>
                    <a:gd name="connsiteX1" fmla="*/ 713419 w 2062162"/>
                    <a:gd name="connsiteY1" fmla="*/ 15902 h 1649764"/>
                    <a:gd name="connsiteX2" fmla="*/ 1732507 w 2062162"/>
                    <a:gd name="connsiteY2" fmla="*/ 1452562 h 1649764"/>
                    <a:gd name="connsiteX3" fmla="*/ 2062162 w 2062162"/>
                    <a:gd name="connsiteY3" fmla="*/ 1447800 h 1649764"/>
                    <a:gd name="connsiteX4" fmla="*/ 2060950 w 2062162"/>
                    <a:gd name="connsiteY4" fmla="*/ 1637856 h 1649764"/>
                    <a:gd name="connsiteX5" fmla="*/ 1612717 w 2062162"/>
                    <a:gd name="connsiteY5" fmla="*/ 1649763 h 1649764"/>
                    <a:gd name="connsiteX6" fmla="*/ 559593 w 2062162"/>
                    <a:gd name="connsiteY6" fmla="*/ 223837 h 1649764"/>
                    <a:gd name="connsiteX7" fmla="*/ 9525 w 2062162"/>
                    <a:gd name="connsiteY7" fmla="*/ 228600 h 1649764"/>
                    <a:gd name="connsiteX8" fmla="*/ 0 w 2062162"/>
                    <a:gd name="connsiteY8" fmla="*/ 0 h 1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2162" h="1649764">
                      <a:moveTo>
                        <a:pt x="0" y="0"/>
                      </a:moveTo>
                      <a:lnTo>
                        <a:pt x="713419" y="15902"/>
                      </a:lnTo>
                      <a:lnTo>
                        <a:pt x="1732507" y="1452562"/>
                      </a:lnTo>
                      <a:lnTo>
                        <a:pt x="2062162" y="1447800"/>
                      </a:lnTo>
                      <a:lnTo>
                        <a:pt x="2060950" y="1637856"/>
                      </a:lnTo>
                      <a:lnTo>
                        <a:pt x="1612717" y="1649763"/>
                      </a:lnTo>
                      <a:lnTo>
                        <a:pt x="559593" y="223837"/>
                      </a:lnTo>
                      <a:cubicBezTo>
                        <a:pt x="386578" y="227012"/>
                        <a:pt x="261938" y="234957"/>
                        <a:pt x="9525" y="228600"/>
                      </a:cubicBezTo>
                      <a:lnTo>
                        <a:pt x="0" y="0"/>
                      </a:lnTo>
                      <a:close/>
                    </a:path>
                  </a:pathLst>
                </a:custGeom>
                <a:solidFill>
                  <a:srgbClr val="00B050"/>
                </a:solidFill>
                <a:ln w="38100">
                  <a:noFill/>
                  <a:round/>
                  <a:headEnd/>
                  <a:tailEnd/>
                </a:ln>
              </p:spPr>
              <p:txBody>
                <a:bodyPr wrap="none" anchor="ctr"/>
                <a:lstStyle/>
                <a:p>
                  <a:pPr algn="l"/>
                  <a:endParaRPr lang="en-GB" sz="1100">
                    <a:solidFill>
                      <a:srgbClr val="000000"/>
                    </a:solidFill>
                  </a:endParaRPr>
                </a:p>
              </p:txBody>
            </p:sp>
          </p:grpSp>
          <p:sp>
            <p:nvSpPr>
              <p:cNvPr id="179" name="Rounded Rectangle 178"/>
              <p:cNvSpPr/>
              <p:nvPr/>
            </p:nvSpPr>
            <p:spPr bwMode="auto">
              <a:xfrm>
                <a:off x="2194349" y="1454335"/>
                <a:ext cx="1386472" cy="5645293"/>
              </a:xfrm>
              <a:prstGeom prst="roundRect">
                <a:avLst/>
              </a:prstGeom>
              <a:gradFill>
                <a:gsLst>
                  <a:gs pos="0">
                    <a:srgbClr val="99FF99"/>
                  </a:gs>
                  <a:gs pos="100000">
                    <a:srgbClr val="C2F0C2"/>
                  </a:gs>
                </a:gsLst>
                <a:lin ang="5400000" scaled="0"/>
              </a:gradFill>
              <a:ln w="38100">
                <a:noFill/>
                <a:round/>
                <a:headEnd/>
                <a:tailEnd/>
              </a:ln>
            </p:spPr>
            <p:txBody>
              <a:bodyPr wrap="none" rtlCol="0" anchor="ctr"/>
              <a:lstStyle/>
              <a:p>
                <a:pPr algn="ctr"/>
                <a:endParaRPr lang="en-US" sz="1100"/>
              </a:p>
            </p:txBody>
          </p:sp>
          <p:grpSp>
            <p:nvGrpSpPr>
              <p:cNvPr id="9" name="Group 417"/>
              <p:cNvGrpSpPr>
                <a:grpSpLocks/>
              </p:cNvGrpSpPr>
              <p:nvPr/>
            </p:nvGrpSpPr>
            <p:grpSpPr bwMode="auto">
              <a:xfrm>
                <a:off x="1674579" y="1704565"/>
                <a:ext cx="2150350" cy="2930368"/>
                <a:chOff x="1423988" y="1019175"/>
                <a:chExt cx="2167767" cy="3427032"/>
              </a:xfrm>
              <a:effectLst>
                <a:glow rad="63500">
                  <a:schemeClr val="accent4">
                    <a:satMod val="175000"/>
                    <a:alpha val="40000"/>
                  </a:schemeClr>
                </a:glow>
              </a:effectLst>
            </p:grpSpPr>
            <p:sp>
              <p:nvSpPr>
                <p:cNvPr id="182" name="Freeform 384"/>
                <p:cNvSpPr>
                  <a:spLocks noChangeArrowheads="1"/>
                </p:cNvSpPr>
                <p:nvPr/>
              </p:nvSpPr>
              <p:spPr bwMode="auto">
                <a:xfrm>
                  <a:off x="2286000" y="1019175"/>
                  <a:ext cx="1300991" cy="1014412"/>
                </a:xfrm>
                <a:custGeom>
                  <a:avLst/>
                  <a:gdLst>
                    <a:gd name="T0" fmla="*/ 0 w 1300991"/>
                    <a:gd name="T1" fmla="*/ 0 h 1014412"/>
                    <a:gd name="T2" fmla="*/ 4763 w 1300991"/>
                    <a:gd name="T3" fmla="*/ 223838 h 1014412"/>
                    <a:gd name="T4" fmla="*/ 795337 w 1300991"/>
                    <a:gd name="T5" fmla="*/ 228600 h 1014412"/>
                    <a:gd name="T6" fmla="*/ 1195388 w 1300991"/>
                    <a:gd name="T7" fmla="*/ 1014412 h 1014412"/>
                    <a:gd name="T8" fmla="*/ 1300163 w 1300991"/>
                    <a:gd name="T9" fmla="*/ 776288 h 1014412"/>
                    <a:gd name="T10" fmla="*/ 914400 w 1300991"/>
                    <a:gd name="T11" fmla="*/ 4763 h 1014412"/>
                    <a:gd name="T12" fmla="*/ 0 w 1300991"/>
                    <a:gd name="T13" fmla="*/ 0 h 1014412"/>
                    <a:gd name="T14" fmla="*/ 0 60000 65536"/>
                    <a:gd name="T15" fmla="*/ 0 60000 65536"/>
                    <a:gd name="T16" fmla="*/ 0 60000 65536"/>
                    <a:gd name="T17" fmla="*/ 0 60000 65536"/>
                    <a:gd name="T18" fmla="*/ 0 60000 65536"/>
                    <a:gd name="T19" fmla="*/ 0 60000 65536"/>
                    <a:gd name="T20" fmla="*/ 0 60000 65536"/>
                    <a:gd name="T21" fmla="*/ 0 w 1300991"/>
                    <a:gd name="T22" fmla="*/ 0 h 1014412"/>
                    <a:gd name="T23" fmla="*/ 1300991 w 1300991"/>
                    <a:gd name="T24" fmla="*/ 1014412 h 1014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0991" h="1014412">
                      <a:moveTo>
                        <a:pt x="0" y="0"/>
                      </a:moveTo>
                      <a:lnTo>
                        <a:pt x="4763" y="223838"/>
                      </a:lnTo>
                      <a:lnTo>
                        <a:pt x="795337" y="228600"/>
                      </a:lnTo>
                      <a:lnTo>
                        <a:pt x="1195388" y="1014412"/>
                      </a:lnTo>
                      <a:cubicBezTo>
                        <a:pt x="1300991" y="841608"/>
                        <a:pt x="1300163" y="848027"/>
                        <a:pt x="1300163" y="776288"/>
                      </a:cubicBezTo>
                      <a:lnTo>
                        <a:pt x="914400" y="4763"/>
                      </a:lnTo>
                      <a:lnTo>
                        <a:pt x="0" y="0"/>
                      </a:lnTo>
                      <a:close/>
                    </a:path>
                  </a:pathLst>
                </a:custGeom>
                <a:solidFill>
                  <a:srgbClr val="00B050"/>
                </a:solidFill>
                <a:ln w="38100">
                  <a:noFill/>
                  <a:round/>
                  <a:headEnd/>
                  <a:tailEnd/>
                </a:ln>
              </p:spPr>
              <p:txBody>
                <a:bodyPr wrap="none" anchor="ctr"/>
                <a:lstStyle/>
                <a:p>
                  <a:pPr algn="l"/>
                  <a:endParaRPr lang="en-GB" sz="1100">
                    <a:solidFill>
                      <a:srgbClr val="000000"/>
                    </a:solidFill>
                  </a:endParaRPr>
                </a:p>
              </p:txBody>
            </p:sp>
            <p:sp>
              <p:nvSpPr>
                <p:cNvPr id="183" name="Freeform 389"/>
                <p:cNvSpPr>
                  <a:spLocks noChangeArrowheads="1"/>
                </p:cNvSpPr>
                <p:nvPr/>
              </p:nvSpPr>
              <p:spPr bwMode="auto">
                <a:xfrm>
                  <a:off x="2593977" y="1609724"/>
                  <a:ext cx="940628" cy="466724"/>
                </a:xfrm>
                <a:custGeom>
                  <a:avLst/>
                  <a:gdLst>
                    <a:gd name="T0" fmla="*/ 106362 w 940628"/>
                    <a:gd name="T1" fmla="*/ 0 h 466724"/>
                    <a:gd name="T2" fmla="*/ 1587 w 940628"/>
                    <a:gd name="T3" fmla="*/ 223838 h 466724"/>
                    <a:gd name="T4" fmla="*/ 511175 w 940628"/>
                    <a:gd name="T5" fmla="*/ 228600 h 466724"/>
                    <a:gd name="T6" fmla="*/ 906462 w 940628"/>
                    <a:gd name="T7" fmla="*/ 466724 h 466724"/>
                    <a:gd name="T8" fmla="*/ 939800 w 940628"/>
                    <a:gd name="T9" fmla="*/ 242888 h 466724"/>
                    <a:gd name="T10" fmla="*/ 554037 w 940628"/>
                    <a:gd name="T11" fmla="*/ 4763 h 466724"/>
                    <a:gd name="T12" fmla="*/ 106362 w 940628"/>
                    <a:gd name="T13" fmla="*/ 0 h 466724"/>
                    <a:gd name="T14" fmla="*/ 0 60000 65536"/>
                    <a:gd name="T15" fmla="*/ 0 60000 65536"/>
                    <a:gd name="T16" fmla="*/ 0 60000 65536"/>
                    <a:gd name="T17" fmla="*/ 0 60000 65536"/>
                    <a:gd name="T18" fmla="*/ 0 60000 65536"/>
                    <a:gd name="T19" fmla="*/ 0 60000 65536"/>
                    <a:gd name="T20" fmla="*/ 0 60000 65536"/>
                    <a:gd name="T21" fmla="*/ 0 w 940628"/>
                    <a:gd name="T22" fmla="*/ 0 h 466724"/>
                    <a:gd name="T23" fmla="*/ 940628 w 940628"/>
                    <a:gd name="T24" fmla="*/ 466724 h 466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0628" h="466724">
                      <a:moveTo>
                        <a:pt x="106362" y="0"/>
                      </a:moveTo>
                      <a:cubicBezTo>
                        <a:pt x="107949" y="74613"/>
                        <a:pt x="0" y="149225"/>
                        <a:pt x="1587" y="223838"/>
                      </a:cubicBezTo>
                      <a:lnTo>
                        <a:pt x="511175" y="228600"/>
                      </a:lnTo>
                      <a:lnTo>
                        <a:pt x="906462" y="466724"/>
                      </a:lnTo>
                      <a:cubicBezTo>
                        <a:pt x="940628" y="265345"/>
                        <a:pt x="939800" y="314627"/>
                        <a:pt x="939800" y="242888"/>
                      </a:cubicBezTo>
                      <a:lnTo>
                        <a:pt x="554037" y="4763"/>
                      </a:lnTo>
                      <a:lnTo>
                        <a:pt x="106362" y="0"/>
                      </a:lnTo>
                      <a:close/>
                    </a:path>
                  </a:pathLst>
                </a:custGeom>
                <a:solidFill>
                  <a:srgbClr val="00B050"/>
                </a:solidFill>
                <a:ln w="38100">
                  <a:noFill/>
                  <a:round/>
                  <a:headEnd/>
                  <a:tailEnd/>
                </a:ln>
              </p:spPr>
              <p:txBody>
                <a:bodyPr wrap="none" anchor="ctr"/>
                <a:lstStyle/>
                <a:p>
                  <a:pPr algn="l"/>
                  <a:endParaRPr lang="en-GB" sz="1100">
                    <a:solidFill>
                      <a:srgbClr val="000000"/>
                    </a:solidFill>
                  </a:endParaRPr>
                </a:p>
              </p:txBody>
            </p:sp>
            <p:sp>
              <p:nvSpPr>
                <p:cNvPr id="184" name="Freeform 390"/>
                <p:cNvSpPr>
                  <a:spLocks noChangeArrowheads="1"/>
                </p:cNvSpPr>
                <p:nvPr/>
              </p:nvSpPr>
              <p:spPr bwMode="auto">
                <a:xfrm flipV="1">
                  <a:off x="2527303" y="1933574"/>
                  <a:ext cx="1016000" cy="623886"/>
                </a:xfrm>
                <a:custGeom>
                  <a:avLst/>
                  <a:gdLst>
                    <a:gd name="T0" fmla="*/ 25399 w 1016000"/>
                    <a:gd name="T1" fmla="*/ 9525 h 623886"/>
                    <a:gd name="T2" fmla="*/ 1587 w 1016000"/>
                    <a:gd name="T3" fmla="*/ 219075 h 623886"/>
                    <a:gd name="T4" fmla="*/ 511175 w 1016000"/>
                    <a:gd name="T5" fmla="*/ 223837 h 623886"/>
                    <a:gd name="T6" fmla="*/ 977900 w 1016000"/>
                    <a:gd name="T7" fmla="*/ 623886 h 623886"/>
                    <a:gd name="T8" fmla="*/ 1016000 w 1016000"/>
                    <a:gd name="T9" fmla="*/ 371475 h 623886"/>
                    <a:gd name="T10" fmla="*/ 554037 w 1016000"/>
                    <a:gd name="T11" fmla="*/ 0 h 623886"/>
                    <a:gd name="T12" fmla="*/ 25399 w 1016000"/>
                    <a:gd name="T13" fmla="*/ 9525 h 623886"/>
                    <a:gd name="T14" fmla="*/ 0 60000 65536"/>
                    <a:gd name="T15" fmla="*/ 0 60000 65536"/>
                    <a:gd name="T16" fmla="*/ 0 60000 65536"/>
                    <a:gd name="T17" fmla="*/ 0 60000 65536"/>
                    <a:gd name="T18" fmla="*/ 0 60000 65536"/>
                    <a:gd name="T19" fmla="*/ 0 60000 65536"/>
                    <a:gd name="T20" fmla="*/ 0 60000 65536"/>
                    <a:gd name="T21" fmla="*/ 0 w 1016000"/>
                    <a:gd name="T22" fmla="*/ 0 h 623886"/>
                    <a:gd name="T23" fmla="*/ 1016000 w 1016000"/>
                    <a:gd name="T24" fmla="*/ 623886 h 6238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6000" h="623886">
                      <a:moveTo>
                        <a:pt x="25399" y="9525"/>
                      </a:moveTo>
                      <a:cubicBezTo>
                        <a:pt x="26986" y="84138"/>
                        <a:pt x="0" y="144462"/>
                        <a:pt x="1587" y="219075"/>
                      </a:cubicBezTo>
                      <a:lnTo>
                        <a:pt x="511175" y="223837"/>
                      </a:lnTo>
                      <a:lnTo>
                        <a:pt x="977900" y="623886"/>
                      </a:lnTo>
                      <a:cubicBezTo>
                        <a:pt x="1012066" y="422507"/>
                        <a:pt x="1016000" y="443214"/>
                        <a:pt x="1016000" y="371475"/>
                      </a:cubicBezTo>
                      <a:lnTo>
                        <a:pt x="554037" y="0"/>
                      </a:lnTo>
                      <a:lnTo>
                        <a:pt x="25399" y="9525"/>
                      </a:lnTo>
                      <a:close/>
                    </a:path>
                  </a:pathLst>
                </a:custGeom>
                <a:solidFill>
                  <a:srgbClr val="00B050"/>
                </a:solidFill>
                <a:ln w="38100">
                  <a:noFill/>
                  <a:round/>
                  <a:headEnd/>
                  <a:tailEnd/>
                </a:ln>
              </p:spPr>
              <p:txBody>
                <a:bodyPr wrap="none" anchor="ctr"/>
                <a:lstStyle/>
                <a:p>
                  <a:pPr algn="l"/>
                  <a:endParaRPr lang="en-GB" sz="1100">
                    <a:solidFill>
                      <a:srgbClr val="000000"/>
                    </a:solidFill>
                  </a:endParaRPr>
                </a:p>
              </p:txBody>
            </p:sp>
            <p:sp>
              <p:nvSpPr>
                <p:cNvPr id="185" name="Freeform 411"/>
                <p:cNvSpPr>
                  <a:spLocks noChangeArrowheads="1"/>
                </p:cNvSpPr>
                <p:nvPr/>
              </p:nvSpPr>
              <p:spPr bwMode="auto">
                <a:xfrm>
                  <a:off x="1423988" y="2952749"/>
                  <a:ext cx="2082042" cy="581024"/>
                </a:xfrm>
                <a:custGeom>
                  <a:avLst/>
                  <a:gdLst>
                    <a:gd name="T0" fmla="*/ 0 w 2082042"/>
                    <a:gd name="T1" fmla="*/ 0 h 581024"/>
                    <a:gd name="T2" fmla="*/ 9526 w 2082042"/>
                    <a:gd name="T3" fmla="*/ 223838 h 581024"/>
                    <a:gd name="T4" fmla="*/ 1033464 w 2082042"/>
                    <a:gd name="T5" fmla="*/ 228600 h 581024"/>
                    <a:gd name="T6" fmla="*/ 2047876 w 2082042"/>
                    <a:gd name="T7" fmla="*/ 581024 h 581024"/>
                    <a:gd name="T8" fmla="*/ 2071689 w 2082042"/>
                    <a:gd name="T9" fmla="*/ 333376 h 581024"/>
                    <a:gd name="T10" fmla="*/ 1076326 w 2082042"/>
                    <a:gd name="T11" fmla="*/ 4763 h 581024"/>
                    <a:gd name="T12" fmla="*/ 0 w 2082042"/>
                    <a:gd name="T13" fmla="*/ 0 h 581024"/>
                    <a:gd name="T14" fmla="*/ 0 60000 65536"/>
                    <a:gd name="T15" fmla="*/ 0 60000 65536"/>
                    <a:gd name="T16" fmla="*/ 0 60000 65536"/>
                    <a:gd name="T17" fmla="*/ 0 60000 65536"/>
                    <a:gd name="T18" fmla="*/ 0 60000 65536"/>
                    <a:gd name="T19" fmla="*/ 0 60000 65536"/>
                    <a:gd name="T20" fmla="*/ 0 60000 65536"/>
                    <a:gd name="T21" fmla="*/ 0 w 2082042"/>
                    <a:gd name="T22" fmla="*/ 0 h 581024"/>
                    <a:gd name="T23" fmla="*/ 2082042 w 2082042"/>
                    <a:gd name="T24" fmla="*/ 581024 h 581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581024">
                      <a:moveTo>
                        <a:pt x="0" y="0"/>
                      </a:moveTo>
                      <a:cubicBezTo>
                        <a:pt x="1587" y="74613"/>
                        <a:pt x="7939" y="149225"/>
                        <a:pt x="9526" y="223838"/>
                      </a:cubicBezTo>
                      <a:lnTo>
                        <a:pt x="1033464" y="228600"/>
                      </a:lnTo>
                      <a:lnTo>
                        <a:pt x="2047876" y="581024"/>
                      </a:lnTo>
                      <a:cubicBezTo>
                        <a:pt x="2082042" y="379645"/>
                        <a:pt x="2071689" y="405115"/>
                        <a:pt x="2071689" y="333376"/>
                      </a:cubicBezTo>
                      <a:lnTo>
                        <a:pt x="1076326" y="4763"/>
                      </a:lnTo>
                      <a:lnTo>
                        <a:pt x="0" y="0"/>
                      </a:lnTo>
                      <a:close/>
                    </a:path>
                  </a:pathLst>
                </a:custGeom>
                <a:solidFill>
                  <a:srgbClr val="00B050"/>
                </a:solidFill>
                <a:ln w="38100">
                  <a:noFill/>
                  <a:round/>
                  <a:headEnd/>
                  <a:tailEnd/>
                </a:ln>
              </p:spPr>
              <p:txBody>
                <a:bodyPr wrap="none" anchor="ctr"/>
                <a:lstStyle/>
                <a:p>
                  <a:pPr algn="l"/>
                  <a:endParaRPr lang="en-GB" sz="1100">
                    <a:solidFill>
                      <a:srgbClr val="000000"/>
                    </a:solidFill>
                  </a:endParaRPr>
                </a:p>
              </p:txBody>
            </p:sp>
            <p:sp>
              <p:nvSpPr>
                <p:cNvPr id="186" name="Freeform 415"/>
                <p:cNvSpPr>
                  <a:spLocks noChangeArrowheads="1"/>
                </p:cNvSpPr>
                <p:nvPr/>
              </p:nvSpPr>
              <p:spPr bwMode="auto">
                <a:xfrm flipV="1">
                  <a:off x="1500188" y="3295650"/>
                  <a:ext cx="2082042" cy="681037"/>
                </a:xfrm>
                <a:custGeom>
                  <a:avLst/>
                  <a:gdLst>
                    <a:gd name="T0" fmla="*/ 0 w 2082042"/>
                    <a:gd name="T1" fmla="*/ 0 h 681036"/>
                    <a:gd name="T2" fmla="*/ 9526 w 2082042"/>
                    <a:gd name="T3" fmla="*/ 223838 h 681036"/>
                    <a:gd name="T4" fmla="*/ 1033464 w 2082042"/>
                    <a:gd name="T5" fmla="*/ 228600 h 681036"/>
                    <a:gd name="T6" fmla="*/ 2047876 w 2082042"/>
                    <a:gd name="T7" fmla="*/ 681036 h 681036"/>
                    <a:gd name="T8" fmla="*/ 2071689 w 2082042"/>
                    <a:gd name="T9" fmla="*/ 438151 h 681036"/>
                    <a:gd name="T10" fmla="*/ 1076326 w 2082042"/>
                    <a:gd name="T11" fmla="*/ 4763 h 681036"/>
                    <a:gd name="T12" fmla="*/ 0 w 2082042"/>
                    <a:gd name="T13" fmla="*/ 0 h 681036"/>
                    <a:gd name="T14" fmla="*/ 0 60000 65536"/>
                    <a:gd name="T15" fmla="*/ 0 60000 65536"/>
                    <a:gd name="T16" fmla="*/ 0 60000 65536"/>
                    <a:gd name="T17" fmla="*/ 0 60000 65536"/>
                    <a:gd name="T18" fmla="*/ 0 60000 65536"/>
                    <a:gd name="T19" fmla="*/ 0 60000 65536"/>
                    <a:gd name="T20" fmla="*/ 0 60000 65536"/>
                    <a:gd name="T21" fmla="*/ 0 w 2082042"/>
                    <a:gd name="T22" fmla="*/ 0 h 681036"/>
                    <a:gd name="T23" fmla="*/ 2082042 w 2082042"/>
                    <a:gd name="T24" fmla="*/ 681036 h 6810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2042" h="681036">
                      <a:moveTo>
                        <a:pt x="0" y="0"/>
                      </a:moveTo>
                      <a:cubicBezTo>
                        <a:pt x="1587" y="74613"/>
                        <a:pt x="7939" y="149225"/>
                        <a:pt x="9526" y="223838"/>
                      </a:cubicBezTo>
                      <a:lnTo>
                        <a:pt x="1033464" y="228600"/>
                      </a:lnTo>
                      <a:lnTo>
                        <a:pt x="2047876" y="681036"/>
                      </a:lnTo>
                      <a:cubicBezTo>
                        <a:pt x="2082042" y="479657"/>
                        <a:pt x="2071689" y="509890"/>
                        <a:pt x="2071689" y="438151"/>
                      </a:cubicBezTo>
                      <a:lnTo>
                        <a:pt x="1076326" y="4763"/>
                      </a:lnTo>
                      <a:lnTo>
                        <a:pt x="0" y="0"/>
                      </a:lnTo>
                      <a:close/>
                    </a:path>
                  </a:pathLst>
                </a:custGeom>
                <a:solidFill>
                  <a:srgbClr val="00B050"/>
                </a:solidFill>
                <a:ln w="38100">
                  <a:noFill/>
                  <a:round/>
                  <a:headEnd/>
                  <a:tailEnd/>
                </a:ln>
              </p:spPr>
              <p:txBody>
                <a:bodyPr wrap="none" anchor="ctr"/>
                <a:lstStyle/>
                <a:p>
                  <a:pPr algn="l"/>
                  <a:endParaRPr lang="en-GB" sz="1100">
                    <a:solidFill>
                      <a:srgbClr val="000000"/>
                    </a:solidFill>
                  </a:endParaRPr>
                </a:p>
              </p:txBody>
            </p:sp>
            <p:sp>
              <p:nvSpPr>
                <p:cNvPr id="187" name="Freeform 416"/>
                <p:cNvSpPr>
                  <a:spLocks noChangeArrowheads="1"/>
                </p:cNvSpPr>
                <p:nvPr/>
              </p:nvSpPr>
              <p:spPr bwMode="auto">
                <a:xfrm flipV="1">
                  <a:off x="2179083" y="3376609"/>
                  <a:ext cx="1412672" cy="1069598"/>
                </a:xfrm>
                <a:custGeom>
                  <a:avLst/>
                  <a:gdLst>
                    <a:gd name="T0" fmla="*/ 0 w 1805817"/>
                    <a:gd name="T1" fmla="*/ 0 h 1176336"/>
                    <a:gd name="T2" fmla="*/ 9526 w 1805817"/>
                    <a:gd name="T3" fmla="*/ 223838 h 1176336"/>
                    <a:gd name="T4" fmla="*/ 928689 w 1805817"/>
                    <a:gd name="T5" fmla="*/ 223837 h 1176336"/>
                    <a:gd name="T6" fmla="*/ 866775 w 1805817"/>
                    <a:gd name="T7" fmla="*/ 223835 h 1176336"/>
                    <a:gd name="T8" fmla="*/ 1771651 w 1805817"/>
                    <a:gd name="T9" fmla="*/ 1176336 h 1176336"/>
                    <a:gd name="T10" fmla="*/ 1771651 w 1805817"/>
                    <a:gd name="T11" fmla="*/ 862013 h 1176336"/>
                    <a:gd name="T12" fmla="*/ 971551 w 1805817"/>
                    <a:gd name="T13" fmla="*/ 0 h 1176336"/>
                    <a:gd name="T14" fmla="*/ 0 w 1805817"/>
                    <a:gd name="T15" fmla="*/ 0 h 1176336"/>
                    <a:gd name="T16" fmla="*/ 0 60000 65536"/>
                    <a:gd name="T17" fmla="*/ 0 60000 65536"/>
                    <a:gd name="T18" fmla="*/ 0 60000 65536"/>
                    <a:gd name="T19" fmla="*/ 0 60000 65536"/>
                    <a:gd name="T20" fmla="*/ 0 60000 65536"/>
                    <a:gd name="T21" fmla="*/ 0 60000 65536"/>
                    <a:gd name="T22" fmla="*/ 0 60000 65536"/>
                    <a:gd name="T23" fmla="*/ 0 60000 65536"/>
                    <a:gd name="T24" fmla="*/ 0 w 1805817"/>
                    <a:gd name="T25" fmla="*/ 0 h 1176336"/>
                    <a:gd name="T26" fmla="*/ 1805817 w 1805817"/>
                    <a:gd name="T27" fmla="*/ 1176336 h 1176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5817" h="1176336">
                      <a:moveTo>
                        <a:pt x="0" y="0"/>
                      </a:moveTo>
                      <a:cubicBezTo>
                        <a:pt x="1587" y="74613"/>
                        <a:pt x="7939" y="149225"/>
                        <a:pt x="9526" y="223838"/>
                      </a:cubicBezTo>
                      <a:lnTo>
                        <a:pt x="928689" y="223837"/>
                      </a:lnTo>
                      <a:lnTo>
                        <a:pt x="866775" y="223835"/>
                      </a:lnTo>
                      <a:lnTo>
                        <a:pt x="1771651" y="1176336"/>
                      </a:lnTo>
                      <a:cubicBezTo>
                        <a:pt x="1805817" y="974957"/>
                        <a:pt x="1771651" y="933752"/>
                        <a:pt x="1771651" y="862013"/>
                      </a:cubicBezTo>
                      <a:lnTo>
                        <a:pt x="971551" y="0"/>
                      </a:lnTo>
                      <a:lnTo>
                        <a:pt x="0" y="0"/>
                      </a:lnTo>
                      <a:close/>
                    </a:path>
                  </a:pathLst>
                </a:custGeom>
                <a:solidFill>
                  <a:srgbClr val="00B050"/>
                </a:solidFill>
                <a:ln w="38100">
                  <a:noFill/>
                  <a:round/>
                  <a:headEnd/>
                  <a:tailEnd/>
                </a:ln>
              </p:spPr>
              <p:txBody>
                <a:bodyPr wrap="none" anchor="ctr"/>
                <a:lstStyle/>
                <a:p>
                  <a:pPr algn="l"/>
                  <a:endParaRPr lang="en-GB" sz="1100">
                    <a:solidFill>
                      <a:srgbClr val="000000"/>
                    </a:solidFill>
                  </a:endParaRPr>
                </a:p>
              </p:txBody>
            </p:sp>
          </p:grpSp>
          <p:grpSp>
            <p:nvGrpSpPr>
              <p:cNvPr id="10" name="Group 200"/>
              <p:cNvGrpSpPr/>
              <p:nvPr/>
            </p:nvGrpSpPr>
            <p:grpSpPr>
              <a:xfrm>
                <a:off x="2052518" y="5096575"/>
                <a:ext cx="1684638" cy="1250345"/>
                <a:chOff x="2052518" y="5282220"/>
                <a:chExt cx="1684638" cy="1250345"/>
              </a:xfrm>
            </p:grpSpPr>
            <p:sp>
              <p:nvSpPr>
                <p:cNvPr id="180" name="Text Box 167"/>
                <p:cNvSpPr txBox="1">
                  <a:spLocks noChangeArrowheads="1"/>
                </p:cNvSpPr>
                <p:nvPr/>
              </p:nvSpPr>
              <p:spPr bwMode="auto">
                <a:xfrm>
                  <a:off x="2052518" y="5669551"/>
                  <a:ext cx="1684638" cy="863014"/>
                </a:xfrm>
                <a:prstGeom prst="rect">
                  <a:avLst/>
                </a:prstGeom>
                <a:noFill/>
                <a:ln w="9525">
                  <a:noFill/>
                  <a:miter lim="800000"/>
                  <a:headEnd/>
                  <a:tailEnd/>
                </a:ln>
              </p:spPr>
              <p:txBody>
                <a:bodyPr wrap="square">
                  <a:spAutoFit/>
                </a:bodyPr>
                <a:lstStyle/>
                <a:p>
                  <a:pPr marL="112713" indent="-112713" algn="l">
                    <a:lnSpc>
                      <a:spcPct val="90000"/>
                    </a:lnSpc>
                    <a:buFont typeface="Wingdings" pitchFamily="2" charset="2"/>
                    <a:buChar char="t"/>
                  </a:pPr>
                  <a:r>
                    <a:rPr lang="en-US" sz="500" b="1" dirty="0">
                      <a:solidFill>
                        <a:srgbClr val="0033CC"/>
                      </a:solidFill>
                      <a:latin typeface="Arial" charset="0"/>
                    </a:rPr>
                    <a:t>RF &amp; Modulation </a:t>
                  </a:r>
                </a:p>
                <a:p>
                  <a:pPr marL="112713" indent="-112713" algn="l">
                    <a:lnSpc>
                      <a:spcPct val="90000"/>
                    </a:lnSpc>
                    <a:buFont typeface="Wingdings" pitchFamily="2" charset="2"/>
                    <a:buChar char="t"/>
                  </a:pPr>
                  <a:r>
                    <a:rPr lang="en-US" sz="500" b="1" dirty="0" smtClean="0">
                      <a:solidFill>
                        <a:srgbClr val="0033CC"/>
                      </a:solidFill>
                      <a:latin typeface="Arial" charset="0"/>
                    </a:rPr>
                    <a:t>Coding </a:t>
                  </a:r>
                  <a:r>
                    <a:rPr lang="en-US" sz="500" b="1" dirty="0">
                      <a:solidFill>
                        <a:srgbClr val="0033CC"/>
                      </a:solidFill>
                      <a:latin typeface="Arial" charset="0"/>
                    </a:rPr>
                    <a:t>&amp; Sync. </a:t>
                  </a:r>
                </a:p>
                <a:p>
                  <a:pPr marL="112713" indent="-112713" algn="l">
                    <a:lnSpc>
                      <a:spcPct val="90000"/>
                    </a:lnSpc>
                    <a:buFont typeface="Wingdings" pitchFamily="2" charset="2"/>
                    <a:buChar char="t"/>
                  </a:pPr>
                  <a:r>
                    <a:rPr lang="en-US" sz="500" b="1" dirty="0">
                      <a:solidFill>
                        <a:srgbClr val="0033CC"/>
                      </a:solidFill>
                      <a:latin typeface="Arial" charset="0"/>
                    </a:rPr>
                    <a:t>Multi/Hyper Data </a:t>
                  </a:r>
                  <a:r>
                    <a:rPr lang="en-US" sz="500" b="1" dirty="0" smtClean="0">
                      <a:solidFill>
                        <a:srgbClr val="0033CC"/>
                      </a:solidFill>
                      <a:latin typeface="Arial" charset="0"/>
                    </a:rPr>
                    <a:t>Comp.</a:t>
                  </a:r>
                  <a:endParaRPr lang="en-US" sz="500" b="1" dirty="0">
                    <a:solidFill>
                      <a:srgbClr val="0033CC"/>
                    </a:solidFill>
                    <a:latin typeface="Arial" charset="0"/>
                  </a:endParaRPr>
                </a:p>
                <a:p>
                  <a:pPr marL="112713" indent="-112713" algn="l">
                    <a:lnSpc>
                      <a:spcPct val="90000"/>
                    </a:lnSpc>
                    <a:buFont typeface="Wingdings" pitchFamily="2" charset="2"/>
                    <a:buChar char="t"/>
                  </a:pPr>
                  <a:r>
                    <a:rPr lang="en-US" sz="500" b="1" dirty="0">
                      <a:solidFill>
                        <a:srgbClr val="0033CC"/>
                      </a:solidFill>
                      <a:latin typeface="Arial" charset="0"/>
                    </a:rPr>
                    <a:t>Space Link Protocols </a:t>
                  </a:r>
                </a:p>
                <a:p>
                  <a:pPr marL="112713" indent="-112713" algn="l">
                    <a:lnSpc>
                      <a:spcPct val="90000"/>
                    </a:lnSpc>
                    <a:buFont typeface="Wingdings" pitchFamily="2" charset="2"/>
                    <a:buChar char="t"/>
                  </a:pPr>
                  <a:r>
                    <a:rPr lang="en-US" sz="500" b="1" dirty="0">
                      <a:solidFill>
                        <a:srgbClr val="0033CC"/>
                      </a:solidFill>
                      <a:latin typeface="Arial" charset="0"/>
                    </a:rPr>
                    <a:t>Next Generation Uplink</a:t>
                  </a:r>
                </a:p>
                <a:p>
                  <a:pPr marL="112713" indent="-112713" algn="l">
                    <a:lnSpc>
                      <a:spcPct val="90000"/>
                    </a:lnSpc>
                    <a:buFont typeface="Wingdings" pitchFamily="2" charset="2"/>
                    <a:buChar char="t"/>
                  </a:pPr>
                  <a:r>
                    <a:rPr lang="en-US" sz="500" b="1" dirty="0">
                      <a:solidFill>
                        <a:srgbClr val="0033CC"/>
                      </a:solidFill>
                      <a:latin typeface="Arial" charset="0"/>
                    </a:rPr>
                    <a:t>Space Data Link Security</a:t>
                  </a:r>
                  <a:endParaRPr lang="en-US" sz="500" b="1" dirty="0">
                    <a:solidFill>
                      <a:srgbClr val="FF9900"/>
                    </a:solidFill>
                    <a:latin typeface="Arial" charset="0"/>
                  </a:endParaRPr>
                </a:p>
                <a:p>
                  <a:pPr marL="112713" indent="-112713" algn="l">
                    <a:lnSpc>
                      <a:spcPct val="90000"/>
                    </a:lnSpc>
                    <a:buClr>
                      <a:srgbClr val="FF9900"/>
                    </a:buClr>
                    <a:buFont typeface="Wingdings" pitchFamily="2" charset="2"/>
                    <a:buChar char="t"/>
                  </a:pPr>
                  <a:r>
                    <a:rPr lang="en-US" sz="500" b="1" dirty="0" smtClean="0">
                      <a:solidFill>
                        <a:srgbClr val="0033CC"/>
                      </a:solidFill>
                      <a:latin typeface="Arial" charset="0"/>
                    </a:rPr>
                    <a:t>Planetary</a:t>
                  </a:r>
                  <a:r>
                    <a:rPr lang="en-US" sz="500" b="1" dirty="0" smtClean="0">
                      <a:solidFill>
                        <a:srgbClr val="FF9900"/>
                      </a:solidFill>
                      <a:latin typeface="Arial" charset="0"/>
                    </a:rPr>
                    <a:t> </a:t>
                  </a:r>
                  <a:r>
                    <a:rPr lang="en-US" sz="500" b="1" dirty="0" smtClean="0">
                      <a:solidFill>
                        <a:srgbClr val="0033CC"/>
                      </a:solidFill>
                      <a:latin typeface="Arial" charset="0"/>
                    </a:rPr>
                    <a:t>Comm</a:t>
                  </a:r>
                  <a:endParaRPr lang="en-US" sz="500" b="1" dirty="0" smtClean="0">
                    <a:solidFill>
                      <a:srgbClr val="FF9900"/>
                    </a:solidFill>
                    <a:latin typeface="Arial" charset="0"/>
                  </a:endParaRPr>
                </a:p>
                <a:p>
                  <a:pPr marL="112713" indent="-112713" algn="l">
                    <a:lnSpc>
                      <a:spcPct val="90000"/>
                    </a:lnSpc>
                    <a:buClr>
                      <a:srgbClr val="FF9900"/>
                    </a:buClr>
                    <a:buFont typeface="Wingdings" pitchFamily="2" charset="2"/>
                    <a:buChar char="t"/>
                  </a:pPr>
                  <a:r>
                    <a:rPr lang="en-US" sz="500" b="1" dirty="0" smtClean="0">
                      <a:solidFill>
                        <a:srgbClr val="0033CC"/>
                      </a:solidFill>
                      <a:latin typeface="Arial" charset="0"/>
                    </a:rPr>
                    <a:t>Optical </a:t>
                  </a:r>
                  <a:r>
                    <a:rPr lang="en-US" sz="500" b="1" dirty="0">
                      <a:solidFill>
                        <a:srgbClr val="0033CC"/>
                      </a:solidFill>
                      <a:latin typeface="Arial" charset="0"/>
                    </a:rPr>
                    <a:t>Coding and </a:t>
                  </a:r>
                  <a:r>
                    <a:rPr lang="en-US" sz="500" b="1" dirty="0" smtClean="0">
                      <a:solidFill>
                        <a:srgbClr val="0033CC"/>
                      </a:solidFill>
                      <a:latin typeface="Arial" charset="0"/>
                    </a:rPr>
                    <a:t>Mod</a:t>
                  </a:r>
                  <a:endParaRPr lang="en-US" sz="500" b="1" dirty="0">
                    <a:solidFill>
                      <a:srgbClr val="009D00">
                        <a:lumMod val="60000"/>
                        <a:lumOff val="40000"/>
                      </a:srgbClr>
                    </a:solidFill>
                    <a:latin typeface="Arial" charset="0"/>
                  </a:endParaRPr>
                </a:p>
              </p:txBody>
            </p:sp>
            <p:sp>
              <p:nvSpPr>
                <p:cNvPr id="188" name="Rounded Rectangle 187"/>
                <p:cNvSpPr/>
                <p:nvPr/>
              </p:nvSpPr>
              <p:spPr bwMode="auto">
                <a:xfrm>
                  <a:off x="2194349" y="5282220"/>
                  <a:ext cx="1386472" cy="363985"/>
                </a:xfrm>
                <a:prstGeom prst="roundRect">
                  <a:avLst>
                    <a:gd name="adj" fmla="val 16667"/>
                  </a:avLst>
                </a:prstGeom>
                <a:solidFill>
                  <a:srgbClr val="33CC33"/>
                </a:solidFill>
                <a:ln w="38100">
                  <a:noFill/>
                  <a:round/>
                  <a:headEnd/>
                  <a:tailEnd/>
                </a:ln>
              </p:spPr>
              <p:txBody>
                <a:bodyPr wrap="none" rtlCol="0" anchor="ctr"/>
                <a:lstStyle/>
                <a:p>
                  <a:pPr algn="ctr" fontAlgn="auto">
                    <a:spcBef>
                      <a:spcPts val="0"/>
                    </a:spcBef>
                    <a:spcAft>
                      <a:spcPts val="0"/>
                    </a:spcAft>
                    <a:defRPr/>
                  </a:pPr>
                  <a:r>
                    <a:rPr lang="en-US" sz="800" b="1" dirty="0" smtClean="0">
                      <a:solidFill>
                        <a:srgbClr val="FFFFFF"/>
                      </a:solidFill>
                      <a:latin typeface="Arial Narrow"/>
                      <a:cs typeface="Arial Narrow"/>
                    </a:rPr>
                    <a:t>Space Link</a:t>
                  </a:r>
                </a:p>
                <a:p>
                  <a:pPr algn="ctr" fontAlgn="auto">
                    <a:spcBef>
                      <a:spcPts val="0"/>
                    </a:spcBef>
                    <a:spcAft>
                      <a:spcPts val="0"/>
                    </a:spcAft>
                    <a:defRPr/>
                  </a:pPr>
                  <a:r>
                    <a:rPr lang="en-US" sz="800" b="1" dirty="0" smtClean="0">
                      <a:solidFill>
                        <a:srgbClr val="FFFFFF"/>
                      </a:solidFill>
                      <a:latin typeface="Arial Narrow"/>
                      <a:cs typeface="Arial Narrow"/>
                    </a:rPr>
                    <a:t>Services</a:t>
                  </a:r>
                  <a:endParaRPr lang="en-US" sz="800" b="1" dirty="0">
                    <a:solidFill>
                      <a:srgbClr val="FFFFFF"/>
                    </a:solidFill>
                    <a:latin typeface="Arial Narrow"/>
                    <a:cs typeface="Arial Narrow"/>
                  </a:endParaRPr>
                </a:p>
              </p:txBody>
            </p:sp>
          </p:grpSp>
          <p:sp>
            <p:nvSpPr>
              <p:cNvPr id="168" name="Rounded Rectangle 167"/>
              <p:cNvSpPr/>
              <p:nvPr/>
            </p:nvSpPr>
            <p:spPr bwMode="auto">
              <a:xfrm>
                <a:off x="509183" y="1449898"/>
                <a:ext cx="1386472" cy="5649730"/>
              </a:xfrm>
              <a:prstGeom prst="roundRect">
                <a:avLst>
                  <a:gd name="adj" fmla="val 16667"/>
                </a:avLst>
              </a:prstGeom>
              <a:gradFill>
                <a:gsLst>
                  <a:gs pos="0">
                    <a:srgbClr val="9BBCFF"/>
                  </a:gs>
                  <a:gs pos="100000">
                    <a:srgbClr val="E1EBFF"/>
                  </a:gs>
                </a:gsLst>
                <a:lin ang="5400000" scaled="0"/>
              </a:gradFill>
              <a:ln w="38100">
                <a:noFill/>
                <a:round/>
                <a:headEnd/>
                <a:tailEnd/>
              </a:ln>
            </p:spPr>
            <p:txBody>
              <a:bodyPr wrap="none" rtlCol="0" anchor="ctr"/>
              <a:lstStyle/>
              <a:p>
                <a:pPr algn="ctr"/>
                <a:endParaRPr lang="en-US" sz="1100"/>
              </a:p>
            </p:txBody>
          </p:sp>
          <p:grpSp>
            <p:nvGrpSpPr>
              <p:cNvPr id="11" name="Group 176"/>
              <p:cNvGrpSpPr/>
              <p:nvPr/>
            </p:nvGrpSpPr>
            <p:grpSpPr>
              <a:xfrm>
                <a:off x="379402" y="5096575"/>
                <a:ext cx="1609200" cy="932603"/>
                <a:chOff x="379402" y="5282220"/>
                <a:chExt cx="1609200" cy="932603"/>
              </a:xfrm>
            </p:grpSpPr>
            <p:sp>
              <p:nvSpPr>
                <p:cNvPr id="169" name="Text Box 380"/>
                <p:cNvSpPr txBox="1">
                  <a:spLocks noChangeArrowheads="1"/>
                </p:cNvSpPr>
                <p:nvPr/>
              </p:nvSpPr>
              <p:spPr bwMode="auto">
                <a:xfrm>
                  <a:off x="379402" y="5680576"/>
                  <a:ext cx="1609200" cy="534247"/>
                </a:xfrm>
                <a:prstGeom prst="rect">
                  <a:avLst/>
                </a:prstGeom>
                <a:noFill/>
                <a:ln w="12700">
                  <a:noFill/>
                  <a:miter lim="800000"/>
                  <a:headEnd type="none" w="sm" len="sm"/>
                  <a:tailEnd type="none" w="sm" len="sm"/>
                </a:ln>
              </p:spPr>
              <p:txBody>
                <a:bodyPr wrap="square">
                  <a:spAutoFit/>
                </a:bodyPr>
                <a:lstStyle/>
                <a:p>
                  <a:pPr marL="112713" indent="-112713" algn="l">
                    <a:buFont typeface="Wingdings" pitchFamily="2" charset="2"/>
                    <a:buChar char=""/>
                  </a:pPr>
                  <a:r>
                    <a:rPr lang="en-US" sz="500" b="1" dirty="0">
                      <a:solidFill>
                        <a:srgbClr val="0033CC"/>
                      </a:solidFill>
                      <a:latin typeface="Arial" charset="0"/>
                    </a:rPr>
                    <a:t>Onboard Wireless WG</a:t>
                  </a:r>
                  <a:endParaRPr lang="en-US" sz="500" b="1" dirty="0">
                    <a:solidFill>
                      <a:srgbClr val="FF0000"/>
                    </a:solidFill>
                    <a:latin typeface="Arial" charset="0"/>
                  </a:endParaRPr>
                </a:p>
                <a:p>
                  <a:pPr marL="112713" indent="-112713" algn="l">
                    <a:buFont typeface="Wingdings" pitchFamily="2" charset="2"/>
                    <a:buChar char=""/>
                  </a:pPr>
                  <a:r>
                    <a:rPr lang="en-US" sz="500" b="1" dirty="0">
                      <a:solidFill>
                        <a:srgbClr val="0033CC"/>
                      </a:solidFill>
                      <a:latin typeface="Arial" charset="0"/>
                    </a:rPr>
                    <a:t>Application </a:t>
                  </a:r>
                  <a:r>
                    <a:rPr lang="en-US" sz="500" b="1" dirty="0" smtClean="0">
                      <a:solidFill>
                        <a:srgbClr val="0033CC"/>
                      </a:solidFill>
                      <a:latin typeface="Arial" charset="0"/>
                    </a:rPr>
                    <a:t>Supt Services (incl. Plug-n-Play)</a:t>
                  </a:r>
                  <a:endParaRPr lang="en-US" sz="500" b="1" dirty="0">
                    <a:solidFill>
                      <a:srgbClr val="0033CC"/>
                    </a:solidFill>
                    <a:latin typeface="Arial" charset="0"/>
                  </a:endParaRPr>
                </a:p>
              </p:txBody>
            </p:sp>
            <p:sp>
              <p:nvSpPr>
                <p:cNvPr id="170" name="Rounded Rectangle 169"/>
                <p:cNvSpPr/>
                <p:nvPr/>
              </p:nvSpPr>
              <p:spPr bwMode="auto">
                <a:xfrm>
                  <a:off x="509183" y="5282220"/>
                  <a:ext cx="1386472" cy="363985"/>
                </a:xfrm>
                <a:prstGeom prst="roundRect">
                  <a:avLst>
                    <a:gd name="adj" fmla="val 16667"/>
                  </a:avLst>
                </a:prstGeom>
                <a:solidFill>
                  <a:srgbClr val="3D86FD"/>
                </a:solidFill>
                <a:ln w="38100">
                  <a:noFill/>
                  <a:round/>
                  <a:headEnd/>
                  <a:tailEnd/>
                </a:ln>
              </p:spPr>
              <p:txBody>
                <a:bodyPr wrap="none" rtlCol="0" anchor="ctr"/>
                <a:lstStyle/>
                <a:p>
                  <a:pPr algn="ctr" fontAlgn="auto">
                    <a:spcBef>
                      <a:spcPts val="0"/>
                    </a:spcBef>
                    <a:spcAft>
                      <a:spcPts val="0"/>
                    </a:spcAft>
                    <a:defRPr/>
                  </a:pPr>
                  <a:r>
                    <a:rPr lang="en-US" sz="800" b="1" dirty="0" smtClean="0">
                      <a:solidFill>
                        <a:srgbClr val="FFFFFF"/>
                      </a:solidFill>
                      <a:latin typeface="Arial Narrow"/>
                      <a:cs typeface="Arial Narrow"/>
                    </a:rPr>
                    <a:t>Spacecraft Onboard </a:t>
                  </a:r>
                </a:p>
                <a:p>
                  <a:pPr algn="ctr" fontAlgn="auto">
                    <a:spcBef>
                      <a:spcPts val="0"/>
                    </a:spcBef>
                    <a:spcAft>
                      <a:spcPts val="0"/>
                    </a:spcAft>
                    <a:defRPr/>
                  </a:pPr>
                  <a:r>
                    <a:rPr lang="en-US" sz="800" b="1" dirty="0" smtClean="0">
                      <a:solidFill>
                        <a:srgbClr val="FFFFFF"/>
                      </a:solidFill>
                      <a:latin typeface="Arial Narrow"/>
                      <a:cs typeface="Arial Narrow"/>
                    </a:rPr>
                    <a:t>Interface Services</a:t>
                  </a:r>
                  <a:endParaRPr lang="en-US" sz="800" b="1" dirty="0">
                    <a:solidFill>
                      <a:srgbClr val="FFFFFF"/>
                    </a:solidFill>
                    <a:latin typeface="Arial Narrow"/>
                    <a:cs typeface="Arial Narrow"/>
                  </a:endParaRPr>
                </a:p>
              </p:txBody>
            </p:sp>
          </p:grpSp>
          <p:grpSp>
            <p:nvGrpSpPr>
              <p:cNvPr id="12" name="Group 376"/>
              <p:cNvGrpSpPr>
                <a:grpSpLocks/>
              </p:cNvGrpSpPr>
              <p:nvPr/>
            </p:nvGrpSpPr>
            <p:grpSpPr bwMode="auto">
              <a:xfrm>
                <a:off x="649778" y="2702870"/>
                <a:ext cx="1937834" cy="1543286"/>
                <a:chOff x="457200" y="2195342"/>
                <a:chExt cx="1955006" cy="1805732"/>
              </a:xfrm>
              <a:effectLst>
                <a:glow rad="63500">
                  <a:schemeClr val="accent4">
                    <a:satMod val="175000"/>
                    <a:alpha val="40000"/>
                  </a:schemeClr>
                </a:glow>
              </a:effectLst>
            </p:grpSpPr>
            <p:sp>
              <p:nvSpPr>
                <p:cNvPr id="173" name="Rectangle 172"/>
                <p:cNvSpPr/>
                <p:nvPr/>
              </p:nvSpPr>
              <p:spPr bwMode="auto">
                <a:xfrm>
                  <a:off x="1177352" y="2345532"/>
                  <a:ext cx="1234854" cy="228711"/>
                </a:xfrm>
                <a:prstGeom prst="rect">
                  <a:avLst/>
                </a:prstGeom>
                <a:solidFill>
                  <a:schemeClr val="accent1">
                    <a:lumMod val="75000"/>
                  </a:schemeClr>
                </a:solidFill>
                <a:ln w="38100">
                  <a:noFill/>
                  <a:round/>
                  <a:headEnd/>
                  <a:tailEnd/>
                </a:ln>
              </p:spPr>
              <p:txBody>
                <a:bodyPr wrap="none" anchor="ctr"/>
                <a:lstStyle/>
                <a:p>
                  <a:pPr>
                    <a:defRPr/>
                  </a:pPr>
                  <a:endParaRPr lang="en-US" sz="1100">
                    <a:solidFill>
                      <a:srgbClr val="000000"/>
                    </a:solidFill>
                  </a:endParaRPr>
                </a:p>
              </p:txBody>
            </p:sp>
            <p:sp>
              <p:nvSpPr>
                <p:cNvPr id="174" name="Rectangle 173"/>
                <p:cNvSpPr/>
                <p:nvPr/>
              </p:nvSpPr>
              <p:spPr bwMode="auto">
                <a:xfrm>
                  <a:off x="457200" y="2952251"/>
                  <a:ext cx="955581" cy="228711"/>
                </a:xfrm>
                <a:prstGeom prst="rect">
                  <a:avLst/>
                </a:prstGeom>
                <a:solidFill>
                  <a:schemeClr val="accent1">
                    <a:lumMod val="75000"/>
                  </a:schemeClr>
                </a:solidFill>
                <a:ln w="38100">
                  <a:noFill/>
                  <a:round/>
                  <a:headEnd/>
                  <a:tailEnd/>
                </a:ln>
              </p:spPr>
              <p:txBody>
                <a:bodyPr wrap="none" anchor="ctr"/>
                <a:lstStyle/>
                <a:p>
                  <a:pPr>
                    <a:defRPr/>
                  </a:pPr>
                  <a:endParaRPr lang="en-US" sz="1100">
                    <a:solidFill>
                      <a:srgbClr val="000000"/>
                    </a:solidFill>
                  </a:endParaRPr>
                </a:p>
              </p:txBody>
            </p:sp>
            <p:sp>
              <p:nvSpPr>
                <p:cNvPr id="175" name="Rectangle 174"/>
                <p:cNvSpPr/>
                <p:nvPr/>
              </p:nvSpPr>
              <p:spPr bwMode="auto">
                <a:xfrm>
                  <a:off x="609661" y="3772363"/>
                  <a:ext cx="956870" cy="228711"/>
                </a:xfrm>
                <a:prstGeom prst="rect">
                  <a:avLst/>
                </a:prstGeom>
                <a:solidFill>
                  <a:schemeClr val="accent1">
                    <a:lumMod val="75000"/>
                  </a:schemeClr>
                </a:solidFill>
                <a:ln w="38100">
                  <a:noFill/>
                  <a:round/>
                  <a:headEnd/>
                  <a:tailEnd/>
                </a:ln>
              </p:spPr>
              <p:txBody>
                <a:bodyPr wrap="none" anchor="ctr"/>
                <a:lstStyle/>
                <a:p>
                  <a:pPr>
                    <a:defRPr/>
                  </a:pPr>
                  <a:endParaRPr lang="en-US" sz="1100">
                    <a:solidFill>
                      <a:srgbClr val="000000"/>
                    </a:solidFill>
                  </a:endParaRPr>
                </a:p>
              </p:txBody>
            </p:sp>
            <p:sp>
              <p:nvSpPr>
                <p:cNvPr id="176" name="Rectangle 175"/>
                <p:cNvSpPr/>
                <p:nvPr/>
              </p:nvSpPr>
              <p:spPr bwMode="auto">
                <a:xfrm rot="1532171">
                  <a:off x="619139" y="2195342"/>
                  <a:ext cx="660713" cy="232863"/>
                </a:xfrm>
                <a:prstGeom prst="rect">
                  <a:avLst/>
                </a:prstGeom>
                <a:solidFill>
                  <a:schemeClr val="accent1">
                    <a:lumMod val="75000"/>
                  </a:schemeClr>
                </a:solidFill>
                <a:ln w="38100">
                  <a:noFill/>
                  <a:round/>
                  <a:headEnd/>
                  <a:tailEnd/>
                </a:ln>
              </p:spPr>
              <p:txBody>
                <a:bodyPr wrap="none" anchor="ctr"/>
                <a:lstStyle/>
                <a:p>
                  <a:pPr>
                    <a:defRPr/>
                  </a:pPr>
                  <a:endParaRPr lang="en-US" sz="1100">
                    <a:solidFill>
                      <a:srgbClr val="000000"/>
                    </a:solidFill>
                  </a:endParaRPr>
                </a:p>
              </p:txBody>
            </p:sp>
          </p:grpSp>
          <p:sp>
            <p:nvSpPr>
              <p:cNvPr id="202" name="Rectangle 418"/>
              <p:cNvSpPr>
                <a:spLocks noChangeArrowheads="1"/>
              </p:cNvSpPr>
              <p:nvPr/>
            </p:nvSpPr>
            <p:spPr bwMode="auto">
              <a:xfrm rot="1717673">
                <a:off x="1490439" y="2536381"/>
                <a:ext cx="1308155"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sz="1100">
                  <a:solidFill>
                    <a:srgbClr val="000000"/>
                  </a:solidFill>
                </a:endParaRPr>
              </a:p>
            </p:txBody>
          </p:sp>
          <p:sp>
            <p:nvSpPr>
              <p:cNvPr id="203" name="Rectangle 419"/>
              <p:cNvSpPr>
                <a:spLocks noChangeArrowheads="1"/>
              </p:cNvSpPr>
              <p:nvPr/>
            </p:nvSpPr>
            <p:spPr bwMode="auto">
              <a:xfrm rot="19983654">
                <a:off x="1569108" y="3053205"/>
                <a:ext cx="1306582"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sz="1100">
                  <a:solidFill>
                    <a:srgbClr val="000000"/>
                  </a:solidFill>
                </a:endParaRPr>
              </a:p>
            </p:txBody>
          </p:sp>
          <p:sp>
            <p:nvSpPr>
              <p:cNvPr id="204" name="Rectangle 377"/>
              <p:cNvSpPr>
                <a:spLocks noChangeArrowheads="1"/>
              </p:cNvSpPr>
              <p:nvPr/>
            </p:nvSpPr>
            <p:spPr bwMode="auto">
              <a:xfrm>
                <a:off x="1603740" y="2193240"/>
                <a:ext cx="1308156" cy="195470"/>
              </a:xfrm>
              <a:prstGeom prst="rect">
                <a:avLst/>
              </a:prstGeom>
              <a:solidFill>
                <a:srgbClr val="00B050"/>
              </a:solidFill>
              <a:ln w="38100">
                <a:noFill/>
                <a:round/>
                <a:headEnd/>
                <a:tailEnd/>
              </a:ln>
              <a:effectLst>
                <a:glow rad="63500">
                  <a:schemeClr val="accent4">
                    <a:satMod val="175000"/>
                    <a:alpha val="40000"/>
                  </a:schemeClr>
                </a:glow>
              </a:effectLst>
            </p:spPr>
            <p:txBody>
              <a:bodyPr wrap="none" anchor="ctr"/>
              <a:lstStyle/>
              <a:p>
                <a:endParaRPr lang="en-GB" sz="1100">
                  <a:solidFill>
                    <a:srgbClr val="000000"/>
                  </a:solidFill>
                </a:endParaRPr>
              </a:p>
            </p:txBody>
          </p:sp>
          <p:grpSp>
            <p:nvGrpSpPr>
              <p:cNvPr id="13" name="Group 410"/>
              <p:cNvGrpSpPr/>
              <p:nvPr/>
            </p:nvGrpSpPr>
            <p:grpSpPr>
              <a:xfrm>
                <a:off x="6037820" y="2519377"/>
                <a:ext cx="1479482" cy="1285495"/>
                <a:chOff x="6482411" y="2137070"/>
                <a:chExt cx="997822" cy="1239689"/>
              </a:xfrm>
              <a:effectLst>
                <a:glow rad="63500">
                  <a:schemeClr val="accent4">
                    <a:satMod val="175000"/>
                    <a:alpha val="40000"/>
                  </a:schemeClr>
                </a:glow>
              </a:effectLst>
            </p:grpSpPr>
            <p:cxnSp>
              <p:nvCxnSpPr>
                <p:cNvPr id="218" name="Straight Connector 452"/>
                <p:cNvCxnSpPr>
                  <a:cxnSpLocks noChangeShapeType="1"/>
                </p:cNvCxnSpPr>
                <p:nvPr/>
              </p:nvCxnSpPr>
              <p:spPr bwMode="ltGray">
                <a:xfrm>
                  <a:off x="6482411" y="2137070"/>
                  <a:ext cx="997822" cy="4066"/>
                </a:xfrm>
                <a:prstGeom prst="line">
                  <a:avLst/>
                </a:prstGeom>
                <a:noFill/>
                <a:ln w="127000">
                  <a:solidFill>
                    <a:srgbClr val="FF66CC"/>
                  </a:solidFill>
                  <a:round/>
                  <a:headEnd/>
                  <a:tailEnd/>
                </a:ln>
                <a:effectLst/>
              </p:spPr>
            </p:cxnSp>
            <p:cxnSp>
              <p:nvCxnSpPr>
                <p:cNvPr id="219" name="Straight Connector 452"/>
                <p:cNvCxnSpPr>
                  <a:cxnSpLocks noChangeShapeType="1"/>
                </p:cNvCxnSpPr>
                <p:nvPr/>
              </p:nvCxnSpPr>
              <p:spPr bwMode="ltGray">
                <a:xfrm>
                  <a:off x="6496698" y="3367152"/>
                  <a:ext cx="872263" cy="5872"/>
                </a:xfrm>
                <a:prstGeom prst="line">
                  <a:avLst/>
                </a:prstGeom>
                <a:noFill/>
                <a:ln w="127000">
                  <a:solidFill>
                    <a:srgbClr val="FF66CC"/>
                  </a:solidFill>
                  <a:round/>
                  <a:headEnd/>
                  <a:tailEnd/>
                </a:ln>
                <a:effectLst/>
              </p:spPr>
            </p:cxnSp>
            <p:sp>
              <p:nvSpPr>
                <p:cNvPr id="220" name="Freeform 492"/>
                <p:cNvSpPr>
                  <a:spLocks noChangeArrowheads="1"/>
                </p:cNvSpPr>
                <p:nvPr/>
              </p:nvSpPr>
              <p:spPr bwMode="ltGray">
                <a:xfrm flipV="1">
                  <a:off x="6698456" y="2140418"/>
                  <a:ext cx="697708" cy="1227339"/>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127000">
                  <a:solidFill>
                    <a:srgbClr val="FF66CC"/>
                  </a:solidFill>
                  <a:round/>
                  <a:headEnd/>
                  <a:tailEnd/>
                </a:ln>
              </p:spPr>
              <p:txBody>
                <a:bodyPr wrap="none" anchor="ctr"/>
                <a:lstStyle/>
                <a:p>
                  <a:pPr algn="l"/>
                  <a:endParaRPr lang="en-GB" sz="1100">
                    <a:solidFill>
                      <a:srgbClr val="000000"/>
                    </a:solidFill>
                  </a:endParaRPr>
                </a:p>
              </p:txBody>
            </p:sp>
            <p:sp>
              <p:nvSpPr>
                <p:cNvPr id="221" name="Freeform 492"/>
                <p:cNvSpPr>
                  <a:spLocks noChangeArrowheads="1"/>
                </p:cNvSpPr>
                <p:nvPr/>
              </p:nvSpPr>
              <p:spPr bwMode="ltGray">
                <a:xfrm flipH="1" flipV="1">
                  <a:off x="6712741" y="2141417"/>
                  <a:ext cx="702469" cy="1235342"/>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pPr algn="l"/>
                  <a:endParaRPr lang="en-GB" sz="1100">
                    <a:solidFill>
                      <a:srgbClr val="000000"/>
                    </a:solidFill>
                  </a:endParaRPr>
                </a:p>
              </p:txBody>
            </p:sp>
          </p:grpSp>
          <p:grpSp>
            <p:nvGrpSpPr>
              <p:cNvPr id="14" name="Group 233"/>
              <p:cNvGrpSpPr/>
              <p:nvPr/>
            </p:nvGrpSpPr>
            <p:grpSpPr>
              <a:xfrm>
                <a:off x="766428" y="1798689"/>
                <a:ext cx="5004584" cy="2753626"/>
                <a:chOff x="766428" y="1984334"/>
                <a:chExt cx="5004584" cy="2753626"/>
              </a:xfrm>
            </p:grpSpPr>
            <p:sp>
              <p:nvSpPr>
                <p:cNvPr id="222" name="Freeform 492"/>
                <p:cNvSpPr>
                  <a:spLocks noChangeArrowheads="1"/>
                </p:cNvSpPr>
                <p:nvPr/>
              </p:nvSpPr>
              <p:spPr bwMode="ltGray">
                <a:xfrm flipH="1" flipV="1">
                  <a:off x="4426560" y="2758645"/>
                  <a:ext cx="1197628" cy="1239474"/>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127000">
                  <a:solidFill>
                    <a:srgbClr val="FF66CC"/>
                  </a:solidFill>
                  <a:round/>
                  <a:headEnd/>
                  <a:tailEnd/>
                </a:ln>
              </p:spPr>
              <p:txBody>
                <a:bodyPr wrap="none" anchor="ctr"/>
                <a:lstStyle/>
                <a:p>
                  <a:pPr algn="l"/>
                  <a:endParaRPr lang="en-GB" sz="1100">
                    <a:solidFill>
                      <a:srgbClr val="000000"/>
                    </a:solidFill>
                  </a:endParaRPr>
                </a:p>
              </p:txBody>
            </p:sp>
            <p:sp>
              <p:nvSpPr>
                <p:cNvPr id="223" name="Freeform 448"/>
                <p:cNvSpPr>
                  <a:spLocks noChangeArrowheads="1"/>
                </p:cNvSpPr>
                <p:nvPr/>
              </p:nvSpPr>
              <p:spPr bwMode="ltGray">
                <a:xfrm flipV="1">
                  <a:off x="4142543" y="2747651"/>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algn="l"/>
                  <a:endParaRPr lang="en-GB" sz="1100">
                    <a:solidFill>
                      <a:srgbClr val="000000"/>
                    </a:solidFill>
                  </a:endParaRPr>
                </a:p>
              </p:txBody>
            </p:sp>
            <p:sp>
              <p:nvSpPr>
                <p:cNvPr id="224" name="Freeform 492"/>
                <p:cNvSpPr>
                  <a:spLocks noChangeArrowheads="1"/>
                </p:cNvSpPr>
                <p:nvPr/>
              </p:nvSpPr>
              <p:spPr bwMode="ltGray">
                <a:xfrm flipV="1">
                  <a:off x="4419684" y="2735398"/>
                  <a:ext cx="1229893" cy="1237973"/>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 name="connsiteX0" fmla="*/ 1543050 w 1543050"/>
                    <a:gd name="connsiteY0" fmla="*/ 1426727 h 1436156"/>
                    <a:gd name="connsiteX1" fmla="*/ 1535905 w 1543050"/>
                    <a:gd name="connsiteY1" fmla="*/ 1436156 h 1436156"/>
                    <a:gd name="connsiteX2" fmla="*/ 1273363 w 1543050"/>
                    <a:gd name="connsiteY2" fmla="*/ 1412500 h 1436156"/>
                    <a:gd name="connsiteX3" fmla="*/ 254794 w 1543050"/>
                    <a:gd name="connsiteY3" fmla="*/ 2405 h 1436156"/>
                    <a:gd name="connsiteX4" fmla="*/ 0 w 1543050"/>
                    <a:gd name="connsiteY4" fmla="*/ 0 h 1436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1436156">
                      <a:moveTo>
                        <a:pt x="1543050" y="1426727"/>
                      </a:moveTo>
                      <a:lnTo>
                        <a:pt x="1535905" y="1436156"/>
                      </a:lnTo>
                      <a:cubicBezTo>
                        <a:pt x="1448391" y="1428271"/>
                        <a:pt x="1474405" y="1412097"/>
                        <a:pt x="1273363" y="1412500"/>
                      </a:cubicBezTo>
                      <a:lnTo>
                        <a:pt x="254794" y="2405"/>
                      </a:lnTo>
                      <a:lnTo>
                        <a:pt x="0" y="0"/>
                      </a:lnTo>
                    </a:path>
                  </a:pathLst>
                </a:custGeom>
                <a:noFill/>
                <a:ln w="127000">
                  <a:solidFill>
                    <a:srgbClr val="FF66CC"/>
                  </a:solidFill>
                  <a:round/>
                  <a:headEnd/>
                  <a:tailEnd/>
                </a:ln>
              </p:spPr>
              <p:txBody>
                <a:bodyPr wrap="none" anchor="ctr"/>
                <a:lstStyle/>
                <a:p>
                  <a:pPr algn="l"/>
                  <a:endParaRPr lang="en-GB" sz="1100">
                    <a:solidFill>
                      <a:srgbClr val="000000"/>
                    </a:solidFill>
                  </a:endParaRPr>
                </a:p>
              </p:txBody>
            </p:sp>
            <p:sp>
              <p:nvSpPr>
                <p:cNvPr id="225" name="Freeform 443"/>
                <p:cNvSpPr>
                  <a:spLocks noChangeArrowheads="1"/>
                </p:cNvSpPr>
                <p:nvPr/>
              </p:nvSpPr>
              <p:spPr bwMode="ltGray">
                <a:xfrm flipV="1">
                  <a:off x="4144441" y="3989699"/>
                  <a:ext cx="1626571" cy="6109"/>
                </a:xfrm>
                <a:custGeom>
                  <a:avLst/>
                  <a:gdLst>
                    <a:gd name="T0" fmla="*/ 0 w 1846264"/>
                    <a:gd name="T1" fmla="*/ 7144 h 7144"/>
                    <a:gd name="T2" fmla="*/ 8292252 w 1846264"/>
                    <a:gd name="T3" fmla="*/ 0 h 7144"/>
                    <a:gd name="T4" fmla="*/ 0 60000 65536"/>
                    <a:gd name="T5" fmla="*/ 0 60000 65536"/>
                    <a:gd name="T6" fmla="*/ 0 w 1846264"/>
                    <a:gd name="T7" fmla="*/ 0 h 7144"/>
                    <a:gd name="T8" fmla="*/ 1846264 w 1846264"/>
                    <a:gd name="T9" fmla="*/ 7144 h 7144"/>
                  </a:gdLst>
                  <a:ahLst/>
                  <a:cxnLst>
                    <a:cxn ang="T4">
                      <a:pos x="T0" y="T1"/>
                    </a:cxn>
                    <a:cxn ang="T5">
                      <a:pos x="T2" y="T3"/>
                    </a:cxn>
                  </a:cxnLst>
                  <a:rect l="T6" t="T7" r="T8" b="T9"/>
                  <a:pathLst>
                    <a:path w="1846264" h="7144">
                      <a:moveTo>
                        <a:pt x="0" y="7144"/>
                      </a:moveTo>
                      <a:lnTo>
                        <a:pt x="1846264" y="0"/>
                      </a:lnTo>
                    </a:path>
                  </a:pathLst>
                </a:custGeom>
                <a:noFill/>
                <a:ln w="127000">
                  <a:solidFill>
                    <a:srgbClr val="FF66CC"/>
                  </a:solidFill>
                  <a:round/>
                  <a:headEnd/>
                  <a:tailEnd/>
                </a:ln>
              </p:spPr>
              <p:txBody>
                <a:bodyPr/>
                <a:lstStyle/>
                <a:p>
                  <a:pPr algn="l"/>
                  <a:endParaRPr lang="en-GB" sz="1100">
                    <a:solidFill>
                      <a:srgbClr val="000000"/>
                    </a:solidFill>
                  </a:endParaRPr>
                </a:p>
              </p:txBody>
            </p:sp>
            <p:sp>
              <p:nvSpPr>
                <p:cNvPr id="226" name="Freeform 492"/>
                <p:cNvSpPr>
                  <a:spLocks noChangeArrowheads="1"/>
                </p:cNvSpPr>
                <p:nvPr/>
              </p:nvSpPr>
              <p:spPr bwMode="ltGray">
                <a:xfrm flipV="1">
                  <a:off x="2603466" y="1984334"/>
                  <a:ext cx="1227732" cy="753310"/>
                </a:xfrm>
                <a:custGeom>
                  <a:avLst/>
                  <a:gdLst>
                    <a:gd name="T0" fmla="*/ 1238249 w 1238249"/>
                    <a:gd name="T1" fmla="*/ 0 h 896285"/>
                    <a:gd name="T2" fmla="*/ 812006 w 1238249"/>
                    <a:gd name="T3" fmla="*/ 686704 h 896285"/>
                    <a:gd name="T4" fmla="*/ 0 w 1238249"/>
                    <a:gd name="T5" fmla="*/ 692317 h 896285"/>
                    <a:gd name="T6" fmla="*/ 0 60000 65536"/>
                    <a:gd name="T7" fmla="*/ 0 60000 65536"/>
                    <a:gd name="T8" fmla="*/ 0 60000 65536"/>
                    <a:gd name="T9" fmla="*/ 0 w 1238249"/>
                    <a:gd name="T10" fmla="*/ 0 h 896285"/>
                    <a:gd name="T11" fmla="*/ 1238249 w 1238249"/>
                    <a:gd name="T12" fmla="*/ 896285 h 896285"/>
                  </a:gdLst>
                  <a:ahLst/>
                  <a:cxnLst>
                    <a:cxn ang="T6">
                      <a:pos x="T0" y="T1"/>
                    </a:cxn>
                    <a:cxn ang="T7">
                      <a:pos x="T2" y="T3"/>
                    </a:cxn>
                    <a:cxn ang="T8">
                      <a:pos x="T4" y="T5"/>
                    </a:cxn>
                  </a:cxnLst>
                  <a:rect l="T9" t="T10" r="T11" b="T12"/>
                  <a:pathLst>
                    <a:path w="1238249" h="896285">
                      <a:moveTo>
                        <a:pt x="1238249" y="0"/>
                      </a:moveTo>
                      <a:lnTo>
                        <a:pt x="812006" y="889018"/>
                      </a:lnTo>
                      <a:lnTo>
                        <a:pt x="0" y="896285"/>
                      </a:lnTo>
                    </a:path>
                  </a:pathLst>
                </a:custGeom>
                <a:noFill/>
                <a:ln w="127000">
                  <a:solidFill>
                    <a:srgbClr val="FF66CC"/>
                  </a:solidFill>
                  <a:round/>
                  <a:headEnd/>
                  <a:tailEnd/>
                </a:ln>
              </p:spPr>
              <p:txBody>
                <a:bodyPr wrap="none" anchor="ctr"/>
                <a:lstStyle/>
                <a:p>
                  <a:pPr algn="l"/>
                  <a:endParaRPr lang="en-GB" sz="1100">
                    <a:solidFill>
                      <a:srgbClr val="000000"/>
                    </a:solidFill>
                  </a:endParaRPr>
                </a:p>
              </p:txBody>
            </p:sp>
            <p:sp>
              <p:nvSpPr>
                <p:cNvPr id="227" name="Freeform 492"/>
                <p:cNvSpPr>
                  <a:spLocks noChangeArrowheads="1"/>
                </p:cNvSpPr>
                <p:nvPr/>
              </p:nvSpPr>
              <p:spPr bwMode="ltGray">
                <a:xfrm flipV="1">
                  <a:off x="1552486" y="2478874"/>
                  <a:ext cx="2245334" cy="254454"/>
                </a:xfrm>
                <a:custGeom>
                  <a:avLst/>
                  <a:gdLst>
                    <a:gd name="T0" fmla="*/ 2264568 w 2264568"/>
                    <a:gd name="T1" fmla="*/ 0 h 302748"/>
                    <a:gd name="T2" fmla="*/ 1838325 w 2264568"/>
                    <a:gd name="T3" fmla="*/ 224496 h 302748"/>
                    <a:gd name="T4" fmla="*/ 0 w 2264568"/>
                    <a:gd name="T5" fmla="*/ 233852 h 302748"/>
                    <a:gd name="T6" fmla="*/ 0 60000 65536"/>
                    <a:gd name="T7" fmla="*/ 0 60000 65536"/>
                    <a:gd name="T8" fmla="*/ 0 60000 65536"/>
                    <a:gd name="T9" fmla="*/ 0 w 2264568"/>
                    <a:gd name="T10" fmla="*/ 0 h 302748"/>
                    <a:gd name="T11" fmla="*/ 2264568 w 2264568"/>
                    <a:gd name="T12" fmla="*/ 302748 h 302748"/>
                  </a:gdLst>
                  <a:ahLst/>
                  <a:cxnLst>
                    <a:cxn ang="T6">
                      <a:pos x="T0" y="T1"/>
                    </a:cxn>
                    <a:cxn ang="T7">
                      <a:pos x="T2" y="T3"/>
                    </a:cxn>
                    <a:cxn ang="T8">
                      <a:pos x="T4" y="T5"/>
                    </a:cxn>
                  </a:cxnLst>
                  <a:rect l="T9" t="T10" r="T11" b="T12"/>
                  <a:pathLst>
                    <a:path w="2264568" h="302748">
                      <a:moveTo>
                        <a:pt x="2264568" y="0"/>
                      </a:moveTo>
                      <a:lnTo>
                        <a:pt x="1838325" y="290637"/>
                      </a:lnTo>
                      <a:lnTo>
                        <a:pt x="0" y="302748"/>
                      </a:lnTo>
                    </a:path>
                  </a:pathLst>
                </a:custGeom>
                <a:noFill/>
                <a:ln w="127000">
                  <a:solidFill>
                    <a:srgbClr val="FF66CC"/>
                  </a:solidFill>
                  <a:round/>
                  <a:headEnd/>
                  <a:tailEnd/>
                </a:ln>
              </p:spPr>
              <p:txBody>
                <a:bodyPr wrap="none" anchor="ctr"/>
                <a:lstStyle/>
                <a:p>
                  <a:pPr algn="l"/>
                  <a:endParaRPr lang="en-GB" sz="1100">
                    <a:solidFill>
                      <a:srgbClr val="000000"/>
                    </a:solidFill>
                  </a:endParaRPr>
                </a:p>
              </p:txBody>
            </p:sp>
            <p:sp>
              <p:nvSpPr>
                <p:cNvPr id="228" name="Freeform 492"/>
                <p:cNvSpPr>
                  <a:spLocks noChangeArrowheads="1"/>
                </p:cNvSpPr>
                <p:nvPr/>
              </p:nvSpPr>
              <p:spPr bwMode="ltGray">
                <a:xfrm flipV="1">
                  <a:off x="908329" y="2728359"/>
                  <a:ext cx="2926779" cy="392828"/>
                </a:xfrm>
                <a:custGeom>
                  <a:avLst/>
                  <a:gdLst>
                    <a:gd name="T0" fmla="*/ 3057524 w 3057524"/>
                    <a:gd name="T1" fmla="*/ 351865 h 455523"/>
                    <a:gd name="T2" fmla="*/ 2545556 w 3057524"/>
                    <a:gd name="T3" fmla="*/ 0 h 455523"/>
                    <a:gd name="T4" fmla="*/ 0 w 3057524"/>
                    <a:gd name="T5" fmla="*/ 1869 h 455523"/>
                    <a:gd name="T6" fmla="*/ 0 60000 65536"/>
                    <a:gd name="T7" fmla="*/ 0 60000 65536"/>
                    <a:gd name="T8" fmla="*/ 0 60000 65536"/>
                    <a:gd name="T9" fmla="*/ 0 w 3057524"/>
                    <a:gd name="T10" fmla="*/ 0 h 455523"/>
                    <a:gd name="T11" fmla="*/ 3057524 w 3057524"/>
                    <a:gd name="T12" fmla="*/ 455523 h 455523"/>
                    <a:gd name="connsiteX0" fmla="*/ 3057524 w 3057524"/>
                    <a:gd name="connsiteY0" fmla="*/ 467384 h 467384"/>
                    <a:gd name="connsiteX1" fmla="*/ 2545556 w 3057524"/>
                    <a:gd name="connsiteY1" fmla="*/ 11861 h 467384"/>
                    <a:gd name="connsiteX2" fmla="*/ 638500 w 3057524"/>
                    <a:gd name="connsiteY2" fmla="*/ 0 h 467384"/>
                    <a:gd name="connsiteX3" fmla="*/ 0 w 3057524"/>
                    <a:gd name="connsiteY3" fmla="*/ 14281 h 467384"/>
                    <a:gd name="connsiteX0" fmla="*/ 2927834 w 2927834"/>
                    <a:gd name="connsiteY0" fmla="*/ 467384 h 467384"/>
                    <a:gd name="connsiteX1" fmla="*/ 2415866 w 2927834"/>
                    <a:gd name="connsiteY1" fmla="*/ 11861 h 467384"/>
                    <a:gd name="connsiteX2" fmla="*/ 508810 w 2927834"/>
                    <a:gd name="connsiteY2" fmla="*/ 0 h 467384"/>
                    <a:gd name="connsiteX3" fmla="*/ 0 w 2927834"/>
                    <a:gd name="connsiteY3" fmla="*/ 320266 h 467384"/>
                    <a:gd name="connsiteX0" fmla="*/ 2951850 w 2951850"/>
                    <a:gd name="connsiteY0" fmla="*/ 467384 h 467384"/>
                    <a:gd name="connsiteX1" fmla="*/ 2439882 w 2951850"/>
                    <a:gd name="connsiteY1" fmla="*/ 11861 h 467384"/>
                    <a:gd name="connsiteX2" fmla="*/ 532826 w 2951850"/>
                    <a:gd name="connsiteY2" fmla="*/ 0 h 467384"/>
                    <a:gd name="connsiteX3" fmla="*/ 0 w 2951850"/>
                    <a:gd name="connsiteY3" fmla="*/ 286268 h 467384"/>
                  </a:gdLst>
                  <a:ahLst/>
                  <a:cxnLst>
                    <a:cxn ang="0">
                      <a:pos x="connsiteX0" y="connsiteY0"/>
                    </a:cxn>
                    <a:cxn ang="0">
                      <a:pos x="connsiteX1" y="connsiteY1"/>
                    </a:cxn>
                    <a:cxn ang="0">
                      <a:pos x="connsiteX2" y="connsiteY2"/>
                    </a:cxn>
                    <a:cxn ang="0">
                      <a:pos x="connsiteX3" y="connsiteY3"/>
                    </a:cxn>
                  </a:cxnLst>
                  <a:rect l="l" t="t" r="r" b="b"/>
                  <a:pathLst>
                    <a:path w="2951850" h="467384">
                      <a:moveTo>
                        <a:pt x="2951850" y="467384"/>
                      </a:moveTo>
                      <a:lnTo>
                        <a:pt x="2439882" y="11861"/>
                      </a:lnTo>
                      <a:lnTo>
                        <a:pt x="532826" y="0"/>
                      </a:lnTo>
                      <a:lnTo>
                        <a:pt x="0" y="286268"/>
                      </a:lnTo>
                    </a:path>
                  </a:pathLst>
                </a:custGeom>
                <a:noFill/>
                <a:ln w="127000">
                  <a:solidFill>
                    <a:srgbClr val="FF66CC"/>
                  </a:solidFill>
                  <a:round/>
                  <a:headEnd/>
                  <a:tailEnd/>
                </a:ln>
              </p:spPr>
              <p:txBody>
                <a:bodyPr wrap="none" anchor="ctr"/>
                <a:lstStyle/>
                <a:p>
                  <a:pPr algn="l"/>
                  <a:endParaRPr lang="en-GB" sz="1100">
                    <a:solidFill>
                      <a:srgbClr val="000000"/>
                    </a:solidFill>
                  </a:endParaRPr>
                </a:p>
              </p:txBody>
            </p:sp>
            <p:sp>
              <p:nvSpPr>
                <p:cNvPr id="229" name="Freeform 492"/>
                <p:cNvSpPr>
                  <a:spLocks noChangeArrowheads="1"/>
                </p:cNvSpPr>
                <p:nvPr/>
              </p:nvSpPr>
              <p:spPr bwMode="ltGray">
                <a:xfrm flipV="1">
                  <a:off x="766428" y="3633610"/>
                  <a:ext cx="2998500" cy="333864"/>
                </a:xfrm>
                <a:custGeom>
                  <a:avLst/>
                  <a:gdLst>
                    <a:gd name="T0" fmla="*/ 3024186 w 3024186"/>
                    <a:gd name="T1" fmla="*/ 0 h 397231"/>
                    <a:gd name="T2" fmla="*/ 1988343 w 3024186"/>
                    <a:gd name="T3" fmla="*/ 297472 h 397231"/>
                    <a:gd name="T4" fmla="*/ 0 w 3024186"/>
                    <a:gd name="T5" fmla="*/ 306826 h 397231"/>
                    <a:gd name="T6" fmla="*/ 0 60000 65536"/>
                    <a:gd name="T7" fmla="*/ 0 60000 65536"/>
                    <a:gd name="T8" fmla="*/ 0 60000 65536"/>
                    <a:gd name="T9" fmla="*/ 0 w 3024186"/>
                    <a:gd name="T10" fmla="*/ 0 h 397231"/>
                    <a:gd name="T11" fmla="*/ 3024186 w 3024186"/>
                    <a:gd name="T12" fmla="*/ 397231 h 397231"/>
                  </a:gdLst>
                  <a:ahLst/>
                  <a:cxnLst>
                    <a:cxn ang="T6">
                      <a:pos x="T0" y="T1"/>
                    </a:cxn>
                    <a:cxn ang="T7">
                      <a:pos x="T2" y="T3"/>
                    </a:cxn>
                    <a:cxn ang="T8">
                      <a:pos x="T4" y="T5"/>
                    </a:cxn>
                  </a:cxnLst>
                  <a:rect l="T9" t="T10" r="T11" b="T12"/>
                  <a:pathLst>
                    <a:path w="3024186" h="397231">
                      <a:moveTo>
                        <a:pt x="3024186" y="0"/>
                      </a:moveTo>
                      <a:lnTo>
                        <a:pt x="1988343" y="385118"/>
                      </a:lnTo>
                      <a:lnTo>
                        <a:pt x="0" y="397231"/>
                      </a:lnTo>
                    </a:path>
                  </a:pathLst>
                </a:custGeom>
                <a:noFill/>
                <a:ln w="127000">
                  <a:solidFill>
                    <a:srgbClr val="FF66CC"/>
                  </a:solidFill>
                  <a:round/>
                  <a:headEnd/>
                  <a:tailEnd/>
                </a:ln>
              </p:spPr>
              <p:txBody>
                <a:bodyPr wrap="none" anchor="ctr"/>
                <a:lstStyle/>
                <a:p>
                  <a:pPr algn="l"/>
                  <a:endParaRPr lang="en-GB" sz="1100">
                    <a:solidFill>
                      <a:srgbClr val="000000"/>
                    </a:solidFill>
                  </a:endParaRPr>
                </a:p>
              </p:txBody>
            </p:sp>
            <p:sp>
              <p:nvSpPr>
                <p:cNvPr id="230" name="Freeform 492"/>
                <p:cNvSpPr>
                  <a:spLocks noChangeArrowheads="1"/>
                </p:cNvSpPr>
                <p:nvPr/>
              </p:nvSpPr>
              <p:spPr bwMode="ltGray">
                <a:xfrm flipV="1">
                  <a:off x="936259" y="3969753"/>
                  <a:ext cx="2786008" cy="366569"/>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Lst>
                  <a:ahLst/>
                  <a:cxnLst>
                    <a:cxn ang="T6">
                      <a:pos x="T0" y="T1"/>
                    </a:cxn>
                    <a:cxn ang="T7">
                      <a:pos x="T2" y="T3"/>
                    </a:cxn>
                    <a:cxn ang="T8">
                      <a:pos x="T4" y="T5"/>
                    </a:cxn>
                  </a:cxnLst>
                  <a:rect l="T9" t="T10" r="T11" b="T12"/>
                  <a:pathLst>
                    <a:path w="2809874" h="436143">
                      <a:moveTo>
                        <a:pt x="2809874" y="436143"/>
                      </a:moveTo>
                      <a:lnTo>
                        <a:pt x="1888331" y="12112"/>
                      </a:lnTo>
                      <a:lnTo>
                        <a:pt x="0" y="0"/>
                      </a:lnTo>
                    </a:path>
                  </a:pathLst>
                </a:custGeom>
                <a:noFill/>
                <a:ln w="127000">
                  <a:solidFill>
                    <a:srgbClr val="FF66CC"/>
                  </a:solidFill>
                  <a:round/>
                  <a:headEnd/>
                  <a:tailEnd/>
                </a:ln>
              </p:spPr>
              <p:txBody>
                <a:bodyPr wrap="none" anchor="ctr"/>
                <a:lstStyle/>
                <a:p>
                  <a:pPr algn="l"/>
                  <a:endParaRPr lang="en-GB" sz="1100">
                    <a:solidFill>
                      <a:srgbClr val="000000"/>
                    </a:solidFill>
                  </a:endParaRPr>
                </a:p>
              </p:txBody>
            </p:sp>
            <p:sp>
              <p:nvSpPr>
                <p:cNvPr id="231" name="Freeform 492"/>
                <p:cNvSpPr>
                  <a:spLocks noChangeArrowheads="1"/>
                </p:cNvSpPr>
                <p:nvPr/>
              </p:nvSpPr>
              <p:spPr bwMode="ltGray">
                <a:xfrm flipV="1">
                  <a:off x="1685082" y="2638629"/>
                  <a:ext cx="1004482" cy="980175"/>
                </a:xfrm>
                <a:custGeom>
                  <a:avLst/>
                  <a:gdLst>
                    <a:gd name="T0" fmla="*/ 0 w 1202532"/>
                    <a:gd name="T1" fmla="*/ 1012444 h 1310700"/>
                    <a:gd name="T2" fmla="*/ 1202532 w 1202532"/>
                    <a:gd name="T3" fmla="*/ 473446 h 1310700"/>
                    <a:gd name="T4" fmla="*/ 33339 w 1202532"/>
                    <a:gd name="T5" fmla="*/ 0 h 1310700"/>
                    <a:gd name="T6" fmla="*/ 0 60000 65536"/>
                    <a:gd name="T7" fmla="*/ 0 60000 65536"/>
                    <a:gd name="T8" fmla="*/ 0 60000 65536"/>
                    <a:gd name="T9" fmla="*/ 0 w 1202532"/>
                    <a:gd name="T10" fmla="*/ 0 h 1310700"/>
                    <a:gd name="T11" fmla="*/ 1202532 w 1202532"/>
                    <a:gd name="T12" fmla="*/ 1310700 h 1310700"/>
                    <a:gd name="connsiteX0" fmla="*/ 0 w 1202532"/>
                    <a:gd name="connsiteY0" fmla="*/ 1324866 h 1324866"/>
                    <a:gd name="connsiteX1" fmla="*/ 1202532 w 1202532"/>
                    <a:gd name="connsiteY1" fmla="*/ 627084 h 1324866"/>
                    <a:gd name="connsiteX2" fmla="*/ 146216 w 1202532"/>
                    <a:gd name="connsiteY2" fmla="*/ 0 h 1324866"/>
                    <a:gd name="connsiteX0" fmla="*/ 0 w 1178516"/>
                    <a:gd name="connsiteY0" fmla="*/ 1324866 h 1324866"/>
                    <a:gd name="connsiteX1" fmla="*/ 1178516 w 1178516"/>
                    <a:gd name="connsiteY1" fmla="*/ 655416 h 1324866"/>
                    <a:gd name="connsiteX2" fmla="*/ 146216 w 1178516"/>
                    <a:gd name="connsiteY2" fmla="*/ 0 h 1324866"/>
                    <a:gd name="connsiteX0" fmla="*/ 156391 w 1032300"/>
                    <a:gd name="connsiteY0" fmla="*/ 1186040 h 1186040"/>
                    <a:gd name="connsiteX1" fmla="*/ 1032300 w 1032300"/>
                    <a:gd name="connsiteY1" fmla="*/ 655416 h 1186040"/>
                    <a:gd name="connsiteX2" fmla="*/ 0 w 1032300"/>
                    <a:gd name="connsiteY2" fmla="*/ 0 h 1186040"/>
                    <a:gd name="connsiteX0" fmla="*/ 153990 w 1032300"/>
                    <a:gd name="connsiteY0" fmla="*/ 1166207 h 1166207"/>
                    <a:gd name="connsiteX1" fmla="*/ 1032300 w 1032300"/>
                    <a:gd name="connsiteY1" fmla="*/ 655416 h 1166207"/>
                    <a:gd name="connsiteX2" fmla="*/ 0 w 1032300"/>
                    <a:gd name="connsiteY2" fmla="*/ 0 h 1166207"/>
                    <a:gd name="connsiteX0" fmla="*/ 153990 w 1013087"/>
                    <a:gd name="connsiteY0" fmla="*/ 1166207 h 1166207"/>
                    <a:gd name="connsiteX1" fmla="*/ 1013087 w 1013087"/>
                    <a:gd name="connsiteY1" fmla="*/ 612918 h 1166207"/>
                    <a:gd name="connsiteX2" fmla="*/ 0 w 1013087"/>
                    <a:gd name="connsiteY2" fmla="*/ 0 h 1166207"/>
                  </a:gdLst>
                  <a:ahLst/>
                  <a:cxnLst>
                    <a:cxn ang="0">
                      <a:pos x="connsiteX0" y="connsiteY0"/>
                    </a:cxn>
                    <a:cxn ang="0">
                      <a:pos x="connsiteX1" y="connsiteY1"/>
                    </a:cxn>
                    <a:cxn ang="0">
                      <a:pos x="connsiteX2" y="connsiteY2"/>
                    </a:cxn>
                  </a:cxnLst>
                  <a:rect l="l" t="t" r="r" b="b"/>
                  <a:pathLst>
                    <a:path w="1013087" h="1166207">
                      <a:moveTo>
                        <a:pt x="153990" y="1166207"/>
                      </a:moveTo>
                      <a:lnTo>
                        <a:pt x="1013087" y="612918"/>
                      </a:lnTo>
                      <a:lnTo>
                        <a:pt x="0" y="0"/>
                      </a:lnTo>
                    </a:path>
                  </a:pathLst>
                </a:custGeom>
                <a:noFill/>
                <a:ln w="127000">
                  <a:solidFill>
                    <a:srgbClr val="FF66CC"/>
                  </a:solidFill>
                  <a:round/>
                  <a:headEnd/>
                  <a:tailEnd/>
                </a:ln>
              </p:spPr>
              <p:txBody>
                <a:bodyPr wrap="none" anchor="ctr"/>
                <a:lstStyle/>
                <a:p>
                  <a:pPr algn="l"/>
                  <a:endParaRPr lang="en-GB" sz="1100">
                    <a:solidFill>
                      <a:srgbClr val="000000"/>
                    </a:solidFill>
                  </a:endParaRPr>
                </a:p>
              </p:txBody>
            </p:sp>
            <p:sp>
              <p:nvSpPr>
                <p:cNvPr id="232" name="Freeform 492"/>
                <p:cNvSpPr>
                  <a:spLocks noChangeArrowheads="1"/>
                </p:cNvSpPr>
                <p:nvPr/>
              </p:nvSpPr>
              <p:spPr bwMode="ltGray">
                <a:xfrm flipV="1">
                  <a:off x="2477722" y="4008599"/>
                  <a:ext cx="1351270" cy="729361"/>
                </a:xfrm>
                <a:custGeom>
                  <a:avLst/>
                  <a:gdLst>
                    <a:gd name="T0" fmla="*/ 2809874 w 2809874"/>
                    <a:gd name="T1" fmla="*/ 336885 h 436143"/>
                    <a:gd name="T2" fmla="*/ 1888331 w 2809874"/>
                    <a:gd name="T3" fmla="*/ 9357 h 436143"/>
                    <a:gd name="T4" fmla="*/ 0 w 2809874"/>
                    <a:gd name="T5" fmla="*/ 0 h 436143"/>
                    <a:gd name="T6" fmla="*/ 0 60000 65536"/>
                    <a:gd name="T7" fmla="*/ 0 60000 65536"/>
                    <a:gd name="T8" fmla="*/ 0 60000 65536"/>
                    <a:gd name="T9" fmla="*/ 0 w 2809874"/>
                    <a:gd name="T10" fmla="*/ 0 h 436143"/>
                    <a:gd name="T11" fmla="*/ 2809874 w 2809874"/>
                    <a:gd name="T12" fmla="*/ 436143 h 436143"/>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6360"/>
                    <a:gd name="connsiteY0" fmla="*/ 436143 h 924457"/>
                    <a:gd name="connsiteX1" fmla="*/ 2986360 w 2986360"/>
                    <a:gd name="connsiteY1" fmla="*/ 924457 h 924457"/>
                    <a:gd name="connsiteX2" fmla="*/ 2750999 w 2986360"/>
                    <a:gd name="connsiteY2" fmla="*/ 862126 h 924457"/>
                    <a:gd name="connsiteX3" fmla="*/ 1888331 w 2986360"/>
                    <a:gd name="connsiteY3" fmla="*/ 12112 h 924457"/>
                    <a:gd name="connsiteX4" fmla="*/ 0 w 2986360"/>
                    <a:gd name="connsiteY4" fmla="*/ 0 h 924457"/>
                    <a:gd name="connsiteX0" fmla="*/ 2809874 w 2981557"/>
                    <a:gd name="connsiteY0" fmla="*/ 436143 h 924457"/>
                    <a:gd name="connsiteX1" fmla="*/ 2981557 w 2981557"/>
                    <a:gd name="connsiteY1" fmla="*/ 924457 h 924457"/>
                    <a:gd name="connsiteX2" fmla="*/ 2750999 w 2981557"/>
                    <a:gd name="connsiteY2" fmla="*/ 862126 h 924457"/>
                    <a:gd name="connsiteX3" fmla="*/ 1888331 w 2981557"/>
                    <a:gd name="connsiteY3" fmla="*/ 12112 h 924457"/>
                    <a:gd name="connsiteX4" fmla="*/ 0 w 2981557"/>
                    <a:gd name="connsiteY4" fmla="*/ 0 h 924457"/>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9874 w 2809874"/>
                    <a:gd name="connsiteY0" fmla="*/ 436143 h 862126"/>
                    <a:gd name="connsiteX1" fmla="*/ 2750999 w 2809874"/>
                    <a:gd name="connsiteY1" fmla="*/ 862126 h 862126"/>
                    <a:gd name="connsiteX2" fmla="*/ 1888331 w 2809874"/>
                    <a:gd name="connsiteY2" fmla="*/ 12112 h 862126"/>
                    <a:gd name="connsiteX3" fmla="*/ 0 w 2809874"/>
                    <a:gd name="connsiteY3" fmla="*/ 0 h 862126"/>
                    <a:gd name="connsiteX0" fmla="*/ 2805070 w 2805070"/>
                    <a:gd name="connsiteY0" fmla="*/ 436143 h 862126"/>
                    <a:gd name="connsiteX1" fmla="*/ 2750999 w 2805070"/>
                    <a:gd name="connsiteY1" fmla="*/ 862126 h 862126"/>
                    <a:gd name="connsiteX2" fmla="*/ 1888331 w 2805070"/>
                    <a:gd name="connsiteY2" fmla="*/ 12112 h 862126"/>
                    <a:gd name="connsiteX3" fmla="*/ 0 w 2805070"/>
                    <a:gd name="connsiteY3" fmla="*/ 0 h 862126"/>
                    <a:gd name="connsiteX0" fmla="*/ 2750999 w 2750999"/>
                    <a:gd name="connsiteY0" fmla="*/ 862126 h 862126"/>
                    <a:gd name="connsiteX1" fmla="*/ 1888331 w 2750999"/>
                    <a:gd name="connsiteY1" fmla="*/ 12112 h 862126"/>
                    <a:gd name="connsiteX2" fmla="*/ 0 w 2750999"/>
                    <a:gd name="connsiteY2" fmla="*/ 0 h 862126"/>
                    <a:gd name="connsiteX0" fmla="*/ 2789425 w 2789425"/>
                    <a:gd name="connsiteY0" fmla="*/ 896124 h 896124"/>
                    <a:gd name="connsiteX1" fmla="*/ 1888331 w 2789425"/>
                    <a:gd name="connsiteY1" fmla="*/ 12112 h 896124"/>
                    <a:gd name="connsiteX2" fmla="*/ 0 w 2789425"/>
                    <a:gd name="connsiteY2" fmla="*/ 0 h 896124"/>
                    <a:gd name="connsiteX0" fmla="*/ 2789425 w 2789425"/>
                    <a:gd name="connsiteY0" fmla="*/ 896124 h 896124"/>
                    <a:gd name="connsiteX1" fmla="*/ 2066053 w 2789425"/>
                    <a:gd name="connsiteY1" fmla="*/ 779 h 896124"/>
                    <a:gd name="connsiteX2" fmla="*/ 0 w 2789425"/>
                    <a:gd name="connsiteY2" fmla="*/ 0 h 896124"/>
                    <a:gd name="connsiteX0" fmla="*/ 2789425 w 2789425"/>
                    <a:gd name="connsiteY0" fmla="*/ 896124 h 896124"/>
                    <a:gd name="connsiteX1" fmla="*/ 2090070 w 2789425"/>
                    <a:gd name="connsiteY1" fmla="*/ 12112 h 896124"/>
                    <a:gd name="connsiteX2" fmla="*/ 0 w 2789425"/>
                    <a:gd name="connsiteY2" fmla="*/ 0 h 896124"/>
                    <a:gd name="connsiteX0" fmla="*/ 1578994 w 1578994"/>
                    <a:gd name="connsiteY0" fmla="*/ 901791 h 901791"/>
                    <a:gd name="connsiteX1" fmla="*/ 879639 w 1578994"/>
                    <a:gd name="connsiteY1" fmla="*/ 17779 h 901791"/>
                    <a:gd name="connsiteX2" fmla="*/ 0 w 1578994"/>
                    <a:gd name="connsiteY2" fmla="*/ 0 h 901791"/>
                    <a:gd name="connsiteX0" fmla="*/ 1382058 w 1382058"/>
                    <a:gd name="connsiteY0" fmla="*/ 890458 h 890458"/>
                    <a:gd name="connsiteX1" fmla="*/ 682703 w 1382058"/>
                    <a:gd name="connsiteY1" fmla="*/ 6446 h 890458"/>
                    <a:gd name="connsiteX2" fmla="*/ 0 w 1382058"/>
                    <a:gd name="connsiteY2" fmla="*/ 0 h 890458"/>
                    <a:gd name="connsiteX0" fmla="*/ 1324418 w 1324418"/>
                    <a:gd name="connsiteY0" fmla="*/ 918789 h 918789"/>
                    <a:gd name="connsiteX1" fmla="*/ 682703 w 1324418"/>
                    <a:gd name="connsiteY1" fmla="*/ 6446 h 918789"/>
                    <a:gd name="connsiteX2" fmla="*/ 0 w 1324418"/>
                    <a:gd name="connsiteY2" fmla="*/ 0 h 918789"/>
                    <a:gd name="connsiteX0" fmla="*/ 1343631 w 1343631"/>
                    <a:gd name="connsiteY0" fmla="*/ 850792 h 850792"/>
                    <a:gd name="connsiteX1" fmla="*/ 682703 w 1343631"/>
                    <a:gd name="connsiteY1" fmla="*/ 6446 h 850792"/>
                    <a:gd name="connsiteX2" fmla="*/ 0 w 1343631"/>
                    <a:gd name="connsiteY2" fmla="*/ 0 h 850792"/>
                    <a:gd name="connsiteX0" fmla="*/ 1362844 w 1362844"/>
                    <a:gd name="connsiteY0" fmla="*/ 867791 h 867791"/>
                    <a:gd name="connsiteX1" fmla="*/ 682703 w 1362844"/>
                    <a:gd name="connsiteY1" fmla="*/ 6446 h 867791"/>
                    <a:gd name="connsiteX2" fmla="*/ 0 w 1362844"/>
                    <a:gd name="connsiteY2" fmla="*/ 0 h 867791"/>
                  </a:gdLst>
                  <a:ahLst/>
                  <a:cxnLst>
                    <a:cxn ang="0">
                      <a:pos x="connsiteX0" y="connsiteY0"/>
                    </a:cxn>
                    <a:cxn ang="0">
                      <a:pos x="connsiteX1" y="connsiteY1"/>
                    </a:cxn>
                    <a:cxn ang="0">
                      <a:pos x="connsiteX2" y="connsiteY2"/>
                    </a:cxn>
                  </a:cxnLst>
                  <a:rect l="l" t="t" r="r" b="b"/>
                  <a:pathLst>
                    <a:path w="1362844" h="867791">
                      <a:moveTo>
                        <a:pt x="1362844" y="867791"/>
                      </a:moveTo>
                      <a:lnTo>
                        <a:pt x="682703" y="6446"/>
                      </a:lnTo>
                      <a:lnTo>
                        <a:pt x="0" y="0"/>
                      </a:lnTo>
                    </a:path>
                  </a:pathLst>
                </a:custGeom>
                <a:noFill/>
                <a:ln w="127000">
                  <a:solidFill>
                    <a:srgbClr val="FF66CC"/>
                  </a:solidFill>
                  <a:round/>
                  <a:headEnd/>
                  <a:tailEnd/>
                </a:ln>
              </p:spPr>
              <p:txBody>
                <a:bodyPr wrap="none" anchor="ctr"/>
                <a:lstStyle/>
                <a:p>
                  <a:pPr algn="l"/>
                  <a:endParaRPr lang="en-GB" sz="1100">
                    <a:solidFill>
                      <a:srgbClr val="000000"/>
                    </a:solidFill>
                  </a:endParaRPr>
                </a:p>
              </p:txBody>
            </p:sp>
          </p:grpSp>
          <p:grpSp>
            <p:nvGrpSpPr>
              <p:cNvPr id="15" name="Group 256"/>
              <p:cNvGrpSpPr/>
              <p:nvPr/>
            </p:nvGrpSpPr>
            <p:grpSpPr>
              <a:xfrm>
                <a:off x="648204" y="1784654"/>
                <a:ext cx="7794467" cy="2754522"/>
                <a:chOff x="648204" y="1970299"/>
                <a:chExt cx="7794467" cy="2754522"/>
              </a:xfrm>
            </p:grpSpPr>
            <p:grpSp>
              <p:nvGrpSpPr>
                <p:cNvPr id="16" name="Group 252"/>
                <p:cNvGrpSpPr/>
                <p:nvPr/>
              </p:nvGrpSpPr>
              <p:grpSpPr>
                <a:xfrm>
                  <a:off x="648204" y="1970299"/>
                  <a:ext cx="7794467" cy="2754522"/>
                  <a:chOff x="648204" y="1970299"/>
                  <a:chExt cx="7794467" cy="2754522"/>
                </a:xfrm>
              </p:grpSpPr>
              <p:grpSp>
                <p:nvGrpSpPr>
                  <p:cNvPr id="17" name="Group 411"/>
                  <p:cNvGrpSpPr/>
                  <p:nvPr/>
                </p:nvGrpSpPr>
                <p:grpSpPr>
                  <a:xfrm>
                    <a:off x="6021329" y="2708384"/>
                    <a:ext cx="1510576" cy="1288947"/>
                    <a:chOff x="6472886" y="2130009"/>
                    <a:chExt cx="1018793" cy="1243021"/>
                  </a:xfrm>
                  <a:effectLst/>
                </p:grpSpPr>
                <p:cxnSp>
                  <p:nvCxnSpPr>
                    <p:cNvPr id="240" name="Straight Connector 452"/>
                    <p:cNvCxnSpPr>
                      <a:cxnSpLocks noChangeShapeType="1"/>
                    </p:cNvCxnSpPr>
                    <p:nvPr/>
                  </p:nvCxnSpPr>
                  <p:spPr bwMode="ltGray">
                    <a:xfrm>
                      <a:off x="6472886" y="2130009"/>
                      <a:ext cx="997822" cy="4066"/>
                    </a:xfrm>
                    <a:prstGeom prst="line">
                      <a:avLst/>
                    </a:prstGeom>
                    <a:noFill/>
                    <a:ln w="38100">
                      <a:solidFill>
                        <a:srgbClr val="FF0000"/>
                      </a:solidFill>
                      <a:round/>
                      <a:headEnd/>
                      <a:tailEnd/>
                    </a:ln>
                  </p:spPr>
                </p:cxnSp>
                <p:cxnSp>
                  <p:nvCxnSpPr>
                    <p:cNvPr id="241" name="Straight Connector 452"/>
                    <p:cNvCxnSpPr>
                      <a:cxnSpLocks noChangeShapeType="1"/>
                    </p:cNvCxnSpPr>
                    <p:nvPr/>
                  </p:nvCxnSpPr>
                  <p:spPr bwMode="ltGray">
                    <a:xfrm>
                      <a:off x="6619416" y="3367158"/>
                      <a:ext cx="872263" cy="5872"/>
                    </a:xfrm>
                    <a:prstGeom prst="line">
                      <a:avLst/>
                    </a:prstGeom>
                    <a:noFill/>
                    <a:ln w="38100">
                      <a:solidFill>
                        <a:srgbClr val="FF0000"/>
                      </a:solidFill>
                      <a:round/>
                      <a:headEnd/>
                      <a:tailEnd/>
                    </a:ln>
                  </p:spPr>
                </p:cxnSp>
                <p:sp>
                  <p:nvSpPr>
                    <p:cNvPr id="242" name="Freeform 492"/>
                    <p:cNvSpPr>
                      <a:spLocks noChangeArrowheads="1"/>
                    </p:cNvSpPr>
                    <p:nvPr/>
                  </p:nvSpPr>
                  <p:spPr bwMode="ltGray">
                    <a:xfrm flipV="1">
                      <a:off x="6698456" y="2131233"/>
                      <a:ext cx="697708" cy="1227342"/>
                    </a:xfrm>
                    <a:custGeom>
                      <a:avLst/>
                      <a:gdLst>
                        <a:gd name="T0" fmla="*/ 1543050 w 1543050"/>
                        <a:gd name="T1" fmla="*/ 1610392 h 1436156"/>
                        <a:gd name="T2" fmla="*/ 1535905 w 1543050"/>
                        <a:gd name="T3" fmla="*/ 1621034 h 1436156"/>
                        <a:gd name="T4" fmla="*/ 1276350 w 1543050"/>
                        <a:gd name="T5" fmla="*/ 1613042 h 1436156"/>
                        <a:gd name="T6" fmla="*/ 254794 w 1543050"/>
                        <a:gd name="T7" fmla="*/ 2714 h 1436156"/>
                        <a:gd name="T8" fmla="*/ 0 w 1543050"/>
                        <a:gd name="T9" fmla="*/ 0 h 1436156"/>
                        <a:gd name="T10" fmla="*/ 0 60000 65536"/>
                        <a:gd name="T11" fmla="*/ 0 60000 65536"/>
                        <a:gd name="T12" fmla="*/ 0 60000 65536"/>
                        <a:gd name="T13" fmla="*/ 0 60000 65536"/>
                        <a:gd name="T14" fmla="*/ 0 60000 65536"/>
                        <a:gd name="T15" fmla="*/ 0 w 1543050"/>
                        <a:gd name="T16" fmla="*/ 0 h 1436156"/>
                        <a:gd name="T17" fmla="*/ 1543050 w 1543050"/>
                        <a:gd name="T18" fmla="*/ 1436156 h 1436156"/>
                      </a:gdLst>
                      <a:ahLst/>
                      <a:cxnLst>
                        <a:cxn ang="T10">
                          <a:pos x="T0" y="T1"/>
                        </a:cxn>
                        <a:cxn ang="T11">
                          <a:pos x="T2" y="T3"/>
                        </a:cxn>
                        <a:cxn ang="T12">
                          <a:pos x="T4" y="T5"/>
                        </a:cxn>
                        <a:cxn ang="T13">
                          <a:pos x="T6" y="T7"/>
                        </a:cxn>
                        <a:cxn ang="T14">
                          <a:pos x="T8" y="T9"/>
                        </a:cxn>
                      </a:cxnLst>
                      <a:rect l="T15" t="T16" r="T17" b="T18"/>
                      <a:pathLst>
                        <a:path w="1543050" h="1436156">
                          <a:moveTo>
                            <a:pt x="1543050" y="1426727"/>
                          </a:moveTo>
                          <a:lnTo>
                            <a:pt x="1535905" y="1436156"/>
                          </a:lnTo>
                          <a:lnTo>
                            <a:pt x="1276350" y="1429075"/>
                          </a:lnTo>
                          <a:lnTo>
                            <a:pt x="254794" y="2405"/>
                          </a:lnTo>
                          <a:lnTo>
                            <a:pt x="0" y="0"/>
                          </a:lnTo>
                        </a:path>
                      </a:pathLst>
                    </a:custGeom>
                    <a:noFill/>
                    <a:ln w="38100">
                      <a:solidFill>
                        <a:srgbClr val="FF0000"/>
                      </a:solidFill>
                      <a:round/>
                      <a:headEnd/>
                      <a:tailEnd/>
                    </a:ln>
                  </p:spPr>
                  <p:txBody>
                    <a:bodyPr wrap="none" anchor="ctr"/>
                    <a:lstStyle/>
                    <a:p>
                      <a:endParaRPr lang="en-GB" sz="1100">
                        <a:solidFill>
                          <a:srgbClr val="000000"/>
                        </a:solidFill>
                      </a:endParaRPr>
                    </a:p>
                  </p:txBody>
                </p:sp>
                <p:sp>
                  <p:nvSpPr>
                    <p:cNvPr id="243" name="Freeform 492"/>
                    <p:cNvSpPr>
                      <a:spLocks noChangeArrowheads="1"/>
                    </p:cNvSpPr>
                    <p:nvPr/>
                  </p:nvSpPr>
                  <p:spPr bwMode="ltGray">
                    <a:xfrm flipH="1" flipV="1">
                      <a:off x="6709530" y="2136826"/>
                      <a:ext cx="702469" cy="1235345"/>
                    </a:xfrm>
                    <a:custGeom>
                      <a:avLst/>
                      <a:gdLst>
                        <a:gd name="T0" fmla="*/ 465839 w 1633665"/>
                        <a:gd name="T1" fmla="*/ 1693107 h 1443850"/>
                        <a:gd name="T2" fmla="*/ 389789 w 1633665"/>
                        <a:gd name="T3" fmla="*/ 1695863 h 1443850"/>
                        <a:gd name="T4" fmla="*/ 68255 w 1633665"/>
                        <a:gd name="T5" fmla="*/ 5198 h 1443850"/>
                        <a:gd name="T6" fmla="*/ 0 w 1633665"/>
                        <a:gd name="T7" fmla="*/ 0 h 1443850"/>
                        <a:gd name="T8" fmla="*/ 0 60000 65536"/>
                        <a:gd name="T9" fmla="*/ 0 60000 65536"/>
                        <a:gd name="T10" fmla="*/ 0 60000 65536"/>
                        <a:gd name="T11" fmla="*/ 0 60000 65536"/>
                        <a:gd name="T12" fmla="*/ 0 w 1633665"/>
                        <a:gd name="T13" fmla="*/ 0 h 1443850"/>
                        <a:gd name="T14" fmla="*/ 1633665 w 1633665"/>
                        <a:gd name="T15" fmla="*/ 1443850 h 1443850"/>
                      </a:gdLst>
                      <a:ahLst/>
                      <a:cxnLst>
                        <a:cxn ang="T8">
                          <a:pos x="T0" y="T1"/>
                        </a:cxn>
                        <a:cxn ang="T9">
                          <a:pos x="T2" y="T3"/>
                        </a:cxn>
                        <a:cxn ang="T10">
                          <a:pos x="T4" y="T5"/>
                        </a:cxn>
                        <a:cxn ang="T11">
                          <a:pos x="T6" y="T7"/>
                        </a:cxn>
                      </a:cxnLst>
                      <a:rect l="T12" t="T13" r="T14" b="T15"/>
                      <a:pathLst>
                        <a:path w="1633665" h="1443850">
                          <a:moveTo>
                            <a:pt x="1633665" y="1441503"/>
                          </a:moveTo>
                          <a:lnTo>
                            <a:pt x="1366965" y="1443850"/>
                          </a:lnTo>
                          <a:lnTo>
                            <a:pt x="239371" y="4426"/>
                          </a:lnTo>
                          <a:lnTo>
                            <a:pt x="0" y="0"/>
                          </a:lnTo>
                        </a:path>
                      </a:pathLst>
                    </a:custGeom>
                    <a:noFill/>
                    <a:ln w="38100">
                      <a:solidFill>
                        <a:srgbClr val="FF0000"/>
                      </a:solidFill>
                      <a:round/>
                      <a:headEnd/>
                      <a:tailEnd/>
                    </a:ln>
                  </p:spPr>
                  <p:txBody>
                    <a:bodyPr wrap="none" anchor="ctr"/>
                    <a:lstStyle/>
                    <a:p>
                      <a:endParaRPr lang="en-GB" sz="1100">
                        <a:solidFill>
                          <a:srgbClr val="000000"/>
                        </a:solidFill>
                      </a:endParaRPr>
                    </a:p>
                  </p:txBody>
                </p:sp>
              </p:grpSp>
              <p:sp>
                <p:nvSpPr>
                  <p:cNvPr id="244" name="Freeform 492"/>
                  <p:cNvSpPr>
                    <a:spLocks noChangeArrowheads="1"/>
                  </p:cNvSpPr>
                  <p:nvPr/>
                </p:nvSpPr>
                <p:spPr bwMode="auto">
                  <a:xfrm flipV="1">
                    <a:off x="4324766" y="2750147"/>
                    <a:ext cx="1349475" cy="1246016"/>
                  </a:xfrm>
                  <a:custGeom>
                    <a:avLst/>
                    <a:gdLst>
                      <a:gd name="T0" fmla="*/ 1693068 w 1693068"/>
                      <a:gd name="T1" fmla="*/ 2093608 h 1419626"/>
                      <a:gd name="T2" fmla="*/ 1419225 w 1693068"/>
                      <a:gd name="T3" fmla="*/ 2100662 h 1419626"/>
                      <a:gd name="T4" fmla="*/ 354806 w 1693068"/>
                      <a:gd name="T5" fmla="*/ 3256 h 1419626"/>
                      <a:gd name="T6" fmla="*/ 0 w 1693068"/>
                      <a:gd name="T7" fmla="*/ 0 h 1419626"/>
                      <a:gd name="T8" fmla="*/ 0 60000 65536"/>
                      <a:gd name="T9" fmla="*/ 0 60000 65536"/>
                      <a:gd name="T10" fmla="*/ 0 60000 65536"/>
                      <a:gd name="T11" fmla="*/ 0 60000 65536"/>
                      <a:gd name="T12" fmla="*/ 0 w 1693068"/>
                      <a:gd name="T13" fmla="*/ 0 h 1419626"/>
                      <a:gd name="T14" fmla="*/ 1693068 w 1693068"/>
                      <a:gd name="T15" fmla="*/ 1419626 h 1419626"/>
                      <a:gd name="connsiteX0" fmla="*/ 1693068 w 1693068"/>
                      <a:gd name="connsiteY0" fmla="*/ 1414857 h 1419626"/>
                      <a:gd name="connsiteX1" fmla="*/ 1400012 w 1693068"/>
                      <a:gd name="connsiteY1" fmla="*/ 1419626 h 1419626"/>
                      <a:gd name="connsiteX2" fmla="*/ 354806 w 1693068"/>
                      <a:gd name="connsiteY2" fmla="*/ 2199 h 1419626"/>
                      <a:gd name="connsiteX3" fmla="*/ 0 w 1693068"/>
                      <a:gd name="connsiteY3" fmla="*/ 0 h 1419626"/>
                    </a:gdLst>
                    <a:ahLst/>
                    <a:cxnLst>
                      <a:cxn ang="0">
                        <a:pos x="connsiteX0" y="connsiteY0"/>
                      </a:cxn>
                      <a:cxn ang="0">
                        <a:pos x="connsiteX1" y="connsiteY1"/>
                      </a:cxn>
                      <a:cxn ang="0">
                        <a:pos x="connsiteX2" y="connsiteY2"/>
                      </a:cxn>
                      <a:cxn ang="0">
                        <a:pos x="connsiteX3" y="connsiteY3"/>
                      </a:cxn>
                    </a:cxnLst>
                    <a:rect l="l" t="t" r="r" b="b"/>
                    <a:pathLst>
                      <a:path w="1693068" h="1419626">
                        <a:moveTo>
                          <a:pt x="1693068" y="1414857"/>
                        </a:moveTo>
                        <a:lnTo>
                          <a:pt x="1400012" y="1419626"/>
                        </a:lnTo>
                        <a:lnTo>
                          <a:pt x="354806" y="2199"/>
                        </a:lnTo>
                        <a:lnTo>
                          <a:pt x="0" y="0"/>
                        </a:lnTo>
                      </a:path>
                    </a:pathLst>
                  </a:custGeom>
                  <a:noFill/>
                  <a:ln w="38100">
                    <a:solidFill>
                      <a:srgbClr val="FF0000"/>
                    </a:solidFill>
                    <a:round/>
                    <a:headEnd/>
                    <a:tailEnd/>
                  </a:ln>
                </p:spPr>
                <p:txBody>
                  <a:bodyPr wrap="none" anchor="ctr"/>
                  <a:lstStyle/>
                  <a:p>
                    <a:pPr algn="l"/>
                    <a:endParaRPr lang="en-GB" sz="1100">
                      <a:solidFill>
                        <a:srgbClr val="000000"/>
                      </a:solidFill>
                    </a:endParaRPr>
                  </a:p>
                </p:txBody>
              </p:sp>
              <p:sp>
                <p:nvSpPr>
                  <p:cNvPr id="245" name="Freeform 492"/>
                  <p:cNvSpPr>
                    <a:spLocks noChangeArrowheads="1"/>
                  </p:cNvSpPr>
                  <p:nvPr/>
                </p:nvSpPr>
                <p:spPr bwMode="auto">
                  <a:xfrm flipV="1">
                    <a:off x="2572658" y="1970299"/>
                    <a:ext cx="1248991" cy="751276"/>
                  </a:xfrm>
                  <a:custGeom>
                    <a:avLst/>
                    <a:gdLst>
                      <a:gd name="T0" fmla="*/ 1259681 w 1259681"/>
                      <a:gd name="T1" fmla="*/ 0 h 893864"/>
                      <a:gd name="T2" fmla="*/ 831056 w 1259681"/>
                      <a:gd name="T3" fmla="*/ 677344 h 893864"/>
                      <a:gd name="T4" fmla="*/ 0 w 1259681"/>
                      <a:gd name="T5" fmla="*/ 690441 h 893864"/>
                      <a:gd name="T6" fmla="*/ 0 60000 65536"/>
                      <a:gd name="T7" fmla="*/ 0 60000 65536"/>
                      <a:gd name="T8" fmla="*/ 0 60000 65536"/>
                      <a:gd name="T9" fmla="*/ 0 w 1259681"/>
                      <a:gd name="T10" fmla="*/ 0 h 893864"/>
                      <a:gd name="T11" fmla="*/ 1259681 w 1259681"/>
                      <a:gd name="T12" fmla="*/ 893864 h 893864"/>
                    </a:gdLst>
                    <a:ahLst/>
                    <a:cxnLst>
                      <a:cxn ang="T6">
                        <a:pos x="T0" y="T1"/>
                      </a:cxn>
                      <a:cxn ang="T7">
                        <a:pos x="T2" y="T3"/>
                      </a:cxn>
                      <a:cxn ang="T8">
                        <a:pos x="T4" y="T5"/>
                      </a:cxn>
                    </a:cxnLst>
                    <a:rect l="T9" t="T10" r="T11" b="T12"/>
                    <a:pathLst>
                      <a:path w="1259681" h="893864">
                        <a:moveTo>
                          <a:pt x="1259681" y="0"/>
                        </a:moveTo>
                        <a:lnTo>
                          <a:pt x="831056" y="876906"/>
                        </a:lnTo>
                        <a:lnTo>
                          <a:pt x="0" y="893864"/>
                        </a:lnTo>
                      </a:path>
                    </a:pathLst>
                  </a:custGeom>
                  <a:noFill/>
                  <a:ln w="38100">
                    <a:solidFill>
                      <a:srgbClr val="FF0000"/>
                    </a:solidFill>
                    <a:round/>
                    <a:headEnd/>
                    <a:tailEnd/>
                  </a:ln>
                </p:spPr>
                <p:txBody>
                  <a:bodyPr wrap="none" anchor="ctr"/>
                  <a:lstStyle/>
                  <a:p>
                    <a:pPr algn="l"/>
                    <a:endParaRPr lang="en-GB" sz="1100">
                      <a:solidFill>
                        <a:srgbClr val="000000"/>
                      </a:solidFill>
                    </a:endParaRPr>
                  </a:p>
                </p:txBody>
              </p:sp>
              <p:sp>
                <p:nvSpPr>
                  <p:cNvPr id="246" name="Freeform 492"/>
                  <p:cNvSpPr>
                    <a:spLocks noChangeArrowheads="1"/>
                  </p:cNvSpPr>
                  <p:nvPr/>
                </p:nvSpPr>
                <p:spPr bwMode="auto">
                  <a:xfrm flipV="1">
                    <a:off x="1609148" y="2481371"/>
                    <a:ext cx="2200491" cy="242239"/>
                  </a:xfrm>
                  <a:custGeom>
                    <a:avLst/>
                    <a:gdLst>
                      <a:gd name="T0" fmla="*/ 2219325 w 2219325"/>
                      <a:gd name="T1" fmla="*/ 0 h 288215"/>
                      <a:gd name="T2" fmla="*/ 1790715 w 2219325"/>
                      <a:gd name="T3" fmla="*/ 207655 h 288215"/>
                      <a:gd name="T4" fmla="*/ 0 w 2219325"/>
                      <a:gd name="T5" fmla="*/ 222625 h 288215"/>
                      <a:gd name="T6" fmla="*/ 0 60000 65536"/>
                      <a:gd name="T7" fmla="*/ 0 60000 65536"/>
                      <a:gd name="T8" fmla="*/ 0 60000 65536"/>
                      <a:gd name="T9" fmla="*/ 0 w 2219325"/>
                      <a:gd name="T10" fmla="*/ 0 h 288215"/>
                      <a:gd name="T11" fmla="*/ 2219325 w 2219325"/>
                      <a:gd name="T12" fmla="*/ 288215 h 288215"/>
                    </a:gdLst>
                    <a:ahLst/>
                    <a:cxnLst>
                      <a:cxn ang="T6">
                        <a:pos x="T0" y="T1"/>
                      </a:cxn>
                      <a:cxn ang="T7">
                        <a:pos x="T2" y="T3"/>
                      </a:cxn>
                      <a:cxn ang="T8">
                        <a:pos x="T4" y="T5"/>
                      </a:cxn>
                    </a:cxnLst>
                    <a:rect l="T9" t="T10" r="T11" b="T12"/>
                    <a:pathLst>
                      <a:path w="2219325" h="288215">
                        <a:moveTo>
                          <a:pt x="2219325" y="0"/>
                        </a:moveTo>
                        <a:lnTo>
                          <a:pt x="1790700" y="268835"/>
                        </a:lnTo>
                        <a:lnTo>
                          <a:pt x="0" y="288215"/>
                        </a:lnTo>
                      </a:path>
                    </a:pathLst>
                  </a:custGeom>
                  <a:noFill/>
                  <a:ln w="38100">
                    <a:solidFill>
                      <a:srgbClr val="FF0000"/>
                    </a:solidFill>
                    <a:round/>
                    <a:headEnd/>
                    <a:tailEnd/>
                  </a:ln>
                </p:spPr>
                <p:txBody>
                  <a:bodyPr wrap="none" anchor="ctr"/>
                  <a:lstStyle/>
                  <a:p>
                    <a:pPr algn="l"/>
                    <a:endParaRPr lang="en-GB" sz="1100">
                      <a:solidFill>
                        <a:srgbClr val="000000"/>
                      </a:solidFill>
                    </a:endParaRPr>
                  </a:p>
                </p:txBody>
              </p:sp>
              <p:sp>
                <p:nvSpPr>
                  <p:cNvPr id="247" name="Freeform 492"/>
                  <p:cNvSpPr>
                    <a:spLocks noChangeArrowheads="1"/>
                  </p:cNvSpPr>
                  <p:nvPr/>
                </p:nvSpPr>
                <p:spPr bwMode="auto">
                  <a:xfrm flipV="1">
                    <a:off x="648204" y="3630447"/>
                    <a:ext cx="3104769" cy="342010"/>
                  </a:xfrm>
                  <a:custGeom>
                    <a:avLst/>
                    <a:gdLst>
                      <a:gd name="T0" fmla="*/ 3131343 w 3131343"/>
                      <a:gd name="T1" fmla="*/ 0 h 406921"/>
                      <a:gd name="T2" fmla="*/ 2105025 w 3131343"/>
                      <a:gd name="T3" fmla="*/ 303103 h 406921"/>
                      <a:gd name="T4" fmla="*/ 0 w 3131343"/>
                      <a:gd name="T5" fmla="*/ 314328 h 406921"/>
                      <a:gd name="T6" fmla="*/ 0 60000 65536"/>
                      <a:gd name="T7" fmla="*/ 0 60000 65536"/>
                      <a:gd name="T8" fmla="*/ 0 60000 65536"/>
                      <a:gd name="T9" fmla="*/ 0 w 3131343"/>
                      <a:gd name="T10" fmla="*/ 0 h 406921"/>
                      <a:gd name="T11" fmla="*/ 3131343 w 3131343"/>
                      <a:gd name="T12" fmla="*/ 406921 h 406921"/>
                    </a:gdLst>
                    <a:ahLst/>
                    <a:cxnLst>
                      <a:cxn ang="T6">
                        <a:pos x="T0" y="T1"/>
                      </a:cxn>
                      <a:cxn ang="T7">
                        <a:pos x="T2" y="T3"/>
                      </a:cxn>
                      <a:cxn ang="T8">
                        <a:pos x="T4" y="T5"/>
                      </a:cxn>
                    </a:cxnLst>
                    <a:rect l="T9" t="T10" r="T11" b="T12"/>
                    <a:pathLst>
                      <a:path w="3131343" h="406921">
                        <a:moveTo>
                          <a:pt x="3131343" y="0"/>
                        </a:moveTo>
                        <a:lnTo>
                          <a:pt x="2105024" y="392387"/>
                        </a:lnTo>
                        <a:lnTo>
                          <a:pt x="0" y="406921"/>
                        </a:lnTo>
                      </a:path>
                    </a:pathLst>
                  </a:custGeom>
                  <a:noFill/>
                  <a:ln w="38100">
                    <a:solidFill>
                      <a:srgbClr val="FF0000"/>
                    </a:solidFill>
                    <a:round/>
                    <a:headEnd/>
                    <a:tailEnd/>
                  </a:ln>
                </p:spPr>
                <p:txBody>
                  <a:bodyPr wrap="none" anchor="ctr"/>
                  <a:lstStyle/>
                  <a:p>
                    <a:pPr algn="l"/>
                    <a:endParaRPr lang="en-GB" sz="1100">
                      <a:solidFill>
                        <a:srgbClr val="000000"/>
                      </a:solidFill>
                    </a:endParaRPr>
                  </a:p>
                </p:txBody>
              </p:sp>
              <p:sp>
                <p:nvSpPr>
                  <p:cNvPr id="248" name="Freeform 492"/>
                  <p:cNvSpPr>
                    <a:spLocks noChangeArrowheads="1"/>
                  </p:cNvSpPr>
                  <p:nvPr/>
                </p:nvSpPr>
                <p:spPr bwMode="auto">
                  <a:xfrm flipV="1">
                    <a:off x="900713" y="3980638"/>
                    <a:ext cx="2835611" cy="358423"/>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Lst>
                    <a:ahLst/>
                    <a:cxnLst>
                      <a:cxn ang="T6">
                        <a:pos x="T0" y="T1"/>
                      </a:cxn>
                      <a:cxn ang="T7">
                        <a:pos x="T2" y="T3"/>
                      </a:cxn>
                      <a:cxn ang="T8">
                        <a:pos x="T4" y="T5"/>
                      </a:cxn>
                    </a:cxnLst>
                    <a:rect l="T9" t="T10" r="T11" b="T12"/>
                    <a:pathLst>
                      <a:path w="2859881" h="426449">
                        <a:moveTo>
                          <a:pt x="2859881" y="426449"/>
                        </a:moveTo>
                        <a:lnTo>
                          <a:pt x="1924049" y="1"/>
                        </a:lnTo>
                        <a:lnTo>
                          <a:pt x="0" y="0"/>
                        </a:lnTo>
                      </a:path>
                    </a:pathLst>
                  </a:custGeom>
                  <a:noFill/>
                  <a:ln w="38100">
                    <a:solidFill>
                      <a:srgbClr val="FF0000"/>
                    </a:solidFill>
                    <a:round/>
                    <a:headEnd/>
                    <a:tailEnd/>
                  </a:ln>
                </p:spPr>
                <p:txBody>
                  <a:bodyPr wrap="none" anchor="ctr"/>
                  <a:lstStyle/>
                  <a:p>
                    <a:pPr algn="l"/>
                    <a:endParaRPr lang="en-GB" sz="1100">
                      <a:solidFill>
                        <a:srgbClr val="000000"/>
                      </a:solidFill>
                    </a:endParaRPr>
                  </a:p>
                </p:txBody>
              </p:sp>
              <p:sp>
                <p:nvSpPr>
                  <p:cNvPr id="249" name="Freeform 492"/>
                  <p:cNvSpPr>
                    <a:spLocks noChangeArrowheads="1"/>
                  </p:cNvSpPr>
                  <p:nvPr/>
                </p:nvSpPr>
                <p:spPr bwMode="auto">
                  <a:xfrm flipV="1">
                    <a:off x="946629" y="2735828"/>
                    <a:ext cx="2891629" cy="377879"/>
                  </a:xfrm>
                  <a:custGeom>
                    <a:avLst/>
                    <a:gdLst>
                      <a:gd name="T0" fmla="*/ 2993231 w 2993231"/>
                      <a:gd name="T1" fmla="*/ 344374 h 445830"/>
                      <a:gd name="T2" fmla="*/ 2469357 w 2993231"/>
                      <a:gd name="T3" fmla="*/ 0 h 445830"/>
                      <a:gd name="T4" fmla="*/ 0 w 2993231"/>
                      <a:gd name="T5" fmla="*/ 1870 h 445830"/>
                      <a:gd name="T6" fmla="*/ 0 60000 65536"/>
                      <a:gd name="T7" fmla="*/ 0 60000 65536"/>
                      <a:gd name="T8" fmla="*/ 0 60000 65536"/>
                      <a:gd name="T9" fmla="*/ 0 w 2993231"/>
                      <a:gd name="T10" fmla="*/ 0 h 445830"/>
                      <a:gd name="T11" fmla="*/ 2993231 w 2993231"/>
                      <a:gd name="T12" fmla="*/ 445830 h 445830"/>
                      <a:gd name="connsiteX0" fmla="*/ 2993231 w 2993231"/>
                      <a:gd name="connsiteY0" fmla="*/ 445830 h 445830"/>
                      <a:gd name="connsiteX1" fmla="*/ 2469356 w 2993231"/>
                      <a:gd name="connsiteY1" fmla="*/ 0 h 445830"/>
                      <a:gd name="connsiteX2" fmla="*/ 353301 w 2993231"/>
                      <a:gd name="connsiteY2" fmla="*/ 1898 h 445830"/>
                      <a:gd name="connsiteX3" fmla="*/ 0 w 2993231"/>
                      <a:gd name="connsiteY3" fmla="*/ 2421 h 445830"/>
                      <a:gd name="connsiteX0" fmla="*/ 2916379 w 2916379"/>
                      <a:gd name="connsiteY0" fmla="*/ 445830 h 445830"/>
                      <a:gd name="connsiteX1" fmla="*/ 2392504 w 2916379"/>
                      <a:gd name="connsiteY1" fmla="*/ 0 h 445830"/>
                      <a:gd name="connsiteX2" fmla="*/ 276449 w 2916379"/>
                      <a:gd name="connsiteY2" fmla="*/ 1898 h 445830"/>
                      <a:gd name="connsiteX3" fmla="*/ 0 w 2916379"/>
                      <a:gd name="connsiteY3" fmla="*/ 268742 h 445830"/>
                      <a:gd name="connsiteX0" fmla="*/ 2916379 w 2916379"/>
                      <a:gd name="connsiteY0" fmla="*/ 449598 h 449598"/>
                      <a:gd name="connsiteX1" fmla="*/ 2392504 w 2916379"/>
                      <a:gd name="connsiteY1" fmla="*/ 3768 h 449598"/>
                      <a:gd name="connsiteX2" fmla="*/ 468580 w 2916379"/>
                      <a:gd name="connsiteY2" fmla="*/ 0 h 449598"/>
                      <a:gd name="connsiteX3" fmla="*/ 0 w 2916379"/>
                      <a:gd name="connsiteY3" fmla="*/ 272510 h 449598"/>
                    </a:gdLst>
                    <a:ahLst/>
                    <a:cxnLst>
                      <a:cxn ang="0">
                        <a:pos x="connsiteX0" y="connsiteY0"/>
                      </a:cxn>
                      <a:cxn ang="0">
                        <a:pos x="connsiteX1" y="connsiteY1"/>
                      </a:cxn>
                      <a:cxn ang="0">
                        <a:pos x="connsiteX2" y="connsiteY2"/>
                      </a:cxn>
                      <a:cxn ang="0">
                        <a:pos x="connsiteX3" y="connsiteY3"/>
                      </a:cxn>
                    </a:cxnLst>
                    <a:rect l="l" t="t" r="r" b="b"/>
                    <a:pathLst>
                      <a:path w="2916379" h="449598">
                        <a:moveTo>
                          <a:pt x="2916379" y="449598"/>
                        </a:moveTo>
                        <a:lnTo>
                          <a:pt x="2392504" y="3768"/>
                        </a:lnTo>
                        <a:lnTo>
                          <a:pt x="468580" y="0"/>
                        </a:lnTo>
                        <a:lnTo>
                          <a:pt x="0" y="272510"/>
                        </a:lnTo>
                      </a:path>
                    </a:pathLst>
                  </a:custGeom>
                  <a:noFill/>
                  <a:ln w="38100">
                    <a:solidFill>
                      <a:srgbClr val="FF0000"/>
                    </a:solidFill>
                    <a:round/>
                    <a:headEnd/>
                    <a:tailEnd/>
                  </a:ln>
                </p:spPr>
                <p:txBody>
                  <a:bodyPr wrap="none" anchor="ctr"/>
                  <a:lstStyle/>
                  <a:p>
                    <a:pPr algn="l"/>
                    <a:endParaRPr lang="en-GB" sz="1100">
                      <a:solidFill>
                        <a:srgbClr val="000000"/>
                      </a:solidFill>
                    </a:endParaRPr>
                  </a:p>
                </p:txBody>
              </p:sp>
              <p:sp>
                <p:nvSpPr>
                  <p:cNvPr id="250" name="Freeform 492"/>
                  <p:cNvSpPr>
                    <a:spLocks noChangeArrowheads="1"/>
                  </p:cNvSpPr>
                  <p:nvPr/>
                </p:nvSpPr>
                <p:spPr bwMode="auto">
                  <a:xfrm flipV="1">
                    <a:off x="1834361" y="2663554"/>
                    <a:ext cx="841679" cy="886766"/>
                  </a:xfrm>
                  <a:custGeom>
                    <a:avLst/>
                    <a:gdLst>
                      <a:gd name="T0" fmla="*/ 152400 w 1145381"/>
                      <a:gd name="T1" fmla="*/ 0 h 1179728"/>
                      <a:gd name="T2" fmla="*/ 1145381 w 1145381"/>
                      <a:gd name="T3" fmla="*/ 402275 h 1179728"/>
                      <a:gd name="T4" fmla="*/ 0 w 1145381"/>
                      <a:gd name="T5" fmla="*/ 911272 h 1179728"/>
                      <a:gd name="T6" fmla="*/ 0 60000 65536"/>
                      <a:gd name="T7" fmla="*/ 0 60000 65536"/>
                      <a:gd name="T8" fmla="*/ 0 60000 65536"/>
                      <a:gd name="T9" fmla="*/ 0 w 1145381"/>
                      <a:gd name="T10" fmla="*/ 0 h 1179728"/>
                      <a:gd name="T11" fmla="*/ 1145381 w 1145381"/>
                      <a:gd name="T12" fmla="*/ 1179728 h 1179728"/>
                      <a:gd name="connsiteX0" fmla="*/ 0 w 992981"/>
                      <a:gd name="connsiteY0" fmla="*/ 0 h 1038069"/>
                      <a:gd name="connsiteX1" fmla="*/ 992981 w 992981"/>
                      <a:gd name="connsiteY1" fmla="*/ 520784 h 1038069"/>
                      <a:gd name="connsiteX2" fmla="*/ 140598 w 992981"/>
                      <a:gd name="connsiteY2" fmla="*/ 1038069 h 1038069"/>
                      <a:gd name="connsiteX0" fmla="*/ 0 w 947350"/>
                      <a:gd name="connsiteY0" fmla="*/ 0 h 1038069"/>
                      <a:gd name="connsiteX1" fmla="*/ 947350 w 947350"/>
                      <a:gd name="connsiteY1" fmla="*/ 543450 h 1038069"/>
                      <a:gd name="connsiteX2" fmla="*/ 140598 w 947350"/>
                      <a:gd name="connsiteY2" fmla="*/ 1038069 h 1038069"/>
                      <a:gd name="connsiteX0" fmla="*/ 0 w 868096"/>
                      <a:gd name="connsiteY0" fmla="*/ 0 h 1055068"/>
                      <a:gd name="connsiteX1" fmla="*/ 868096 w 868096"/>
                      <a:gd name="connsiteY1" fmla="*/ 560449 h 1055068"/>
                      <a:gd name="connsiteX2" fmla="*/ 61344 w 868096"/>
                      <a:gd name="connsiteY2" fmla="*/ 1055068 h 1055068"/>
                      <a:gd name="connsiteX0" fmla="*/ 0 w 848883"/>
                      <a:gd name="connsiteY0" fmla="*/ 0 h 1055068"/>
                      <a:gd name="connsiteX1" fmla="*/ 848883 w 848883"/>
                      <a:gd name="connsiteY1" fmla="*/ 526451 h 1055068"/>
                      <a:gd name="connsiteX2" fmla="*/ 61344 w 848883"/>
                      <a:gd name="connsiteY2" fmla="*/ 1055068 h 1055068"/>
                    </a:gdLst>
                    <a:ahLst/>
                    <a:cxnLst>
                      <a:cxn ang="0">
                        <a:pos x="connsiteX0" y="connsiteY0"/>
                      </a:cxn>
                      <a:cxn ang="0">
                        <a:pos x="connsiteX1" y="connsiteY1"/>
                      </a:cxn>
                      <a:cxn ang="0">
                        <a:pos x="connsiteX2" y="connsiteY2"/>
                      </a:cxn>
                    </a:cxnLst>
                    <a:rect l="l" t="t" r="r" b="b"/>
                    <a:pathLst>
                      <a:path w="848883" h="1055068">
                        <a:moveTo>
                          <a:pt x="0" y="0"/>
                        </a:moveTo>
                        <a:lnTo>
                          <a:pt x="848883" y="526451"/>
                        </a:lnTo>
                        <a:lnTo>
                          <a:pt x="61344" y="1055068"/>
                        </a:lnTo>
                      </a:path>
                    </a:pathLst>
                  </a:custGeom>
                  <a:noFill/>
                  <a:ln w="38100">
                    <a:solidFill>
                      <a:srgbClr val="FF0000"/>
                    </a:solidFill>
                    <a:round/>
                    <a:headEnd/>
                    <a:tailEnd/>
                  </a:ln>
                </p:spPr>
                <p:txBody>
                  <a:bodyPr wrap="none" anchor="ctr"/>
                  <a:lstStyle/>
                  <a:p>
                    <a:pPr algn="l"/>
                    <a:endParaRPr lang="en-GB" sz="1100">
                      <a:solidFill>
                        <a:srgbClr val="000000"/>
                      </a:solidFill>
                    </a:endParaRPr>
                  </a:p>
                </p:txBody>
              </p:sp>
              <p:sp>
                <p:nvSpPr>
                  <p:cNvPr id="251" name="Freeform 250"/>
                  <p:cNvSpPr/>
                  <p:nvPr/>
                </p:nvSpPr>
                <p:spPr bwMode="auto">
                  <a:xfrm>
                    <a:off x="7693201" y="2743203"/>
                    <a:ext cx="749470" cy="1225118"/>
                  </a:xfrm>
                  <a:custGeom>
                    <a:avLst/>
                    <a:gdLst>
                      <a:gd name="connsiteX0" fmla="*/ 0 w 1145219"/>
                      <a:gd name="connsiteY0" fmla="*/ 0 h 1269506"/>
                      <a:gd name="connsiteX1" fmla="*/ 1145219 w 1145219"/>
                      <a:gd name="connsiteY1" fmla="*/ 8877 h 1269506"/>
                      <a:gd name="connsiteX2" fmla="*/ 1136341 w 1145219"/>
                      <a:gd name="connsiteY2" fmla="*/ 1269506 h 1269506"/>
                      <a:gd name="connsiteX3" fmla="*/ 8877 w 1145219"/>
                      <a:gd name="connsiteY3" fmla="*/ 1269506 h 1269506"/>
                      <a:gd name="connsiteX4" fmla="*/ 8877 w 1145219"/>
                      <a:gd name="connsiteY4" fmla="*/ 1269506 h 1269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219" h="1269506">
                        <a:moveTo>
                          <a:pt x="0" y="0"/>
                        </a:moveTo>
                        <a:lnTo>
                          <a:pt x="1145219" y="8877"/>
                        </a:lnTo>
                        <a:cubicBezTo>
                          <a:pt x="1142260" y="429087"/>
                          <a:pt x="1139300" y="849296"/>
                          <a:pt x="1136341" y="1269506"/>
                        </a:cubicBezTo>
                        <a:lnTo>
                          <a:pt x="8877" y="1269506"/>
                        </a:lnTo>
                        <a:lnTo>
                          <a:pt x="8877" y="1269506"/>
                        </a:lnTo>
                      </a:path>
                    </a:pathLst>
                  </a:custGeom>
                  <a:noFill/>
                  <a:ln w="38100">
                    <a:solidFill>
                      <a:srgbClr val="FF0000"/>
                    </a:solidFill>
                    <a:round/>
                    <a:headEnd/>
                    <a:tailEn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imes New Roman" pitchFamily="18" charset="0"/>
                    </a:endParaRPr>
                  </a:p>
                </p:txBody>
              </p:sp>
              <p:sp>
                <p:nvSpPr>
                  <p:cNvPr id="252" name="Freeform 492"/>
                  <p:cNvSpPr>
                    <a:spLocks noChangeArrowheads="1"/>
                  </p:cNvSpPr>
                  <p:nvPr/>
                </p:nvSpPr>
                <p:spPr bwMode="auto">
                  <a:xfrm flipV="1">
                    <a:off x="2600926" y="4018736"/>
                    <a:ext cx="1225886" cy="706085"/>
                  </a:xfrm>
                  <a:custGeom>
                    <a:avLst/>
                    <a:gdLst>
                      <a:gd name="T0" fmla="*/ 2859881 w 2859881"/>
                      <a:gd name="T1" fmla="*/ 329415 h 426449"/>
                      <a:gd name="T2" fmla="*/ 1924064 w 2859881"/>
                      <a:gd name="T3" fmla="*/ 1 h 426449"/>
                      <a:gd name="T4" fmla="*/ 0 w 2859881"/>
                      <a:gd name="T5" fmla="*/ 0 h 426449"/>
                      <a:gd name="T6" fmla="*/ 0 60000 65536"/>
                      <a:gd name="T7" fmla="*/ 0 60000 65536"/>
                      <a:gd name="T8" fmla="*/ 0 60000 65536"/>
                      <a:gd name="T9" fmla="*/ 0 w 2859881"/>
                      <a:gd name="T10" fmla="*/ 0 h 426449"/>
                      <a:gd name="T11" fmla="*/ 2859881 w 2859881"/>
                      <a:gd name="T12" fmla="*/ 426449 h 426449"/>
                      <a:gd name="connsiteX0" fmla="*/ 2490029 w 2490029"/>
                      <a:gd name="connsiteY0" fmla="*/ 630439 h 630439"/>
                      <a:gd name="connsiteX1" fmla="*/ 1924049 w 2490029"/>
                      <a:gd name="connsiteY1" fmla="*/ 1 h 630439"/>
                      <a:gd name="connsiteX2" fmla="*/ 0 w 2490029"/>
                      <a:gd name="connsiteY2" fmla="*/ 0 h 630439"/>
                      <a:gd name="connsiteX0" fmla="*/ 2490029 w 2490029"/>
                      <a:gd name="connsiteY0" fmla="*/ 840095 h 840095"/>
                      <a:gd name="connsiteX1" fmla="*/ 1813574 w 2490029"/>
                      <a:gd name="connsiteY1" fmla="*/ 0 h 840095"/>
                      <a:gd name="connsiteX2" fmla="*/ 0 w 2490029"/>
                      <a:gd name="connsiteY2" fmla="*/ 209656 h 840095"/>
                      <a:gd name="connsiteX0" fmla="*/ 1236378 w 1236378"/>
                      <a:gd name="connsiteY0" fmla="*/ 840095 h 840095"/>
                      <a:gd name="connsiteX1" fmla="*/ 559923 w 1236378"/>
                      <a:gd name="connsiteY1" fmla="*/ 0 h 840095"/>
                      <a:gd name="connsiteX2" fmla="*/ 0 w 1236378"/>
                      <a:gd name="connsiteY2" fmla="*/ 0 h 840095"/>
                    </a:gdLst>
                    <a:ahLst/>
                    <a:cxnLst>
                      <a:cxn ang="0">
                        <a:pos x="connsiteX0" y="connsiteY0"/>
                      </a:cxn>
                      <a:cxn ang="0">
                        <a:pos x="connsiteX1" y="connsiteY1"/>
                      </a:cxn>
                      <a:cxn ang="0">
                        <a:pos x="connsiteX2" y="connsiteY2"/>
                      </a:cxn>
                    </a:cxnLst>
                    <a:rect l="l" t="t" r="r" b="b"/>
                    <a:pathLst>
                      <a:path w="1236378" h="840095">
                        <a:moveTo>
                          <a:pt x="1236378" y="840095"/>
                        </a:moveTo>
                        <a:lnTo>
                          <a:pt x="559923" y="0"/>
                        </a:lnTo>
                        <a:lnTo>
                          <a:pt x="0" y="0"/>
                        </a:lnTo>
                      </a:path>
                    </a:pathLst>
                  </a:custGeom>
                  <a:noFill/>
                  <a:ln w="38100">
                    <a:solidFill>
                      <a:srgbClr val="FF0000"/>
                    </a:solidFill>
                    <a:round/>
                    <a:headEnd/>
                    <a:tailEnd/>
                  </a:ln>
                </p:spPr>
                <p:txBody>
                  <a:bodyPr wrap="none" anchor="ctr"/>
                  <a:lstStyle/>
                  <a:p>
                    <a:pPr algn="l"/>
                    <a:endParaRPr lang="en-GB" sz="1100">
                      <a:solidFill>
                        <a:srgbClr val="000000"/>
                      </a:solidFill>
                    </a:endParaRPr>
                  </a:p>
                </p:txBody>
              </p:sp>
            </p:grpSp>
            <p:cxnSp>
              <p:nvCxnSpPr>
                <p:cNvPr id="254" name="Straight Connector 520"/>
                <p:cNvCxnSpPr>
                  <a:cxnSpLocks noChangeShapeType="1"/>
                </p:cNvCxnSpPr>
                <p:nvPr/>
              </p:nvCxnSpPr>
              <p:spPr bwMode="auto">
                <a:xfrm rot="10800000" flipH="1" flipV="1">
                  <a:off x="4305787" y="2741937"/>
                  <a:ext cx="1326698" cy="9567"/>
                </a:xfrm>
                <a:prstGeom prst="line">
                  <a:avLst/>
                </a:prstGeom>
                <a:noFill/>
                <a:ln w="38100">
                  <a:solidFill>
                    <a:srgbClr val="FF0000"/>
                  </a:solidFill>
                  <a:round/>
                  <a:headEnd/>
                  <a:tailEnd/>
                </a:ln>
              </p:spPr>
            </p:cxnSp>
            <p:cxnSp>
              <p:nvCxnSpPr>
                <p:cNvPr id="255" name="Straight Connector 520"/>
                <p:cNvCxnSpPr>
                  <a:cxnSpLocks noChangeShapeType="1"/>
                </p:cNvCxnSpPr>
                <p:nvPr/>
              </p:nvCxnSpPr>
              <p:spPr bwMode="auto">
                <a:xfrm rot="10800000" flipH="1" flipV="1">
                  <a:off x="4307684" y="3994168"/>
                  <a:ext cx="1326698" cy="9567"/>
                </a:xfrm>
                <a:prstGeom prst="line">
                  <a:avLst/>
                </a:prstGeom>
                <a:noFill/>
                <a:ln w="38100">
                  <a:solidFill>
                    <a:srgbClr val="FF0000"/>
                  </a:solidFill>
                  <a:round/>
                  <a:headEnd/>
                  <a:tailEnd/>
                </a:ln>
              </p:spPr>
            </p:cxnSp>
            <p:sp>
              <p:nvSpPr>
                <p:cNvPr id="256" name="Freeform 492"/>
                <p:cNvSpPr>
                  <a:spLocks noChangeArrowheads="1"/>
                </p:cNvSpPr>
                <p:nvPr/>
              </p:nvSpPr>
              <p:spPr bwMode="auto">
                <a:xfrm flipH="1" flipV="1">
                  <a:off x="4277313" y="2748109"/>
                  <a:ext cx="1398823" cy="1252391"/>
                </a:xfrm>
                <a:custGeom>
                  <a:avLst/>
                  <a:gdLst>
                    <a:gd name="T0" fmla="*/ 1754981 w 1754981"/>
                    <a:gd name="T1" fmla="*/ 2432144 h 1417278"/>
                    <a:gd name="T2" fmla="*/ 1316831 w 1754981"/>
                    <a:gd name="T3" fmla="*/ 2420545 h 1417278"/>
                    <a:gd name="T4" fmla="*/ 278606 w 1754981"/>
                    <a:gd name="T5" fmla="*/ 4496 h 1417278"/>
                    <a:gd name="T6" fmla="*/ 0 w 1754981"/>
                    <a:gd name="T7" fmla="*/ 0 h 1417278"/>
                    <a:gd name="T8" fmla="*/ 0 60000 65536"/>
                    <a:gd name="T9" fmla="*/ 0 60000 65536"/>
                    <a:gd name="T10" fmla="*/ 0 60000 65536"/>
                    <a:gd name="T11" fmla="*/ 0 60000 65536"/>
                    <a:gd name="T12" fmla="*/ 0 w 1754981"/>
                    <a:gd name="T13" fmla="*/ 0 h 1417278"/>
                    <a:gd name="T14" fmla="*/ 1754981 w 1754981"/>
                    <a:gd name="T15" fmla="*/ 1417278 h 1417278"/>
                    <a:gd name="connsiteX0" fmla="*/ 1754981 w 1754981"/>
                    <a:gd name="connsiteY0" fmla="*/ 1417278 h 1417278"/>
                    <a:gd name="connsiteX1" fmla="*/ 1340847 w 1754981"/>
                    <a:gd name="connsiteY1" fmla="*/ 1415894 h 1417278"/>
                    <a:gd name="connsiteX2" fmla="*/ 278606 w 1754981"/>
                    <a:gd name="connsiteY2" fmla="*/ 2619 h 1417278"/>
                    <a:gd name="connsiteX3" fmla="*/ 0 w 1754981"/>
                    <a:gd name="connsiteY3" fmla="*/ 0 h 1417278"/>
                    <a:gd name="connsiteX0" fmla="*/ 1754981 w 1754981"/>
                    <a:gd name="connsiteY0" fmla="*/ 1420031 h 1420031"/>
                    <a:gd name="connsiteX1" fmla="*/ 1340847 w 1754981"/>
                    <a:gd name="connsiteY1" fmla="*/ 1418647 h 1420031"/>
                    <a:gd name="connsiteX2" fmla="*/ 293017 w 1754981"/>
                    <a:gd name="connsiteY2" fmla="*/ 0 h 1420031"/>
                    <a:gd name="connsiteX3" fmla="*/ 0 w 1754981"/>
                    <a:gd name="connsiteY3" fmla="*/ 2753 h 1420031"/>
                  </a:gdLst>
                  <a:ahLst/>
                  <a:cxnLst>
                    <a:cxn ang="0">
                      <a:pos x="connsiteX0" y="connsiteY0"/>
                    </a:cxn>
                    <a:cxn ang="0">
                      <a:pos x="connsiteX1" y="connsiteY1"/>
                    </a:cxn>
                    <a:cxn ang="0">
                      <a:pos x="connsiteX2" y="connsiteY2"/>
                    </a:cxn>
                    <a:cxn ang="0">
                      <a:pos x="connsiteX3" y="connsiteY3"/>
                    </a:cxn>
                  </a:cxnLst>
                  <a:rect l="l" t="t" r="r" b="b"/>
                  <a:pathLst>
                    <a:path w="1754981" h="1420031">
                      <a:moveTo>
                        <a:pt x="1754981" y="1420031"/>
                      </a:moveTo>
                      <a:lnTo>
                        <a:pt x="1340847" y="1418647"/>
                      </a:lnTo>
                      <a:lnTo>
                        <a:pt x="293017" y="0"/>
                      </a:lnTo>
                      <a:lnTo>
                        <a:pt x="0" y="2753"/>
                      </a:lnTo>
                    </a:path>
                  </a:pathLst>
                </a:custGeom>
                <a:noFill/>
                <a:ln w="38100">
                  <a:solidFill>
                    <a:srgbClr val="FF0000"/>
                  </a:solidFill>
                  <a:round/>
                  <a:headEnd/>
                  <a:tailEnd/>
                </a:ln>
              </p:spPr>
              <p:txBody>
                <a:bodyPr wrap="none" anchor="ctr"/>
                <a:lstStyle/>
                <a:p>
                  <a:pPr algn="l"/>
                  <a:endParaRPr lang="en-GB" sz="1100">
                    <a:solidFill>
                      <a:srgbClr val="000000"/>
                    </a:solidFill>
                  </a:endParaRPr>
                </a:p>
              </p:txBody>
            </p:sp>
          </p:grpSp>
          <p:sp>
            <p:nvSpPr>
              <p:cNvPr id="258" name="AutoShape 5"/>
              <p:cNvSpPr>
                <a:spLocks noChangeArrowheads="1"/>
              </p:cNvSpPr>
              <p:nvPr/>
            </p:nvSpPr>
            <p:spPr bwMode="ltGray">
              <a:xfrm>
                <a:off x="214064" y="1528757"/>
                <a:ext cx="8719464" cy="3405790"/>
              </a:xfrm>
              <a:prstGeom prst="roundRect">
                <a:avLst>
                  <a:gd name="adj" fmla="val 10995"/>
                </a:avLst>
              </a:prstGeom>
              <a:noFill/>
              <a:ln w="165100" algn="ctr">
                <a:solidFill>
                  <a:schemeClr val="bg1">
                    <a:lumMod val="75000"/>
                  </a:schemeClr>
                </a:solidFill>
                <a:round/>
                <a:headEnd type="none" w="sm" len="sm"/>
                <a:tailEnd type="none" w="sm" len="sm"/>
              </a:ln>
            </p:spPr>
            <p:txBody>
              <a:bodyPr/>
              <a:lstStyle/>
              <a:p>
                <a:pPr algn="l"/>
                <a:endParaRPr lang="en-GB" sz="1100">
                  <a:solidFill>
                    <a:srgbClr val="000000"/>
                  </a:solidFill>
                </a:endParaRPr>
              </a:p>
            </p:txBody>
          </p:sp>
          <p:grpSp>
            <p:nvGrpSpPr>
              <p:cNvPr id="18" name="Group 166"/>
              <p:cNvGrpSpPr/>
              <p:nvPr/>
            </p:nvGrpSpPr>
            <p:grpSpPr>
              <a:xfrm>
                <a:off x="443118" y="1581859"/>
                <a:ext cx="8373232" cy="3360741"/>
                <a:chOff x="443118" y="1767504"/>
                <a:chExt cx="8373232" cy="3360741"/>
              </a:xfrm>
            </p:grpSpPr>
            <p:pic>
              <p:nvPicPr>
                <p:cNvPr id="53" name="Picture 52"/>
                <p:cNvPicPr>
                  <a:picLocks noChangeAspect="1"/>
                </p:cNvPicPr>
                <p:nvPr/>
              </p:nvPicPr>
              <p:blipFill>
                <a:blip r:embed="rId2" cstate="print"/>
                <a:stretch>
                  <a:fillRect/>
                </a:stretch>
              </p:blipFill>
              <p:spPr>
                <a:xfrm>
                  <a:off x="2503556" y="2791276"/>
                  <a:ext cx="677171" cy="67717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54" name="Picture 53"/>
                <p:cNvPicPr>
                  <a:picLocks noChangeAspect="1"/>
                </p:cNvPicPr>
                <p:nvPr/>
              </p:nvPicPr>
              <p:blipFill>
                <a:blip r:embed="rId3" cstate="print"/>
                <a:stretch>
                  <a:fillRect/>
                </a:stretch>
              </p:blipFill>
              <p:spPr>
                <a:xfrm>
                  <a:off x="1435430" y="3352799"/>
                  <a:ext cx="683055" cy="683055"/>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1" name="Picture 9"/>
                <p:cNvPicPr>
                  <a:picLocks noChangeAspect="1" noChangeArrowheads="1"/>
                </p:cNvPicPr>
                <p:nvPr/>
              </p:nvPicPr>
              <p:blipFill>
                <a:blip r:embed="rId4" cstate="print">
                  <a:clrChange>
                    <a:clrFrom>
                      <a:srgbClr val="3838FF"/>
                    </a:clrFrom>
                    <a:clrTo>
                      <a:srgbClr val="3838FF">
                        <a:alpha val="0"/>
                      </a:srgbClr>
                    </a:clrTo>
                  </a:clrChange>
                </a:blip>
                <a:srcRect/>
                <a:stretch>
                  <a:fillRect/>
                </a:stretch>
              </p:blipFill>
              <p:spPr bwMode="auto">
                <a:xfrm rot="21002872">
                  <a:off x="2506368" y="2888328"/>
                  <a:ext cx="620416" cy="431377"/>
                </a:xfrm>
                <a:prstGeom prst="rect">
                  <a:avLst/>
                </a:prstGeom>
                <a:noFill/>
                <a:ln w="12700">
                  <a:noFill/>
                  <a:miter lim="800000"/>
                  <a:headEnd type="none" w="sm" len="sm"/>
                  <a:tailEnd type="none" w="sm" len="sm"/>
                </a:ln>
              </p:spPr>
            </p:pic>
            <p:pic>
              <p:nvPicPr>
                <p:cNvPr id="102" name="Picture 101"/>
                <p:cNvPicPr>
                  <a:picLocks noChangeAspect="1"/>
                </p:cNvPicPr>
                <p:nvPr/>
              </p:nvPicPr>
              <p:blipFill>
                <a:blip r:embed="rId5" cstate="print"/>
                <a:stretch>
                  <a:fillRect/>
                </a:stretch>
              </p:blipFill>
              <p:spPr>
                <a:xfrm>
                  <a:off x="623788" y="2355725"/>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03" name="Picture 102"/>
                <p:cNvPicPr>
                  <a:picLocks noChangeAspect="1"/>
                </p:cNvPicPr>
                <p:nvPr/>
              </p:nvPicPr>
              <p:blipFill>
                <a:blip r:embed="rId6" cstate="print"/>
                <a:stretch>
                  <a:fillRect/>
                </a:stretch>
              </p:blipFill>
              <p:spPr>
                <a:xfrm flipH="1">
                  <a:off x="443118" y="3252788"/>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04" name="Picture 103"/>
                <p:cNvPicPr>
                  <a:picLocks noChangeAspect="1"/>
                </p:cNvPicPr>
                <p:nvPr/>
              </p:nvPicPr>
              <p:blipFill>
                <a:blip r:embed="rId7" cstate="print"/>
                <a:stretch>
                  <a:fillRect/>
                </a:stretch>
              </p:blipFill>
              <p:spPr>
                <a:xfrm>
                  <a:off x="590451" y="4068582"/>
                  <a:ext cx="457200" cy="685799"/>
                </a:xfrm>
                <a:prstGeom prst="roundRect">
                  <a:avLst/>
                </a:prstGeom>
                <a:ln w="25400">
                  <a:solidFill>
                    <a:srgbClr val="3366FF"/>
                  </a:solidFill>
                </a:ln>
                <a:effectLst>
                  <a:outerShdw blurRad="50800" dist="38100" dir="2700000" algn="tl" rotWithShape="0">
                    <a:srgbClr val="000000">
                      <a:alpha val="43000"/>
                    </a:srgbClr>
                  </a:outerShdw>
                </a:effectLst>
              </p:spPr>
            </p:pic>
            <p:pic>
              <p:nvPicPr>
                <p:cNvPr id="105" name="Picture 104"/>
                <p:cNvPicPr>
                  <a:picLocks noChangeAspect="1"/>
                </p:cNvPicPr>
                <p:nvPr/>
              </p:nvPicPr>
              <p:blipFill>
                <a:blip r:embed="rId8" cstate="print"/>
                <a:stretch>
                  <a:fillRect/>
                </a:stretch>
              </p:blipFill>
              <p:spPr>
                <a:xfrm>
                  <a:off x="1643761" y="4149545"/>
                  <a:ext cx="511968" cy="511968"/>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6" name="Picture 105"/>
                <p:cNvPicPr>
                  <a:picLocks noChangeAspect="1"/>
                </p:cNvPicPr>
                <p:nvPr/>
              </p:nvPicPr>
              <p:blipFill>
                <a:blip r:embed="rId9" cstate="print"/>
                <a:stretch>
                  <a:fillRect/>
                </a:stretch>
              </p:blipFill>
              <p:spPr>
                <a:xfrm>
                  <a:off x="1487818" y="2319149"/>
                  <a:ext cx="582577" cy="582577"/>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7" name="Picture 10"/>
                <p:cNvPicPr>
                  <a:picLocks noChangeAspect="1" noChangeArrowheads="1"/>
                </p:cNvPicPr>
                <p:nvPr/>
              </p:nvPicPr>
              <p:blipFill>
                <a:blip r:embed="rId10" cstate="print">
                  <a:clrChange>
                    <a:clrFrom>
                      <a:srgbClr val="000CFC"/>
                    </a:clrFrom>
                    <a:clrTo>
                      <a:srgbClr val="000CFC">
                        <a:alpha val="0"/>
                      </a:srgbClr>
                    </a:clrTo>
                  </a:clrChange>
                </a:blip>
                <a:srcRect/>
                <a:stretch>
                  <a:fillRect/>
                </a:stretch>
              </p:blipFill>
              <p:spPr bwMode="auto">
                <a:xfrm>
                  <a:off x="1485135" y="3422044"/>
                  <a:ext cx="573207" cy="511969"/>
                </a:xfrm>
                <a:prstGeom prst="rect">
                  <a:avLst/>
                </a:prstGeom>
                <a:noFill/>
                <a:ln w="12700">
                  <a:noFill/>
                  <a:miter lim="800000"/>
                  <a:headEnd type="none" w="sm" len="sm"/>
                  <a:tailEnd type="none" w="sm" len="sm"/>
                </a:ln>
              </p:spPr>
            </p:pic>
            <p:pic>
              <p:nvPicPr>
                <p:cNvPr id="108" name="Picture 107"/>
                <p:cNvPicPr>
                  <a:picLocks noChangeAspect="1"/>
                </p:cNvPicPr>
                <p:nvPr/>
              </p:nvPicPr>
              <p:blipFill>
                <a:blip r:embed="rId11" cstate="print"/>
                <a:stretch>
                  <a:fillRect/>
                </a:stretch>
              </p:blipFill>
              <p:spPr>
                <a:xfrm>
                  <a:off x="2035115" y="1767504"/>
                  <a:ext cx="588469"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09" name="Picture 108"/>
                <p:cNvPicPr>
                  <a:picLocks noChangeAspect="1"/>
                </p:cNvPicPr>
                <p:nvPr/>
              </p:nvPicPr>
              <p:blipFill>
                <a:blip r:embed="rId12" cstate="print"/>
                <a:stretch>
                  <a:fillRect/>
                </a:stretch>
              </p:blipFill>
              <p:spPr>
                <a:xfrm>
                  <a:off x="2687056" y="2204712"/>
                  <a:ext cx="667273" cy="472591"/>
                </a:xfrm>
                <a:prstGeom prst="roundRect">
                  <a:avLst/>
                </a:prstGeom>
                <a:ln w="25400">
                  <a:solidFill>
                    <a:srgbClr val="008000"/>
                  </a:solidFill>
                </a:ln>
                <a:effectLst>
                  <a:outerShdw blurRad="50800" dist="38100" dir="2700000" algn="tl" rotWithShape="0">
                    <a:srgbClr val="000000">
                      <a:alpha val="43000"/>
                    </a:srgbClr>
                  </a:outerShdw>
                </a:effectLst>
              </p:spPr>
            </p:pic>
            <p:pic>
              <p:nvPicPr>
                <p:cNvPr id="110" name="Picture 109"/>
                <p:cNvPicPr>
                  <a:picLocks noChangeAspect="1"/>
                </p:cNvPicPr>
                <p:nvPr/>
              </p:nvPicPr>
              <p:blipFill>
                <a:blip r:embed="rId13" cstate="print"/>
                <a:stretch>
                  <a:fillRect/>
                </a:stretch>
              </p:blipFill>
              <p:spPr>
                <a:xfrm>
                  <a:off x="3741616" y="2418899"/>
                  <a:ext cx="661511" cy="661511"/>
                </a:xfrm>
                <a:prstGeom prst="roundRect">
                  <a:avLst/>
                </a:prstGeom>
                <a:ln w="25400">
                  <a:solidFill>
                    <a:srgbClr val="FF9900"/>
                  </a:solidFill>
                </a:ln>
                <a:effectLst>
                  <a:outerShdw blurRad="50800" dist="38100" dir="2700000" algn="tl" rotWithShape="0">
                    <a:srgbClr val="000000">
                      <a:alpha val="43000"/>
                    </a:srgbClr>
                  </a:outerShdw>
                </a:effectLst>
              </p:spPr>
            </p:pic>
            <p:grpSp>
              <p:nvGrpSpPr>
                <p:cNvPr id="19" name="Group 370"/>
                <p:cNvGrpSpPr/>
                <p:nvPr/>
              </p:nvGrpSpPr>
              <p:grpSpPr>
                <a:xfrm>
                  <a:off x="5481431" y="3562639"/>
                  <a:ext cx="1091856" cy="838100"/>
                  <a:chOff x="5774530" y="2719488"/>
                  <a:chExt cx="985837" cy="756721"/>
                </a:xfrm>
              </p:grpSpPr>
              <p:sp>
                <p:nvSpPr>
                  <p:cNvPr id="113" name="Rounded Rectangle 112"/>
                  <p:cNvSpPr/>
                  <p:nvPr/>
                </p:nvSpPr>
                <p:spPr bwMode="auto">
                  <a:xfrm>
                    <a:off x="5879306" y="2757488"/>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sz="1100"/>
                  </a:p>
                </p:txBody>
              </p:sp>
              <p:sp>
                <p:nvSpPr>
                  <p:cNvPr id="114" name="TextBox 113"/>
                  <p:cNvSpPr txBox="1">
                    <a:spLocks noChangeArrowheads="1"/>
                  </p:cNvSpPr>
                  <p:nvPr/>
                </p:nvSpPr>
                <p:spPr bwMode="auto">
                  <a:xfrm>
                    <a:off x="5774530" y="2719488"/>
                    <a:ext cx="985837" cy="259739"/>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 b="1" dirty="0" smtClean="0">
                        <a:solidFill>
                          <a:schemeClr val="bg1"/>
                        </a:solidFill>
                        <a:latin typeface="Arial Narrow"/>
                        <a:ea typeface="+mn-ea"/>
                        <a:cs typeface="Arial Narrow"/>
                      </a:rPr>
                      <a:t>MISSION CONTROL</a:t>
                    </a:r>
                    <a:endParaRPr lang="en-US" sz="400" b="1" dirty="0">
                      <a:solidFill>
                        <a:schemeClr val="bg1"/>
                      </a:solidFill>
                      <a:latin typeface="Arial Narrow"/>
                      <a:ea typeface="+mn-ea"/>
                      <a:cs typeface="Arial Narrow"/>
                    </a:endParaRPr>
                  </a:p>
                  <a:p>
                    <a:pPr algn="ctr" fontAlgn="auto">
                      <a:spcBef>
                        <a:spcPts val="0"/>
                      </a:spcBef>
                      <a:spcAft>
                        <a:spcPts val="0"/>
                      </a:spcAft>
                      <a:defRPr/>
                    </a:pPr>
                    <a:r>
                      <a:rPr lang="en-US" sz="400" b="1" dirty="0">
                        <a:solidFill>
                          <a:schemeClr val="bg1"/>
                        </a:solidFill>
                        <a:latin typeface="Arial Narrow"/>
                        <a:ea typeface="+mn-ea"/>
                        <a:cs typeface="Arial Narrow"/>
                      </a:rPr>
                      <a:t>CENTER</a:t>
                    </a:r>
                  </a:p>
                </p:txBody>
              </p:sp>
              <p:pic>
                <p:nvPicPr>
                  <p:cNvPr id="115" name="Picture 114"/>
                  <p:cNvPicPr>
                    <a:picLocks noChangeAspect="1"/>
                  </p:cNvPicPr>
                  <p:nvPr/>
                </p:nvPicPr>
                <p:blipFill>
                  <a:blip r:embed="rId14" cstate="print"/>
                  <a:stretch>
                    <a:fillRect/>
                  </a:stretch>
                </p:blipFill>
                <p:spPr>
                  <a:xfrm>
                    <a:off x="5903003" y="2977442"/>
                    <a:ext cx="716872" cy="498767"/>
                  </a:xfrm>
                  <a:prstGeom prst="roundRect">
                    <a:avLst/>
                  </a:prstGeom>
                  <a:ln w="25400">
                    <a:solidFill>
                      <a:srgbClr val="FF33CC"/>
                    </a:solidFill>
                  </a:ln>
                  <a:effectLst/>
                </p:spPr>
              </p:pic>
            </p:grpSp>
            <p:grpSp>
              <p:nvGrpSpPr>
                <p:cNvPr id="20" name="Group 371"/>
                <p:cNvGrpSpPr/>
                <p:nvPr/>
              </p:nvGrpSpPr>
              <p:grpSpPr>
                <a:xfrm>
                  <a:off x="5469524" y="2171989"/>
                  <a:ext cx="1082256" cy="828574"/>
                  <a:chOff x="5791199" y="1466951"/>
                  <a:chExt cx="985837" cy="754756"/>
                </a:xfrm>
              </p:grpSpPr>
              <p:sp>
                <p:nvSpPr>
                  <p:cNvPr id="117" name="Rounded Rectangle 116"/>
                  <p:cNvSpPr/>
                  <p:nvPr/>
                </p:nvSpPr>
                <p:spPr bwMode="auto">
                  <a:xfrm>
                    <a:off x="5895975" y="1504951"/>
                    <a:ext cx="764382" cy="716756"/>
                  </a:xfrm>
                  <a:prstGeom prst="roundRect">
                    <a:avLst/>
                  </a:prstGeom>
                  <a:solidFill>
                    <a:srgbClr val="FF33CC"/>
                  </a:solidFill>
                  <a:ln w="38100">
                    <a:noFill/>
                    <a:round/>
                    <a:headEnd/>
                    <a:tailEnd/>
                  </a:ln>
                  <a:effectLst>
                    <a:outerShdw blurRad="50800" dist="38100" dir="2700000" algn="tl" rotWithShape="0">
                      <a:prstClr val="black">
                        <a:alpha val="40000"/>
                      </a:prstClr>
                    </a:outerShdw>
                  </a:effectLst>
                </p:spPr>
                <p:txBody>
                  <a:bodyPr wrap="none" rtlCol="0" anchor="ctr"/>
                  <a:lstStyle/>
                  <a:p>
                    <a:pPr algn="ctr"/>
                    <a:endParaRPr lang="en-US" sz="1100"/>
                  </a:p>
                </p:txBody>
              </p:sp>
              <p:pic>
                <p:nvPicPr>
                  <p:cNvPr id="118" name="Picture 117"/>
                  <p:cNvPicPr>
                    <a:picLocks noChangeAspect="1"/>
                  </p:cNvPicPr>
                  <p:nvPr/>
                </p:nvPicPr>
                <p:blipFill>
                  <a:blip r:embed="rId15" cstate="print"/>
                  <a:stretch>
                    <a:fillRect/>
                  </a:stretch>
                </p:blipFill>
                <p:spPr>
                  <a:xfrm>
                    <a:off x="5924790" y="1721744"/>
                    <a:ext cx="708886" cy="472591"/>
                  </a:xfrm>
                  <a:prstGeom prst="roundRect">
                    <a:avLst/>
                  </a:prstGeom>
                  <a:ln w="25400">
                    <a:solidFill>
                      <a:srgbClr val="FF33CC"/>
                    </a:solidFill>
                  </a:ln>
                  <a:effectLst/>
                </p:spPr>
              </p:pic>
              <p:sp>
                <p:nvSpPr>
                  <p:cNvPr id="119" name="TextBox 118"/>
                  <p:cNvSpPr txBox="1">
                    <a:spLocks noChangeArrowheads="1"/>
                  </p:cNvSpPr>
                  <p:nvPr/>
                </p:nvSpPr>
                <p:spPr bwMode="auto">
                  <a:xfrm>
                    <a:off x="5791199" y="1466951"/>
                    <a:ext cx="985837" cy="262043"/>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 b="1" dirty="0" smtClean="0">
                        <a:solidFill>
                          <a:schemeClr val="bg1"/>
                        </a:solidFill>
                        <a:latin typeface="Arial Narrow"/>
                        <a:ea typeface="+mn-ea"/>
                        <a:cs typeface="Arial Narrow"/>
                      </a:rPr>
                      <a:t>MISSION CONTROL</a:t>
                    </a:r>
                    <a:endParaRPr lang="en-US" sz="400" b="1" dirty="0">
                      <a:solidFill>
                        <a:schemeClr val="bg1"/>
                      </a:solidFill>
                      <a:latin typeface="Arial Narrow"/>
                      <a:ea typeface="+mn-ea"/>
                      <a:cs typeface="Arial Narrow"/>
                    </a:endParaRPr>
                  </a:p>
                  <a:p>
                    <a:pPr algn="ctr" fontAlgn="auto">
                      <a:spcBef>
                        <a:spcPts val="0"/>
                      </a:spcBef>
                      <a:spcAft>
                        <a:spcPts val="0"/>
                      </a:spcAft>
                      <a:defRPr/>
                    </a:pPr>
                    <a:r>
                      <a:rPr lang="en-US" sz="400" b="1" dirty="0">
                        <a:solidFill>
                          <a:schemeClr val="bg1"/>
                        </a:solidFill>
                        <a:latin typeface="Arial Narrow"/>
                        <a:ea typeface="+mn-ea"/>
                        <a:cs typeface="Arial Narrow"/>
                      </a:rPr>
                      <a:t>CENTER</a:t>
                    </a:r>
                  </a:p>
                </p:txBody>
              </p:sp>
            </p:grpSp>
            <p:grpSp>
              <p:nvGrpSpPr>
                <p:cNvPr id="21" name="Group 384"/>
                <p:cNvGrpSpPr/>
                <p:nvPr/>
              </p:nvGrpSpPr>
              <p:grpSpPr>
                <a:xfrm>
                  <a:off x="7314994" y="2186277"/>
                  <a:ext cx="1082256" cy="742848"/>
                  <a:chOff x="7022953" y="1815770"/>
                  <a:chExt cx="1082256" cy="742848"/>
                </a:xfrm>
              </p:grpSpPr>
              <p:sp>
                <p:nvSpPr>
                  <p:cNvPr id="121" name="Rounded Rectangle 120"/>
                  <p:cNvSpPr/>
                  <p:nvPr/>
                </p:nvSpPr>
                <p:spPr bwMode="auto">
                  <a:xfrm>
                    <a:off x="7147502" y="1857376"/>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sz="1100"/>
                  </a:p>
                </p:txBody>
              </p:sp>
              <p:sp>
                <p:nvSpPr>
                  <p:cNvPr id="122" name="TextBox 121"/>
                  <p:cNvSpPr txBox="1">
                    <a:spLocks noChangeArrowheads="1"/>
                  </p:cNvSpPr>
                  <p:nvPr/>
                </p:nvSpPr>
                <p:spPr bwMode="auto">
                  <a:xfrm>
                    <a:off x="7022953" y="1815770"/>
                    <a:ext cx="1082256" cy="205479"/>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 b="1" dirty="0" smtClean="0">
                        <a:solidFill>
                          <a:schemeClr val="bg1"/>
                        </a:solidFill>
                        <a:latin typeface="Arial Narrow"/>
                        <a:ea typeface="+mn-ea"/>
                        <a:cs typeface="Arial Narrow"/>
                      </a:rPr>
                      <a:t>End Users</a:t>
                    </a:r>
                    <a:endParaRPr lang="en-US" sz="400" b="1" dirty="0">
                      <a:solidFill>
                        <a:schemeClr val="bg1"/>
                      </a:solidFill>
                      <a:latin typeface="Arial Narrow"/>
                      <a:ea typeface="+mn-ea"/>
                      <a:cs typeface="Arial Narrow"/>
                    </a:endParaRPr>
                  </a:p>
                </p:txBody>
              </p:sp>
              <p:pic>
                <p:nvPicPr>
                  <p:cNvPr id="123" name="Picture 122"/>
                  <p:cNvPicPr>
                    <a:picLocks noChangeAspect="1"/>
                  </p:cNvPicPr>
                  <p:nvPr/>
                </p:nvPicPr>
                <p:blipFill>
                  <a:blip r:embed="rId16" cstate="print"/>
                  <a:stretch>
                    <a:fillRect/>
                  </a:stretch>
                </p:blipFill>
                <p:spPr>
                  <a:xfrm>
                    <a:off x="7167754" y="1988344"/>
                    <a:ext cx="812865" cy="541911"/>
                  </a:xfrm>
                  <a:prstGeom prst="roundRect">
                    <a:avLst>
                      <a:gd name="adj" fmla="val 16667"/>
                    </a:avLst>
                  </a:prstGeom>
                  <a:ln w="25400">
                    <a:solidFill>
                      <a:srgbClr val="FF0000"/>
                    </a:solidFill>
                  </a:ln>
                  <a:effectLst/>
                </p:spPr>
              </p:pic>
            </p:grpSp>
            <p:grpSp>
              <p:nvGrpSpPr>
                <p:cNvPr id="22" name="Group 389"/>
                <p:cNvGrpSpPr/>
                <p:nvPr/>
              </p:nvGrpSpPr>
              <p:grpSpPr>
                <a:xfrm>
                  <a:off x="7300707" y="3681710"/>
                  <a:ext cx="1082256" cy="742848"/>
                  <a:chOff x="7111060" y="3099264"/>
                  <a:chExt cx="1082256" cy="742848"/>
                </a:xfrm>
              </p:grpSpPr>
              <p:sp>
                <p:nvSpPr>
                  <p:cNvPr id="125" name="Rounded Rectangle 124"/>
                  <p:cNvSpPr/>
                  <p:nvPr/>
                </p:nvSpPr>
                <p:spPr bwMode="auto">
                  <a:xfrm>
                    <a:off x="7235609" y="3140870"/>
                    <a:ext cx="839142" cy="70124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sz="1100"/>
                  </a:p>
                </p:txBody>
              </p:sp>
              <p:sp>
                <p:nvSpPr>
                  <p:cNvPr id="126" name="TextBox 125"/>
                  <p:cNvSpPr txBox="1">
                    <a:spLocks noChangeArrowheads="1"/>
                  </p:cNvSpPr>
                  <p:nvPr/>
                </p:nvSpPr>
                <p:spPr bwMode="auto">
                  <a:xfrm>
                    <a:off x="7111060" y="3099264"/>
                    <a:ext cx="1082256" cy="205479"/>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 b="1" dirty="0" smtClean="0">
                        <a:solidFill>
                          <a:schemeClr val="bg1"/>
                        </a:solidFill>
                        <a:latin typeface="Arial Narrow"/>
                        <a:ea typeface="+mn-ea"/>
                        <a:cs typeface="Arial Narrow"/>
                      </a:rPr>
                      <a:t>End Users</a:t>
                    </a:r>
                    <a:endParaRPr lang="en-US" sz="400" b="1" dirty="0">
                      <a:solidFill>
                        <a:schemeClr val="bg1"/>
                      </a:solidFill>
                      <a:latin typeface="Arial Narrow"/>
                      <a:ea typeface="+mn-ea"/>
                      <a:cs typeface="Arial Narrow"/>
                    </a:endParaRPr>
                  </a:p>
                </p:txBody>
              </p:sp>
              <p:pic>
                <p:nvPicPr>
                  <p:cNvPr id="127" name="Picture 126"/>
                  <p:cNvPicPr>
                    <a:picLocks noChangeAspect="1"/>
                  </p:cNvPicPr>
                  <p:nvPr/>
                </p:nvPicPr>
                <p:blipFill>
                  <a:blip r:embed="rId17" cstate="print"/>
                  <a:stretch>
                    <a:fillRect/>
                  </a:stretch>
                </p:blipFill>
                <p:spPr>
                  <a:xfrm>
                    <a:off x="7250905" y="3283744"/>
                    <a:ext cx="811223" cy="545994"/>
                  </a:xfrm>
                  <a:prstGeom prst="roundRect">
                    <a:avLst/>
                  </a:prstGeom>
                  <a:ln w="25400">
                    <a:solidFill>
                      <a:srgbClr val="FF0000"/>
                    </a:solidFill>
                  </a:ln>
                  <a:effectLst/>
                </p:spPr>
              </p:pic>
            </p:grpSp>
            <p:grpSp>
              <p:nvGrpSpPr>
                <p:cNvPr id="23" name="Group 394"/>
                <p:cNvGrpSpPr/>
                <p:nvPr/>
              </p:nvGrpSpPr>
              <p:grpSpPr>
                <a:xfrm>
                  <a:off x="7734094" y="3038763"/>
                  <a:ext cx="1082256" cy="589295"/>
                  <a:chOff x="7818290" y="2544430"/>
                  <a:chExt cx="1082256" cy="589295"/>
                </a:xfrm>
              </p:grpSpPr>
              <p:grpSp>
                <p:nvGrpSpPr>
                  <p:cNvPr id="24" name="Group 390"/>
                  <p:cNvGrpSpPr/>
                  <p:nvPr/>
                </p:nvGrpSpPr>
                <p:grpSpPr>
                  <a:xfrm>
                    <a:off x="7818290" y="2544430"/>
                    <a:ext cx="1082256" cy="589295"/>
                    <a:chOff x="7032478" y="1901494"/>
                    <a:chExt cx="1082256" cy="589295"/>
                  </a:xfrm>
                </p:grpSpPr>
                <p:sp>
                  <p:nvSpPr>
                    <p:cNvPr id="131" name="Rounded Rectangle 130"/>
                    <p:cNvSpPr/>
                    <p:nvPr/>
                  </p:nvSpPr>
                  <p:spPr bwMode="auto">
                    <a:xfrm>
                      <a:off x="7147502" y="1933577"/>
                      <a:ext cx="839142" cy="557212"/>
                    </a:xfrm>
                    <a:prstGeom prst="roundRect">
                      <a:avLst/>
                    </a:prstGeom>
                    <a:solidFill>
                      <a:srgbClr val="FF0000"/>
                    </a:solidFill>
                    <a:ln w="25400">
                      <a:solidFill>
                        <a:srgbClr val="FF0000"/>
                      </a:solidFill>
                    </a:ln>
                    <a:effectLst>
                      <a:outerShdw blurRad="50800" dist="38100" dir="2700000" algn="tl" rotWithShape="0">
                        <a:srgbClr val="000000">
                          <a:alpha val="43000"/>
                        </a:srgbClr>
                      </a:outerShdw>
                    </a:effectLst>
                  </p:spPr>
                  <p:txBody>
                    <a:bodyPr wrap="none" rtlCol="0" anchor="ctr"/>
                    <a:lstStyle/>
                    <a:p>
                      <a:pPr algn="ctr"/>
                      <a:endParaRPr lang="en-US" sz="1100"/>
                    </a:p>
                  </p:txBody>
                </p:sp>
                <p:sp>
                  <p:nvSpPr>
                    <p:cNvPr id="132" name="TextBox 131"/>
                    <p:cNvSpPr txBox="1">
                      <a:spLocks noChangeArrowheads="1"/>
                    </p:cNvSpPr>
                    <p:nvPr/>
                  </p:nvSpPr>
                  <p:spPr bwMode="auto">
                    <a:xfrm>
                      <a:off x="7032478" y="1901494"/>
                      <a:ext cx="1082256" cy="205479"/>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 b="1" dirty="0" smtClean="0">
                          <a:solidFill>
                            <a:schemeClr val="bg1"/>
                          </a:solidFill>
                          <a:latin typeface="Arial Narrow"/>
                          <a:ea typeface="+mn-ea"/>
                          <a:cs typeface="Arial Narrow"/>
                        </a:rPr>
                        <a:t>Applications/</a:t>
                      </a:r>
                      <a:r>
                        <a:rPr lang="en-US" sz="400" b="1" dirty="0" smtClean="0">
                          <a:solidFill>
                            <a:schemeClr val="bg1"/>
                          </a:solidFill>
                          <a:latin typeface="Arial Narrow"/>
                          <a:cs typeface="Arial Narrow"/>
                        </a:rPr>
                        <a:t>Archives</a:t>
                      </a:r>
                      <a:endParaRPr lang="en-US" sz="400" b="1" dirty="0">
                        <a:solidFill>
                          <a:schemeClr val="bg1"/>
                        </a:solidFill>
                        <a:latin typeface="Arial Narrow"/>
                        <a:ea typeface="+mn-ea"/>
                        <a:cs typeface="Arial Narrow"/>
                      </a:endParaRPr>
                    </a:p>
                  </p:txBody>
                </p:sp>
              </p:grpSp>
              <p:pic>
                <p:nvPicPr>
                  <p:cNvPr id="130" name="Picture 129"/>
                  <p:cNvPicPr>
                    <a:picLocks noChangeAspect="1"/>
                  </p:cNvPicPr>
                  <p:nvPr/>
                </p:nvPicPr>
                <p:blipFill>
                  <a:blip r:embed="rId18" cstate="print"/>
                  <a:stretch>
                    <a:fillRect/>
                  </a:stretch>
                </p:blipFill>
                <p:spPr>
                  <a:xfrm>
                    <a:off x="7960253" y="2726178"/>
                    <a:ext cx="788460" cy="383735"/>
                  </a:xfrm>
                  <a:prstGeom prst="roundRect">
                    <a:avLst/>
                  </a:prstGeom>
                  <a:ln w="25400">
                    <a:solidFill>
                      <a:srgbClr val="FF0000"/>
                    </a:solidFill>
                  </a:ln>
                  <a:effectLst/>
                </p:spPr>
              </p:pic>
            </p:grpSp>
            <p:pic>
              <p:nvPicPr>
                <p:cNvPr id="135" name="Picture 134"/>
                <p:cNvPicPr>
                  <a:picLocks noChangeAspect="1"/>
                </p:cNvPicPr>
                <p:nvPr/>
              </p:nvPicPr>
              <p:blipFill>
                <a:blip r:embed="rId19" cstate="print"/>
                <a:stretch>
                  <a:fillRect/>
                </a:stretch>
              </p:blipFill>
              <p:spPr>
                <a:xfrm>
                  <a:off x="3732093" y="3568301"/>
                  <a:ext cx="728494" cy="728494"/>
                </a:xfrm>
                <a:prstGeom prst="roundRect">
                  <a:avLst/>
                </a:prstGeom>
                <a:ln w="25400">
                  <a:solidFill>
                    <a:srgbClr val="FF9900"/>
                  </a:solidFill>
                </a:ln>
                <a:effectLst>
                  <a:outerShdw blurRad="50800" dist="38100" dir="2700000" algn="tl" rotWithShape="0">
                    <a:srgbClr val="000000">
                      <a:alpha val="43000"/>
                    </a:srgbClr>
                  </a:outerShdw>
                </a:effectLst>
              </p:spPr>
            </p:pic>
            <p:pic>
              <p:nvPicPr>
                <p:cNvPr id="136" name="Picture 135"/>
                <p:cNvPicPr>
                  <a:picLocks noChangeAspect="1"/>
                </p:cNvPicPr>
                <p:nvPr/>
              </p:nvPicPr>
              <p:blipFill>
                <a:blip r:embed="rId20" cstate="print"/>
                <a:stretch>
                  <a:fillRect/>
                </a:stretch>
              </p:blipFill>
              <p:spPr>
                <a:xfrm>
                  <a:off x="2250616" y="4457583"/>
                  <a:ext cx="457200" cy="670662"/>
                </a:xfrm>
                <a:prstGeom prst="roundRect">
                  <a:avLst/>
                </a:prstGeom>
                <a:ln w="25400">
                  <a:solidFill>
                    <a:srgbClr val="008000"/>
                  </a:solidFill>
                </a:ln>
                <a:effectLst>
                  <a:outerShdw blurRad="50800" dist="38100" dir="2700000" algn="tl" rotWithShape="0">
                    <a:srgbClr val="000000">
                      <a:alpha val="43000"/>
                    </a:srgbClr>
                  </a:outerShdw>
                </a:effectLst>
              </p:spPr>
            </p:pic>
          </p:grpSp>
          <p:grpSp>
            <p:nvGrpSpPr>
              <p:cNvPr id="25" name="Group 272"/>
              <p:cNvGrpSpPr/>
              <p:nvPr/>
            </p:nvGrpSpPr>
            <p:grpSpPr>
              <a:xfrm>
                <a:off x="4620835" y="587030"/>
                <a:ext cx="4360984" cy="1322463"/>
                <a:chOff x="4620835" y="772675"/>
                <a:chExt cx="4360984" cy="1322463"/>
              </a:xfrm>
            </p:grpSpPr>
            <p:grpSp>
              <p:nvGrpSpPr>
                <p:cNvPr id="26" name="Group 264"/>
                <p:cNvGrpSpPr/>
                <p:nvPr/>
              </p:nvGrpSpPr>
              <p:grpSpPr>
                <a:xfrm>
                  <a:off x="4620835" y="772676"/>
                  <a:ext cx="4360984" cy="1322462"/>
                  <a:chOff x="4620835" y="772676"/>
                  <a:chExt cx="4360984" cy="1322462"/>
                </a:xfrm>
              </p:grpSpPr>
              <p:sp>
                <p:nvSpPr>
                  <p:cNvPr id="259" name="AutoShape 5"/>
                  <p:cNvSpPr>
                    <a:spLocks noChangeArrowheads="1"/>
                  </p:cNvSpPr>
                  <p:nvPr/>
                </p:nvSpPr>
                <p:spPr bwMode="ltGray">
                  <a:xfrm>
                    <a:off x="5251151" y="772676"/>
                    <a:ext cx="3679790" cy="940722"/>
                  </a:xfrm>
                  <a:prstGeom prst="roundRect">
                    <a:avLst>
                      <a:gd name="adj" fmla="val 32106"/>
                    </a:avLst>
                  </a:prstGeom>
                  <a:solidFill>
                    <a:schemeClr val="bg1">
                      <a:lumMod val="75000"/>
                    </a:schemeClr>
                  </a:solidFill>
                  <a:ln w="165100" algn="ctr">
                    <a:solidFill>
                      <a:schemeClr val="bg1">
                        <a:lumMod val="75000"/>
                      </a:schemeClr>
                    </a:solidFill>
                    <a:round/>
                    <a:headEnd type="none" w="sm" len="sm"/>
                    <a:tailEnd type="none" w="sm" len="sm"/>
                  </a:ln>
                </p:spPr>
                <p:txBody>
                  <a:bodyPr/>
                  <a:lstStyle/>
                  <a:p>
                    <a:pPr algn="l"/>
                    <a:endParaRPr lang="en-GB" sz="1100">
                      <a:solidFill>
                        <a:srgbClr val="000000"/>
                      </a:solidFill>
                    </a:endParaRPr>
                  </a:p>
                </p:txBody>
              </p:sp>
              <p:sp>
                <p:nvSpPr>
                  <p:cNvPr id="260" name="Text Box 379"/>
                  <p:cNvSpPr txBox="1">
                    <a:spLocks noChangeArrowheads="1"/>
                  </p:cNvSpPr>
                  <p:nvPr/>
                </p:nvSpPr>
                <p:spPr bwMode="auto">
                  <a:xfrm>
                    <a:off x="6655644" y="1163009"/>
                    <a:ext cx="2326175" cy="585617"/>
                  </a:xfrm>
                  <a:prstGeom prst="rect">
                    <a:avLst/>
                  </a:prstGeom>
                  <a:noFill/>
                  <a:ln w="12700">
                    <a:noFill/>
                    <a:miter lim="800000"/>
                    <a:headEnd type="none" w="sm" len="sm"/>
                    <a:tailEnd type="none" w="sm" len="sm"/>
                  </a:ln>
                </p:spPr>
                <p:txBody>
                  <a:bodyPr wrap="square">
                    <a:spAutoFit/>
                  </a:bodyPr>
                  <a:lstStyle/>
                  <a:p>
                    <a:pPr marL="112713" indent="-112713" algn="l">
                      <a:lnSpc>
                        <a:spcPct val="90000"/>
                      </a:lnSpc>
                      <a:buFont typeface="Wingdings" pitchFamily="2" charset="2"/>
                      <a:buChar char="t"/>
                    </a:pPr>
                    <a:r>
                      <a:rPr lang="en-US" sz="500" b="1" dirty="0" smtClean="0">
                        <a:solidFill>
                          <a:srgbClr val="0033CC"/>
                        </a:solidFill>
                        <a:latin typeface="Arial" charset="0"/>
                      </a:rPr>
                      <a:t>Security</a:t>
                    </a:r>
                    <a:endParaRPr lang="en-US" sz="500" b="1" dirty="0">
                      <a:solidFill>
                        <a:srgbClr val="0033CC"/>
                      </a:solidFill>
                      <a:latin typeface="Arial" charset="0"/>
                    </a:endParaRPr>
                  </a:p>
                  <a:p>
                    <a:pPr marL="112713" indent="-112713" algn="l">
                      <a:lnSpc>
                        <a:spcPct val="90000"/>
                      </a:lnSpc>
                      <a:buFont typeface="Wingdings" pitchFamily="2" charset="2"/>
                      <a:buChar char="t"/>
                    </a:pPr>
                    <a:r>
                      <a:rPr lang="en-US" sz="500" b="1" dirty="0">
                        <a:solidFill>
                          <a:srgbClr val="0033CC"/>
                        </a:solidFill>
                        <a:latin typeface="Arial" charset="0"/>
                      </a:rPr>
                      <a:t>Space Assigned Numbers Auth.</a:t>
                    </a:r>
                  </a:p>
                  <a:p>
                    <a:pPr marL="112713" indent="-112713" algn="l">
                      <a:lnSpc>
                        <a:spcPct val="90000"/>
                      </a:lnSpc>
                      <a:buFont typeface="Wingdings" pitchFamily="2" charset="2"/>
                      <a:buChar char="t"/>
                    </a:pPr>
                    <a:r>
                      <a:rPr lang="en-US" sz="500" b="1" dirty="0" smtClean="0">
                        <a:solidFill>
                          <a:srgbClr val="0033CC"/>
                        </a:solidFill>
                        <a:latin typeface="Arial" charset="0"/>
                      </a:rPr>
                      <a:t>Delta-DOR</a:t>
                    </a:r>
                  </a:p>
                  <a:p>
                    <a:pPr marL="112713" indent="-112713" algn="l">
                      <a:lnSpc>
                        <a:spcPct val="90000"/>
                      </a:lnSpc>
                      <a:buClr>
                        <a:srgbClr val="FF0000"/>
                      </a:buClr>
                      <a:buFont typeface="Wingdings" pitchFamily="2" charset="2"/>
                      <a:buChar char="t"/>
                    </a:pPr>
                    <a:r>
                      <a:rPr lang="en-US" sz="500" b="1" dirty="0" smtClean="0">
                        <a:solidFill>
                          <a:srgbClr val="0033CC"/>
                        </a:solidFill>
                        <a:latin typeface="Arial" charset="0"/>
                      </a:rPr>
                      <a:t>Time Correlation &amp; Synchronization</a:t>
                    </a:r>
                    <a:endParaRPr lang="en-US" sz="500" b="1" dirty="0">
                      <a:solidFill>
                        <a:srgbClr val="0033CC"/>
                      </a:solidFill>
                      <a:latin typeface="Arial" charset="0"/>
                    </a:endParaRPr>
                  </a:p>
                  <a:p>
                    <a:pPr marL="112713" indent="-112713" algn="l">
                      <a:lnSpc>
                        <a:spcPct val="90000"/>
                      </a:lnSpc>
                    </a:pPr>
                    <a:endParaRPr lang="en-US" sz="500" b="1" dirty="0">
                      <a:solidFill>
                        <a:srgbClr val="0033CC"/>
                      </a:solidFill>
                      <a:latin typeface="Arial" charset="0"/>
                    </a:endParaRPr>
                  </a:p>
                </p:txBody>
              </p:sp>
              <p:sp>
                <p:nvSpPr>
                  <p:cNvPr id="261" name="Arc 260"/>
                  <p:cNvSpPr/>
                  <p:nvPr/>
                </p:nvSpPr>
                <p:spPr bwMode="auto">
                  <a:xfrm rot="5400000">
                    <a:off x="4616397" y="1084795"/>
                    <a:ext cx="639191" cy="630316"/>
                  </a:xfrm>
                  <a:prstGeom prst="arc">
                    <a:avLst/>
                  </a:prstGeom>
                  <a:noFill/>
                  <a:ln w="165100" algn="ctr">
                    <a:solidFill>
                      <a:schemeClr val="bg1">
                        <a:lumMod val="75000"/>
                      </a:schemeClr>
                    </a:solidFill>
                    <a:round/>
                    <a:headEnd type="none" w="sm" len="sm"/>
                    <a:tailEnd type="none" w="sm" len="sm"/>
                  </a:ln>
                </p:spPr>
                <p:txBody>
                  <a:bodyPr/>
                  <a:lstStyle/>
                  <a:p>
                    <a:pPr marL="0" marR="0" indent="0" defTabSz="914400" latinLnBrk="0">
                      <a:lnSpc>
                        <a:spcPct val="100000"/>
                      </a:lnSpc>
                      <a:buClrTx/>
                      <a:buSzTx/>
                      <a:buFontTx/>
                      <a:buNone/>
                      <a:tabLst/>
                    </a:pPr>
                    <a:endParaRPr lang="en-US" sz="1100" smtClean="0">
                      <a:solidFill>
                        <a:srgbClr val="000000"/>
                      </a:solidFill>
                    </a:endParaRPr>
                  </a:p>
                </p:txBody>
              </p:sp>
              <p:cxnSp>
                <p:nvCxnSpPr>
                  <p:cNvPr id="262" name="Straight Connector 261"/>
                  <p:cNvCxnSpPr/>
                  <p:nvPr/>
                </p:nvCxnSpPr>
                <p:spPr bwMode="auto">
                  <a:xfrm rot="5400000" flipH="1" flipV="1">
                    <a:off x="8629098" y="1793297"/>
                    <a:ext cx="603682" cy="0"/>
                  </a:xfrm>
                  <a:prstGeom prst="line">
                    <a:avLst/>
                  </a:prstGeom>
                  <a:noFill/>
                  <a:ln w="165100" algn="ctr">
                    <a:solidFill>
                      <a:schemeClr val="bg1">
                        <a:lumMod val="75000"/>
                      </a:schemeClr>
                    </a:solidFill>
                    <a:round/>
                    <a:headEnd type="none" w="sm" len="sm"/>
                    <a:tailEnd type="none" w="sm" len="sm"/>
                  </a:ln>
                </p:spPr>
              </p:cxnSp>
            </p:grpSp>
            <p:sp>
              <p:nvSpPr>
                <p:cNvPr id="266" name="Rounded Rectangle 265"/>
                <p:cNvSpPr/>
                <p:nvPr/>
              </p:nvSpPr>
              <p:spPr bwMode="auto">
                <a:xfrm>
                  <a:off x="7076535" y="772675"/>
                  <a:ext cx="1386472" cy="363985"/>
                </a:xfrm>
                <a:prstGeom prst="roundRect">
                  <a:avLst>
                    <a:gd name="adj" fmla="val 16667"/>
                  </a:avLst>
                </a:prstGeom>
                <a:solidFill>
                  <a:schemeClr val="bg1">
                    <a:lumMod val="50000"/>
                  </a:schemeClr>
                </a:solidFill>
                <a:ln w="25400">
                  <a:noFill/>
                </a:ln>
                <a:effectLst>
                  <a:outerShdw blurRad="50800" dist="38100" dir="2700000" algn="tl" rotWithShape="0">
                    <a:srgbClr val="000000">
                      <a:alpha val="43000"/>
                    </a:srgbClr>
                  </a:outerShdw>
                </a:effectLst>
              </p:spPr>
              <p:txBody>
                <a:bodyPr wrap="none" rtlCol="0" anchor="ctr"/>
                <a:lstStyle/>
                <a:p>
                  <a:pPr algn="ctr" fontAlgn="auto">
                    <a:spcBef>
                      <a:spcPts val="0"/>
                    </a:spcBef>
                    <a:spcAft>
                      <a:spcPts val="0"/>
                    </a:spcAft>
                    <a:defRPr/>
                  </a:pPr>
                  <a:r>
                    <a:rPr lang="en-US" sz="800" b="1" dirty="0" smtClean="0">
                      <a:solidFill>
                        <a:srgbClr val="FFFFFF"/>
                      </a:solidFill>
                      <a:latin typeface="Arial Narrow"/>
                      <a:cs typeface="Arial Narrow"/>
                    </a:rPr>
                    <a:t>Systems Engineering</a:t>
                  </a:r>
                </a:p>
              </p:txBody>
            </p:sp>
          </p:grpSp>
        </p:grpSp>
        <p:pic>
          <p:nvPicPr>
            <p:cNvPr id="172" name="Picture 29" descr="Nestor Peccia">
              <a:hlinkClick r:id="rId21"/>
            </p:cNvPr>
            <p:cNvPicPr>
              <a:picLocks noChangeAspect="1" noChangeArrowheads="1"/>
            </p:cNvPicPr>
            <p:nvPr/>
          </p:nvPicPr>
          <p:blipFill>
            <a:blip r:embed="rId22" cstate="print"/>
            <a:srcRect/>
            <a:stretch>
              <a:fillRect/>
            </a:stretch>
          </p:blipFill>
          <p:spPr bwMode="auto">
            <a:xfrm>
              <a:off x="1089431" y="1330215"/>
              <a:ext cx="333359" cy="446088"/>
            </a:xfrm>
            <a:prstGeom prst="rect">
              <a:avLst/>
            </a:prstGeom>
            <a:noFill/>
            <a:ln w="9525">
              <a:noFill/>
              <a:miter lim="800000"/>
              <a:headEnd/>
              <a:tailEnd/>
            </a:ln>
          </p:spPr>
        </p:pic>
        <p:pic>
          <p:nvPicPr>
            <p:cNvPr id="177" name="Picture 32" descr="Roger Thompson">
              <a:hlinkClick r:id="rId23"/>
            </p:cNvPr>
            <p:cNvPicPr>
              <a:picLocks noChangeAspect="1" noChangeArrowheads="1"/>
            </p:cNvPicPr>
            <p:nvPr/>
          </p:nvPicPr>
          <p:blipFill>
            <a:blip r:embed="rId24" cstate="print"/>
            <a:srcRect/>
            <a:stretch>
              <a:fillRect/>
            </a:stretch>
          </p:blipFill>
          <p:spPr bwMode="auto">
            <a:xfrm>
              <a:off x="5647340" y="5541275"/>
              <a:ext cx="328597" cy="460860"/>
            </a:xfrm>
            <a:prstGeom prst="rect">
              <a:avLst/>
            </a:prstGeom>
            <a:noFill/>
            <a:ln w="9525">
              <a:noFill/>
              <a:miter lim="800000"/>
              <a:headEnd/>
              <a:tailEnd/>
            </a:ln>
          </p:spPr>
        </p:pic>
        <p:pic>
          <p:nvPicPr>
            <p:cNvPr id="178" name="Picture 1"/>
            <p:cNvPicPr>
              <a:picLocks noChangeAspect="1" noChangeArrowheads="1"/>
            </p:cNvPicPr>
            <p:nvPr/>
          </p:nvPicPr>
          <p:blipFill>
            <a:blip r:embed="rId25" cstate="print">
              <a:lum bright="20000" contrast="20000"/>
            </a:blip>
            <a:srcRect/>
            <a:stretch>
              <a:fillRect/>
            </a:stretch>
          </p:blipFill>
          <p:spPr bwMode="auto">
            <a:xfrm>
              <a:off x="4187950" y="5540172"/>
              <a:ext cx="320024" cy="457200"/>
            </a:xfrm>
            <a:prstGeom prst="rect">
              <a:avLst/>
            </a:prstGeom>
            <a:noFill/>
            <a:ln w="9525">
              <a:noFill/>
              <a:miter lim="800000"/>
              <a:headEnd/>
              <a:tailEnd/>
            </a:ln>
          </p:spPr>
        </p:pic>
        <p:pic>
          <p:nvPicPr>
            <p:cNvPr id="181" name="Picture 2"/>
            <p:cNvPicPr>
              <a:picLocks noChangeAspect="1" noChangeArrowheads="1"/>
            </p:cNvPicPr>
            <p:nvPr/>
          </p:nvPicPr>
          <p:blipFill>
            <a:blip r:embed="rId26" cstate="print">
              <a:lum bright="30000" contrast="30000"/>
            </a:blip>
            <a:srcRect/>
            <a:stretch>
              <a:fillRect/>
            </a:stretch>
          </p:blipFill>
          <p:spPr bwMode="auto">
            <a:xfrm>
              <a:off x="2075675" y="5540172"/>
              <a:ext cx="309701" cy="457200"/>
            </a:xfrm>
            <a:prstGeom prst="rect">
              <a:avLst/>
            </a:prstGeom>
            <a:noFill/>
            <a:ln w="9525">
              <a:noFill/>
              <a:miter lim="800000"/>
              <a:headEnd/>
              <a:tailEnd/>
            </a:ln>
          </p:spPr>
        </p:pic>
        <p:pic>
          <p:nvPicPr>
            <p:cNvPr id="189" name="Picture 38" descr="Gilles Moury">
              <a:hlinkClick r:id="rId27"/>
            </p:cNvPr>
            <p:cNvPicPr>
              <a:picLocks noChangeAspect="1" noChangeArrowheads="1"/>
            </p:cNvPicPr>
            <p:nvPr/>
          </p:nvPicPr>
          <p:blipFill>
            <a:blip r:embed="rId28" cstate="print"/>
            <a:srcRect/>
            <a:stretch>
              <a:fillRect/>
            </a:stretch>
          </p:blipFill>
          <p:spPr bwMode="auto">
            <a:xfrm>
              <a:off x="2421320" y="5545728"/>
              <a:ext cx="333359" cy="446088"/>
            </a:xfrm>
            <a:prstGeom prst="rect">
              <a:avLst/>
            </a:prstGeom>
            <a:noFill/>
            <a:ln w="9525">
              <a:noFill/>
              <a:miter lim="800000"/>
              <a:headEnd/>
              <a:tailEnd/>
            </a:ln>
          </p:spPr>
        </p:pic>
        <p:pic>
          <p:nvPicPr>
            <p:cNvPr id="190" name="Picture 40" descr="Dai Stanton">
              <a:hlinkClick r:id="rId29"/>
            </p:cNvPr>
            <p:cNvPicPr>
              <a:picLocks noChangeAspect="1" noChangeArrowheads="1"/>
            </p:cNvPicPr>
            <p:nvPr/>
          </p:nvPicPr>
          <p:blipFill>
            <a:blip r:embed="rId30" cstate="print">
              <a:lum bright="20000" contrast="30000"/>
            </a:blip>
            <a:srcRect/>
            <a:stretch>
              <a:fillRect/>
            </a:stretch>
          </p:blipFill>
          <p:spPr bwMode="auto">
            <a:xfrm>
              <a:off x="4533595" y="5535410"/>
              <a:ext cx="334947" cy="466725"/>
            </a:xfrm>
            <a:prstGeom prst="rect">
              <a:avLst/>
            </a:prstGeom>
            <a:noFill/>
            <a:ln w="9525">
              <a:noFill/>
              <a:miter lim="800000"/>
              <a:headEnd/>
              <a:tailEnd/>
            </a:ln>
          </p:spPr>
        </p:pic>
        <p:pic>
          <p:nvPicPr>
            <p:cNvPr id="191" name="Picture 31" descr="Takahiro Yamada">
              <a:hlinkClick r:id="rId31"/>
            </p:cNvPr>
            <p:cNvPicPr>
              <a:picLocks noChangeAspect="1" noChangeArrowheads="1"/>
            </p:cNvPicPr>
            <p:nvPr/>
          </p:nvPicPr>
          <p:blipFill>
            <a:blip r:embed="rId32" cstate="print">
              <a:lum bright="20000"/>
            </a:blip>
            <a:srcRect/>
            <a:stretch>
              <a:fillRect/>
            </a:stretch>
          </p:blipFill>
          <p:spPr bwMode="auto">
            <a:xfrm>
              <a:off x="4418380" y="1316725"/>
              <a:ext cx="339708" cy="414338"/>
            </a:xfrm>
            <a:prstGeom prst="rect">
              <a:avLst/>
            </a:prstGeom>
            <a:noFill/>
            <a:ln w="9525">
              <a:noFill/>
              <a:miter lim="800000"/>
              <a:headEnd/>
              <a:tailEnd/>
            </a:ln>
          </p:spPr>
        </p:pic>
        <p:pic>
          <p:nvPicPr>
            <p:cNvPr id="192" name="Picture 33" descr="ErikBarkleySmall"/>
            <p:cNvPicPr>
              <a:picLocks noChangeAspect="1" noChangeArrowheads="1"/>
            </p:cNvPicPr>
            <p:nvPr/>
          </p:nvPicPr>
          <p:blipFill>
            <a:blip r:embed="rId33" cstate="print"/>
            <a:srcRect/>
            <a:stretch>
              <a:fillRect/>
            </a:stretch>
          </p:blipFill>
          <p:spPr bwMode="auto">
            <a:xfrm>
              <a:off x="3151015" y="5538342"/>
              <a:ext cx="321515" cy="460861"/>
            </a:xfrm>
            <a:prstGeom prst="rect">
              <a:avLst/>
            </a:prstGeom>
            <a:noFill/>
            <a:ln w="9525">
              <a:noFill/>
              <a:miter lim="800000"/>
              <a:headEnd/>
              <a:tailEnd/>
            </a:ln>
          </p:spPr>
        </p:pic>
        <p:pic>
          <p:nvPicPr>
            <p:cNvPr id="193" name="Picture 36" descr="Stuart Fowell"/>
            <p:cNvPicPr>
              <a:picLocks noChangeAspect="1" noChangeArrowheads="1"/>
            </p:cNvPicPr>
            <p:nvPr/>
          </p:nvPicPr>
          <p:blipFill>
            <a:blip r:embed="rId34" cstate="print"/>
            <a:srcRect/>
            <a:stretch>
              <a:fillRect/>
            </a:stretch>
          </p:blipFill>
          <p:spPr bwMode="auto">
            <a:xfrm>
              <a:off x="1345980" y="5540966"/>
              <a:ext cx="344471" cy="455613"/>
            </a:xfrm>
            <a:prstGeom prst="rect">
              <a:avLst/>
            </a:prstGeom>
            <a:noFill/>
            <a:ln w="9525">
              <a:noFill/>
              <a:miter lim="800000"/>
              <a:headEnd/>
              <a:tailEnd/>
            </a:ln>
          </p:spPr>
        </p:pic>
        <p:pic>
          <p:nvPicPr>
            <p:cNvPr id="195" name="Picture 30" descr="Peter M. Shames ">
              <a:hlinkClick r:id="rId35"/>
            </p:cNvPr>
            <p:cNvPicPr>
              <a:picLocks noChangeAspect="1" noChangeArrowheads="1"/>
            </p:cNvPicPr>
            <p:nvPr/>
          </p:nvPicPr>
          <p:blipFill>
            <a:blip r:embed="rId36" cstate="print"/>
            <a:srcRect/>
            <a:stretch>
              <a:fillRect/>
            </a:stretch>
          </p:blipFill>
          <p:spPr bwMode="auto">
            <a:xfrm>
              <a:off x="3995925" y="1316725"/>
              <a:ext cx="333359" cy="434975"/>
            </a:xfrm>
            <a:prstGeom prst="rect">
              <a:avLst/>
            </a:prstGeom>
            <a:noFill/>
            <a:ln w="9525">
              <a:noFill/>
              <a:miter lim="800000"/>
              <a:headEnd/>
              <a:tailEnd/>
            </a:ln>
          </p:spPr>
        </p:pic>
        <p:pic>
          <p:nvPicPr>
            <p:cNvPr id="196" name="Picture 35" descr="Chris Taylor">
              <a:hlinkClick r:id="rId37"/>
            </p:cNvPr>
            <p:cNvPicPr>
              <a:picLocks noChangeAspect="1" noChangeArrowheads="1"/>
            </p:cNvPicPr>
            <p:nvPr/>
          </p:nvPicPr>
          <p:blipFill>
            <a:blip r:embed="rId38" cstate="print"/>
            <a:srcRect/>
            <a:stretch>
              <a:fillRect/>
            </a:stretch>
          </p:blipFill>
          <p:spPr bwMode="auto">
            <a:xfrm>
              <a:off x="1000335" y="5540172"/>
              <a:ext cx="312723" cy="457200"/>
            </a:xfrm>
            <a:prstGeom prst="rect">
              <a:avLst/>
            </a:prstGeom>
            <a:noFill/>
            <a:ln w="9525">
              <a:noFill/>
              <a:miter lim="800000"/>
              <a:headEnd/>
              <a:tailEnd/>
            </a:ln>
          </p:spPr>
        </p:pic>
        <p:pic>
          <p:nvPicPr>
            <p:cNvPr id="197" name="Picture 1"/>
            <p:cNvPicPr>
              <a:picLocks noChangeAspect="1" noChangeArrowheads="1"/>
            </p:cNvPicPr>
            <p:nvPr/>
          </p:nvPicPr>
          <p:blipFill>
            <a:blip r:embed="rId39" cstate="print"/>
            <a:srcRect/>
            <a:stretch>
              <a:fillRect/>
            </a:stretch>
          </p:blipFill>
          <p:spPr bwMode="auto">
            <a:xfrm>
              <a:off x="3496660" y="5538342"/>
              <a:ext cx="345645" cy="460860"/>
            </a:xfrm>
            <a:prstGeom prst="rect">
              <a:avLst/>
            </a:prstGeom>
            <a:noFill/>
            <a:ln w="9525">
              <a:noFill/>
              <a:miter lim="800000"/>
              <a:headEnd/>
              <a:tailEnd/>
            </a:ln>
          </p:spPr>
        </p:pic>
        <p:pic>
          <p:nvPicPr>
            <p:cNvPr id="198" name="Picture 29" descr="Nestor Peccia">
              <a:hlinkClick r:id="rId21"/>
            </p:cNvPr>
            <p:cNvPicPr>
              <a:picLocks noChangeAspect="1" noChangeArrowheads="1"/>
            </p:cNvPicPr>
            <p:nvPr/>
          </p:nvPicPr>
          <p:blipFill>
            <a:blip r:embed="rId22" cstate="print"/>
            <a:srcRect/>
            <a:stretch>
              <a:fillRect/>
            </a:stretch>
          </p:blipFill>
          <p:spPr bwMode="auto">
            <a:xfrm>
              <a:off x="5301695" y="5541275"/>
              <a:ext cx="333359" cy="446088"/>
            </a:xfrm>
            <a:prstGeom prst="rect">
              <a:avLst/>
            </a:prstGeom>
            <a:noFill/>
            <a:ln w="9525">
              <a:noFill/>
              <a:miter lim="800000"/>
              <a:headEnd/>
              <a:tailEnd/>
            </a:ln>
          </p:spPr>
        </p:pic>
      </p:grpSp>
      <p:sp>
        <p:nvSpPr>
          <p:cNvPr id="199" name="Rounded Rectangle 198"/>
          <p:cNvSpPr/>
          <p:nvPr/>
        </p:nvSpPr>
        <p:spPr bwMode="auto">
          <a:xfrm>
            <a:off x="633181" y="855865"/>
            <a:ext cx="634577" cy="234191"/>
          </a:xfrm>
          <a:prstGeom prst="roundRect">
            <a:avLst>
              <a:gd name="adj" fmla="val 16667"/>
            </a:avLst>
          </a:prstGeom>
          <a:solidFill>
            <a:srgbClr val="D27D00"/>
          </a:solidFill>
          <a:ln>
            <a:noFill/>
            <a:headEnd/>
            <a:tailEnd/>
          </a:ln>
        </p:spPr>
        <p:style>
          <a:lnRef idx="1">
            <a:schemeClr val="dk1"/>
          </a:lnRef>
          <a:fillRef idx="2">
            <a:schemeClr val="dk1"/>
          </a:fillRef>
          <a:effectRef idx="1">
            <a:schemeClr val="dk1"/>
          </a:effectRef>
          <a:fontRef idx="minor">
            <a:schemeClr val="dk1"/>
          </a:fontRef>
        </p:style>
        <p:txBody>
          <a:bodyPr wrap="none" rtlCol="0" anchor="ctr"/>
          <a:lstStyle/>
          <a:p>
            <a:pPr algn="ctr" fontAlgn="auto">
              <a:spcBef>
                <a:spcPts val="0"/>
              </a:spcBef>
              <a:spcAft>
                <a:spcPts val="0"/>
              </a:spcAft>
              <a:defRPr/>
            </a:pPr>
            <a:r>
              <a:rPr lang="en-US" sz="800" b="1" dirty="0" smtClean="0">
                <a:solidFill>
                  <a:srgbClr val="FFFFFF"/>
                </a:solidFill>
                <a:latin typeface="Arial Narrow"/>
                <a:cs typeface="Arial Narrow"/>
              </a:rPr>
              <a:t>CESG Chairs</a:t>
            </a:r>
            <a:endParaRPr lang="en-US" sz="800" b="1" dirty="0">
              <a:solidFill>
                <a:srgbClr val="FFFFFF"/>
              </a:solidFill>
              <a:latin typeface="Arial Narrow"/>
              <a:cs typeface="Arial Narrow"/>
            </a:endParaRPr>
          </a:p>
        </p:txBody>
      </p:sp>
      <p:sp>
        <p:nvSpPr>
          <p:cNvPr id="29" name="TextBox 28"/>
          <p:cNvSpPr txBox="1"/>
          <p:nvPr/>
        </p:nvSpPr>
        <p:spPr>
          <a:xfrm>
            <a:off x="5742320" y="4221085"/>
            <a:ext cx="3401680" cy="2308324"/>
          </a:xfrm>
          <a:prstGeom prst="rect">
            <a:avLst/>
          </a:prstGeom>
          <a:solidFill>
            <a:srgbClr val="FF0000"/>
          </a:solidFill>
        </p:spPr>
        <p:txBody>
          <a:bodyPr wrap="square" rtlCol="0">
            <a:spAutoFit/>
          </a:bodyPr>
          <a:lstStyle/>
          <a:p>
            <a:r>
              <a:rPr lang="en-GB" dirty="0" smtClean="0">
                <a:solidFill>
                  <a:schemeClr val="bg1"/>
                </a:solidFill>
              </a:rPr>
              <a:t>CESG composition is changing</a:t>
            </a:r>
          </a:p>
          <a:p>
            <a:pPr marL="285750" indent="-285750">
              <a:buFont typeface="Arial" pitchFamily="34" charset="0"/>
              <a:buChar char="•"/>
            </a:pPr>
            <a:r>
              <a:rPr lang="en-GB" dirty="0" smtClean="0">
                <a:solidFill>
                  <a:schemeClr val="bg1"/>
                </a:solidFill>
              </a:rPr>
              <a:t>Outstanding MOIMS AD replacement</a:t>
            </a:r>
          </a:p>
          <a:p>
            <a:pPr marL="285750" indent="-285750">
              <a:buFont typeface="Arial" pitchFamily="34" charset="0"/>
              <a:buChar char="•"/>
            </a:pPr>
            <a:r>
              <a:rPr lang="en-GB" dirty="0" smtClean="0">
                <a:solidFill>
                  <a:schemeClr val="bg1"/>
                </a:solidFill>
              </a:rPr>
              <a:t>SEA DAD to be replaced in 2015</a:t>
            </a:r>
          </a:p>
          <a:p>
            <a:pPr marL="285750" indent="-285750">
              <a:buFont typeface="Arial" pitchFamily="34" charset="0"/>
              <a:buChar char="•"/>
            </a:pPr>
            <a:r>
              <a:rPr lang="en-GB" dirty="0" smtClean="0">
                <a:solidFill>
                  <a:schemeClr val="bg1"/>
                </a:solidFill>
              </a:rPr>
              <a:t>SOIS AD to be replaced in 2015</a:t>
            </a:r>
          </a:p>
          <a:p>
            <a:pPr marL="285750" indent="-285750">
              <a:buFont typeface="Arial" pitchFamily="34" charset="0"/>
              <a:buChar char="•"/>
            </a:pPr>
            <a:r>
              <a:rPr lang="en-GB" dirty="0" smtClean="0">
                <a:solidFill>
                  <a:schemeClr val="bg1"/>
                </a:solidFill>
              </a:rPr>
              <a:t>Some DADs not participating regularly in CESG meetings</a:t>
            </a:r>
            <a:endParaRPr lang="en-GB" dirty="0">
              <a:solidFill>
                <a:schemeClr val="bg1"/>
              </a:solidFill>
            </a:endParaRPr>
          </a:p>
        </p:txBody>
      </p:sp>
    </p:spTree>
    <p:extLst>
      <p:ext uri="{BB962C8B-B14F-4D97-AF65-F5344CB8AC3E}">
        <p14:creationId xmlns:p14="http://schemas.microsoft.com/office/powerpoint/2010/main" val="30984842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8626" name="Rectangle 4"/>
          <p:cNvSpPr>
            <a:spLocks noGrp="1" noChangeArrowheads="1"/>
          </p:cNvSpPr>
          <p:nvPr>
            <p:ph type="body" idx="4294967295"/>
          </p:nvPr>
        </p:nvSpPr>
        <p:spPr bwMode="auto">
          <a:xfrm>
            <a:off x="113970" y="625435"/>
            <a:ext cx="8836200" cy="5914370"/>
          </a:xfrm>
          <a:prstGeom prst="rect">
            <a:avLst/>
          </a:prstGeom>
          <a:noFill/>
          <a:ln>
            <a:miter lim="800000"/>
            <a:headEnd/>
            <a:tailEnd/>
          </a:ln>
        </p:spPr>
        <p:txBody>
          <a:bodyPr/>
          <a:lstStyle/>
          <a:p>
            <a:pPr>
              <a:lnSpc>
                <a:spcPct val="100000"/>
              </a:lnSpc>
            </a:pPr>
            <a:r>
              <a:rPr lang="en-GB" sz="1800" dirty="0" smtClean="0">
                <a:latin typeface="Calibri" pitchFamily="34" charset="0"/>
              </a:rPr>
              <a:t>Security WG</a:t>
            </a:r>
            <a:endParaRPr lang="en-GB" sz="1800" dirty="0">
              <a:latin typeface="Calibri" pitchFamily="34" charset="0"/>
            </a:endParaRPr>
          </a:p>
          <a:p>
            <a:pPr marL="338328" lvl="1">
              <a:lnSpc>
                <a:spcPct val="100000"/>
              </a:lnSpc>
              <a:spcBef>
                <a:spcPts val="150"/>
              </a:spcBef>
              <a:spcAft>
                <a:spcPts val="0"/>
              </a:spcAft>
            </a:pPr>
            <a:r>
              <a:rPr lang="en-US" sz="1400" b="0" dirty="0">
                <a:latin typeface="Calibri" pitchFamily="34" charset="0"/>
                <a:ea typeface="ＭＳ Ｐゴシック" charset="-128"/>
              </a:rPr>
              <a:t>SDLS (joint activity with </a:t>
            </a:r>
            <a:r>
              <a:rPr lang="en-US" sz="1400" b="0" dirty="0" err="1">
                <a:latin typeface="Calibri" pitchFamily="34" charset="0"/>
                <a:ea typeface="ＭＳ Ｐゴシック" charset="-128"/>
              </a:rPr>
              <a:t>SecWG</a:t>
            </a:r>
            <a:r>
              <a:rPr lang="en-US" sz="1400" b="0" dirty="0">
                <a:latin typeface="Calibri" pitchFamily="34" charset="0"/>
                <a:ea typeface="ＭＳ Ｐゴシック" charset="-128"/>
              </a:rPr>
              <a:t> and SLS team) working very well</a:t>
            </a:r>
          </a:p>
          <a:p>
            <a:pPr marL="338328" lvl="1">
              <a:lnSpc>
                <a:spcPct val="100000"/>
              </a:lnSpc>
              <a:spcBef>
                <a:spcPts val="150"/>
              </a:spcBef>
              <a:spcAft>
                <a:spcPts val="0"/>
              </a:spcAft>
            </a:pPr>
            <a:r>
              <a:rPr lang="en-US" sz="1400" b="0" dirty="0">
                <a:latin typeface="Calibri" pitchFamily="34" charset="0"/>
                <a:ea typeface="ＭＳ Ｐゴシック" charset="-128"/>
              </a:rPr>
              <a:t>Network layer security (coordinated activity with </a:t>
            </a:r>
            <a:r>
              <a:rPr lang="en-US" sz="1400" b="0" dirty="0" err="1">
                <a:latin typeface="Calibri" pitchFamily="34" charset="0"/>
                <a:ea typeface="ＭＳ Ｐゴシック" charset="-128"/>
              </a:rPr>
              <a:t>SecWG</a:t>
            </a:r>
            <a:r>
              <a:rPr lang="en-US" sz="1400" b="0" dirty="0">
                <a:latin typeface="Calibri" pitchFamily="34" charset="0"/>
                <a:ea typeface="ＭＳ Ｐゴシック" charset="-128"/>
              </a:rPr>
              <a:t> and SIS team) also progressing nicely </a:t>
            </a:r>
            <a:endParaRPr lang="en-US" altLang="ja-JP" sz="1400" b="0" dirty="0">
              <a:latin typeface="Calibri" pitchFamily="34" charset="0"/>
              <a:ea typeface="ＭＳ Ｐゴシック" charset="-128"/>
            </a:endParaRPr>
          </a:p>
          <a:p>
            <a:pPr marL="0" indent="0">
              <a:lnSpc>
                <a:spcPct val="100000"/>
              </a:lnSpc>
              <a:spcBef>
                <a:spcPct val="0"/>
              </a:spcBef>
              <a:spcAft>
                <a:spcPct val="0"/>
              </a:spcAft>
            </a:pPr>
            <a:r>
              <a:rPr lang="en-US" altLang="ja-JP" sz="1800" dirty="0" smtClean="0">
                <a:latin typeface="Calibri" pitchFamily="34" charset="0"/>
                <a:ea typeface="ＭＳ Ｐゴシック" charset="-128"/>
              </a:rPr>
              <a:t> D-DOR WG</a:t>
            </a:r>
            <a:endParaRPr lang="en-US" altLang="ja-JP" sz="1800" dirty="0">
              <a:latin typeface="Calibri" pitchFamily="34" charset="0"/>
              <a:ea typeface="ＭＳ Ｐゴシック" charset="-128"/>
            </a:endParaRPr>
          </a:p>
          <a:p>
            <a:pPr marL="338137" lvl="1" indent="0">
              <a:lnSpc>
                <a:spcPct val="100000"/>
              </a:lnSpc>
              <a:spcBef>
                <a:spcPts val="150"/>
              </a:spcBef>
              <a:spcAft>
                <a:spcPct val="0"/>
              </a:spcAft>
            </a:pPr>
            <a:r>
              <a:rPr lang="en-US" altLang="ja-JP" sz="1400" b="0" dirty="0" smtClean="0">
                <a:latin typeface="Calibri" pitchFamily="34" charset="0"/>
                <a:ea typeface="ＭＳ Ｐゴシック" charset="-128"/>
              </a:rPr>
              <a:t> </a:t>
            </a:r>
            <a:r>
              <a:rPr lang="en-US" altLang="ja-JP" sz="1600" b="0" dirty="0">
                <a:latin typeface="Calibri" pitchFamily="34" charset="0"/>
              </a:rPr>
              <a:t>Major success with commercial product based on D-DOR validated and used in production</a:t>
            </a:r>
          </a:p>
          <a:p>
            <a:pPr marL="338137" lvl="1" indent="0">
              <a:lnSpc>
                <a:spcPct val="100000"/>
              </a:lnSpc>
              <a:spcBef>
                <a:spcPts val="150"/>
              </a:spcBef>
              <a:spcAft>
                <a:spcPct val="0"/>
              </a:spcAft>
            </a:pPr>
            <a:r>
              <a:rPr lang="en-US" altLang="ja-JP" sz="1600" b="0" dirty="0" smtClean="0">
                <a:latin typeface="Calibri" pitchFamily="34" charset="0"/>
              </a:rPr>
              <a:t>Discussion of new signal structures for higher resolution progressing well</a:t>
            </a:r>
          </a:p>
          <a:p>
            <a:pPr marL="338137" lvl="1" indent="0">
              <a:lnSpc>
                <a:spcPct val="100000"/>
              </a:lnSpc>
              <a:spcBef>
                <a:spcPts val="150"/>
              </a:spcBef>
              <a:spcAft>
                <a:spcPct val="0"/>
              </a:spcAft>
            </a:pPr>
            <a:r>
              <a:rPr lang="en-US" altLang="ja-JP" sz="1600" b="0" dirty="0" smtClean="0">
                <a:latin typeface="Calibri" pitchFamily="34" charset="0"/>
              </a:rPr>
              <a:t>Coordination with SM WG&amp; RFC planned for future D-DOR services</a:t>
            </a:r>
          </a:p>
          <a:p>
            <a:pPr marL="0" indent="0">
              <a:lnSpc>
                <a:spcPct val="100000"/>
              </a:lnSpc>
              <a:spcBef>
                <a:spcPct val="0"/>
              </a:spcBef>
              <a:spcAft>
                <a:spcPct val="0"/>
              </a:spcAft>
            </a:pPr>
            <a:r>
              <a:rPr lang="en-US" altLang="ja-JP" sz="1800" dirty="0" smtClean="0">
                <a:latin typeface="Calibri" pitchFamily="34" charset="0"/>
                <a:ea typeface="ＭＳ Ｐゴシック" charset="-128"/>
              </a:rPr>
              <a:t> XML</a:t>
            </a:r>
          </a:p>
          <a:p>
            <a:pPr marL="338137" lvl="1" indent="0">
              <a:lnSpc>
                <a:spcPct val="100000"/>
              </a:lnSpc>
              <a:spcBef>
                <a:spcPts val="150"/>
              </a:spcBef>
              <a:spcAft>
                <a:spcPct val="0"/>
              </a:spcAft>
            </a:pPr>
            <a:r>
              <a:rPr lang="en-US" altLang="ja-JP" sz="1400" b="0" dirty="0" smtClean="0">
                <a:latin typeface="Calibri" pitchFamily="34" charset="0"/>
                <a:ea typeface="ＭＳ Ｐゴシック" charset="-128"/>
              </a:rPr>
              <a:t> </a:t>
            </a:r>
            <a:r>
              <a:rPr lang="en-US" altLang="ja-JP" sz="1600" b="0" dirty="0" smtClean="0">
                <a:latin typeface="Calibri" pitchFamily="34" charset="0"/>
              </a:rPr>
              <a:t>XML SIG poorly attended, but even more WG now working on, or developing XML schema</a:t>
            </a:r>
          </a:p>
          <a:p>
            <a:pPr marL="338137" lvl="1" indent="0">
              <a:lnSpc>
                <a:spcPct val="100000"/>
              </a:lnSpc>
              <a:spcBef>
                <a:spcPts val="150"/>
              </a:spcBef>
              <a:spcAft>
                <a:spcPct val="0"/>
              </a:spcAft>
            </a:pPr>
            <a:r>
              <a:rPr lang="en-US" altLang="ja-JP" sz="1600" b="0" dirty="0" smtClean="0">
                <a:latin typeface="Calibri" pitchFamily="34" charset="0"/>
              </a:rPr>
              <a:t> Agree to produce RFC &amp; policy then close</a:t>
            </a:r>
            <a:endParaRPr lang="en-US" altLang="ja-JP" sz="1900" b="0" dirty="0" smtClean="0">
              <a:latin typeface="Calibri" pitchFamily="34" charset="0"/>
            </a:endParaRPr>
          </a:p>
          <a:p>
            <a:pPr marL="0" indent="0">
              <a:lnSpc>
                <a:spcPct val="100000"/>
              </a:lnSpc>
              <a:spcBef>
                <a:spcPct val="0"/>
              </a:spcBef>
              <a:spcAft>
                <a:spcPct val="0"/>
              </a:spcAft>
            </a:pPr>
            <a:r>
              <a:rPr lang="en-US" altLang="ja-JP" sz="1800" dirty="0" smtClean="0">
                <a:latin typeface="Calibri" pitchFamily="34" charset="0"/>
                <a:ea typeface="ＭＳ Ｐゴシック" charset="-128"/>
              </a:rPr>
              <a:t>SAWG, Reference Architecture, and </a:t>
            </a:r>
            <a:r>
              <a:rPr lang="en-US" altLang="ja-JP" sz="1800" dirty="0">
                <a:latin typeface="Calibri" pitchFamily="34" charset="0"/>
                <a:ea typeface="ＭＳ Ｐゴシック" charset="-128"/>
              </a:rPr>
              <a:t>Ontologies</a:t>
            </a:r>
          </a:p>
          <a:p>
            <a:pPr marL="338137" lvl="1" indent="0">
              <a:lnSpc>
                <a:spcPct val="100000"/>
              </a:lnSpc>
              <a:spcBef>
                <a:spcPts val="150"/>
              </a:spcBef>
              <a:spcAft>
                <a:spcPct val="0"/>
              </a:spcAft>
            </a:pPr>
            <a:r>
              <a:rPr lang="en-US" altLang="ja-JP" sz="1600" b="0" dirty="0" smtClean="0">
                <a:latin typeface="Calibri" pitchFamily="34" charset="0"/>
              </a:rPr>
              <a:t> “CCSDS Reference Architecture” continues to be a CMC hot button, current SCCS-ADD covers SLS, SIS &amp; SEA, must be worked for MOIMS &amp; SOIS.</a:t>
            </a:r>
          </a:p>
          <a:p>
            <a:pPr marL="338137" lvl="1" indent="0">
              <a:lnSpc>
                <a:spcPct val="100000"/>
              </a:lnSpc>
              <a:spcBef>
                <a:spcPts val="150"/>
              </a:spcBef>
              <a:spcAft>
                <a:spcPct val="0"/>
              </a:spcAft>
            </a:pPr>
            <a:r>
              <a:rPr lang="en-US" altLang="ja-JP" sz="1600" b="0" dirty="0">
                <a:latin typeface="Calibri" pitchFamily="34" charset="0"/>
              </a:rPr>
              <a:t> </a:t>
            </a:r>
            <a:r>
              <a:rPr lang="en-US" altLang="ja-JP" sz="1600" b="0" dirty="0" smtClean="0">
                <a:latin typeface="Calibri" pitchFamily="34" charset="0"/>
              </a:rPr>
              <a:t>RASDS should be updated to support CSS &amp; MOIMS services and offer guidelines for use of </a:t>
            </a:r>
            <a:r>
              <a:rPr lang="en-US" altLang="ja-JP" sz="1600" b="0" dirty="0" err="1" smtClean="0">
                <a:latin typeface="Calibri" pitchFamily="34" charset="0"/>
              </a:rPr>
              <a:t>SysML</a:t>
            </a:r>
            <a:r>
              <a:rPr lang="en-US" altLang="ja-JP" sz="1600" b="0" dirty="0" smtClean="0">
                <a:latin typeface="Calibri" pitchFamily="34" charset="0"/>
              </a:rPr>
              <a:t>/UML, also offers SC13 / SC14 coordination</a:t>
            </a:r>
          </a:p>
          <a:p>
            <a:pPr marL="338137" lvl="1" indent="0">
              <a:lnSpc>
                <a:spcPct val="100000"/>
              </a:lnSpc>
              <a:spcBef>
                <a:spcPts val="150"/>
              </a:spcBef>
              <a:spcAft>
                <a:spcPct val="0"/>
              </a:spcAft>
            </a:pPr>
            <a:r>
              <a:rPr lang="en-US" altLang="ja-JP" sz="1600" b="0" dirty="0" smtClean="0">
                <a:latin typeface="Calibri" pitchFamily="34" charset="0"/>
              </a:rPr>
              <a:t> Glossary terms not aligned across WGs.  Ontologies </a:t>
            </a:r>
            <a:r>
              <a:rPr lang="en-US" altLang="ja-JP" sz="1600" b="0" dirty="0">
                <a:latin typeface="Calibri" pitchFamily="34" charset="0"/>
              </a:rPr>
              <a:t>(defined meanings of terms and relationships) will help sort this out, </a:t>
            </a:r>
            <a:r>
              <a:rPr lang="en-US" altLang="ja-JP" sz="1600" b="0" dirty="0" smtClean="0">
                <a:latin typeface="Calibri" pitchFamily="34" charset="0"/>
              </a:rPr>
              <a:t>but </a:t>
            </a:r>
            <a:r>
              <a:rPr lang="en-US" altLang="ja-JP" sz="1600" b="0" dirty="0">
                <a:latin typeface="Calibri" pitchFamily="34" charset="0"/>
              </a:rPr>
              <a:t>this needs integrated cross WG </a:t>
            </a:r>
            <a:r>
              <a:rPr lang="en-US" altLang="ja-JP" sz="1600" b="0" dirty="0" smtClean="0">
                <a:latin typeface="Calibri" pitchFamily="34" charset="0"/>
              </a:rPr>
              <a:t>effort, this can focus it, ECSS &amp; SC14 interest here as well.  Coordinate with SOIS ontology as well, pilot core &amp; domain extension model.</a:t>
            </a:r>
            <a:endParaRPr lang="en-US" altLang="ja-JP" sz="1900" b="0" dirty="0">
              <a:latin typeface="Calibri" pitchFamily="34" charset="0"/>
            </a:endParaRPr>
          </a:p>
          <a:p>
            <a:pPr marL="338137" lvl="1" indent="0">
              <a:lnSpc>
                <a:spcPct val="100000"/>
              </a:lnSpc>
              <a:spcBef>
                <a:spcPts val="150"/>
              </a:spcBef>
              <a:spcAft>
                <a:spcPct val="0"/>
              </a:spcAft>
            </a:pPr>
            <a:r>
              <a:rPr lang="en-US" altLang="ja-JP" sz="1600" b="0" dirty="0" smtClean="0">
                <a:latin typeface="Calibri" pitchFamily="34" charset="0"/>
              </a:rPr>
              <a:t> XML schema have been isolated in WG domains, but interfaces have appeared, </a:t>
            </a:r>
            <a:r>
              <a:rPr lang="en-US" altLang="ja-JP" sz="1600" b="0" dirty="0" err="1" smtClean="0">
                <a:latin typeface="Calibri" pitchFamily="34" charset="0"/>
              </a:rPr>
              <a:t>eg</a:t>
            </a:r>
            <a:r>
              <a:rPr lang="en-US" altLang="ja-JP" sz="1600" b="0" dirty="0" smtClean="0">
                <a:latin typeface="Calibri" pitchFamily="34" charset="0"/>
              </a:rPr>
              <a:t> </a:t>
            </a:r>
            <a:r>
              <a:rPr lang="en-US" altLang="ja-JP" sz="1600" b="0" dirty="0" err="1" smtClean="0">
                <a:latin typeface="Calibri" pitchFamily="34" charset="0"/>
              </a:rPr>
              <a:t>Nav</a:t>
            </a:r>
            <a:r>
              <a:rPr lang="en-US" altLang="ja-JP" sz="1600" b="0" dirty="0" smtClean="0">
                <a:latin typeface="Calibri" pitchFamily="34" charset="0"/>
              </a:rPr>
              <a:t> and SM, SOIS and SM&amp;C, SM and D-DOR. </a:t>
            </a:r>
            <a:r>
              <a:rPr lang="en-US" altLang="ja-JP" sz="1600" b="0" dirty="0">
                <a:latin typeface="Calibri" pitchFamily="34" charset="0"/>
              </a:rPr>
              <a:t> </a:t>
            </a:r>
            <a:r>
              <a:rPr lang="en-US" altLang="ja-JP" sz="1600" b="0" dirty="0" smtClean="0">
                <a:latin typeface="Calibri" pitchFamily="34" charset="0"/>
              </a:rPr>
              <a:t>Adoption of common terminology, structure and semantics, along with validation tools, will help resolve CCSDS wide problems.  </a:t>
            </a:r>
          </a:p>
          <a:p>
            <a:pPr marL="338137" lvl="1" indent="0">
              <a:lnSpc>
                <a:spcPct val="100000"/>
              </a:lnSpc>
              <a:spcBef>
                <a:spcPts val="150"/>
              </a:spcBef>
              <a:spcAft>
                <a:spcPct val="0"/>
              </a:spcAft>
              <a:buNone/>
            </a:pPr>
            <a:endParaRPr lang="en-US" altLang="ja-JP" sz="1900" b="0" dirty="0">
              <a:latin typeface="Calibri" pitchFamily="34" charset="0"/>
            </a:endParaRPr>
          </a:p>
        </p:txBody>
      </p:sp>
      <p:sp>
        <p:nvSpPr>
          <p:cNvPr id="8" name="Text Box 2"/>
          <p:cNvSpPr txBox="1">
            <a:spLocks noChangeArrowheads="1"/>
          </p:cNvSpPr>
          <p:nvPr/>
        </p:nvSpPr>
        <p:spPr bwMode="auto">
          <a:xfrm>
            <a:off x="1000335" y="90488"/>
            <a:ext cx="7721209" cy="461665"/>
          </a:xfrm>
          <a:prstGeom prst="rect">
            <a:avLst/>
          </a:prstGeom>
          <a:noFill/>
          <a:ln w="9525">
            <a:noFill/>
            <a:miter lim="800000"/>
            <a:headEnd/>
            <a:tailEnd/>
          </a:ln>
        </p:spPr>
        <p:txBody>
          <a:bodyPr wrap="square">
            <a:spAutoFit/>
          </a:bodyPr>
          <a:lstStyle/>
          <a:p>
            <a:pPr lvl="1" eaLnBrk="0" hangingPunct="0">
              <a:spcBef>
                <a:spcPct val="50000"/>
              </a:spcBef>
              <a:defRPr/>
            </a:pPr>
            <a:r>
              <a:rPr lang="en-GB" sz="2400" dirty="0">
                <a:solidFill>
                  <a:srgbClr val="000099"/>
                </a:solidFill>
                <a:effectLst>
                  <a:outerShdw blurRad="38100" dist="38100" dir="2700000" algn="tl">
                    <a:srgbClr val="000000">
                      <a:alpha val="43137"/>
                    </a:srgbClr>
                  </a:outerShdw>
                </a:effectLst>
                <a:latin typeface="Calibri" pitchFamily="34" charset="0"/>
              </a:rPr>
              <a:t>Systems Engineering Area </a:t>
            </a:r>
            <a:r>
              <a:rPr lang="en-GB" sz="2400" dirty="0" smtClean="0">
                <a:solidFill>
                  <a:srgbClr val="000099"/>
                </a:solidFill>
                <a:effectLst>
                  <a:outerShdw blurRad="38100" dist="38100" dir="2700000" algn="tl">
                    <a:srgbClr val="000000">
                      <a:alpha val="43137"/>
                    </a:srgbClr>
                  </a:outerShdw>
                </a:effectLst>
                <a:latin typeface="Calibri" pitchFamily="34" charset="0"/>
              </a:rPr>
              <a:t>Report: Cross Area Meetings</a:t>
            </a:r>
            <a:endParaRPr lang="en-US" sz="2400" dirty="0">
              <a:solidFill>
                <a:srgbClr val="000099"/>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250325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5793" name="Text Box 33"/>
          <p:cNvSpPr txBox="1">
            <a:spLocks noChangeArrowheads="1"/>
          </p:cNvSpPr>
          <p:nvPr/>
        </p:nvSpPr>
        <p:spPr bwMode="auto">
          <a:xfrm>
            <a:off x="1447800" y="5105400"/>
            <a:ext cx="6248400" cy="830263"/>
          </a:xfrm>
          <a:prstGeom prst="rect">
            <a:avLst/>
          </a:prstGeom>
          <a:noFill/>
          <a:ln w="12700">
            <a:noFill/>
            <a:miter lim="800000"/>
            <a:headEnd type="none" w="sm" len="sm"/>
            <a:tailEnd type="none" w="sm" len="sm"/>
          </a:ln>
        </p:spPr>
        <p:txBody>
          <a:bodyPr>
            <a:spAutoFit/>
          </a:bodyPr>
          <a:lstStyle/>
          <a:p>
            <a:pPr algn="ctr" eaLnBrk="0" hangingPunct="0"/>
            <a:r>
              <a:rPr lang="en-US" sz="2400" b="0">
                <a:solidFill>
                  <a:srgbClr val="000099"/>
                </a:solidFill>
                <a:latin typeface="Calibri" pitchFamily="34" charset="0"/>
              </a:rPr>
              <a:t>Nestor Peccia (AD)</a:t>
            </a:r>
          </a:p>
          <a:p>
            <a:pPr algn="ctr" eaLnBrk="0" hangingPunct="0"/>
            <a:r>
              <a:rPr lang="en-US" sz="2400" b="0">
                <a:solidFill>
                  <a:srgbClr val="000099"/>
                </a:solidFill>
                <a:latin typeface="Calibri" pitchFamily="34" charset="0"/>
              </a:rPr>
              <a:t>Roger Thompson (DAD)</a:t>
            </a:r>
          </a:p>
        </p:txBody>
      </p:sp>
      <p:sp>
        <p:nvSpPr>
          <p:cNvPr id="1684483" name="Text Box 3"/>
          <p:cNvSpPr txBox="1">
            <a:spLocks noChangeArrowheads="1"/>
          </p:cNvSpPr>
          <p:nvPr/>
        </p:nvSpPr>
        <p:spPr bwMode="auto">
          <a:xfrm>
            <a:off x="838200" y="1143000"/>
            <a:ext cx="7597775" cy="3600450"/>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MISSION OPERATIONS</a:t>
            </a: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AND INFORMATION MANAGEMENT SERVICES</a:t>
            </a: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(MOIMS) AREA</a:t>
            </a:r>
          </a:p>
          <a:p>
            <a:pPr algn="ctr" eaLnBrk="0" hangingPunct="0">
              <a:defRPr/>
            </a:pPr>
            <a:endParaRPr lang="en-US" sz="4000" dirty="0">
              <a:solidFill>
                <a:srgbClr val="000099"/>
              </a:solidFill>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defRPr/>
            </a:pPr>
            <a:r>
              <a:rPr lang="en-US" sz="2800" dirty="0" smtClean="0">
                <a:solidFill>
                  <a:srgbClr val="000099"/>
                </a:solidFill>
                <a:effectLst>
                  <a:outerShdw blurRad="38100" dist="38100" dir="2700000" algn="tl">
                    <a:srgbClr val="C0C0C0"/>
                  </a:outerShdw>
                </a:effectLst>
              </a:rPr>
              <a:t>MOIMS Area Report</a:t>
            </a:r>
            <a:br>
              <a:rPr lang="en-US" sz="2800" dirty="0" smtClean="0">
                <a:solidFill>
                  <a:srgbClr val="000099"/>
                </a:solidFill>
                <a:effectLst>
                  <a:outerShdw blurRad="38100" dist="38100" dir="2700000" algn="tl">
                    <a:srgbClr val="C0C0C0"/>
                  </a:outerShdw>
                </a:effectLst>
              </a:rPr>
            </a:br>
            <a:r>
              <a:rPr lang="en-GB" sz="2000" dirty="0" smtClean="0">
                <a:solidFill>
                  <a:srgbClr val="000099"/>
                </a:solidFill>
                <a:latin typeface="Calibri" pitchFamily="34" charset="0"/>
              </a:rPr>
              <a:t> B. </a:t>
            </a:r>
            <a:r>
              <a:rPr lang="en-GB" sz="2000" u="sng" dirty="0" smtClean="0">
                <a:solidFill>
                  <a:srgbClr val="000099"/>
                </a:solidFill>
                <a:latin typeface="Calibri" pitchFamily="34" charset="0"/>
              </a:rPr>
              <a:t>Meeting Demographics</a:t>
            </a:r>
            <a:endParaRPr lang="en-US" sz="2000" dirty="0"/>
          </a:p>
        </p:txBody>
      </p:sp>
      <p:graphicFrame>
        <p:nvGraphicFramePr>
          <p:cNvPr id="3" name="Content Placeholder 4"/>
          <p:cNvGraphicFramePr>
            <a:graphicFrameLocks noGrp="1"/>
          </p:cNvGraphicFramePr>
          <p:nvPr>
            <p:ph idx="1"/>
          </p:nvPr>
        </p:nvGraphicFramePr>
        <p:xfrm>
          <a:off x="457200" y="1066800"/>
          <a:ext cx="8229601" cy="5346724"/>
        </p:xfrm>
        <a:graphic>
          <a:graphicData uri="http://schemas.openxmlformats.org/drawingml/2006/table">
            <a:tbl>
              <a:tblPr firstRow="1" bandRow="1">
                <a:tableStyleId>{5C22544A-7EE6-4342-B048-85BDC9FD1C3A}</a:tableStyleId>
              </a:tblPr>
              <a:tblGrid>
                <a:gridCol w="1119227"/>
                <a:gridCol w="1119225"/>
                <a:gridCol w="1495348"/>
                <a:gridCol w="1524000"/>
                <a:gridCol w="1447800"/>
                <a:gridCol w="1524001"/>
              </a:tblGrid>
              <a:tr h="324257">
                <a:tc>
                  <a:txBody>
                    <a:bodyPr/>
                    <a:lstStyle/>
                    <a:p>
                      <a:pPr algn="l" fontAlgn="b"/>
                      <a:endParaRPr lang="en-US" sz="1400" b="0"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a:solidFill>
                            <a:srgbClr val="000000"/>
                          </a:solidFill>
                          <a:effectLst/>
                          <a:latin typeface="Arial"/>
                        </a:rPr>
                        <a:t>Plenary</a:t>
                      </a:r>
                    </a:p>
                  </a:txBody>
                  <a:tcPr marL="9525" marR="9525" marT="9525" marB="0" anchor="b"/>
                </a:tc>
                <a:tc>
                  <a:txBody>
                    <a:bodyPr/>
                    <a:lstStyle/>
                    <a:p>
                      <a:pPr algn="ctr" fontAlgn="b"/>
                      <a:r>
                        <a:rPr lang="en-US" sz="1400" b="1" i="0" u="none" strike="noStrike">
                          <a:solidFill>
                            <a:srgbClr val="000000"/>
                          </a:solidFill>
                          <a:effectLst/>
                          <a:latin typeface="Arial"/>
                        </a:rPr>
                        <a:t>DAI</a:t>
                      </a:r>
                    </a:p>
                  </a:txBody>
                  <a:tcPr marL="9525" marR="9525" marT="9525" marB="0" anchor="b"/>
                </a:tc>
                <a:tc>
                  <a:txBody>
                    <a:bodyPr/>
                    <a:lstStyle/>
                    <a:p>
                      <a:pPr algn="ctr" fontAlgn="b"/>
                      <a:r>
                        <a:rPr lang="en-US" sz="1400" b="1" i="0" u="none" strike="noStrike">
                          <a:solidFill>
                            <a:srgbClr val="000000"/>
                          </a:solidFill>
                          <a:effectLst/>
                          <a:latin typeface="Arial"/>
                        </a:rPr>
                        <a:t>Navigation</a:t>
                      </a:r>
                    </a:p>
                  </a:txBody>
                  <a:tcPr marL="9525" marR="9525" marT="9525" marB="0" anchor="b"/>
                </a:tc>
                <a:tc>
                  <a:txBody>
                    <a:bodyPr/>
                    <a:lstStyle/>
                    <a:p>
                      <a:pPr algn="ctr" fontAlgn="b"/>
                      <a:r>
                        <a:rPr lang="en-US" sz="1400" b="1" i="0" u="none" strike="noStrike">
                          <a:solidFill>
                            <a:srgbClr val="000000"/>
                          </a:solidFill>
                          <a:effectLst/>
                          <a:latin typeface="Arial"/>
                        </a:rPr>
                        <a:t>SM&amp;C</a:t>
                      </a:r>
                    </a:p>
                  </a:txBody>
                  <a:tcPr marL="9525" marR="9525" marT="9525" marB="0" anchor="b"/>
                </a:tc>
                <a:tc>
                  <a:txBody>
                    <a:bodyPr/>
                    <a:lstStyle/>
                    <a:p>
                      <a:pPr algn="ctr" fontAlgn="b"/>
                      <a:r>
                        <a:rPr lang="en-US" sz="1400" b="1" i="0" u="none" strike="noStrike">
                          <a:solidFill>
                            <a:srgbClr val="000000"/>
                          </a:solidFill>
                          <a:effectLst/>
                          <a:latin typeface="Arial"/>
                        </a:rPr>
                        <a:t>Telerobotics</a:t>
                      </a:r>
                    </a:p>
                  </a:txBody>
                  <a:tcPr marL="9525" marR="9525" marT="9525" marB="0" anchor="b"/>
                </a:tc>
              </a:tr>
              <a:tr h="270759">
                <a:tc>
                  <a:txBody>
                    <a:bodyPr/>
                    <a:lstStyle/>
                    <a:p>
                      <a:pPr algn="l" fontAlgn="b"/>
                      <a:r>
                        <a:rPr lang="en-US" sz="1400" b="1" i="0" u="none" strike="noStrike">
                          <a:solidFill>
                            <a:srgbClr val="000000"/>
                          </a:solidFill>
                          <a:effectLst/>
                          <a:latin typeface="Arial"/>
                        </a:rPr>
                        <a:t>ASI</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70759">
                <a:tc>
                  <a:txBody>
                    <a:bodyPr/>
                    <a:lstStyle/>
                    <a:p>
                      <a:pPr algn="l" fontAlgn="b"/>
                      <a:r>
                        <a:rPr lang="en-US" sz="1400" b="1" i="0" u="none" strike="noStrike">
                          <a:solidFill>
                            <a:srgbClr val="000000"/>
                          </a:solidFill>
                          <a:effectLst/>
                          <a:latin typeface="Arial"/>
                        </a:rPr>
                        <a:t>CNES</a:t>
                      </a:r>
                    </a:p>
                  </a:txBody>
                  <a:tcPr marL="9525" marR="9525" marT="9525" marB="0" anchor="b"/>
                </a:tc>
                <a:tc>
                  <a:txBody>
                    <a:bodyPr/>
                    <a:lstStyle/>
                    <a:p>
                      <a:pPr algn="ctr" fontAlgn="b"/>
                      <a:r>
                        <a:rPr lang="en-US" sz="1400" b="0" i="0" u="none" strike="noStrike">
                          <a:solidFill>
                            <a:srgbClr val="000000"/>
                          </a:solidFill>
                          <a:effectLst/>
                          <a:latin typeface="Arial"/>
                        </a:rPr>
                        <a:t>4</a:t>
                      </a:r>
                    </a:p>
                  </a:txBody>
                  <a:tcPr marL="9525" marR="9525" marT="9525" marB="0" anchor="b"/>
                </a:tc>
                <a:tc>
                  <a:txBody>
                    <a:bodyPr/>
                    <a:lstStyle/>
                    <a:p>
                      <a:pPr algn="ctr" fontAlgn="b"/>
                      <a:r>
                        <a:rPr lang="en-US" sz="1400" b="0" i="0" u="none" strike="noStrike">
                          <a:solidFill>
                            <a:srgbClr val="000000"/>
                          </a:solidFill>
                          <a:effectLst/>
                          <a:latin typeface="Arial"/>
                        </a:rPr>
                        <a:t>6</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4</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70759">
                <a:tc>
                  <a:txBody>
                    <a:bodyPr/>
                    <a:lstStyle/>
                    <a:p>
                      <a:pPr algn="l" fontAlgn="b"/>
                      <a:r>
                        <a:rPr lang="en-US" sz="1400" b="1" i="0" u="none" strike="noStrike">
                          <a:solidFill>
                            <a:srgbClr val="000000"/>
                          </a:solidFill>
                          <a:effectLst/>
                          <a:latin typeface="Arial"/>
                        </a:rPr>
                        <a:t>CNSA</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dirty="0">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70759">
                <a:tc>
                  <a:txBody>
                    <a:bodyPr/>
                    <a:lstStyle/>
                    <a:p>
                      <a:pPr algn="l" fontAlgn="b"/>
                      <a:r>
                        <a:rPr lang="en-US" sz="1400" b="1" i="0" u="none" strike="noStrike">
                          <a:solidFill>
                            <a:srgbClr val="000000"/>
                          </a:solidFill>
                          <a:effectLst/>
                          <a:latin typeface="Arial"/>
                        </a:rPr>
                        <a:t>CSA</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70759">
                <a:tc>
                  <a:txBody>
                    <a:bodyPr/>
                    <a:lstStyle/>
                    <a:p>
                      <a:pPr algn="l" fontAlgn="b"/>
                      <a:r>
                        <a:rPr lang="en-US" sz="1400" b="1" i="0" u="none" strike="noStrike">
                          <a:solidFill>
                            <a:srgbClr val="000000"/>
                          </a:solidFill>
                          <a:effectLst/>
                          <a:latin typeface="Arial"/>
                        </a:rPr>
                        <a:t>DLR</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3</a:t>
                      </a:r>
                    </a:p>
                  </a:txBody>
                  <a:tcPr marL="9525" marR="9525" marT="9525" marB="0" anchor="b"/>
                </a:tc>
                <a:tc>
                  <a:txBody>
                    <a:bodyPr/>
                    <a:lstStyle/>
                    <a:p>
                      <a:pPr algn="ctr" fontAlgn="b"/>
                      <a:r>
                        <a:rPr lang="en-US" sz="1400" b="0" i="0" u="none" strike="noStrike">
                          <a:solidFill>
                            <a:srgbClr val="000000"/>
                          </a:solidFill>
                          <a:effectLst/>
                          <a:latin typeface="Arial"/>
                        </a:rPr>
                        <a:t>4</a:t>
                      </a:r>
                    </a:p>
                  </a:txBody>
                  <a:tcPr marL="9525" marR="9525" marT="9525" marB="0" anchor="b"/>
                </a:tc>
              </a:tr>
              <a:tr h="270759">
                <a:tc>
                  <a:txBody>
                    <a:bodyPr/>
                    <a:lstStyle/>
                    <a:p>
                      <a:pPr algn="l" fontAlgn="b"/>
                      <a:r>
                        <a:rPr lang="en-US" sz="1400" b="1" i="0" u="none" strike="noStrike">
                          <a:solidFill>
                            <a:srgbClr val="000000"/>
                          </a:solidFill>
                          <a:effectLst/>
                          <a:latin typeface="Arial"/>
                        </a:rPr>
                        <a:t>ESA</a:t>
                      </a:r>
                    </a:p>
                  </a:txBody>
                  <a:tcPr marL="9525" marR="9525" marT="9525" marB="0" anchor="b"/>
                </a:tc>
                <a:tc>
                  <a:txBody>
                    <a:bodyPr/>
                    <a:lstStyle/>
                    <a:p>
                      <a:pPr algn="ctr" fontAlgn="b"/>
                      <a:r>
                        <a:rPr lang="en-US" sz="1400" b="0" i="0" u="none" strike="noStrike">
                          <a:solidFill>
                            <a:srgbClr val="000000"/>
                          </a:solidFill>
                          <a:effectLst/>
                          <a:latin typeface="Arial"/>
                        </a:rPr>
                        <a:t>7</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10</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r>
              <a:tr h="270759">
                <a:tc>
                  <a:txBody>
                    <a:bodyPr/>
                    <a:lstStyle/>
                    <a:p>
                      <a:pPr algn="l" fontAlgn="b"/>
                      <a:r>
                        <a:rPr lang="en-US" sz="1400" b="1" i="0" u="none" strike="noStrike">
                          <a:solidFill>
                            <a:srgbClr val="000000"/>
                          </a:solidFill>
                          <a:effectLst/>
                          <a:latin typeface="Arial"/>
                        </a:rPr>
                        <a:t>INPE</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70759">
                <a:tc>
                  <a:txBody>
                    <a:bodyPr/>
                    <a:lstStyle/>
                    <a:p>
                      <a:pPr algn="l" fontAlgn="b"/>
                      <a:r>
                        <a:rPr lang="en-US" sz="1400" b="1" i="0" u="none" strike="noStrike">
                          <a:solidFill>
                            <a:srgbClr val="000000"/>
                          </a:solidFill>
                          <a:effectLst/>
                          <a:latin typeface="Arial"/>
                        </a:rPr>
                        <a:t>JAXA</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70759">
                <a:tc>
                  <a:txBody>
                    <a:bodyPr/>
                    <a:lstStyle/>
                    <a:p>
                      <a:pPr algn="l" fontAlgn="b"/>
                      <a:r>
                        <a:rPr lang="en-US" sz="1400" b="1" i="0" u="none" strike="noStrike">
                          <a:solidFill>
                            <a:srgbClr val="000000"/>
                          </a:solidFill>
                          <a:effectLst/>
                          <a:latin typeface="Arial"/>
                        </a:rPr>
                        <a:t>NASA</a:t>
                      </a:r>
                    </a:p>
                  </a:txBody>
                  <a:tcPr marL="9525" marR="9525" marT="9525" marB="0" anchor="b"/>
                </a:tc>
                <a:tc>
                  <a:txBody>
                    <a:bodyPr/>
                    <a:lstStyle/>
                    <a:p>
                      <a:pPr algn="ctr" fontAlgn="b"/>
                      <a:r>
                        <a:rPr lang="en-US" sz="1400" b="0" i="0" u="none" strike="noStrike" dirty="0">
                          <a:solidFill>
                            <a:srgbClr val="000000"/>
                          </a:solidFill>
                          <a:effectLst/>
                          <a:latin typeface="Arial"/>
                        </a:rPr>
                        <a:t>10</a:t>
                      </a:r>
                    </a:p>
                  </a:txBody>
                  <a:tcPr marL="9525" marR="9525" marT="9525" marB="0" anchor="b"/>
                </a:tc>
                <a:tc>
                  <a:txBody>
                    <a:bodyPr/>
                    <a:lstStyle/>
                    <a:p>
                      <a:pPr algn="ctr" fontAlgn="b"/>
                      <a:r>
                        <a:rPr lang="en-US" sz="1400" b="0" i="0" u="none" strike="noStrike">
                          <a:solidFill>
                            <a:srgbClr val="000000"/>
                          </a:solidFill>
                          <a:effectLst/>
                          <a:latin typeface="Arial"/>
                        </a:rPr>
                        <a:t>6</a:t>
                      </a:r>
                    </a:p>
                  </a:txBody>
                  <a:tcPr marL="9525" marR="9525" marT="9525" marB="0" anchor="b"/>
                </a:tc>
                <a:tc>
                  <a:txBody>
                    <a:bodyPr/>
                    <a:lstStyle/>
                    <a:p>
                      <a:pPr algn="ctr" fontAlgn="b"/>
                      <a:r>
                        <a:rPr lang="en-US" sz="1400" b="0" i="0" u="none" strike="noStrike">
                          <a:solidFill>
                            <a:srgbClr val="000000"/>
                          </a:solidFill>
                          <a:effectLst/>
                          <a:latin typeface="Arial"/>
                        </a:rPr>
                        <a:t>5</a:t>
                      </a:r>
                    </a:p>
                  </a:txBody>
                  <a:tcPr marL="9525" marR="9525" marT="9525" marB="0" anchor="b"/>
                </a:tc>
                <a:tc>
                  <a:txBody>
                    <a:bodyPr/>
                    <a:lstStyle/>
                    <a:p>
                      <a:pPr algn="ctr" fontAlgn="b"/>
                      <a:r>
                        <a:rPr lang="en-US" sz="1400" b="0" i="0" u="none" strike="noStrike">
                          <a:solidFill>
                            <a:srgbClr val="000000"/>
                          </a:solidFill>
                          <a:effectLst/>
                          <a:latin typeface="Arial"/>
                        </a:rPr>
                        <a:t>7</a:t>
                      </a:r>
                    </a:p>
                  </a:txBody>
                  <a:tcPr marL="9525" marR="9525" marT="9525" marB="0" anchor="b"/>
                </a:tc>
                <a:tc>
                  <a:txBody>
                    <a:bodyPr/>
                    <a:lstStyle/>
                    <a:p>
                      <a:pPr algn="ctr" fontAlgn="b"/>
                      <a:r>
                        <a:rPr lang="en-US" sz="1400" b="0" i="0" u="none" strike="noStrike">
                          <a:solidFill>
                            <a:srgbClr val="000000"/>
                          </a:solidFill>
                          <a:effectLst/>
                          <a:latin typeface="Arial"/>
                        </a:rPr>
                        <a:t>3</a:t>
                      </a:r>
                    </a:p>
                  </a:txBody>
                  <a:tcPr marL="9525" marR="9525" marT="9525" marB="0" anchor="b"/>
                </a:tc>
              </a:tr>
              <a:tr h="270759">
                <a:tc>
                  <a:txBody>
                    <a:bodyPr/>
                    <a:lstStyle/>
                    <a:p>
                      <a:pPr algn="l" fontAlgn="b"/>
                      <a:r>
                        <a:rPr lang="en-US" sz="1400" b="1" i="0" u="none" strike="noStrike">
                          <a:solidFill>
                            <a:srgbClr val="000000"/>
                          </a:solidFill>
                          <a:effectLst/>
                          <a:latin typeface="Arial"/>
                        </a:rPr>
                        <a:t>RFSA</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70759">
                <a:tc>
                  <a:txBody>
                    <a:bodyPr/>
                    <a:lstStyle/>
                    <a:p>
                      <a:pPr algn="l" fontAlgn="b"/>
                      <a:r>
                        <a:rPr lang="en-US" sz="1400" b="1" i="0" u="none" strike="noStrike">
                          <a:solidFill>
                            <a:srgbClr val="000000"/>
                          </a:solidFill>
                          <a:effectLst/>
                          <a:latin typeface="Arial"/>
                        </a:rPr>
                        <a:t>UKSA</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70759">
                <a:tc>
                  <a:txBody>
                    <a:bodyPr/>
                    <a:lstStyle/>
                    <a:p>
                      <a:pPr algn="l" fontAlgn="b"/>
                      <a:r>
                        <a:rPr lang="en-US" sz="1400" b="1" i="0" u="none" strike="noStrike">
                          <a:solidFill>
                            <a:srgbClr val="000000"/>
                          </a:solidFill>
                          <a:effectLst/>
                          <a:latin typeface="Arial"/>
                        </a:rPr>
                        <a:t>Other</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70759">
                <a:tc>
                  <a:txBody>
                    <a:bodyPr/>
                    <a:lstStyle/>
                    <a:p>
                      <a:pPr algn="l" fontAlgn="b"/>
                      <a:r>
                        <a:rPr lang="en-US" sz="1400" b="1" i="0" u="none" strike="noStrike">
                          <a:solidFill>
                            <a:srgbClr val="000000"/>
                          </a:solidFill>
                          <a:effectLst/>
                          <a:latin typeface="Arial"/>
                        </a:rPr>
                        <a:t>TOTAL</a:t>
                      </a:r>
                    </a:p>
                  </a:txBody>
                  <a:tcPr marL="9525" marR="9525" marT="9525" marB="0" anchor="b"/>
                </a:tc>
                <a:tc>
                  <a:txBody>
                    <a:bodyPr/>
                    <a:lstStyle/>
                    <a:p>
                      <a:pPr algn="ctr" fontAlgn="b"/>
                      <a:r>
                        <a:rPr lang="en-US" sz="1400" b="1" i="0" u="none" strike="noStrike">
                          <a:solidFill>
                            <a:srgbClr val="000000"/>
                          </a:solidFill>
                          <a:effectLst/>
                          <a:latin typeface="Arial"/>
                        </a:rPr>
                        <a:t>28</a:t>
                      </a:r>
                    </a:p>
                  </a:txBody>
                  <a:tcPr marL="9525" marR="9525" marT="9525" marB="0" anchor="b"/>
                </a:tc>
                <a:tc>
                  <a:txBody>
                    <a:bodyPr/>
                    <a:lstStyle/>
                    <a:p>
                      <a:pPr algn="ctr" fontAlgn="b"/>
                      <a:r>
                        <a:rPr lang="en-US" sz="1400" b="1" i="0" u="none" strike="noStrike">
                          <a:solidFill>
                            <a:srgbClr val="000000"/>
                          </a:solidFill>
                          <a:effectLst/>
                          <a:latin typeface="Arial"/>
                        </a:rPr>
                        <a:t>17</a:t>
                      </a:r>
                    </a:p>
                  </a:txBody>
                  <a:tcPr marL="9525" marR="9525" marT="9525" marB="0" anchor="b"/>
                </a:tc>
                <a:tc>
                  <a:txBody>
                    <a:bodyPr/>
                    <a:lstStyle/>
                    <a:p>
                      <a:pPr algn="ctr" fontAlgn="b"/>
                      <a:r>
                        <a:rPr lang="en-US" sz="1400" b="1" i="0" u="none" strike="noStrike">
                          <a:solidFill>
                            <a:srgbClr val="000000"/>
                          </a:solidFill>
                          <a:effectLst/>
                          <a:latin typeface="Arial"/>
                        </a:rPr>
                        <a:t>9</a:t>
                      </a:r>
                    </a:p>
                  </a:txBody>
                  <a:tcPr marL="9525" marR="9525" marT="9525" marB="0" anchor="b"/>
                </a:tc>
                <a:tc>
                  <a:txBody>
                    <a:bodyPr/>
                    <a:lstStyle/>
                    <a:p>
                      <a:pPr algn="ctr" fontAlgn="b"/>
                      <a:r>
                        <a:rPr lang="en-US" sz="1400" b="1" i="0" u="none" strike="noStrike">
                          <a:solidFill>
                            <a:srgbClr val="000000"/>
                          </a:solidFill>
                          <a:effectLst/>
                          <a:latin typeface="Arial"/>
                        </a:rPr>
                        <a:t>29</a:t>
                      </a:r>
                    </a:p>
                  </a:txBody>
                  <a:tcPr marL="9525" marR="9525" marT="9525" marB="0" anchor="b"/>
                </a:tc>
                <a:tc>
                  <a:txBody>
                    <a:bodyPr/>
                    <a:lstStyle/>
                    <a:p>
                      <a:pPr algn="ctr" fontAlgn="b"/>
                      <a:r>
                        <a:rPr lang="en-US" sz="1400" b="1" i="0" u="none" strike="noStrike">
                          <a:solidFill>
                            <a:srgbClr val="000000"/>
                          </a:solidFill>
                          <a:effectLst/>
                          <a:latin typeface="Arial"/>
                        </a:rPr>
                        <a:t>8</a:t>
                      </a:r>
                    </a:p>
                  </a:txBody>
                  <a:tcPr marL="9525" marR="9525" marT="9525" marB="0" anchor="b"/>
                </a:tc>
              </a:tr>
              <a:tr h="359351">
                <a:tc>
                  <a:txBody>
                    <a:bodyPr/>
                    <a:lstStyle/>
                    <a:p>
                      <a:pPr algn="l" fontAlgn="b"/>
                      <a:endParaRPr lang="en-US" sz="1400" b="1" i="0" u="none" strike="noStrike">
                        <a:solidFill>
                          <a:srgbClr val="000000"/>
                        </a:solidFill>
                        <a:effectLst/>
                        <a:latin typeface="Arial"/>
                      </a:endParaRPr>
                    </a:p>
                  </a:txBody>
                  <a:tcPr marL="9525" marR="9525" marT="9525" marB="0" anchor="b"/>
                </a:tc>
                <a:tc>
                  <a:txBody>
                    <a:bodyPr/>
                    <a:lstStyle/>
                    <a:p>
                      <a:pPr algn="ctr" fontAlgn="b"/>
                      <a:endParaRPr lang="en-US" sz="1400" b="0" i="0" u="none" strike="noStrike">
                        <a:solidFill>
                          <a:srgbClr val="000000"/>
                        </a:solidFill>
                        <a:effectLst/>
                        <a:latin typeface="Arial"/>
                      </a:endParaRPr>
                    </a:p>
                  </a:txBody>
                  <a:tcPr marL="9525" marR="9525" marT="9525" marB="0" anchor="b"/>
                </a:tc>
                <a:tc>
                  <a:txBody>
                    <a:bodyPr/>
                    <a:lstStyle/>
                    <a:p>
                      <a:pPr algn="ctr" fontAlgn="b"/>
                      <a:r>
                        <a:rPr lang="en-US" sz="1100" b="0" i="0" u="none" strike="noStrike" dirty="0">
                          <a:solidFill>
                            <a:srgbClr val="000000"/>
                          </a:solidFill>
                          <a:effectLst/>
                          <a:latin typeface="Arial"/>
                        </a:rPr>
                        <a:t>*13 via </a:t>
                      </a:r>
                      <a:r>
                        <a:rPr lang="en-US" sz="1100" b="0" i="0" u="none" strike="noStrike" dirty="0" err="1">
                          <a:solidFill>
                            <a:srgbClr val="000000"/>
                          </a:solidFill>
                          <a:effectLst/>
                          <a:latin typeface="Arial"/>
                        </a:rPr>
                        <a:t>telecon</a:t>
                      </a:r>
                      <a:endParaRPr lang="en-US" sz="1100" b="0" i="0" u="none" strike="noStrike" dirty="0">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0" i="0" u="none" strike="noStrike">
                        <a:solidFill>
                          <a:srgbClr val="000000"/>
                        </a:solidFill>
                        <a:effectLst/>
                        <a:latin typeface="Arial"/>
                      </a:endParaRPr>
                    </a:p>
                  </a:txBody>
                  <a:tcPr marL="9525" marR="9525" marT="9525" marB="0" anchor="b"/>
                </a:tc>
                <a:tc>
                  <a:txBody>
                    <a:bodyPr/>
                    <a:lstStyle/>
                    <a:p>
                      <a:pPr algn="ctr" fontAlgn="b"/>
                      <a:endParaRPr lang="en-US" sz="1400" b="0" i="0" u="none" strike="noStrike">
                        <a:solidFill>
                          <a:srgbClr val="000000"/>
                        </a:solidFill>
                        <a:effectLst/>
                        <a:latin typeface="Arial"/>
                      </a:endParaRPr>
                    </a:p>
                  </a:txBody>
                  <a:tcPr marL="9525" marR="9525" marT="9525" marB="0" anchor="b"/>
                </a:tc>
              </a:tr>
              <a:tr h="270759">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ctr" fontAlgn="b"/>
                      <a:endParaRPr lang="en-US" sz="1400" b="0" i="0" u="none" strike="noStrike">
                        <a:solidFill>
                          <a:srgbClr val="000000"/>
                        </a:solidFill>
                        <a:effectLst/>
                        <a:latin typeface="Arial"/>
                      </a:endParaRPr>
                    </a:p>
                  </a:txBody>
                  <a:tcPr marL="9525" marR="9525" marT="9525" marB="0" anchor="b"/>
                </a:tc>
                <a:tc>
                  <a:txBody>
                    <a:bodyPr/>
                    <a:lstStyle/>
                    <a:p>
                      <a:pPr algn="ctr" fontAlgn="b"/>
                      <a:endParaRPr lang="en-US" sz="1400" b="0" i="0" u="none" strike="noStrike">
                        <a:solidFill>
                          <a:srgbClr val="000000"/>
                        </a:solidFill>
                        <a:effectLst/>
                        <a:latin typeface="Arial"/>
                      </a:endParaRPr>
                    </a:p>
                  </a:txBody>
                  <a:tcPr marL="9525" marR="9525" marT="9525" marB="0" anchor="b"/>
                </a:tc>
                <a:tc>
                  <a:txBody>
                    <a:bodyPr/>
                    <a:lstStyle/>
                    <a:p>
                      <a:pPr algn="ctr" fontAlgn="b"/>
                      <a:endParaRPr lang="en-US" sz="1400" b="0" i="0" u="none" strike="noStrike">
                        <a:solidFill>
                          <a:srgbClr val="000000"/>
                        </a:solidFill>
                        <a:effectLst/>
                        <a:latin typeface="Arial"/>
                      </a:endParaRPr>
                    </a:p>
                  </a:txBody>
                  <a:tcPr marL="9525" marR="9525" marT="9525" marB="0" anchor="b"/>
                </a:tc>
                <a:tc>
                  <a:txBody>
                    <a:bodyPr/>
                    <a:lstStyle/>
                    <a:p>
                      <a:pPr algn="ctr" fontAlgn="b"/>
                      <a:endParaRPr lang="en-US" sz="1400" b="0" i="0" u="none" strike="noStrike">
                        <a:solidFill>
                          <a:srgbClr val="000000"/>
                        </a:solidFill>
                        <a:effectLst/>
                        <a:latin typeface="Arial"/>
                      </a:endParaRPr>
                    </a:p>
                  </a:txBody>
                  <a:tcPr marL="9525" marR="9525" marT="9525" marB="0" anchor="b"/>
                </a:tc>
                <a:tc>
                  <a:txBody>
                    <a:bodyPr/>
                    <a:lstStyle/>
                    <a:p>
                      <a:pPr algn="ctr" fontAlgn="b"/>
                      <a:endParaRPr lang="en-US" sz="1400" b="0" i="0" u="none" strike="noStrike">
                        <a:solidFill>
                          <a:srgbClr val="000000"/>
                        </a:solidFill>
                        <a:effectLst/>
                        <a:latin typeface="Arial"/>
                      </a:endParaRPr>
                    </a:p>
                  </a:txBody>
                  <a:tcPr marL="9525" marR="9525" marT="9525" marB="0" anchor="b"/>
                </a:tc>
              </a:tr>
              <a:tr h="436235">
                <a:tc>
                  <a:txBody>
                    <a:bodyPr/>
                    <a:lstStyle/>
                    <a:p>
                      <a:pPr algn="l" fontAlgn="b"/>
                      <a:r>
                        <a:rPr lang="en-US" sz="1400" b="1" i="0" u="none" strike="noStrike">
                          <a:solidFill>
                            <a:srgbClr val="000000"/>
                          </a:solidFill>
                          <a:effectLst/>
                          <a:latin typeface="Arial"/>
                        </a:rPr>
                        <a:t>Meeting Duration</a:t>
                      </a:r>
                    </a:p>
                  </a:txBody>
                  <a:tcPr marL="9525" marR="9525" marT="9525" marB="0" anchor="b"/>
                </a:tc>
                <a:tc>
                  <a:txBody>
                    <a:bodyPr/>
                    <a:lstStyle/>
                    <a:p>
                      <a:pPr algn="ctr" fontAlgn="b"/>
                      <a:r>
                        <a:rPr lang="en-US" sz="1400" b="1" i="0" u="none" strike="noStrike">
                          <a:solidFill>
                            <a:srgbClr val="000000"/>
                          </a:solidFill>
                          <a:effectLst/>
                          <a:latin typeface="Arial"/>
                        </a:rPr>
                        <a:t>1</a:t>
                      </a:r>
                    </a:p>
                  </a:txBody>
                  <a:tcPr marL="9525" marR="9525" marT="9525" marB="0" anchor="b"/>
                </a:tc>
                <a:tc>
                  <a:txBody>
                    <a:bodyPr/>
                    <a:lstStyle/>
                    <a:p>
                      <a:pPr algn="ctr" fontAlgn="b"/>
                      <a:r>
                        <a:rPr lang="en-US" sz="1400" b="1" i="0" u="none" strike="noStrike">
                          <a:solidFill>
                            <a:srgbClr val="000000"/>
                          </a:solidFill>
                          <a:effectLst/>
                          <a:latin typeface="Arial"/>
                        </a:rPr>
                        <a:t>4.5</a:t>
                      </a:r>
                    </a:p>
                  </a:txBody>
                  <a:tcPr marL="9525" marR="9525" marT="9525" marB="0" anchor="b"/>
                </a:tc>
                <a:tc>
                  <a:txBody>
                    <a:bodyPr/>
                    <a:lstStyle/>
                    <a:p>
                      <a:pPr algn="ctr" fontAlgn="b"/>
                      <a:r>
                        <a:rPr lang="en-US" sz="1400" b="1" i="0" u="none" strike="noStrike">
                          <a:solidFill>
                            <a:srgbClr val="000000"/>
                          </a:solidFill>
                          <a:effectLst/>
                          <a:latin typeface="Arial"/>
                        </a:rPr>
                        <a:t>4</a:t>
                      </a:r>
                    </a:p>
                  </a:txBody>
                  <a:tcPr marL="9525" marR="9525" marT="9525" marB="0" anchor="b"/>
                </a:tc>
                <a:tc>
                  <a:txBody>
                    <a:bodyPr/>
                    <a:lstStyle/>
                    <a:p>
                      <a:pPr algn="ctr" fontAlgn="b"/>
                      <a:r>
                        <a:rPr lang="en-US" sz="1400" b="1" i="0" u="none" strike="noStrike" dirty="0">
                          <a:solidFill>
                            <a:srgbClr val="000000"/>
                          </a:solidFill>
                          <a:effectLst/>
                          <a:latin typeface="Arial"/>
                        </a:rPr>
                        <a:t>4</a:t>
                      </a:r>
                    </a:p>
                  </a:txBody>
                  <a:tcPr marL="9525" marR="9525" marT="9525" marB="0" anchor="b"/>
                </a:tc>
                <a:tc>
                  <a:txBody>
                    <a:bodyPr/>
                    <a:lstStyle/>
                    <a:p>
                      <a:pPr algn="ctr" fontAlgn="b"/>
                      <a:r>
                        <a:rPr lang="en-US" sz="1400" b="1" i="0" u="none" strike="noStrike">
                          <a:solidFill>
                            <a:srgbClr val="000000"/>
                          </a:solidFill>
                          <a:effectLst/>
                          <a:latin typeface="Arial"/>
                        </a:rPr>
                        <a:t>2</a:t>
                      </a:r>
                    </a:p>
                  </a:txBody>
                  <a:tcPr marL="9525" marR="9525" marT="9525" marB="0" anchor="b"/>
                </a:tc>
              </a:tr>
              <a:tr h="436235">
                <a:tc>
                  <a:txBody>
                    <a:bodyPr/>
                    <a:lstStyle/>
                    <a:p>
                      <a:pPr algn="l" fontAlgn="b"/>
                      <a:r>
                        <a:rPr lang="en-US" sz="1400" b="1" i="0" u="none" strike="noStrike">
                          <a:solidFill>
                            <a:srgbClr val="000000"/>
                          </a:solidFill>
                          <a:effectLst/>
                          <a:latin typeface="Arial"/>
                        </a:rPr>
                        <a:t>Agency Diversity</a:t>
                      </a:r>
                    </a:p>
                  </a:txBody>
                  <a:tcPr marL="9525" marR="9525" marT="9525" marB="0" anchor="b"/>
                </a:tc>
                <a:tc>
                  <a:txBody>
                    <a:bodyPr/>
                    <a:lstStyle/>
                    <a:p>
                      <a:pPr algn="ctr" fontAlgn="b"/>
                      <a:r>
                        <a:rPr lang="en-US" sz="1400" b="1" i="0" u="none" strike="noStrike">
                          <a:solidFill>
                            <a:srgbClr val="000000"/>
                          </a:solidFill>
                          <a:effectLst/>
                          <a:latin typeface="Arial"/>
                        </a:rPr>
                        <a:t>7</a:t>
                      </a:r>
                    </a:p>
                  </a:txBody>
                  <a:tcPr marL="9525" marR="9525" marT="9525" marB="0" anchor="b"/>
                </a:tc>
                <a:tc>
                  <a:txBody>
                    <a:bodyPr/>
                    <a:lstStyle/>
                    <a:p>
                      <a:pPr algn="ctr" fontAlgn="b"/>
                      <a:r>
                        <a:rPr lang="en-US" sz="1400" b="1" i="0" u="none" strike="noStrike">
                          <a:solidFill>
                            <a:srgbClr val="000000"/>
                          </a:solidFill>
                          <a:effectLst/>
                          <a:latin typeface="Arial"/>
                        </a:rPr>
                        <a:t>6</a:t>
                      </a:r>
                    </a:p>
                  </a:txBody>
                  <a:tcPr marL="9525" marR="9525" marT="9525" marB="0" anchor="b"/>
                </a:tc>
                <a:tc>
                  <a:txBody>
                    <a:bodyPr/>
                    <a:lstStyle/>
                    <a:p>
                      <a:pPr algn="ctr" fontAlgn="b"/>
                      <a:r>
                        <a:rPr lang="en-US" sz="1400" b="1" i="0" u="none" strike="noStrike" dirty="0">
                          <a:solidFill>
                            <a:srgbClr val="000000"/>
                          </a:solidFill>
                          <a:effectLst/>
                          <a:latin typeface="Arial"/>
                        </a:rPr>
                        <a:t>5</a:t>
                      </a:r>
                    </a:p>
                  </a:txBody>
                  <a:tcPr marL="9525" marR="9525" marT="9525" marB="0" anchor="b"/>
                </a:tc>
                <a:tc>
                  <a:txBody>
                    <a:bodyPr/>
                    <a:lstStyle/>
                    <a:p>
                      <a:pPr algn="ctr" fontAlgn="b"/>
                      <a:r>
                        <a:rPr lang="en-US" sz="1400" b="1" i="0" u="none" strike="noStrike">
                          <a:solidFill>
                            <a:srgbClr val="000000"/>
                          </a:solidFill>
                          <a:effectLst/>
                          <a:latin typeface="Arial"/>
                        </a:rPr>
                        <a:t>8</a:t>
                      </a:r>
                    </a:p>
                  </a:txBody>
                  <a:tcPr marL="9525" marR="9525" marT="9525" marB="0" anchor="b"/>
                </a:tc>
                <a:tc>
                  <a:txBody>
                    <a:bodyPr/>
                    <a:lstStyle/>
                    <a:p>
                      <a:pPr algn="ctr" fontAlgn="b"/>
                      <a:r>
                        <a:rPr lang="en-US" sz="1400" b="1" i="0" u="none" strike="noStrike" dirty="0">
                          <a:solidFill>
                            <a:srgbClr val="000000"/>
                          </a:solidFill>
                          <a:effectLst/>
                          <a:latin typeface="Arial"/>
                        </a:rPr>
                        <a:t>3</a:t>
                      </a:r>
                    </a:p>
                  </a:txBody>
                  <a:tcPr marL="9525" marR="9525" marT="9525" marB="0" anchor="b"/>
                </a:tc>
              </a:tr>
            </a:tbl>
          </a:graphicData>
        </a:graphic>
      </p:graphicFrame>
    </p:spTree>
    <p:extLst>
      <p:ext uri="{BB962C8B-B14F-4D97-AF65-F5344CB8AC3E}">
        <p14:creationId xmlns:p14="http://schemas.microsoft.com/office/powerpoint/2010/main" val="24178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100000"/>
              </a:lnSpc>
              <a:spcBef>
                <a:spcPct val="50000"/>
              </a:spcBef>
              <a:spcAft>
                <a:spcPct val="0"/>
              </a:spcAft>
              <a:buSzTx/>
            </a:pPr>
            <a:endParaRPr lang="en-GB" b="0"/>
          </a:p>
        </p:txBody>
      </p:sp>
      <p:sp>
        <p:nvSpPr>
          <p:cNvPr id="17412" name="Text Box 2"/>
          <p:cNvSpPr txBox="1">
            <a:spLocks noChangeArrowheads="1"/>
          </p:cNvSpPr>
          <p:nvPr/>
        </p:nvSpPr>
        <p:spPr bwMode="auto">
          <a:xfrm>
            <a:off x="1609350" y="242047"/>
            <a:ext cx="70335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ＭＳ Ｐゴシック" pitchFamily="34" charset="-128"/>
              </a:defRPr>
            </a:lvl1pPr>
            <a:lvl2pPr>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MOIMS</a:t>
            </a:r>
            <a:r>
              <a:rPr lang="en-US" sz="2000" dirty="0" smtClean="0">
                <a:solidFill>
                  <a:srgbClr val="000099"/>
                </a:solidFill>
              </a:rPr>
              <a:t> : NAV WG Report – Documents </a:t>
            </a:r>
            <a:endParaRPr lang="en-US" sz="2000" dirty="0">
              <a:solidFill>
                <a:srgbClr val="000099"/>
              </a:solidFill>
            </a:endParaRPr>
          </a:p>
        </p:txBody>
      </p:sp>
      <p:sp>
        <p:nvSpPr>
          <p:cNvPr id="17414" name="Text Box 23"/>
          <p:cNvSpPr txBox="1">
            <a:spLocks noChangeArrowheads="1"/>
          </p:cNvSpPr>
          <p:nvPr/>
        </p:nvSpPr>
        <p:spPr bwMode="auto">
          <a:xfrm>
            <a:off x="270639" y="854304"/>
            <a:ext cx="8564315" cy="530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b="1">
                <a:solidFill>
                  <a:schemeClr val="tx1"/>
                </a:solidFill>
                <a:latin typeface="Arial" pitchFamily="34" charset="0"/>
                <a:ea typeface="ＭＳ Ｐゴシック" pitchFamily="34" charset="-128"/>
              </a:defRPr>
            </a:lvl1pPr>
            <a:lvl2pPr marL="914400" indent="-45720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spcBef>
                <a:spcPts val="600"/>
              </a:spcBef>
              <a:buFontTx/>
              <a:buChar char="•"/>
            </a:pPr>
            <a:r>
              <a:rPr lang="en-US" sz="1800" dirty="0" smtClean="0">
                <a:solidFill>
                  <a:srgbClr val="FF0000"/>
                </a:solidFill>
              </a:rPr>
              <a:t>WG nearly </a:t>
            </a:r>
            <a:r>
              <a:rPr lang="en-US" sz="1800" dirty="0">
                <a:solidFill>
                  <a:srgbClr val="FF0000"/>
                </a:solidFill>
              </a:rPr>
              <a:t>recovered from the 2.5 year long “laser focus” on the CDM that caused significant delays to occur in other work. </a:t>
            </a:r>
            <a:r>
              <a:rPr lang="en-US" sz="1800" dirty="0" smtClean="0">
                <a:solidFill>
                  <a:srgbClr val="FF0000"/>
                </a:solidFill>
              </a:rPr>
              <a:t>Good </a:t>
            </a:r>
            <a:r>
              <a:rPr lang="en-US" sz="1800" dirty="0">
                <a:solidFill>
                  <a:srgbClr val="FF0000"/>
                </a:solidFill>
              </a:rPr>
              <a:t>progress catching up on items delayed by intensive work on CDM (NHM, ADM, SMM, Green Book, EVM</a:t>
            </a:r>
            <a:r>
              <a:rPr lang="en-US" sz="1800" dirty="0" smtClean="0">
                <a:solidFill>
                  <a:srgbClr val="FF0000"/>
                </a:solidFill>
              </a:rPr>
              <a:t>)</a:t>
            </a:r>
          </a:p>
          <a:p>
            <a:pPr>
              <a:spcBef>
                <a:spcPts val="600"/>
              </a:spcBef>
              <a:spcAft>
                <a:spcPct val="0"/>
              </a:spcAft>
              <a:buSzTx/>
              <a:buFontTx/>
              <a:buChar char="•"/>
            </a:pPr>
            <a:r>
              <a:rPr lang="en-US" sz="1800" dirty="0" smtClean="0">
                <a:solidFill>
                  <a:srgbClr val="000000"/>
                </a:solidFill>
              </a:rPr>
              <a:t>Orbit </a:t>
            </a:r>
            <a:r>
              <a:rPr lang="en-US" sz="1800" dirty="0">
                <a:solidFill>
                  <a:srgbClr val="000000"/>
                </a:solidFill>
              </a:rPr>
              <a:t>Data </a:t>
            </a:r>
            <a:r>
              <a:rPr lang="en-US" sz="1800" dirty="0" smtClean="0">
                <a:solidFill>
                  <a:srgbClr val="000000"/>
                </a:solidFill>
              </a:rPr>
              <a:t>Messages </a:t>
            </a:r>
            <a:r>
              <a:rPr lang="en-US" sz="1800" dirty="0">
                <a:solidFill>
                  <a:srgbClr val="000000"/>
                </a:solidFill>
              </a:rPr>
              <a:t>(ODM)</a:t>
            </a:r>
          </a:p>
          <a:p>
            <a:pPr lvl="1">
              <a:spcBef>
                <a:spcPts val="600"/>
              </a:spcBef>
              <a:spcAft>
                <a:spcPct val="0"/>
              </a:spcAft>
              <a:buSzTx/>
              <a:buFontTx/>
              <a:buChar char="•"/>
            </a:pPr>
            <a:r>
              <a:rPr lang="en-US" sz="1800" dirty="0">
                <a:solidFill>
                  <a:srgbClr val="000000"/>
                </a:solidFill>
              </a:rPr>
              <a:t>Completed review of 3 sets of proposed modifications to the ODM (NASA/JSC, ESA/ESAC, ISO TC20/SC14/WG3)</a:t>
            </a:r>
          </a:p>
          <a:p>
            <a:pPr lvl="1">
              <a:spcBef>
                <a:spcPts val="600"/>
              </a:spcBef>
              <a:spcAft>
                <a:spcPct val="0"/>
              </a:spcAft>
              <a:buSzTx/>
              <a:buFontTx/>
              <a:buChar char="•"/>
            </a:pPr>
            <a:r>
              <a:rPr lang="en-US" sz="1800" dirty="0">
                <a:solidFill>
                  <a:srgbClr val="FF0000"/>
                </a:solidFill>
              </a:rPr>
              <a:t>Completed determination of ODM Reconfirmation Review:  concluded that REVISE is the appropriate action </a:t>
            </a:r>
          </a:p>
          <a:p>
            <a:pPr>
              <a:spcBef>
                <a:spcPts val="600"/>
              </a:spcBef>
              <a:spcAft>
                <a:spcPct val="0"/>
              </a:spcAft>
              <a:buSzTx/>
              <a:buFont typeface="Arial" pitchFamily="34" charset="0"/>
              <a:buChar char="•"/>
            </a:pPr>
            <a:r>
              <a:rPr lang="en-US" sz="1800" dirty="0"/>
              <a:t>Tracking Data Message  (TDM)</a:t>
            </a:r>
          </a:p>
          <a:p>
            <a:pPr lvl="1">
              <a:spcBef>
                <a:spcPts val="300"/>
              </a:spcBef>
              <a:spcAft>
                <a:spcPct val="0"/>
              </a:spcAft>
              <a:buSzTx/>
              <a:buFontTx/>
              <a:buChar char="•"/>
            </a:pPr>
            <a:r>
              <a:rPr lang="en-US" sz="1800" dirty="0"/>
              <a:t>Completed review of the required ICS annex with the WG</a:t>
            </a:r>
          </a:p>
          <a:p>
            <a:pPr lvl="1">
              <a:spcBef>
                <a:spcPts val="300"/>
              </a:spcBef>
              <a:spcAft>
                <a:spcPct val="0"/>
              </a:spcAft>
              <a:buSzTx/>
              <a:buFontTx/>
              <a:buChar char="•"/>
            </a:pPr>
            <a:r>
              <a:rPr lang="en-US" sz="1800" dirty="0"/>
              <a:t>Completed review of anticipated Pink changes (Book/Sheet) with CSSDS Editor in preparation for Agency Review</a:t>
            </a:r>
          </a:p>
          <a:p>
            <a:pPr>
              <a:spcBef>
                <a:spcPts val="300"/>
              </a:spcBef>
              <a:spcAft>
                <a:spcPct val="0"/>
              </a:spcAft>
              <a:buSzTx/>
              <a:buFont typeface="Arial" pitchFamily="34" charset="0"/>
              <a:buChar char="•"/>
            </a:pPr>
            <a:r>
              <a:rPr lang="en-US" sz="1800" dirty="0">
                <a:solidFill>
                  <a:srgbClr val="000000"/>
                </a:solidFill>
              </a:rPr>
              <a:t>Navigation Green Book</a:t>
            </a:r>
          </a:p>
          <a:p>
            <a:pPr lvl="1">
              <a:spcBef>
                <a:spcPts val="300"/>
              </a:spcBef>
              <a:spcAft>
                <a:spcPct val="0"/>
              </a:spcAft>
              <a:buSzTx/>
              <a:buFontTx/>
              <a:buChar char="•"/>
            </a:pPr>
            <a:r>
              <a:rPr lang="en-US" sz="1800" dirty="0">
                <a:solidFill>
                  <a:srgbClr val="000000"/>
                </a:solidFill>
              </a:rPr>
              <a:t>Continued discussion of edits to </a:t>
            </a:r>
            <a:r>
              <a:rPr lang="en-US" sz="1800" dirty="0" err="1">
                <a:solidFill>
                  <a:srgbClr val="000000"/>
                </a:solidFill>
              </a:rPr>
              <a:t>Nav</a:t>
            </a:r>
            <a:r>
              <a:rPr lang="en-US" sz="1800" dirty="0">
                <a:solidFill>
                  <a:srgbClr val="000000"/>
                </a:solidFill>
              </a:rPr>
              <a:t> Green Book </a:t>
            </a:r>
            <a:r>
              <a:rPr lang="en-US" sz="1800" dirty="0" smtClean="0">
                <a:solidFill>
                  <a:srgbClr val="000000"/>
                </a:solidFill>
              </a:rPr>
              <a:t>(Version 4.1</a:t>
            </a:r>
            <a:r>
              <a:rPr lang="en-US" sz="1800" dirty="0">
                <a:solidFill>
                  <a:srgbClr val="000000"/>
                </a:solidFill>
              </a:rPr>
              <a:t>) </a:t>
            </a:r>
          </a:p>
          <a:p>
            <a:pPr lvl="1">
              <a:spcBef>
                <a:spcPts val="300"/>
              </a:spcBef>
              <a:spcAft>
                <a:spcPct val="0"/>
              </a:spcAft>
              <a:buSzTx/>
              <a:buFontTx/>
              <a:buChar char="•"/>
            </a:pPr>
            <a:r>
              <a:rPr lang="en-US" sz="1800" dirty="0">
                <a:solidFill>
                  <a:srgbClr val="000000"/>
                </a:solidFill>
              </a:rPr>
              <a:t>Completed review of a new set of simplified process diagrams for inclusion in the updated Green </a:t>
            </a:r>
            <a:r>
              <a:rPr lang="en-US" sz="1800" dirty="0" smtClean="0">
                <a:solidFill>
                  <a:srgbClr val="000000"/>
                </a:solidFill>
              </a:rPr>
              <a:t>Book</a:t>
            </a:r>
            <a:endParaRPr lang="en-US" sz="1800" dirty="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100000"/>
              </a:lnSpc>
              <a:spcBef>
                <a:spcPct val="50000"/>
              </a:spcBef>
              <a:spcAft>
                <a:spcPct val="0"/>
              </a:spcAft>
              <a:buSzTx/>
            </a:pPr>
            <a:endParaRPr lang="en-GB" b="0"/>
          </a:p>
        </p:txBody>
      </p:sp>
      <p:sp>
        <p:nvSpPr>
          <p:cNvPr id="19459" name="Text Box 3"/>
          <p:cNvSpPr txBox="1">
            <a:spLocks noChangeArrowheads="1"/>
          </p:cNvSpPr>
          <p:nvPr/>
        </p:nvSpPr>
        <p:spPr bwMode="auto">
          <a:xfrm>
            <a:off x="533400" y="838200"/>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100000"/>
              </a:lnSpc>
              <a:spcBef>
                <a:spcPct val="50000"/>
              </a:spcBef>
              <a:spcAft>
                <a:spcPct val="0"/>
              </a:spcAft>
              <a:buSzTx/>
            </a:pPr>
            <a:endParaRPr lang="en-US" sz="1800">
              <a:solidFill>
                <a:srgbClr val="CC0000"/>
              </a:solidFill>
            </a:endParaRPr>
          </a:p>
          <a:p>
            <a:pPr>
              <a:lnSpc>
                <a:spcPct val="100000"/>
              </a:lnSpc>
              <a:spcBef>
                <a:spcPct val="50000"/>
              </a:spcBef>
              <a:spcAft>
                <a:spcPct val="0"/>
              </a:spcAft>
              <a:buSzTx/>
            </a:pPr>
            <a:endParaRPr lang="en-GB" sz="1800">
              <a:solidFill>
                <a:srgbClr val="CC0000"/>
              </a:solidFill>
            </a:endParaRPr>
          </a:p>
        </p:txBody>
      </p:sp>
      <p:sp>
        <p:nvSpPr>
          <p:cNvPr id="19462" name="Text Box 23"/>
          <p:cNvSpPr txBox="1">
            <a:spLocks noChangeArrowheads="1"/>
          </p:cNvSpPr>
          <p:nvPr/>
        </p:nvSpPr>
        <p:spPr bwMode="auto">
          <a:xfrm>
            <a:off x="533400" y="740650"/>
            <a:ext cx="8339350" cy="611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b="1">
                <a:solidFill>
                  <a:schemeClr val="tx1"/>
                </a:solidFill>
                <a:latin typeface="Arial" charset="0"/>
                <a:ea typeface="ＭＳ Ｐゴシック" charset="0"/>
                <a:cs typeface="ＭＳ Ｐゴシック" charset="0"/>
              </a:defRPr>
            </a:lvl1pPr>
            <a:lvl2pPr marL="914400" indent="-45720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0"/>
              </a:defRPr>
            </a:lvl6pPr>
            <a:lvl7pPr marL="29718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0"/>
              </a:defRPr>
            </a:lvl7pPr>
            <a:lvl8pPr marL="34290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0"/>
              </a:defRPr>
            </a:lvl8pPr>
            <a:lvl9pPr marL="38862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0"/>
              </a:defRPr>
            </a:lvl9pPr>
          </a:lstStyle>
          <a:p>
            <a:pPr>
              <a:spcBef>
                <a:spcPts val="600"/>
              </a:spcBef>
              <a:buFont typeface="Arial" pitchFamily="34" charset="0"/>
              <a:buChar char="•"/>
            </a:pPr>
            <a:r>
              <a:rPr lang="en-US" sz="1800" dirty="0"/>
              <a:t>Navigation Hardware Message  (NHM)</a:t>
            </a:r>
          </a:p>
          <a:p>
            <a:pPr lvl="1">
              <a:spcBef>
                <a:spcPts val="600"/>
              </a:spcBef>
              <a:buFontTx/>
              <a:buChar char="•"/>
            </a:pPr>
            <a:r>
              <a:rPr lang="en-US" sz="1800" dirty="0"/>
              <a:t>Completed comprehensive discussion of issues arising from internal review of NHM White Books 8 and </a:t>
            </a:r>
            <a:r>
              <a:rPr lang="en-US" sz="1800" dirty="0" smtClean="0"/>
              <a:t>9</a:t>
            </a:r>
          </a:p>
          <a:p>
            <a:pPr>
              <a:spcBef>
                <a:spcPts val="600"/>
              </a:spcBef>
              <a:spcAft>
                <a:spcPct val="0"/>
              </a:spcAft>
              <a:buSzTx/>
              <a:buFont typeface="Arial" charset="0"/>
              <a:buChar char="•"/>
              <a:defRPr/>
            </a:pPr>
            <a:r>
              <a:rPr lang="en-US" sz="1800" dirty="0" smtClean="0"/>
              <a:t>Spacecraft Maneuver Messages (SMM)</a:t>
            </a:r>
          </a:p>
          <a:p>
            <a:pPr lvl="1">
              <a:spcBef>
                <a:spcPts val="600"/>
              </a:spcBef>
              <a:spcAft>
                <a:spcPct val="0"/>
              </a:spcAft>
              <a:buSzTx/>
              <a:buFontTx/>
              <a:buChar char="•"/>
              <a:defRPr/>
            </a:pPr>
            <a:r>
              <a:rPr lang="en-US" sz="1800" dirty="0" smtClean="0">
                <a:cs typeface="ＭＳ Ｐゴシック" charset="0"/>
              </a:rPr>
              <a:t>Continued discussion of high level document and message design using </a:t>
            </a:r>
            <a:r>
              <a:rPr lang="en-US" sz="1800" dirty="0">
                <a:cs typeface="ＭＳ Ｐゴシック" charset="0"/>
              </a:rPr>
              <a:t>SMM </a:t>
            </a:r>
            <a:r>
              <a:rPr lang="en-US" sz="1800" dirty="0" smtClean="0">
                <a:cs typeface="ＭＳ Ｐゴシック" charset="0"/>
              </a:rPr>
              <a:t>use cases </a:t>
            </a:r>
            <a:r>
              <a:rPr lang="en-US" sz="1800" dirty="0">
                <a:cs typeface="ＭＳ Ｐゴシック" charset="0"/>
              </a:rPr>
              <a:t>as the </a:t>
            </a:r>
            <a:r>
              <a:rPr lang="en-US" sz="1800" dirty="0" smtClean="0">
                <a:cs typeface="ＭＳ Ｐゴシック" charset="0"/>
              </a:rPr>
              <a:t>basis</a:t>
            </a:r>
          </a:p>
          <a:p>
            <a:pPr lvl="1">
              <a:spcBef>
                <a:spcPts val="600"/>
              </a:spcBef>
              <a:spcAft>
                <a:spcPct val="0"/>
              </a:spcAft>
              <a:buSzTx/>
              <a:buFontTx/>
              <a:buChar char="•"/>
              <a:defRPr/>
            </a:pPr>
            <a:r>
              <a:rPr lang="en-US" sz="1800" dirty="0" smtClean="0">
                <a:cs typeface="ＭＳ Ｐゴシック" charset="0"/>
              </a:rPr>
              <a:t>Completed setting direction for first SMM Blue Book (maneuver plan)</a:t>
            </a:r>
          </a:p>
          <a:p>
            <a:pPr>
              <a:spcBef>
                <a:spcPts val="600"/>
              </a:spcBef>
              <a:spcAft>
                <a:spcPct val="0"/>
              </a:spcAft>
              <a:buSzTx/>
              <a:buFontTx/>
              <a:buChar char="•"/>
              <a:defRPr/>
            </a:pPr>
            <a:r>
              <a:rPr lang="en-US" sz="1800" dirty="0">
                <a:solidFill>
                  <a:srgbClr val="000000"/>
                </a:solidFill>
              </a:rPr>
              <a:t>Attitude Data Messages (ADM)</a:t>
            </a:r>
          </a:p>
          <a:p>
            <a:pPr lvl="1">
              <a:spcBef>
                <a:spcPts val="600"/>
              </a:spcBef>
              <a:spcAft>
                <a:spcPct val="0"/>
              </a:spcAft>
              <a:buSzTx/>
              <a:buFontTx/>
              <a:buChar char="•"/>
              <a:defRPr/>
            </a:pPr>
            <a:r>
              <a:rPr lang="en-US" sz="1800" dirty="0" smtClean="0">
                <a:cs typeface="ＭＳ Ｐゴシック" charset="0"/>
              </a:rPr>
              <a:t>Continued review </a:t>
            </a:r>
            <a:r>
              <a:rPr lang="en-US" sz="1800" dirty="0">
                <a:cs typeface="ＭＳ Ｐゴシック" charset="0"/>
              </a:rPr>
              <a:t>of </a:t>
            </a:r>
            <a:r>
              <a:rPr lang="en-US" sz="1800" dirty="0" smtClean="0">
                <a:cs typeface="ＭＳ Ｐゴシック" charset="0"/>
              </a:rPr>
              <a:t>potential major revisions </a:t>
            </a:r>
            <a:r>
              <a:rPr lang="en-US" sz="1800" dirty="0">
                <a:cs typeface="ＭＳ Ｐゴシック" charset="0"/>
              </a:rPr>
              <a:t>to the </a:t>
            </a:r>
            <a:r>
              <a:rPr lang="en-US" sz="1800" dirty="0" smtClean="0">
                <a:cs typeface="ＭＳ Ｐゴシック" charset="0"/>
              </a:rPr>
              <a:t>ADM (no new draft yet)</a:t>
            </a:r>
            <a:endParaRPr lang="en-US" sz="1800" dirty="0">
              <a:cs typeface="ＭＳ Ｐゴシック" charset="0"/>
            </a:endParaRPr>
          </a:p>
          <a:p>
            <a:pPr>
              <a:spcBef>
                <a:spcPts val="600"/>
              </a:spcBef>
              <a:spcAft>
                <a:spcPct val="0"/>
              </a:spcAft>
              <a:buSzTx/>
              <a:buFontTx/>
              <a:buChar char="•"/>
              <a:defRPr/>
            </a:pPr>
            <a:r>
              <a:rPr lang="en-US" sz="1800" dirty="0">
                <a:solidFill>
                  <a:srgbClr val="000000"/>
                </a:solidFill>
              </a:rPr>
              <a:t>Events Message (EVM)</a:t>
            </a:r>
          </a:p>
          <a:p>
            <a:pPr lvl="1">
              <a:spcBef>
                <a:spcPts val="600"/>
              </a:spcBef>
              <a:spcAft>
                <a:spcPct val="0"/>
              </a:spcAft>
              <a:buSzTx/>
              <a:buFontTx/>
              <a:buChar char="•"/>
              <a:defRPr/>
            </a:pPr>
            <a:r>
              <a:rPr lang="en-US" sz="1800" dirty="0">
                <a:cs typeface="ＭＳ Ｐゴシック" charset="0"/>
              </a:rPr>
              <a:t>Resumed discussion of orbital events that might be pertinent to a Navigation events message; no discussion of formats and no book planned due to TDE inheriting the formatting role</a:t>
            </a:r>
          </a:p>
          <a:p>
            <a:pPr>
              <a:spcBef>
                <a:spcPts val="600"/>
              </a:spcBef>
              <a:spcAft>
                <a:spcPct val="0"/>
              </a:spcAft>
              <a:buSzTx/>
              <a:buFont typeface="Arial" charset="0"/>
              <a:buChar char="•"/>
              <a:defRPr/>
            </a:pPr>
            <a:r>
              <a:rPr lang="en-US" sz="1800" dirty="0" smtClean="0">
                <a:solidFill>
                  <a:srgbClr val="000000"/>
                </a:solidFill>
              </a:rPr>
              <a:t>Pointing </a:t>
            </a:r>
            <a:r>
              <a:rPr lang="en-US" sz="1800" dirty="0">
                <a:solidFill>
                  <a:srgbClr val="000000"/>
                </a:solidFill>
              </a:rPr>
              <a:t>Requests Message (PRM</a:t>
            </a:r>
            <a:r>
              <a:rPr lang="en-US" sz="1800" dirty="0" smtClean="0">
                <a:solidFill>
                  <a:srgbClr val="000000"/>
                </a:solidFill>
              </a:rPr>
              <a:t>) – </a:t>
            </a:r>
            <a:r>
              <a:rPr lang="en-US" sz="1800" dirty="0" smtClean="0">
                <a:solidFill>
                  <a:srgbClr val="FF0000"/>
                </a:solidFill>
              </a:rPr>
              <a:t>No progress</a:t>
            </a:r>
            <a:endParaRPr lang="en-US" sz="1800" dirty="0">
              <a:solidFill>
                <a:srgbClr val="FF0000"/>
              </a:solidFill>
            </a:endParaRPr>
          </a:p>
          <a:p>
            <a:pPr lvl="1">
              <a:spcBef>
                <a:spcPts val="300"/>
              </a:spcBef>
              <a:spcAft>
                <a:spcPct val="0"/>
              </a:spcAft>
              <a:buSzTx/>
              <a:buFontTx/>
              <a:buChar char="•"/>
              <a:defRPr/>
            </a:pPr>
            <a:r>
              <a:rPr lang="en-US" sz="1800" dirty="0">
                <a:solidFill>
                  <a:srgbClr val="000000"/>
                </a:solidFill>
                <a:cs typeface="ＭＳ Ｐゴシック" charset="0"/>
              </a:rPr>
              <a:t>No discussion due to ESA/ESOC lead editors not in attendance </a:t>
            </a:r>
            <a:r>
              <a:rPr lang="en-US" sz="1800" dirty="0" smtClean="0">
                <a:solidFill>
                  <a:srgbClr val="000000"/>
                </a:solidFill>
                <a:cs typeface="ＭＳ Ｐゴシック" charset="0"/>
              </a:rPr>
              <a:t>(due to ROSETTA </a:t>
            </a:r>
            <a:r>
              <a:rPr lang="en-US" sz="1800" dirty="0">
                <a:solidFill>
                  <a:srgbClr val="000000"/>
                </a:solidFill>
                <a:cs typeface="ＭＳ Ｐゴシック" charset="0"/>
              </a:rPr>
              <a:t>critical events)</a:t>
            </a:r>
          </a:p>
          <a:p>
            <a:pPr marL="457200" lvl="1" indent="0">
              <a:spcBef>
                <a:spcPct val="10000"/>
              </a:spcBef>
              <a:spcAft>
                <a:spcPct val="0"/>
              </a:spcAft>
              <a:buSzTx/>
              <a:defRPr/>
            </a:pPr>
            <a:endParaRPr lang="en-US" altLang="ja-JP" sz="1800" dirty="0" smtClean="0">
              <a:solidFill>
                <a:srgbClr val="000000"/>
              </a:solidFill>
              <a:cs typeface="ＭＳ Ｐゴシック" charset="0"/>
            </a:endParaRPr>
          </a:p>
        </p:txBody>
      </p:sp>
      <p:sp>
        <p:nvSpPr>
          <p:cNvPr id="8" name="Text Box 2"/>
          <p:cNvSpPr txBox="1">
            <a:spLocks noChangeArrowheads="1"/>
          </p:cNvSpPr>
          <p:nvPr/>
        </p:nvSpPr>
        <p:spPr bwMode="auto">
          <a:xfrm>
            <a:off x="1609350" y="242047"/>
            <a:ext cx="70335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ＭＳ Ｐゴシック" pitchFamily="34" charset="-128"/>
              </a:defRPr>
            </a:lvl1pPr>
            <a:lvl2pPr>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MOIMS</a:t>
            </a:r>
            <a:r>
              <a:rPr lang="en-US" sz="2000" dirty="0" smtClean="0">
                <a:solidFill>
                  <a:srgbClr val="000099"/>
                </a:solidFill>
              </a:rPr>
              <a:t> : NAV WG Report – Documents </a:t>
            </a:r>
            <a:endParaRPr lang="en-US" sz="2000" dirty="0">
              <a:solidFill>
                <a:srgbClr val="000099"/>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100000"/>
              </a:lnSpc>
              <a:spcBef>
                <a:spcPct val="50000"/>
              </a:spcBef>
              <a:spcAft>
                <a:spcPct val="0"/>
              </a:spcAft>
              <a:buSzTx/>
            </a:pPr>
            <a:endParaRPr lang="en-GB" b="0"/>
          </a:p>
        </p:txBody>
      </p:sp>
      <p:sp>
        <p:nvSpPr>
          <p:cNvPr id="21509" name="Text Box 6"/>
          <p:cNvSpPr txBox="1">
            <a:spLocks noChangeArrowheads="1"/>
          </p:cNvSpPr>
          <p:nvPr/>
        </p:nvSpPr>
        <p:spPr bwMode="auto">
          <a:xfrm>
            <a:off x="385855" y="971080"/>
            <a:ext cx="8453345"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b="1">
                <a:solidFill>
                  <a:schemeClr val="tx1"/>
                </a:solidFill>
                <a:latin typeface="Arial" pitchFamily="34" charset="0"/>
                <a:ea typeface="ＭＳ Ｐゴシック" pitchFamily="34" charset="-128"/>
              </a:defRPr>
            </a:lvl1pPr>
            <a:lvl2pPr marL="914400" indent="-45720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spcBef>
                <a:spcPts val="600"/>
              </a:spcBef>
              <a:spcAft>
                <a:spcPts val="600"/>
              </a:spcAft>
              <a:buSzTx/>
              <a:buFont typeface="Arial" pitchFamily="34" charset="0"/>
              <a:buChar char="•"/>
            </a:pPr>
            <a:r>
              <a:rPr lang="en-US" sz="1800" dirty="0">
                <a:solidFill>
                  <a:srgbClr val="000000"/>
                </a:solidFill>
              </a:rPr>
              <a:t>Cross-Area Meetings &amp; Technical Issues</a:t>
            </a:r>
          </a:p>
          <a:p>
            <a:pPr lvl="1">
              <a:spcAft>
                <a:spcPts val="600"/>
              </a:spcAft>
              <a:buSzTx/>
              <a:buFontTx/>
              <a:buChar char="•"/>
            </a:pPr>
            <a:r>
              <a:rPr lang="en-US" sz="1800" dirty="0">
                <a:solidFill>
                  <a:srgbClr val="000000"/>
                </a:solidFill>
              </a:rPr>
              <a:t>ISO TC20/SC14/WG3 was present Mon/Tue for discussion of requested ODM changes</a:t>
            </a:r>
          </a:p>
          <a:p>
            <a:pPr lvl="1">
              <a:spcAft>
                <a:spcPts val="600"/>
              </a:spcAft>
              <a:buSzTx/>
              <a:buFontTx/>
              <a:buChar char="•"/>
            </a:pPr>
            <a:r>
              <a:rPr lang="en-US" sz="1800" dirty="0">
                <a:solidFill>
                  <a:srgbClr val="000000"/>
                </a:solidFill>
              </a:rPr>
              <a:t>Completed joint meeting </a:t>
            </a:r>
            <a:r>
              <a:rPr lang="en-US" sz="1800" dirty="0"/>
              <a:t>with SM&amp;C on Navigation Services topic</a:t>
            </a:r>
          </a:p>
          <a:p>
            <a:pPr lvl="1">
              <a:spcAft>
                <a:spcPts val="600"/>
              </a:spcAft>
              <a:buSzTx/>
              <a:buFontTx/>
              <a:buChar char="•"/>
            </a:pPr>
            <a:r>
              <a:rPr lang="en-US" sz="1800" dirty="0"/>
              <a:t>Completed participation in XSG SIG... cannot attend during 4 day meetings, but 5 day schedule allowed participation.</a:t>
            </a:r>
          </a:p>
          <a:p>
            <a:pPr>
              <a:spcAft>
                <a:spcPts val="600"/>
              </a:spcAft>
              <a:buSzTx/>
              <a:buFont typeface="Arial" pitchFamily="34" charset="0"/>
              <a:buChar char="•"/>
            </a:pPr>
            <a:r>
              <a:rPr lang="en-US" sz="1800" dirty="0"/>
              <a:t>Administration</a:t>
            </a:r>
          </a:p>
          <a:p>
            <a:pPr lvl="1">
              <a:spcAft>
                <a:spcPts val="600"/>
              </a:spcAft>
              <a:buSzTx/>
              <a:buFontTx/>
              <a:buChar char="•"/>
            </a:pPr>
            <a:r>
              <a:rPr lang="en-US" sz="1800" dirty="0">
                <a:solidFill>
                  <a:srgbClr val="000000"/>
                </a:solidFill>
              </a:rPr>
              <a:t>WG Charter:  Reviewed charter, no updates</a:t>
            </a:r>
          </a:p>
          <a:p>
            <a:pPr lvl="1">
              <a:spcAft>
                <a:spcPts val="600"/>
              </a:spcAft>
              <a:buSzTx/>
              <a:buFontTx/>
              <a:buChar char="•"/>
            </a:pPr>
            <a:r>
              <a:rPr lang="en-US" sz="1800" dirty="0">
                <a:solidFill>
                  <a:srgbClr val="000000"/>
                </a:solidFill>
              </a:rPr>
              <a:t>Document Schedules:  Updated in Framework (1 exception... bug)</a:t>
            </a:r>
            <a:endParaRPr lang="en-US" altLang="ja-JP" sz="1800" dirty="0">
              <a:solidFill>
                <a:srgbClr val="000000"/>
              </a:solidFill>
            </a:endParaRPr>
          </a:p>
          <a:p>
            <a:pPr lvl="1">
              <a:spcAft>
                <a:spcPts val="600"/>
              </a:spcAft>
              <a:buSzTx/>
              <a:buFontTx/>
              <a:buChar char="•"/>
            </a:pPr>
            <a:r>
              <a:rPr lang="en-US" sz="1800" dirty="0">
                <a:solidFill>
                  <a:srgbClr val="000000"/>
                </a:solidFill>
              </a:rPr>
              <a:t>Project Resources in Framework:  No changes</a:t>
            </a:r>
          </a:p>
          <a:p>
            <a:pPr lvl="1">
              <a:spcAft>
                <a:spcPts val="600"/>
              </a:spcAft>
              <a:buSzTx/>
              <a:buFontTx/>
              <a:buChar char="•"/>
            </a:pPr>
            <a:r>
              <a:rPr lang="en-US" sz="1800" dirty="0">
                <a:solidFill>
                  <a:srgbClr val="000000"/>
                </a:solidFill>
              </a:rPr>
              <a:t>Navigation Working Group 5 Year Plan:  Completed updates based on Framework and projected new work </a:t>
            </a:r>
            <a:r>
              <a:rPr lang="en-US" sz="1800" dirty="0" smtClean="0">
                <a:solidFill>
                  <a:srgbClr val="000000"/>
                </a:solidFill>
              </a:rPr>
              <a:t>items</a:t>
            </a:r>
          </a:p>
          <a:p>
            <a:pPr>
              <a:spcAft>
                <a:spcPts val="600"/>
              </a:spcAft>
              <a:buFontTx/>
              <a:buChar char="•"/>
            </a:pPr>
            <a:r>
              <a:rPr lang="en-US" sz="1800" dirty="0" smtClean="0">
                <a:solidFill>
                  <a:srgbClr val="000000"/>
                </a:solidFill>
              </a:rPr>
              <a:t>Resolution</a:t>
            </a:r>
          </a:p>
          <a:p>
            <a:pPr lvl="1">
              <a:spcAft>
                <a:spcPts val="600"/>
              </a:spcAft>
              <a:buFontTx/>
              <a:buChar char="•"/>
            </a:pPr>
            <a:r>
              <a:rPr lang="en-US" sz="1800" dirty="0">
                <a:solidFill>
                  <a:srgbClr val="000000"/>
                </a:solidFill>
              </a:rPr>
              <a:t>The </a:t>
            </a:r>
            <a:r>
              <a:rPr lang="en-US" sz="1800" dirty="0" smtClean="0">
                <a:solidFill>
                  <a:srgbClr val="000000"/>
                </a:solidFill>
              </a:rPr>
              <a:t>Navigation </a:t>
            </a:r>
            <a:r>
              <a:rPr lang="en-US" sz="1800" dirty="0">
                <a:solidFill>
                  <a:srgbClr val="000000"/>
                </a:solidFill>
              </a:rPr>
              <a:t>WG requests the applicable poll(s)   (CESG?/CMC?) on decision to revise the Orbit Data Messages Blue Book</a:t>
            </a:r>
          </a:p>
          <a:p>
            <a:pPr lvl="1">
              <a:spcAft>
                <a:spcPts val="600"/>
              </a:spcAft>
              <a:buFontTx/>
              <a:buChar char="•"/>
            </a:pPr>
            <a:endParaRPr lang="en-US" sz="1800" dirty="0">
              <a:solidFill>
                <a:srgbClr val="000000"/>
              </a:solidFill>
            </a:endParaRPr>
          </a:p>
        </p:txBody>
      </p:sp>
      <p:sp>
        <p:nvSpPr>
          <p:cNvPr id="7" name="Text Box 2"/>
          <p:cNvSpPr txBox="1">
            <a:spLocks noChangeArrowheads="1"/>
          </p:cNvSpPr>
          <p:nvPr/>
        </p:nvSpPr>
        <p:spPr bwMode="auto">
          <a:xfrm>
            <a:off x="1609350" y="242047"/>
            <a:ext cx="70335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ＭＳ Ｐゴシック" pitchFamily="34" charset="-128"/>
              </a:defRPr>
            </a:lvl1pPr>
            <a:lvl2pPr>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MOIMS</a:t>
            </a:r>
            <a:r>
              <a:rPr lang="en-US" sz="2000" dirty="0" smtClean="0">
                <a:solidFill>
                  <a:srgbClr val="000099"/>
                </a:solidFill>
              </a:rPr>
              <a:t> : NAV WG Report – Documents </a:t>
            </a:r>
            <a:endParaRPr lang="en-US" sz="2000" dirty="0">
              <a:solidFill>
                <a:srgbClr val="000099"/>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685800" y="0"/>
            <a:ext cx="7848600" cy="769938"/>
          </a:xfrm>
          <a:prstGeom prst="rect">
            <a:avLst/>
          </a:prstGeom>
          <a:noFill/>
          <a:ln w="9525">
            <a:noFill/>
            <a:miter lim="800000"/>
            <a:headEnd/>
            <a:tailEnd/>
          </a:ln>
        </p:spPr>
        <p:txBody>
          <a:bodyPr>
            <a:spAutoFit/>
          </a:bodyPr>
          <a:lstStyle>
            <a:lvl1pPr marL="342900" indent="-342900">
              <a:defRPr b="1">
                <a:solidFill>
                  <a:schemeClr val="tx1"/>
                </a:solidFill>
                <a:latin typeface="Arial" charset="0"/>
              </a:defRPr>
            </a:lvl1pPr>
            <a:lvl2pPr>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fontAlgn="base">
              <a:spcBef>
                <a:spcPct val="0"/>
              </a:spcBef>
              <a:spcAft>
                <a:spcPct val="0"/>
              </a:spcAft>
              <a:defRPr b="1">
                <a:solidFill>
                  <a:schemeClr val="tx1"/>
                </a:solidFill>
                <a:latin typeface="Arial" charset="0"/>
              </a:defRPr>
            </a:lvl6pPr>
            <a:lvl7pPr marL="2971800" indent="-228600" fontAlgn="base">
              <a:spcBef>
                <a:spcPct val="0"/>
              </a:spcBef>
              <a:spcAft>
                <a:spcPct val="0"/>
              </a:spcAft>
              <a:defRPr b="1">
                <a:solidFill>
                  <a:schemeClr val="tx1"/>
                </a:solidFill>
                <a:latin typeface="Arial" charset="0"/>
              </a:defRPr>
            </a:lvl7pPr>
            <a:lvl8pPr marL="3429000" indent="-228600" fontAlgn="base">
              <a:spcBef>
                <a:spcPct val="0"/>
              </a:spcBef>
              <a:spcAft>
                <a:spcPct val="0"/>
              </a:spcAft>
              <a:defRPr b="1">
                <a:solidFill>
                  <a:schemeClr val="tx1"/>
                </a:solidFill>
                <a:latin typeface="Arial" charset="0"/>
              </a:defRPr>
            </a:lvl8pPr>
            <a:lvl9pPr marL="3886200" indent="-228600" fontAlgn="base">
              <a:spcBef>
                <a:spcPct val="0"/>
              </a:spcBef>
              <a:spcAft>
                <a:spcPct val="0"/>
              </a:spcAft>
              <a:defRPr b="1">
                <a:solidFill>
                  <a:schemeClr val="tx1"/>
                </a:solidFill>
                <a:latin typeface="Arial" charset="0"/>
              </a:defRPr>
            </a:lvl9pPr>
          </a:lstStyle>
          <a:p>
            <a:pPr lvl="1" algn="ctr" eaLnBrk="0" hangingPunct="0">
              <a:defRPr/>
            </a:pPr>
            <a:r>
              <a:rPr lang="en-GB" sz="2200" dirty="0" smtClean="0">
                <a:solidFill>
                  <a:srgbClr val="000099"/>
                </a:solidFill>
                <a:effectLst>
                  <a:outerShdw blurRad="38100" dist="38100" dir="2700000" algn="tl">
                    <a:srgbClr val="C0C0C0"/>
                  </a:outerShdw>
                </a:effectLst>
                <a:latin typeface="Calibri" pitchFamily="34" charset="0"/>
              </a:rPr>
              <a:t>MOIMS Area Report: SM&amp;C WG</a:t>
            </a:r>
          </a:p>
          <a:p>
            <a:pPr lvl="1" algn="ctr" eaLnBrk="0" hangingPunct="0">
              <a:defRPr/>
            </a:pPr>
            <a:r>
              <a:rPr lang="en-GB" sz="2200" dirty="0" smtClean="0">
                <a:solidFill>
                  <a:srgbClr val="000099"/>
                </a:solidFill>
                <a:effectLst>
                  <a:outerShdw blurRad="38100" dist="38100" dir="2700000" algn="tl">
                    <a:srgbClr val="C0C0C0"/>
                  </a:outerShdw>
                </a:effectLst>
                <a:latin typeface="Calibri" pitchFamily="34" charset="0"/>
              </a:rPr>
              <a:t>Books Status (1)</a:t>
            </a:r>
            <a:endParaRPr lang="en-US" sz="2200" dirty="0" smtClean="0">
              <a:solidFill>
                <a:srgbClr val="000099"/>
              </a:solidFill>
              <a:effectLst>
                <a:outerShdw blurRad="38100" dist="38100" dir="2700000" algn="tl">
                  <a:srgbClr val="C0C0C0"/>
                </a:outerShdw>
              </a:effectLst>
              <a:latin typeface="Calibri" pitchFamily="34" charset="0"/>
            </a:endParaRPr>
          </a:p>
        </p:txBody>
      </p:sp>
      <p:sp>
        <p:nvSpPr>
          <p:cNvPr id="6" name="Rectangle 1034"/>
          <p:cNvSpPr txBox="1">
            <a:spLocks noChangeArrowheads="1"/>
          </p:cNvSpPr>
          <p:nvPr/>
        </p:nvSpPr>
        <p:spPr>
          <a:xfrm>
            <a:off x="457200" y="702245"/>
            <a:ext cx="8077200" cy="5040313"/>
          </a:xfrm>
          <a:prstGeom prst="rect">
            <a:avLst/>
          </a:prstGeom>
        </p:spPr>
        <p:txBody>
          <a:bodyPr/>
          <a:lstStyle>
            <a:lvl1pPr marL="342900" indent="-342900" algn="l" rtl="0" eaLnBrk="1" fontAlgn="base" hangingPunct="1">
              <a:lnSpc>
                <a:spcPct val="119000"/>
              </a:lnSpc>
              <a:spcBef>
                <a:spcPct val="20000"/>
              </a:spcBef>
              <a:spcAft>
                <a:spcPct val="0"/>
              </a:spcAft>
              <a:buClr>
                <a:schemeClr val="accent1"/>
              </a:buClr>
              <a:buFont typeface="Wingdings" pitchFamily="2" charset="2"/>
              <a:buChar char="q"/>
              <a:defRPr lang="en-US" sz="1800">
                <a:solidFill>
                  <a:schemeClr val="bg2"/>
                </a:solidFill>
                <a:latin typeface="+mn-lt"/>
                <a:ea typeface="+mn-ea"/>
                <a:cs typeface="+mn-cs"/>
              </a:defRPr>
            </a:lvl1pPr>
            <a:lvl2pPr marL="808038" indent="-419100" algn="l" rtl="0" eaLnBrk="1" fontAlgn="base" hangingPunct="1">
              <a:lnSpc>
                <a:spcPct val="119000"/>
              </a:lnSpc>
              <a:spcBef>
                <a:spcPct val="20000"/>
              </a:spcBef>
              <a:spcAft>
                <a:spcPct val="0"/>
              </a:spcAft>
              <a:buClr>
                <a:schemeClr val="accent1"/>
              </a:buClr>
              <a:buSzPct val="140000"/>
              <a:buFont typeface="Wingdings" pitchFamily="2" charset="2"/>
              <a:buChar char="§"/>
              <a:defRPr lang="en-US" sz="1600">
                <a:solidFill>
                  <a:schemeClr val="bg2"/>
                </a:solidFill>
                <a:latin typeface="+mn-lt"/>
              </a:defRPr>
            </a:lvl2pPr>
            <a:lvl3pPr marL="1254125" indent="-419100" algn="l" rtl="0" eaLnBrk="1" fontAlgn="base" hangingPunct="1">
              <a:lnSpc>
                <a:spcPct val="119000"/>
              </a:lnSpc>
              <a:spcBef>
                <a:spcPct val="20000"/>
              </a:spcBef>
              <a:spcAft>
                <a:spcPct val="0"/>
              </a:spcAft>
              <a:buClr>
                <a:schemeClr val="accent1"/>
              </a:buClr>
              <a:buFont typeface="Arial" pitchFamily="34" charset="0"/>
              <a:buChar char="•"/>
              <a:defRPr lang="en-US" sz="1600">
                <a:solidFill>
                  <a:schemeClr val="bg2"/>
                </a:solidFill>
                <a:latin typeface="+mn-lt"/>
              </a:defRPr>
            </a:lvl3pPr>
            <a:lvl4pPr marL="1700213" indent="-419100" algn="l" rtl="0" eaLnBrk="1" fontAlgn="base" hangingPunct="1">
              <a:lnSpc>
                <a:spcPct val="119000"/>
              </a:lnSpc>
              <a:spcBef>
                <a:spcPct val="20000"/>
              </a:spcBef>
              <a:spcAft>
                <a:spcPct val="0"/>
              </a:spcAft>
              <a:buClr>
                <a:schemeClr val="accent1"/>
              </a:buClr>
              <a:buFont typeface="Verdana" pitchFamily="34" charset="0"/>
              <a:buChar char="–"/>
              <a:tabLst/>
              <a:defRPr lang="en-US" sz="1400">
                <a:solidFill>
                  <a:schemeClr val="bg2"/>
                </a:solidFill>
                <a:latin typeface="+mn-lt"/>
              </a:defRPr>
            </a:lvl4pPr>
            <a:lvl5pPr marL="2155825" indent="-419100" algn="l" rtl="0" eaLnBrk="1" fontAlgn="base" hangingPunct="1">
              <a:lnSpc>
                <a:spcPct val="119000"/>
              </a:lnSpc>
              <a:spcBef>
                <a:spcPct val="20000"/>
              </a:spcBef>
              <a:spcAft>
                <a:spcPct val="0"/>
              </a:spcAft>
              <a:buClr>
                <a:schemeClr val="accent1"/>
              </a:buClr>
              <a:buFont typeface="Arial" pitchFamily="34" charset="0"/>
              <a:buChar char="•"/>
              <a:defRPr lang="en-GB" sz="12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0" indent="0">
              <a:buNone/>
            </a:pPr>
            <a:r>
              <a:rPr lang="en-US" sz="1600" u="sng" dirty="0">
                <a:solidFill>
                  <a:schemeClr val="tx1"/>
                </a:solidFill>
              </a:rPr>
              <a:t>Attendance</a:t>
            </a:r>
          </a:p>
          <a:p>
            <a:r>
              <a:rPr lang="en-US" sz="1600" dirty="0">
                <a:solidFill>
                  <a:schemeClr val="tx1"/>
                </a:solidFill>
              </a:rPr>
              <a:t>More than 20 people on average from 9 different </a:t>
            </a:r>
            <a:r>
              <a:rPr lang="en-US" sz="1600" dirty="0" smtClean="0">
                <a:solidFill>
                  <a:schemeClr val="tx1"/>
                </a:solidFill>
              </a:rPr>
              <a:t>agencies / </a:t>
            </a:r>
            <a:r>
              <a:rPr lang="en-US" sz="1600" dirty="0" err="1" smtClean="0">
                <a:solidFill>
                  <a:schemeClr val="tx1"/>
                </a:solidFill>
              </a:rPr>
              <a:t>organisations</a:t>
            </a:r>
            <a:endParaRPr lang="en-US" sz="1600" dirty="0" smtClean="0">
              <a:solidFill>
                <a:schemeClr val="tx1"/>
              </a:solidFill>
            </a:endParaRPr>
          </a:p>
          <a:p>
            <a:pPr marL="0" indent="0">
              <a:buNone/>
            </a:pPr>
            <a:r>
              <a:rPr lang="en-US" sz="1600" u="sng" dirty="0" smtClean="0">
                <a:solidFill>
                  <a:schemeClr val="tx1"/>
                </a:solidFill>
              </a:rPr>
              <a:t>MO </a:t>
            </a:r>
            <a:r>
              <a:rPr lang="en-US" sz="1600" u="sng" dirty="0">
                <a:solidFill>
                  <a:schemeClr val="tx1"/>
                </a:solidFill>
              </a:rPr>
              <a:t>SERVICES FRAMEWORK</a:t>
            </a:r>
          </a:p>
          <a:p>
            <a:pPr marL="171450" indent="-171450">
              <a:buFont typeface="Arial" pitchFamily="34" charset="0"/>
              <a:buChar char="•"/>
            </a:pPr>
            <a:r>
              <a:rPr lang="en-US" sz="1400" dirty="0" smtClean="0">
                <a:solidFill>
                  <a:schemeClr val="tx1"/>
                </a:solidFill>
              </a:rPr>
              <a:t>MO </a:t>
            </a:r>
            <a:r>
              <a:rPr lang="en-US" sz="1400" dirty="0">
                <a:solidFill>
                  <a:schemeClr val="tx1"/>
                </a:solidFill>
              </a:rPr>
              <a:t>Reference Model (MB, ESA)</a:t>
            </a:r>
          </a:p>
          <a:p>
            <a:pPr marL="979488" lvl="1" indent="-171450">
              <a:buFont typeface="Arial" pitchFamily="34" charset="0"/>
              <a:buChar char="•"/>
            </a:pPr>
            <a:r>
              <a:rPr lang="en-US" sz="1400" dirty="0">
                <a:solidFill>
                  <a:schemeClr val="tx1"/>
                </a:solidFill>
              </a:rPr>
              <a:t>Issue 1 (Jul10) published</a:t>
            </a:r>
            <a:r>
              <a:rPr lang="en-US" sz="1400" dirty="0"/>
              <a:t>. </a:t>
            </a:r>
            <a:r>
              <a:rPr lang="en-US" sz="1400" dirty="0" smtClean="0">
                <a:solidFill>
                  <a:srgbClr val="FF0000"/>
                </a:solidFill>
              </a:rPr>
              <a:t>DONE</a:t>
            </a:r>
            <a:endParaRPr lang="en-US" sz="1400" dirty="0">
              <a:solidFill>
                <a:srgbClr val="FF0000"/>
              </a:solidFill>
            </a:endParaRPr>
          </a:p>
          <a:p>
            <a:pPr marL="95250" indent="-171450">
              <a:spcBef>
                <a:spcPts val="600"/>
              </a:spcBef>
              <a:buFont typeface="Arial" pitchFamily="34" charset="0"/>
              <a:buChar char="•"/>
            </a:pPr>
            <a:r>
              <a:rPr lang="en-US" sz="1400" dirty="0">
                <a:solidFill>
                  <a:schemeClr val="tx1"/>
                </a:solidFill>
              </a:rPr>
              <a:t>MO Message Abstraction Layer (MAL) (BB, ESA)</a:t>
            </a:r>
          </a:p>
          <a:p>
            <a:pPr marL="979488" lvl="1" indent="-171450">
              <a:buFont typeface="Arial" pitchFamily="34" charset="0"/>
              <a:buChar char="•"/>
            </a:pPr>
            <a:r>
              <a:rPr lang="en-US" sz="1400" dirty="0">
                <a:solidFill>
                  <a:schemeClr val="tx1"/>
                </a:solidFill>
              </a:rPr>
              <a:t>BB Issue 1 (Oct10) and 2 (Mar13) published. </a:t>
            </a:r>
            <a:r>
              <a:rPr lang="en-US" sz="1400" dirty="0">
                <a:solidFill>
                  <a:srgbClr val="FF0000"/>
                </a:solidFill>
              </a:rPr>
              <a:t>DONE</a:t>
            </a:r>
          </a:p>
          <a:p>
            <a:pPr marL="979488" lvl="1" indent="-171450">
              <a:buFont typeface="Arial" pitchFamily="34" charset="0"/>
              <a:buChar char="•"/>
            </a:pPr>
            <a:r>
              <a:rPr lang="en-US" sz="1400" dirty="0">
                <a:solidFill>
                  <a:schemeClr val="tx1"/>
                </a:solidFill>
              </a:rPr>
              <a:t>YB (ESA/CNES) Issue 1 (Oct10) and 2 (Mar13) published.</a:t>
            </a:r>
            <a:r>
              <a:rPr lang="en-US" sz="1400" dirty="0"/>
              <a:t> </a:t>
            </a:r>
            <a:r>
              <a:rPr lang="en-US" sz="1400" dirty="0" smtClean="0">
                <a:solidFill>
                  <a:srgbClr val="FF0000"/>
                </a:solidFill>
              </a:rPr>
              <a:t>DONE</a:t>
            </a:r>
            <a:endParaRPr lang="en-US" sz="1400" dirty="0"/>
          </a:p>
          <a:p>
            <a:pPr marL="95250" indent="-171450">
              <a:spcBef>
                <a:spcPts val="600"/>
              </a:spcBef>
              <a:buFont typeface="Arial" pitchFamily="34" charset="0"/>
              <a:buChar char="•"/>
            </a:pPr>
            <a:r>
              <a:rPr lang="en-US" sz="1400" dirty="0">
                <a:solidFill>
                  <a:schemeClr val="tx1"/>
                </a:solidFill>
              </a:rPr>
              <a:t>Common Object Model (COM) (BB, ESA)</a:t>
            </a:r>
          </a:p>
          <a:p>
            <a:pPr marL="979488" lvl="1" indent="-171450">
              <a:buFont typeface="Arial" pitchFamily="34" charset="0"/>
              <a:buChar char="•"/>
            </a:pPr>
            <a:r>
              <a:rPr lang="en-US" sz="1400" dirty="0">
                <a:solidFill>
                  <a:schemeClr val="tx1"/>
                </a:solidFill>
              </a:rPr>
              <a:t>Issue 1 (Mar14) published</a:t>
            </a:r>
            <a:r>
              <a:rPr lang="en-US" sz="1400" dirty="0"/>
              <a:t>. </a:t>
            </a:r>
            <a:r>
              <a:rPr lang="en-US" sz="1400" dirty="0">
                <a:solidFill>
                  <a:srgbClr val="FF0000"/>
                </a:solidFill>
              </a:rPr>
              <a:t>DONE</a:t>
            </a:r>
          </a:p>
          <a:p>
            <a:pPr marL="979488" lvl="1" indent="-171450">
              <a:buFont typeface="Arial" pitchFamily="34" charset="0"/>
              <a:buChar char="•"/>
            </a:pPr>
            <a:r>
              <a:rPr lang="en-US" sz="1400" dirty="0">
                <a:solidFill>
                  <a:schemeClr val="tx1"/>
                </a:solidFill>
              </a:rPr>
              <a:t>YB (ESA/CNES) Issue 1 (Mar14) published. </a:t>
            </a:r>
            <a:r>
              <a:rPr lang="en-US" sz="1400" dirty="0" smtClean="0">
                <a:solidFill>
                  <a:srgbClr val="FF0000"/>
                </a:solidFill>
              </a:rPr>
              <a:t>DONE</a:t>
            </a:r>
            <a:endParaRPr lang="en-US" sz="1400" dirty="0"/>
          </a:p>
          <a:p>
            <a:pPr lvl="1" indent="0" algn="just">
              <a:buNone/>
            </a:pPr>
            <a:r>
              <a:rPr lang="en-US" sz="1800" dirty="0">
                <a:solidFill>
                  <a:srgbClr val="FF0000"/>
                </a:solidFill>
              </a:rPr>
              <a:t>The MO Services Framework is now completed</a:t>
            </a:r>
            <a:r>
              <a:rPr lang="en-US" sz="1800" dirty="0" smtClean="0">
                <a:solidFill>
                  <a:srgbClr val="FF0000"/>
                </a:solidFill>
              </a:rPr>
              <a:t>!</a:t>
            </a:r>
            <a:endParaRPr lang="en-US" sz="1600" u="sng" dirty="0" smtClean="0"/>
          </a:p>
          <a:p>
            <a:pPr marL="0" indent="0">
              <a:buNone/>
            </a:pPr>
            <a:r>
              <a:rPr lang="en-US" sz="1600" u="sng" dirty="0" smtClean="0">
                <a:solidFill>
                  <a:schemeClr val="tx1"/>
                </a:solidFill>
              </a:rPr>
              <a:t>TECHNOLOGY </a:t>
            </a:r>
            <a:r>
              <a:rPr lang="en-US" sz="1600" u="sng" dirty="0">
                <a:solidFill>
                  <a:schemeClr val="tx1"/>
                </a:solidFill>
              </a:rPr>
              <a:t>(TRANSPORT/ENCODING) </a:t>
            </a:r>
            <a:r>
              <a:rPr lang="en-US" sz="1600" u="sng" dirty="0" smtClean="0">
                <a:solidFill>
                  <a:schemeClr val="tx1"/>
                </a:solidFill>
              </a:rPr>
              <a:t>BINDINGS</a:t>
            </a:r>
            <a:endParaRPr lang="en-US" sz="1400" dirty="0">
              <a:solidFill>
                <a:schemeClr val="tx1"/>
              </a:solidFill>
            </a:endParaRPr>
          </a:p>
          <a:p>
            <a:pPr marL="171450" indent="-171450">
              <a:buFont typeface="Arial" pitchFamily="34" charset="0"/>
              <a:buChar char="•"/>
            </a:pPr>
            <a:r>
              <a:rPr lang="en-US" sz="1400" dirty="0">
                <a:solidFill>
                  <a:schemeClr val="tx1"/>
                </a:solidFill>
              </a:rPr>
              <a:t>MO Space Packet Protocol Binding (BB, CNES)</a:t>
            </a:r>
          </a:p>
          <a:p>
            <a:pPr marL="979488" lvl="1" indent="-171450">
              <a:buFont typeface="Arial" pitchFamily="34" charset="0"/>
              <a:buChar char="•"/>
            </a:pPr>
            <a:r>
              <a:rPr lang="en-GB" sz="1400" dirty="0" smtClean="0">
                <a:solidFill>
                  <a:schemeClr val="tx1"/>
                </a:solidFill>
              </a:rPr>
              <a:t>Document updated after </a:t>
            </a:r>
            <a:r>
              <a:rPr lang="en-GB" sz="1400" dirty="0">
                <a:solidFill>
                  <a:schemeClr val="tx1"/>
                </a:solidFill>
              </a:rPr>
              <a:t>Agency </a:t>
            </a:r>
            <a:r>
              <a:rPr lang="en-GB" sz="1400" dirty="0" smtClean="0">
                <a:solidFill>
                  <a:schemeClr val="tx1"/>
                </a:solidFill>
              </a:rPr>
              <a:t>Review</a:t>
            </a:r>
          </a:p>
          <a:p>
            <a:pPr marL="979488" lvl="1" indent="-171450">
              <a:buFont typeface="Arial" pitchFamily="34" charset="0"/>
              <a:buChar char="•"/>
            </a:pPr>
            <a:r>
              <a:rPr lang="en-US" sz="1400" dirty="0" smtClean="0">
                <a:solidFill>
                  <a:schemeClr val="tx1"/>
                </a:solidFill>
              </a:rPr>
              <a:t>YB </a:t>
            </a:r>
            <a:r>
              <a:rPr lang="en-US" sz="1400" dirty="0">
                <a:solidFill>
                  <a:schemeClr val="tx1"/>
                </a:solidFill>
              </a:rPr>
              <a:t>(CNES/DLR) prototypes </a:t>
            </a:r>
            <a:r>
              <a:rPr lang="en-US" sz="1400" dirty="0" smtClean="0">
                <a:solidFill>
                  <a:schemeClr val="tx1"/>
                </a:solidFill>
              </a:rPr>
              <a:t>to be completed by end 2014</a:t>
            </a:r>
          </a:p>
          <a:p>
            <a:pPr marL="171450" indent="-171450">
              <a:buFont typeface="Arial" pitchFamily="34" charset="0"/>
              <a:buChar char="•"/>
            </a:pPr>
            <a:r>
              <a:rPr lang="en-US" sz="1400" dirty="0" err="1" smtClean="0">
                <a:solidFill>
                  <a:schemeClr val="tx1"/>
                </a:solidFill>
              </a:rPr>
              <a:t>ZeroMQ</a:t>
            </a:r>
            <a:r>
              <a:rPr lang="en-US" sz="1400" dirty="0" smtClean="0">
                <a:solidFill>
                  <a:schemeClr val="tx1"/>
                </a:solidFill>
              </a:rPr>
              <a:t> Binding (BB, CNES)		To </a:t>
            </a:r>
            <a:r>
              <a:rPr lang="en-US" sz="1400" dirty="0">
                <a:solidFill>
                  <a:schemeClr val="tx1"/>
                </a:solidFill>
              </a:rPr>
              <a:t>be started in </a:t>
            </a:r>
            <a:r>
              <a:rPr lang="en-US" sz="1400" dirty="0" smtClean="0">
                <a:solidFill>
                  <a:schemeClr val="tx1"/>
                </a:solidFill>
              </a:rPr>
              <a:t>Q3/15</a:t>
            </a:r>
          </a:p>
          <a:p>
            <a:pPr marL="171450" indent="-171450">
              <a:buFont typeface="Arial" pitchFamily="34" charset="0"/>
              <a:buChar char="•"/>
            </a:pPr>
            <a:r>
              <a:rPr lang="en-US" sz="1400" dirty="0" smtClean="0">
                <a:solidFill>
                  <a:schemeClr val="tx1"/>
                </a:solidFill>
              </a:rPr>
              <a:t>Other candidates XML, AMS, HTTP	Action open on Agencies for resources</a:t>
            </a:r>
            <a:endParaRPr lang="en-US" sz="1400" dirty="0">
              <a:solidFill>
                <a:schemeClr val="tx1"/>
              </a:solidFill>
            </a:endParaRPr>
          </a:p>
          <a:p>
            <a:pPr marL="979488" lvl="1" indent="-171450">
              <a:buClr>
                <a:srgbClr val="0098DB"/>
              </a:buClr>
              <a:buFont typeface="Arial" pitchFamily="34" charset="0"/>
              <a:buChar char="•"/>
              <a:defRPr/>
            </a:pPr>
            <a:endParaRPr sz="1400" b="0" kern="0" dirty="0" smtClean="0">
              <a:solidFill>
                <a:srgbClr val="4D4F53"/>
              </a:solidFill>
              <a:latin typeface="Verdana"/>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685800" y="0"/>
            <a:ext cx="7848600" cy="769938"/>
          </a:xfrm>
          <a:prstGeom prst="rect">
            <a:avLst/>
          </a:prstGeom>
          <a:noFill/>
          <a:ln w="9525">
            <a:noFill/>
            <a:miter lim="800000"/>
            <a:headEnd/>
            <a:tailEnd/>
          </a:ln>
        </p:spPr>
        <p:txBody>
          <a:bodyPr>
            <a:spAutoFit/>
          </a:bodyPr>
          <a:lstStyle>
            <a:lvl1pPr marL="342900" indent="-342900">
              <a:defRPr b="1">
                <a:solidFill>
                  <a:schemeClr val="tx1"/>
                </a:solidFill>
                <a:latin typeface="Arial" charset="0"/>
              </a:defRPr>
            </a:lvl1pPr>
            <a:lvl2pPr>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fontAlgn="base">
              <a:spcBef>
                <a:spcPct val="0"/>
              </a:spcBef>
              <a:spcAft>
                <a:spcPct val="0"/>
              </a:spcAft>
              <a:defRPr b="1">
                <a:solidFill>
                  <a:schemeClr val="tx1"/>
                </a:solidFill>
                <a:latin typeface="Arial" charset="0"/>
              </a:defRPr>
            </a:lvl6pPr>
            <a:lvl7pPr marL="2971800" indent="-228600" fontAlgn="base">
              <a:spcBef>
                <a:spcPct val="0"/>
              </a:spcBef>
              <a:spcAft>
                <a:spcPct val="0"/>
              </a:spcAft>
              <a:defRPr b="1">
                <a:solidFill>
                  <a:schemeClr val="tx1"/>
                </a:solidFill>
                <a:latin typeface="Arial" charset="0"/>
              </a:defRPr>
            </a:lvl7pPr>
            <a:lvl8pPr marL="3429000" indent="-228600" fontAlgn="base">
              <a:spcBef>
                <a:spcPct val="0"/>
              </a:spcBef>
              <a:spcAft>
                <a:spcPct val="0"/>
              </a:spcAft>
              <a:defRPr b="1">
                <a:solidFill>
                  <a:schemeClr val="tx1"/>
                </a:solidFill>
                <a:latin typeface="Arial" charset="0"/>
              </a:defRPr>
            </a:lvl8pPr>
            <a:lvl9pPr marL="3886200" indent="-228600" fontAlgn="base">
              <a:spcBef>
                <a:spcPct val="0"/>
              </a:spcBef>
              <a:spcAft>
                <a:spcPct val="0"/>
              </a:spcAft>
              <a:defRPr b="1">
                <a:solidFill>
                  <a:schemeClr val="tx1"/>
                </a:solidFill>
                <a:latin typeface="Arial" charset="0"/>
              </a:defRPr>
            </a:lvl9pPr>
          </a:lstStyle>
          <a:p>
            <a:pPr lvl="1" algn="ctr" eaLnBrk="0" hangingPunct="0">
              <a:defRPr/>
            </a:pPr>
            <a:r>
              <a:rPr lang="en-GB" sz="2200" dirty="0" smtClean="0">
                <a:solidFill>
                  <a:srgbClr val="000099"/>
                </a:solidFill>
                <a:effectLst>
                  <a:outerShdw blurRad="38100" dist="38100" dir="2700000" algn="tl">
                    <a:srgbClr val="C0C0C0"/>
                  </a:outerShdw>
                </a:effectLst>
                <a:latin typeface="Calibri" pitchFamily="34" charset="0"/>
              </a:rPr>
              <a:t>MOIMS Area Report: SM&amp;C WG</a:t>
            </a:r>
          </a:p>
          <a:p>
            <a:pPr lvl="1" algn="ctr" eaLnBrk="0" hangingPunct="0">
              <a:defRPr/>
            </a:pPr>
            <a:r>
              <a:rPr lang="en-GB" sz="2200" dirty="0" smtClean="0">
                <a:solidFill>
                  <a:srgbClr val="000099"/>
                </a:solidFill>
                <a:effectLst>
                  <a:outerShdw blurRad="38100" dist="38100" dir="2700000" algn="tl">
                    <a:srgbClr val="C0C0C0"/>
                  </a:outerShdw>
                </a:effectLst>
                <a:latin typeface="Calibri" pitchFamily="34" charset="0"/>
              </a:rPr>
              <a:t>Books Status (2)</a:t>
            </a:r>
            <a:endParaRPr lang="en-US" sz="2200" dirty="0" smtClean="0">
              <a:solidFill>
                <a:srgbClr val="000099"/>
              </a:solidFill>
              <a:effectLst>
                <a:outerShdw blurRad="38100" dist="38100" dir="2700000" algn="tl">
                  <a:srgbClr val="C0C0C0"/>
                </a:outerShdw>
              </a:effectLst>
              <a:latin typeface="Calibri" pitchFamily="34" charset="0"/>
            </a:endParaRPr>
          </a:p>
        </p:txBody>
      </p:sp>
      <p:sp>
        <p:nvSpPr>
          <p:cNvPr id="6" name="Rectangle 1034"/>
          <p:cNvSpPr txBox="1">
            <a:spLocks noChangeArrowheads="1"/>
          </p:cNvSpPr>
          <p:nvPr/>
        </p:nvSpPr>
        <p:spPr>
          <a:xfrm>
            <a:off x="457200" y="838200"/>
            <a:ext cx="8077200" cy="5040313"/>
          </a:xfrm>
          <a:prstGeom prst="rect">
            <a:avLst/>
          </a:prstGeom>
        </p:spPr>
        <p:txBody>
          <a:bodyPr/>
          <a:lstStyle>
            <a:lvl1pPr marL="342900" indent="-342900" algn="l" rtl="0" eaLnBrk="1" fontAlgn="base" hangingPunct="1">
              <a:lnSpc>
                <a:spcPct val="119000"/>
              </a:lnSpc>
              <a:spcBef>
                <a:spcPct val="20000"/>
              </a:spcBef>
              <a:spcAft>
                <a:spcPct val="0"/>
              </a:spcAft>
              <a:buClr>
                <a:schemeClr val="accent1"/>
              </a:buClr>
              <a:buFont typeface="Wingdings" pitchFamily="2" charset="2"/>
              <a:buChar char="q"/>
              <a:defRPr lang="en-US" sz="1800">
                <a:solidFill>
                  <a:schemeClr val="bg2"/>
                </a:solidFill>
                <a:latin typeface="+mn-lt"/>
                <a:ea typeface="+mn-ea"/>
                <a:cs typeface="+mn-cs"/>
              </a:defRPr>
            </a:lvl1pPr>
            <a:lvl2pPr marL="808038" indent="-419100" algn="l" rtl="0" eaLnBrk="1" fontAlgn="base" hangingPunct="1">
              <a:lnSpc>
                <a:spcPct val="119000"/>
              </a:lnSpc>
              <a:spcBef>
                <a:spcPct val="20000"/>
              </a:spcBef>
              <a:spcAft>
                <a:spcPct val="0"/>
              </a:spcAft>
              <a:buClr>
                <a:schemeClr val="accent1"/>
              </a:buClr>
              <a:buSzPct val="140000"/>
              <a:buFont typeface="Wingdings" pitchFamily="2" charset="2"/>
              <a:buChar char="§"/>
              <a:defRPr lang="en-US" sz="1600">
                <a:solidFill>
                  <a:schemeClr val="bg2"/>
                </a:solidFill>
                <a:latin typeface="+mn-lt"/>
              </a:defRPr>
            </a:lvl2pPr>
            <a:lvl3pPr marL="1254125" indent="-419100" algn="l" rtl="0" eaLnBrk="1" fontAlgn="base" hangingPunct="1">
              <a:lnSpc>
                <a:spcPct val="119000"/>
              </a:lnSpc>
              <a:spcBef>
                <a:spcPct val="20000"/>
              </a:spcBef>
              <a:spcAft>
                <a:spcPct val="0"/>
              </a:spcAft>
              <a:buClr>
                <a:schemeClr val="accent1"/>
              </a:buClr>
              <a:buFont typeface="Arial" pitchFamily="34" charset="0"/>
              <a:buChar char="•"/>
              <a:defRPr lang="en-US" sz="1600">
                <a:solidFill>
                  <a:schemeClr val="bg2"/>
                </a:solidFill>
                <a:latin typeface="+mn-lt"/>
              </a:defRPr>
            </a:lvl3pPr>
            <a:lvl4pPr marL="1700213" indent="-419100" algn="l" rtl="0" eaLnBrk="1" fontAlgn="base" hangingPunct="1">
              <a:lnSpc>
                <a:spcPct val="119000"/>
              </a:lnSpc>
              <a:spcBef>
                <a:spcPct val="20000"/>
              </a:spcBef>
              <a:spcAft>
                <a:spcPct val="0"/>
              </a:spcAft>
              <a:buClr>
                <a:schemeClr val="accent1"/>
              </a:buClr>
              <a:buFont typeface="Verdana" pitchFamily="34" charset="0"/>
              <a:buChar char="–"/>
              <a:tabLst/>
              <a:defRPr lang="en-US" sz="1400">
                <a:solidFill>
                  <a:schemeClr val="bg2"/>
                </a:solidFill>
                <a:latin typeface="+mn-lt"/>
              </a:defRPr>
            </a:lvl4pPr>
            <a:lvl5pPr marL="2155825" indent="-419100" algn="l" rtl="0" eaLnBrk="1" fontAlgn="base" hangingPunct="1">
              <a:lnSpc>
                <a:spcPct val="119000"/>
              </a:lnSpc>
              <a:spcBef>
                <a:spcPct val="20000"/>
              </a:spcBef>
              <a:spcAft>
                <a:spcPct val="0"/>
              </a:spcAft>
              <a:buClr>
                <a:schemeClr val="accent1"/>
              </a:buClr>
              <a:buFont typeface="Arial" pitchFamily="34" charset="0"/>
              <a:buChar char="•"/>
              <a:defRPr lang="en-GB" sz="12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0" indent="0">
              <a:buNone/>
            </a:pPr>
            <a:r>
              <a:rPr lang="en-US" sz="1600" u="sng" dirty="0">
                <a:solidFill>
                  <a:schemeClr val="tx1"/>
                </a:solidFill>
              </a:rPr>
              <a:t>INITIAL SET OF MO </a:t>
            </a:r>
            <a:r>
              <a:rPr lang="en-US" sz="1600" u="sng" dirty="0" smtClean="0">
                <a:solidFill>
                  <a:schemeClr val="tx1"/>
                </a:solidFill>
              </a:rPr>
              <a:t>SERVICES</a:t>
            </a:r>
            <a:endParaRPr lang="en-US" sz="1400" dirty="0">
              <a:solidFill>
                <a:schemeClr val="tx1"/>
              </a:solidFill>
            </a:endParaRPr>
          </a:p>
          <a:p>
            <a:pPr marL="171450" indent="-171450">
              <a:buFont typeface="Arial" pitchFamily="34" charset="0"/>
              <a:buChar char="•"/>
            </a:pPr>
            <a:r>
              <a:rPr lang="en-US" sz="1400" dirty="0">
                <a:solidFill>
                  <a:schemeClr val="tx1"/>
                </a:solidFill>
              </a:rPr>
              <a:t>MO M&amp;C Service (BB, ESA)</a:t>
            </a:r>
          </a:p>
          <a:p>
            <a:pPr marL="979488" lvl="1" indent="-171450">
              <a:buFont typeface="Arial" pitchFamily="34" charset="0"/>
              <a:buChar char="•"/>
            </a:pPr>
            <a:r>
              <a:rPr lang="en-US" sz="1400" dirty="0" smtClean="0">
                <a:solidFill>
                  <a:schemeClr val="tx1"/>
                </a:solidFill>
              </a:rPr>
              <a:t>Document updated after 3</a:t>
            </a:r>
            <a:r>
              <a:rPr lang="en-US" sz="1400" baseline="30000" dirty="0" smtClean="0">
                <a:solidFill>
                  <a:schemeClr val="tx1"/>
                </a:solidFill>
              </a:rPr>
              <a:t>rd</a:t>
            </a:r>
            <a:r>
              <a:rPr lang="en-US" sz="1400" dirty="0" smtClean="0">
                <a:solidFill>
                  <a:schemeClr val="tx1"/>
                </a:solidFill>
              </a:rPr>
              <a:t> </a:t>
            </a:r>
            <a:r>
              <a:rPr lang="en-US" sz="1400" dirty="0">
                <a:solidFill>
                  <a:schemeClr val="tx1"/>
                </a:solidFill>
              </a:rPr>
              <a:t>Agency Review </a:t>
            </a:r>
            <a:endParaRPr lang="en-US" sz="1400" dirty="0" smtClean="0">
              <a:solidFill>
                <a:schemeClr val="tx1"/>
              </a:solidFill>
            </a:endParaRPr>
          </a:p>
          <a:p>
            <a:pPr marL="979488" lvl="1" indent="-171450">
              <a:buFont typeface="Arial" pitchFamily="34" charset="0"/>
              <a:buChar char="•"/>
            </a:pPr>
            <a:r>
              <a:rPr lang="en-US" sz="1400" dirty="0" smtClean="0">
                <a:solidFill>
                  <a:schemeClr val="tx1"/>
                </a:solidFill>
              </a:rPr>
              <a:t>YB </a:t>
            </a:r>
            <a:r>
              <a:rPr lang="en-US" sz="1400" dirty="0">
                <a:solidFill>
                  <a:schemeClr val="tx1"/>
                </a:solidFill>
              </a:rPr>
              <a:t>(ESA/DLR) </a:t>
            </a:r>
            <a:r>
              <a:rPr lang="en-US" sz="1400" dirty="0" smtClean="0">
                <a:solidFill>
                  <a:schemeClr val="tx1"/>
                </a:solidFill>
              </a:rPr>
              <a:t>on-going</a:t>
            </a:r>
            <a:endParaRPr lang="en-US" sz="1400" dirty="0">
              <a:solidFill>
                <a:schemeClr val="tx1"/>
              </a:solidFill>
            </a:endParaRPr>
          </a:p>
          <a:p>
            <a:pPr marL="171450" indent="-171450">
              <a:buFont typeface="Arial" pitchFamily="34" charset="0"/>
              <a:buChar char="•"/>
            </a:pPr>
            <a:r>
              <a:rPr lang="en-US" sz="1400" dirty="0">
                <a:solidFill>
                  <a:schemeClr val="tx1"/>
                </a:solidFill>
              </a:rPr>
              <a:t>MO Common Services (BB, ESA)</a:t>
            </a:r>
          </a:p>
          <a:p>
            <a:pPr marL="979488" lvl="1" indent="-171450">
              <a:buFont typeface="Arial" pitchFamily="34" charset="0"/>
              <a:buChar char="•"/>
            </a:pPr>
            <a:r>
              <a:rPr lang="en-GB" sz="1400" dirty="0" smtClean="0">
                <a:solidFill>
                  <a:schemeClr val="tx1"/>
                </a:solidFill>
              </a:rPr>
              <a:t>Updated internal version received 31Oct14 </a:t>
            </a:r>
            <a:endParaRPr lang="en-GB" sz="1400" dirty="0">
              <a:solidFill>
                <a:schemeClr val="tx1"/>
              </a:solidFill>
            </a:endParaRPr>
          </a:p>
          <a:p>
            <a:pPr marL="979488" lvl="1" indent="-171450">
              <a:buFont typeface="Arial" pitchFamily="34" charset="0"/>
              <a:buChar char="•"/>
            </a:pPr>
            <a:r>
              <a:rPr lang="en-US" sz="1400" dirty="0">
                <a:solidFill>
                  <a:schemeClr val="tx1"/>
                </a:solidFill>
              </a:rPr>
              <a:t>YB (ESA/CNES) not yet </a:t>
            </a:r>
            <a:r>
              <a:rPr lang="en-US" sz="1400" dirty="0" smtClean="0">
                <a:solidFill>
                  <a:schemeClr val="tx1"/>
                </a:solidFill>
              </a:rPr>
              <a:t>started</a:t>
            </a:r>
          </a:p>
          <a:p>
            <a:pPr marL="979488" lvl="1" indent="-171450">
              <a:buFont typeface="Arial" pitchFamily="34" charset="0"/>
              <a:buChar char="•"/>
            </a:pPr>
            <a:endParaRPr lang="en-US" sz="1400" dirty="0">
              <a:solidFill>
                <a:schemeClr val="tx1"/>
              </a:solidFill>
            </a:endParaRPr>
          </a:p>
          <a:p>
            <a:pPr marL="0" indent="0">
              <a:buNone/>
            </a:pPr>
            <a:r>
              <a:rPr lang="en-US" sz="1600" u="sng" dirty="0">
                <a:solidFill>
                  <a:schemeClr val="tx1"/>
                </a:solidFill>
              </a:rPr>
              <a:t>LANGUAGE BINDINGS</a:t>
            </a:r>
          </a:p>
          <a:p>
            <a:pPr marL="171450" indent="-171450">
              <a:buFont typeface="Arial" pitchFamily="34" charset="0"/>
              <a:buChar char="•"/>
            </a:pPr>
            <a:r>
              <a:rPr lang="en-US" sz="1400" dirty="0" smtClean="0">
                <a:solidFill>
                  <a:schemeClr val="tx1"/>
                </a:solidFill>
              </a:rPr>
              <a:t>MO </a:t>
            </a:r>
            <a:r>
              <a:rPr lang="en-US" sz="1400" dirty="0">
                <a:solidFill>
                  <a:schemeClr val="tx1"/>
                </a:solidFill>
              </a:rPr>
              <a:t>Java Language API (MB, CNES)</a:t>
            </a:r>
          </a:p>
          <a:p>
            <a:pPr marL="979488" lvl="1" indent="-171450">
              <a:buFont typeface="Arial" pitchFamily="34" charset="0"/>
              <a:buChar char="•"/>
            </a:pPr>
            <a:r>
              <a:rPr lang="en-US" sz="1400" dirty="0">
                <a:solidFill>
                  <a:schemeClr val="tx1"/>
                </a:solidFill>
              </a:rPr>
              <a:t>Issue 1 (Apr13) published.</a:t>
            </a:r>
            <a:r>
              <a:rPr lang="en-US" sz="1400" dirty="0"/>
              <a:t> </a:t>
            </a:r>
            <a:r>
              <a:rPr lang="en-US" sz="1400" dirty="0">
                <a:solidFill>
                  <a:srgbClr val="FF0000"/>
                </a:solidFill>
              </a:rPr>
              <a:t>DONE</a:t>
            </a:r>
          </a:p>
          <a:p>
            <a:pPr marL="171450" indent="-171450">
              <a:buFont typeface="Arial" pitchFamily="34" charset="0"/>
              <a:buChar char="•"/>
            </a:pPr>
            <a:r>
              <a:rPr lang="en-US" sz="1400" dirty="0" smtClean="0">
                <a:solidFill>
                  <a:schemeClr val="tx1"/>
                </a:solidFill>
              </a:rPr>
              <a:t>MO </a:t>
            </a:r>
            <a:r>
              <a:rPr lang="en-US" sz="1400" dirty="0">
                <a:solidFill>
                  <a:schemeClr val="tx1"/>
                </a:solidFill>
              </a:rPr>
              <a:t>C++ Language API (MB, NASA)</a:t>
            </a:r>
          </a:p>
          <a:p>
            <a:pPr marL="979488" lvl="1" indent="-171450">
              <a:buFont typeface="Arial" pitchFamily="34" charset="0"/>
              <a:buChar char="•"/>
            </a:pPr>
            <a:r>
              <a:rPr lang="en-US" sz="1400" dirty="0" smtClean="0">
                <a:solidFill>
                  <a:schemeClr val="tx1"/>
                </a:solidFill>
              </a:rPr>
              <a:t>Drafting by NASA/JSC on-going</a:t>
            </a:r>
            <a:endParaRPr lang="en-US" sz="1400" dirty="0">
              <a:solidFill>
                <a:schemeClr val="tx1"/>
              </a:solidFill>
            </a:endParaRPr>
          </a:p>
          <a:p>
            <a:pPr marL="979488" lvl="1" indent="-171450">
              <a:buFont typeface="Arial" pitchFamily="34" charset="0"/>
              <a:buChar char="•"/>
            </a:pPr>
            <a:r>
              <a:rPr lang="en-US" sz="1400" dirty="0">
                <a:solidFill>
                  <a:schemeClr val="tx1"/>
                </a:solidFill>
              </a:rPr>
              <a:t>Prototype not </a:t>
            </a:r>
            <a:r>
              <a:rPr lang="en-US" sz="1400" dirty="0" smtClean="0">
                <a:solidFill>
                  <a:schemeClr val="tx1"/>
                </a:solidFill>
              </a:rPr>
              <a:t>needed</a:t>
            </a:r>
          </a:p>
          <a:p>
            <a:pPr marL="979488" lvl="1" indent="-171450">
              <a:buFont typeface="Arial" pitchFamily="34" charset="0"/>
              <a:buChar char="•"/>
            </a:pPr>
            <a:endParaRPr sz="1400" b="0" kern="0" dirty="0" smtClean="0">
              <a:solidFill>
                <a:schemeClr val="tx1"/>
              </a:solidFill>
              <a:latin typeface="Verdana"/>
            </a:endParaRPr>
          </a:p>
          <a:p>
            <a:pPr marL="0" indent="0">
              <a:buNone/>
            </a:pPr>
            <a:r>
              <a:rPr lang="en-US" sz="1600" u="sng" dirty="0" smtClean="0">
                <a:solidFill>
                  <a:schemeClr val="tx1"/>
                </a:solidFill>
              </a:rPr>
              <a:t>TUTORIALS</a:t>
            </a:r>
            <a:endParaRPr lang="en-US" sz="1600" u="sng" dirty="0">
              <a:solidFill>
                <a:schemeClr val="tx1"/>
              </a:solidFill>
            </a:endParaRPr>
          </a:p>
          <a:p>
            <a:pPr marL="171450" indent="-171450">
              <a:buFont typeface="Arial" pitchFamily="34" charset="0"/>
              <a:buChar char="•"/>
            </a:pPr>
            <a:r>
              <a:rPr lang="en-US" sz="1400" dirty="0">
                <a:solidFill>
                  <a:schemeClr val="tx1"/>
                </a:solidFill>
              </a:rPr>
              <a:t>MO Message Service Concept (GB, ESA)</a:t>
            </a:r>
          </a:p>
          <a:p>
            <a:pPr marL="979488" lvl="1" indent="-171450">
              <a:buFont typeface="Arial" pitchFamily="34" charset="0"/>
              <a:buChar char="•"/>
            </a:pPr>
            <a:r>
              <a:rPr lang="en-US" sz="1400" dirty="0">
                <a:solidFill>
                  <a:schemeClr val="tx1"/>
                </a:solidFill>
              </a:rPr>
              <a:t>Issue 1 (May05), 2 (Aug06) and 3 (Dec10) published</a:t>
            </a:r>
            <a:r>
              <a:rPr lang="en-US" sz="1400" dirty="0" smtClean="0">
                <a:solidFill>
                  <a:schemeClr val="tx1"/>
                </a:solidFill>
              </a:rPr>
              <a:t>.</a:t>
            </a:r>
            <a:r>
              <a:rPr lang="en-US" sz="1400" dirty="0" smtClean="0"/>
              <a:t> </a:t>
            </a:r>
            <a:r>
              <a:rPr lang="en-US" sz="1400" dirty="0">
                <a:solidFill>
                  <a:srgbClr val="FF0000"/>
                </a:solidFill>
              </a:rPr>
              <a:t>DONE</a:t>
            </a:r>
          </a:p>
          <a:p>
            <a:pPr marL="979488" lvl="1" indent="-171450">
              <a:buClr>
                <a:srgbClr val="0098DB"/>
              </a:buClr>
              <a:buFont typeface="Arial" pitchFamily="34" charset="0"/>
              <a:buChar char="•"/>
              <a:defRPr/>
            </a:pPr>
            <a:endParaRPr sz="1400" b="0" kern="0" dirty="0" smtClean="0">
              <a:solidFill>
                <a:srgbClr val="4D4F53"/>
              </a:solidFill>
              <a:latin typeface="Verdana"/>
            </a:endParaRPr>
          </a:p>
        </p:txBody>
      </p:sp>
    </p:spTree>
    <p:extLst>
      <p:ext uri="{BB962C8B-B14F-4D97-AF65-F5344CB8AC3E}">
        <p14:creationId xmlns:p14="http://schemas.microsoft.com/office/powerpoint/2010/main" val="4604682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body" idx="4294967295"/>
          </p:nvPr>
        </p:nvSpPr>
        <p:spPr bwMode="auto">
          <a:xfrm>
            <a:off x="228600" y="762000"/>
            <a:ext cx="8763000" cy="510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Wingdings" pitchFamily="2" charset="2"/>
              <a:buChar char="§"/>
            </a:pPr>
            <a:r>
              <a:rPr lang="en-US" sz="2100" dirty="0" smtClean="0"/>
              <a:t>Resources</a:t>
            </a:r>
          </a:p>
          <a:p>
            <a:pPr lvl="1">
              <a:spcBef>
                <a:spcPct val="20000"/>
              </a:spcBef>
              <a:buFont typeface="Wingdings" pitchFamily="2" charset="2"/>
              <a:buChar char="§"/>
            </a:pPr>
            <a:r>
              <a:rPr lang="en-US" sz="1700" dirty="0" smtClean="0"/>
              <a:t>CNES had planned resources for the Common Services prototype in 2014. They will look into solutions to extend these to 2015.</a:t>
            </a:r>
          </a:p>
          <a:p>
            <a:pPr lvl="1">
              <a:spcBef>
                <a:spcPct val="20000"/>
              </a:spcBef>
              <a:buFont typeface="Wingdings" pitchFamily="2" charset="2"/>
              <a:buChar char="§"/>
            </a:pPr>
            <a:r>
              <a:rPr lang="en-US" sz="1700" dirty="0" smtClean="0"/>
              <a:t>Ground2Ground Binding urgently required</a:t>
            </a:r>
          </a:p>
          <a:p>
            <a:pPr lvl="2">
              <a:spcBef>
                <a:spcPct val="20000"/>
              </a:spcBef>
              <a:buFont typeface="Wingdings" pitchFamily="2" charset="2"/>
              <a:buChar char="§"/>
            </a:pPr>
            <a:r>
              <a:rPr lang="en-US" sz="1700" dirty="0" smtClean="0"/>
              <a:t>It makes MO services concretely usable</a:t>
            </a:r>
          </a:p>
          <a:p>
            <a:pPr lvl="2">
              <a:spcBef>
                <a:spcPct val="20000"/>
              </a:spcBef>
              <a:buFont typeface="Wingdings" pitchFamily="2" charset="2"/>
              <a:buChar char="§"/>
            </a:pPr>
            <a:r>
              <a:rPr lang="en-US" sz="1700" dirty="0" smtClean="0"/>
              <a:t>Selection process for best technology on going</a:t>
            </a:r>
          </a:p>
          <a:p>
            <a:pPr lvl="2">
              <a:spcBef>
                <a:spcPct val="20000"/>
              </a:spcBef>
              <a:buFont typeface="Wingdings" pitchFamily="2" charset="2"/>
              <a:buChar char="§"/>
            </a:pPr>
            <a:r>
              <a:rPr lang="en-US" sz="1700" dirty="0" smtClean="0"/>
              <a:t>Sponsor agencies sought, in particular for the </a:t>
            </a:r>
            <a:r>
              <a:rPr lang="en-US" sz="1700" dirty="0" err="1" smtClean="0"/>
              <a:t>ZeroMQ</a:t>
            </a:r>
            <a:r>
              <a:rPr lang="en-US" sz="1700" dirty="0" smtClean="0"/>
              <a:t> prototype</a:t>
            </a:r>
          </a:p>
          <a:p>
            <a:pPr marL="346075" lvl="1" indent="0">
              <a:spcBef>
                <a:spcPct val="20000"/>
              </a:spcBef>
              <a:buNone/>
            </a:pPr>
            <a:endParaRPr lang="en-US" sz="1700" dirty="0" smtClean="0"/>
          </a:p>
          <a:p>
            <a:pPr>
              <a:spcBef>
                <a:spcPct val="20000"/>
              </a:spcBef>
              <a:buFont typeface="Wingdings" pitchFamily="2" charset="2"/>
              <a:buChar char="§"/>
            </a:pPr>
            <a:r>
              <a:rPr lang="en-GB" sz="2100" dirty="0" smtClean="0"/>
              <a:t>Technology Readiness Level (TRL)</a:t>
            </a:r>
          </a:p>
          <a:p>
            <a:pPr lvl="1">
              <a:spcBef>
                <a:spcPct val="20000"/>
              </a:spcBef>
              <a:buFont typeface="Wingdings" pitchFamily="2" charset="2"/>
              <a:buChar char="§"/>
            </a:pPr>
            <a:r>
              <a:rPr lang="en-GB" sz="1700" dirty="0"/>
              <a:t>An exercise </a:t>
            </a:r>
            <a:r>
              <a:rPr lang="en-GB" sz="1700" dirty="0" smtClean="0"/>
              <a:t>has been </a:t>
            </a:r>
            <a:r>
              <a:rPr lang="en-GB" sz="1700" dirty="0"/>
              <a:t>done in the CCSDS SM&amp;C WG to use the TRL level (for on-board and on-ground) in order to a) assess the current status and b) define the roadmap to increase the TRL level</a:t>
            </a:r>
          </a:p>
          <a:p>
            <a:pPr lvl="1">
              <a:spcBef>
                <a:spcPct val="20000"/>
              </a:spcBef>
              <a:buFont typeface="Wingdings" pitchFamily="2" charset="2"/>
              <a:buChar char="§"/>
            </a:pPr>
            <a:r>
              <a:rPr lang="en-GB" sz="1700" dirty="0" smtClean="0"/>
              <a:t>Updates are required</a:t>
            </a:r>
          </a:p>
          <a:p>
            <a:pPr lvl="1">
              <a:spcBef>
                <a:spcPct val="20000"/>
              </a:spcBef>
              <a:buFont typeface="Wingdings" pitchFamily="2" charset="2"/>
              <a:buChar char="§"/>
            </a:pPr>
            <a:endParaRPr lang="en-GB" sz="1700" dirty="0"/>
          </a:p>
          <a:p>
            <a:pPr>
              <a:spcBef>
                <a:spcPct val="20000"/>
              </a:spcBef>
              <a:buFont typeface="Wingdings" pitchFamily="2" charset="2"/>
              <a:buChar char="§"/>
            </a:pPr>
            <a:r>
              <a:rPr lang="en-GB" sz="2100" dirty="0" smtClean="0"/>
              <a:t>MO Graphical Editor</a:t>
            </a:r>
            <a:endParaRPr lang="en-GB" sz="2100" dirty="0"/>
          </a:p>
          <a:p>
            <a:pPr lvl="1">
              <a:spcBef>
                <a:spcPct val="20000"/>
              </a:spcBef>
              <a:buFont typeface="Wingdings" pitchFamily="2" charset="2"/>
              <a:buChar char="§"/>
            </a:pPr>
            <a:r>
              <a:rPr lang="en-GB" sz="1700" dirty="0" smtClean="0"/>
              <a:t>Developed by ESA to simplify specification of new services</a:t>
            </a:r>
          </a:p>
          <a:p>
            <a:pPr lvl="1">
              <a:spcBef>
                <a:spcPct val="20000"/>
              </a:spcBef>
              <a:buFont typeface="Wingdings" pitchFamily="2" charset="2"/>
              <a:buChar char="§"/>
            </a:pPr>
            <a:r>
              <a:rPr lang="en-GB" sz="1700" dirty="0" smtClean="0"/>
              <a:t>Automatic generation of </a:t>
            </a:r>
            <a:r>
              <a:rPr lang="en-GB" sz="1700" dirty="0"/>
              <a:t>service </a:t>
            </a:r>
            <a:r>
              <a:rPr lang="en-GB" sz="1700" dirty="0" smtClean="0"/>
              <a:t>specs in XML, Word doc (tables) and Java skeleton code</a:t>
            </a:r>
          </a:p>
          <a:p>
            <a:pPr lvl="1">
              <a:spcBef>
                <a:spcPct val="20000"/>
              </a:spcBef>
              <a:buFont typeface="Wingdings" pitchFamily="2" charset="2"/>
              <a:buChar char="§"/>
            </a:pPr>
            <a:r>
              <a:rPr lang="en-GB" sz="1700" dirty="0" smtClean="0"/>
              <a:t>It will be soon Open Source SW</a:t>
            </a:r>
            <a:endParaRPr lang="en-GB" sz="1700" dirty="0"/>
          </a:p>
          <a:p>
            <a:pPr lvl="1">
              <a:spcBef>
                <a:spcPct val="20000"/>
              </a:spcBef>
              <a:buFont typeface="Wingdings" pitchFamily="2" charset="2"/>
              <a:buChar char="§"/>
            </a:pPr>
            <a:endParaRPr lang="en-GB" sz="1700" dirty="0"/>
          </a:p>
          <a:p>
            <a:pPr lvl="1">
              <a:spcBef>
                <a:spcPct val="20000"/>
              </a:spcBef>
              <a:buFont typeface="Wingdings" pitchFamily="2" charset="2"/>
              <a:buChar char="§"/>
            </a:pPr>
            <a:endParaRPr lang="en-GB" sz="1800" dirty="0" smtClean="0">
              <a:latin typeface="Calibri" pitchFamily="34" charset="0"/>
            </a:endParaRPr>
          </a:p>
        </p:txBody>
      </p:sp>
      <p:sp>
        <p:nvSpPr>
          <p:cNvPr id="8" name="Text Box 2"/>
          <p:cNvSpPr txBox="1">
            <a:spLocks noChangeArrowheads="1"/>
          </p:cNvSpPr>
          <p:nvPr/>
        </p:nvSpPr>
        <p:spPr bwMode="auto">
          <a:xfrm>
            <a:off x="685800" y="0"/>
            <a:ext cx="7848600" cy="769938"/>
          </a:xfrm>
          <a:prstGeom prst="rect">
            <a:avLst/>
          </a:prstGeom>
          <a:noFill/>
          <a:ln w="9525">
            <a:noFill/>
            <a:miter lim="800000"/>
            <a:headEnd/>
            <a:tailEnd/>
          </a:ln>
        </p:spPr>
        <p:txBody>
          <a:bodyPr>
            <a:spAutoFit/>
          </a:bodyPr>
          <a:lstStyle>
            <a:lvl1pPr marL="342900" indent="-342900">
              <a:defRPr b="1">
                <a:solidFill>
                  <a:schemeClr val="tx1"/>
                </a:solidFill>
                <a:latin typeface="Arial" charset="0"/>
              </a:defRPr>
            </a:lvl1pPr>
            <a:lvl2pPr>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fontAlgn="base">
              <a:spcBef>
                <a:spcPct val="0"/>
              </a:spcBef>
              <a:spcAft>
                <a:spcPct val="0"/>
              </a:spcAft>
              <a:defRPr b="1">
                <a:solidFill>
                  <a:schemeClr val="tx1"/>
                </a:solidFill>
                <a:latin typeface="Arial" charset="0"/>
              </a:defRPr>
            </a:lvl6pPr>
            <a:lvl7pPr marL="2971800" indent="-228600" fontAlgn="base">
              <a:spcBef>
                <a:spcPct val="0"/>
              </a:spcBef>
              <a:spcAft>
                <a:spcPct val="0"/>
              </a:spcAft>
              <a:defRPr b="1">
                <a:solidFill>
                  <a:schemeClr val="tx1"/>
                </a:solidFill>
                <a:latin typeface="Arial" charset="0"/>
              </a:defRPr>
            </a:lvl7pPr>
            <a:lvl8pPr marL="3429000" indent="-228600" fontAlgn="base">
              <a:spcBef>
                <a:spcPct val="0"/>
              </a:spcBef>
              <a:spcAft>
                <a:spcPct val="0"/>
              </a:spcAft>
              <a:defRPr b="1">
                <a:solidFill>
                  <a:schemeClr val="tx1"/>
                </a:solidFill>
                <a:latin typeface="Arial" charset="0"/>
              </a:defRPr>
            </a:lvl8pPr>
            <a:lvl9pPr marL="3886200" indent="-228600" fontAlgn="base">
              <a:spcBef>
                <a:spcPct val="0"/>
              </a:spcBef>
              <a:spcAft>
                <a:spcPct val="0"/>
              </a:spcAft>
              <a:defRPr b="1">
                <a:solidFill>
                  <a:schemeClr val="tx1"/>
                </a:solidFill>
                <a:latin typeface="Arial" charset="0"/>
              </a:defRPr>
            </a:lvl9pPr>
          </a:lstStyle>
          <a:p>
            <a:pPr lvl="1" algn="ctr" eaLnBrk="0" hangingPunct="0">
              <a:defRPr/>
            </a:pPr>
            <a:r>
              <a:rPr lang="en-GB" sz="2200" dirty="0" smtClean="0">
                <a:solidFill>
                  <a:srgbClr val="000099"/>
                </a:solidFill>
                <a:effectLst>
                  <a:outerShdw blurRad="38100" dist="38100" dir="2700000" algn="tl">
                    <a:srgbClr val="C0C0C0"/>
                  </a:outerShdw>
                </a:effectLst>
                <a:latin typeface="Calibri" pitchFamily="34" charset="0"/>
              </a:rPr>
              <a:t>MOIMS Area Report: SM&amp;C WG</a:t>
            </a:r>
          </a:p>
          <a:p>
            <a:pPr lvl="1" algn="ctr" eaLnBrk="0" hangingPunct="0">
              <a:defRPr/>
            </a:pPr>
            <a:r>
              <a:rPr lang="en-GB" sz="2200" dirty="0" smtClean="0">
                <a:solidFill>
                  <a:srgbClr val="000099"/>
                </a:solidFill>
                <a:effectLst>
                  <a:outerShdw blurRad="38100" dist="38100" dir="2700000" algn="tl">
                    <a:srgbClr val="C0C0C0"/>
                  </a:outerShdw>
                </a:effectLst>
                <a:latin typeface="Calibri" pitchFamily="34" charset="0"/>
              </a:rPr>
              <a:t>General Points (1)</a:t>
            </a:r>
            <a:endParaRPr lang="en-US" sz="2200" dirty="0" smtClean="0">
              <a:solidFill>
                <a:srgbClr val="000099"/>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1695134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body" idx="4294967295"/>
          </p:nvPr>
        </p:nvSpPr>
        <p:spPr bwMode="auto">
          <a:xfrm>
            <a:off x="228600" y="762000"/>
            <a:ext cx="8763000" cy="510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Wingdings" pitchFamily="2" charset="2"/>
              <a:buChar char="§"/>
            </a:pPr>
            <a:r>
              <a:rPr lang="en-US" sz="2100" dirty="0"/>
              <a:t>Ground2Ground Binding </a:t>
            </a:r>
            <a:endParaRPr lang="en-US" sz="2100" dirty="0" smtClean="0"/>
          </a:p>
          <a:p>
            <a:pPr lvl="1">
              <a:spcBef>
                <a:spcPct val="20000"/>
              </a:spcBef>
              <a:buFont typeface="Wingdings" pitchFamily="2" charset="2"/>
              <a:buChar char="§"/>
            </a:pPr>
            <a:r>
              <a:rPr lang="en-US" sz="1700" dirty="0" smtClean="0"/>
              <a:t>CNES committed to provide a </a:t>
            </a:r>
            <a:r>
              <a:rPr lang="en-US" sz="1700" dirty="0" err="1" smtClean="0"/>
              <a:t>ZeroMQ</a:t>
            </a:r>
            <a:r>
              <a:rPr lang="en-US" sz="1700" dirty="0" smtClean="0"/>
              <a:t> binding (start in Q3/15)</a:t>
            </a:r>
          </a:p>
          <a:p>
            <a:pPr lvl="1">
              <a:spcBef>
                <a:spcPct val="20000"/>
              </a:spcBef>
              <a:buFont typeface="Wingdings" pitchFamily="2" charset="2"/>
              <a:buChar char="§"/>
            </a:pPr>
            <a:r>
              <a:rPr lang="en-US" sz="1700" dirty="0" smtClean="0"/>
              <a:t>Criteria for evaluating the various options have been proposed</a:t>
            </a:r>
          </a:p>
          <a:p>
            <a:pPr lvl="1">
              <a:spcBef>
                <a:spcPct val="20000"/>
              </a:spcBef>
              <a:buFont typeface="Wingdings" pitchFamily="2" charset="2"/>
              <a:buChar char="§"/>
            </a:pPr>
            <a:r>
              <a:rPr lang="en-US" sz="1700" dirty="0" smtClean="0"/>
              <a:t>Priority will be given to technologies used during prototypes (JMS, RMI, TCP/IP)</a:t>
            </a:r>
          </a:p>
          <a:p>
            <a:pPr marL="346075" lvl="1" indent="0">
              <a:spcBef>
                <a:spcPct val="20000"/>
              </a:spcBef>
              <a:buNone/>
            </a:pPr>
            <a:endParaRPr lang="en-US" sz="1700" dirty="0" smtClean="0"/>
          </a:p>
          <a:p>
            <a:pPr>
              <a:spcBef>
                <a:spcPct val="20000"/>
              </a:spcBef>
              <a:buFont typeface="Wingdings" pitchFamily="2" charset="2"/>
              <a:buChar char="§"/>
            </a:pPr>
            <a:r>
              <a:rPr lang="en-GB" sz="2100" dirty="0" smtClean="0"/>
              <a:t>MO Green Book</a:t>
            </a:r>
          </a:p>
          <a:p>
            <a:pPr lvl="1">
              <a:spcBef>
                <a:spcPct val="20000"/>
              </a:spcBef>
              <a:buFont typeface="Wingdings" pitchFamily="2" charset="2"/>
              <a:buChar char="§"/>
            </a:pPr>
            <a:r>
              <a:rPr lang="en-GB" sz="1700" dirty="0" smtClean="0"/>
              <a:t>“Fresh blood” in the WG will review the GB with the goal to make it more readable and appealing to potential MO users</a:t>
            </a:r>
          </a:p>
          <a:p>
            <a:pPr lvl="1">
              <a:spcBef>
                <a:spcPct val="20000"/>
              </a:spcBef>
              <a:buFont typeface="Wingdings" pitchFamily="2" charset="2"/>
              <a:buChar char="§"/>
            </a:pPr>
            <a:endParaRPr lang="en-GB" sz="1700" dirty="0"/>
          </a:p>
          <a:p>
            <a:pPr lvl="1">
              <a:spcBef>
                <a:spcPct val="20000"/>
              </a:spcBef>
              <a:buFont typeface="Wingdings" pitchFamily="2" charset="2"/>
              <a:buChar char="§"/>
            </a:pPr>
            <a:endParaRPr lang="en-GB" sz="1700" dirty="0" smtClean="0"/>
          </a:p>
        </p:txBody>
      </p:sp>
      <p:sp>
        <p:nvSpPr>
          <p:cNvPr id="8" name="Text Box 2"/>
          <p:cNvSpPr txBox="1">
            <a:spLocks noChangeArrowheads="1"/>
          </p:cNvSpPr>
          <p:nvPr/>
        </p:nvSpPr>
        <p:spPr bwMode="auto">
          <a:xfrm>
            <a:off x="685800" y="0"/>
            <a:ext cx="7848600" cy="769938"/>
          </a:xfrm>
          <a:prstGeom prst="rect">
            <a:avLst/>
          </a:prstGeom>
          <a:noFill/>
          <a:ln w="9525">
            <a:noFill/>
            <a:miter lim="800000"/>
            <a:headEnd/>
            <a:tailEnd/>
          </a:ln>
        </p:spPr>
        <p:txBody>
          <a:bodyPr>
            <a:spAutoFit/>
          </a:bodyPr>
          <a:lstStyle>
            <a:lvl1pPr marL="342900" indent="-342900">
              <a:defRPr b="1">
                <a:solidFill>
                  <a:schemeClr val="tx1"/>
                </a:solidFill>
                <a:latin typeface="Arial" charset="0"/>
              </a:defRPr>
            </a:lvl1pPr>
            <a:lvl2pPr>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fontAlgn="base">
              <a:spcBef>
                <a:spcPct val="0"/>
              </a:spcBef>
              <a:spcAft>
                <a:spcPct val="0"/>
              </a:spcAft>
              <a:defRPr b="1">
                <a:solidFill>
                  <a:schemeClr val="tx1"/>
                </a:solidFill>
                <a:latin typeface="Arial" charset="0"/>
              </a:defRPr>
            </a:lvl6pPr>
            <a:lvl7pPr marL="2971800" indent="-228600" fontAlgn="base">
              <a:spcBef>
                <a:spcPct val="0"/>
              </a:spcBef>
              <a:spcAft>
                <a:spcPct val="0"/>
              </a:spcAft>
              <a:defRPr b="1">
                <a:solidFill>
                  <a:schemeClr val="tx1"/>
                </a:solidFill>
                <a:latin typeface="Arial" charset="0"/>
              </a:defRPr>
            </a:lvl7pPr>
            <a:lvl8pPr marL="3429000" indent="-228600" fontAlgn="base">
              <a:spcBef>
                <a:spcPct val="0"/>
              </a:spcBef>
              <a:spcAft>
                <a:spcPct val="0"/>
              </a:spcAft>
              <a:defRPr b="1">
                <a:solidFill>
                  <a:schemeClr val="tx1"/>
                </a:solidFill>
                <a:latin typeface="Arial" charset="0"/>
              </a:defRPr>
            </a:lvl8pPr>
            <a:lvl9pPr marL="3886200" indent="-228600" fontAlgn="base">
              <a:spcBef>
                <a:spcPct val="0"/>
              </a:spcBef>
              <a:spcAft>
                <a:spcPct val="0"/>
              </a:spcAft>
              <a:defRPr b="1">
                <a:solidFill>
                  <a:schemeClr val="tx1"/>
                </a:solidFill>
                <a:latin typeface="Arial" charset="0"/>
              </a:defRPr>
            </a:lvl9pPr>
          </a:lstStyle>
          <a:p>
            <a:pPr lvl="1" algn="ctr" eaLnBrk="0" hangingPunct="0">
              <a:defRPr/>
            </a:pPr>
            <a:r>
              <a:rPr lang="en-GB" sz="2200" dirty="0" smtClean="0">
                <a:solidFill>
                  <a:srgbClr val="000099"/>
                </a:solidFill>
                <a:effectLst>
                  <a:outerShdw blurRad="38100" dist="38100" dir="2700000" algn="tl">
                    <a:srgbClr val="C0C0C0"/>
                  </a:outerShdw>
                </a:effectLst>
                <a:latin typeface="Calibri" pitchFamily="34" charset="0"/>
              </a:rPr>
              <a:t>MOIMS Area Report: SM&amp;C WG</a:t>
            </a:r>
          </a:p>
          <a:p>
            <a:pPr lvl="1" algn="ctr" eaLnBrk="0" hangingPunct="0">
              <a:defRPr/>
            </a:pPr>
            <a:r>
              <a:rPr lang="en-GB" sz="2200" dirty="0" smtClean="0">
                <a:solidFill>
                  <a:srgbClr val="000099"/>
                </a:solidFill>
                <a:effectLst>
                  <a:outerShdw blurRad="38100" dist="38100" dir="2700000" algn="tl">
                    <a:srgbClr val="C0C0C0"/>
                  </a:outerShdw>
                </a:effectLst>
                <a:latin typeface="Calibri" pitchFamily="34" charset="0"/>
              </a:rPr>
              <a:t>General Points (2)</a:t>
            </a:r>
            <a:endParaRPr lang="en-US" sz="2200" dirty="0" smtClean="0">
              <a:solidFill>
                <a:srgbClr val="000099"/>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2086321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43" name="Rectangle 11"/>
          <p:cNvSpPr>
            <a:spLocks noChangeArrowheads="1"/>
          </p:cNvSpPr>
          <p:nvPr/>
        </p:nvSpPr>
        <p:spPr bwMode="auto">
          <a:xfrm>
            <a:off x="858838" y="188913"/>
            <a:ext cx="7437436" cy="411162"/>
          </a:xfrm>
          <a:prstGeom prst="rect">
            <a:avLst/>
          </a:prstGeom>
          <a:noFill/>
          <a:ln w="9525">
            <a:noFill/>
            <a:miter lim="800000"/>
            <a:headEnd/>
            <a:tailEnd/>
          </a:ln>
        </p:spPr>
        <p:txBody>
          <a:bodyPr/>
          <a:lstStyle/>
          <a:p>
            <a:pPr algn="ctr" fontAlgn="auto">
              <a:lnSpc>
                <a:spcPct val="90000"/>
              </a:lnSpc>
              <a:spcBef>
                <a:spcPts val="0"/>
              </a:spcBef>
              <a:spcAft>
                <a:spcPts val="0"/>
              </a:spcAft>
              <a:defRPr/>
            </a:pPr>
            <a:r>
              <a:rPr lang="en-US" sz="2800" b="1" dirty="0">
                <a:solidFill>
                  <a:srgbClr val="000099"/>
                </a:solidFill>
                <a:effectLst>
                  <a:outerShdw blurRad="38100" dist="38100" dir="2700000" algn="tl">
                    <a:srgbClr val="C0C0C0"/>
                  </a:outerShdw>
                </a:effectLst>
                <a:latin typeface="Calibri" pitchFamily="34" charset="0"/>
                <a:cs typeface="+mn-cs"/>
              </a:rPr>
              <a:t>CCSDS Adoption by Missions</a:t>
            </a:r>
          </a:p>
        </p:txBody>
      </p:sp>
      <p:sp>
        <p:nvSpPr>
          <p:cNvPr id="4" name="Text Box 10"/>
          <p:cNvSpPr txBox="1">
            <a:spLocks noChangeArrowheads="1"/>
          </p:cNvSpPr>
          <p:nvPr/>
        </p:nvSpPr>
        <p:spPr bwMode="auto">
          <a:xfrm>
            <a:off x="5275548" y="898125"/>
            <a:ext cx="3484401" cy="3216265"/>
          </a:xfrm>
          <a:prstGeom prst="rect">
            <a:avLst/>
          </a:prstGeom>
          <a:solidFill>
            <a:schemeClr val="bg1"/>
          </a:solidFill>
          <a:ln w="12700">
            <a:noFill/>
            <a:miter lim="800000"/>
            <a:headEnd type="none" w="sm" len="sm"/>
            <a:tailEnd type="none" w="sm" len="sm"/>
          </a:ln>
          <a:effectLst/>
        </p:spPr>
        <p:txBody>
          <a:bodyPr wrap="square">
            <a:spAutoFit/>
          </a:bodyPr>
          <a:lstStyle/>
          <a:p>
            <a:pPr fontAlgn="auto">
              <a:spcBef>
                <a:spcPts val="0"/>
              </a:spcBef>
              <a:spcAft>
                <a:spcPts val="0"/>
              </a:spcAft>
              <a:defRPr/>
            </a:pPr>
            <a:r>
              <a:rPr lang="en-US" sz="2800" b="1" dirty="0" smtClean="0">
                <a:solidFill>
                  <a:srgbClr val="002060"/>
                </a:solidFill>
                <a:latin typeface="Calibri" pitchFamily="34" charset="0"/>
              </a:rPr>
              <a:t>Currently Active Publications: </a:t>
            </a:r>
            <a:r>
              <a:rPr lang="en-US" sz="2800" b="1" dirty="0" smtClean="0">
                <a:solidFill>
                  <a:srgbClr val="FF0000"/>
                </a:solidFill>
                <a:latin typeface="Calibri" pitchFamily="34" charset="0"/>
              </a:rPr>
              <a:t>139</a:t>
            </a:r>
            <a:r>
              <a:rPr lang="en-US" sz="2800" b="1" dirty="0" smtClean="0">
                <a:solidFill>
                  <a:srgbClr val="002060"/>
                </a:solidFill>
                <a:latin typeface="Calibri" pitchFamily="34" charset="0"/>
              </a:rPr>
              <a:t> </a:t>
            </a:r>
            <a:r>
              <a:rPr lang="en-US" sz="1600" b="1" i="1" dirty="0" smtClean="0">
                <a:solidFill>
                  <a:srgbClr val="002060"/>
                </a:solidFill>
                <a:latin typeface="Calibri" pitchFamily="34" charset="0"/>
              </a:rPr>
              <a:t>Normative (Blue &amp; Magenta)</a:t>
            </a:r>
            <a:r>
              <a:rPr lang="en-US" sz="1600" b="1" dirty="0" smtClean="0">
                <a:solidFill>
                  <a:srgbClr val="002060"/>
                </a:solidFill>
                <a:latin typeface="Calibri" pitchFamily="34" charset="0"/>
              </a:rPr>
              <a:t>: </a:t>
            </a:r>
            <a:r>
              <a:rPr lang="en-US" sz="1600" b="1" dirty="0" smtClean="0">
                <a:solidFill>
                  <a:srgbClr val="FF0000"/>
                </a:solidFill>
                <a:latin typeface="Calibri" pitchFamily="34" charset="0"/>
              </a:rPr>
              <a:t>86</a:t>
            </a:r>
            <a:endParaRPr lang="en-US" sz="1600" b="1" dirty="0" smtClean="0">
              <a:solidFill>
                <a:srgbClr val="002060"/>
              </a:solidFill>
              <a:latin typeface="Calibri" pitchFamily="34" charset="0"/>
            </a:endParaRPr>
          </a:p>
          <a:p>
            <a:pPr fontAlgn="auto">
              <a:spcBef>
                <a:spcPts val="0"/>
              </a:spcBef>
              <a:spcAft>
                <a:spcPts val="0"/>
              </a:spcAft>
              <a:defRPr/>
            </a:pPr>
            <a:r>
              <a:rPr lang="en-US" sz="1600" b="1" i="1" dirty="0" smtClean="0">
                <a:solidFill>
                  <a:srgbClr val="002060"/>
                </a:solidFill>
                <a:latin typeface="Calibri" pitchFamily="34" charset="0"/>
              </a:rPr>
              <a:t>Informative (Green)</a:t>
            </a:r>
            <a:r>
              <a:rPr lang="en-US" sz="1600" b="1" dirty="0" smtClean="0">
                <a:solidFill>
                  <a:srgbClr val="002060"/>
                </a:solidFill>
                <a:latin typeface="Calibri" pitchFamily="34" charset="0"/>
              </a:rPr>
              <a:t>: </a:t>
            </a:r>
            <a:r>
              <a:rPr lang="en-US" sz="1600" b="1" dirty="0" smtClean="0">
                <a:solidFill>
                  <a:srgbClr val="FF0000"/>
                </a:solidFill>
                <a:latin typeface="Calibri" pitchFamily="34" charset="0"/>
              </a:rPr>
              <a:t>53</a:t>
            </a:r>
          </a:p>
          <a:p>
            <a:pPr fontAlgn="auto">
              <a:spcBef>
                <a:spcPts val="0"/>
              </a:spcBef>
              <a:spcAft>
                <a:spcPts val="0"/>
              </a:spcAft>
              <a:defRPr/>
            </a:pPr>
            <a:endParaRPr lang="en-US" sz="1800" b="1" dirty="0" smtClean="0">
              <a:solidFill>
                <a:srgbClr val="002060"/>
              </a:solidFill>
              <a:latin typeface="Calibri" pitchFamily="34" charset="0"/>
            </a:endParaRPr>
          </a:p>
          <a:p>
            <a:pPr fontAlgn="auto">
              <a:spcBef>
                <a:spcPts val="0"/>
              </a:spcBef>
              <a:spcAft>
                <a:spcPts val="0"/>
              </a:spcAft>
              <a:defRPr/>
            </a:pPr>
            <a:r>
              <a:rPr lang="en-US" sz="1800" b="1" dirty="0" smtClean="0">
                <a:solidFill>
                  <a:srgbClr val="002060"/>
                </a:solidFill>
                <a:latin typeface="Calibri" pitchFamily="34" charset="0"/>
              </a:rPr>
              <a:t>Downloadable for free from </a:t>
            </a:r>
            <a:r>
              <a:rPr lang="en-US" sz="1800" b="1" dirty="0" smtClean="0">
                <a:solidFill>
                  <a:srgbClr val="FF0000"/>
                </a:solidFill>
                <a:latin typeface="Calibri" pitchFamily="34" charset="0"/>
                <a:hlinkClick r:id="rId3"/>
              </a:rPr>
              <a:t>www.ccsds.org</a:t>
            </a:r>
            <a:r>
              <a:rPr lang="en-US" sz="1800" b="1" dirty="0" smtClean="0">
                <a:solidFill>
                  <a:srgbClr val="FF0000"/>
                </a:solidFill>
                <a:latin typeface="Calibri" pitchFamily="34" charset="0"/>
              </a:rPr>
              <a:t>  </a:t>
            </a:r>
            <a:endParaRPr lang="en-US" sz="1200" b="1" dirty="0" smtClean="0">
              <a:solidFill>
                <a:srgbClr val="002060"/>
              </a:solidFill>
              <a:latin typeface="Calibri" pitchFamily="34" charset="0"/>
            </a:endParaRPr>
          </a:p>
          <a:p>
            <a:pPr fontAlgn="auto">
              <a:spcBef>
                <a:spcPts val="0"/>
              </a:spcBef>
              <a:spcAft>
                <a:spcPts val="0"/>
              </a:spcAft>
              <a:defRPr/>
            </a:pPr>
            <a:endParaRPr lang="en-US" sz="1100" b="1" dirty="0" smtClean="0">
              <a:solidFill>
                <a:srgbClr val="002060"/>
              </a:solidFill>
              <a:latin typeface="Calibri" pitchFamily="34" charset="0"/>
            </a:endParaRPr>
          </a:p>
          <a:p>
            <a:pPr fontAlgn="auto">
              <a:spcBef>
                <a:spcPts val="0"/>
              </a:spcBef>
              <a:spcAft>
                <a:spcPts val="0"/>
              </a:spcAft>
              <a:defRPr/>
            </a:pPr>
            <a:r>
              <a:rPr lang="en-US" sz="1800" b="1" dirty="0" smtClean="0">
                <a:solidFill>
                  <a:srgbClr val="002060"/>
                </a:solidFill>
                <a:latin typeface="Calibri" pitchFamily="34" charset="0"/>
              </a:rPr>
              <a:t>All major pubs since 1982: </a:t>
            </a:r>
            <a:r>
              <a:rPr lang="en-US" sz="1800" b="1" dirty="0" smtClean="0">
                <a:solidFill>
                  <a:srgbClr val="FF0000"/>
                </a:solidFill>
                <a:latin typeface="Calibri" pitchFamily="34" charset="0"/>
              </a:rPr>
              <a:t>~285</a:t>
            </a:r>
            <a:r>
              <a:rPr lang="en-US" sz="1800" b="1" dirty="0" smtClean="0">
                <a:solidFill>
                  <a:srgbClr val="002060"/>
                </a:solidFill>
                <a:latin typeface="Calibri" pitchFamily="34" charset="0"/>
              </a:rPr>
              <a:t> </a:t>
            </a:r>
          </a:p>
          <a:p>
            <a:pPr fontAlgn="auto">
              <a:spcBef>
                <a:spcPts val="0"/>
              </a:spcBef>
              <a:spcAft>
                <a:spcPts val="0"/>
              </a:spcAft>
              <a:defRPr/>
            </a:pPr>
            <a:r>
              <a:rPr lang="en-US" sz="1600" b="1" dirty="0" smtClean="0">
                <a:solidFill>
                  <a:srgbClr val="002060"/>
                </a:solidFill>
                <a:latin typeface="Calibri" pitchFamily="34" charset="0"/>
              </a:rPr>
              <a:t>(Some were historical mission needs </a:t>
            </a:r>
          </a:p>
          <a:p>
            <a:pPr fontAlgn="auto">
              <a:spcBef>
                <a:spcPts val="0"/>
              </a:spcBef>
              <a:spcAft>
                <a:spcPts val="0"/>
              </a:spcAft>
              <a:defRPr/>
            </a:pPr>
            <a:r>
              <a:rPr lang="en-US" sz="1600" b="1" dirty="0" smtClean="0">
                <a:solidFill>
                  <a:srgbClr val="002060"/>
                </a:solidFill>
                <a:latin typeface="Calibri" pitchFamily="34" charset="0"/>
              </a:rPr>
              <a:t>or superseded technology)</a:t>
            </a:r>
            <a:endParaRPr lang="en-US" b="1" dirty="0">
              <a:solidFill>
                <a:srgbClr val="002060"/>
              </a:solidFill>
              <a:latin typeface="Calibri" pitchFamily="34" charset="0"/>
            </a:endParaRPr>
          </a:p>
        </p:txBody>
      </p:sp>
      <p:sp>
        <p:nvSpPr>
          <p:cNvPr id="5" name="Text Box 10"/>
          <p:cNvSpPr txBox="1">
            <a:spLocks noChangeArrowheads="1"/>
          </p:cNvSpPr>
          <p:nvPr/>
        </p:nvSpPr>
        <p:spPr bwMode="auto">
          <a:xfrm>
            <a:off x="909593" y="4724156"/>
            <a:ext cx="4212616" cy="1384996"/>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fontAlgn="auto">
              <a:spcBef>
                <a:spcPts val="0"/>
              </a:spcBef>
              <a:spcAft>
                <a:spcPts val="0"/>
              </a:spcAft>
              <a:defRPr sz="2800" b="1">
                <a:solidFill>
                  <a:srgbClr val="002060"/>
                </a:solidFill>
                <a:effectLst>
                  <a:outerShdw blurRad="38100" dist="38100" dir="2700000" algn="tl">
                    <a:srgbClr val="000000">
                      <a:alpha val="43137"/>
                    </a:srgbClr>
                  </a:outerShdw>
                </a:effectLst>
                <a:latin typeface="Calibri" pitchFamily="34" charset="0"/>
              </a:defRPr>
            </a:lvl1pPr>
          </a:lstStyle>
          <a:p>
            <a:pPr algn="r"/>
            <a:r>
              <a:rPr lang="en-US" dirty="0" smtClean="0">
                <a:solidFill>
                  <a:srgbClr val="FF0000"/>
                </a:solidFill>
                <a:effectLst/>
              </a:rPr>
              <a:t>718</a:t>
            </a:r>
            <a:r>
              <a:rPr lang="en-US" dirty="0" smtClean="0">
                <a:effectLst/>
              </a:rPr>
              <a:t> </a:t>
            </a:r>
            <a:r>
              <a:rPr lang="en-US" dirty="0">
                <a:effectLst/>
              </a:rPr>
              <a:t>space missions have adopted and used various CCSDS standards</a:t>
            </a:r>
          </a:p>
        </p:txBody>
      </p:sp>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751" y="908883"/>
            <a:ext cx="4968458" cy="343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0"/>
          <p:cNvSpPr txBox="1">
            <a:spLocks noChangeArrowheads="1"/>
          </p:cNvSpPr>
          <p:nvPr/>
        </p:nvSpPr>
        <p:spPr bwMode="auto">
          <a:xfrm>
            <a:off x="991794" y="1083837"/>
            <a:ext cx="2605650" cy="461665"/>
          </a:xfrm>
          <a:prstGeom prst="rect">
            <a:avLst/>
          </a:prstGeom>
          <a:noFill/>
          <a:ln w="12700">
            <a:noFill/>
            <a:miter lim="800000"/>
            <a:headEnd type="none" w="sm" len="sm"/>
            <a:tailEnd type="none" w="sm" len="sm"/>
          </a:ln>
          <a:effectLst/>
        </p:spPr>
        <p:txBody>
          <a:bodyPr wrap="none">
            <a:spAutoFit/>
          </a:bodyPr>
          <a:lstStyle/>
          <a:p>
            <a:r>
              <a:rPr lang="en-US" b="1" dirty="0" smtClean="0">
                <a:solidFill>
                  <a:srgbClr val="C00000"/>
                </a:solidFill>
                <a:effectLst>
                  <a:outerShdw blurRad="38100" dist="38100" dir="2700000" algn="tl">
                    <a:srgbClr val="000000">
                      <a:alpha val="43137"/>
                    </a:srgbClr>
                  </a:outerShdw>
                </a:effectLst>
                <a:latin typeface="Calibri" pitchFamily="34" charset="0"/>
              </a:rPr>
              <a:t>Active Publications</a:t>
            </a:r>
          </a:p>
        </p:txBody>
      </p:sp>
      <p:graphicFrame>
        <p:nvGraphicFramePr>
          <p:cNvPr id="9" name="Content Placeholder 4"/>
          <p:cNvGraphicFramePr>
            <a:graphicFrameLocks/>
          </p:cNvGraphicFramePr>
          <p:nvPr>
            <p:extLst/>
          </p:nvPr>
        </p:nvGraphicFramePr>
        <p:xfrm>
          <a:off x="4466492" y="4114390"/>
          <a:ext cx="4384431" cy="2567764"/>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 Box 10"/>
          <p:cNvSpPr txBox="1">
            <a:spLocks noChangeArrowheads="1"/>
          </p:cNvSpPr>
          <p:nvPr/>
        </p:nvSpPr>
        <p:spPr bwMode="auto">
          <a:xfrm>
            <a:off x="6365165" y="4607699"/>
            <a:ext cx="1305165" cy="461665"/>
          </a:xfrm>
          <a:prstGeom prst="rect">
            <a:avLst/>
          </a:prstGeom>
          <a:noFill/>
          <a:ln w="12700">
            <a:noFill/>
            <a:miter lim="800000"/>
            <a:headEnd type="none" w="sm" len="sm"/>
            <a:tailEnd type="none" w="sm" len="sm"/>
          </a:ln>
          <a:effectLst/>
        </p:spPr>
        <p:txBody>
          <a:bodyPr wrap="none">
            <a:spAutoFit/>
          </a:bodyPr>
          <a:lstStyle/>
          <a:p>
            <a:r>
              <a:rPr lang="en-US" b="1" dirty="0" smtClean="0">
                <a:solidFill>
                  <a:srgbClr val="C00000"/>
                </a:solidFill>
                <a:effectLst>
                  <a:outerShdw blurRad="38100" dist="38100" dir="2700000" algn="tl">
                    <a:srgbClr val="000000">
                      <a:alpha val="43137"/>
                    </a:srgbClr>
                  </a:outerShdw>
                </a:effectLst>
                <a:latin typeface="Calibri" pitchFamily="34" charset="0"/>
              </a:rPr>
              <a:t>Missions</a:t>
            </a:r>
          </a:p>
        </p:txBody>
      </p:sp>
    </p:spTree>
    <p:extLst>
      <p:ext uri="{BB962C8B-B14F-4D97-AF65-F5344CB8AC3E}">
        <p14:creationId xmlns:p14="http://schemas.microsoft.com/office/powerpoint/2010/main" val="3950474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body" idx="4294967295"/>
          </p:nvPr>
        </p:nvSpPr>
        <p:spPr bwMode="auto">
          <a:xfrm>
            <a:off x="228600" y="762000"/>
            <a:ext cx="8763000" cy="510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Wingdings" pitchFamily="2" charset="2"/>
              <a:buChar char="§"/>
            </a:pPr>
            <a:r>
              <a:rPr lang="en-US" sz="2100" dirty="0" smtClean="0"/>
              <a:t>NASA Position on M&amp;C Service document</a:t>
            </a:r>
          </a:p>
          <a:p>
            <a:pPr lvl="1">
              <a:spcBef>
                <a:spcPct val="20000"/>
              </a:spcBef>
              <a:buFont typeface="Wingdings" pitchFamily="2" charset="2"/>
              <a:buChar char="§"/>
            </a:pPr>
            <a:r>
              <a:rPr lang="en-US" sz="1700" dirty="0" smtClean="0"/>
              <a:t>The WG reviewed and accepted all the NASA submitted comments, which will be implemented in the updated document</a:t>
            </a:r>
          </a:p>
          <a:p>
            <a:pPr lvl="1">
              <a:spcBef>
                <a:spcPct val="20000"/>
              </a:spcBef>
              <a:buFont typeface="Wingdings" pitchFamily="2" charset="2"/>
              <a:buChar char="§"/>
            </a:pPr>
            <a:r>
              <a:rPr lang="en-US" sz="1700" dirty="0" smtClean="0"/>
              <a:t>NASA conditioned the publication to the availability of a plan for the technology bindings</a:t>
            </a:r>
          </a:p>
          <a:p>
            <a:pPr lvl="1">
              <a:spcBef>
                <a:spcPct val="20000"/>
              </a:spcBef>
              <a:buFont typeface="Wingdings" pitchFamily="2" charset="2"/>
              <a:buChar char="§"/>
            </a:pPr>
            <a:r>
              <a:rPr lang="en-US" sz="1700" dirty="0"/>
              <a:t>The WG presented the following technology </a:t>
            </a:r>
            <a:r>
              <a:rPr lang="en-US" sz="1700" dirty="0" smtClean="0"/>
              <a:t>binding plan</a:t>
            </a:r>
            <a:r>
              <a:rPr lang="en-US" sz="1700" dirty="0"/>
              <a:t>:</a:t>
            </a:r>
          </a:p>
          <a:p>
            <a:pPr lvl="2">
              <a:spcBef>
                <a:spcPct val="20000"/>
              </a:spcBef>
              <a:buFont typeface="Wingdings" pitchFamily="2" charset="2"/>
              <a:buChar char="§"/>
            </a:pPr>
            <a:r>
              <a:rPr lang="en-US" sz="1900" dirty="0"/>
              <a:t>Space Packet Binding (CCSDS 524.1-R-1, CNES): under Agency </a:t>
            </a:r>
            <a:r>
              <a:rPr lang="en-US" sz="1900" dirty="0" smtClean="0"/>
              <a:t>Review. </a:t>
            </a:r>
            <a:r>
              <a:rPr lang="en-US" sz="1900" dirty="0"/>
              <a:t>Publication foreseen by end of 2014</a:t>
            </a:r>
          </a:p>
          <a:p>
            <a:pPr lvl="2">
              <a:spcBef>
                <a:spcPct val="20000"/>
              </a:spcBef>
              <a:buFont typeface="Wingdings" pitchFamily="2" charset="2"/>
              <a:buChar char="§"/>
            </a:pPr>
            <a:r>
              <a:rPr lang="en-US" sz="1900" dirty="0" err="1"/>
              <a:t>ZeroMQ</a:t>
            </a:r>
            <a:r>
              <a:rPr lang="en-US" sz="1900" dirty="0"/>
              <a:t> </a:t>
            </a:r>
            <a:r>
              <a:rPr lang="en-US" sz="1900" dirty="0" smtClean="0"/>
              <a:t>Binding (, CNES): </a:t>
            </a:r>
            <a:r>
              <a:rPr lang="en-US" sz="1900" dirty="0"/>
              <a:t>committed to </a:t>
            </a:r>
            <a:r>
              <a:rPr lang="en-US" sz="1900" dirty="0" smtClean="0"/>
              <a:t>produce. Publication </a:t>
            </a:r>
            <a:r>
              <a:rPr lang="en-US" sz="1900" dirty="0"/>
              <a:t>foreseen by </a:t>
            </a:r>
            <a:r>
              <a:rPr lang="en-US" sz="1900" dirty="0" smtClean="0"/>
              <a:t>early </a:t>
            </a:r>
            <a:r>
              <a:rPr lang="en-US" sz="1900" dirty="0"/>
              <a:t>2016</a:t>
            </a:r>
          </a:p>
          <a:p>
            <a:pPr lvl="1">
              <a:spcBef>
                <a:spcPct val="20000"/>
              </a:spcBef>
              <a:buFont typeface="Wingdings" pitchFamily="2" charset="2"/>
              <a:buChar char="§"/>
            </a:pPr>
            <a:r>
              <a:rPr lang="en-US" sz="1700" dirty="0" smtClean="0"/>
              <a:t>It was clarified that, once the service is cast in a given technology binding, it will provide an on-the-wire interoperable interface</a:t>
            </a:r>
          </a:p>
          <a:p>
            <a:pPr lvl="1">
              <a:spcBef>
                <a:spcPct val="20000"/>
              </a:spcBef>
              <a:buFont typeface="Wingdings" pitchFamily="2" charset="2"/>
              <a:buChar char="§"/>
            </a:pPr>
            <a:r>
              <a:rPr lang="en-US" sz="1700" dirty="0" smtClean="0"/>
              <a:t>Following </a:t>
            </a:r>
            <a:r>
              <a:rPr lang="en-US" sz="1700" dirty="0"/>
              <a:t>discussion with the NASA representatives, James </a:t>
            </a:r>
            <a:r>
              <a:rPr lang="en-US" sz="1700" dirty="0" err="1"/>
              <a:t>Afarin</a:t>
            </a:r>
            <a:r>
              <a:rPr lang="en-US" sz="1700" dirty="0"/>
              <a:t> and Dan Smith, it was concluded that the plan for the production of technology </a:t>
            </a:r>
            <a:r>
              <a:rPr lang="en-US" sz="1700" dirty="0" smtClean="0"/>
              <a:t>bindings meets </a:t>
            </a:r>
            <a:r>
              <a:rPr lang="en-US" sz="1700" dirty="0"/>
              <a:t>the NASA </a:t>
            </a:r>
            <a:r>
              <a:rPr lang="en-US" sz="1700" dirty="0" smtClean="0"/>
              <a:t>conditions.</a:t>
            </a:r>
          </a:p>
          <a:p>
            <a:pPr lvl="1">
              <a:spcBef>
                <a:spcPct val="20000"/>
              </a:spcBef>
              <a:buFont typeface="Wingdings" pitchFamily="2" charset="2"/>
              <a:buChar char="§"/>
            </a:pPr>
            <a:r>
              <a:rPr lang="en-US" sz="1700" dirty="0" smtClean="0"/>
              <a:t>Based </a:t>
            </a:r>
            <a:r>
              <a:rPr lang="en-US" sz="1700" dirty="0"/>
              <a:t>on this agreement, NASA will not block the publication of the M&amp;C Services as a BB </a:t>
            </a:r>
            <a:r>
              <a:rPr lang="en-US" sz="1700" dirty="0" smtClean="0"/>
              <a:t>book</a:t>
            </a:r>
            <a:endParaRPr lang="en-GB" sz="1700" dirty="0" smtClean="0"/>
          </a:p>
        </p:txBody>
      </p:sp>
      <p:sp>
        <p:nvSpPr>
          <p:cNvPr id="8" name="Text Box 2"/>
          <p:cNvSpPr txBox="1">
            <a:spLocks noChangeArrowheads="1"/>
          </p:cNvSpPr>
          <p:nvPr/>
        </p:nvSpPr>
        <p:spPr bwMode="auto">
          <a:xfrm>
            <a:off x="685800" y="0"/>
            <a:ext cx="7848600" cy="769938"/>
          </a:xfrm>
          <a:prstGeom prst="rect">
            <a:avLst/>
          </a:prstGeom>
          <a:noFill/>
          <a:ln w="9525">
            <a:noFill/>
            <a:miter lim="800000"/>
            <a:headEnd/>
            <a:tailEnd/>
          </a:ln>
        </p:spPr>
        <p:txBody>
          <a:bodyPr>
            <a:spAutoFit/>
          </a:bodyPr>
          <a:lstStyle>
            <a:lvl1pPr marL="342900" indent="-342900">
              <a:defRPr b="1">
                <a:solidFill>
                  <a:schemeClr val="tx1"/>
                </a:solidFill>
                <a:latin typeface="Arial" charset="0"/>
              </a:defRPr>
            </a:lvl1pPr>
            <a:lvl2pPr>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fontAlgn="base">
              <a:spcBef>
                <a:spcPct val="0"/>
              </a:spcBef>
              <a:spcAft>
                <a:spcPct val="0"/>
              </a:spcAft>
              <a:defRPr b="1">
                <a:solidFill>
                  <a:schemeClr val="tx1"/>
                </a:solidFill>
                <a:latin typeface="Arial" charset="0"/>
              </a:defRPr>
            </a:lvl6pPr>
            <a:lvl7pPr marL="2971800" indent="-228600" fontAlgn="base">
              <a:spcBef>
                <a:spcPct val="0"/>
              </a:spcBef>
              <a:spcAft>
                <a:spcPct val="0"/>
              </a:spcAft>
              <a:defRPr b="1">
                <a:solidFill>
                  <a:schemeClr val="tx1"/>
                </a:solidFill>
                <a:latin typeface="Arial" charset="0"/>
              </a:defRPr>
            </a:lvl7pPr>
            <a:lvl8pPr marL="3429000" indent="-228600" fontAlgn="base">
              <a:spcBef>
                <a:spcPct val="0"/>
              </a:spcBef>
              <a:spcAft>
                <a:spcPct val="0"/>
              </a:spcAft>
              <a:defRPr b="1">
                <a:solidFill>
                  <a:schemeClr val="tx1"/>
                </a:solidFill>
                <a:latin typeface="Arial" charset="0"/>
              </a:defRPr>
            </a:lvl8pPr>
            <a:lvl9pPr marL="3886200" indent="-228600" fontAlgn="base">
              <a:spcBef>
                <a:spcPct val="0"/>
              </a:spcBef>
              <a:spcAft>
                <a:spcPct val="0"/>
              </a:spcAft>
              <a:defRPr b="1">
                <a:solidFill>
                  <a:schemeClr val="tx1"/>
                </a:solidFill>
                <a:latin typeface="Arial" charset="0"/>
              </a:defRPr>
            </a:lvl9pPr>
          </a:lstStyle>
          <a:p>
            <a:pPr lvl="1" algn="ctr" eaLnBrk="0" hangingPunct="0">
              <a:defRPr/>
            </a:pPr>
            <a:r>
              <a:rPr lang="en-GB" sz="2200" dirty="0" smtClean="0">
                <a:solidFill>
                  <a:srgbClr val="000099"/>
                </a:solidFill>
                <a:effectLst>
                  <a:outerShdw blurRad="38100" dist="38100" dir="2700000" algn="tl">
                    <a:srgbClr val="C0C0C0"/>
                  </a:outerShdw>
                </a:effectLst>
                <a:latin typeface="Calibri" pitchFamily="34" charset="0"/>
              </a:rPr>
              <a:t>MOIMS Area Report: SM&amp;C WG</a:t>
            </a:r>
          </a:p>
          <a:p>
            <a:pPr lvl="1" algn="ctr" eaLnBrk="0" hangingPunct="0">
              <a:defRPr/>
            </a:pPr>
            <a:r>
              <a:rPr lang="en-GB" sz="2200" dirty="0" smtClean="0">
                <a:solidFill>
                  <a:srgbClr val="000099"/>
                </a:solidFill>
                <a:effectLst>
                  <a:outerShdw blurRad="38100" dist="38100" dir="2700000" algn="tl">
                    <a:srgbClr val="C0C0C0"/>
                  </a:outerShdw>
                </a:effectLst>
                <a:latin typeface="Calibri" pitchFamily="34" charset="0"/>
              </a:rPr>
              <a:t>General Points (3)</a:t>
            </a:r>
            <a:endParaRPr lang="en-US" sz="2200" dirty="0" smtClean="0">
              <a:solidFill>
                <a:srgbClr val="000099"/>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14980521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body" idx="4294967295"/>
          </p:nvPr>
        </p:nvSpPr>
        <p:spPr bwMode="auto">
          <a:xfrm>
            <a:off x="381000" y="762000"/>
            <a:ext cx="8763000" cy="510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Wingdings" pitchFamily="2" charset="2"/>
              <a:buChar char="§"/>
            </a:pPr>
            <a:r>
              <a:rPr lang="en-GB" sz="1800" smtClean="0"/>
              <a:t>Meeting with MOSSG</a:t>
            </a:r>
          </a:p>
          <a:p>
            <a:pPr lvl="1">
              <a:spcBef>
                <a:spcPct val="20000"/>
              </a:spcBef>
              <a:buFont typeface="Wingdings" pitchFamily="2" charset="2"/>
              <a:buChar char="§"/>
            </a:pPr>
            <a:r>
              <a:rPr lang="en-GB" sz="1400" smtClean="0"/>
              <a:t>The preliminary MOSSG priority 1 for MO Services are:</a:t>
            </a:r>
          </a:p>
          <a:p>
            <a:pPr lvl="2">
              <a:spcBef>
                <a:spcPct val="20000"/>
              </a:spcBef>
              <a:buFont typeface="Wingdings" pitchFamily="2" charset="2"/>
              <a:buChar char="§"/>
            </a:pPr>
            <a:r>
              <a:rPr lang="en-GB" sz="1600" smtClean="0"/>
              <a:t>Archive Service</a:t>
            </a:r>
          </a:p>
          <a:p>
            <a:pPr lvl="2">
              <a:spcBef>
                <a:spcPct val="20000"/>
              </a:spcBef>
              <a:buFont typeface="Wingdings" pitchFamily="2" charset="2"/>
              <a:buChar char="§"/>
            </a:pPr>
            <a:r>
              <a:rPr lang="en-GB" sz="1600" smtClean="0"/>
              <a:t>File Management</a:t>
            </a:r>
          </a:p>
          <a:p>
            <a:pPr lvl="2">
              <a:spcBef>
                <a:spcPct val="20000"/>
              </a:spcBef>
              <a:buFont typeface="Wingdings" pitchFamily="2" charset="2"/>
              <a:buChar char="§"/>
            </a:pPr>
            <a:r>
              <a:rPr lang="en-GB" sz="1600" smtClean="0"/>
              <a:t>Navigation Service</a:t>
            </a:r>
          </a:p>
          <a:p>
            <a:pPr lvl="2">
              <a:spcBef>
                <a:spcPct val="20000"/>
              </a:spcBef>
              <a:buFont typeface="Wingdings" pitchFamily="2" charset="2"/>
              <a:buChar char="§"/>
            </a:pPr>
            <a:r>
              <a:rPr lang="en-GB" sz="1600" smtClean="0"/>
              <a:t>NEW Security Service</a:t>
            </a:r>
          </a:p>
          <a:p>
            <a:pPr lvl="2">
              <a:spcBef>
                <a:spcPct val="20000"/>
              </a:spcBef>
              <a:buFont typeface="Wingdings" pitchFamily="2" charset="2"/>
              <a:buChar char="§"/>
            </a:pPr>
            <a:r>
              <a:rPr lang="en-GB" sz="1600" smtClean="0"/>
              <a:t>M&amp;C</a:t>
            </a:r>
          </a:p>
          <a:p>
            <a:pPr lvl="2">
              <a:spcBef>
                <a:spcPct val="20000"/>
              </a:spcBef>
              <a:buFont typeface="Wingdings" pitchFamily="2" charset="2"/>
              <a:buChar char="§"/>
            </a:pPr>
            <a:r>
              <a:rPr lang="en-GB" sz="1600" smtClean="0"/>
              <a:t>Planning Service.</a:t>
            </a:r>
            <a:endParaRPr lang="en-GB" sz="1800" smtClean="0"/>
          </a:p>
          <a:p>
            <a:pPr lvl="1">
              <a:spcBef>
                <a:spcPct val="20000"/>
              </a:spcBef>
              <a:buFont typeface="Wingdings" pitchFamily="2" charset="2"/>
              <a:buChar char="§"/>
            </a:pPr>
            <a:r>
              <a:rPr lang="en-GB" sz="1400" smtClean="0"/>
              <a:t>Automatic Configuration of Services</a:t>
            </a:r>
          </a:p>
          <a:p>
            <a:pPr lvl="2">
              <a:spcBef>
                <a:spcPct val="20000"/>
              </a:spcBef>
              <a:buFont typeface="Wingdings" pitchFamily="2" charset="2"/>
              <a:buChar char="§"/>
            </a:pPr>
            <a:r>
              <a:rPr lang="en-GB" sz="1800" smtClean="0"/>
              <a:t>MO Configuration service already planned but only “Activate” operation</a:t>
            </a:r>
          </a:p>
          <a:p>
            <a:pPr lvl="2">
              <a:spcBef>
                <a:spcPct val="20000"/>
              </a:spcBef>
              <a:buFont typeface="Wingdings" pitchFamily="2" charset="2"/>
              <a:buChar char="§"/>
            </a:pPr>
            <a:r>
              <a:rPr lang="en-GB" sz="1800" smtClean="0"/>
              <a:t>Use cases will be produced and responded in TN</a:t>
            </a:r>
          </a:p>
          <a:p>
            <a:pPr lvl="2">
              <a:spcBef>
                <a:spcPct val="20000"/>
              </a:spcBef>
              <a:buFont typeface="Wingdings" pitchFamily="2" charset="2"/>
              <a:buChar char="§"/>
            </a:pPr>
            <a:r>
              <a:rPr lang="en-GB" sz="1800" smtClean="0"/>
              <a:t>MOSSG would like to minimise out-of-band agreement</a:t>
            </a:r>
          </a:p>
          <a:p>
            <a:pPr lvl="2">
              <a:spcBef>
                <a:spcPct val="20000"/>
              </a:spcBef>
              <a:buFont typeface="Wingdings" pitchFamily="2" charset="2"/>
              <a:buChar char="§"/>
            </a:pPr>
            <a:r>
              <a:rPr lang="en-GB" sz="1800" smtClean="0"/>
              <a:t>The JSC-DLR prototype ICD (2010) will be analysed to</a:t>
            </a:r>
          </a:p>
          <a:p>
            <a:pPr lvl="3">
              <a:spcBef>
                <a:spcPct val="20000"/>
              </a:spcBef>
              <a:buFont typeface="Wingdings" pitchFamily="2" charset="2"/>
              <a:buChar char="§"/>
            </a:pPr>
            <a:r>
              <a:rPr lang="en-GB" sz="1600" smtClean="0"/>
              <a:t>Identify all items to be agreed out-of-band</a:t>
            </a:r>
          </a:p>
          <a:p>
            <a:pPr lvl="3">
              <a:spcBef>
                <a:spcPct val="20000"/>
              </a:spcBef>
              <a:buFont typeface="Wingdings" pitchFamily="2" charset="2"/>
              <a:buChar char="§"/>
            </a:pPr>
            <a:r>
              <a:rPr lang="en-GB" sz="1600" smtClean="0"/>
              <a:t>Propose how to document them and indicate if they could be configured automatically</a:t>
            </a:r>
          </a:p>
          <a:p>
            <a:pPr lvl="3">
              <a:spcBef>
                <a:spcPct val="20000"/>
              </a:spcBef>
              <a:buFont typeface="Wingdings" pitchFamily="2" charset="2"/>
              <a:buChar char="§"/>
            </a:pPr>
            <a:r>
              <a:rPr lang="en-GB" sz="1600" smtClean="0"/>
              <a:t>Do the same for the COM Archive service</a:t>
            </a:r>
          </a:p>
          <a:p>
            <a:pPr lvl="1">
              <a:spcBef>
                <a:spcPct val="20000"/>
              </a:spcBef>
              <a:buFont typeface="Wingdings" pitchFamily="2" charset="2"/>
              <a:buChar char="§"/>
            </a:pPr>
            <a:r>
              <a:rPr lang="en-GB" sz="1800" smtClean="0"/>
              <a:t>Service discovery</a:t>
            </a:r>
          </a:p>
          <a:p>
            <a:pPr lvl="2">
              <a:spcBef>
                <a:spcPct val="20000"/>
              </a:spcBef>
              <a:buFont typeface="Wingdings" pitchFamily="2" charset="2"/>
              <a:buChar char="§"/>
            </a:pPr>
            <a:r>
              <a:rPr lang="en-GB" sz="1800" smtClean="0"/>
              <a:t>Directory Service (MO Common) provides this</a:t>
            </a:r>
          </a:p>
          <a:p>
            <a:pPr marL="346075" lvl="1" indent="0">
              <a:spcBef>
                <a:spcPct val="20000"/>
              </a:spcBef>
              <a:buNone/>
            </a:pPr>
            <a:endParaRPr lang="en-GB" sz="1400" smtClean="0">
              <a:latin typeface="Calibri" pitchFamily="34" charset="0"/>
            </a:endParaRPr>
          </a:p>
        </p:txBody>
      </p:sp>
      <p:sp>
        <p:nvSpPr>
          <p:cNvPr id="8" name="Text Box 2"/>
          <p:cNvSpPr txBox="1">
            <a:spLocks noChangeArrowheads="1"/>
          </p:cNvSpPr>
          <p:nvPr/>
        </p:nvSpPr>
        <p:spPr bwMode="auto">
          <a:xfrm>
            <a:off x="685800" y="0"/>
            <a:ext cx="7848600" cy="769938"/>
          </a:xfrm>
          <a:prstGeom prst="rect">
            <a:avLst/>
          </a:prstGeom>
          <a:noFill/>
          <a:ln w="9525">
            <a:noFill/>
            <a:miter lim="800000"/>
            <a:headEnd/>
            <a:tailEnd/>
          </a:ln>
        </p:spPr>
        <p:txBody>
          <a:bodyPr>
            <a:spAutoFit/>
          </a:bodyPr>
          <a:lstStyle>
            <a:lvl1pPr marL="342900" indent="-342900">
              <a:defRPr b="1">
                <a:solidFill>
                  <a:schemeClr val="tx1"/>
                </a:solidFill>
                <a:latin typeface="Arial" charset="0"/>
              </a:defRPr>
            </a:lvl1pPr>
            <a:lvl2pPr>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fontAlgn="base">
              <a:spcBef>
                <a:spcPct val="0"/>
              </a:spcBef>
              <a:spcAft>
                <a:spcPct val="0"/>
              </a:spcAft>
              <a:defRPr b="1">
                <a:solidFill>
                  <a:schemeClr val="tx1"/>
                </a:solidFill>
                <a:latin typeface="Arial" charset="0"/>
              </a:defRPr>
            </a:lvl6pPr>
            <a:lvl7pPr marL="2971800" indent="-228600" fontAlgn="base">
              <a:spcBef>
                <a:spcPct val="0"/>
              </a:spcBef>
              <a:spcAft>
                <a:spcPct val="0"/>
              </a:spcAft>
              <a:defRPr b="1">
                <a:solidFill>
                  <a:schemeClr val="tx1"/>
                </a:solidFill>
                <a:latin typeface="Arial" charset="0"/>
              </a:defRPr>
            </a:lvl7pPr>
            <a:lvl8pPr marL="3429000" indent="-228600" fontAlgn="base">
              <a:spcBef>
                <a:spcPct val="0"/>
              </a:spcBef>
              <a:spcAft>
                <a:spcPct val="0"/>
              </a:spcAft>
              <a:defRPr b="1">
                <a:solidFill>
                  <a:schemeClr val="tx1"/>
                </a:solidFill>
                <a:latin typeface="Arial" charset="0"/>
              </a:defRPr>
            </a:lvl8pPr>
            <a:lvl9pPr marL="3886200" indent="-228600" fontAlgn="base">
              <a:spcBef>
                <a:spcPct val="0"/>
              </a:spcBef>
              <a:spcAft>
                <a:spcPct val="0"/>
              </a:spcAft>
              <a:defRPr b="1">
                <a:solidFill>
                  <a:schemeClr val="tx1"/>
                </a:solidFill>
                <a:latin typeface="Arial" charset="0"/>
              </a:defRPr>
            </a:lvl9pPr>
          </a:lstStyle>
          <a:p>
            <a:pPr lvl="1" algn="ctr" eaLnBrk="0" hangingPunct="0">
              <a:defRPr/>
            </a:pPr>
            <a:r>
              <a:rPr lang="en-GB" sz="2200" dirty="0" smtClean="0">
                <a:solidFill>
                  <a:srgbClr val="000099"/>
                </a:solidFill>
                <a:effectLst>
                  <a:outerShdw blurRad="38100" dist="38100" dir="2700000" algn="tl">
                    <a:srgbClr val="C0C0C0"/>
                  </a:outerShdw>
                </a:effectLst>
                <a:latin typeface="Calibri" pitchFamily="34" charset="0"/>
              </a:rPr>
              <a:t>MOIMS Area Report: SM&amp;C WG</a:t>
            </a:r>
          </a:p>
          <a:p>
            <a:pPr lvl="1" algn="ctr" eaLnBrk="0" hangingPunct="0">
              <a:defRPr/>
            </a:pPr>
            <a:r>
              <a:rPr lang="en-GB" sz="2200" dirty="0" smtClean="0">
                <a:solidFill>
                  <a:srgbClr val="000099"/>
                </a:solidFill>
                <a:effectLst>
                  <a:outerShdw blurRad="38100" dist="38100" dir="2700000" algn="tl">
                    <a:srgbClr val="C0C0C0"/>
                  </a:outerShdw>
                </a:effectLst>
                <a:latin typeface="Calibri" pitchFamily="34" charset="0"/>
              </a:rPr>
              <a:t>General Points (4)</a:t>
            </a:r>
            <a:endParaRPr lang="en-US" sz="2200" dirty="0" smtClean="0">
              <a:solidFill>
                <a:srgbClr val="000099"/>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21437524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body" idx="4294967295"/>
          </p:nvPr>
        </p:nvSpPr>
        <p:spPr bwMode="auto">
          <a:xfrm>
            <a:off x="228600" y="762000"/>
            <a:ext cx="8763000" cy="510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Wingdings" pitchFamily="2" charset="2"/>
              <a:buChar char="§"/>
            </a:pPr>
            <a:r>
              <a:rPr lang="en-GB" sz="2000" dirty="0"/>
              <a:t>OPS-SAT</a:t>
            </a:r>
          </a:p>
          <a:p>
            <a:pPr lvl="1">
              <a:spcBef>
                <a:spcPct val="20000"/>
              </a:spcBef>
              <a:buFont typeface="Wingdings" pitchFamily="2" charset="2"/>
              <a:buChar char="§"/>
            </a:pPr>
            <a:r>
              <a:rPr lang="en-GB" sz="1700" dirty="0"/>
              <a:t>ESA </a:t>
            </a:r>
            <a:r>
              <a:rPr lang="en-GB" sz="1700" dirty="0" err="1"/>
              <a:t>cubesat</a:t>
            </a:r>
            <a:endParaRPr lang="en-GB" sz="1700" dirty="0"/>
          </a:p>
          <a:p>
            <a:pPr lvl="1">
              <a:spcBef>
                <a:spcPct val="20000"/>
              </a:spcBef>
              <a:buFont typeface="Wingdings" pitchFamily="2" charset="2"/>
              <a:buChar char="§"/>
            </a:pPr>
            <a:r>
              <a:rPr lang="en-GB" sz="1700" dirty="0"/>
              <a:t>Space-ground link interface already specified as MO Services</a:t>
            </a:r>
          </a:p>
          <a:p>
            <a:pPr lvl="1">
              <a:spcBef>
                <a:spcPct val="20000"/>
              </a:spcBef>
              <a:buFont typeface="Wingdings" pitchFamily="2" charset="2"/>
              <a:buChar char="§"/>
            </a:pPr>
            <a:r>
              <a:rPr lang="en-GB" sz="1700" dirty="0"/>
              <a:t>Proof of concept (S2k adapted and simplified OB SIM talking MO and </a:t>
            </a:r>
            <a:r>
              <a:rPr lang="en-GB" sz="1700" dirty="0" err="1"/>
              <a:t>FbO</a:t>
            </a:r>
            <a:r>
              <a:rPr lang="en-GB" sz="1700" dirty="0"/>
              <a:t>)</a:t>
            </a:r>
          </a:p>
          <a:p>
            <a:pPr lvl="1">
              <a:spcBef>
                <a:spcPct val="20000"/>
              </a:spcBef>
              <a:buFont typeface="Wingdings" pitchFamily="2" charset="2"/>
              <a:buChar char="§"/>
            </a:pPr>
            <a:r>
              <a:rPr lang="en-GB" sz="1700" dirty="0"/>
              <a:t>Preliminary list of prototype MO services used:</a:t>
            </a:r>
          </a:p>
          <a:p>
            <a:pPr lvl="2">
              <a:spcBef>
                <a:spcPct val="20000"/>
              </a:spcBef>
              <a:buFont typeface="Wingdings" pitchFamily="2" charset="2"/>
              <a:buChar char="§"/>
            </a:pPr>
            <a:r>
              <a:rPr lang="en-GB" sz="1900" dirty="0"/>
              <a:t>M&amp;C (based on BB)</a:t>
            </a:r>
          </a:p>
          <a:p>
            <a:pPr lvl="2">
              <a:spcBef>
                <a:spcPct val="20000"/>
              </a:spcBef>
              <a:buFont typeface="Wingdings" pitchFamily="2" charset="2"/>
              <a:buChar char="§"/>
            </a:pPr>
            <a:r>
              <a:rPr lang="en-GB" sz="1900" dirty="0"/>
              <a:t>Software Management</a:t>
            </a:r>
          </a:p>
          <a:p>
            <a:pPr lvl="2">
              <a:spcBef>
                <a:spcPct val="20000"/>
              </a:spcBef>
              <a:buFont typeface="Wingdings" pitchFamily="2" charset="2"/>
              <a:buChar char="§"/>
            </a:pPr>
            <a:r>
              <a:rPr lang="en-GB" sz="1900" dirty="0"/>
              <a:t>Scheduling</a:t>
            </a:r>
          </a:p>
          <a:p>
            <a:pPr lvl="2">
              <a:spcBef>
                <a:spcPct val="20000"/>
              </a:spcBef>
              <a:buFont typeface="Wingdings" pitchFamily="2" charset="2"/>
              <a:buChar char="§"/>
            </a:pPr>
            <a:r>
              <a:rPr lang="en-GB" sz="1900" dirty="0"/>
              <a:t>File Management</a:t>
            </a:r>
          </a:p>
          <a:p>
            <a:pPr lvl="1">
              <a:spcBef>
                <a:spcPct val="20000"/>
              </a:spcBef>
              <a:buFont typeface="Wingdings" pitchFamily="2" charset="2"/>
              <a:buChar char="§"/>
            </a:pPr>
            <a:endParaRPr lang="en-US" sz="2300" dirty="0" smtClean="0"/>
          </a:p>
          <a:p>
            <a:pPr>
              <a:spcBef>
                <a:spcPct val="20000"/>
              </a:spcBef>
              <a:buFont typeface="Wingdings" pitchFamily="2" charset="2"/>
              <a:buChar char="§"/>
            </a:pPr>
            <a:r>
              <a:rPr lang="en-US" sz="2000" dirty="0"/>
              <a:t>XTCE Review Discussion with </a:t>
            </a:r>
            <a:r>
              <a:rPr lang="en-US" sz="2000" dirty="0" smtClean="0"/>
              <a:t>T. Gannet</a:t>
            </a:r>
            <a:endParaRPr lang="en-US" sz="2000" dirty="0"/>
          </a:p>
          <a:p>
            <a:pPr lvl="1">
              <a:spcBef>
                <a:spcPct val="20000"/>
              </a:spcBef>
              <a:buFont typeface="Wingdings" pitchFamily="2" charset="2"/>
              <a:buChar char="§"/>
            </a:pPr>
            <a:r>
              <a:rPr lang="en-US" sz="2000" dirty="0">
                <a:ea typeface="+mn-ea"/>
                <a:cs typeface="+mn-cs"/>
              </a:rPr>
              <a:t>Upon approval by the OMG, updated BB will be submitted for Agency “Review”</a:t>
            </a:r>
          </a:p>
          <a:p>
            <a:pPr lvl="1">
              <a:spcBef>
                <a:spcPct val="20000"/>
              </a:spcBef>
              <a:buFont typeface="Wingdings" pitchFamily="2" charset="2"/>
              <a:buChar char="§"/>
            </a:pPr>
            <a:r>
              <a:rPr lang="en-US" sz="2000" dirty="0">
                <a:ea typeface="+mn-ea"/>
                <a:cs typeface="+mn-cs"/>
              </a:rPr>
              <a:t>Agencies will respond with Yes/No</a:t>
            </a:r>
          </a:p>
          <a:p>
            <a:pPr lvl="1">
              <a:spcBef>
                <a:spcPct val="20000"/>
              </a:spcBef>
              <a:buFont typeface="Wingdings" pitchFamily="2" charset="2"/>
              <a:buChar char="§"/>
            </a:pPr>
            <a:r>
              <a:rPr lang="en-US" sz="2000" dirty="0">
                <a:ea typeface="+mn-ea"/>
                <a:cs typeface="+mn-cs"/>
              </a:rPr>
              <a:t>Prototype not needed on the basis of the testing already done in the context of the OMG approval</a:t>
            </a:r>
          </a:p>
          <a:p>
            <a:pPr marL="346075" lvl="1" indent="0">
              <a:spcBef>
                <a:spcPct val="20000"/>
              </a:spcBef>
              <a:buNone/>
            </a:pPr>
            <a:endParaRPr lang="en-US" sz="1700" dirty="0" smtClean="0">
              <a:latin typeface="Calibri" pitchFamily="34" charset="0"/>
            </a:endParaRPr>
          </a:p>
        </p:txBody>
      </p:sp>
      <p:sp>
        <p:nvSpPr>
          <p:cNvPr id="8" name="Text Box 2"/>
          <p:cNvSpPr txBox="1">
            <a:spLocks noChangeArrowheads="1"/>
          </p:cNvSpPr>
          <p:nvPr/>
        </p:nvSpPr>
        <p:spPr bwMode="auto">
          <a:xfrm>
            <a:off x="685800" y="0"/>
            <a:ext cx="7848600" cy="769938"/>
          </a:xfrm>
          <a:prstGeom prst="rect">
            <a:avLst/>
          </a:prstGeom>
          <a:noFill/>
          <a:ln w="9525">
            <a:noFill/>
            <a:miter lim="800000"/>
            <a:headEnd/>
            <a:tailEnd/>
          </a:ln>
        </p:spPr>
        <p:txBody>
          <a:bodyPr>
            <a:spAutoFit/>
          </a:bodyPr>
          <a:lstStyle>
            <a:lvl1pPr marL="342900" indent="-342900">
              <a:defRPr b="1">
                <a:solidFill>
                  <a:schemeClr val="tx1"/>
                </a:solidFill>
                <a:latin typeface="Arial" charset="0"/>
              </a:defRPr>
            </a:lvl1pPr>
            <a:lvl2pPr>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fontAlgn="base">
              <a:spcBef>
                <a:spcPct val="0"/>
              </a:spcBef>
              <a:spcAft>
                <a:spcPct val="0"/>
              </a:spcAft>
              <a:defRPr b="1">
                <a:solidFill>
                  <a:schemeClr val="tx1"/>
                </a:solidFill>
                <a:latin typeface="Arial" charset="0"/>
              </a:defRPr>
            </a:lvl6pPr>
            <a:lvl7pPr marL="2971800" indent="-228600" fontAlgn="base">
              <a:spcBef>
                <a:spcPct val="0"/>
              </a:spcBef>
              <a:spcAft>
                <a:spcPct val="0"/>
              </a:spcAft>
              <a:defRPr b="1">
                <a:solidFill>
                  <a:schemeClr val="tx1"/>
                </a:solidFill>
                <a:latin typeface="Arial" charset="0"/>
              </a:defRPr>
            </a:lvl7pPr>
            <a:lvl8pPr marL="3429000" indent="-228600" fontAlgn="base">
              <a:spcBef>
                <a:spcPct val="0"/>
              </a:spcBef>
              <a:spcAft>
                <a:spcPct val="0"/>
              </a:spcAft>
              <a:defRPr b="1">
                <a:solidFill>
                  <a:schemeClr val="tx1"/>
                </a:solidFill>
                <a:latin typeface="Arial" charset="0"/>
              </a:defRPr>
            </a:lvl8pPr>
            <a:lvl9pPr marL="3886200" indent="-228600" fontAlgn="base">
              <a:spcBef>
                <a:spcPct val="0"/>
              </a:spcBef>
              <a:spcAft>
                <a:spcPct val="0"/>
              </a:spcAft>
              <a:defRPr b="1">
                <a:solidFill>
                  <a:schemeClr val="tx1"/>
                </a:solidFill>
                <a:latin typeface="Arial" charset="0"/>
              </a:defRPr>
            </a:lvl9pPr>
          </a:lstStyle>
          <a:p>
            <a:pPr lvl="1" algn="ctr" eaLnBrk="0" hangingPunct="0">
              <a:defRPr/>
            </a:pPr>
            <a:r>
              <a:rPr lang="en-GB" sz="2200" dirty="0" smtClean="0">
                <a:solidFill>
                  <a:srgbClr val="000099"/>
                </a:solidFill>
                <a:effectLst>
                  <a:outerShdw blurRad="38100" dist="38100" dir="2700000" algn="tl">
                    <a:srgbClr val="C0C0C0"/>
                  </a:outerShdw>
                </a:effectLst>
                <a:latin typeface="Calibri" pitchFamily="34" charset="0"/>
              </a:rPr>
              <a:t>MOIMS Area Report: SM&amp;C WG</a:t>
            </a:r>
          </a:p>
          <a:p>
            <a:pPr lvl="1" algn="ctr" eaLnBrk="0" hangingPunct="0">
              <a:defRPr/>
            </a:pPr>
            <a:r>
              <a:rPr lang="en-GB" sz="2200" dirty="0" smtClean="0">
                <a:solidFill>
                  <a:srgbClr val="000099"/>
                </a:solidFill>
                <a:effectLst>
                  <a:outerShdw blurRad="38100" dist="38100" dir="2700000" algn="tl">
                    <a:srgbClr val="C0C0C0"/>
                  </a:outerShdw>
                </a:effectLst>
                <a:latin typeface="Calibri" pitchFamily="34" charset="0"/>
              </a:rPr>
              <a:t>General Points (5)</a:t>
            </a:r>
            <a:endParaRPr lang="en-US" sz="2200" dirty="0" smtClean="0">
              <a:solidFill>
                <a:srgbClr val="000099"/>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41673166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body" idx="4294967295"/>
          </p:nvPr>
        </p:nvSpPr>
        <p:spPr bwMode="auto">
          <a:xfrm>
            <a:off x="228600" y="762000"/>
            <a:ext cx="8763000" cy="510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Wingdings" pitchFamily="2" charset="2"/>
              <a:buChar char="§"/>
            </a:pPr>
            <a:r>
              <a:rPr lang="en-US" sz="2100" dirty="0" smtClean="0"/>
              <a:t>MO M&amp;C Services </a:t>
            </a:r>
            <a:r>
              <a:rPr lang="en-US" sz="2100" dirty="0" err="1" smtClean="0"/>
              <a:t>vs</a:t>
            </a:r>
            <a:r>
              <a:rPr lang="en-US" sz="2100" dirty="0" smtClean="0"/>
              <a:t> PUS-A/C</a:t>
            </a:r>
            <a:endParaRPr lang="en-GB" sz="2100" dirty="0" smtClean="0"/>
          </a:p>
          <a:p>
            <a:pPr lvl="1">
              <a:spcBef>
                <a:spcPct val="20000"/>
              </a:spcBef>
              <a:buFont typeface="Wingdings" pitchFamily="2" charset="2"/>
              <a:buChar char="§"/>
            </a:pPr>
            <a:r>
              <a:rPr lang="en-GB" sz="1700" dirty="0" smtClean="0"/>
              <a:t>Systematic comparison executed</a:t>
            </a:r>
          </a:p>
          <a:p>
            <a:pPr lvl="1">
              <a:spcBef>
                <a:spcPct val="20000"/>
              </a:spcBef>
              <a:buFont typeface="Wingdings" pitchFamily="2" charset="2"/>
              <a:buChar char="§"/>
            </a:pPr>
            <a:r>
              <a:rPr lang="en-GB" sz="1700" dirty="0" smtClean="0"/>
              <a:t>All relevant PUS functionality covered (and more)</a:t>
            </a:r>
          </a:p>
          <a:p>
            <a:pPr lvl="1">
              <a:spcBef>
                <a:spcPct val="20000"/>
              </a:spcBef>
              <a:buFont typeface="Wingdings" pitchFamily="2" charset="2"/>
              <a:buChar char="§"/>
            </a:pPr>
            <a:r>
              <a:rPr lang="en-GB" sz="1700" dirty="0" smtClean="0"/>
              <a:t>RIDs generated for M&amp;C and PUS reviews</a:t>
            </a:r>
          </a:p>
          <a:p>
            <a:pPr lvl="1">
              <a:spcBef>
                <a:spcPct val="20000"/>
              </a:spcBef>
              <a:buFont typeface="Wingdings" pitchFamily="2" charset="2"/>
              <a:buChar char="§"/>
            </a:pPr>
            <a:endParaRPr lang="en-GB" sz="1700" dirty="0" smtClean="0"/>
          </a:p>
          <a:p>
            <a:pPr>
              <a:spcBef>
                <a:spcPct val="20000"/>
              </a:spcBef>
              <a:buFont typeface="Wingdings" pitchFamily="2" charset="2"/>
              <a:buChar char="§"/>
            </a:pPr>
            <a:r>
              <a:rPr lang="en-US" sz="2100" dirty="0" smtClean="0"/>
              <a:t>Open Source Software</a:t>
            </a:r>
          </a:p>
          <a:p>
            <a:pPr lvl="1">
              <a:spcBef>
                <a:spcPct val="20000"/>
              </a:spcBef>
              <a:buFont typeface="Wingdings" pitchFamily="2" charset="2"/>
              <a:buChar char="§"/>
            </a:pPr>
            <a:r>
              <a:rPr lang="en-GB" sz="1700" dirty="0" smtClean="0"/>
              <a:t>The release of MO Services OSS has increased with</a:t>
            </a:r>
          </a:p>
          <a:p>
            <a:pPr lvl="2">
              <a:spcBef>
                <a:spcPct val="20000"/>
              </a:spcBef>
              <a:buFont typeface="Wingdings" pitchFamily="2" charset="2"/>
              <a:buChar char="§"/>
            </a:pPr>
            <a:r>
              <a:rPr lang="en-GB" sz="1900" dirty="0" smtClean="0"/>
              <a:t>MO </a:t>
            </a:r>
            <a:r>
              <a:rPr lang="en-GB" sz="1900" dirty="0" err="1" smtClean="0"/>
              <a:t>Testbed</a:t>
            </a:r>
            <a:r>
              <a:rPr lang="en-GB" sz="1900" dirty="0" smtClean="0"/>
              <a:t> (ESA/CNES)</a:t>
            </a:r>
          </a:p>
          <a:p>
            <a:pPr lvl="2">
              <a:spcBef>
                <a:spcPct val="20000"/>
              </a:spcBef>
              <a:buFont typeface="Wingdings" pitchFamily="2" charset="2"/>
              <a:buChar char="§"/>
            </a:pPr>
            <a:r>
              <a:rPr lang="en-GB" sz="1900" dirty="0" smtClean="0"/>
              <a:t>… and more is coming (various prototypes from ESA, SPP implementation from CNES and DLR)</a:t>
            </a:r>
          </a:p>
          <a:p>
            <a:pPr lvl="1">
              <a:spcBef>
                <a:spcPct val="20000"/>
              </a:spcBef>
              <a:buFont typeface="Wingdings" pitchFamily="2" charset="2"/>
              <a:buChar char="§"/>
            </a:pPr>
            <a:r>
              <a:rPr lang="en-GB" sz="1700" dirty="0" smtClean="0"/>
              <a:t>ESA has made the MAL Java implementation and associated tools available as OSS under (</a:t>
            </a:r>
            <a:r>
              <a:rPr lang="en-GB" sz="1700" dirty="0" smtClean="0">
                <a:hlinkClick r:id="rId2"/>
              </a:rPr>
              <a:t>www.github.com/esa</a:t>
            </a:r>
            <a:r>
              <a:rPr lang="en-GB" sz="1700" dirty="0" smtClean="0"/>
              <a:t>)</a:t>
            </a:r>
          </a:p>
          <a:p>
            <a:pPr lvl="1">
              <a:spcBef>
                <a:spcPct val="20000"/>
              </a:spcBef>
              <a:buFont typeface="Wingdings" pitchFamily="2" charset="2"/>
              <a:buChar char="§"/>
            </a:pPr>
            <a:r>
              <a:rPr lang="en-GB" sz="1700" dirty="0" smtClean="0"/>
              <a:t>CNES MAL Java implementation was already available as OSS (send requests to </a:t>
            </a:r>
            <a:r>
              <a:rPr lang="en-GB" sz="1700" dirty="0" smtClean="0">
                <a:hlinkClick r:id="rId3"/>
              </a:rPr>
              <a:t>erwann.poupart@cnes.fr</a:t>
            </a:r>
            <a:r>
              <a:rPr lang="en-GB" sz="1700" dirty="0" smtClean="0"/>
              <a:t>)  </a:t>
            </a:r>
            <a:endParaRPr lang="en-GB" sz="1700" dirty="0"/>
          </a:p>
          <a:p>
            <a:pPr lvl="1">
              <a:spcBef>
                <a:spcPct val="20000"/>
              </a:spcBef>
              <a:buFont typeface="Wingdings" pitchFamily="2" charset="2"/>
              <a:buChar char="§"/>
            </a:pPr>
            <a:r>
              <a:rPr lang="en-GB" sz="1700" dirty="0" smtClean="0"/>
              <a:t>CNES and DLR are checking if it is possible to put everything on </a:t>
            </a:r>
            <a:r>
              <a:rPr lang="en-GB" sz="1700" dirty="0" err="1" smtClean="0"/>
              <a:t>GitHub</a:t>
            </a:r>
            <a:endParaRPr lang="en-GB" sz="1700" dirty="0"/>
          </a:p>
          <a:p>
            <a:pPr lvl="1">
              <a:spcBef>
                <a:spcPct val="20000"/>
              </a:spcBef>
              <a:buFont typeface="Wingdings" pitchFamily="2" charset="2"/>
              <a:buChar char="§"/>
            </a:pPr>
            <a:endParaRPr lang="en-GB" sz="1800" dirty="0" smtClean="0">
              <a:latin typeface="Calibri" pitchFamily="34" charset="0"/>
            </a:endParaRPr>
          </a:p>
        </p:txBody>
      </p:sp>
      <p:sp>
        <p:nvSpPr>
          <p:cNvPr id="8" name="Text Box 2"/>
          <p:cNvSpPr txBox="1">
            <a:spLocks noChangeArrowheads="1"/>
          </p:cNvSpPr>
          <p:nvPr/>
        </p:nvSpPr>
        <p:spPr bwMode="auto">
          <a:xfrm>
            <a:off x="685800" y="0"/>
            <a:ext cx="7848600" cy="769938"/>
          </a:xfrm>
          <a:prstGeom prst="rect">
            <a:avLst/>
          </a:prstGeom>
          <a:noFill/>
          <a:ln w="9525">
            <a:noFill/>
            <a:miter lim="800000"/>
            <a:headEnd/>
            <a:tailEnd/>
          </a:ln>
        </p:spPr>
        <p:txBody>
          <a:bodyPr>
            <a:spAutoFit/>
          </a:bodyPr>
          <a:lstStyle>
            <a:lvl1pPr marL="342900" indent="-342900">
              <a:defRPr b="1">
                <a:solidFill>
                  <a:schemeClr val="tx1"/>
                </a:solidFill>
                <a:latin typeface="Arial" charset="0"/>
              </a:defRPr>
            </a:lvl1pPr>
            <a:lvl2pPr>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fontAlgn="base">
              <a:spcBef>
                <a:spcPct val="0"/>
              </a:spcBef>
              <a:spcAft>
                <a:spcPct val="0"/>
              </a:spcAft>
              <a:defRPr b="1">
                <a:solidFill>
                  <a:schemeClr val="tx1"/>
                </a:solidFill>
                <a:latin typeface="Arial" charset="0"/>
              </a:defRPr>
            </a:lvl6pPr>
            <a:lvl7pPr marL="2971800" indent="-228600" fontAlgn="base">
              <a:spcBef>
                <a:spcPct val="0"/>
              </a:spcBef>
              <a:spcAft>
                <a:spcPct val="0"/>
              </a:spcAft>
              <a:defRPr b="1">
                <a:solidFill>
                  <a:schemeClr val="tx1"/>
                </a:solidFill>
                <a:latin typeface="Arial" charset="0"/>
              </a:defRPr>
            </a:lvl7pPr>
            <a:lvl8pPr marL="3429000" indent="-228600" fontAlgn="base">
              <a:spcBef>
                <a:spcPct val="0"/>
              </a:spcBef>
              <a:spcAft>
                <a:spcPct val="0"/>
              </a:spcAft>
              <a:defRPr b="1">
                <a:solidFill>
                  <a:schemeClr val="tx1"/>
                </a:solidFill>
                <a:latin typeface="Arial" charset="0"/>
              </a:defRPr>
            </a:lvl8pPr>
            <a:lvl9pPr marL="3886200" indent="-228600" fontAlgn="base">
              <a:spcBef>
                <a:spcPct val="0"/>
              </a:spcBef>
              <a:spcAft>
                <a:spcPct val="0"/>
              </a:spcAft>
              <a:defRPr b="1">
                <a:solidFill>
                  <a:schemeClr val="tx1"/>
                </a:solidFill>
                <a:latin typeface="Arial" charset="0"/>
              </a:defRPr>
            </a:lvl9pPr>
          </a:lstStyle>
          <a:p>
            <a:pPr lvl="1" algn="ctr" eaLnBrk="0" hangingPunct="0">
              <a:defRPr/>
            </a:pPr>
            <a:r>
              <a:rPr lang="en-GB" sz="2200" dirty="0" smtClean="0">
                <a:solidFill>
                  <a:srgbClr val="000099"/>
                </a:solidFill>
                <a:effectLst>
                  <a:outerShdw blurRad="38100" dist="38100" dir="2700000" algn="tl">
                    <a:srgbClr val="C0C0C0"/>
                  </a:outerShdw>
                </a:effectLst>
                <a:latin typeface="Calibri" pitchFamily="34" charset="0"/>
              </a:rPr>
              <a:t>MOIMS Area Report: SM&amp;C WG</a:t>
            </a:r>
          </a:p>
          <a:p>
            <a:pPr lvl="1" algn="ctr" eaLnBrk="0" hangingPunct="0">
              <a:defRPr/>
            </a:pPr>
            <a:r>
              <a:rPr lang="en-GB" sz="2200" dirty="0" smtClean="0">
                <a:solidFill>
                  <a:srgbClr val="000099"/>
                </a:solidFill>
                <a:effectLst>
                  <a:outerShdw blurRad="38100" dist="38100" dir="2700000" algn="tl">
                    <a:srgbClr val="C0C0C0"/>
                  </a:outerShdw>
                </a:effectLst>
                <a:latin typeface="Calibri" pitchFamily="34" charset="0"/>
              </a:rPr>
              <a:t>General Points (6)</a:t>
            </a:r>
            <a:endParaRPr lang="en-US" sz="2200" dirty="0" smtClean="0">
              <a:solidFill>
                <a:srgbClr val="000099"/>
              </a:solidFill>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body" idx="4294967295"/>
          </p:nvPr>
        </p:nvSpPr>
        <p:spPr bwMode="auto">
          <a:xfrm>
            <a:off x="228600" y="780300"/>
            <a:ext cx="8763000" cy="495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lvl="1" indent="-230188">
              <a:spcBef>
                <a:spcPct val="20000"/>
              </a:spcBef>
              <a:buFont typeface="Wingdings" pitchFamily="2" charset="2"/>
              <a:buChar char="§"/>
              <a:defRPr/>
            </a:pPr>
            <a:r>
              <a:rPr lang="en-GB" sz="2100" dirty="0"/>
              <a:t>Joint </a:t>
            </a:r>
            <a:r>
              <a:rPr lang="en-GB" sz="2100" dirty="0" err="1"/>
              <a:t>Mtg</a:t>
            </a:r>
            <a:r>
              <a:rPr lang="en-GB" sz="2100" dirty="0"/>
              <a:t> with </a:t>
            </a:r>
            <a:r>
              <a:rPr lang="en-GB" sz="2100" dirty="0" smtClean="0"/>
              <a:t>NAV WG</a:t>
            </a:r>
            <a:endParaRPr lang="en-GB" sz="2100" dirty="0"/>
          </a:p>
          <a:p>
            <a:pPr marL="576263" lvl="2" indent="-230188">
              <a:spcBef>
                <a:spcPct val="20000"/>
              </a:spcBef>
              <a:buFont typeface="Wingdings" pitchFamily="2" charset="2"/>
              <a:buChar char="§"/>
              <a:defRPr/>
            </a:pPr>
            <a:r>
              <a:rPr lang="en-US" sz="1700" dirty="0" smtClean="0"/>
              <a:t>Draft </a:t>
            </a:r>
            <a:r>
              <a:rPr lang="en-US" sz="1700" dirty="0"/>
              <a:t>NAV </a:t>
            </a:r>
            <a:r>
              <a:rPr lang="en-US" sz="1700" dirty="0" smtClean="0"/>
              <a:t>Services </a:t>
            </a:r>
            <a:r>
              <a:rPr lang="en-US" sz="1700" dirty="0"/>
              <a:t>produced </a:t>
            </a:r>
            <a:r>
              <a:rPr lang="en-US" sz="1700" dirty="0" smtClean="0"/>
              <a:t>by SM&amp;C WG (PhD </a:t>
            </a:r>
            <a:r>
              <a:rPr lang="en-US" sz="1700" dirty="0"/>
              <a:t>thesis </a:t>
            </a:r>
            <a:r>
              <a:rPr lang="en-US" sz="1700" dirty="0" smtClean="0"/>
              <a:t>with ESA</a:t>
            </a:r>
            <a:r>
              <a:rPr lang="en-US" sz="1700" dirty="0"/>
              <a:t>)</a:t>
            </a:r>
          </a:p>
          <a:p>
            <a:pPr marL="576263" lvl="2" indent="-230188">
              <a:spcBef>
                <a:spcPct val="20000"/>
              </a:spcBef>
              <a:buFont typeface="Wingdings" pitchFamily="2" charset="2"/>
              <a:buChar char="§"/>
              <a:defRPr/>
            </a:pPr>
            <a:r>
              <a:rPr lang="en-US" sz="1700" dirty="0" smtClean="0"/>
              <a:t>Increased awareness of service benefits with NAV WG and MOSSG</a:t>
            </a:r>
          </a:p>
          <a:p>
            <a:pPr marL="576263" lvl="2" indent="-230188">
              <a:spcBef>
                <a:spcPct val="20000"/>
              </a:spcBef>
              <a:buFont typeface="Wingdings" pitchFamily="2" charset="2"/>
              <a:buChar char="§"/>
              <a:defRPr/>
            </a:pPr>
            <a:r>
              <a:rPr lang="en-US" sz="1700" dirty="0" smtClean="0"/>
              <a:t>NAV </a:t>
            </a:r>
            <a:r>
              <a:rPr lang="en-US" sz="1700" dirty="0"/>
              <a:t>WG agreed to review consolidated material in the </a:t>
            </a:r>
            <a:r>
              <a:rPr lang="en-US" sz="1700" dirty="0" smtClean="0"/>
              <a:t>future</a:t>
            </a:r>
            <a:endParaRPr lang="en-GB" sz="2100" dirty="0" smtClean="0"/>
          </a:p>
          <a:p>
            <a:pPr>
              <a:spcBef>
                <a:spcPct val="20000"/>
              </a:spcBef>
              <a:buFont typeface="Wingdings" pitchFamily="2" charset="2"/>
              <a:buChar char="§"/>
              <a:defRPr/>
            </a:pPr>
            <a:r>
              <a:rPr lang="en-GB" sz="2100" dirty="0" smtClean="0"/>
              <a:t>Joint </a:t>
            </a:r>
            <a:r>
              <a:rPr lang="en-GB" sz="2100" dirty="0" err="1" smtClean="0"/>
              <a:t>Mtg</a:t>
            </a:r>
            <a:r>
              <a:rPr lang="en-GB" sz="2100" dirty="0" smtClean="0"/>
              <a:t> with SOIS</a:t>
            </a:r>
          </a:p>
          <a:p>
            <a:pPr marL="576263" lvl="2" indent="-230188">
              <a:spcBef>
                <a:spcPct val="20000"/>
              </a:spcBef>
              <a:buFont typeface="Wingdings" pitchFamily="2" charset="2"/>
              <a:buChar char="§"/>
              <a:defRPr/>
            </a:pPr>
            <a:r>
              <a:rPr lang="en-US" sz="1700" dirty="0" smtClean="0"/>
              <a:t>Possible </a:t>
            </a:r>
            <a:r>
              <a:rPr lang="en-US" sz="1700" dirty="0"/>
              <a:t>relation between MAL and the Software Electronic Data Sheet (EDS</a:t>
            </a:r>
            <a:r>
              <a:rPr lang="en-US" sz="1700" dirty="0" smtClean="0"/>
              <a:t>)</a:t>
            </a:r>
            <a:endParaRPr lang="en-US" sz="1700" dirty="0"/>
          </a:p>
          <a:p>
            <a:pPr marL="576263" lvl="2" indent="-230188">
              <a:spcBef>
                <a:spcPct val="20000"/>
              </a:spcBef>
              <a:buFont typeface="Wingdings" pitchFamily="2" charset="2"/>
              <a:buChar char="§"/>
              <a:defRPr/>
            </a:pPr>
            <a:r>
              <a:rPr lang="en-US" sz="1700" dirty="0" smtClean="0"/>
              <a:t>Continue exchange in future and update </a:t>
            </a:r>
            <a:r>
              <a:rPr lang="en-US" sz="1700" dirty="0"/>
              <a:t>of the SOIS-MO </a:t>
            </a:r>
            <a:r>
              <a:rPr lang="en-US" sz="1700" dirty="0" err="1" smtClean="0"/>
              <a:t>MoU</a:t>
            </a:r>
            <a:endParaRPr lang="en-GB" sz="1700" dirty="0"/>
          </a:p>
          <a:p>
            <a:pPr marL="230188" lvl="1" indent="-230188">
              <a:spcBef>
                <a:spcPct val="20000"/>
              </a:spcBef>
              <a:buFont typeface="Wingdings" pitchFamily="2" charset="2"/>
              <a:buChar char="§"/>
              <a:defRPr/>
            </a:pPr>
            <a:r>
              <a:rPr lang="en-GB" sz="2100" dirty="0">
                <a:ea typeface="+mn-ea"/>
                <a:cs typeface="+mn-cs"/>
              </a:rPr>
              <a:t>Joint </a:t>
            </a:r>
            <a:r>
              <a:rPr lang="en-GB" sz="2100" dirty="0" err="1" smtClean="0">
                <a:ea typeface="+mn-ea"/>
                <a:cs typeface="+mn-cs"/>
              </a:rPr>
              <a:t>Mtg</a:t>
            </a:r>
            <a:r>
              <a:rPr lang="en-GB" sz="2100" dirty="0" smtClean="0">
                <a:ea typeface="+mn-ea"/>
                <a:cs typeface="+mn-cs"/>
              </a:rPr>
              <a:t> with SIS-DTN WG</a:t>
            </a:r>
            <a:endParaRPr lang="en-GB" sz="2100" dirty="0">
              <a:ea typeface="+mn-ea"/>
              <a:cs typeface="+mn-cs"/>
            </a:endParaRPr>
          </a:p>
          <a:p>
            <a:pPr marL="576263" lvl="2" indent="-230188">
              <a:spcBef>
                <a:spcPct val="20000"/>
              </a:spcBef>
              <a:buFont typeface="Wingdings" pitchFamily="2" charset="2"/>
              <a:buChar char="§"/>
              <a:defRPr/>
            </a:pPr>
            <a:r>
              <a:rPr lang="en-US" sz="1700" dirty="0"/>
              <a:t>I</a:t>
            </a:r>
            <a:r>
              <a:rPr lang="en-US" sz="1700" dirty="0" smtClean="0"/>
              <a:t>nterest </a:t>
            </a:r>
            <a:r>
              <a:rPr lang="en-US" sz="1700" dirty="0"/>
              <a:t>from SIS-DTN in using M&amp;C </a:t>
            </a:r>
            <a:r>
              <a:rPr lang="en-US" sz="1700" dirty="0" smtClean="0"/>
              <a:t>services for DTN network management (</a:t>
            </a:r>
            <a:r>
              <a:rPr lang="en-US" sz="1700" dirty="0" err="1" smtClean="0"/>
              <a:t>tbc</a:t>
            </a:r>
            <a:r>
              <a:rPr lang="en-US" sz="1700" dirty="0" smtClean="0"/>
              <a:t>)</a:t>
            </a:r>
          </a:p>
          <a:p>
            <a:pPr marL="230188" lvl="1" indent="-230188">
              <a:spcBef>
                <a:spcPct val="20000"/>
              </a:spcBef>
              <a:buFont typeface="Wingdings" pitchFamily="2" charset="2"/>
              <a:buChar char="§"/>
              <a:defRPr/>
            </a:pPr>
            <a:r>
              <a:rPr lang="en-US" sz="2100" dirty="0" smtClean="0"/>
              <a:t>CSS - MOIMS Overlap</a:t>
            </a:r>
            <a:endParaRPr lang="en-US" sz="2100" dirty="0"/>
          </a:p>
          <a:p>
            <a:pPr marL="576263" lvl="2" indent="-230188">
              <a:spcBef>
                <a:spcPct val="20000"/>
              </a:spcBef>
              <a:buFont typeface="Wingdings" pitchFamily="2" charset="2"/>
              <a:buChar char="§"/>
              <a:defRPr/>
            </a:pPr>
            <a:r>
              <a:rPr lang="en-US" sz="1700" dirty="0"/>
              <a:t>Agreement reached is acceptable to SM&amp;C </a:t>
            </a:r>
            <a:r>
              <a:rPr lang="en-US" sz="1700" dirty="0" smtClean="0"/>
              <a:t>WG</a:t>
            </a:r>
            <a:endParaRPr lang="en-US" sz="1500" dirty="0"/>
          </a:p>
          <a:p>
            <a:pPr marL="230188" lvl="1" indent="-230188">
              <a:spcBef>
                <a:spcPct val="20000"/>
              </a:spcBef>
              <a:buFont typeface="Wingdings" pitchFamily="2" charset="2"/>
              <a:buChar char="§"/>
              <a:defRPr/>
            </a:pPr>
            <a:r>
              <a:rPr lang="en-US" sz="2100" dirty="0"/>
              <a:t>Resources</a:t>
            </a:r>
          </a:p>
          <a:p>
            <a:pPr marL="576263" lvl="2" indent="-230188">
              <a:spcBef>
                <a:spcPct val="20000"/>
              </a:spcBef>
              <a:buFont typeface="Wingdings" pitchFamily="2" charset="2"/>
              <a:buChar char="§"/>
              <a:defRPr/>
            </a:pPr>
            <a:r>
              <a:rPr lang="en-US" sz="1700" dirty="0"/>
              <a:t>Active support by other agencies </a:t>
            </a:r>
            <a:r>
              <a:rPr lang="en-US" sz="1700" dirty="0" smtClean="0"/>
              <a:t>sought</a:t>
            </a:r>
            <a:endParaRPr lang="en-US" sz="1500" dirty="0"/>
          </a:p>
          <a:p>
            <a:pPr marL="230188" lvl="1" indent="-230188">
              <a:spcBef>
                <a:spcPct val="20000"/>
              </a:spcBef>
              <a:buFont typeface="Wingdings" pitchFamily="2" charset="2"/>
              <a:buChar char="§"/>
              <a:defRPr/>
            </a:pPr>
            <a:r>
              <a:rPr lang="en-US" sz="2100" dirty="0"/>
              <a:t>NAV Services</a:t>
            </a:r>
          </a:p>
          <a:p>
            <a:pPr marL="576263" lvl="2" indent="-230188">
              <a:spcBef>
                <a:spcPct val="20000"/>
              </a:spcBef>
              <a:buFont typeface="Wingdings" pitchFamily="2" charset="2"/>
              <a:buChar char="§"/>
              <a:defRPr/>
            </a:pPr>
            <a:r>
              <a:rPr lang="en-US" sz="1700" dirty="0"/>
              <a:t>Missions have indicated priority in the availability of NAV </a:t>
            </a:r>
            <a:r>
              <a:rPr lang="en-US" sz="1700" dirty="0" smtClean="0"/>
              <a:t>Services</a:t>
            </a:r>
            <a:endParaRPr lang="en-US" sz="1500" dirty="0"/>
          </a:p>
          <a:p>
            <a:pPr marL="230188" lvl="1" indent="-230188">
              <a:spcBef>
                <a:spcPct val="20000"/>
              </a:spcBef>
              <a:buFont typeface="Wingdings" pitchFamily="2" charset="2"/>
              <a:buChar char="§"/>
              <a:defRPr/>
            </a:pPr>
            <a:r>
              <a:rPr lang="en-US" sz="2100" dirty="0"/>
              <a:t>XTCE Review</a:t>
            </a:r>
          </a:p>
          <a:p>
            <a:pPr marL="576263" lvl="2" indent="-230188">
              <a:spcBef>
                <a:spcPct val="20000"/>
              </a:spcBef>
              <a:buFont typeface="Wingdings" pitchFamily="2" charset="2"/>
              <a:buChar char="§"/>
              <a:defRPr/>
            </a:pPr>
            <a:r>
              <a:rPr lang="en-US" sz="1700" dirty="0"/>
              <a:t>Support required for ratification of OMG documents</a:t>
            </a:r>
          </a:p>
          <a:p>
            <a:pPr marL="230188" lvl="1" indent="-230188">
              <a:spcBef>
                <a:spcPct val="20000"/>
              </a:spcBef>
              <a:buFont typeface="Wingdings" pitchFamily="2" charset="2"/>
              <a:buChar char="§"/>
              <a:defRPr/>
            </a:pPr>
            <a:endParaRPr lang="en-US" sz="1500" dirty="0"/>
          </a:p>
          <a:p>
            <a:pPr marL="230188" lvl="1" indent="-230188">
              <a:spcBef>
                <a:spcPct val="20000"/>
              </a:spcBef>
              <a:buFont typeface="Wingdings" pitchFamily="2" charset="2"/>
              <a:buChar char="§"/>
              <a:defRPr/>
            </a:pPr>
            <a:endParaRPr lang="en-GB" sz="1500" dirty="0">
              <a:latin typeface="Calibri" pitchFamily="34" charset="0"/>
            </a:endParaRPr>
          </a:p>
        </p:txBody>
      </p:sp>
      <p:sp>
        <p:nvSpPr>
          <p:cNvPr id="8" name="Text Box 2"/>
          <p:cNvSpPr txBox="1">
            <a:spLocks noChangeArrowheads="1"/>
          </p:cNvSpPr>
          <p:nvPr/>
        </p:nvSpPr>
        <p:spPr bwMode="auto">
          <a:xfrm>
            <a:off x="-420650" y="0"/>
            <a:ext cx="9564650" cy="430887"/>
          </a:xfrm>
          <a:prstGeom prst="rect">
            <a:avLst/>
          </a:prstGeom>
          <a:noFill/>
          <a:ln w="9525">
            <a:noFill/>
            <a:miter lim="800000"/>
            <a:headEnd/>
            <a:tailEnd/>
          </a:ln>
        </p:spPr>
        <p:txBody>
          <a:bodyPr wrap="square">
            <a:spAutoFit/>
          </a:bodyPr>
          <a:lstStyle>
            <a:lvl1pPr marL="342900" indent="-342900">
              <a:defRPr b="1">
                <a:solidFill>
                  <a:schemeClr val="tx1"/>
                </a:solidFill>
                <a:latin typeface="Arial" charset="0"/>
              </a:defRPr>
            </a:lvl1pPr>
            <a:lvl2pPr>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fontAlgn="base">
              <a:spcBef>
                <a:spcPct val="0"/>
              </a:spcBef>
              <a:spcAft>
                <a:spcPct val="0"/>
              </a:spcAft>
              <a:defRPr b="1">
                <a:solidFill>
                  <a:schemeClr val="tx1"/>
                </a:solidFill>
                <a:latin typeface="Arial" charset="0"/>
              </a:defRPr>
            </a:lvl6pPr>
            <a:lvl7pPr marL="2971800" indent="-228600" fontAlgn="base">
              <a:spcBef>
                <a:spcPct val="0"/>
              </a:spcBef>
              <a:spcAft>
                <a:spcPct val="0"/>
              </a:spcAft>
              <a:defRPr b="1">
                <a:solidFill>
                  <a:schemeClr val="tx1"/>
                </a:solidFill>
                <a:latin typeface="Arial" charset="0"/>
              </a:defRPr>
            </a:lvl7pPr>
            <a:lvl8pPr marL="3429000" indent="-228600" fontAlgn="base">
              <a:spcBef>
                <a:spcPct val="0"/>
              </a:spcBef>
              <a:spcAft>
                <a:spcPct val="0"/>
              </a:spcAft>
              <a:defRPr b="1">
                <a:solidFill>
                  <a:schemeClr val="tx1"/>
                </a:solidFill>
                <a:latin typeface="Arial" charset="0"/>
              </a:defRPr>
            </a:lvl8pPr>
            <a:lvl9pPr marL="3886200" indent="-228600" fontAlgn="base">
              <a:spcBef>
                <a:spcPct val="0"/>
              </a:spcBef>
              <a:spcAft>
                <a:spcPct val="0"/>
              </a:spcAft>
              <a:defRPr b="1">
                <a:solidFill>
                  <a:schemeClr val="tx1"/>
                </a:solidFill>
                <a:latin typeface="Arial" charset="0"/>
              </a:defRPr>
            </a:lvl9pPr>
          </a:lstStyle>
          <a:p>
            <a:pPr lvl="1" algn="ctr" eaLnBrk="0" hangingPunct="0">
              <a:defRPr/>
            </a:pPr>
            <a:r>
              <a:rPr lang="en-GB" sz="2200" dirty="0" smtClean="0">
                <a:solidFill>
                  <a:srgbClr val="000099"/>
                </a:solidFill>
                <a:effectLst>
                  <a:outerShdw blurRad="38100" dist="38100" dir="2700000" algn="tl">
                    <a:srgbClr val="C0C0C0"/>
                  </a:outerShdw>
                </a:effectLst>
                <a:latin typeface="Calibri" pitchFamily="34" charset="0"/>
              </a:rPr>
              <a:t>MOIMS : SM&amp;C WG Report Joint Meetings &amp; Issues</a:t>
            </a:r>
            <a:endParaRPr lang="en-US" sz="2200" dirty="0" smtClean="0">
              <a:solidFill>
                <a:srgbClr val="000099"/>
              </a:solidFill>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 y="702245"/>
            <a:ext cx="4877435" cy="290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442" name="Rectangle 2"/>
          <p:cNvSpPr>
            <a:spLocks noGrp="1" noChangeArrowheads="1"/>
          </p:cNvSpPr>
          <p:nvPr>
            <p:ph type="title"/>
          </p:nvPr>
        </p:nvSpPr>
        <p:spPr>
          <a:xfrm>
            <a:off x="1273175" y="228600"/>
            <a:ext cx="6423025" cy="430213"/>
          </a:xfrm>
        </p:spPr>
        <p:txBody>
          <a:bodyPr/>
          <a:lstStyle/>
          <a:p>
            <a:pPr>
              <a:defRPr/>
            </a:pPr>
            <a:r>
              <a:rPr lang="en-GB" sz="2200" kern="1200" dirty="0">
                <a:solidFill>
                  <a:srgbClr val="000099"/>
                </a:solidFill>
                <a:effectLst>
                  <a:outerShdw blurRad="38100" dist="38100" dir="2700000" algn="tl">
                    <a:srgbClr val="C0C0C0"/>
                  </a:outerShdw>
                </a:effectLst>
                <a:latin typeface="Calibri" pitchFamily="34" charset="0"/>
                <a:ea typeface="+mn-ea"/>
                <a:cs typeface="+mn-cs"/>
              </a:rPr>
              <a:t>MO Services are Getting Real!</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8547" y="3429000"/>
            <a:ext cx="63762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2"/>
          <p:cNvSpPr txBox="1">
            <a:spLocks noChangeArrowheads="1"/>
          </p:cNvSpPr>
          <p:nvPr/>
        </p:nvSpPr>
        <p:spPr bwMode="auto">
          <a:xfrm>
            <a:off x="117020" y="5579680"/>
            <a:ext cx="2355501" cy="646331"/>
          </a:xfrm>
          <a:prstGeom prst="rect">
            <a:avLst/>
          </a:prstGeom>
          <a:noFill/>
          <a:ln w="9525">
            <a:noFill/>
            <a:miter lim="800000"/>
            <a:headEnd/>
            <a:tailEnd/>
          </a:ln>
        </p:spPr>
        <p:txBody>
          <a:bodyPr wrap="square">
            <a:spAutoFit/>
          </a:bodyPr>
          <a:lstStyle>
            <a:lvl1pPr marL="342900" indent="-342900">
              <a:defRPr b="1">
                <a:solidFill>
                  <a:schemeClr val="tx1"/>
                </a:solidFill>
                <a:latin typeface="Arial" charset="0"/>
              </a:defRPr>
            </a:lvl1pPr>
            <a:lvl2pPr>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fontAlgn="base">
              <a:spcBef>
                <a:spcPct val="0"/>
              </a:spcBef>
              <a:spcAft>
                <a:spcPct val="0"/>
              </a:spcAft>
              <a:defRPr b="1">
                <a:solidFill>
                  <a:schemeClr val="tx1"/>
                </a:solidFill>
                <a:latin typeface="Arial" charset="0"/>
              </a:defRPr>
            </a:lvl6pPr>
            <a:lvl7pPr marL="2971800" indent="-228600" fontAlgn="base">
              <a:spcBef>
                <a:spcPct val="0"/>
              </a:spcBef>
              <a:spcAft>
                <a:spcPct val="0"/>
              </a:spcAft>
              <a:defRPr b="1">
                <a:solidFill>
                  <a:schemeClr val="tx1"/>
                </a:solidFill>
                <a:latin typeface="Arial" charset="0"/>
              </a:defRPr>
            </a:lvl7pPr>
            <a:lvl8pPr marL="3429000" indent="-228600" fontAlgn="base">
              <a:spcBef>
                <a:spcPct val="0"/>
              </a:spcBef>
              <a:spcAft>
                <a:spcPct val="0"/>
              </a:spcAft>
              <a:defRPr b="1">
                <a:solidFill>
                  <a:schemeClr val="tx1"/>
                </a:solidFill>
                <a:latin typeface="Arial" charset="0"/>
              </a:defRPr>
            </a:lvl8pPr>
            <a:lvl9pPr marL="3886200" indent="-228600" fontAlgn="base">
              <a:spcBef>
                <a:spcPct val="0"/>
              </a:spcBef>
              <a:spcAft>
                <a:spcPct val="0"/>
              </a:spcAft>
              <a:defRPr b="1">
                <a:solidFill>
                  <a:schemeClr val="tx1"/>
                </a:solidFill>
                <a:latin typeface="Arial" charset="0"/>
              </a:defRPr>
            </a:lvl9pPr>
          </a:lstStyle>
          <a:p>
            <a:pPr lvl="1" algn="ctr" eaLnBrk="0" hangingPunct="0">
              <a:defRPr/>
            </a:pPr>
            <a:r>
              <a:rPr lang="en-US" sz="1800" dirty="0" smtClean="0">
                <a:latin typeface="Calibri" pitchFamily="34" charset="0"/>
              </a:rPr>
              <a:t>Schedule </a:t>
            </a:r>
            <a:r>
              <a:rPr lang="en-US" sz="1800" dirty="0">
                <a:latin typeface="Calibri" pitchFamily="34" charset="0"/>
              </a:rPr>
              <a:t>(updates in Red</a:t>
            </a:r>
            <a:r>
              <a:rPr lang="en-US" sz="1800" dirty="0" smtClean="0">
                <a:latin typeface="Calibri" pitchFamily="34" charset="0"/>
              </a:rPr>
              <a:t>)</a:t>
            </a:r>
            <a:endParaRPr lang="en-US" sz="1800" dirty="0">
              <a:latin typeface="Calibri" pitchFamily="34" charset="0"/>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7645" y="702245"/>
            <a:ext cx="4193680" cy="19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40" name="Shape 40"/>
          <p:cNvSpPr txBox="1">
            <a:spLocks noGrp="1"/>
          </p:cNvSpPr>
          <p:nvPr>
            <p:ph type="body" idx="1"/>
          </p:nvPr>
        </p:nvSpPr>
        <p:spPr>
          <a:xfrm>
            <a:off x="232235" y="702245"/>
            <a:ext cx="8717935" cy="4967700"/>
          </a:xfrm>
          <a:prstGeom prst="rect">
            <a:avLst/>
          </a:prstGeom>
        </p:spPr>
        <p:txBody>
          <a:bodyPr lIns="91425" tIns="91425" rIns="91425" bIns="91425" anchor="t" anchorCtr="0">
            <a:noAutofit/>
          </a:bodyPr>
          <a:lstStyle/>
          <a:p>
            <a:pPr marL="576263" indent="-342900">
              <a:lnSpc>
                <a:spcPct val="100000"/>
              </a:lnSpc>
              <a:spcBef>
                <a:spcPts val="600"/>
              </a:spcBef>
              <a:spcAft>
                <a:spcPts val="600"/>
              </a:spcAft>
              <a:buClr>
                <a:schemeClr val="dk1"/>
              </a:buClr>
              <a:buSzPct val="100000"/>
            </a:pPr>
            <a:r>
              <a:rPr lang="en-US" sz="2000" dirty="0">
                <a:cs typeface="Arial" pitchFamily="34" charset="0"/>
              </a:rPr>
              <a:t>Co-Chair </a:t>
            </a:r>
            <a:r>
              <a:rPr lang="en-US" sz="2000" dirty="0" err="1">
                <a:cs typeface="Arial" pitchFamily="34" charset="0"/>
              </a:rPr>
              <a:t>Lindolfo</a:t>
            </a:r>
            <a:r>
              <a:rPr lang="en-US" sz="2000" dirty="0">
                <a:cs typeface="Arial" pitchFamily="34" charset="0"/>
              </a:rPr>
              <a:t> Martinez unable to attend (</a:t>
            </a:r>
            <a:r>
              <a:rPr lang="en-US" sz="2000" dirty="0" smtClean="0">
                <a:cs typeface="Arial" pitchFamily="34" charset="0"/>
              </a:rPr>
              <a:t>illness)</a:t>
            </a:r>
          </a:p>
          <a:p>
            <a:pPr marL="576263" indent="-342900">
              <a:lnSpc>
                <a:spcPct val="100000"/>
              </a:lnSpc>
              <a:spcBef>
                <a:spcPts val="600"/>
              </a:spcBef>
              <a:spcAft>
                <a:spcPts val="600"/>
              </a:spcAft>
              <a:buClr>
                <a:schemeClr val="dk1"/>
              </a:buClr>
              <a:buSzPct val="100000"/>
            </a:pPr>
            <a:r>
              <a:rPr lang="en-US" sz="2000" dirty="0" smtClean="0">
                <a:cs typeface="Arial" pitchFamily="34" charset="0"/>
              </a:rPr>
              <a:t>Attendance </a:t>
            </a:r>
            <a:r>
              <a:rPr lang="en-US" sz="2000" dirty="0">
                <a:cs typeface="Arial" pitchFamily="34" charset="0"/>
              </a:rPr>
              <a:t>from NASA, ESA and 2 new Members from DLR (</a:t>
            </a:r>
            <a:r>
              <a:rPr lang="en-US" sz="2000" dirty="0" err="1">
                <a:cs typeface="Arial" pitchFamily="34" charset="0"/>
              </a:rPr>
              <a:t>Jordi</a:t>
            </a:r>
            <a:r>
              <a:rPr lang="en-US" sz="2000" dirty="0">
                <a:cs typeface="Arial" pitchFamily="34" charset="0"/>
              </a:rPr>
              <a:t> Artigas and </a:t>
            </a:r>
            <a:r>
              <a:rPr lang="en-US" sz="2000" dirty="0" err="1">
                <a:cs typeface="Arial" pitchFamily="34" charset="0"/>
              </a:rPr>
              <a:t>Ribin</a:t>
            </a:r>
            <a:r>
              <a:rPr lang="en-US" sz="2000" dirty="0">
                <a:cs typeface="Arial" pitchFamily="34" charset="0"/>
              </a:rPr>
              <a:t> </a:t>
            </a:r>
            <a:r>
              <a:rPr lang="en-US" sz="2000" dirty="0" err="1" smtClean="0">
                <a:cs typeface="Arial" pitchFamily="34" charset="0"/>
              </a:rPr>
              <a:t>Balachandran</a:t>
            </a:r>
            <a:endParaRPr lang="en-US" sz="2000" dirty="0">
              <a:cs typeface="Arial" pitchFamily="34" charset="0"/>
            </a:endParaRPr>
          </a:p>
          <a:p>
            <a:pPr marL="914400" lvl="1" indent="-342900">
              <a:lnSpc>
                <a:spcPct val="100000"/>
              </a:lnSpc>
              <a:spcBef>
                <a:spcPts val="600"/>
              </a:spcBef>
              <a:spcAft>
                <a:spcPts val="600"/>
              </a:spcAft>
              <a:buClr>
                <a:schemeClr val="dk1"/>
              </a:buClr>
              <a:buSzPct val="100000"/>
            </a:pPr>
            <a:r>
              <a:rPr lang="en-US" sz="1800" dirty="0" smtClean="0">
                <a:cs typeface="Arial" pitchFamily="34" charset="0"/>
              </a:rPr>
              <a:t>Estimated </a:t>
            </a:r>
            <a:r>
              <a:rPr lang="en-US" sz="1800" dirty="0">
                <a:cs typeface="Arial" pitchFamily="34" charset="0"/>
              </a:rPr>
              <a:t>0.10 – 0.15 FTE total contribution </a:t>
            </a:r>
            <a:r>
              <a:rPr lang="en-US" sz="1800" dirty="0" smtClean="0">
                <a:cs typeface="Arial" pitchFamily="34" charset="0"/>
              </a:rPr>
              <a:t>towards </a:t>
            </a:r>
            <a:r>
              <a:rPr lang="en-US" sz="1800" dirty="0">
                <a:cs typeface="Arial" pitchFamily="34" charset="0"/>
              </a:rPr>
              <a:t>the </a:t>
            </a:r>
            <a:r>
              <a:rPr lang="en-US" sz="1800" dirty="0" smtClean="0">
                <a:cs typeface="Arial" pitchFamily="34" charset="0"/>
              </a:rPr>
              <a:t>GB</a:t>
            </a:r>
          </a:p>
          <a:p>
            <a:pPr marL="576263" indent="-342900">
              <a:lnSpc>
                <a:spcPct val="100000"/>
              </a:lnSpc>
              <a:spcBef>
                <a:spcPts val="600"/>
              </a:spcBef>
              <a:spcAft>
                <a:spcPts val="600"/>
              </a:spcAft>
              <a:buClr>
                <a:schemeClr val="dk1"/>
              </a:buClr>
              <a:buSzPct val="100000"/>
            </a:pPr>
            <a:r>
              <a:rPr lang="en-US" sz="2000" dirty="0" smtClean="0">
                <a:cs typeface="Arial" pitchFamily="34" charset="0"/>
              </a:rPr>
              <a:t>General </a:t>
            </a:r>
            <a:r>
              <a:rPr lang="en-US" sz="2000" dirty="0">
                <a:cs typeface="Arial" pitchFamily="34" charset="0"/>
              </a:rPr>
              <a:t>concept of using Google Docs and </a:t>
            </a:r>
            <a:r>
              <a:rPr lang="en-US" sz="2000" dirty="0" err="1">
                <a:cs typeface="Arial" pitchFamily="34" charset="0"/>
              </a:rPr>
              <a:t>VSee</a:t>
            </a:r>
            <a:r>
              <a:rPr lang="en-US" sz="2000" dirty="0">
                <a:cs typeface="Arial" pitchFamily="34" charset="0"/>
              </a:rPr>
              <a:t> in conjunction with CWE works very well, and </a:t>
            </a:r>
            <a:r>
              <a:rPr lang="en-US" sz="2000" dirty="0" smtClean="0">
                <a:cs typeface="Arial" pitchFamily="34" charset="0"/>
              </a:rPr>
              <a:t>WG plans </a:t>
            </a:r>
            <a:r>
              <a:rPr lang="en-US" sz="2000" dirty="0">
                <a:cs typeface="Arial" pitchFamily="34" charset="0"/>
              </a:rPr>
              <a:t>to </a:t>
            </a:r>
            <a:r>
              <a:rPr lang="en-US" sz="2000" dirty="0" smtClean="0">
                <a:cs typeface="Arial" pitchFamily="34" charset="0"/>
              </a:rPr>
              <a:t>continue in same way</a:t>
            </a:r>
          </a:p>
          <a:p>
            <a:pPr marL="576263" indent="-342900">
              <a:lnSpc>
                <a:spcPct val="100000"/>
              </a:lnSpc>
              <a:spcBef>
                <a:spcPts val="600"/>
              </a:spcBef>
              <a:spcAft>
                <a:spcPts val="600"/>
              </a:spcAft>
              <a:buClr>
                <a:schemeClr val="dk1"/>
              </a:buClr>
              <a:buSzPct val="100000"/>
            </a:pPr>
            <a:r>
              <a:rPr lang="en-US" sz="2000" dirty="0" smtClean="0">
                <a:cs typeface="Arial" pitchFamily="34" charset="0"/>
              </a:rPr>
              <a:t>Planning: Distribute GB </a:t>
            </a:r>
            <a:r>
              <a:rPr lang="en-US" sz="2000" dirty="0">
                <a:cs typeface="Arial" pitchFamily="34" charset="0"/>
              </a:rPr>
              <a:t>for </a:t>
            </a:r>
            <a:r>
              <a:rPr lang="en-US" sz="2000" dirty="0" smtClean="0">
                <a:cs typeface="Arial" pitchFamily="34" charset="0"/>
              </a:rPr>
              <a:t>CESG </a:t>
            </a:r>
            <a:r>
              <a:rPr lang="en-US" sz="2000" dirty="0">
                <a:cs typeface="Arial" pitchFamily="34" charset="0"/>
              </a:rPr>
              <a:t>review prior to the Spring 2015, enabling </a:t>
            </a:r>
            <a:r>
              <a:rPr lang="en-US" sz="2000" dirty="0" smtClean="0">
                <a:cs typeface="Arial" pitchFamily="34" charset="0"/>
              </a:rPr>
              <a:t>BB </a:t>
            </a:r>
            <a:r>
              <a:rPr lang="en-US" sz="2000" dirty="0">
                <a:cs typeface="Arial" pitchFamily="34" charset="0"/>
              </a:rPr>
              <a:t>project commitments to be </a:t>
            </a:r>
            <a:r>
              <a:rPr lang="en-US" sz="2000">
                <a:cs typeface="Arial" pitchFamily="34" charset="0"/>
              </a:rPr>
              <a:t>made </a:t>
            </a:r>
            <a:endParaRPr lang="en-US" sz="2000" dirty="0" smtClean="0">
              <a:cs typeface="Arial" pitchFamily="34" charset="0"/>
            </a:endParaRPr>
          </a:p>
          <a:p>
            <a:pPr marL="576263" indent="-342900">
              <a:lnSpc>
                <a:spcPct val="100000"/>
              </a:lnSpc>
              <a:spcBef>
                <a:spcPts val="600"/>
              </a:spcBef>
              <a:spcAft>
                <a:spcPts val="600"/>
              </a:spcAft>
              <a:buClr>
                <a:schemeClr val="dk1"/>
              </a:buClr>
              <a:buSzPct val="100000"/>
            </a:pPr>
            <a:r>
              <a:rPr lang="en-US" sz="2000" dirty="0" smtClean="0">
                <a:cs typeface="Arial" pitchFamily="34" charset="0"/>
              </a:rPr>
              <a:t>Excellent </a:t>
            </a:r>
            <a:r>
              <a:rPr lang="en-US" sz="2000" dirty="0">
                <a:cs typeface="Arial" pitchFamily="34" charset="0"/>
              </a:rPr>
              <a:t>technical interchange between VOICE/MIA/TEL on the use of CCSDS standards for Voice, Audio and Video in </a:t>
            </a:r>
            <a:r>
              <a:rPr lang="en-US" sz="2000" dirty="0" err="1">
                <a:cs typeface="Arial" pitchFamily="34" charset="0"/>
              </a:rPr>
              <a:t>Telemanipulation</a:t>
            </a:r>
            <a:r>
              <a:rPr lang="en-US" sz="2000" dirty="0">
                <a:cs typeface="Arial" pitchFamily="34" charset="0"/>
              </a:rPr>
              <a:t> (</a:t>
            </a:r>
            <a:r>
              <a:rPr lang="en-US" sz="2000" dirty="0" err="1">
                <a:cs typeface="Arial" pitchFamily="34" charset="0"/>
              </a:rPr>
              <a:t>Haptics</a:t>
            </a:r>
            <a:r>
              <a:rPr lang="en-US" sz="2000" dirty="0">
                <a:cs typeface="Arial" pitchFamily="34" charset="0"/>
              </a:rPr>
              <a:t> and Force Control) within TEL</a:t>
            </a:r>
          </a:p>
          <a:p>
            <a:pPr marL="576263" indent="-342900">
              <a:lnSpc>
                <a:spcPct val="100000"/>
              </a:lnSpc>
              <a:spcBef>
                <a:spcPts val="600"/>
              </a:spcBef>
              <a:spcAft>
                <a:spcPts val="600"/>
              </a:spcAft>
              <a:buClr>
                <a:schemeClr val="dk1"/>
              </a:buClr>
              <a:buSzPct val="100000"/>
              <a:buFont typeface="Courier New"/>
              <a:buChar char="o"/>
            </a:pPr>
            <a:r>
              <a:rPr lang="en-US" sz="2000" dirty="0">
                <a:cs typeface="Arial" pitchFamily="34" charset="0"/>
              </a:rPr>
              <a:t>Increase collaboration with Japanese and Russian members of the </a:t>
            </a:r>
            <a:r>
              <a:rPr lang="en-US" sz="2000" dirty="0" err="1">
                <a:cs typeface="Arial" pitchFamily="34" charset="0"/>
              </a:rPr>
              <a:t>Telerobotic</a:t>
            </a:r>
            <a:r>
              <a:rPr lang="en-US" sz="2000" dirty="0">
                <a:cs typeface="Arial" pitchFamily="34" charset="0"/>
              </a:rPr>
              <a:t> Operations community, supported by Mike Kearney and </a:t>
            </a:r>
            <a:r>
              <a:rPr lang="en-US" sz="2000" dirty="0" err="1">
                <a:cs typeface="Arial" pitchFamily="34" charset="0"/>
              </a:rPr>
              <a:t>Jordi</a:t>
            </a:r>
            <a:r>
              <a:rPr lang="en-US" sz="2000" dirty="0">
                <a:cs typeface="Arial" pitchFamily="34" charset="0"/>
              </a:rPr>
              <a:t> Artigas, who will make introductions</a:t>
            </a:r>
          </a:p>
          <a:p>
            <a:pPr marL="576263" indent="-342900">
              <a:lnSpc>
                <a:spcPct val="100000"/>
              </a:lnSpc>
              <a:spcBef>
                <a:spcPts val="600"/>
              </a:spcBef>
              <a:spcAft>
                <a:spcPts val="600"/>
              </a:spcAft>
              <a:buClr>
                <a:schemeClr val="dk1"/>
              </a:buClr>
              <a:buSzPct val="100000"/>
              <a:buFont typeface="Courier New"/>
              <a:buChar char="o"/>
            </a:pPr>
            <a:endParaRPr lang="en-US" sz="2000" dirty="0">
              <a:cs typeface="Arial" pitchFamily="34" charset="0"/>
            </a:endParaRPr>
          </a:p>
          <a:p>
            <a:pPr marL="576263" indent="-342900">
              <a:lnSpc>
                <a:spcPct val="100000"/>
              </a:lnSpc>
              <a:spcBef>
                <a:spcPts val="600"/>
              </a:spcBef>
              <a:spcAft>
                <a:spcPts val="600"/>
              </a:spcAft>
              <a:buClr>
                <a:schemeClr val="dk1"/>
              </a:buClr>
              <a:buSzPct val="100000"/>
              <a:buFont typeface="Courier New"/>
              <a:buChar char="o"/>
            </a:pPr>
            <a:endParaRPr lang="en-US" sz="2000" dirty="0"/>
          </a:p>
          <a:p>
            <a:pPr marL="576263" indent="-342900">
              <a:lnSpc>
                <a:spcPct val="100000"/>
              </a:lnSpc>
              <a:spcBef>
                <a:spcPts val="600"/>
              </a:spcBef>
              <a:spcAft>
                <a:spcPts val="600"/>
              </a:spcAft>
              <a:buClr>
                <a:schemeClr val="dk1"/>
              </a:buClr>
              <a:buSzPct val="100000"/>
              <a:buFont typeface="Courier New"/>
              <a:buChar char="o"/>
            </a:pPr>
            <a:endParaRPr lang="en" sz="2000" dirty="0"/>
          </a:p>
        </p:txBody>
      </p:sp>
      <p:sp>
        <p:nvSpPr>
          <p:cNvPr id="5" name="Text Box 2"/>
          <p:cNvSpPr txBox="1">
            <a:spLocks noChangeArrowheads="1"/>
          </p:cNvSpPr>
          <p:nvPr/>
        </p:nvSpPr>
        <p:spPr bwMode="auto">
          <a:xfrm>
            <a:off x="1840085" y="186920"/>
            <a:ext cx="73789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ＭＳ Ｐゴシック" pitchFamily="34" charset="-128"/>
              </a:defRPr>
            </a:lvl1pPr>
            <a:lvl2pPr>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lvl="1">
              <a:spcBef>
                <a:spcPct val="50000"/>
              </a:spcBef>
            </a:pPr>
            <a:r>
              <a:rPr lang="en-GB" sz="2000" dirty="0" smtClean="0">
                <a:solidFill>
                  <a:srgbClr val="000099"/>
                </a:solidFill>
              </a:rPr>
              <a:t>MOIMS</a:t>
            </a:r>
            <a:r>
              <a:rPr lang="en-US" sz="2000" dirty="0" smtClean="0">
                <a:solidFill>
                  <a:srgbClr val="000099"/>
                </a:solidFill>
              </a:rPr>
              <a:t>:  TEL WG Report</a:t>
            </a:r>
            <a:endParaRPr lang="en-US" sz="2000" dirty="0">
              <a:solidFill>
                <a:srgbClr val="000099"/>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2" name="Shape 52"/>
          <p:cNvSpPr txBox="1">
            <a:spLocks noGrp="1"/>
          </p:cNvSpPr>
          <p:nvPr>
            <p:ph type="body" idx="1"/>
          </p:nvPr>
        </p:nvSpPr>
        <p:spPr>
          <a:xfrm>
            <a:off x="117019" y="702245"/>
            <a:ext cx="8871555" cy="5991180"/>
          </a:xfrm>
          <a:prstGeom prst="rect">
            <a:avLst/>
          </a:prstGeom>
        </p:spPr>
        <p:txBody>
          <a:bodyPr lIns="91425" tIns="91425" rIns="91425" bIns="91425" anchor="t" anchorCtr="0">
            <a:noAutofit/>
          </a:bodyPr>
          <a:lstStyle/>
          <a:p>
            <a:pPr marL="76200" indent="0">
              <a:buClr>
                <a:schemeClr val="dk1"/>
              </a:buClr>
              <a:buSzPct val="166666"/>
              <a:buNone/>
            </a:pPr>
            <a:r>
              <a:rPr lang="en-US" sz="2100" dirty="0" smtClean="0"/>
              <a:t>Main activities</a:t>
            </a:r>
          </a:p>
          <a:p>
            <a:pPr marL="457200" indent="-381000">
              <a:buClr>
                <a:schemeClr val="dk1"/>
              </a:buClr>
              <a:buSzPct val="166666"/>
              <a:buFont typeface="Arial"/>
              <a:buChar char="•"/>
            </a:pPr>
            <a:r>
              <a:rPr lang="en-US" sz="1800" dirty="0" smtClean="0"/>
              <a:t>Overview </a:t>
            </a:r>
            <a:r>
              <a:rPr lang="en-US" sz="1800" dirty="0"/>
              <a:t>of Green Book </a:t>
            </a:r>
            <a:r>
              <a:rPr lang="en-US" sz="1800" dirty="0" smtClean="0"/>
              <a:t>Content</a:t>
            </a:r>
          </a:p>
          <a:p>
            <a:pPr marL="457200" indent="-381000">
              <a:buClr>
                <a:schemeClr val="dk1"/>
              </a:buClr>
              <a:buSzPct val="166666"/>
              <a:buFont typeface="Arial"/>
              <a:buChar char="•"/>
            </a:pPr>
            <a:r>
              <a:rPr lang="en-US" sz="1800" dirty="0" err="1" smtClean="0"/>
              <a:t>Telerobotic</a:t>
            </a:r>
            <a:r>
              <a:rPr lang="en-US" sz="1800" dirty="0" smtClean="0"/>
              <a:t> </a:t>
            </a:r>
            <a:r>
              <a:rPr lang="en-US" sz="1800" dirty="0"/>
              <a:t>Operations </a:t>
            </a:r>
            <a:r>
              <a:rPr lang="en-US" sz="1800" dirty="0" smtClean="0"/>
              <a:t>Scenarios</a:t>
            </a:r>
          </a:p>
          <a:p>
            <a:pPr marL="457200" indent="-381000">
              <a:buClr>
                <a:schemeClr val="dk1"/>
              </a:buClr>
              <a:buSzPct val="166666"/>
              <a:buFont typeface="Arial"/>
              <a:buChar char="•"/>
            </a:pPr>
            <a:r>
              <a:rPr lang="en-US" sz="1800" dirty="0" smtClean="0"/>
              <a:t>DLR </a:t>
            </a:r>
            <a:r>
              <a:rPr lang="en-US" sz="1800" dirty="0"/>
              <a:t>Use Cases and </a:t>
            </a:r>
            <a:r>
              <a:rPr lang="en-US" sz="1800" dirty="0" smtClean="0"/>
              <a:t>Scenarios</a:t>
            </a:r>
          </a:p>
          <a:p>
            <a:pPr marL="795337" lvl="1" indent="-381000">
              <a:buClr>
                <a:schemeClr val="dk1"/>
              </a:buClr>
              <a:buSzPct val="166666"/>
              <a:buFont typeface="Arial"/>
              <a:buChar char="•"/>
            </a:pPr>
            <a:r>
              <a:rPr lang="en-US" sz="1800" dirty="0" smtClean="0"/>
              <a:t>Contribution as additional </a:t>
            </a:r>
            <a:r>
              <a:rPr lang="en-US" sz="1800" dirty="0"/>
              <a:t>material for Section 3.1.1, </a:t>
            </a:r>
            <a:r>
              <a:rPr lang="en-US" sz="1800" dirty="0" smtClean="0"/>
              <a:t>Ops Scenarios</a:t>
            </a:r>
          </a:p>
          <a:p>
            <a:pPr marL="795337" lvl="1" indent="-381000">
              <a:buClr>
                <a:schemeClr val="dk1"/>
              </a:buClr>
              <a:buSzPct val="166666"/>
              <a:buFont typeface="Arial"/>
              <a:buChar char="•"/>
            </a:pPr>
            <a:r>
              <a:rPr lang="en-US" sz="1800" dirty="0" smtClean="0"/>
              <a:t>Description </a:t>
            </a:r>
            <a:r>
              <a:rPr lang="en-US" sz="1800" dirty="0"/>
              <a:t>of </a:t>
            </a:r>
            <a:r>
              <a:rPr lang="en-US" sz="1800" dirty="0" smtClean="0"/>
              <a:t>Tel. Ops </a:t>
            </a:r>
            <a:r>
              <a:rPr lang="en-US" sz="1800" dirty="0"/>
              <a:t>Service to support stability and safety of force feedback over space links (</a:t>
            </a:r>
            <a:r>
              <a:rPr lang="en-US" sz="1800" dirty="0" err="1"/>
              <a:t>Haptics</a:t>
            </a:r>
            <a:r>
              <a:rPr lang="en-US" sz="1800" dirty="0"/>
              <a:t> and Force-Feedback </a:t>
            </a:r>
            <a:r>
              <a:rPr lang="en-US" sz="1800" dirty="0" smtClean="0"/>
              <a:t>Scenario)</a:t>
            </a:r>
          </a:p>
          <a:p>
            <a:pPr marL="795337" lvl="1" indent="-381000">
              <a:buClr>
                <a:schemeClr val="dk1"/>
              </a:buClr>
              <a:buSzPct val="166666"/>
              <a:buFont typeface="Arial"/>
              <a:buChar char="•"/>
            </a:pPr>
            <a:r>
              <a:rPr lang="en-US" sz="1800" dirty="0" smtClean="0"/>
              <a:t>Description </a:t>
            </a:r>
            <a:r>
              <a:rPr lang="en-US" sz="1800" dirty="0"/>
              <a:t>of Capabilities to support new </a:t>
            </a:r>
            <a:r>
              <a:rPr lang="en-US" sz="1800" dirty="0" smtClean="0"/>
              <a:t>Service</a:t>
            </a:r>
            <a:endParaRPr lang="en-US" sz="1800" dirty="0"/>
          </a:p>
          <a:p>
            <a:pPr marL="457200" indent="-381000">
              <a:buClr>
                <a:schemeClr val="dk1"/>
              </a:buClr>
              <a:buSzPct val="166666"/>
              <a:buFont typeface="Arial"/>
              <a:buChar char="•"/>
            </a:pPr>
            <a:r>
              <a:rPr lang="en-US" sz="1800" dirty="0"/>
              <a:t>MO MAL Description</a:t>
            </a:r>
          </a:p>
          <a:p>
            <a:pPr marL="795337" lvl="1" indent="-381000">
              <a:buClr>
                <a:schemeClr val="dk1"/>
              </a:buClr>
              <a:buSzPct val="166666"/>
              <a:buFont typeface="Arial"/>
              <a:buChar char="•"/>
            </a:pPr>
            <a:r>
              <a:rPr lang="en-US" sz="1800" dirty="0"/>
              <a:t>Service Interface Specifications, APIs and Short-Stack DDS Binding</a:t>
            </a:r>
          </a:p>
          <a:p>
            <a:pPr marL="795337" lvl="1" indent="-381000">
              <a:buClr>
                <a:schemeClr val="dk1"/>
              </a:buClr>
              <a:buSzPct val="166666"/>
              <a:buFont typeface="Arial"/>
              <a:buChar char="•"/>
            </a:pPr>
            <a:r>
              <a:rPr lang="en-US" sz="1800" dirty="0"/>
              <a:t>The </a:t>
            </a:r>
            <a:r>
              <a:rPr lang="en-US" sz="1800" dirty="0" smtClean="0"/>
              <a:t>WG will </a:t>
            </a:r>
            <a:r>
              <a:rPr lang="en-US" sz="1800" dirty="0"/>
              <a:t>investigate the work necessary to create a DDS binding for the MAL that would allow the </a:t>
            </a:r>
            <a:r>
              <a:rPr lang="en-US" sz="1800" dirty="0" err="1"/>
              <a:t>Telerobotic</a:t>
            </a:r>
            <a:r>
              <a:rPr lang="en-US" sz="1800" dirty="0"/>
              <a:t> Operations standard to exist on top a CCSDS stack, or “short stacked” directly on top of DDS if required for performance.</a:t>
            </a:r>
          </a:p>
          <a:p>
            <a:pPr marL="457200" indent="-381000">
              <a:buClr>
                <a:schemeClr val="dk1"/>
              </a:buClr>
              <a:buSzPct val="166666"/>
              <a:buFont typeface="Arial"/>
              <a:buChar char="•"/>
            </a:pPr>
            <a:r>
              <a:rPr lang="en-US" sz="1800" dirty="0"/>
              <a:t>Open Questions Regarding </a:t>
            </a:r>
            <a:r>
              <a:rPr lang="en-US" sz="1800" dirty="0" err="1"/>
              <a:t>Telerobotic</a:t>
            </a:r>
            <a:r>
              <a:rPr lang="en-US" sz="1800" dirty="0"/>
              <a:t> Operations</a:t>
            </a:r>
          </a:p>
          <a:p>
            <a:pPr marL="795337" lvl="1" indent="-381000">
              <a:buClr>
                <a:schemeClr val="dk1"/>
              </a:buClr>
              <a:buSzPct val="166666"/>
              <a:buFont typeface="Arial"/>
              <a:buChar char="•"/>
            </a:pPr>
            <a:r>
              <a:rPr lang="en-US" sz="1800" dirty="0"/>
              <a:t>Voice and Audio Streaming</a:t>
            </a:r>
          </a:p>
          <a:p>
            <a:pPr marL="795337" lvl="1" indent="-381000">
              <a:buClr>
                <a:schemeClr val="dk1"/>
              </a:buClr>
              <a:buSzPct val="166666"/>
              <a:buFont typeface="Arial"/>
              <a:buChar char="•"/>
            </a:pPr>
            <a:r>
              <a:rPr lang="en-US" sz="1800" dirty="0"/>
              <a:t>Video Streaming and Virtual </a:t>
            </a:r>
            <a:r>
              <a:rPr lang="en-US" sz="1800" dirty="0" err="1"/>
              <a:t>Telepresence</a:t>
            </a:r>
            <a:endParaRPr lang="en-US" sz="1800" dirty="0"/>
          </a:p>
          <a:p>
            <a:pPr marL="795337" lvl="1" indent="-381000">
              <a:buClr>
                <a:schemeClr val="dk1"/>
              </a:buClr>
              <a:buSzPct val="166666"/>
              <a:buFont typeface="Arial"/>
              <a:buChar char="•"/>
            </a:pPr>
            <a:r>
              <a:rPr lang="en-US" sz="1800" dirty="0"/>
              <a:t>DLR to consider conducting CCSDS standards-based testing of video in support of </a:t>
            </a:r>
            <a:r>
              <a:rPr lang="en-US" sz="1800" dirty="0" err="1"/>
              <a:t>telemanipulation</a:t>
            </a:r>
            <a:r>
              <a:rPr lang="en-US" sz="1800" dirty="0"/>
              <a:t> to characterize performance; may inform Green Book and/or Blue Book</a:t>
            </a:r>
          </a:p>
          <a:p>
            <a:pPr marL="795337" lvl="1" indent="-381000">
              <a:buClr>
                <a:schemeClr val="dk1"/>
              </a:buClr>
              <a:buSzPct val="166666"/>
              <a:buFont typeface="Arial"/>
              <a:buChar char="•"/>
            </a:pPr>
            <a:endParaRPr lang="en-US" sz="1800" dirty="0"/>
          </a:p>
          <a:p>
            <a:pPr marL="795337" lvl="1" indent="-381000">
              <a:buClr>
                <a:schemeClr val="dk1"/>
              </a:buClr>
              <a:buSzPct val="166666"/>
              <a:buFont typeface="Arial"/>
              <a:buChar char="•"/>
            </a:pPr>
            <a:endParaRPr lang="en-US" sz="1800" dirty="0"/>
          </a:p>
          <a:p>
            <a:pPr marL="795337" lvl="1" indent="-381000">
              <a:buClr>
                <a:schemeClr val="dk1"/>
              </a:buClr>
              <a:buSzPct val="166666"/>
              <a:buFont typeface="Arial"/>
              <a:buChar char="•"/>
            </a:pPr>
            <a:endParaRPr lang="en" sz="1800" dirty="0"/>
          </a:p>
        </p:txBody>
      </p:sp>
      <p:sp>
        <p:nvSpPr>
          <p:cNvPr id="4" name="Text Box 2"/>
          <p:cNvSpPr txBox="1">
            <a:spLocks noChangeArrowheads="1"/>
          </p:cNvSpPr>
          <p:nvPr/>
        </p:nvSpPr>
        <p:spPr bwMode="auto">
          <a:xfrm>
            <a:off x="2574940" y="186920"/>
            <a:ext cx="5991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ＭＳ Ｐゴシック" pitchFamily="34" charset="-128"/>
              </a:defRPr>
            </a:lvl1pPr>
            <a:lvl2pPr>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lvl="1">
              <a:spcBef>
                <a:spcPct val="50000"/>
              </a:spcBef>
            </a:pPr>
            <a:r>
              <a:rPr lang="en-GB" sz="2000" dirty="0" smtClean="0">
                <a:solidFill>
                  <a:srgbClr val="000099"/>
                </a:solidFill>
              </a:rPr>
              <a:t>MOIMS</a:t>
            </a:r>
            <a:r>
              <a:rPr lang="en-US" sz="2000" dirty="0" smtClean="0">
                <a:solidFill>
                  <a:srgbClr val="000099"/>
                </a:solidFill>
              </a:rPr>
              <a:t>:  TEL WG Report</a:t>
            </a:r>
            <a:endParaRPr lang="en-US" sz="2000" dirty="0">
              <a:solidFill>
                <a:srgbClr val="000099"/>
              </a:solidFill>
            </a:endParaRPr>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a:defRPr sz="2000">
                <a:solidFill>
                  <a:schemeClr val="tx1"/>
                </a:solidFill>
                <a:latin typeface="Arial" pitchFamily="34" charset="0"/>
              </a:defRPr>
            </a:lvl6pPr>
            <a:lvl7pPr>
              <a:defRPr sz="2000">
                <a:solidFill>
                  <a:schemeClr val="tx1"/>
                </a:solidFill>
                <a:latin typeface="Arial" pitchFamily="34" charset="0"/>
              </a:defRPr>
            </a:lvl7pPr>
            <a:lvl8pPr>
              <a:defRPr sz="2000">
                <a:solidFill>
                  <a:schemeClr val="tx1"/>
                </a:solidFill>
                <a:latin typeface="Arial" pitchFamily="34" charset="0"/>
              </a:defRPr>
            </a:lvl8pPr>
            <a:lvl9pPr>
              <a:defRPr sz="2000">
                <a:solidFill>
                  <a:schemeClr val="tx1"/>
                </a:solidFill>
                <a:latin typeface="Arial" pitchFamily="34" charset="0"/>
              </a:defRPr>
            </a:lvl9pPr>
          </a:lstStyle>
          <a:p>
            <a:pPr>
              <a:spcBef>
                <a:spcPct val="50000"/>
              </a:spcBef>
            </a:pPr>
            <a:endParaRPr lang="en-US" altLang="en-US" sz="2400"/>
          </a:p>
        </p:txBody>
      </p:sp>
      <p:sp>
        <p:nvSpPr>
          <p:cNvPr id="4101" name="Text Box 3"/>
          <p:cNvSpPr txBox="1">
            <a:spLocks noChangeArrowheads="1"/>
          </p:cNvSpPr>
          <p:nvPr/>
        </p:nvSpPr>
        <p:spPr bwMode="auto">
          <a:xfrm>
            <a:off x="533400" y="838200"/>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a:defRPr sz="2000">
                <a:solidFill>
                  <a:schemeClr val="tx1"/>
                </a:solidFill>
                <a:latin typeface="Arial" pitchFamily="34" charset="0"/>
              </a:defRPr>
            </a:lvl6pPr>
            <a:lvl7pPr>
              <a:defRPr sz="2000">
                <a:solidFill>
                  <a:schemeClr val="tx1"/>
                </a:solidFill>
                <a:latin typeface="Arial" pitchFamily="34" charset="0"/>
              </a:defRPr>
            </a:lvl7pPr>
            <a:lvl8pPr>
              <a:defRPr sz="2000">
                <a:solidFill>
                  <a:schemeClr val="tx1"/>
                </a:solidFill>
                <a:latin typeface="Arial" pitchFamily="34" charset="0"/>
              </a:defRPr>
            </a:lvl8pPr>
            <a:lvl9pPr>
              <a:defRPr sz="2000">
                <a:solidFill>
                  <a:schemeClr val="tx1"/>
                </a:solidFill>
                <a:latin typeface="Arial" pitchFamily="34" charset="0"/>
              </a:defRPr>
            </a:lvl9pPr>
          </a:lstStyle>
          <a:p>
            <a:pPr>
              <a:spcBef>
                <a:spcPct val="50000"/>
              </a:spcBef>
            </a:pPr>
            <a:endParaRPr lang="en-US" altLang="en-US" sz="1800" b="1">
              <a:solidFill>
                <a:srgbClr val="CC0000"/>
              </a:solidFill>
            </a:endParaRPr>
          </a:p>
          <a:p>
            <a:pPr>
              <a:spcBef>
                <a:spcPct val="50000"/>
              </a:spcBef>
            </a:pPr>
            <a:endParaRPr lang="en-GB" altLang="en-US" sz="1800" b="1">
              <a:solidFill>
                <a:srgbClr val="CC0000"/>
              </a:solidFill>
            </a:endParaRPr>
          </a:p>
        </p:txBody>
      </p:sp>
      <p:sp>
        <p:nvSpPr>
          <p:cNvPr id="4103" name="Text Box 6"/>
          <p:cNvSpPr txBox="1">
            <a:spLocks noChangeArrowheads="1"/>
          </p:cNvSpPr>
          <p:nvPr/>
        </p:nvSpPr>
        <p:spPr bwMode="auto">
          <a:xfrm>
            <a:off x="309045" y="702245"/>
            <a:ext cx="8641125" cy="618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Arial" pitchFamily="34" charset="0"/>
              </a:defRPr>
            </a:lvl1pPr>
            <a:lvl2pPr marL="914400" indent="-457200">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a:defRPr sz="2000">
                <a:solidFill>
                  <a:schemeClr val="tx1"/>
                </a:solidFill>
                <a:latin typeface="Arial" pitchFamily="34" charset="0"/>
              </a:defRPr>
            </a:lvl6pPr>
            <a:lvl7pPr>
              <a:defRPr sz="2000">
                <a:solidFill>
                  <a:schemeClr val="tx1"/>
                </a:solidFill>
                <a:latin typeface="Arial" pitchFamily="34" charset="0"/>
              </a:defRPr>
            </a:lvl7pPr>
            <a:lvl8pPr>
              <a:defRPr sz="2000">
                <a:solidFill>
                  <a:schemeClr val="tx1"/>
                </a:solidFill>
                <a:latin typeface="Arial" pitchFamily="34" charset="0"/>
              </a:defRPr>
            </a:lvl8pPr>
            <a:lvl9pPr>
              <a:defRPr sz="2000">
                <a:solidFill>
                  <a:schemeClr val="tx1"/>
                </a:solidFill>
                <a:latin typeface="Arial" pitchFamily="34" charset="0"/>
              </a:defRPr>
            </a:lvl9pPr>
          </a:lstStyle>
          <a:p>
            <a:pPr marL="342900" indent="-342900">
              <a:lnSpc>
                <a:spcPct val="70000"/>
              </a:lnSpc>
              <a:spcBef>
                <a:spcPct val="50000"/>
              </a:spcBef>
              <a:buFont typeface="Arial" pitchFamily="34" charset="0"/>
              <a:buChar char="•"/>
            </a:pPr>
            <a:r>
              <a:rPr lang="en-US" altLang="en-US" sz="2400" dirty="0"/>
              <a:t>Goals of the WG have been </a:t>
            </a:r>
            <a:r>
              <a:rPr lang="en-US" altLang="en-US" sz="2400" dirty="0" smtClean="0"/>
              <a:t>achieved:</a:t>
            </a:r>
          </a:p>
          <a:p>
            <a:pPr marL="800100" lvl="1" indent="-342900">
              <a:spcBef>
                <a:spcPts val="600"/>
              </a:spcBef>
              <a:spcAft>
                <a:spcPts val="600"/>
              </a:spcAft>
              <a:buFont typeface="Arial" pitchFamily="34" charset="0"/>
              <a:buChar char="•"/>
            </a:pPr>
            <a:r>
              <a:rPr lang="en-US" altLang="en-US" sz="1800" dirty="0" smtClean="0"/>
              <a:t>CCSDS </a:t>
            </a:r>
            <a:r>
              <a:rPr lang="en-US" altLang="en-US" sz="1800" dirty="0"/>
              <a:t>652.0-M-1 Audit and Certification of Trustworthy Digital Repositories. </a:t>
            </a:r>
            <a:r>
              <a:rPr lang="en-US" altLang="en-US" sz="1800" dirty="0" smtClean="0"/>
              <a:t>MB. </a:t>
            </a:r>
            <a:r>
              <a:rPr lang="en-US" altLang="en-US" sz="1800" dirty="0"/>
              <a:t>Issue 1. September 2011. and ISO </a:t>
            </a:r>
            <a:r>
              <a:rPr lang="en-US" altLang="en-US" sz="1800" dirty="0" smtClean="0"/>
              <a:t>16363:2012</a:t>
            </a:r>
          </a:p>
          <a:p>
            <a:pPr marL="800100" lvl="1" indent="-342900">
              <a:spcBef>
                <a:spcPts val="600"/>
              </a:spcBef>
              <a:spcAft>
                <a:spcPts val="600"/>
              </a:spcAft>
              <a:buFont typeface="Arial" pitchFamily="34" charset="0"/>
              <a:buChar char="•"/>
            </a:pPr>
            <a:r>
              <a:rPr lang="en-US" altLang="en-US" sz="1800" dirty="0" smtClean="0"/>
              <a:t>CCSDS </a:t>
            </a:r>
            <a:r>
              <a:rPr lang="en-US" altLang="en-US" sz="1800" dirty="0"/>
              <a:t>652.1-M-2 Requirements for Bodies Providing Audit and Certification of Candidate Trustworthy Digital Repositories. Magenta Book. Issue 2. March 2014, and ISO </a:t>
            </a:r>
            <a:r>
              <a:rPr lang="en-US" altLang="en-US" sz="1800" dirty="0" smtClean="0"/>
              <a:t>16919:2014</a:t>
            </a:r>
          </a:p>
          <a:p>
            <a:pPr marL="342900" indent="-342900">
              <a:spcBef>
                <a:spcPts val="0"/>
              </a:spcBef>
              <a:spcAft>
                <a:spcPts val="0"/>
              </a:spcAft>
              <a:buFont typeface="Arial" pitchFamily="34" charset="0"/>
              <a:buChar char="•"/>
            </a:pPr>
            <a:r>
              <a:rPr lang="en-US" altLang="en-US" sz="2400" dirty="0" smtClean="0"/>
              <a:t>Future </a:t>
            </a:r>
            <a:r>
              <a:rPr lang="en-US" altLang="en-US" sz="2400" dirty="0"/>
              <a:t>of </a:t>
            </a:r>
            <a:r>
              <a:rPr lang="en-US" altLang="en-US" sz="2400" dirty="0" smtClean="0"/>
              <a:t>RAC</a:t>
            </a:r>
            <a:r>
              <a:rPr lang="en-US" altLang="en-US" dirty="0" smtClean="0"/>
              <a:t>:</a:t>
            </a:r>
          </a:p>
          <a:p>
            <a:pPr marL="800100" lvl="1" indent="-342900">
              <a:spcBef>
                <a:spcPts val="600"/>
              </a:spcBef>
              <a:spcAft>
                <a:spcPts val="600"/>
              </a:spcAft>
              <a:buFont typeface="Arial" pitchFamily="34" charset="0"/>
              <a:buChar char="•"/>
            </a:pPr>
            <a:r>
              <a:rPr lang="en-US" altLang="en-US" sz="1800" dirty="0" smtClean="0">
                <a:solidFill>
                  <a:srgbClr val="FF0000"/>
                </a:solidFill>
              </a:rPr>
              <a:t>Delete </a:t>
            </a:r>
            <a:r>
              <a:rPr lang="en-US" altLang="en-US" sz="1800" dirty="0">
                <a:solidFill>
                  <a:srgbClr val="FF0000"/>
                </a:solidFill>
              </a:rPr>
              <a:t>the Green Book project </a:t>
            </a:r>
            <a:r>
              <a:rPr lang="en-US" altLang="en-US" sz="1800" dirty="0"/>
              <a:t>– this requires further experience on the application of the standards and is best done outside CCSDS </a:t>
            </a:r>
            <a:endParaRPr lang="en-US" altLang="en-US" sz="1800" dirty="0" smtClean="0"/>
          </a:p>
          <a:p>
            <a:pPr marL="800100" lvl="1" indent="-342900">
              <a:spcBef>
                <a:spcPts val="600"/>
              </a:spcBef>
              <a:spcAft>
                <a:spcPts val="600"/>
              </a:spcAft>
              <a:buFont typeface="Arial" pitchFamily="34" charset="0"/>
              <a:buChar char="•"/>
            </a:pPr>
            <a:r>
              <a:rPr lang="en-US" altLang="en-US" sz="1800" dirty="0" smtClean="0">
                <a:solidFill>
                  <a:srgbClr val="FF0000"/>
                </a:solidFill>
              </a:rPr>
              <a:t>Close </a:t>
            </a:r>
            <a:r>
              <a:rPr lang="en-US" altLang="en-US" sz="1800" dirty="0">
                <a:solidFill>
                  <a:srgbClr val="FF0000"/>
                </a:solidFill>
              </a:rPr>
              <a:t>the WG </a:t>
            </a:r>
            <a:r>
              <a:rPr lang="en-US" altLang="en-US" sz="1800" dirty="0"/>
              <a:t>– move responsibility for the standards to DAI (5 years </a:t>
            </a:r>
            <a:r>
              <a:rPr lang="en-US" altLang="en-US" sz="1800" dirty="0" smtClean="0"/>
              <a:t>reviews)</a:t>
            </a:r>
          </a:p>
          <a:p>
            <a:pPr marL="342900" indent="-342900">
              <a:spcBef>
                <a:spcPts val="0"/>
              </a:spcBef>
              <a:spcAft>
                <a:spcPts val="0"/>
              </a:spcAft>
              <a:buFont typeface="Arial" pitchFamily="34" charset="0"/>
              <a:buChar char="•"/>
            </a:pPr>
            <a:r>
              <a:rPr lang="en-US" altLang="en-US" sz="2400" dirty="0" smtClean="0"/>
              <a:t>Future </a:t>
            </a:r>
            <a:r>
              <a:rPr lang="en-US" altLang="en-US" sz="2400" dirty="0"/>
              <a:t>of Audit and </a:t>
            </a:r>
            <a:r>
              <a:rPr lang="en-US" altLang="en-US" sz="2400" dirty="0" smtClean="0"/>
              <a:t>Certification:</a:t>
            </a:r>
          </a:p>
          <a:p>
            <a:pPr marL="800100" lvl="1" indent="-342900">
              <a:spcBef>
                <a:spcPts val="600"/>
              </a:spcBef>
              <a:spcAft>
                <a:spcPts val="600"/>
              </a:spcAft>
              <a:buFont typeface="Arial" pitchFamily="34" charset="0"/>
              <a:buChar char="•"/>
            </a:pPr>
            <a:r>
              <a:rPr lang="en-US" altLang="en-US" sz="1800" dirty="0" smtClean="0"/>
              <a:t>Encourage </a:t>
            </a:r>
            <a:r>
              <a:rPr lang="en-US" altLang="en-US" sz="1800" dirty="0"/>
              <a:t>the take up and use of the standards </a:t>
            </a:r>
            <a:endParaRPr lang="en-US" altLang="en-US" sz="1800" dirty="0" smtClean="0"/>
          </a:p>
          <a:p>
            <a:pPr marL="342900" indent="-342900">
              <a:spcBef>
                <a:spcPts val="0"/>
              </a:spcBef>
              <a:spcAft>
                <a:spcPts val="0"/>
              </a:spcAft>
              <a:buFont typeface="Arial" pitchFamily="34" charset="0"/>
              <a:buChar char="•"/>
            </a:pPr>
            <a:r>
              <a:rPr lang="en-US" altLang="en-US" sz="2200" dirty="0" smtClean="0"/>
              <a:t>Resolution</a:t>
            </a:r>
          </a:p>
          <a:p>
            <a:pPr marL="800100" lvl="1" indent="-342900">
              <a:spcBef>
                <a:spcPts val="600"/>
              </a:spcBef>
              <a:spcAft>
                <a:spcPts val="600"/>
              </a:spcAft>
              <a:buFont typeface="Arial" pitchFamily="34" charset="0"/>
              <a:buChar char="•"/>
            </a:pPr>
            <a:r>
              <a:rPr lang="en-US" altLang="en-US" sz="1800" dirty="0" smtClean="0"/>
              <a:t>Disband WG and delete current GB Project</a:t>
            </a:r>
            <a:endParaRPr lang="en-US" altLang="en-US" sz="1800" dirty="0"/>
          </a:p>
          <a:p>
            <a:pPr marL="0" indent="0">
              <a:lnSpc>
                <a:spcPct val="70000"/>
              </a:lnSpc>
              <a:spcBef>
                <a:spcPct val="50000"/>
              </a:spcBef>
            </a:pPr>
            <a:endParaRPr lang="en-US" altLang="en-US" sz="2400" b="1" dirty="0"/>
          </a:p>
        </p:txBody>
      </p:sp>
      <p:sp>
        <p:nvSpPr>
          <p:cNvPr id="11" name="Text Box 2"/>
          <p:cNvSpPr txBox="1">
            <a:spLocks noChangeArrowheads="1"/>
          </p:cNvSpPr>
          <p:nvPr/>
        </p:nvSpPr>
        <p:spPr bwMode="auto">
          <a:xfrm>
            <a:off x="1609350" y="242047"/>
            <a:ext cx="70335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ＭＳ Ｐゴシック" pitchFamily="34" charset="-128"/>
              </a:defRPr>
            </a:lvl1pPr>
            <a:lvl2pPr>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MOIMS</a:t>
            </a:r>
            <a:r>
              <a:rPr lang="en-US" sz="2000" dirty="0" smtClean="0">
                <a:solidFill>
                  <a:srgbClr val="000099"/>
                </a:solidFill>
              </a:rPr>
              <a:t> : RAC WG Report – Documents </a:t>
            </a:r>
            <a:endParaRPr lang="en-US" sz="2000" dirty="0">
              <a:solidFill>
                <a:srgbClr val="000099"/>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4294967295"/>
          </p:nvPr>
        </p:nvSpPr>
        <p:spPr>
          <a:xfrm>
            <a:off x="6553200" y="6477000"/>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a:defRPr sz="2000">
                <a:solidFill>
                  <a:schemeClr val="tx1"/>
                </a:solidFill>
                <a:latin typeface="Arial" pitchFamily="34" charset="0"/>
              </a:defRPr>
            </a:lvl6pPr>
            <a:lvl7pPr>
              <a:defRPr sz="2000">
                <a:solidFill>
                  <a:schemeClr val="tx1"/>
                </a:solidFill>
                <a:latin typeface="Arial" pitchFamily="34" charset="0"/>
              </a:defRPr>
            </a:lvl7pPr>
            <a:lvl8pPr>
              <a:defRPr sz="2000">
                <a:solidFill>
                  <a:schemeClr val="tx1"/>
                </a:solidFill>
                <a:latin typeface="Arial" pitchFamily="34" charset="0"/>
              </a:defRPr>
            </a:lvl8pPr>
            <a:lvl9pPr>
              <a:defRPr sz="2000">
                <a:solidFill>
                  <a:schemeClr val="tx1"/>
                </a:solidFill>
                <a:latin typeface="Arial" pitchFamily="34" charset="0"/>
              </a:defRPr>
            </a:lvl9pPr>
          </a:lstStyle>
          <a:p>
            <a:fld id="{4BC18F7E-4594-455B-8B24-EEE47C8F645C}" type="slidenum">
              <a:rPr lang="en-GB" altLang="fr-FR" sz="1200" smtClean="0">
                <a:solidFill>
                  <a:schemeClr val="bg2"/>
                </a:solidFill>
                <a:cs typeface="Arial" pitchFamily="34" charset="0"/>
              </a:rPr>
              <a:pPr/>
              <a:t>59</a:t>
            </a:fld>
            <a:endParaRPr lang="en-GB" altLang="fr-FR" sz="1200" smtClean="0">
              <a:solidFill>
                <a:schemeClr val="bg2"/>
              </a:solidFill>
              <a:cs typeface="Arial" pitchFamily="34" charset="0"/>
            </a:endParaRPr>
          </a:p>
        </p:txBody>
      </p:sp>
      <p:sp>
        <p:nvSpPr>
          <p:cNvPr id="1433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a:defRPr sz="2000">
                <a:solidFill>
                  <a:schemeClr val="tx1"/>
                </a:solidFill>
                <a:latin typeface="Arial" pitchFamily="34" charset="0"/>
              </a:defRPr>
            </a:lvl6pPr>
            <a:lvl7pPr>
              <a:defRPr sz="2000">
                <a:solidFill>
                  <a:schemeClr val="tx1"/>
                </a:solidFill>
                <a:latin typeface="Arial" pitchFamily="34" charset="0"/>
              </a:defRPr>
            </a:lvl7pPr>
            <a:lvl8pPr>
              <a:defRPr sz="2000">
                <a:solidFill>
                  <a:schemeClr val="tx1"/>
                </a:solidFill>
                <a:latin typeface="Arial" pitchFamily="34" charset="0"/>
              </a:defRPr>
            </a:lvl8pPr>
            <a:lvl9pPr>
              <a:defRPr sz="2000">
                <a:solidFill>
                  <a:schemeClr val="tx1"/>
                </a:solidFill>
                <a:latin typeface="Arial" pitchFamily="34" charset="0"/>
              </a:defRPr>
            </a:lvl9pPr>
          </a:lstStyle>
          <a:p>
            <a:pPr>
              <a:spcBef>
                <a:spcPct val="50000"/>
              </a:spcBef>
            </a:pPr>
            <a:endParaRPr lang="en-US" altLang="fr-FR" sz="2400"/>
          </a:p>
        </p:txBody>
      </p:sp>
      <p:sp>
        <p:nvSpPr>
          <p:cNvPr id="14340" name="Text Box 3"/>
          <p:cNvSpPr txBox="1">
            <a:spLocks noChangeArrowheads="1"/>
          </p:cNvSpPr>
          <p:nvPr/>
        </p:nvSpPr>
        <p:spPr bwMode="auto">
          <a:xfrm>
            <a:off x="533400" y="838200"/>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a:defRPr sz="2000">
                <a:solidFill>
                  <a:schemeClr val="tx1"/>
                </a:solidFill>
                <a:latin typeface="Arial" pitchFamily="34" charset="0"/>
              </a:defRPr>
            </a:lvl6pPr>
            <a:lvl7pPr>
              <a:defRPr sz="2000">
                <a:solidFill>
                  <a:schemeClr val="tx1"/>
                </a:solidFill>
                <a:latin typeface="Arial" pitchFamily="34" charset="0"/>
              </a:defRPr>
            </a:lvl7pPr>
            <a:lvl8pPr>
              <a:defRPr sz="2000">
                <a:solidFill>
                  <a:schemeClr val="tx1"/>
                </a:solidFill>
                <a:latin typeface="Arial" pitchFamily="34" charset="0"/>
              </a:defRPr>
            </a:lvl8pPr>
            <a:lvl9pPr>
              <a:defRPr sz="2000">
                <a:solidFill>
                  <a:schemeClr val="tx1"/>
                </a:solidFill>
                <a:latin typeface="Arial" pitchFamily="34" charset="0"/>
              </a:defRPr>
            </a:lvl9pPr>
          </a:lstStyle>
          <a:p>
            <a:pPr>
              <a:spcBef>
                <a:spcPct val="50000"/>
              </a:spcBef>
            </a:pPr>
            <a:endParaRPr lang="en-US" altLang="fr-FR" sz="1800" b="1">
              <a:solidFill>
                <a:srgbClr val="CC0000"/>
              </a:solidFill>
            </a:endParaRPr>
          </a:p>
          <a:p>
            <a:pPr>
              <a:spcBef>
                <a:spcPct val="50000"/>
              </a:spcBef>
            </a:pPr>
            <a:endParaRPr lang="en-GB" altLang="fr-FR" sz="1800" b="1">
              <a:solidFill>
                <a:srgbClr val="CC0000"/>
              </a:solidFill>
            </a:endParaRPr>
          </a:p>
        </p:txBody>
      </p:sp>
      <p:sp>
        <p:nvSpPr>
          <p:cNvPr id="13319" name="Text Box 6"/>
          <p:cNvSpPr txBox="1">
            <a:spLocks noChangeArrowheads="1"/>
          </p:cNvSpPr>
          <p:nvPr/>
        </p:nvSpPr>
        <p:spPr bwMode="auto">
          <a:xfrm>
            <a:off x="270640" y="740650"/>
            <a:ext cx="8679530" cy="771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New Roman" pitchFamily="18" charset="0"/>
                <a:cs typeface="Arial" charset="0"/>
              </a:defRPr>
            </a:lvl1pPr>
            <a:lvl2pPr marL="914400" indent="-45720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marL="285750" indent="-285750">
              <a:lnSpc>
                <a:spcPct val="70000"/>
              </a:lnSpc>
              <a:spcBef>
                <a:spcPts val="0"/>
              </a:spcBef>
              <a:spcAft>
                <a:spcPts val="600"/>
              </a:spcAft>
              <a:buFont typeface="Arial" pitchFamily="34" charset="0"/>
              <a:buChar char="•"/>
              <a:defRPr/>
            </a:pPr>
            <a:r>
              <a:rPr lang="en-US" altLang="fr-FR" sz="1800" dirty="0">
                <a:latin typeface="Arial" charset="0"/>
              </a:rPr>
              <a:t>Face to face meeting in London </a:t>
            </a:r>
          </a:p>
          <a:p>
            <a:pPr marL="742950" lvl="1" indent="-285750">
              <a:lnSpc>
                <a:spcPct val="70000"/>
              </a:lnSpc>
              <a:spcBef>
                <a:spcPts val="0"/>
              </a:spcBef>
              <a:spcAft>
                <a:spcPts val="600"/>
              </a:spcAft>
              <a:buFont typeface="Arial" pitchFamily="34" charset="0"/>
              <a:buChar char="•"/>
              <a:defRPr/>
            </a:pPr>
            <a:r>
              <a:rPr lang="en-US" altLang="fr-FR" sz="1800" dirty="0">
                <a:latin typeface="Arial" charset="0"/>
              </a:rPr>
              <a:t>with  new participants from UKSA and </a:t>
            </a:r>
            <a:r>
              <a:rPr lang="en-US" altLang="fr-FR" sz="1800" dirty="0" err="1">
                <a:latin typeface="Arial" charset="0"/>
              </a:rPr>
              <a:t>BnF</a:t>
            </a:r>
            <a:r>
              <a:rPr lang="en-US" altLang="fr-FR" sz="1800" dirty="0">
                <a:latin typeface="Arial" charset="0"/>
              </a:rPr>
              <a:t> (French National Library), </a:t>
            </a:r>
          </a:p>
          <a:p>
            <a:pPr marL="742950" lvl="1" indent="-285750">
              <a:lnSpc>
                <a:spcPct val="70000"/>
              </a:lnSpc>
              <a:spcBef>
                <a:spcPts val="0"/>
              </a:spcBef>
              <a:spcAft>
                <a:spcPts val="600"/>
              </a:spcAft>
              <a:buFont typeface="Arial" pitchFamily="34" charset="0"/>
              <a:buChar char="•"/>
              <a:defRPr/>
            </a:pPr>
            <a:r>
              <a:rPr lang="en-US" altLang="fr-FR" sz="1800" dirty="0">
                <a:latin typeface="Arial" charset="0"/>
              </a:rPr>
              <a:t>coordination with EU LTDP group (ESA, </a:t>
            </a:r>
            <a:r>
              <a:rPr lang="en-US" altLang="fr-FR" sz="1800" dirty="0" smtClean="0">
                <a:latin typeface="Arial" charset="0"/>
              </a:rPr>
              <a:t>DLR, ASI, UKSA). </a:t>
            </a:r>
            <a:endParaRPr lang="en-US" altLang="fr-FR" sz="1800" dirty="0">
              <a:latin typeface="Arial" charset="0"/>
            </a:endParaRPr>
          </a:p>
          <a:p>
            <a:pPr marL="742950" lvl="1" indent="-285750">
              <a:lnSpc>
                <a:spcPct val="70000"/>
              </a:lnSpc>
              <a:spcBef>
                <a:spcPts val="0"/>
              </a:spcBef>
              <a:spcAft>
                <a:spcPts val="600"/>
              </a:spcAft>
              <a:buFont typeface="Arial" pitchFamily="34" charset="0"/>
              <a:buChar char="•"/>
              <a:defRPr/>
            </a:pPr>
            <a:r>
              <a:rPr lang="en-US" altLang="fr-FR" sz="1800" dirty="0">
                <a:latin typeface="Arial" charset="0"/>
              </a:rPr>
              <a:t>2 </a:t>
            </a:r>
            <a:r>
              <a:rPr lang="en-US" altLang="fr-FR" sz="1800" dirty="0" err="1">
                <a:latin typeface="Arial" charset="0"/>
              </a:rPr>
              <a:t>telecons</a:t>
            </a:r>
            <a:r>
              <a:rPr lang="en-US" altLang="fr-FR" sz="1800" dirty="0">
                <a:latin typeface="Arial" charset="0"/>
              </a:rPr>
              <a:t> per Month </a:t>
            </a:r>
            <a:endParaRPr lang="en-US" altLang="fr-FR" sz="1800" b="1" dirty="0" smtClean="0">
              <a:latin typeface="Arial" charset="0"/>
            </a:endParaRPr>
          </a:p>
          <a:p>
            <a:pPr marL="285750" indent="-285750">
              <a:lnSpc>
                <a:spcPct val="70000"/>
              </a:lnSpc>
              <a:spcBef>
                <a:spcPts val="0"/>
              </a:spcBef>
              <a:spcAft>
                <a:spcPts val="600"/>
              </a:spcAft>
              <a:buFont typeface="Arial" pitchFamily="34" charset="0"/>
              <a:buChar char="•"/>
              <a:defRPr/>
            </a:pPr>
            <a:r>
              <a:rPr lang="en-US" altLang="fr-FR" sz="1800" dirty="0">
                <a:solidFill>
                  <a:srgbClr val="000099"/>
                </a:solidFill>
                <a:latin typeface="Arial" charset="0"/>
              </a:rPr>
              <a:t>PAIS</a:t>
            </a:r>
            <a:r>
              <a:rPr lang="en-US" altLang="fr-FR" sz="1800" dirty="0">
                <a:solidFill>
                  <a:schemeClr val="accent2"/>
                </a:solidFill>
                <a:latin typeface="Arial" charset="0"/>
              </a:rPr>
              <a:t> </a:t>
            </a:r>
            <a:r>
              <a:rPr lang="en-US" altLang="fr-FR" sz="1800" dirty="0" smtClean="0">
                <a:solidFill>
                  <a:srgbClr val="000099"/>
                </a:solidFill>
                <a:latin typeface="Arial" charset="0"/>
              </a:rPr>
              <a:t>BB </a:t>
            </a:r>
            <a:r>
              <a:rPr lang="en-US" altLang="fr-FR" sz="1800" dirty="0" smtClean="0">
                <a:latin typeface="Arial" charset="0"/>
              </a:rPr>
              <a:t>in </a:t>
            </a:r>
            <a:r>
              <a:rPr lang="en-US" altLang="fr-FR" sz="1800" dirty="0">
                <a:latin typeface="Arial" charset="0"/>
              </a:rPr>
              <a:t>ISO review (should be completed mid </a:t>
            </a:r>
            <a:r>
              <a:rPr lang="en-US" altLang="fr-FR" sz="1800" dirty="0" smtClean="0">
                <a:latin typeface="Arial" charset="0"/>
              </a:rPr>
              <a:t>December 2014)</a:t>
            </a:r>
            <a:endParaRPr lang="en-US" altLang="fr-FR" sz="1800" b="1" dirty="0" smtClean="0">
              <a:solidFill>
                <a:schemeClr val="accent2"/>
              </a:solidFill>
              <a:latin typeface="Arial" charset="0"/>
            </a:endParaRPr>
          </a:p>
          <a:p>
            <a:pPr marL="285750" indent="-285750">
              <a:lnSpc>
                <a:spcPct val="70000"/>
              </a:lnSpc>
              <a:spcBef>
                <a:spcPts val="0"/>
              </a:spcBef>
              <a:spcAft>
                <a:spcPts val="600"/>
              </a:spcAft>
              <a:buFont typeface="Arial" pitchFamily="34" charset="0"/>
              <a:buChar char="•"/>
              <a:defRPr/>
            </a:pPr>
            <a:r>
              <a:rPr lang="en-US" altLang="fr-FR" sz="1800" b="1" dirty="0" smtClean="0">
                <a:solidFill>
                  <a:schemeClr val="accent2"/>
                </a:solidFill>
                <a:latin typeface="Arial" charset="0"/>
              </a:rPr>
              <a:t>PAIS GB</a:t>
            </a:r>
          </a:p>
          <a:p>
            <a:pPr marL="742950" lvl="1" indent="-285750">
              <a:lnSpc>
                <a:spcPct val="70000"/>
              </a:lnSpc>
              <a:spcBef>
                <a:spcPts val="0"/>
              </a:spcBef>
              <a:spcAft>
                <a:spcPts val="600"/>
              </a:spcAft>
              <a:buFont typeface="Arial" pitchFamily="34" charset="0"/>
              <a:buChar char="•"/>
              <a:defRPr/>
            </a:pPr>
            <a:r>
              <a:rPr lang="en-US" altLang="fr-FR" sz="1800" dirty="0">
                <a:latin typeface="Arial" charset="0"/>
              </a:rPr>
              <a:t>P</a:t>
            </a:r>
            <a:r>
              <a:rPr lang="en-US" altLang="fr-FR" sz="1800" b="1" dirty="0" smtClean="0">
                <a:latin typeface="Arial" charset="0"/>
              </a:rPr>
              <a:t>ractical examples to be completed by end 2014</a:t>
            </a:r>
            <a:endParaRPr lang="en-US" altLang="fr-FR" sz="1800" dirty="0">
              <a:latin typeface="Arial" charset="0"/>
            </a:endParaRPr>
          </a:p>
          <a:p>
            <a:pPr marL="971550" lvl="2" indent="-285750">
              <a:lnSpc>
                <a:spcPct val="70000"/>
              </a:lnSpc>
              <a:spcBef>
                <a:spcPts val="300"/>
              </a:spcBef>
              <a:spcAft>
                <a:spcPts val="300"/>
              </a:spcAft>
              <a:buFont typeface="Arial" pitchFamily="34" charset="0"/>
              <a:buChar char="•"/>
              <a:defRPr/>
            </a:pPr>
            <a:r>
              <a:rPr lang="en-US" sz="2000" b="1" dirty="0" smtClean="0">
                <a:latin typeface="Calibri" pitchFamily="34" charset="0"/>
              </a:rPr>
              <a:t>NASA ISEE data (reviewed), ESA SAFE data (completed)</a:t>
            </a:r>
          </a:p>
          <a:p>
            <a:pPr marL="971550" lvl="2" indent="-285750">
              <a:lnSpc>
                <a:spcPct val="70000"/>
              </a:lnSpc>
              <a:spcBef>
                <a:spcPts val="300"/>
              </a:spcBef>
              <a:spcAft>
                <a:spcPts val="300"/>
              </a:spcAft>
              <a:buFont typeface="Arial" pitchFamily="34" charset="0"/>
              <a:buChar char="•"/>
              <a:defRPr/>
            </a:pPr>
            <a:r>
              <a:rPr lang="en-US" sz="2000" b="1" dirty="0" smtClean="0">
                <a:latin typeface="Calibri" pitchFamily="34" charset="0"/>
              </a:rPr>
              <a:t>CNES COROT data (reviewed), </a:t>
            </a:r>
            <a:r>
              <a:rPr lang="en-US" sz="2000" b="1" dirty="0" err="1" smtClean="0">
                <a:latin typeface="Calibri" pitchFamily="34" charset="0"/>
              </a:rPr>
              <a:t>BnF</a:t>
            </a:r>
            <a:r>
              <a:rPr lang="en-US" sz="2000" b="1" dirty="0" smtClean="0">
                <a:latin typeface="Calibri" pitchFamily="34" charset="0"/>
              </a:rPr>
              <a:t> METS packaging (ongoing)</a:t>
            </a:r>
          </a:p>
          <a:p>
            <a:pPr marL="742950" lvl="1" indent="-285750">
              <a:lnSpc>
                <a:spcPct val="70000"/>
              </a:lnSpc>
              <a:spcBef>
                <a:spcPts val="600"/>
              </a:spcBef>
              <a:spcAft>
                <a:spcPts val="600"/>
              </a:spcAft>
              <a:buFont typeface="Arial" pitchFamily="34" charset="0"/>
              <a:buChar char="•"/>
              <a:defRPr/>
            </a:pPr>
            <a:r>
              <a:rPr lang="en-US" sz="2000" b="1" dirty="0" smtClean="0">
                <a:latin typeface="Calibri" pitchFamily="34" charset="0"/>
              </a:rPr>
              <a:t>Core document (reviewed) to be completed by Feb 2015</a:t>
            </a:r>
            <a:endParaRPr lang="en-US" sz="2000" dirty="0">
              <a:solidFill>
                <a:schemeClr val="accent5">
                  <a:lumMod val="75000"/>
                </a:schemeClr>
              </a:solidFill>
              <a:latin typeface="Calibri" pitchFamily="34" charset="0"/>
            </a:endParaRPr>
          </a:p>
          <a:p>
            <a:pPr marL="742950" lvl="1" indent="-285750">
              <a:lnSpc>
                <a:spcPct val="70000"/>
              </a:lnSpc>
              <a:spcBef>
                <a:spcPts val="600"/>
              </a:spcBef>
              <a:spcAft>
                <a:spcPts val="600"/>
              </a:spcAft>
              <a:buFont typeface="Arial" pitchFamily="34" charset="0"/>
              <a:buChar char="•"/>
              <a:defRPr/>
            </a:pPr>
            <a:r>
              <a:rPr lang="en-US" sz="2000" dirty="0">
                <a:latin typeface="Calibri" pitchFamily="34" charset="0"/>
              </a:rPr>
              <a:t>D</a:t>
            </a:r>
            <a:r>
              <a:rPr lang="en-US" sz="2000" b="1" dirty="0" smtClean="0">
                <a:latin typeface="Calibri" pitchFamily="34" charset="0"/>
              </a:rPr>
              <a:t>ocument ready to be submitted to MOIMS AD by April 2015</a:t>
            </a:r>
          </a:p>
          <a:p>
            <a:pPr marL="285750" indent="-285750">
              <a:lnSpc>
                <a:spcPct val="70000"/>
              </a:lnSpc>
              <a:spcBef>
                <a:spcPts val="600"/>
              </a:spcBef>
              <a:spcAft>
                <a:spcPts val="600"/>
              </a:spcAft>
              <a:buFont typeface="Arial" pitchFamily="34" charset="0"/>
              <a:buChar char="•"/>
              <a:defRPr/>
            </a:pPr>
            <a:r>
              <a:rPr lang="en-US" altLang="fr-FR" sz="1800" dirty="0">
                <a:solidFill>
                  <a:srgbClr val="C00000"/>
                </a:solidFill>
                <a:latin typeface="Arial" charset="0"/>
                <a:cs typeface="Times New Roman" pitchFamily="18" charset="0"/>
              </a:rPr>
              <a:t>Information </a:t>
            </a:r>
            <a:r>
              <a:rPr lang="en-US" altLang="fr-FR" sz="1800" dirty="0" err="1">
                <a:solidFill>
                  <a:srgbClr val="C00000"/>
                </a:solidFill>
                <a:latin typeface="Arial" charset="0"/>
                <a:cs typeface="Times New Roman" pitchFamily="18" charset="0"/>
              </a:rPr>
              <a:t>Curation</a:t>
            </a:r>
            <a:r>
              <a:rPr lang="en-US" altLang="fr-FR" sz="1800" dirty="0">
                <a:solidFill>
                  <a:srgbClr val="C00000"/>
                </a:solidFill>
                <a:latin typeface="Arial" charset="0"/>
                <a:cs typeface="Times New Roman" pitchFamily="18" charset="0"/>
              </a:rPr>
              <a:t> Process </a:t>
            </a:r>
            <a:r>
              <a:rPr lang="en-US" altLang="fr-FR" sz="1800" dirty="0" smtClean="0">
                <a:solidFill>
                  <a:srgbClr val="C00000"/>
                </a:solidFill>
                <a:latin typeface="Arial" charset="0"/>
                <a:cs typeface="Times New Roman" pitchFamily="18" charset="0"/>
              </a:rPr>
              <a:t>(ICP) First Draft mid 2015, Final Doc end 2016</a:t>
            </a:r>
          </a:p>
          <a:p>
            <a:pPr marL="742950" lvl="1" indent="-285750">
              <a:lnSpc>
                <a:spcPct val="70000"/>
              </a:lnSpc>
              <a:spcBef>
                <a:spcPts val="300"/>
              </a:spcBef>
              <a:spcAft>
                <a:spcPts val="300"/>
              </a:spcAft>
              <a:buFont typeface="Arial" pitchFamily="34" charset="0"/>
              <a:buChar char="•"/>
              <a:defRPr/>
            </a:pPr>
            <a:r>
              <a:rPr lang="en-US" altLang="fr-FR" sz="1800" dirty="0" smtClean="0">
                <a:latin typeface="Arial" charset="0"/>
                <a:cs typeface="Times New Roman" pitchFamily="18" charset="0"/>
              </a:rPr>
              <a:t>European </a:t>
            </a:r>
            <a:r>
              <a:rPr lang="en-US" altLang="fr-FR" sz="1800" dirty="0">
                <a:latin typeface="Arial" charset="0"/>
                <a:cs typeface="Times New Roman" pitchFamily="18" charset="0"/>
              </a:rPr>
              <a:t>LTDP </a:t>
            </a:r>
            <a:r>
              <a:rPr lang="en-US" altLang="fr-FR" sz="1800" dirty="0" smtClean="0">
                <a:latin typeface="Arial" charset="0"/>
                <a:cs typeface="Times New Roman" pitchFamily="18" charset="0"/>
              </a:rPr>
              <a:t>(Long Term Data Preservation) group </a:t>
            </a:r>
            <a:r>
              <a:rPr lang="en-US" altLang="fr-FR" sz="1800" dirty="0">
                <a:latin typeface="Arial" charset="0"/>
                <a:cs typeface="Times New Roman" pitchFamily="18" charset="0"/>
              </a:rPr>
              <a:t>(ESA, CNES, DLR, UKSA, ASI, CSA …)  participates and provides input with preservation </a:t>
            </a:r>
            <a:r>
              <a:rPr lang="en-US" altLang="fr-FR" sz="1800" dirty="0" smtClean="0">
                <a:latin typeface="Arial" charset="0"/>
                <a:cs typeface="Times New Roman" pitchFamily="18" charset="0"/>
              </a:rPr>
              <a:t>workflow</a:t>
            </a:r>
          </a:p>
          <a:p>
            <a:pPr marL="742950" lvl="1" indent="-285750">
              <a:lnSpc>
                <a:spcPct val="70000"/>
              </a:lnSpc>
              <a:spcBef>
                <a:spcPts val="300"/>
              </a:spcBef>
              <a:spcAft>
                <a:spcPts val="300"/>
              </a:spcAft>
              <a:buFont typeface="Arial" pitchFamily="34" charset="0"/>
              <a:buChar char="•"/>
              <a:defRPr/>
            </a:pPr>
            <a:r>
              <a:rPr lang="en-US" altLang="fr-FR" sz="1800" dirty="0" smtClean="0">
                <a:latin typeface="Arial" charset="0"/>
                <a:cs typeface="Times New Roman" pitchFamily="18" charset="0"/>
              </a:rPr>
              <a:t>LTDP </a:t>
            </a:r>
            <a:r>
              <a:rPr lang="en-US" altLang="fr-FR" sz="1800" dirty="0">
                <a:latin typeface="Arial" charset="0"/>
                <a:cs typeface="Times New Roman" pitchFamily="18" charset="0"/>
              </a:rPr>
              <a:t>now related with </a:t>
            </a:r>
            <a:r>
              <a:rPr lang="en-US" altLang="fr-FR" sz="1800" dirty="0" smtClean="0">
                <a:latin typeface="Arial" charset="0"/>
                <a:cs typeface="Times New Roman" pitchFamily="18" charset="0"/>
              </a:rPr>
              <a:t>CEOS</a:t>
            </a:r>
          </a:p>
          <a:p>
            <a:pPr marL="742950" lvl="1" indent="-285750">
              <a:lnSpc>
                <a:spcPct val="70000"/>
              </a:lnSpc>
              <a:spcBef>
                <a:spcPts val="300"/>
              </a:spcBef>
              <a:spcAft>
                <a:spcPts val="300"/>
              </a:spcAft>
              <a:buFont typeface="Arial" pitchFamily="34" charset="0"/>
              <a:buChar char="•"/>
              <a:defRPr/>
            </a:pPr>
            <a:r>
              <a:rPr lang="en-US" altLang="fr-FR" sz="1800" dirty="0" smtClean="0">
                <a:latin typeface="Arial" charset="0"/>
                <a:cs typeface="Times New Roman" pitchFamily="18" charset="0"/>
              </a:rPr>
              <a:t>Terminology </a:t>
            </a:r>
            <a:r>
              <a:rPr lang="en-US" altLang="fr-FR" sz="1800" dirty="0">
                <a:latin typeface="Arial" charset="0"/>
                <a:cs typeface="Times New Roman" pitchFamily="18" charset="0"/>
              </a:rPr>
              <a:t>(main terms </a:t>
            </a:r>
            <a:r>
              <a:rPr lang="en-US" altLang="fr-FR" sz="1800" dirty="0" smtClean="0">
                <a:latin typeface="Arial" charset="0"/>
                <a:cs typeface="Times New Roman" pitchFamily="18" charset="0"/>
              </a:rPr>
              <a:t>agreed)</a:t>
            </a:r>
          </a:p>
          <a:p>
            <a:pPr marL="742950" lvl="1" indent="-285750">
              <a:lnSpc>
                <a:spcPct val="70000"/>
              </a:lnSpc>
              <a:spcBef>
                <a:spcPts val="300"/>
              </a:spcBef>
              <a:spcAft>
                <a:spcPts val="300"/>
              </a:spcAft>
              <a:buFont typeface="Arial" pitchFamily="34" charset="0"/>
              <a:buChar char="•"/>
              <a:defRPr/>
            </a:pPr>
            <a:r>
              <a:rPr lang="en-US" altLang="fr-FR" sz="1800" dirty="0" smtClean="0">
                <a:latin typeface="Arial" charset="0"/>
                <a:cs typeface="Times New Roman" pitchFamily="18" charset="0"/>
              </a:rPr>
              <a:t>Main </a:t>
            </a:r>
            <a:r>
              <a:rPr lang="en-US" altLang="fr-FR" sz="1800" dirty="0">
                <a:latin typeface="Arial" charset="0"/>
                <a:cs typeface="Times New Roman" pitchFamily="18" charset="0"/>
              </a:rPr>
              <a:t>steps in the process (ongoing discussions</a:t>
            </a:r>
            <a:r>
              <a:rPr lang="en-US" altLang="fr-FR" sz="1800" dirty="0" smtClean="0">
                <a:latin typeface="Arial" charset="0"/>
                <a:cs typeface="Times New Roman" pitchFamily="18" charset="0"/>
              </a:rPr>
              <a:t>)</a:t>
            </a:r>
          </a:p>
          <a:p>
            <a:pPr marL="285750" indent="-285750">
              <a:lnSpc>
                <a:spcPct val="70000"/>
              </a:lnSpc>
              <a:spcBef>
                <a:spcPts val="300"/>
              </a:spcBef>
              <a:spcAft>
                <a:spcPts val="300"/>
              </a:spcAft>
              <a:buFont typeface="Arial" pitchFamily="34" charset="0"/>
              <a:buChar char="•"/>
              <a:defRPr/>
            </a:pPr>
            <a:r>
              <a:rPr lang="en-US" altLang="fr-FR" sz="1800" dirty="0">
                <a:latin typeface="Arial" charset="0"/>
                <a:cs typeface="Times New Roman" pitchFamily="18" charset="0"/>
              </a:rPr>
              <a:t>WG Charter and Projects</a:t>
            </a:r>
          </a:p>
          <a:p>
            <a:pPr marL="742950" lvl="1" indent="-285750">
              <a:lnSpc>
                <a:spcPct val="70000"/>
              </a:lnSpc>
              <a:spcBef>
                <a:spcPts val="300"/>
              </a:spcBef>
              <a:spcAft>
                <a:spcPts val="300"/>
              </a:spcAft>
              <a:buFont typeface="Arial" pitchFamily="34" charset="0"/>
              <a:buChar char="•"/>
              <a:defRPr/>
            </a:pPr>
            <a:r>
              <a:rPr lang="en-US" altLang="fr-FR" sz="1800" dirty="0">
                <a:latin typeface="Arial" charset="0"/>
                <a:cs typeface="Times New Roman" pitchFamily="18" charset="0"/>
              </a:rPr>
              <a:t>Charter needs updates to conform to the CCSDS strategic plan, to integrate the RAC standards, and future projects</a:t>
            </a:r>
          </a:p>
          <a:p>
            <a:pPr marL="285750" indent="-285750">
              <a:lnSpc>
                <a:spcPct val="70000"/>
              </a:lnSpc>
              <a:spcBef>
                <a:spcPts val="300"/>
              </a:spcBef>
              <a:spcAft>
                <a:spcPts val="300"/>
              </a:spcAft>
              <a:buFont typeface="Arial" pitchFamily="34" charset="0"/>
              <a:buChar char="•"/>
              <a:defRPr/>
            </a:pPr>
            <a:r>
              <a:rPr lang="en-US" altLang="fr-FR" sz="1800" dirty="0">
                <a:latin typeface="Arial" charset="0"/>
                <a:cs typeface="Times New Roman" pitchFamily="18" charset="0"/>
              </a:rPr>
              <a:t>			</a:t>
            </a:r>
          </a:p>
          <a:p>
            <a:pPr marL="285750" indent="-285750">
              <a:lnSpc>
                <a:spcPct val="70000"/>
              </a:lnSpc>
              <a:spcBef>
                <a:spcPts val="600"/>
              </a:spcBef>
              <a:spcAft>
                <a:spcPts val="600"/>
              </a:spcAft>
              <a:buFont typeface="Arial" pitchFamily="34" charset="0"/>
              <a:buChar char="•"/>
              <a:defRPr/>
            </a:pPr>
            <a:endParaRPr lang="en-US" altLang="fr-FR" sz="1800" dirty="0">
              <a:solidFill>
                <a:schemeClr val="accent5">
                  <a:lumMod val="75000"/>
                </a:schemeClr>
              </a:solidFill>
              <a:latin typeface="Arial" charset="0"/>
              <a:cs typeface="Times New Roman" pitchFamily="18" charset="0"/>
            </a:endParaRPr>
          </a:p>
          <a:p>
            <a:pPr marL="285750" indent="-285750">
              <a:lnSpc>
                <a:spcPct val="70000"/>
              </a:lnSpc>
              <a:spcBef>
                <a:spcPts val="600"/>
              </a:spcBef>
              <a:spcAft>
                <a:spcPts val="600"/>
              </a:spcAft>
              <a:buFont typeface="Arial" pitchFamily="34" charset="0"/>
              <a:buChar char="•"/>
              <a:defRPr/>
            </a:pPr>
            <a:endParaRPr lang="en-GB" altLang="fr-FR" sz="1800" b="1" dirty="0" smtClean="0">
              <a:solidFill>
                <a:schemeClr val="accent5">
                  <a:lumMod val="75000"/>
                </a:schemeClr>
              </a:solidFill>
              <a:latin typeface="Arial" charset="0"/>
              <a:cs typeface="Times New Roman" pitchFamily="18" charset="0"/>
            </a:endParaRPr>
          </a:p>
          <a:p>
            <a:pPr marL="457200" lvl="1">
              <a:lnSpc>
                <a:spcPct val="70000"/>
              </a:lnSpc>
              <a:spcBef>
                <a:spcPct val="50000"/>
              </a:spcBef>
              <a:defRPr/>
            </a:pPr>
            <a:r>
              <a:rPr lang="en-US" sz="1200" b="1" dirty="0" smtClean="0">
                <a:latin typeface="Calibri" pitchFamily="34" charset="0"/>
              </a:rPr>
              <a:t>		</a:t>
            </a:r>
            <a:endParaRPr lang="en-US" sz="2000" b="1" dirty="0" smtClean="0">
              <a:latin typeface="Calibri" pitchFamily="34" charset="0"/>
            </a:endParaRPr>
          </a:p>
          <a:p>
            <a:pPr>
              <a:lnSpc>
                <a:spcPct val="70000"/>
              </a:lnSpc>
              <a:spcBef>
                <a:spcPct val="50000"/>
              </a:spcBef>
              <a:defRPr/>
            </a:pPr>
            <a:endParaRPr lang="en-US" altLang="fr-FR" sz="1800" b="1" dirty="0" smtClean="0">
              <a:solidFill>
                <a:schemeClr val="accent2"/>
              </a:solidFill>
              <a:latin typeface="Arial" charset="0"/>
            </a:endParaRPr>
          </a:p>
          <a:p>
            <a:pPr>
              <a:lnSpc>
                <a:spcPct val="70000"/>
              </a:lnSpc>
              <a:spcBef>
                <a:spcPct val="50000"/>
              </a:spcBef>
              <a:defRPr/>
            </a:pPr>
            <a:endParaRPr lang="en-GB" altLang="fr-FR" sz="1800" b="1" dirty="0" smtClean="0">
              <a:latin typeface="Arial" charset="0"/>
              <a:cs typeface="Times New Roman" pitchFamily="18" charset="0"/>
            </a:endParaRPr>
          </a:p>
        </p:txBody>
      </p:sp>
      <p:sp>
        <p:nvSpPr>
          <p:cNvPr id="13" name="Text Box 2"/>
          <p:cNvSpPr txBox="1">
            <a:spLocks noChangeArrowheads="1"/>
          </p:cNvSpPr>
          <p:nvPr/>
        </p:nvSpPr>
        <p:spPr bwMode="auto">
          <a:xfrm>
            <a:off x="1609350" y="242047"/>
            <a:ext cx="70335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ＭＳ Ｐゴシック" pitchFamily="34" charset="-128"/>
              </a:defRPr>
            </a:lvl1pPr>
            <a:lvl2pPr>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MOIMS</a:t>
            </a:r>
            <a:r>
              <a:rPr lang="en-US" sz="2000" dirty="0" smtClean="0">
                <a:solidFill>
                  <a:srgbClr val="000099"/>
                </a:solidFill>
              </a:rPr>
              <a:t> : DAI WG Report – Documents </a:t>
            </a:r>
            <a:endParaRPr lang="en-US" sz="2000" dirty="0">
              <a:solidFill>
                <a:srgbClr val="00009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55720" y="164741"/>
            <a:ext cx="7010400" cy="533400"/>
          </a:xfrm>
          <a:prstGeom prst="rect">
            <a:avLst/>
          </a:prstGeom>
        </p:spPr>
        <p:txBody>
          <a:bodyPr/>
          <a:lstStyle/>
          <a:p>
            <a:pPr lvl="0" algn="ctr" eaLnBrk="0" fontAlgn="base" hangingPunct="0">
              <a:spcBef>
                <a:spcPct val="0"/>
              </a:spcBef>
              <a:spcAft>
                <a:spcPct val="0"/>
              </a:spcAft>
              <a:defRPr/>
            </a:pPr>
            <a:r>
              <a:rPr lang="en-US" sz="2800" dirty="0" smtClean="0">
                <a:solidFill>
                  <a:srgbClr val="000099"/>
                </a:solidFill>
                <a:effectLst>
                  <a:outerShdw blurRad="38100" dist="38100" dir="2700000" algn="tl">
                    <a:srgbClr val="000000">
                      <a:alpha val="43137"/>
                    </a:srgbClr>
                  </a:outerShdw>
                </a:effectLst>
                <a:latin typeface="Calibri" pitchFamily="34" charset="0"/>
                <a:ea typeface="+mj-ea"/>
                <a:cs typeface="Calibri" pitchFamily="34" charset="0"/>
              </a:rPr>
              <a:t>CESG / CMC Polls Statistics since Spring 2014</a:t>
            </a:r>
            <a:endParaRPr lang="en-US" sz="2800" b="1" dirty="0" smtClean="0">
              <a:solidFill>
                <a:srgbClr val="000099"/>
              </a:solidFill>
              <a:effectLst>
                <a:outerShdw blurRad="38100" dist="38100" dir="2700000" algn="tl">
                  <a:srgbClr val="000000">
                    <a:alpha val="43137"/>
                  </a:srgbClr>
                </a:outerShdw>
              </a:effectLst>
              <a:latin typeface="Calibri" pitchFamily="34" charset="0"/>
              <a:ea typeface="+mj-ea"/>
              <a:cs typeface="Calibri" pitchFamily="34" charset="0"/>
            </a:endParaRPr>
          </a:p>
        </p:txBody>
      </p:sp>
      <p:sp>
        <p:nvSpPr>
          <p:cNvPr id="8" name="Rectangle 3"/>
          <p:cNvSpPr txBox="1">
            <a:spLocks noChangeArrowheads="1"/>
          </p:cNvSpPr>
          <p:nvPr/>
        </p:nvSpPr>
        <p:spPr bwMode="auto">
          <a:xfrm>
            <a:off x="276917" y="838200"/>
            <a:ext cx="8686800"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ts val="1920"/>
              </a:lnSpc>
              <a:spcBef>
                <a:spcPts val="0"/>
              </a:spcBef>
              <a:spcAft>
                <a:spcPts val="0"/>
              </a:spcAft>
            </a:pPr>
            <a:r>
              <a:rPr lang="en-US" sz="2000" dirty="0" smtClean="0"/>
              <a:t>CMC Polls </a:t>
            </a:r>
            <a:r>
              <a:rPr lang="en-US" sz="1600" dirty="0"/>
              <a:t>since last meeting </a:t>
            </a:r>
            <a:r>
              <a:rPr lang="en-US" sz="1600" dirty="0" smtClean="0"/>
              <a:t>(End March 2014)</a:t>
            </a:r>
            <a:endParaRPr lang="en-US" sz="1600" dirty="0"/>
          </a:p>
          <a:p>
            <a:pPr lvl="1">
              <a:lnSpc>
                <a:spcPts val="1920"/>
              </a:lnSpc>
              <a:spcBef>
                <a:spcPts val="0"/>
              </a:spcBef>
              <a:spcAft>
                <a:spcPts val="0"/>
              </a:spcAft>
            </a:pPr>
            <a:r>
              <a:rPr lang="en-US" sz="1600" dirty="0" smtClean="0"/>
              <a:t>Publication</a:t>
            </a:r>
          </a:p>
          <a:p>
            <a:pPr lvl="2">
              <a:lnSpc>
                <a:spcPts val="1920"/>
              </a:lnSpc>
              <a:spcBef>
                <a:spcPts val="0"/>
              </a:spcBef>
              <a:spcAft>
                <a:spcPts val="0"/>
              </a:spcAft>
            </a:pPr>
            <a:r>
              <a:rPr lang="en-US" sz="1600" dirty="0" smtClean="0">
                <a:solidFill>
                  <a:srgbClr val="000099"/>
                </a:solidFill>
              </a:rPr>
              <a:t>SLS </a:t>
            </a:r>
            <a:r>
              <a:rPr lang="en-US" sz="1600" dirty="0">
                <a:solidFill>
                  <a:srgbClr val="000099"/>
                </a:solidFill>
              </a:rPr>
              <a:t>RFM Part 1 Earth Station and </a:t>
            </a:r>
            <a:r>
              <a:rPr lang="en-US" sz="1600" dirty="0" smtClean="0">
                <a:solidFill>
                  <a:srgbClr val="000099"/>
                </a:solidFill>
              </a:rPr>
              <a:t>Spacecraft</a:t>
            </a:r>
          </a:p>
          <a:p>
            <a:pPr lvl="2">
              <a:lnSpc>
                <a:spcPts val="1920"/>
              </a:lnSpc>
              <a:spcBef>
                <a:spcPts val="0"/>
              </a:spcBef>
              <a:spcAft>
                <a:spcPts val="0"/>
              </a:spcAft>
            </a:pPr>
            <a:r>
              <a:rPr lang="en-US" sz="1600" dirty="0" smtClean="0">
                <a:solidFill>
                  <a:srgbClr val="00B050"/>
                </a:solidFill>
              </a:rPr>
              <a:t>SIS SSI Architecture</a:t>
            </a:r>
          </a:p>
          <a:p>
            <a:pPr lvl="2">
              <a:lnSpc>
                <a:spcPts val="1920"/>
              </a:lnSpc>
              <a:spcBef>
                <a:spcPts val="0"/>
              </a:spcBef>
              <a:spcAft>
                <a:spcPts val="0"/>
              </a:spcAft>
            </a:pPr>
            <a:r>
              <a:rPr lang="en-US" sz="1600" dirty="0" smtClean="0">
                <a:solidFill>
                  <a:srgbClr val="00B050"/>
                </a:solidFill>
              </a:rPr>
              <a:t>SLS Next </a:t>
            </a:r>
            <a:r>
              <a:rPr lang="en-US" sz="1600" dirty="0">
                <a:solidFill>
                  <a:srgbClr val="00B050"/>
                </a:solidFill>
              </a:rPr>
              <a:t>G</a:t>
            </a:r>
            <a:r>
              <a:rPr lang="en-US" sz="1600" dirty="0" smtClean="0">
                <a:solidFill>
                  <a:srgbClr val="00B050"/>
                </a:solidFill>
              </a:rPr>
              <a:t>eneration Uplink</a:t>
            </a:r>
          </a:p>
          <a:p>
            <a:pPr lvl="2">
              <a:lnSpc>
                <a:spcPts val="1920"/>
              </a:lnSpc>
              <a:spcBef>
                <a:spcPts val="0"/>
              </a:spcBef>
              <a:spcAft>
                <a:spcPts val="0"/>
              </a:spcAft>
            </a:pPr>
            <a:r>
              <a:rPr lang="en-US" sz="1600" dirty="0" smtClean="0">
                <a:solidFill>
                  <a:srgbClr val="00B050"/>
                </a:solidFill>
              </a:rPr>
              <a:t>SLS Overview of Space </a:t>
            </a:r>
            <a:r>
              <a:rPr lang="en-US" sz="1600" dirty="0" err="1" smtClean="0">
                <a:solidFill>
                  <a:srgbClr val="00B050"/>
                </a:solidFill>
              </a:rPr>
              <a:t>Comms</a:t>
            </a:r>
            <a:r>
              <a:rPr lang="en-US" sz="1600" dirty="0" smtClean="0">
                <a:solidFill>
                  <a:srgbClr val="00B050"/>
                </a:solidFill>
              </a:rPr>
              <a:t>  Protocols</a:t>
            </a:r>
          </a:p>
          <a:p>
            <a:pPr lvl="2">
              <a:lnSpc>
                <a:spcPts val="1920"/>
              </a:lnSpc>
              <a:spcBef>
                <a:spcPts val="0"/>
              </a:spcBef>
              <a:spcAft>
                <a:spcPts val="0"/>
              </a:spcAft>
            </a:pPr>
            <a:r>
              <a:rPr lang="en-US" sz="1600" dirty="0" smtClean="0">
                <a:solidFill>
                  <a:srgbClr val="00B050"/>
                </a:solidFill>
              </a:rPr>
              <a:t>CSS Service Management Concept</a:t>
            </a:r>
            <a:endParaRPr lang="en-US" sz="1600" dirty="0">
              <a:solidFill>
                <a:srgbClr val="00B050"/>
              </a:solidFill>
            </a:endParaRPr>
          </a:p>
          <a:p>
            <a:pPr lvl="2">
              <a:lnSpc>
                <a:spcPts val="1920"/>
              </a:lnSpc>
              <a:spcBef>
                <a:spcPts val="0"/>
              </a:spcBef>
              <a:spcAft>
                <a:spcPts val="0"/>
              </a:spcAft>
            </a:pPr>
            <a:r>
              <a:rPr lang="en-US" sz="1600" dirty="0" smtClean="0">
                <a:solidFill>
                  <a:srgbClr val="CC3300"/>
                </a:solidFill>
              </a:rPr>
              <a:t>SOIS Device Enumeration Service</a:t>
            </a:r>
          </a:p>
          <a:p>
            <a:pPr lvl="2">
              <a:lnSpc>
                <a:spcPts val="1920"/>
              </a:lnSpc>
              <a:spcBef>
                <a:spcPts val="0"/>
              </a:spcBef>
              <a:spcAft>
                <a:spcPts val="0"/>
              </a:spcAft>
            </a:pPr>
            <a:r>
              <a:rPr lang="en-US" sz="1600" dirty="0" smtClean="0">
                <a:solidFill>
                  <a:srgbClr val="FFC000"/>
                </a:solidFill>
                <a:ea typeface="ＭＳ Ｐゴシック" pitchFamily="34" charset="-128"/>
              </a:rPr>
              <a:t>SLS </a:t>
            </a:r>
            <a:r>
              <a:rPr lang="en-US" sz="1600" dirty="0">
                <a:solidFill>
                  <a:srgbClr val="FFC000"/>
                </a:solidFill>
                <a:ea typeface="ＭＳ Ｐゴシック" pitchFamily="34" charset="-128"/>
              </a:rPr>
              <a:t>Erasure Correcting Codes for use in near Earth and Deep Space </a:t>
            </a:r>
            <a:r>
              <a:rPr lang="en-US" sz="1600" dirty="0" err="1" smtClean="0">
                <a:solidFill>
                  <a:srgbClr val="FFC000"/>
                </a:solidFill>
                <a:ea typeface="ＭＳ Ｐゴシック" pitchFamily="34" charset="-128"/>
              </a:rPr>
              <a:t>Comms</a:t>
            </a:r>
            <a:endParaRPr lang="en-US" sz="1600" dirty="0" smtClean="0"/>
          </a:p>
          <a:p>
            <a:pPr lvl="1">
              <a:lnSpc>
                <a:spcPts val="1920"/>
              </a:lnSpc>
              <a:spcBef>
                <a:spcPts val="0"/>
              </a:spcBef>
              <a:spcAft>
                <a:spcPts val="0"/>
              </a:spcAft>
            </a:pPr>
            <a:r>
              <a:rPr lang="en-US" sz="1600" dirty="0" smtClean="0"/>
              <a:t>Agency </a:t>
            </a:r>
            <a:r>
              <a:rPr lang="en-US" sz="1600" dirty="0"/>
              <a:t>Review</a:t>
            </a:r>
          </a:p>
          <a:p>
            <a:pPr lvl="2">
              <a:lnSpc>
                <a:spcPts val="1920"/>
              </a:lnSpc>
              <a:spcBef>
                <a:spcPts val="0"/>
              </a:spcBef>
              <a:spcAft>
                <a:spcPts val="0"/>
              </a:spcAft>
            </a:pPr>
            <a:r>
              <a:rPr lang="en-US" sz="1600" dirty="0" smtClean="0">
                <a:solidFill>
                  <a:srgbClr val="FF0000"/>
                </a:solidFill>
              </a:rPr>
              <a:t>CSS CSTS – Monitored Data</a:t>
            </a:r>
          </a:p>
          <a:p>
            <a:pPr lvl="2">
              <a:lnSpc>
                <a:spcPts val="1920"/>
              </a:lnSpc>
              <a:spcBef>
                <a:spcPts val="0"/>
              </a:spcBef>
              <a:spcAft>
                <a:spcPts val="0"/>
              </a:spcAft>
            </a:pPr>
            <a:r>
              <a:rPr lang="en-US" sz="1600" dirty="0" smtClean="0">
                <a:solidFill>
                  <a:srgbClr val="FF0000"/>
                </a:solidFill>
              </a:rPr>
              <a:t>CSS Simple Schedule Format</a:t>
            </a:r>
          </a:p>
          <a:p>
            <a:pPr lvl="2">
              <a:lnSpc>
                <a:spcPts val="1920"/>
              </a:lnSpc>
              <a:spcBef>
                <a:spcPts val="0"/>
              </a:spcBef>
              <a:spcAft>
                <a:spcPts val="0"/>
              </a:spcAft>
            </a:pPr>
            <a:r>
              <a:rPr lang="en-US" sz="1600" dirty="0" smtClean="0">
                <a:solidFill>
                  <a:srgbClr val="FF0000"/>
                </a:solidFill>
              </a:rPr>
              <a:t>CSS Space </a:t>
            </a:r>
            <a:r>
              <a:rPr lang="en-US" sz="1600" dirty="0" err="1" smtClean="0">
                <a:solidFill>
                  <a:srgbClr val="FF0000"/>
                </a:solidFill>
              </a:rPr>
              <a:t>Comms</a:t>
            </a:r>
            <a:r>
              <a:rPr lang="en-US" sz="1600" dirty="0" smtClean="0">
                <a:solidFill>
                  <a:srgbClr val="FF0000"/>
                </a:solidFill>
              </a:rPr>
              <a:t> Cross Support Architecture Requirements</a:t>
            </a:r>
          </a:p>
          <a:p>
            <a:pPr lvl="2">
              <a:lnSpc>
                <a:spcPts val="1920"/>
              </a:lnSpc>
              <a:spcBef>
                <a:spcPts val="0"/>
              </a:spcBef>
              <a:spcAft>
                <a:spcPts val="0"/>
              </a:spcAft>
            </a:pPr>
            <a:r>
              <a:rPr lang="en-US" sz="1600" dirty="0" smtClean="0"/>
              <a:t>Pink Sheets</a:t>
            </a:r>
          </a:p>
          <a:p>
            <a:pPr lvl="3">
              <a:lnSpc>
                <a:spcPts val="1920"/>
              </a:lnSpc>
              <a:spcBef>
                <a:spcPts val="0"/>
              </a:spcBef>
              <a:spcAft>
                <a:spcPts val="0"/>
              </a:spcAft>
            </a:pPr>
            <a:r>
              <a:rPr lang="en-US" sz="1600" dirty="0" smtClean="0"/>
              <a:t>CSS SLE API for Forward SP, Forward CLTU, ROCF, Return Channel / All Frames, Core Services</a:t>
            </a:r>
          </a:p>
          <a:p>
            <a:pPr lvl="3">
              <a:lnSpc>
                <a:spcPts val="1920"/>
              </a:lnSpc>
              <a:spcBef>
                <a:spcPts val="0"/>
              </a:spcBef>
              <a:spcAft>
                <a:spcPts val="0"/>
              </a:spcAft>
            </a:pPr>
            <a:r>
              <a:rPr lang="en-US" sz="1600" dirty="0" smtClean="0"/>
              <a:t>CFDP Issue 4.1</a:t>
            </a:r>
          </a:p>
          <a:p>
            <a:pPr lvl="1">
              <a:lnSpc>
                <a:spcPts val="1920"/>
              </a:lnSpc>
              <a:spcBef>
                <a:spcPts val="0"/>
              </a:spcBef>
              <a:spcAft>
                <a:spcPts val="0"/>
              </a:spcAft>
            </a:pPr>
            <a:r>
              <a:rPr lang="en-US" sz="1600" dirty="0" smtClean="0"/>
              <a:t>Completion of SIS CFDP over encapsulation and SLS Next Generation Uplink WGs </a:t>
            </a:r>
          </a:p>
          <a:p>
            <a:pPr lvl="1">
              <a:lnSpc>
                <a:spcPts val="1920"/>
              </a:lnSpc>
              <a:spcBef>
                <a:spcPts val="0"/>
              </a:spcBef>
              <a:spcAft>
                <a:spcPts val="0"/>
              </a:spcAft>
            </a:pPr>
            <a:r>
              <a:rPr lang="en-US" sz="1600" dirty="0" smtClean="0"/>
              <a:t>Approval of SLS SLP new Projects</a:t>
            </a:r>
          </a:p>
          <a:p>
            <a:pPr>
              <a:lnSpc>
                <a:spcPts val="1920"/>
              </a:lnSpc>
              <a:spcBef>
                <a:spcPts val="0"/>
              </a:spcBef>
              <a:spcAft>
                <a:spcPts val="0"/>
              </a:spcAft>
              <a:defRPr/>
            </a:pPr>
            <a:r>
              <a:rPr lang="en-US" sz="2000" dirty="0">
                <a:ea typeface="ＭＳ Ｐゴシック" pitchFamily="34" charset="-128"/>
              </a:rPr>
              <a:t>CESG Polls </a:t>
            </a:r>
            <a:r>
              <a:rPr lang="en-US" sz="1600" dirty="0">
                <a:ea typeface="ＭＳ Ｐゴシック" pitchFamily="34" charset="-128"/>
              </a:rPr>
              <a:t>since last meeting (End March 2014) not through CMC Poll yet</a:t>
            </a:r>
          </a:p>
          <a:p>
            <a:pPr lvl="1">
              <a:lnSpc>
                <a:spcPts val="1920"/>
              </a:lnSpc>
              <a:spcBef>
                <a:spcPts val="0"/>
              </a:spcBef>
              <a:spcAft>
                <a:spcPts val="0"/>
              </a:spcAft>
              <a:defRPr/>
            </a:pPr>
            <a:r>
              <a:rPr lang="en-US" sz="1600" dirty="0">
                <a:ea typeface="ＭＳ Ｐゴシック" pitchFamily="34" charset="-128"/>
              </a:rPr>
              <a:t>Publication</a:t>
            </a:r>
          </a:p>
          <a:p>
            <a:pPr lvl="2">
              <a:lnSpc>
                <a:spcPts val="1920"/>
              </a:lnSpc>
              <a:spcBef>
                <a:spcPts val="0"/>
              </a:spcBef>
              <a:spcAft>
                <a:spcPts val="0"/>
              </a:spcAft>
              <a:defRPr/>
            </a:pPr>
            <a:r>
              <a:rPr lang="en-US" sz="1600" dirty="0" smtClean="0">
                <a:solidFill>
                  <a:srgbClr val="FFC000"/>
                </a:solidFill>
                <a:ea typeface="ＭＳ Ｐゴシック" pitchFamily="34" charset="-128"/>
              </a:rPr>
              <a:t>MOIMS </a:t>
            </a:r>
            <a:r>
              <a:rPr lang="en-US" sz="1600" dirty="0">
                <a:solidFill>
                  <a:srgbClr val="FFC000"/>
                </a:solidFill>
                <a:ea typeface="ＭＳ Ｐゴシック" pitchFamily="34" charset="-128"/>
              </a:rPr>
              <a:t>Correlated Data Generation</a:t>
            </a:r>
          </a:p>
          <a:p>
            <a:pPr>
              <a:lnSpc>
                <a:spcPts val="1920"/>
              </a:lnSpc>
              <a:spcBef>
                <a:spcPts val="0"/>
              </a:spcBef>
              <a:spcAft>
                <a:spcPts val="0"/>
              </a:spcAft>
            </a:pPr>
            <a:endParaRPr lang="en-US" sz="1900" dirty="0" smtClean="0"/>
          </a:p>
        </p:txBody>
      </p:sp>
    </p:spTree>
    <p:extLst>
      <p:ext uri="{BB962C8B-B14F-4D97-AF65-F5344CB8AC3E}">
        <p14:creationId xmlns:p14="http://schemas.microsoft.com/office/powerpoint/2010/main" val="34119808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a:defRPr sz="2000">
                <a:solidFill>
                  <a:schemeClr val="tx1"/>
                </a:solidFill>
                <a:latin typeface="Arial" pitchFamily="34" charset="0"/>
              </a:defRPr>
            </a:lvl6pPr>
            <a:lvl7pPr>
              <a:defRPr sz="2000">
                <a:solidFill>
                  <a:schemeClr val="tx1"/>
                </a:solidFill>
                <a:latin typeface="Arial" pitchFamily="34" charset="0"/>
              </a:defRPr>
            </a:lvl7pPr>
            <a:lvl8pPr>
              <a:defRPr sz="2000">
                <a:solidFill>
                  <a:schemeClr val="tx1"/>
                </a:solidFill>
                <a:latin typeface="Arial" pitchFamily="34" charset="0"/>
              </a:defRPr>
            </a:lvl8pPr>
            <a:lvl9pPr>
              <a:defRPr sz="2000">
                <a:solidFill>
                  <a:schemeClr val="tx1"/>
                </a:solidFill>
                <a:latin typeface="Arial" pitchFamily="34" charset="0"/>
              </a:defRPr>
            </a:lvl9pPr>
          </a:lstStyle>
          <a:p>
            <a:pPr>
              <a:spcBef>
                <a:spcPct val="50000"/>
              </a:spcBef>
            </a:pPr>
            <a:endParaRPr lang="en-US" altLang="fr-FR" sz="2400"/>
          </a:p>
        </p:txBody>
      </p:sp>
      <p:sp>
        <p:nvSpPr>
          <p:cNvPr id="20485" name="Text Box 5"/>
          <p:cNvSpPr txBox="1">
            <a:spLocks noChangeArrowheads="1"/>
          </p:cNvSpPr>
          <p:nvPr/>
        </p:nvSpPr>
        <p:spPr bwMode="auto">
          <a:xfrm>
            <a:off x="309045" y="894270"/>
            <a:ext cx="8454565"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indent="-4572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defRPr/>
            </a:pPr>
            <a:r>
              <a:rPr lang="en-US" sz="2400" b="1" dirty="0" smtClean="0"/>
              <a:t>Issue</a:t>
            </a:r>
          </a:p>
          <a:p>
            <a:pPr>
              <a:spcBef>
                <a:spcPct val="50000"/>
              </a:spcBef>
              <a:defRPr/>
            </a:pPr>
            <a:r>
              <a:rPr lang="en-US" sz="1800" b="1" dirty="0" smtClean="0"/>
              <a:t>Need additional agency support for WG</a:t>
            </a:r>
            <a:endParaRPr lang="en-US" sz="1800" dirty="0" smtClean="0"/>
          </a:p>
          <a:p>
            <a:pPr lvl="2">
              <a:spcBef>
                <a:spcPts val="300"/>
              </a:spcBef>
              <a:spcAft>
                <a:spcPts val="300"/>
              </a:spcAft>
              <a:defRPr/>
            </a:pPr>
            <a:r>
              <a:rPr lang="en-US" sz="1800" dirty="0"/>
              <a:t>CNES actively participates</a:t>
            </a:r>
          </a:p>
          <a:p>
            <a:pPr lvl="2">
              <a:spcBef>
                <a:spcPts val="300"/>
              </a:spcBef>
              <a:spcAft>
                <a:spcPts val="300"/>
              </a:spcAft>
              <a:defRPr/>
            </a:pPr>
            <a:r>
              <a:rPr lang="en-US" sz="1800" dirty="0"/>
              <a:t>European Union (Earth Science) Long Term Data Preservation (LTDP) support for PAIS GB and </a:t>
            </a:r>
            <a:r>
              <a:rPr lang="en-US" sz="1800" dirty="0" smtClean="0"/>
              <a:t>ICP (ESA, DLR, UKSA, ASI, CSA)</a:t>
            </a:r>
          </a:p>
          <a:p>
            <a:pPr lvl="2">
              <a:spcBef>
                <a:spcPts val="300"/>
              </a:spcBef>
              <a:spcAft>
                <a:spcPts val="300"/>
              </a:spcAft>
              <a:defRPr/>
            </a:pPr>
            <a:r>
              <a:rPr lang="en-US" sz="1800" dirty="0" smtClean="0"/>
              <a:t>Possible collaboration with the RDA –Research Data Alliance- group for prototyping</a:t>
            </a:r>
            <a:endParaRPr lang="en-US" sz="1800" dirty="0"/>
          </a:p>
          <a:p>
            <a:pPr lvl="2">
              <a:spcBef>
                <a:spcPts val="300"/>
              </a:spcBef>
              <a:spcAft>
                <a:spcPts val="300"/>
              </a:spcAft>
              <a:defRPr/>
            </a:pPr>
            <a:r>
              <a:rPr lang="en-US" sz="1800" dirty="0" smtClean="0"/>
              <a:t>But</a:t>
            </a:r>
          </a:p>
          <a:p>
            <a:pPr lvl="3">
              <a:spcBef>
                <a:spcPts val="300"/>
              </a:spcBef>
              <a:spcAft>
                <a:spcPts val="300"/>
              </a:spcAft>
              <a:defRPr/>
            </a:pPr>
            <a:r>
              <a:rPr lang="en-US" sz="1800" dirty="0" smtClean="0"/>
              <a:t>Very limited NASA funding for participation (but observing group efforts and former participants are still volunteering their efforts</a:t>
            </a:r>
          </a:p>
          <a:p>
            <a:pPr marL="0" indent="0">
              <a:spcBef>
                <a:spcPct val="50000"/>
              </a:spcBef>
              <a:buNone/>
              <a:defRPr/>
            </a:pPr>
            <a:r>
              <a:rPr lang="en-US" altLang="fr-FR" sz="2400" dirty="0" smtClean="0"/>
              <a:t>Resolution</a:t>
            </a:r>
          </a:p>
          <a:p>
            <a:pPr>
              <a:spcBef>
                <a:spcPct val="50000"/>
              </a:spcBef>
              <a:defRPr/>
            </a:pPr>
            <a:r>
              <a:rPr lang="en-US" altLang="fr-FR" sz="1800" dirty="0"/>
              <a:t>R</a:t>
            </a:r>
            <a:r>
              <a:rPr lang="en-US" altLang="fr-FR" sz="1800" dirty="0" smtClean="0"/>
              <a:t>econfirm </a:t>
            </a:r>
            <a:r>
              <a:rPr lang="en-US" altLang="fr-FR" sz="1800" dirty="0"/>
              <a:t>the XFDU standard CCSDS-661.0-B.1</a:t>
            </a:r>
            <a:endParaRPr lang="en-US" sz="1800" dirty="0"/>
          </a:p>
          <a:p>
            <a:pPr marL="0" indent="0">
              <a:spcBef>
                <a:spcPct val="50000"/>
              </a:spcBef>
              <a:buFontTx/>
              <a:buNone/>
              <a:defRPr/>
            </a:pPr>
            <a:endParaRPr lang="en-US" sz="1800" dirty="0" smtClean="0"/>
          </a:p>
          <a:p>
            <a:pPr marL="0" indent="0">
              <a:spcBef>
                <a:spcPct val="50000"/>
              </a:spcBef>
              <a:buFontTx/>
              <a:buNone/>
              <a:defRPr/>
            </a:pPr>
            <a:endParaRPr lang="en-US" sz="1800" dirty="0" smtClean="0"/>
          </a:p>
        </p:txBody>
      </p:sp>
      <p:sp>
        <p:nvSpPr>
          <p:cNvPr id="9" name="Text Box 2"/>
          <p:cNvSpPr txBox="1">
            <a:spLocks noChangeArrowheads="1"/>
          </p:cNvSpPr>
          <p:nvPr/>
        </p:nvSpPr>
        <p:spPr bwMode="auto">
          <a:xfrm>
            <a:off x="1422790" y="202980"/>
            <a:ext cx="73408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ＭＳ Ｐゴシック" pitchFamily="34" charset="-128"/>
              </a:defRPr>
            </a:lvl1pPr>
            <a:lvl2pPr>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MOIMS</a:t>
            </a:r>
            <a:r>
              <a:rPr lang="en-US" sz="2000" dirty="0" smtClean="0">
                <a:solidFill>
                  <a:srgbClr val="000099"/>
                </a:solidFill>
              </a:rPr>
              <a:t> : DAI WG Report – Resources and Resolution</a:t>
            </a:r>
            <a:endParaRPr lang="en-US" sz="2000" dirty="0">
              <a:solidFill>
                <a:srgbClr val="000099"/>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100000"/>
              </a:lnSpc>
              <a:spcBef>
                <a:spcPct val="50000"/>
              </a:spcBef>
              <a:spcAft>
                <a:spcPct val="0"/>
              </a:spcAft>
              <a:buSzTx/>
            </a:pPr>
            <a:endParaRPr lang="en-GB" b="0"/>
          </a:p>
        </p:txBody>
      </p:sp>
      <p:sp>
        <p:nvSpPr>
          <p:cNvPr id="25603" name="Text Box 3"/>
          <p:cNvSpPr txBox="1">
            <a:spLocks noChangeArrowheads="1"/>
          </p:cNvSpPr>
          <p:nvPr/>
        </p:nvSpPr>
        <p:spPr bwMode="auto">
          <a:xfrm>
            <a:off x="533400" y="838200"/>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100000"/>
              </a:lnSpc>
              <a:spcBef>
                <a:spcPct val="50000"/>
              </a:spcBef>
              <a:spcAft>
                <a:spcPct val="0"/>
              </a:spcAft>
              <a:buSzTx/>
            </a:pPr>
            <a:endParaRPr lang="en-US" sz="1800">
              <a:solidFill>
                <a:srgbClr val="CC0000"/>
              </a:solidFill>
            </a:endParaRPr>
          </a:p>
          <a:p>
            <a:pPr>
              <a:lnSpc>
                <a:spcPct val="100000"/>
              </a:lnSpc>
              <a:spcBef>
                <a:spcPct val="50000"/>
              </a:spcBef>
              <a:spcAft>
                <a:spcPct val="0"/>
              </a:spcAft>
              <a:buSzTx/>
            </a:pPr>
            <a:endParaRPr lang="en-GB" sz="1800">
              <a:solidFill>
                <a:srgbClr val="CC0000"/>
              </a:solidFill>
            </a:endParaRPr>
          </a:p>
        </p:txBody>
      </p:sp>
      <p:sp>
        <p:nvSpPr>
          <p:cNvPr id="25604" name="Text Box 2"/>
          <p:cNvSpPr txBox="1">
            <a:spLocks noChangeArrowheads="1"/>
          </p:cNvSpPr>
          <p:nvPr/>
        </p:nvSpPr>
        <p:spPr bwMode="auto">
          <a:xfrm>
            <a:off x="1691625" y="228600"/>
            <a:ext cx="6759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ＭＳ Ｐゴシック" pitchFamily="34" charset="-128"/>
              </a:defRPr>
            </a:lvl1pPr>
            <a:lvl2pPr>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lvl="1">
              <a:lnSpc>
                <a:spcPct val="100000"/>
              </a:lnSpc>
              <a:spcBef>
                <a:spcPct val="50000"/>
              </a:spcBef>
              <a:spcAft>
                <a:spcPct val="0"/>
              </a:spcAft>
              <a:buSzTx/>
            </a:pPr>
            <a:r>
              <a:rPr lang="en-GB" sz="2000" dirty="0">
                <a:solidFill>
                  <a:srgbClr val="000099"/>
                </a:solidFill>
              </a:rPr>
              <a:t>MOIMS </a:t>
            </a:r>
            <a:r>
              <a:rPr lang="en-US" sz="2000" dirty="0" smtClean="0">
                <a:solidFill>
                  <a:srgbClr val="000099"/>
                </a:solidFill>
              </a:rPr>
              <a:t>: SM&amp;C Report on Russian Orange Book</a:t>
            </a:r>
            <a:endParaRPr lang="en-US" sz="2000" dirty="0">
              <a:solidFill>
                <a:srgbClr val="000099"/>
              </a:solidFill>
            </a:endParaRPr>
          </a:p>
        </p:txBody>
      </p:sp>
      <p:sp>
        <p:nvSpPr>
          <p:cNvPr id="25606" name="Text Box 6"/>
          <p:cNvSpPr txBox="1">
            <a:spLocks noChangeArrowheads="1"/>
          </p:cNvSpPr>
          <p:nvPr/>
        </p:nvSpPr>
        <p:spPr bwMode="auto">
          <a:xfrm>
            <a:off x="0" y="740650"/>
            <a:ext cx="9144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b="1">
                <a:solidFill>
                  <a:schemeClr val="tx1"/>
                </a:solidFill>
                <a:latin typeface="Arial" pitchFamily="34" charset="0"/>
                <a:ea typeface="ＭＳ Ｐゴシック" pitchFamily="34" charset="-128"/>
              </a:defRPr>
            </a:lvl1pPr>
            <a:lvl2pPr marL="914400" indent="-45720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spcBef>
                <a:spcPct val="10000"/>
              </a:spcBef>
              <a:buFontTx/>
              <a:buChar char="•"/>
            </a:pPr>
            <a:r>
              <a:rPr lang="en-US" sz="2000" dirty="0" smtClean="0">
                <a:solidFill>
                  <a:srgbClr val="000000"/>
                </a:solidFill>
              </a:rPr>
              <a:t>Orange Book CESG Review</a:t>
            </a:r>
          </a:p>
          <a:p>
            <a:pPr lvl="1">
              <a:spcBef>
                <a:spcPct val="10000"/>
              </a:spcBef>
              <a:buFontTx/>
              <a:buChar char="•"/>
            </a:pPr>
            <a:r>
              <a:rPr lang="en-US" sz="1800" dirty="0" smtClean="0">
                <a:solidFill>
                  <a:srgbClr val="000000"/>
                </a:solidFill>
              </a:rPr>
              <a:t>CESG Poll failed due to disapproval from some Ads</a:t>
            </a:r>
          </a:p>
          <a:p>
            <a:pPr lvl="1">
              <a:spcBef>
                <a:spcPct val="10000"/>
              </a:spcBef>
              <a:buFontTx/>
              <a:buChar char="•"/>
            </a:pPr>
            <a:r>
              <a:rPr lang="en-US" sz="1800" dirty="0" smtClean="0">
                <a:solidFill>
                  <a:srgbClr val="000000"/>
                </a:solidFill>
              </a:rPr>
              <a:t>OB needs to be reformatted and some info (required by ADs) added</a:t>
            </a:r>
            <a:endParaRPr lang="en-US" sz="1800" dirty="0">
              <a:solidFill>
                <a:srgbClr val="000000"/>
              </a:solidFill>
            </a:endParaRPr>
          </a:p>
          <a:p>
            <a:pPr lvl="1">
              <a:spcBef>
                <a:spcPct val="10000"/>
              </a:spcBef>
              <a:buFontTx/>
              <a:buChar char="•"/>
            </a:pPr>
            <a:r>
              <a:rPr lang="en-US" sz="1800" dirty="0" smtClean="0">
                <a:solidFill>
                  <a:srgbClr val="000000"/>
                </a:solidFill>
              </a:rPr>
              <a:t>New version will be provided by end January / Beginning Feb 2015 </a:t>
            </a:r>
            <a:endParaRPr lang="en-US" sz="1800" dirty="0">
              <a:solidFill>
                <a:srgbClr val="000000"/>
              </a:solidFill>
            </a:endParaRPr>
          </a:p>
          <a:p>
            <a:pPr>
              <a:spcBef>
                <a:spcPct val="10000"/>
              </a:spcBef>
              <a:buFontTx/>
              <a:buChar char="•"/>
            </a:pPr>
            <a:endParaRPr lang="en-US" sz="1800" dirty="0">
              <a:solidFill>
                <a:srgbClr val="000000"/>
              </a:solidFill>
            </a:endParaRPr>
          </a:p>
          <a:p>
            <a:pPr>
              <a:spcBef>
                <a:spcPct val="10000"/>
              </a:spcBef>
              <a:buFontTx/>
              <a:buChar char="•"/>
            </a:pPr>
            <a:r>
              <a:rPr lang="en-US" sz="2000" dirty="0" smtClean="0">
                <a:solidFill>
                  <a:srgbClr val="000000"/>
                </a:solidFill>
              </a:rPr>
              <a:t>CESG will review the OB update and if according to agreed changes</a:t>
            </a:r>
          </a:p>
          <a:p>
            <a:pPr lvl="1">
              <a:spcBef>
                <a:spcPct val="10000"/>
              </a:spcBef>
              <a:buFontTx/>
              <a:buChar char="•"/>
            </a:pPr>
            <a:r>
              <a:rPr lang="en-US" sz="1800" dirty="0" smtClean="0">
                <a:solidFill>
                  <a:srgbClr val="000000"/>
                </a:solidFill>
              </a:rPr>
              <a:t>CESG GB review poll will be started</a:t>
            </a:r>
            <a:endParaRPr lang="en-US" sz="1800" dirty="0">
              <a:solidFill>
                <a:srgbClr val="000000"/>
              </a:solidFill>
            </a:endParaRPr>
          </a:p>
          <a:p>
            <a:pPr lvl="1">
              <a:spcBef>
                <a:spcPct val="10000"/>
              </a:spcBef>
              <a:buFontTx/>
              <a:buChar char="•"/>
            </a:pPr>
            <a:r>
              <a:rPr lang="en-US" sz="1800" dirty="0" smtClean="0">
                <a:solidFill>
                  <a:srgbClr val="000000"/>
                </a:solidFill>
              </a:rPr>
              <a:t>Goal is to have the book approved by the Spring 2015 meeting</a:t>
            </a:r>
            <a:endParaRPr lang="en-US" sz="1800" dirty="0">
              <a:solidFill>
                <a:srgbClr val="000000"/>
              </a:solidFill>
            </a:endParaRPr>
          </a:p>
          <a:p>
            <a:pPr lvl="1">
              <a:spcBef>
                <a:spcPct val="10000"/>
              </a:spcBef>
              <a:buSzTx/>
            </a:pPr>
            <a:endParaRPr lang="en-US" sz="1600" dirty="0">
              <a:solidFill>
                <a:srgbClr val="000000"/>
              </a:solidFill>
            </a:endParaRPr>
          </a:p>
          <a:p>
            <a:pPr lvl="1">
              <a:spcBef>
                <a:spcPct val="10000"/>
              </a:spcBef>
              <a:buSzTx/>
              <a:buFontTx/>
              <a:buChar char="•"/>
            </a:pPr>
            <a:endParaRPr lang="en-US" sz="1600" dirty="0"/>
          </a:p>
        </p:txBody>
      </p:sp>
    </p:spTree>
    <p:extLst>
      <p:ext uri="{BB962C8B-B14F-4D97-AF65-F5344CB8AC3E}">
        <p14:creationId xmlns:p14="http://schemas.microsoft.com/office/powerpoint/2010/main" val="2389089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defRPr/>
            </a:pPr>
            <a:r>
              <a:rPr lang="en-GB" sz="2800" dirty="0" smtClean="0"/>
              <a:t>Mission Planning and Scheduling BOF</a:t>
            </a:r>
            <a:endParaRPr lang="en-GB" sz="2800" dirty="0"/>
          </a:p>
        </p:txBody>
      </p:sp>
      <p:sp>
        <p:nvSpPr>
          <p:cNvPr id="23556" name="Rectangle 3"/>
          <p:cNvSpPr>
            <a:spLocks noGrp="1" noChangeArrowheads="1"/>
          </p:cNvSpPr>
          <p:nvPr>
            <p:ph type="body" idx="1"/>
          </p:nvPr>
        </p:nvSpPr>
        <p:spPr>
          <a:xfrm>
            <a:off x="457200" y="861692"/>
            <a:ext cx="8229600" cy="4525963"/>
          </a:xfrm>
        </p:spPr>
        <p:txBody>
          <a:bodyPr/>
          <a:lstStyle/>
          <a:p>
            <a:pPr>
              <a:buFont typeface="Gill Sans MT" charset="0"/>
              <a:buChar char="•"/>
              <a:defRPr/>
            </a:pPr>
            <a:r>
              <a:rPr lang="en-US" sz="2000" dirty="0" smtClean="0"/>
              <a:t>Approval of the BOF proposal and announcement </a:t>
            </a:r>
            <a:r>
              <a:rPr lang="en-US" sz="2000" dirty="0"/>
              <a:t>of the </a:t>
            </a:r>
            <a:r>
              <a:rPr lang="en-US" sz="2000" dirty="0" smtClean="0"/>
              <a:t>BOF</a:t>
            </a:r>
          </a:p>
          <a:p>
            <a:pPr>
              <a:buFont typeface="Gill Sans MT" charset="0"/>
              <a:buChar char="•"/>
              <a:defRPr/>
            </a:pPr>
            <a:r>
              <a:rPr lang="en-US" sz="2000" dirty="0" smtClean="0"/>
              <a:t>Draft Charter and White Paper distributed to BOF members</a:t>
            </a:r>
          </a:p>
          <a:p>
            <a:pPr>
              <a:buFont typeface="Gill Sans MT" charset="0"/>
              <a:buChar char="•"/>
              <a:defRPr/>
            </a:pPr>
            <a:r>
              <a:rPr lang="en-US" sz="2000" dirty="0" err="1" smtClean="0"/>
              <a:t>Telecon</a:t>
            </a:r>
            <a:r>
              <a:rPr lang="en-US" sz="2000" dirty="0" smtClean="0"/>
              <a:t> held 4</a:t>
            </a:r>
            <a:r>
              <a:rPr lang="en-US" sz="2000" baseline="30000" dirty="0" smtClean="0"/>
              <a:t>th</a:t>
            </a:r>
            <a:r>
              <a:rPr lang="en-US" sz="2000" dirty="0" smtClean="0"/>
              <a:t> November</a:t>
            </a:r>
            <a:endParaRPr lang="en-US" sz="2000" dirty="0"/>
          </a:p>
          <a:p>
            <a:pPr>
              <a:buFont typeface="Gill Sans MT" charset="0"/>
              <a:buChar char="•"/>
              <a:defRPr/>
            </a:pPr>
            <a:r>
              <a:rPr lang="sk-SK" sz="2000" dirty="0" smtClean="0"/>
              <a:t>Session held during London Fall meeting (14/11/2014):</a:t>
            </a:r>
          </a:p>
          <a:p>
            <a:pPr lvl="1">
              <a:buFont typeface="Arial" charset="0"/>
              <a:buChar char="»"/>
              <a:defRPr/>
            </a:pPr>
            <a:r>
              <a:rPr lang="sk-SK" sz="1800" dirty="0" smtClean="0"/>
              <a:t>Attendance 20+ in person plus 8 via Webex</a:t>
            </a:r>
          </a:p>
          <a:p>
            <a:pPr lvl="1">
              <a:buFont typeface="Arial" charset="0"/>
              <a:buChar char="»"/>
              <a:defRPr/>
            </a:pPr>
            <a:r>
              <a:rPr lang="sk-SK" sz="1800" dirty="0" smtClean="0"/>
              <a:t>ESA NASA CNES UKSA DLR JAXA EUMETSAT plus Industry</a:t>
            </a:r>
          </a:p>
          <a:p>
            <a:pPr>
              <a:buFont typeface="Gill Sans MT" charset="0"/>
              <a:buChar char="•"/>
              <a:defRPr/>
            </a:pPr>
            <a:r>
              <a:rPr lang="sk-SK" sz="2000" dirty="0" smtClean="0"/>
              <a:t>Key Messages (see detailed slides)</a:t>
            </a:r>
          </a:p>
          <a:p>
            <a:pPr lvl="1">
              <a:buFont typeface="Arial" charset="0"/>
              <a:buChar char="»"/>
              <a:defRPr/>
            </a:pPr>
            <a:r>
              <a:rPr lang="sk-SK" sz="1800" dirty="0" smtClean="0"/>
              <a:t>Initial Focus should be on standardisation of Information Model</a:t>
            </a:r>
          </a:p>
          <a:p>
            <a:pPr lvl="1">
              <a:buFont typeface="Arial" charset="0"/>
              <a:buChar char="»"/>
              <a:defRPr/>
            </a:pPr>
            <a:r>
              <a:rPr lang="sk-SK" sz="1800" dirty="0" smtClean="0"/>
              <a:t>File-based Message Exchange must be supported </a:t>
            </a:r>
          </a:p>
          <a:p>
            <a:pPr>
              <a:buFont typeface="Gill Sans MT" charset="0"/>
              <a:buChar char="•"/>
              <a:defRPr/>
            </a:pPr>
            <a:r>
              <a:rPr lang="sk-SK" sz="2000" dirty="0" smtClean="0"/>
              <a:t>Way Forward:</a:t>
            </a:r>
          </a:p>
          <a:p>
            <a:pPr lvl="1">
              <a:buFont typeface="Arial" charset="0"/>
              <a:buChar char="»"/>
              <a:defRPr/>
            </a:pPr>
            <a:r>
              <a:rPr lang="sk-SK" sz="1800" dirty="0" smtClean="0"/>
              <a:t>Charter and White Book to be updated to reflect consensus of the BOF</a:t>
            </a:r>
          </a:p>
          <a:p>
            <a:pPr lvl="1">
              <a:buFont typeface="Arial" charset="0"/>
              <a:buChar char="»"/>
              <a:defRPr/>
            </a:pPr>
            <a:r>
              <a:rPr lang="sk-SK" sz="1800" dirty="0" smtClean="0"/>
              <a:t>Propose to complete by end 2014 and submit to CESG for approval of Working Group, with intention of holding first meeting in Spring 2015</a:t>
            </a:r>
          </a:p>
          <a:p>
            <a:pPr lvl="1">
              <a:buFont typeface="Arial" charset="0"/>
              <a:buChar char="»"/>
              <a:defRPr/>
            </a:pPr>
            <a:r>
              <a:rPr lang="sk-SK" sz="1800" dirty="0" smtClean="0"/>
              <a:t>Agencies requirested to confirm level of resource commitmen</a:t>
            </a:r>
            <a:r>
              <a:rPr lang="sk-SK" sz="2000" b="0" dirty="0" smtClean="0"/>
              <a:t>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Main Points Driving Wording of Charter - 1</a:t>
            </a:r>
            <a:endParaRPr lang="en-US" dirty="0"/>
          </a:p>
        </p:txBody>
      </p:sp>
      <p:sp>
        <p:nvSpPr>
          <p:cNvPr id="5" name="Content Placeholder 4"/>
          <p:cNvSpPr>
            <a:spLocks noGrp="1"/>
          </p:cNvSpPr>
          <p:nvPr>
            <p:ph idx="1"/>
          </p:nvPr>
        </p:nvSpPr>
        <p:spPr>
          <a:xfrm>
            <a:off x="117019" y="784882"/>
            <a:ext cx="8871555" cy="4525963"/>
          </a:xfrm>
        </p:spPr>
        <p:txBody>
          <a:bodyPr/>
          <a:lstStyle/>
          <a:p>
            <a:pPr>
              <a:spcBef>
                <a:spcPts val="2925"/>
              </a:spcBef>
            </a:pPr>
            <a:r>
              <a:rPr lang="en-US" sz="2000" dirty="0" smtClean="0">
                <a:ea typeface="ＭＳ Ｐゴシック" pitchFamily="34" charset="-128"/>
              </a:rPr>
              <a:t>Mission Planning and Scheduling WG will limit its scope (at least initially) to the boundary interfaces of a black box mission planning. </a:t>
            </a:r>
          </a:p>
          <a:p>
            <a:pPr>
              <a:lnSpc>
                <a:spcPct val="100000"/>
              </a:lnSpc>
              <a:spcBef>
                <a:spcPts val="600"/>
              </a:spcBef>
              <a:spcAft>
                <a:spcPts val="600"/>
              </a:spcAft>
            </a:pPr>
            <a:r>
              <a:rPr lang="en-US" sz="2000" dirty="0" smtClean="0">
                <a:ea typeface="ＭＳ Ｐゴシック" pitchFamily="34" charset="-128"/>
              </a:rPr>
              <a:t>Planning Information Model is the most difficult and most important part of the work (80%, 20%). Boundaries as described above.</a:t>
            </a:r>
          </a:p>
          <a:p>
            <a:pPr>
              <a:lnSpc>
                <a:spcPct val="100000"/>
              </a:lnSpc>
              <a:spcBef>
                <a:spcPts val="600"/>
              </a:spcBef>
              <a:spcAft>
                <a:spcPts val="600"/>
              </a:spcAft>
            </a:pPr>
            <a:r>
              <a:rPr lang="en-US" sz="2000" dirty="0" smtClean="0">
                <a:ea typeface="ＭＳ Ｐゴシック" pitchFamily="34" charset="-128"/>
              </a:rPr>
              <a:t>MP Info Model spec starting point are related planning information models existing today and currently in use in the community (e.g. </a:t>
            </a:r>
            <a:r>
              <a:rPr lang="en-US" sz="2000" dirty="0" err="1" smtClean="0">
                <a:ea typeface="ＭＳ Ｐゴシック" pitchFamily="34" charset="-128"/>
              </a:rPr>
              <a:t>standardised</a:t>
            </a:r>
            <a:r>
              <a:rPr lang="en-US" sz="2000" dirty="0" smtClean="0">
                <a:ea typeface="ＭＳ Ｐゴシック" pitchFamily="34" charset="-128"/>
              </a:rPr>
              <a:t> Planning File used by existing systems) [only those which pertain to the boundary interfaces, i.e. external exchange]</a:t>
            </a:r>
          </a:p>
          <a:p>
            <a:pPr lvl="1">
              <a:lnSpc>
                <a:spcPct val="100000"/>
              </a:lnSpc>
              <a:spcBef>
                <a:spcPts val="600"/>
              </a:spcBef>
              <a:spcAft>
                <a:spcPts val="600"/>
              </a:spcAft>
            </a:pPr>
            <a:r>
              <a:rPr lang="en-US" sz="1800" dirty="0" smtClean="0">
                <a:ea typeface="ＭＳ Ｐゴシック" pitchFamily="34" charset="-128"/>
              </a:rPr>
              <a:t>identifying the relevant scenarios/use cases/ deployment architectures and take them into account</a:t>
            </a:r>
          </a:p>
          <a:p>
            <a:pPr>
              <a:lnSpc>
                <a:spcPct val="100000"/>
              </a:lnSpc>
              <a:spcBef>
                <a:spcPts val="0"/>
              </a:spcBef>
              <a:spcAft>
                <a:spcPts val="600"/>
              </a:spcAft>
            </a:pPr>
            <a:r>
              <a:rPr lang="en-US" sz="2000" dirty="0">
                <a:ea typeface="ＭＳ Ｐゴシック" pitchFamily="34" charset="-128"/>
              </a:rPr>
              <a:t>Ground station (network) planning itself is out of scope of the WG. As </a:t>
            </a:r>
            <a:r>
              <a:rPr lang="en-US" sz="2000" dirty="0" smtClean="0">
                <a:ea typeface="ＭＳ Ｐゴシック" pitchFamily="34" charset="-128"/>
              </a:rPr>
              <a:t>The information </a:t>
            </a:r>
            <a:r>
              <a:rPr lang="en-US" sz="2000" dirty="0">
                <a:ea typeface="ＭＳ Ｐゴシック" pitchFamily="34" charset="-128"/>
              </a:rPr>
              <a:t>model needs to respect such interfaces.</a:t>
            </a:r>
          </a:p>
          <a:p>
            <a:pPr>
              <a:lnSpc>
                <a:spcPct val="100000"/>
              </a:lnSpc>
              <a:spcBef>
                <a:spcPts val="600"/>
              </a:spcBef>
              <a:spcAft>
                <a:spcPts val="600"/>
              </a:spcAft>
            </a:pPr>
            <a:r>
              <a:rPr lang="en-US" sz="2000" dirty="0">
                <a:ea typeface="ＭＳ Ｐゴシック" pitchFamily="34" charset="-128"/>
              </a:rPr>
              <a:t>The Charter needs to express the scope of the envisaged Mission Planning and Scheduling services. </a:t>
            </a:r>
            <a:endParaRPr lang="en-US" sz="2000" dirty="0" smtClean="0">
              <a:ea typeface="ＭＳ Ｐゴシック" pitchFamily="34" charset="-128"/>
            </a:endParaRPr>
          </a:p>
          <a:p>
            <a:pPr>
              <a:lnSpc>
                <a:spcPct val="100000"/>
              </a:lnSpc>
              <a:spcBef>
                <a:spcPts val="600"/>
              </a:spcBef>
              <a:spcAft>
                <a:spcPts val="600"/>
              </a:spcAft>
            </a:pPr>
            <a:r>
              <a:rPr lang="en-US" sz="2000" dirty="0" smtClean="0">
                <a:ea typeface="ＭＳ Ｐゴシック" pitchFamily="34" charset="-128"/>
              </a:rPr>
              <a:t>It </a:t>
            </a:r>
            <a:r>
              <a:rPr lang="en-US" sz="2000" dirty="0">
                <a:ea typeface="ＭＳ Ｐゴシック" pitchFamily="34" charset="-128"/>
              </a:rPr>
              <a:t>is acknowledged that the main mechanism for exchange of planning information in todays Mission Planning scenarios is based on File Exchange.</a:t>
            </a:r>
          </a:p>
          <a:p>
            <a:pPr>
              <a:lnSpc>
                <a:spcPct val="100000"/>
              </a:lnSpc>
              <a:spcBef>
                <a:spcPts val="600"/>
              </a:spcBef>
              <a:spcAft>
                <a:spcPts val="600"/>
              </a:spcAft>
            </a:pPr>
            <a:endParaRPr lang="en-US" sz="2000" b="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Main Points driving Wording of Charter - 3</a:t>
            </a:r>
            <a:endParaRPr lang="en-US" dirty="0"/>
          </a:p>
        </p:txBody>
      </p:sp>
      <p:sp>
        <p:nvSpPr>
          <p:cNvPr id="5" name="Content Placeholder 4"/>
          <p:cNvSpPr>
            <a:spLocks noGrp="1"/>
          </p:cNvSpPr>
          <p:nvPr>
            <p:ph idx="1"/>
          </p:nvPr>
        </p:nvSpPr>
        <p:spPr>
          <a:xfrm>
            <a:off x="457200" y="1015312"/>
            <a:ext cx="8229600" cy="4525963"/>
          </a:xfrm>
        </p:spPr>
        <p:txBody>
          <a:bodyPr/>
          <a:lstStyle/>
          <a:p>
            <a:pPr>
              <a:spcBef>
                <a:spcPts val="2928"/>
              </a:spcBef>
              <a:buFont typeface="Gill Sans MT" charset="0"/>
              <a:buChar char="•"/>
              <a:defRPr/>
            </a:pPr>
            <a:r>
              <a:rPr lang="en-US" sz="2000" dirty="0"/>
              <a:t>The WG must respect this fact and provide a concrete and unambiguous way of using the resulting Mission Planning Information Model (e.g. A Planning Request, A resulting Plan) via File Exchange.</a:t>
            </a:r>
          </a:p>
          <a:p>
            <a:pPr>
              <a:spcBef>
                <a:spcPts val="2928"/>
              </a:spcBef>
              <a:buFont typeface="Gill Sans MT" charset="0"/>
              <a:buChar char="•"/>
              <a:defRPr/>
            </a:pPr>
            <a:r>
              <a:rPr lang="en-US" sz="2000" dirty="0"/>
              <a:t>The envisaged outcome of the WG is a green book that explains the concept (above points) + At least one Blue Book (which specifies:</a:t>
            </a:r>
          </a:p>
          <a:p>
            <a:pPr lvl="1">
              <a:buFont typeface="Arial" charset="0"/>
              <a:buChar char="»"/>
              <a:defRPr/>
            </a:pPr>
            <a:r>
              <a:rPr lang="en-US" sz="1800" dirty="0"/>
              <a:t>Mission Planning Information Model (Message/Formats)</a:t>
            </a:r>
          </a:p>
          <a:p>
            <a:pPr lvl="1">
              <a:buFont typeface="Arial" charset="0"/>
              <a:buChar char="»"/>
              <a:defRPr/>
            </a:pPr>
            <a:r>
              <a:rPr lang="en-US" sz="1800" dirty="0"/>
              <a:t>Mission Planning Services (covering Planning Inputs and Outputs )</a:t>
            </a:r>
          </a:p>
          <a:p>
            <a:pPr>
              <a:spcBef>
                <a:spcPts val="2928"/>
              </a:spcBef>
              <a:buFont typeface="Gill Sans MT" charset="0"/>
              <a:buChar char="•"/>
              <a:defRPr/>
            </a:pPr>
            <a:r>
              <a:rPr lang="en-US" sz="2000" dirty="0" smtClean="0"/>
              <a:t>If the </a:t>
            </a:r>
            <a:r>
              <a:rPr lang="en-US" sz="2000" dirty="0"/>
              <a:t>specification of services prove difficult/longer than expected, the BB can be broken into multiple books to avoid delaying publication of the books. </a:t>
            </a:r>
          </a:p>
          <a:p>
            <a:pPr>
              <a:spcBef>
                <a:spcPts val="2928"/>
              </a:spcBef>
              <a:buFont typeface="Gill Sans MT" charset="0"/>
              <a:buChar char="•"/>
              <a:defRPr/>
            </a:pPr>
            <a:endParaRPr lang="en-US" sz="2200" b="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019" y="927209"/>
            <a:ext cx="8948365" cy="5458975"/>
          </a:xfrm>
        </p:spPr>
        <p:txBody>
          <a:bodyPr/>
          <a:lstStyle/>
          <a:p>
            <a:pPr marL="230188" indent="-230188">
              <a:lnSpc>
                <a:spcPct val="80000"/>
              </a:lnSpc>
              <a:spcBef>
                <a:spcPct val="10000"/>
              </a:spcBef>
              <a:spcAft>
                <a:spcPct val="10000"/>
              </a:spcAft>
              <a:buSzPct val="125000"/>
              <a:defRPr/>
            </a:pPr>
            <a:r>
              <a:rPr lang="en-GB" sz="1800" dirty="0" smtClean="0">
                <a:solidFill>
                  <a:srgbClr val="000099"/>
                </a:solidFill>
                <a:cs typeface="Calibri" pitchFamily="34" charset="0"/>
              </a:rPr>
              <a:t>DAI WG</a:t>
            </a:r>
          </a:p>
          <a:p>
            <a:pPr lvl="1">
              <a:lnSpc>
                <a:spcPct val="80000"/>
              </a:lnSpc>
              <a:spcBef>
                <a:spcPct val="10000"/>
              </a:spcBef>
              <a:spcAft>
                <a:spcPct val="10000"/>
              </a:spcAft>
              <a:buSzPct val="125000"/>
              <a:buFontTx/>
              <a:buChar char="•"/>
              <a:defRPr/>
            </a:pPr>
            <a:r>
              <a:rPr lang="en-GB" sz="1600" dirty="0" smtClean="0">
                <a:cs typeface="Calibri" pitchFamily="34" charset="0"/>
              </a:rPr>
              <a:t>PAIS GB</a:t>
            </a:r>
            <a:r>
              <a:rPr lang="en-GB" sz="1600" dirty="0">
                <a:cs typeface="Calibri" pitchFamily="34" charset="0"/>
              </a:rPr>
              <a:t>	</a:t>
            </a:r>
            <a:r>
              <a:rPr lang="en-GB" sz="1600" dirty="0" smtClean="0">
                <a:cs typeface="Calibri" pitchFamily="34" charset="0"/>
              </a:rPr>
              <a:t>	Reviewed.</a:t>
            </a:r>
          </a:p>
          <a:p>
            <a:pPr lvl="1">
              <a:lnSpc>
                <a:spcPct val="80000"/>
              </a:lnSpc>
              <a:spcBef>
                <a:spcPct val="10000"/>
              </a:spcBef>
              <a:spcAft>
                <a:spcPct val="10000"/>
              </a:spcAft>
              <a:buSzPct val="125000"/>
              <a:buFontTx/>
              <a:buChar char="•"/>
              <a:defRPr/>
            </a:pPr>
            <a:r>
              <a:rPr lang="en-GB" sz="1600" dirty="0" smtClean="0">
                <a:cs typeface="Calibri" pitchFamily="34" charset="0"/>
              </a:rPr>
              <a:t>ICP MB		Discussed</a:t>
            </a:r>
          </a:p>
          <a:p>
            <a:pPr lvl="1">
              <a:lnSpc>
                <a:spcPct val="80000"/>
              </a:lnSpc>
              <a:spcBef>
                <a:spcPct val="10000"/>
              </a:spcBef>
              <a:spcAft>
                <a:spcPct val="10000"/>
              </a:spcAft>
              <a:buSzPct val="125000"/>
              <a:buFontTx/>
              <a:buChar char="•"/>
              <a:defRPr/>
            </a:pPr>
            <a:endParaRPr lang="en-GB" sz="1600" i="1" dirty="0" smtClean="0">
              <a:cs typeface="Calibri" pitchFamily="34" charset="0"/>
            </a:endParaRPr>
          </a:p>
          <a:p>
            <a:pPr marL="230188" indent="-230188">
              <a:lnSpc>
                <a:spcPct val="80000"/>
              </a:lnSpc>
              <a:spcBef>
                <a:spcPct val="10000"/>
              </a:spcBef>
              <a:spcAft>
                <a:spcPct val="10000"/>
              </a:spcAft>
              <a:buSzPct val="125000"/>
              <a:defRPr/>
            </a:pPr>
            <a:r>
              <a:rPr lang="en-GB" sz="1800" dirty="0" smtClean="0">
                <a:solidFill>
                  <a:srgbClr val="000099"/>
                </a:solidFill>
                <a:cs typeface="Calibri" pitchFamily="34" charset="0"/>
              </a:rPr>
              <a:t>NAV WG</a:t>
            </a:r>
            <a:r>
              <a:rPr lang="en-GB" sz="1600" dirty="0" smtClean="0">
                <a:cs typeface="Calibri" pitchFamily="34" charset="0"/>
              </a:rPr>
              <a:t> </a:t>
            </a:r>
          </a:p>
          <a:p>
            <a:pPr marL="568325" lvl="1" indent="-222250">
              <a:lnSpc>
                <a:spcPct val="80000"/>
              </a:lnSpc>
              <a:spcBef>
                <a:spcPct val="10000"/>
              </a:spcBef>
              <a:spcAft>
                <a:spcPct val="10000"/>
              </a:spcAft>
              <a:buSzPct val="125000"/>
              <a:buFontTx/>
              <a:buChar char="•"/>
              <a:defRPr/>
            </a:pPr>
            <a:r>
              <a:rPr lang="en-GB" sz="1600" dirty="0" smtClean="0">
                <a:cs typeface="Calibri" pitchFamily="34" charset="0"/>
              </a:rPr>
              <a:t>TDM / ADM		5 year review continued</a:t>
            </a:r>
          </a:p>
          <a:p>
            <a:pPr marL="568325" lvl="1" indent="-222250">
              <a:lnSpc>
                <a:spcPct val="80000"/>
              </a:lnSpc>
              <a:spcBef>
                <a:spcPct val="10000"/>
              </a:spcBef>
              <a:spcAft>
                <a:spcPct val="10000"/>
              </a:spcAft>
              <a:buSzPct val="125000"/>
              <a:buFontTx/>
              <a:buChar char="•"/>
              <a:defRPr/>
            </a:pPr>
            <a:r>
              <a:rPr lang="en-GB" sz="1600" dirty="0" smtClean="0">
                <a:cs typeface="Calibri" pitchFamily="34" charset="0"/>
              </a:rPr>
              <a:t>ODM		It will be revised (RB/BB and prototype changes)</a:t>
            </a:r>
          </a:p>
          <a:p>
            <a:pPr marL="568325" lvl="1" indent="-222250">
              <a:lnSpc>
                <a:spcPct val="80000"/>
              </a:lnSpc>
              <a:spcBef>
                <a:spcPct val="10000"/>
              </a:spcBef>
              <a:spcAft>
                <a:spcPct val="10000"/>
              </a:spcAft>
              <a:buSzPct val="125000"/>
              <a:buFontTx/>
              <a:buChar char="•"/>
              <a:defRPr/>
            </a:pPr>
            <a:r>
              <a:rPr lang="en-GB" sz="1600" dirty="0" smtClean="0">
                <a:cs typeface="Calibri" pitchFamily="34" charset="0"/>
              </a:rPr>
              <a:t>NHM/SMM		WB reviews</a:t>
            </a:r>
          </a:p>
          <a:p>
            <a:pPr marL="568325" lvl="1" indent="-222250">
              <a:lnSpc>
                <a:spcPct val="80000"/>
              </a:lnSpc>
              <a:spcBef>
                <a:spcPct val="10000"/>
              </a:spcBef>
              <a:spcAft>
                <a:spcPct val="10000"/>
              </a:spcAft>
              <a:buSzPct val="125000"/>
              <a:buFontTx/>
              <a:buChar char="•"/>
              <a:defRPr/>
            </a:pPr>
            <a:endParaRPr lang="en-GB" sz="1600" dirty="0" smtClean="0">
              <a:cs typeface="Calibri" pitchFamily="34" charset="0"/>
            </a:endParaRPr>
          </a:p>
          <a:p>
            <a:pPr marL="230188" indent="-230188">
              <a:lnSpc>
                <a:spcPct val="80000"/>
              </a:lnSpc>
              <a:spcBef>
                <a:spcPct val="10000"/>
              </a:spcBef>
              <a:spcAft>
                <a:spcPct val="10000"/>
              </a:spcAft>
              <a:buSzPct val="125000"/>
              <a:defRPr/>
            </a:pPr>
            <a:r>
              <a:rPr lang="en-GB" sz="1800" dirty="0" smtClean="0">
                <a:solidFill>
                  <a:srgbClr val="000099"/>
                </a:solidFill>
                <a:cs typeface="Calibri" pitchFamily="34" charset="0"/>
              </a:rPr>
              <a:t>RAC WG</a:t>
            </a:r>
            <a:endParaRPr lang="en-GB" sz="1600" dirty="0" smtClean="0">
              <a:cs typeface="Calibri" pitchFamily="34" charset="0"/>
            </a:endParaRPr>
          </a:p>
          <a:p>
            <a:pPr marL="568325" lvl="1" indent="-222250">
              <a:lnSpc>
                <a:spcPct val="80000"/>
              </a:lnSpc>
              <a:spcBef>
                <a:spcPct val="10000"/>
              </a:spcBef>
              <a:spcAft>
                <a:spcPct val="10000"/>
              </a:spcAft>
              <a:buSzPct val="125000"/>
              <a:buFontTx/>
              <a:buChar char="•"/>
              <a:defRPr/>
            </a:pPr>
            <a:r>
              <a:rPr lang="en-GB" sz="1600" dirty="0" smtClean="0">
                <a:cs typeface="Calibri" pitchFamily="34" charset="0"/>
              </a:rPr>
              <a:t>WG to be disbanded. GB Project to be deleted.</a:t>
            </a:r>
          </a:p>
          <a:p>
            <a:pPr marL="568325" lvl="1" indent="-222250">
              <a:lnSpc>
                <a:spcPct val="80000"/>
              </a:lnSpc>
              <a:spcBef>
                <a:spcPct val="10000"/>
              </a:spcBef>
              <a:spcAft>
                <a:spcPct val="10000"/>
              </a:spcAft>
              <a:buSzPct val="125000"/>
              <a:buFontTx/>
              <a:buChar char="•"/>
              <a:defRPr/>
            </a:pPr>
            <a:endParaRPr lang="en-GB" sz="1600" dirty="0" smtClean="0">
              <a:cs typeface="Calibri" pitchFamily="34" charset="0"/>
            </a:endParaRPr>
          </a:p>
          <a:p>
            <a:pPr marL="230188" indent="-230188">
              <a:lnSpc>
                <a:spcPct val="80000"/>
              </a:lnSpc>
              <a:spcBef>
                <a:spcPct val="10000"/>
              </a:spcBef>
              <a:spcAft>
                <a:spcPct val="10000"/>
              </a:spcAft>
              <a:buSzPct val="125000"/>
              <a:defRPr/>
            </a:pPr>
            <a:r>
              <a:rPr lang="en-GB" sz="1800" dirty="0" smtClean="0">
                <a:solidFill>
                  <a:srgbClr val="000099"/>
                </a:solidFill>
                <a:cs typeface="Calibri" pitchFamily="34" charset="0"/>
              </a:rPr>
              <a:t>SM&amp;C WG</a:t>
            </a:r>
            <a:r>
              <a:rPr lang="en-US" sz="1800" i="1" dirty="0" smtClean="0">
                <a:cs typeface="Calibri" pitchFamily="34" charset="0"/>
              </a:rPr>
              <a:t>	</a:t>
            </a:r>
            <a:endParaRPr lang="en-US" sz="1600" dirty="0" smtClean="0">
              <a:cs typeface="Calibri" pitchFamily="34" charset="0"/>
            </a:endParaRPr>
          </a:p>
          <a:p>
            <a:pPr lvl="1">
              <a:defRPr/>
            </a:pPr>
            <a:r>
              <a:rPr lang="en-US" sz="1600" dirty="0" smtClean="0">
                <a:cs typeface="Calibri" pitchFamily="34" charset="0"/>
              </a:rPr>
              <a:t>M&amp;C Services	Prototypes on going</a:t>
            </a:r>
          </a:p>
          <a:p>
            <a:pPr lvl="1">
              <a:defRPr/>
            </a:pPr>
            <a:r>
              <a:rPr lang="en-US" sz="1600" dirty="0" smtClean="0">
                <a:cs typeface="Calibri" pitchFamily="34" charset="0"/>
              </a:rPr>
              <a:t>Space Packet Binding	BB / YB will be ready by end 2014</a:t>
            </a:r>
          </a:p>
          <a:p>
            <a:pPr marL="568325" lvl="1" indent="-222250">
              <a:lnSpc>
                <a:spcPct val="80000"/>
              </a:lnSpc>
              <a:spcBef>
                <a:spcPct val="10000"/>
              </a:spcBef>
              <a:spcAft>
                <a:spcPct val="10000"/>
              </a:spcAft>
              <a:buSzPct val="125000"/>
              <a:buFontTx/>
              <a:buChar char="•"/>
              <a:defRPr/>
            </a:pPr>
            <a:r>
              <a:rPr lang="en-US" sz="1600" dirty="0" smtClean="0">
                <a:cs typeface="Calibri" pitchFamily="34" charset="0"/>
              </a:rPr>
              <a:t>MO Roadmap	Review</a:t>
            </a:r>
          </a:p>
          <a:p>
            <a:pPr marL="568325" lvl="1" indent="-222250">
              <a:lnSpc>
                <a:spcPct val="80000"/>
              </a:lnSpc>
              <a:spcBef>
                <a:spcPct val="10000"/>
              </a:spcBef>
              <a:spcAft>
                <a:spcPct val="10000"/>
              </a:spcAft>
              <a:buSzPct val="125000"/>
              <a:buFontTx/>
              <a:buChar char="•"/>
              <a:defRPr/>
            </a:pPr>
            <a:r>
              <a:rPr lang="en-US" sz="1600" dirty="0" smtClean="0">
                <a:cs typeface="Calibri" pitchFamily="34" charset="0"/>
              </a:rPr>
              <a:t>Meeting </a:t>
            </a:r>
            <a:r>
              <a:rPr lang="en-US" sz="1600" dirty="0" err="1" smtClean="0">
                <a:cs typeface="Calibri" pitchFamily="34" charset="0"/>
              </a:rPr>
              <a:t>wiyh</a:t>
            </a:r>
            <a:r>
              <a:rPr lang="en-US" sz="1600" dirty="0" smtClean="0">
                <a:cs typeface="Calibri" pitchFamily="34" charset="0"/>
              </a:rPr>
              <a:t> IOAG/MOSSG</a:t>
            </a:r>
          </a:p>
          <a:p>
            <a:pPr marL="568325" lvl="1" indent="-222250">
              <a:lnSpc>
                <a:spcPct val="80000"/>
              </a:lnSpc>
              <a:spcBef>
                <a:spcPct val="10000"/>
              </a:spcBef>
              <a:spcAft>
                <a:spcPct val="10000"/>
              </a:spcAft>
              <a:buSzPct val="125000"/>
              <a:buFontTx/>
              <a:buChar char="•"/>
              <a:defRPr/>
            </a:pPr>
            <a:endParaRPr lang="en-US" sz="1600" dirty="0" smtClean="0">
              <a:cs typeface="Calibri" pitchFamily="34" charset="0"/>
            </a:endParaRPr>
          </a:p>
          <a:p>
            <a:pPr marL="168275" indent="-222250">
              <a:lnSpc>
                <a:spcPct val="80000"/>
              </a:lnSpc>
              <a:spcBef>
                <a:spcPct val="10000"/>
              </a:spcBef>
              <a:spcAft>
                <a:spcPct val="10000"/>
              </a:spcAft>
              <a:buSzPct val="125000"/>
              <a:defRPr/>
            </a:pPr>
            <a:r>
              <a:rPr lang="en-US" sz="1800" dirty="0" err="1" smtClean="0">
                <a:solidFill>
                  <a:srgbClr val="000099"/>
                </a:solidFill>
                <a:cs typeface="Calibri" pitchFamily="34" charset="0"/>
              </a:rPr>
              <a:t>Telerobotics</a:t>
            </a:r>
            <a:r>
              <a:rPr lang="en-US" sz="1800" dirty="0" smtClean="0">
                <a:solidFill>
                  <a:srgbClr val="000099"/>
                </a:solidFill>
                <a:cs typeface="Calibri" pitchFamily="34" charset="0"/>
              </a:rPr>
              <a:t> WG</a:t>
            </a:r>
            <a:r>
              <a:rPr lang="en-US" sz="2400" i="1" dirty="0" smtClean="0">
                <a:cs typeface="Calibri" pitchFamily="34" charset="0"/>
              </a:rPr>
              <a:t>	</a:t>
            </a:r>
            <a:r>
              <a:rPr lang="en-US" sz="1500" dirty="0" smtClean="0">
                <a:cs typeface="Calibri" pitchFamily="34" charset="0"/>
              </a:rPr>
              <a:t>GB reviewed</a:t>
            </a:r>
            <a:endParaRPr lang="en-US" sz="1500" dirty="0">
              <a:cs typeface="Calibri" pitchFamily="34" charset="0"/>
            </a:endParaRPr>
          </a:p>
          <a:p>
            <a:pPr marL="168275" indent="-222250">
              <a:lnSpc>
                <a:spcPct val="80000"/>
              </a:lnSpc>
              <a:spcBef>
                <a:spcPct val="10000"/>
              </a:spcBef>
              <a:spcAft>
                <a:spcPct val="10000"/>
              </a:spcAft>
              <a:buSzPct val="125000"/>
              <a:defRPr/>
            </a:pPr>
            <a:r>
              <a:rPr lang="en-US" sz="1800" dirty="0" smtClean="0">
                <a:solidFill>
                  <a:srgbClr val="000099"/>
                </a:solidFill>
                <a:cs typeface="Calibri" pitchFamily="34" charset="0"/>
              </a:rPr>
              <a:t>Russian Orange Book</a:t>
            </a:r>
            <a:r>
              <a:rPr lang="en-US" sz="1500" dirty="0" smtClean="0">
                <a:cs typeface="Calibri" pitchFamily="34" charset="0"/>
              </a:rPr>
              <a:t>	Way forward proposed</a:t>
            </a:r>
          </a:p>
          <a:p>
            <a:pPr marL="168275" indent="-222250">
              <a:lnSpc>
                <a:spcPct val="80000"/>
              </a:lnSpc>
              <a:spcBef>
                <a:spcPct val="10000"/>
              </a:spcBef>
              <a:spcAft>
                <a:spcPct val="10000"/>
              </a:spcAft>
              <a:buSzPct val="125000"/>
              <a:defRPr/>
            </a:pPr>
            <a:r>
              <a:rPr lang="en-US" sz="1800" dirty="0" smtClean="0">
                <a:solidFill>
                  <a:srgbClr val="003399"/>
                </a:solidFill>
                <a:cs typeface="Calibri" pitchFamily="34" charset="0"/>
              </a:rPr>
              <a:t>MP </a:t>
            </a:r>
            <a:r>
              <a:rPr lang="en-US" sz="1800" dirty="0" err="1" smtClean="0">
                <a:solidFill>
                  <a:srgbClr val="003399"/>
                </a:solidFill>
                <a:cs typeface="Calibri" pitchFamily="34" charset="0"/>
              </a:rPr>
              <a:t>BoF</a:t>
            </a:r>
            <a:r>
              <a:rPr lang="en-US" sz="1800" dirty="0" smtClean="0">
                <a:solidFill>
                  <a:srgbClr val="003399"/>
                </a:solidFill>
                <a:cs typeface="Calibri" pitchFamily="34" charset="0"/>
              </a:rPr>
              <a:t>		</a:t>
            </a:r>
            <a:r>
              <a:rPr lang="en-US" sz="1800" dirty="0" smtClean="0">
                <a:cs typeface="Calibri" pitchFamily="34" charset="0"/>
              </a:rPr>
              <a:t>Context, Issues, Charter and way forward discussed</a:t>
            </a:r>
          </a:p>
          <a:p>
            <a:pPr marL="568325" lvl="1" indent="-222250">
              <a:lnSpc>
                <a:spcPct val="80000"/>
              </a:lnSpc>
              <a:spcBef>
                <a:spcPct val="10000"/>
              </a:spcBef>
              <a:spcAft>
                <a:spcPct val="10000"/>
              </a:spcAft>
              <a:buSzPct val="125000"/>
              <a:defRPr/>
            </a:pPr>
            <a:endParaRPr lang="en-US" sz="1600" i="1" dirty="0" smtClean="0">
              <a:cs typeface="Calibri" pitchFamily="34" charset="0"/>
            </a:endParaRPr>
          </a:p>
          <a:p>
            <a:pPr marL="568325" lvl="1" indent="-222250">
              <a:lnSpc>
                <a:spcPct val="80000"/>
              </a:lnSpc>
              <a:spcBef>
                <a:spcPct val="10000"/>
              </a:spcBef>
              <a:spcAft>
                <a:spcPct val="10000"/>
              </a:spcAft>
              <a:buSzPct val="125000"/>
              <a:buFontTx/>
              <a:buChar char="•"/>
              <a:defRPr/>
            </a:pPr>
            <a:endParaRPr lang="en-GB" sz="1600" i="1" dirty="0" smtClean="0">
              <a:latin typeface="Calibri" pitchFamily="34" charset="0"/>
              <a:cs typeface="Calibri" pitchFamily="34" charset="0"/>
            </a:endParaRPr>
          </a:p>
          <a:p>
            <a:pPr marL="230188" indent="-230188">
              <a:lnSpc>
                <a:spcPct val="80000"/>
              </a:lnSpc>
              <a:spcBef>
                <a:spcPct val="10000"/>
              </a:spcBef>
              <a:spcAft>
                <a:spcPct val="10000"/>
              </a:spcAft>
              <a:buSzPct val="125000"/>
              <a:defRPr/>
            </a:pPr>
            <a:endParaRPr lang="en-GB" sz="1800" dirty="0" smtClean="0">
              <a:latin typeface="Calibri" pitchFamily="34" charset="0"/>
              <a:cs typeface="Calibri" pitchFamily="34" charset="0"/>
            </a:endParaRPr>
          </a:p>
          <a:p>
            <a:pPr>
              <a:defRPr/>
            </a:pPr>
            <a:endParaRPr lang="en-GB" sz="2800" dirty="0">
              <a:latin typeface="Calibri" pitchFamily="34" charset="0"/>
              <a:cs typeface="Calibri" pitchFamily="34" charset="0"/>
            </a:endParaRPr>
          </a:p>
        </p:txBody>
      </p:sp>
      <p:sp>
        <p:nvSpPr>
          <p:cNvPr id="6" name="Text Box 56"/>
          <p:cNvSpPr txBox="1">
            <a:spLocks noChangeArrowheads="1"/>
          </p:cNvSpPr>
          <p:nvPr/>
        </p:nvSpPr>
        <p:spPr bwMode="auto">
          <a:xfrm>
            <a:off x="846715" y="133660"/>
            <a:ext cx="69522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itchFamily="18" charset="0"/>
                <a:cs typeface="Arial" pitchFamily="34" charset="0"/>
              </a:defRPr>
            </a:lvl1pPr>
            <a:lvl2pPr marL="225425"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lvl="1" algn="ctr">
              <a:lnSpc>
                <a:spcPct val="100000"/>
              </a:lnSpc>
              <a:spcBef>
                <a:spcPct val="50000"/>
              </a:spcBef>
              <a:spcAft>
                <a:spcPct val="0"/>
              </a:spcAft>
              <a:buSzTx/>
              <a:defRPr/>
            </a:pPr>
            <a:r>
              <a:rPr lang="en-GB"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MOIMS SUMMARY</a:t>
            </a:r>
            <a:endParaRPr lang="en-US" dirty="0" smtClean="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5392087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5793" name="Text Box 33"/>
          <p:cNvSpPr txBox="1">
            <a:spLocks noChangeArrowheads="1"/>
          </p:cNvSpPr>
          <p:nvPr/>
        </p:nvSpPr>
        <p:spPr bwMode="auto">
          <a:xfrm>
            <a:off x="1447800" y="5105400"/>
            <a:ext cx="6248400" cy="830263"/>
          </a:xfrm>
          <a:prstGeom prst="rect">
            <a:avLst/>
          </a:prstGeom>
          <a:noFill/>
          <a:ln w="12700">
            <a:noFill/>
            <a:miter lim="800000"/>
            <a:headEnd type="none" w="sm" len="sm"/>
            <a:tailEnd type="none" w="sm" len="sm"/>
          </a:ln>
        </p:spPr>
        <p:txBody>
          <a:bodyPr>
            <a:spAutoFit/>
          </a:bodyPr>
          <a:lstStyle/>
          <a:p>
            <a:pPr algn="ctr" eaLnBrk="0" hangingPunct="0"/>
            <a:r>
              <a:rPr lang="en-US" sz="2400" b="0" dirty="0" smtClean="0">
                <a:solidFill>
                  <a:srgbClr val="000099"/>
                </a:solidFill>
                <a:latin typeface="Calibri" pitchFamily="34" charset="0"/>
              </a:rPr>
              <a:t>Erik Barkley, NASA/JPL  (AD)</a:t>
            </a:r>
            <a:endParaRPr lang="en-US" sz="2400" b="0" dirty="0">
              <a:solidFill>
                <a:srgbClr val="000099"/>
              </a:solidFill>
              <a:latin typeface="Calibri" pitchFamily="34" charset="0"/>
            </a:endParaRPr>
          </a:p>
          <a:p>
            <a:pPr algn="ctr" eaLnBrk="0" hangingPunct="0"/>
            <a:r>
              <a:rPr lang="en-US" sz="2400" b="0" dirty="0" smtClean="0">
                <a:solidFill>
                  <a:srgbClr val="000099"/>
                </a:solidFill>
                <a:latin typeface="Calibri" pitchFamily="34" charset="0"/>
              </a:rPr>
              <a:t>Margherita </a:t>
            </a:r>
            <a:r>
              <a:rPr lang="en-US" sz="2400" b="0" dirty="0" err="1" smtClean="0">
                <a:solidFill>
                  <a:srgbClr val="000099"/>
                </a:solidFill>
                <a:latin typeface="Calibri" pitchFamily="34" charset="0"/>
              </a:rPr>
              <a:t>diGiulio</a:t>
            </a:r>
            <a:r>
              <a:rPr lang="en-US" sz="2400" b="0" dirty="0" smtClean="0">
                <a:solidFill>
                  <a:srgbClr val="000099"/>
                </a:solidFill>
                <a:latin typeface="Calibri" pitchFamily="34" charset="0"/>
              </a:rPr>
              <a:t> ESA/ESOC  </a:t>
            </a:r>
            <a:r>
              <a:rPr lang="en-US" sz="2400" b="0" dirty="0">
                <a:solidFill>
                  <a:srgbClr val="000099"/>
                </a:solidFill>
                <a:latin typeface="Calibri" pitchFamily="34" charset="0"/>
              </a:rPr>
              <a:t>(DAD)</a:t>
            </a:r>
          </a:p>
        </p:txBody>
      </p:sp>
      <p:sp>
        <p:nvSpPr>
          <p:cNvPr id="1684483" name="Text Box 3"/>
          <p:cNvSpPr txBox="1">
            <a:spLocks noChangeArrowheads="1"/>
          </p:cNvSpPr>
          <p:nvPr/>
        </p:nvSpPr>
        <p:spPr bwMode="auto">
          <a:xfrm>
            <a:off x="838200" y="1143000"/>
            <a:ext cx="7597775" cy="2369880"/>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smtClean="0">
                <a:solidFill>
                  <a:srgbClr val="000099"/>
                </a:solidFill>
                <a:effectLst>
                  <a:outerShdw blurRad="38100" dist="38100" dir="2700000" algn="tl">
                    <a:srgbClr val="C0C0C0"/>
                  </a:outerShdw>
                </a:effectLst>
                <a:latin typeface="Calibri" pitchFamily="34" charset="0"/>
              </a:rPr>
              <a:t>Cross Support Services </a:t>
            </a:r>
            <a:endParaRPr lang="en-US" sz="40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smtClean="0">
                <a:solidFill>
                  <a:srgbClr val="000099"/>
                </a:solidFill>
                <a:effectLst>
                  <a:outerShdw blurRad="38100" dist="38100" dir="2700000" algn="tl">
                    <a:srgbClr val="C0C0C0"/>
                  </a:outerShdw>
                </a:effectLst>
                <a:latin typeface="Calibri" pitchFamily="34" charset="0"/>
              </a:rPr>
              <a:t>(CSS) </a:t>
            </a:r>
            <a:r>
              <a:rPr lang="en-US" sz="4000" dirty="0">
                <a:solidFill>
                  <a:srgbClr val="000099"/>
                </a:solidFill>
                <a:effectLst>
                  <a:outerShdw blurRad="38100" dist="38100" dir="2700000" algn="tl">
                    <a:srgbClr val="C0C0C0"/>
                  </a:outerShdw>
                </a:effectLst>
                <a:latin typeface="Calibri" pitchFamily="34" charset="0"/>
              </a:rPr>
              <a:t>AREA</a:t>
            </a:r>
          </a:p>
          <a:p>
            <a:pPr algn="ctr" eaLnBrk="0" hangingPunct="0">
              <a:defRPr/>
            </a:pPr>
            <a:endParaRPr lang="en-US" sz="4000" dirty="0">
              <a:solidFill>
                <a:srgbClr val="000099"/>
              </a:solidFill>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defRPr/>
            </a:pPr>
            <a:r>
              <a:rPr lang="en-US" sz="2800" dirty="0" smtClean="0">
                <a:solidFill>
                  <a:srgbClr val="000099"/>
                </a:solidFill>
                <a:effectLst>
                  <a:outerShdw blurRad="38100" dist="38100" dir="2700000" algn="tl">
                    <a:srgbClr val="C0C0C0"/>
                  </a:outerShdw>
                </a:effectLst>
              </a:rPr>
              <a:t>CSS Area Report</a:t>
            </a:r>
            <a:br>
              <a:rPr lang="en-US" sz="2800" dirty="0" smtClean="0">
                <a:solidFill>
                  <a:srgbClr val="000099"/>
                </a:solidFill>
                <a:effectLst>
                  <a:outerShdw blurRad="38100" dist="38100" dir="2700000" algn="tl">
                    <a:srgbClr val="C0C0C0"/>
                  </a:outerShdw>
                </a:effectLst>
              </a:rPr>
            </a:br>
            <a:r>
              <a:rPr lang="en-GB" sz="2000" dirty="0" smtClean="0">
                <a:solidFill>
                  <a:srgbClr val="000099"/>
                </a:solidFill>
                <a:latin typeface="Calibri" pitchFamily="34" charset="0"/>
              </a:rPr>
              <a:t> </a:t>
            </a:r>
            <a:r>
              <a:rPr lang="en-GB" sz="2000" u="sng" dirty="0" smtClean="0">
                <a:latin typeface="Calibri" pitchFamily="34" charset="0"/>
              </a:rPr>
              <a:t>Active WGs</a:t>
            </a:r>
            <a:endParaRPr lang="en-US" sz="2000" dirty="0"/>
          </a:p>
        </p:txBody>
      </p:sp>
      <p:sp>
        <p:nvSpPr>
          <p:cNvPr id="3" name="Content Placeholder 2"/>
          <p:cNvSpPr>
            <a:spLocks noGrp="1"/>
          </p:cNvSpPr>
          <p:nvPr>
            <p:ph idx="1"/>
          </p:nvPr>
        </p:nvSpPr>
        <p:spPr>
          <a:xfrm>
            <a:off x="457200" y="1355130"/>
            <a:ext cx="8229600" cy="4525963"/>
          </a:xfrm>
        </p:spPr>
        <p:txBody>
          <a:bodyPr/>
          <a:lstStyle/>
          <a:p>
            <a:r>
              <a:rPr lang="en-US" dirty="0" smtClean="0"/>
              <a:t>Cross Support Architecture</a:t>
            </a:r>
          </a:p>
          <a:p>
            <a:pPr lvl="1"/>
            <a:r>
              <a:rPr lang="en-US" dirty="0" smtClean="0"/>
              <a:t>Architecture description and normative practice/requirements  for achieving cross support, especially with respect to the various applicable CCSDS recommended standards</a:t>
            </a:r>
          </a:p>
          <a:p>
            <a:pPr lvl="1"/>
            <a:endParaRPr lang="en-US" dirty="0"/>
          </a:p>
          <a:p>
            <a:r>
              <a:rPr lang="en-US" dirty="0" smtClean="0"/>
              <a:t>Cross Support Transfer Services</a:t>
            </a:r>
          </a:p>
          <a:p>
            <a:pPr lvl="1"/>
            <a:r>
              <a:rPr lang="en-US" dirty="0" smtClean="0"/>
              <a:t>Framework and application thereof for terrestrial data transfer services between TT&amp;C Networks and Mission Operations for cross supported missions </a:t>
            </a:r>
          </a:p>
          <a:p>
            <a:pPr lvl="1"/>
            <a:endParaRPr lang="en-US" dirty="0"/>
          </a:p>
          <a:p>
            <a:r>
              <a:rPr lang="en-US" dirty="0" smtClean="0"/>
              <a:t>Cross Support Service Management</a:t>
            </a:r>
          </a:p>
          <a:p>
            <a:pPr lvl="1"/>
            <a:r>
              <a:rPr lang="en-US" dirty="0" smtClean="0"/>
              <a:t>Planning, requesting and configuration of and accounting for cross support services of TT&amp;C Networks for cross supported missions</a:t>
            </a:r>
            <a:endParaRPr lang="en-US" dirty="0"/>
          </a:p>
        </p:txBody>
      </p:sp>
    </p:spTree>
    <p:extLst>
      <p:ext uri="{BB962C8B-B14F-4D97-AF65-F5344CB8AC3E}">
        <p14:creationId xmlns:p14="http://schemas.microsoft.com/office/powerpoint/2010/main" val="19109179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defRPr/>
            </a:pPr>
            <a:r>
              <a:rPr lang="en-US" sz="2800" dirty="0" smtClean="0">
                <a:solidFill>
                  <a:srgbClr val="000099"/>
                </a:solidFill>
                <a:effectLst>
                  <a:outerShdw blurRad="38100" dist="38100" dir="2700000" algn="tl">
                    <a:srgbClr val="C0C0C0"/>
                  </a:outerShdw>
                </a:effectLst>
              </a:rPr>
              <a:t>CSS Area Report</a:t>
            </a:r>
            <a:br>
              <a:rPr lang="en-US" sz="2800" dirty="0" smtClean="0">
                <a:solidFill>
                  <a:srgbClr val="000099"/>
                </a:solidFill>
                <a:effectLst>
                  <a:outerShdw blurRad="38100" dist="38100" dir="2700000" algn="tl">
                    <a:srgbClr val="C0C0C0"/>
                  </a:outerShdw>
                </a:effectLst>
              </a:rPr>
            </a:br>
            <a:r>
              <a:rPr lang="en-GB" sz="2000" dirty="0" smtClean="0">
                <a:solidFill>
                  <a:srgbClr val="000099"/>
                </a:solidFill>
                <a:latin typeface="Calibri" pitchFamily="34" charset="0"/>
              </a:rPr>
              <a:t> </a:t>
            </a:r>
            <a:r>
              <a:rPr lang="en-GB" sz="2000" u="sng" dirty="0" smtClean="0">
                <a:solidFill>
                  <a:srgbClr val="000099"/>
                </a:solidFill>
                <a:latin typeface="Calibri" pitchFamily="34" charset="0"/>
              </a:rPr>
              <a:t>Meeting Demographics</a:t>
            </a:r>
            <a:endParaRPr lang="en-US" sz="2000" dirty="0"/>
          </a:p>
        </p:txBody>
      </p:sp>
      <p:graphicFrame>
        <p:nvGraphicFramePr>
          <p:cNvPr id="6" name="Content Placeholder 5"/>
          <p:cNvGraphicFramePr>
            <a:graphicFrameLocks noGrp="1"/>
          </p:cNvGraphicFramePr>
          <p:nvPr>
            <p:ph idx="1"/>
          </p:nvPr>
        </p:nvGraphicFramePr>
        <p:xfrm>
          <a:off x="457200" y="1066800"/>
          <a:ext cx="8229599" cy="5333994"/>
        </p:xfrm>
        <a:graphic>
          <a:graphicData uri="http://schemas.openxmlformats.org/drawingml/2006/table">
            <a:tbl>
              <a:tblPr firstRow="1" bandRow="1">
                <a:tableStyleId>{5C22544A-7EE6-4342-B048-85BDC9FD1C3A}</a:tableStyleId>
              </a:tblPr>
              <a:tblGrid>
                <a:gridCol w="2146852"/>
                <a:gridCol w="1789043"/>
                <a:gridCol w="2146852"/>
                <a:gridCol w="2146852"/>
              </a:tblGrid>
              <a:tr h="296333">
                <a:tc>
                  <a:txBody>
                    <a:bodyPr/>
                    <a:lstStyle/>
                    <a:p>
                      <a:pPr algn="l" fontAlgn="b"/>
                      <a:endParaRPr lang="en-US" sz="1400" b="0" i="0" u="none" strike="noStrike" dirty="0">
                        <a:solidFill>
                          <a:srgbClr val="000000"/>
                        </a:solidFill>
                        <a:effectLst/>
                        <a:latin typeface="Arial"/>
                      </a:endParaRPr>
                    </a:p>
                  </a:txBody>
                  <a:tcPr marL="9525" marR="9525" marT="9525" marB="0" anchor="b"/>
                </a:tc>
                <a:tc>
                  <a:txBody>
                    <a:bodyPr/>
                    <a:lstStyle/>
                    <a:p>
                      <a:pPr algn="ctr" fontAlgn="b"/>
                      <a:r>
                        <a:rPr lang="en-US" sz="1400" b="1" i="0" u="none" strike="noStrike">
                          <a:solidFill>
                            <a:srgbClr val="000000"/>
                          </a:solidFill>
                          <a:effectLst/>
                          <a:latin typeface="Arial"/>
                        </a:rPr>
                        <a:t>Plenary</a:t>
                      </a:r>
                    </a:p>
                  </a:txBody>
                  <a:tcPr marL="9525" marR="9525" marT="9525" marB="0" anchor="b"/>
                </a:tc>
                <a:tc>
                  <a:txBody>
                    <a:bodyPr/>
                    <a:lstStyle/>
                    <a:p>
                      <a:pPr algn="ctr" fontAlgn="b"/>
                      <a:r>
                        <a:rPr lang="en-US" sz="1400" b="1" i="0" u="none" strike="noStrike">
                          <a:solidFill>
                            <a:srgbClr val="000000"/>
                          </a:solidFill>
                          <a:effectLst/>
                          <a:latin typeface="Arial"/>
                        </a:rPr>
                        <a:t>Service Management</a:t>
                      </a:r>
                    </a:p>
                  </a:txBody>
                  <a:tcPr marL="9525" marR="9525" marT="9525" marB="0" anchor="b"/>
                </a:tc>
                <a:tc>
                  <a:txBody>
                    <a:bodyPr/>
                    <a:lstStyle/>
                    <a:p>
                      <a:pPr algn="ctr" fontAlgn="b"/>
                      <a:r>
                        <a:rPr lang="en-US" sz="1400" b="1" i="0" u="none" strike="noStrike">
                          <a:solidFill>
                            <a:srgbClr val="000000"/>
                          </a:solidFill>
                          <a:effectLst/>
                          <a:latin typeface="Arial"/>
                        </a:rPr>
                        <a:t>X Suppt Trans Svcs</a:t>
                      </a:r>
                    </a:p>
                  </a:txBody>
                  <a:tcPr marL="9525" marR="9525" marT="9525" marB="0" anchor="b"/>
                </a:tc>
              </a:tr>
              <a:tr h="296333">
                <a:tc>
                  <a:txBody>
                    <a:bodyPr/>
                    <a:lstStyle/>
                    <a:p>
                      <a:pPr algn="l" fontAlgn="b"/>
                      <a:r>
                        <a:rPr lang="en-US" sz="1400" b="1" i="0" u="none" strike="noStrike">
                          <a:solidFill>
                            <a:srgbClr val="000000"/>
                          </a:solidFill>
                          <a:effectLst/>
                          <a:latin typeface="Arial"/>
                        </a:rPr>
                        <a:t>ASI</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96333">
                <a:tc>
                  <a:txBody>
                    <a:bodyPr/>
                    <a:lstStyle/>
                    <a:p>
                      <a:pPr algn="l" fontAlgn="b"/>
                      <a:r>
                        <a:rPr lang="en-US" sz="1400" b="1" i="0" u="none" strike="noStrike">
                          <a:solidFill>
                            <a:srgbClr val="000000"/>
                          </a:solidFill>
                          <a:effectLst/>
                          <a:latin typeface="Arial"/>
                        </a:rPr>
                        <a:t>CNES</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r>
              <a:tr h="296333">
                <a:tc>
                  <a:txBody>
                    <a:bodyPr/>
                    <a:lstStyle/>
                    <a:p>
                      <a:pPr algn="l" fontAlgn="b"/>
                      <a:r>
                        <a:rPr lang="en-US" sz="1400" b="1" i="0" u="none" strike="noStrike">
                          <a:solidFill>
                            <a:srgbClr val="000000"/>
                          </a:solidFill>
                          <a:effectLst/>
                          <a:latin typeface="Arial"/>
                        </a:rPr>
                        <a:t>CNSA</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96333">
                <a:tc>
                  <a:txBody>
                    <a:bodyPr/>
                    <a:lstStyle/>
                    <a:p>
                      <a:pPr algn="l" fontAlgn="b"/>
                      <a:r>
                        <a:rPr lang="en-US" sz="1400" b="1" i="0" u="none" strike="noStrike">
                          <a:solidFill>
                            <a:srgbClr val="000000"/>
                          </a:solidFill>
                          <a:effectLst/>
                          <a:latin typeface="Arial"/>
                        </a:rPr>
                        <a:t>CSA</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96333">
                <a:tc>
                  <a:txBody>
                    <a:bodyPr/>
                    <a:lstStyle/>
                    <a:p>
                      <a:pPr algn="l" fontAlgn="b"/>
                      <a:r>
                        <a:rPr lang="en-US" sz="1400" b="1" i="0" u="none" strike="noStrike">
                          <a:solidFill>
                            <a:srgbClr val="000000"/>
                          </a:solidFill>
                          <a:effectLst/>
                          <a:latin typeface="Arial"/>
                        </a:rPr>
                        <a:t>DLR</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96333">
                <a:tc>
                  <a:txBody>
                    <a:bodyPr/>
                    <a:lstStyle/>
                    <a:p>
                      <a:pPr algn="l" fontAlgn="b"/>
                      <a:r>
                        <a:rPr lang="en-US" sz="1400" b="1" i="0" u="none" strike="noStrike">
                          <a:solidFill>
                            <a:srgbClr val="000000"/>
                          </a:solidFill>
                          <a:effectLst/>
                          <a:latin typeface="Arial"/>
                        </a:rPr>
                        <a:t>ESA</a:t>
                      </a:r>
                    </a:p>
                  </a:txBody>
                  <a:tcPr marL="9525" marR="9525" marT="9525" marB="0" anchor="b"/>
                </a:tc>
                <a:tc>
                  <a:txBody>
                    <a:bodyPr/>
                    <a:lstStyle/>
                    <a:p>
                      <a:pPr algn="ctr" fontAlgn="b"/>
                      <a:r>
                        <a:rPr lang="en-US" sz="1400" b="0" i="0" u="none" strike="noStrike">
                          <a:solidFill>
                            <a:srgbClr val="000000"/>
                          </a:solidFill>
                          <a:effectLst/>
                          <a:latin typeface="Arial"/>
                        </a:rPr>
                        <a:t>6</a:t>
                      </a:r>
                    </a:p>
                  </a:txBody>
                  <a:tcPr marL="9525" marR="9525" marT="9525" marB="0" anchor="b"/>
                </a:tc>
                <a:tc>
                  <a:txBody>
                    <a:bodyPr/>
                    <a:lstStyle/>
                    <a:p>
                      <a:pPr algn="ctr" fontAlgn="b"/>
                      <a:r>
                        <a:rPr lang="en-US" sz="1400" b="0" i="0" u="none" strike="noStrike">
                          <a:solidFill>
                            <a:srgbClr val="000000"/>
                          </a:solidFill>
                          <a:effectLst/>
                          <a:latin typeface="Arial"/>
                        </a:rPr>
                        <a:t>4</a:t>
                      </a:r>
                    </a:p>
                  </a:txBody>
                  <a:tcPr marL="9525" marR="9525" marT="9525" marB="0" anchor="b"/>
                </a:tc>
                <a:tc>
                  <a:txBody>
                    <a:bodyPr/>
                    <a:lstStyle/>
                    <a:p>
                      <a:pPr algn="ctr" fontAlgn="b"/>
                      <a:r>
                        <a:rPr lang="en-US" sz="1400" b="0" i="0" u="none" strike="noStrike">
                          <a:solidFill>
                            <a:srgbClr val="000000"/>
                          </a:solidFill>
                          <a:effectLst/>
                          <a:latin typeface="Arial"/>
                        </a:rPr>
                        <a:t>4</a:t>
                      </a:r>
                    </a:p>
                  </a:txBody>
                  <a:tcPr marL="9525" marR="9525" marT="9525" marB="0" anchor="b"/>
                </a:tc>
              </a:tr>
              <a:tr h="296333">
                <a:tc>
                  <a:txBody>
                    <a:bodyPr/>
                    <a:lstStyle/>
                    <a:p>
                      <a:pPr algn="l" fontAlgn="b"/>
                      <a:r>
                        <a:rPr lang="en-US" sz="1400" b="1" i="0" u="none" strike="noStrike">
                          <a:solidFill>
                            <a:srgbClr val="000000"/>
                          </a:solidFill>
                          <a:effectLst/>
                          <a:latin typeface="Arial"/>
                        </a:rPr>
                        <a:t>INPE</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96333">
                <a:tc>
                  <a:txBody>
                    <a:bodyPr/>
                    <a:lstStyle/>
                    <a:p>
                      <a:pPr algn="l" fontAlgn="b"/>
                      <a:r>
                        <a:rPr lang="en-US" sz="1400" b="1" i="0" u="none" strike="noStrike">
                          <a:solidFill>
                            <a:srgbClr val="000000"/>
                          </a:solidFill>
                          <a:effectLst/>
                          <a:latin typeface="Arial"/>
                        </a:rPr>
                        <a:t>JAXA</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r>
              <a:tr h="296333">
                <a:tc>
                  <a:txBody>
                    <a:bodyPr/>
                    <a:lstStyle/>
                    <a:p>
                      <a:pPr algn="l" fontAlgn="b"/>
                      <a:r>
                        <a:rPr lang="en-US" sz="1400" b="1" i="0" u="none" strike="noStrike">
                          <a:solidFill>
                            <a:srgbClr val="000000"/>
                          </a:solidFill>
                          <a:effectLst/>
                          <a:latin typeface="Arial"/>
                        </a:rPr>
                        <a:t>NASA</a:t>
                      </a:r>
                    </a:p>
                  </a:txBody>
                  <a:tcPr marL="9525" marR="9525" marT="9525" marB="0" anchor="b"/>
                </a:tc>
                <a:tc>
                  <a:txBody>
                    <a:bodyPr/>
                    <a:lstStyle/>
                    <a:p>
                      <a:pPr algn="ctr" fontAlgn="b"/>
                      <a:r>
                        <a:rPr lang="en-US" sz="1400" b="0" i="0" u="none" strike="noStrike">
                          <a:solidFill>
                            <a:srgbClr val="000000"/>
                          </a:solidFill>
                          <a:effectLst/>
                          <a:latin typeface="Arial"/>
                        </a:rPr>
                        <a:t>9</a:t>
                      </a:r>
                    </a:p>
                  </a:txBody>
                  <a:tcPr marL="9525" marR="9525" marT="9525" marB="0" anchor="b"/>
                </a:tc>
                <a:tc>
                  <a:txBody>
                    <a:bodyPr/>
                    <a:lstStyle/>
                    <a:p>
                      <a:pPr algn="ctr" fontAlgn="b"/>
                      <a:r>
                        <a:rPr lang="en-US" sz="1400" b="0" i="0" u="none" strike="noStrike">
                          <a:solidFill>
                            <a:srgbClr val="000000"/>
                          </a:solidFill>
                          <a:effectLst/>
                          <a:latin typeface="Arial"/>
                        </a:rPr>
                        <a:t>5</a:t>
                      </a:r>
                    </a:p>
                  </a:txBody>
                  <a:tcPr marL="9525" marR="9525" marT="9525" marB="0" anchor="b"/>
                </a:tc>
                <a:tc>
                  <a:txBody>
                    <a:bodyPr/>
                    <a:lstStyle/>
                    <a:p>
                      <a:pPr algn="ctr" fontAlgn="b"/>
                      <a:r>
                        <a:rPr lang="en-US" sz="1400" b="0" i="0" u="none" strike="noStrike">
                          <a:solidFill>
                            <a:srgbClr val="000000"/>
                          </a:solidFill>
                          <a:effectLst/>
                          <a:latin typeface="Arial"/>
                        </a:rPr>
                        <a:t>4</a:t>
                      </a:r>
                    </a:p>
                  </a:txBody>
                  <a:tcPr marL="9525" marR="9525" marT="9525" marB="0" anchor="b"/>
                </a:tc>
              </a:tr>
              <a:tr h="296333">
                <a:tc>
                  <a:txBody>
                    <a:bodyPr/>
                    <a:lstStyle/>
                    <a:p>
                      <a:pPr algn="l" fontAlgn="b"/>
                      <a:r>
                        <a:rPr lang="en-US" sz="1400" b="1" i="0" u="none" strike="noStrike">
                          <a:solidFill>
                            <a:srgbClr val="000000"/>
                          </a:solidFill>
                          <a:effectLst/>
                          <a:latin typeface="Arial"/>
                        </a:rPr>
                        <a:t>RFSA</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96333">
                <a:tc>
                  <a:txBody>
                    <a:bodyPr/>
                    <a:lstStyle/>
                    <a:p>
                      <a:pPr algn="l" fontAlgn="b"/>
                      <a:r>
                        <a:rPr lang="en-US" sz="1400" b="1" i="0" u="none" strike="noStrike">
                          <a:solidFill>
                            <a:srgbClr val="000000"/>
                          </a:solidFill>
                          <a:effectLst/>
                          <a:latin typeface="Arial"/>
                        </a:rPr>
                        <a:t>UKSA</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96333">
                <a:tc>
                  <a:txBody>
                    <a:bodyPr/>
                    <a:lstStyle/>
                    <a:p>
                      <a:pPr algn="l" fontAlgn="b"/>
                      <a:r>
                        <a:rPr lang="en-US" sz="1400" b="1" i="0" u="none" strike="noStrike">
                          <a:solidFill>
                            <a:srgbClr val="000000"/>
                          </a:solidFill>
                          <a:effectLst/>
                          <a:latin typeface="Arial"/>
                        </a:rPr>
                        <a:t>Other</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96333">
                <a:tc>
                  <a:txBody>
                    <a:bodyPr/>
                    <a:lstStyle/>
                    <a:p>
                      <a:pPr algn="l" fontAlgn="b"/>
                      <a:r>
                        <a:rPr lang="en-US" sz="1400" b="1" i="0" u="none" strike="noStrike">
                          <a:solidFill>
                            <a:srgbClr val="000000"/>
                          </a:solidFill>
                          <a:effectLst/>
                          <a:latin typeface="Arial"/>
                        </a:rPr>
                        <a:t>TOTAL</a:t>
                      </a:r>
                    </a:p>
                  </a:txBody>
                  <a:tcPr marL="9525" marR="9525" marT="9525" marB="0" anchor="b"/>
                </a:tc>
                <a:tc>
                  <a:txBody>
                    <a:bodyPr/>
                    <a:lstStyle/>
                    <a:p>
                      <a:pPr algn="ctr" fontAlgn="b"/>
                      <a:r>
                        <a:rPr lang="en-US" sz="1400" b="1" i="0" u="none" strike="noStrike">
                          <a:solidFill>
                            <a:srgbClr val="000000"/>
                          </a:solidFill>
                          <a:effectLst/>
                          <a:latin typeface="Arial"/>
                        </a:rPr>
                        <a:t>20</a:t>
                      </a:r>
                    </a:p>
                  </a:txBody>
                  <a:tcPr marL="9525" marR="9525" marT="9525" marB="0" anchor="b"/>
                </a:tc>
                <a:tc>
                  <a:txBody>
                    <a:bodyPr/>
                    <a:lstStyle/>
                    <a:p>
                      <a:pPr algn="ctr" fontAlgn="b"/>
                      <a:r>
                        <a:rPr lang="en-US" sz="1400" b="1" i="0" u="none" strike="noStrike">
                          <a:solidFill>
                            <a:srgbClr val="000000"/>
                          </a:solidFill>
                          <a:effectLst/>
                          <a:latin typeface="Arial"/>
                        </a:rPr>
                        <a:t>12</a:t>
                      </a:r>
                    </a:p>
                  </a:txBody>
                  <a:tcPr marL="9525" marR="9525" marT="9525" marB="0" anchor="b"/>
                </a:tc>
                <a:tc>
                  <a:txBody>
                    <a:bodyPr/>
                    <a:lstStyle/>
                    <a:p>
                      <a:pPr algn="ctr" fontAlgn="b"/>
                      <a:r>
                        <a:rPr lang="en-US" sz="1400" b="1" i="0" u="none" strike="noStrike">
                          <a:solidFill>
                            <a:srgbClr val="000000"/>
                          </a:solidFill>
                          <a:effectLst/>
                          <a:latin typeface="Arial"/>
                        </a:rPr>
                        <a:t>11</a:t>
                      </a:r>
                    </a:p>
                  </a:txBody>
                  <a:tcPr marL="9525" marR="9525" marT="9525" marB="0" anchor="b"/>
                </a:tc>
              </a:tr>
              <a:tr h="296333">
                <a:tc>
                  <a:txBody>
                    <a:bodyPr/>
                    <a:lstStyle/>
                    <a:p>
                      <a:pPr algn="l" fontAlgn="b"/>
                      <a:endParaRPr lang="en-US" sz="1400" b="1" i="0" u="none" strike="noStrike">
                        <a:solidFill>
                          <a:srgbClr val="000000"/>
                        </a:solidFill>
                        <a:effectLst/>
                        <a:latin typeface="Arial"/>
                      </a:endParaRPr>
                    </a:p>
                  </a:txBody>
                  <a:tcPr marL="9525" marR="9525" marT="9525" marB="0" anchor="b"/>
                </a:tc>
                <a:tc>
                  <a:txBody>
                    <a:bodyPr/>
                    <a:lstStyle/>
                    <a:p>
                      <a:pPr algn="ctr" fontAlgn="b"/>
                      <a:endParaRPr lang="en-US" sz="1400" b="1" i="0" u="none" strike="noStrike">
                        <a:solidFill>
                          <a:srgbClr val="000000"/>
                        </a:solidFill>
                        <a:effectLst/>
                        <a:latin typeface="Arial"/>
                      </a:endParaRPr>
                    </a:p>
                  </a:txBody>
                  <a:tcPr marL="9525" marR="9525" marT="9525" marB="0" anchor="b"/>
                </a:tc>
                <a:tc>
                  <a:txBody>
                    <a:bodyPr/>
                    <a:lstStyle/>
                    <a:p>
                      <a:pPr algn="ctr" fontAlgn="b"/>
                      <a:endParaRPr lang="en-US" sz="1400" b="1" i="0" u="none" strike="noStrike" dirty="0">
                        <a:solidFill>
                          <a:srgbClr val="000000"/>
                        </a:solidFill>
                        <a:effectLst/>
                        <a:latin typeface="Arial"/>
                      </a:endParaRPr>
                    </a:p>
                  </a:txBody>
                  <a:tcPr marL="9525" marR="9525" marT="9525" marB="0" anchor="b"/>
                </a:tc>
                <a:tc>
                  <a:txBody>
                    <a:bodyPr/>
                    <a:lstStyle/>
                    <a:p>
                      <a:pPr algn="ctr" fontAlgn="b"/>
                      <a:endParaRPr lang="en-US" sz="1400" b="0" i="0" u="none" strike="noStrike">
                        <a:solidFill>
                          <a:srgbClr val="000000"/>
                        </a:solidFill>
                        <a:effectLst/>
                        <a:latin typeface="Arial"/>
                      </a:endParaRPr>
                    </a:p>
                  </a:txBody>
                  <a:tcPr marL="9525" marR="9525" marT="9525" marB="0" anchor="b"/>
                </a:tc>
              </a:tr>
              <a:tr h="296333">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ctr" fontAlgn="b"/>
                      <a:endParaRPr lang="en-US" sz="1400" b="0" i="0" u="none" strike="noStrike">
                        <a:solidFill>
                          <a:srgbClr val="000000"/>
                        </a:solidFill>
                        <a:effectLst/>
                        <a:latin typeface="Arial"/>
                      </a:endParaRPr>
                    </a:p>
                  </a:txBody>
                  <a:tcPr marL="9525" marR="9525" marT="9525" marB="0" anchor="b"/>
                </a:tc>
                <a:tc>
                  <a:txBody>
                    <a:bodyPr/>
                    <a:lstStyle/>
                    <a:p>
                      <a:pPr algn="ctr" fontAlgn="b"/>
                      <a:endParaRPr lang="en-US" sz="1400" b="0" i="0" u="none" strike="noStrike">
                        <a:solidFill>
                          <a:srgbClr val="000000"/>
                        </a:solidFill>
                        <a:effectLst/>
                        <a:latin typeface="Arial"/>
                      </a:endParaRPr>
                    </a:p>
                  </a:txBody>
                  <a:tcPr marL="9525" marR="9525" marT="9525" marB="0" anchor="b"/>
                </a:tc>
                <a:tc>
                  <a:txBody>
                    <a:bodyPr/>
                    <a:lstStyle/>
                    <a:p>
                      <a:pPr algn="ctr" fontAlgn="b"/>
                      <a:endParaRPr lang="en-US" sz="1400" b="0" i="0" u="none" strike="noStrike">
                        <a:solidFill>
                          <a:srgbClr val="000000"/>
                        </a:solidFill>
                        <a:effectLst/>
                        <a:latin typeface="Arial"/>
                      </a:endParaRPr>
                    </a:p>
                  </a:txBody>
                  <a:tcPr marL="9525" marR="9525" marT="9525" marB="0" anchor="b"/>
                </a:tc>
              </a:tr>
              <a:tr h="296333">
                <a:tc>
                  <a:txBody>
                    <a:bodyPr/>
                    <a:lstStyle/>
                    <a:p>
                      <a:pPr algn="l" fontAlgn="b"/>
                      <a:r>
                        <a:rPr lang="en-US" sz="1400" b="1" i="0" u="none" strike="noStrike">
                          <a:solidFill>
                            <a:srgbClr val="000000"/>
                          </a:solidFill>
                          <a:effectLst/>
                          <a:latin typeface="Arial"/>
                        </a:rPr>
                        <a:t>Meeting Duration</a:t>
                      </a:r>
                    </a:p>
                  </a:txBody>
                  <a:tcPr marL="9525" marR="9525" marT="9525" marB="0" anchor="b"/>
                </a:tc>
                <a:tc>
                  <a:txBody>
                    <a:bodyPr/>
                    <a:lstStyle/>
                    <a:p>
                      <a:pPr algn="ctr" fontAlgn="b"/>
                      <a:r>
                        <a:rPr lang="en-US" sz="1400" b="1" i="0" u="none" strike="noStrike">
                          <a:solidFill>
                            <a:srgbClr val="000000"/>
                          </a:solidFill>
                          <a:effectLst/>
                          <a:latin typeface="Arial"/>
                        </a:rPr>
                        <a:t>1</a:t>
                      </a:r>
                    </a:p>
                  </a:txBody>
                  <a:tcPr marL="9525" marR="9525" marT="9525" marB="0" anchor="b"/>
                </a:tc>
                <a:tc>
                  <a:txBody>
                    <a:bodyPr/>
                    <a:lstStyle/>
                    <a:p>
                      <a:pPr algn="ctr" fontAlgn="b"/>
                      <a:r>
                        <a:rPr lang="en-US" sz="1400" b="1" i="0" u="none" strike="noStrike" dirty="0">
                          <a:solidFill>
                            <a:srgbClr val="000000"/>
                          </a:solidFill>
                          <a:effectLst/>
                          <a:latin typeface="Arial"/>
                        </a:rPr>
                        <a:t>4.5</a:t>
                      </a:r>
                    </a:p>
                  </a:txBody>
                  <a:tcPr marL="9525" marR="9525" marT="9525" marB="0" anchor="b"/>
                </a:tc>
                <a:tc>
                  <a:txBody>
                    <a:bodyPr/>
                    <a:lstStyle/>
                    <a:p>
                      <a:pPr algn="ctr" fontAlgn="b"/>
                      <a:r>
                        <a:rPr lang="en-US" sz="1400" b="1" i="0" u="none" strike="noStrike">
                          <a:solidFill>
                            <a:srgbClr val="000000"/>
                          </a:solidFill>
                          <a:effectLst/>
                          <a:latin typeface="Arial"/>
                        </a:rPr>
                        <a:t>4</a:t>
                      </a:r>
                    </a:p>
                  </a:txBody>
                  <a:tcPr marL="9525" marR="9525" marT="9525" marB="0" anchor="b"/>
                </a:tc>
              </a:tr>
              <a:tr h="296333">
                <a:tc>
                  <a:txBody>
                    <a:bodyPr/>
                    <a:lstStyle/>
                    <a:p>
                      <a:pPr algn="l" fontAlgn="b"/>
                      <a:r>
                        <a:rPr lang="en-US" sz="1400" b="1" i="0" u="none" strike="noStrike">
                          <a:solidFill>
                            <a:srgbClr val="000000"/>
                          </a:solidFill>
                          <a:effectLst/>
                          <a:latin typeface="Arial"/>
                        </a:rPr>
                        <a:t>Agency Diversity</a:t>
                      </a:r>
                    </a:p>
                  </a:txBody>
                  <a:tcPr marL="9525" marR="9525" marT="9525" marB="0" anchor="b"/>
                </a:tc>
                <a:tc>
                  <a:txBody>
                    <a:bodyPr/>
                    <a:lstStyle/>
                    <a:p>
                      <a:pPr algn="ctr" fontAlgn="b"/>
                      <a:r>
                        <a:rPr lang="en-US" sz="1400" b="1" i="0" u="none" strike="noStrike">
                          <a:solidFill>
                            <a:srgbClr val="000000"/>
                          </a:solidFill>
                          <a:effectLst/>
                          <a:latin typeface="Arial"/>
                        </a:rPr>
                        <a:t>6</a:t>
                      </a:r>
                    </a:p>
                  </a:txBody>
                  <a:tcPr marL="9525" marR="9525" marT="9525" marB="0" anchor="b"/>
                </a:tc>
                <a:tc>
                  <a:txBody>
                    <a:bodyPr/>
                    <a:lstStyle/>
                    <a:p>
                      <a:pPr algn="ctr" fontAlgn="b"/>
                      <a:r>
                        <a:rPr lang="en-US" sz="1400" b="1" i="0" u="none" strike="noStrike" dirty="0">
                          <a:solidFill>
                            <a:srgbClr val="000000"/>
                          </a:solidFill>
                          <a:effectLst/>
                          <a:latin typeface="Arial"/>
                        </a:rPr>
                        <a:t>5</a:t>
                      </a:r>
                    </a:p>
                  </a:txBody>
                  <a:tcPr marL="9525" marR="9525" marT="9525" marB="0" anchor="b"/>
                </a:tc>
                <a:tc>
                  <a:txBody>
                    <a:bodyPr/>
                    <a:lstStyle/>
                    <a:p>
                      <a:pPr algn="ctr" fontAlgn="b"/>
                      <a:r>
                        <a:rPr lang="en-US" sz="1400" b="1" i="0" u="none" strike="noStrike" dirty="0">
                          <a:solidFill>
                            <a:srgbClr val="000000"/>
                          </a:solidFill>
                          <a:effectLst/>
                          <a:latin typeface="Arial"/>
                        </a:rPr>
                        <a:t>4</a:t>
                      </a:r>
                    </a:p>
                  </a:txBody>
                  <a:tcPr marL="9525" marR="9525" marT="9525" marB="0" anchor="b"/>
                </a:tc>
              </a:tr>
            </a:tbl>
          </a:graphicData>
        </a:graphic>
      </p:graphicFrame>
    </p:spTree>
    <p:extLst>
      <p:ext uri="{BB962C8B-B14F-4D97-AF65-F5344CB8AC3E}">
        <p14:creationId xmlns:p14="http://schemas.microsoft.com/office/powerpoint/2010/main" val="36829751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3076" name="Text Box 3"/>
          <p:cNvSpPr txBox="1">
            <a:spLocks noChangeArrowheads="1"/>
          </p:cNvSpPr>
          <p:nvPr/>
        </p:nvSpPr>
        <p:spPr bwMode="auto">
          <a:xfrm>
            <a:off x="533400" y="838200"/>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3077"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a:solidFill>
                  <a:srgbClr val="000099"/>
                </a:solidFill>
              </a:rPr>
              <a:t>REPORT</a:t>
            </a:r>
          </a:p>
        </p:txBody>
      </p:sp>
      <p:sp>
        <p:nvSpPr>
          <p:cNvPr id="1402885" name="Text Box 5"/>
          <p:cNvSpPr txBox="1">
            <a:spLocks noChangeArrowheads="1"/>
          </p:cNvSpPr>
          <p:nvPr/>
        </p:nvSpPr>
        <p:spPr bwMode="auto">
          <a:xfrm>
            <a:off x="533400" y="762000"/>
            <a:ext cx="8153400" cy="323850"/>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Cross Support Architecture (CSA) WG</a:t>
            </a:r>
          </a:p>
        </p:txBody>
      </p:sp>
      <p:sp>
        <p:nvSpPr>
          <p:cNvPr id="3079" name="Text Box 23"/>
          <p:cNvSpPr txBox="1">
            <a:spLocks noChangeArrowheads="1"/>
          </p:cNvSpPr>
          <p:nvPr/>
        </p:nvSpPr>
        <p:spPr bwMode="auto">
          <a:xfrm>
            <a:off x="609600" y="1219200"/>
            <a:ext cx="8001000" cy="347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914400" indent="-45720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spcBef>
                <a:spcPts val="600"/>
              </a:spcBef>
              <a:spcAft>
                <a:spcPct val="0"/>
              </a:spcAft>
              <a:buSzTx/>
              <a:buFont typeface="Arial" charset="0"/>
              <a:buChar char="•"/>
            </a:pPr>
            <a:r>
              <a:rPr lang="en-US" dirty="0" smtClean="0">
                <a:solidFill>
                  <a:srgbClr val="000000"/>
                </a:solidFill>
              </a:rPr>
              <a:t>Space Communication Cross Support  -- Green Book</a:t>
            </a:r>
            <a:endParaRPr lang="en-US" dirty="0">
              <a:solidFill>
                <a:srgbClr val="000000"/>
              </a:solidFill>
            </a:endParaRPr>
          </a:p>
          <a:p>
            <a:pPr lvl="1">
              <a:spcBef>
                <a:spcPts val="300"/>
              </a:spcBef>
              <a:spcAft>
                <a:spcPct val="0"/>
              </a:spcAft>
              <a:buSzTx/>
              <a:buFontTx/>
              <a:buChar char="•"/>
            </a:pPr>
            <a:r>
              <a:rPr lang="en-US" dirty="0" smtClean="0">
                <a:solidFill>
                  <a:srgbClr val="000000"/>
                </a:solidFill>
              </a:rPr>
              <a:t>Done</a:t>
            </a:r>
            <a:endParaRPr lang="en-US" dirty="0"/>
          </a:p>
          <a:p>
            <a:pPr>
              <a:spcBef>
                <a:spcPts val="600"/>
              </a:spcBef>
              <a:buFont typeface="Arial" charset="0"/>
              <a:buChar char="•"/>
            </a:pPr>
            <a:r>
              <a:rPr lang="en-US" dirty="0">
                <a:solidFill>
                  <a:srgbClr val="000000"/>
                </a:solidFill>
              </a:rPr>
              <a:t>Space Communication Cross Support  -- </a:t>
            </a:r>
            <a:r>
              <a:rPr lang="en-US" dirty="0" smtClean="0">
                <a:solidFill>
                  <a:srgbClr val="000000"/>
                </a:solidFill>
              </a:rPr>
              <a:t>Magenta </a:t>
            </a:r>
            <a:r>
              <a:rPr lang="en-US" dirty="0">
                <a:solidFill>
                  <a:srgbClr val="000000"/>
                </a:solidFill>
              </a:rPr>
              <a:t>Book</a:t>
            </a:r>
          </a:p>
          <a:p>
            <a:pPr lvl="1">
              <a:spcBef>
                <a:spcPts val="300"/>
              </a:spcBef>
              <a:spcAft>
                <a:spcPct val="0"/>
              </a:spcAft>
              <a:buSzTx/>
              <a:buFontTx/>
              <a:buChar char="•"/>
            </a:pPr>
            <a:r>
              <a:rPr lang="en-US" dirty="0" smtClean="0"/>
              <a:t>Completes agency Review 12 December 2014</a:t>
            </a:r>
          </a:p>
          <a:p>
            <a:pPr lvl="1">
              <a:spcBef>
                <a:spcPts val="300"/>
              </a:spcBef>
              <a:spcAft>
                <a:spcPct val="0"/>
              </a:spcAft>
              <a:buSzTx/>
              <a:buFontTx/>
              <a:buChar char="•"/>
            </a:pPr>
            <a:endParaRPr lang="en-US" dirty="0" smtClean="0"/>
          </a:p>
          <a:p>
            <a:pPr>
              <a:spcBef>
                <a:spcPts val="300"/>
              </a:spcBef>
              <a:buFontTx/>
              <a:buChar char="•"/>
            </a:pPr>
            <a:r>
              <a:rPr lang="en-US" dirty="0" smtClean="0"/>
              <a:t>Nominal plan is Magenta Book by Spring 2015, followed by disbanding of the WG</a:t>
            </a:r>
          </a:p>
          <a:p>
            <a:pPr lvl="1">
              <a:spcBef>
                <a:spcPts val="300"/>
              </a:spcBef>
              <a:buFontTx/>
              <a:buChar char="•"/>
            </a:pPr>
            <a:r>
              <a:rPr lang="en-US" dirty="0" smtClean="0"/>
              <a:t>RIDs submissions may alter this plan; if so resources may be an issue</a:t>
            </a:r>
          </a:p>
          <a:p>
            <a:pPr>
              <a:spcBef>
                <a:spcPts val="300"/>
              </a:spcBef>
              <a:buFontTx/>
              <a:buChar char="•"/>
            </a:pPr>
            <a:r>
              <a:rPr lang="en-US" dirty="0" smtClean="0"/>
              <a:t>In Summary:</a:t>
            </a:r>
          </a:p>
          <a:p>
            <a:pPr lvl="1">
              <a:spcBef>
                <a:spcPts val="300"/>
              </a:spcBef>
              <a:buFontTx/>
              <a:buChar char="•"/>
            </a:pPr>
            <a:r>
              <a:rPr lang="en-US" i="1" spc="600" dirty="0"/>
              <a:t>Excellent Progress!</a:t>
            </a:r>
          </a:p>
          <a:p>
            <a:pPr>
              <a:spcBef>
                <a:spcPts val="300"/>
              </a:spcBef>
              <a:buFontTx/>
              <a:buChar char="•"/>
            </a:pPr>
            <a:endParaRPr lang="en-US" dirty="0" smtClean="0"/>
          </a:p>
          <a:p>
            <a:pPr>
              <a:spcBef>
                <a:spcPts val="300"/>
              </a:spcBef>
              <a:buFontTx/>
              <a:buChar char="•"/>
            </a:pPr>
            <a:endParaRPr lang="en-US" dirty="0" smtClean="0"/>
          </a:p>
        </p:txBody>
      </p:sp>
      <p:grpSp>
        <p:nvGrpSpPr>
          <p:cNvPr id="10" name="Group 46"/>
          <p:cNvGrpSpPr>
            <a:grpSpLocks/>
          </p:cNvGrpSpPr>
          <p:nvPr/>
        </p:nvGrpSpPr>
        <p:grpSpPr bwMode="auto">
          <a:xfrm>
            <a:off x="1066799" y="5042010"/>
            <a:ext cx="6854825" cy="912813"/>
            <a:chOff x="730" y="3416"/>
            <a:chExt cx="4318" cy="575"/>
          </a:xfrm>
        </p:grpSpPr>
        <p:sp>
          <p:nvSpPr>
            <p:cNvPr id="11" name="Rectangle 47"/>
            <p:cNvSpPr>
              <a:spLocks noChangeArrowheads="1"/>
            </p:cNvSpPr>
            <p:nvPr/>
          </p:nvSpPr>
          <p:spPr bwMode="auto">
            <a:xfrm>
              <a:off x="2294" y="3745"/>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400" b="0">
                  <a:solidFill>
                    <a:srgbClr val="000000"/>
                  </a:solidFill>
                </a:rPr>
                <a:t>X</a:t>
              </a:r>
              <a:endParaRPr lang="en-GB"/>
            </a:p>
          </p:txBody>
        </p:sp>
        <p:sp>
          <p:nvSpPr>
            <p:cNvPr id="12" name="Rectangle 48"/>
            <p:cNvSpPr>
              <a:spLocks noChangeArrowheads="1"/>
            </p:cNvSpPr>
            <p:nvPr/>
          </p:nvSpPr>
          <p:spPr bwMode="auto">
            <a:xfrm>
              <a:off x="1024" y="3741"/>
              <a:ext cx="4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comment:</a:t>
              </a:r>
              <a:endParaRPr lang="en-GB"/>
            </a:p>
          </p:txBody>
        </p:sp>
        <p:sp>
          <p:nvSpPr>
            <p:cNvPr id="13" name="Rectangle 49"/>
            <p:cNvSpPr>
              <a:spLocks noChangeArrowheads="1"/>
            </p:cNvSpPr>
            <p:nvPr/>
          </p:nvSpPr>
          <p:spPr bwMode="auto">
            <a:xfrm>
              <a:off x="3969" y="3416"/>
              <a:ext cx="1079" cy="28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 name="Rectangle 50"/>
            <p:cNvSpPr>
              <a:spLocks noChangeArrowheads="1"/>
            </p:cNvSpPr>
            <p:nvPr/>
          </p:nvSpPr>
          <p:spPr bwMode="auto">
            <a:xfrm>
              <a:off x="4234" y="3454"/>
              <a:ext cx="5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PROBLEM</a:t>
              </a:r>
              <a:endParaRPr lang="en-GB"/>
            </a:p>
          </p:txBody>
        </p:sp>
        <p:sp>
          <p:nvSpPr>
            <p:cNvPr id="15" name="Rectangle 51"/>
            <p:cNvSpPr>
              <a:spLocks noChangeArrowheads="1"/>
            </p:cNvSpPr>
            <p:nvPr/>
          </p:nvSpPr>
          <p:spPr bwMode="auto">
            <a:xfrm>
              <a:off x="2889" y="3416"/>
              <a:ext cx="1080" cy="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 name="Rectangle 52"/>
            <p:cNvSpPr>
              <a:spLocks noChangeArrowheads="1"/>
            </p:cNvSpPr>
            <p:nvPr/>
          </p:nvSpPr>
          <p:spPr bwMode="auto">
            <a:xfrm>
              <a:off x="3177" y="3454"/>
              <a:ext cx="50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CAUTION</a:t>
              </a:r>
              <a:endParaRPr lang="en-GB"/>
            </a:p>
          </p:txBody>
        </p:sp>
        <p:sp>
          <p:nvSpPr>
            <p:cNvPr id="17" name="Rectangle 53"/>
            <p:cNvSpPr>
              <a:spLocks noChangeArrowheads="1"/>
            </p:cNvSpPr>
            <p:nvPr/>
          </p:nvSpPr>
          <p:spPr bwMode="auto">
            <a:xfrm>
              <a:off x="1810" y="3416"/>
              <a:ext cx="1079" cy="287"/>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 name="Rectangle 54"/>
            <p:cNvSpPr>
              <a:spLocks noChangeArrowheads="1"/>
            </p:cNvSpPr>
            <p:nvPr/>
          </p:nvSpPr>
          <p:spPr bwMode="auto">
            <a:xfrm>
              <a:off x="2268" y="3454"/>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OK</a:t>
              </a:r>
              <a:endParaRPr lang="en-GB"/>
            </a:p>
          </p:txBody>
        </p:sp>
        <p:sp>
          <p:nvSpPr>
            <p:cNvPr id="19" name="Rectangle 55"/>
            <p:cNvSpPr>
              <a:spLocks noChangeArrowheads="1"/>
            </p:cNvSpPr>
            <p:nvPr/>
          </p:nvSpPr>
          <p:spPr bwMode="auto">
            <a:xfrm>
              <a:off x="1105" y="3454"/>
              <a:ext cx="3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status:</a:t>
              </a:r>
              <a:endParaRPr lang="en-GB"/>
            </a:p>
          </p:txBody>
        </p:sp>
        <p:sp>
          <p:nvSpPr>
            <p:cNvPr id="20" name="Line 56"/>
            <p:cNvSpPr>
              <a:spLocks noChangeShapeType="1"/>
            </p:cNvSpPr>
            <p:nvPr/>
          </p:nvSpPr>
          <p:spPr bwMode="auto">
            <a:xfrm>
              <a:off x="730" y="3416"/>
              <a:ext cx="431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Line 57"/>
            <p:cNvSpPr>
              <a:spLocks noChangeShapeType="1"/>
            </p:cNvSpPr>
            <p:nvPr/>
          </p:nvSpPr>
          <p:spPr bwMode="auto">
            <a:xfrm>
              <a:off x="730" y="3703"/>
              <a:ext cx="431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Line 58"/>
            <p:cNvSpPr>
              <a:spLocks noChangeShapeType="1"/>
            </p:cNvSpPr>
            <p:nvPr/>
          </p:nvSpPr>
          <p:spPr bwMode="auto">
            <a:xfrm>
              <a:off x="730" y="3991"/>
              <a:ext cx="431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 name="Line 59"/>
            <p:cNvSpPr>
              <a:spLocks noChangeShapeType="1"/>
            </p:cNvSpPr>
            <p:nvPr/>
          </p:nvSpPr>
          <p:spPr bwMode="auto">
            <a:xfrm>
              <a:off x="730" y="3416"/>
              <a:ext cx="0" cy="575"/>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60"/>
            <p:cNvSpPr>
              <a:spLocks noChangeShapeType="1"/>
            </p:cNvSpPr>
            <p:nvPr/>
          </p:nvSpPr>
          <p:spPr bwMode="auto">
            <a:xfrm>
              <a:off x="1810"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61"/>
            <p:cNvSpPr>
              <a:spLocks noChangeShapeType="1"/>
            </p:cNvSpPr>
            <p:nvPr/>
          </p:nvSpPr>
          <p:spPr bwMode="auto">
            <a:xfrm>
              <a:off x="2889"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Line 62"/>
            <p:cNvSpPr>
              <a:spLocks noChangeShapeType="1"/>
            </p:cNvSpPr>
            <p:nvPr/>
          </p:nvSpPr>
          <p:spPr bwMode="auto">
            <a:xfrm>
              <a:off x="3969"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Line 63"/>
            <p:cNvSpPr>
              <a:spLocks noChangeShapeType="1"/>
            </p:cNvSpPr>
            <p:nvPr/>
          </p:nvSpPr>
          <p:spPr bwMode="auto">
            <a:xfrm>
              <a:off x="5048" y="3416"/>
              <a:ext cx="0" cy="575"/>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Rectangle 64"/>
            <p:cNvSpPr>
              <a:spLocks noChangeArrowheads="1"/>
            </p:cNvSpPr>
            <p:nvPr/>
          </p:nvSpPr>
          <p:spPr bwMode="auto">
            <a:xfrm>
              <a:off x="2294" y="3745"/>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400" b="0" dirty="0">
                  <a:solidFill>
                    <a:srgbClr val="000000"/>
                  </a:solidFill>
                </a:rPr>
                <a:t>X</a:t>
              </a:r>
              <a:endParaRPr lang="en-GB" dirty="0"/>
            </a:p>
          </p:txBody>
        </p:sp>
        <p:sp>
          <p:nvSpPr>
            <p:cNvPr id="29" name="Rectangle 65"/>
            <p:cNvSpPr>
              <a:spLocks noChangeArrowheads="1"/>
            </p:cNvSpPr>
            <p:nvPr/>
          </p:nvSpPr>
          <p:spPr bwMode="auto">
            <a:xfrm>
              <a:off x="1024" y="3741"/>
              <a:ext cx="4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comment:</a:t>
              </a:r>
              <a:endParaRPr lang="en-GB"/>
            </a:p>
          </p:txBody>
        </p:sp>
        <p:sp>
          <p:nvSpPr>
            <p:cNvPr id="30" name="Rectangle 66"/>
            <p:cNvSpPr>
              <a:spLocks noChangeArrowheads="1"/>
            </p:cNvSpPr>
            <p:nvPr/>
          </p:nvSpPr>
          <p:spPr bwMode="auto">
            <a:xfrm>
              <a:off x="3969" y="3416"/>
              <a:ext cx="1079" cy="28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 name="Rectangle 67"/>
            <p:cNvSpPr>
              <a:spLocks noChangeArrowheads="1"/>
            </p:cNvSpPr>
            <p:nvPr/>
          </p:nvSpPr>
          <p:spPr bwMode="auto">
            <a:xfrm>
              <a:off x="4234" y="3454"/>
              <a:ext cx="5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PROBLEM</a:t>
              </a:r>
              <a:endParaRPr lang="en-GB"/>
            </a:p>
          </p:txBody>
        </p:sp>
        <p:sp>
          <p:nvSpPr>
            <p:cNvPr id="32" name="Rectangle 68"/>
            <p:cNvSpPr>
              <a:spLocks noChangeArrowheads="1"/>
            </p:cNvSpPr>
            <p:nvPr/>
          </p:nvSpPr>
          <p:spPr bwMode="auto">
            <a:xfrm>
              <a:off x="2889" y="3416"/>
              <a:ext cx="1080" cy="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3" name="Rectangle 69"/>
            <p:cNvSpPr>
              <a:spLocks noChangeArrowheads="1"/>
            </p:cNvSpPr>
            <p:nvPr/>
          </p:nvSpPr>
          <p:spPr bwMode="auto">
            <a:xfrm>
              <a:off x="3177" y="3454"/>
              <a:ext cx="50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CAUTION</a:t>
              </a:r>
              <a:endParaRPr lang="en-GB"/>
            </a:p>
          </p:txBody>
        </p:sp>
        <p:sp>
          <p:nvSpPr>
            <p:cNvPr id="34" name="Rectangle 70"/>
            <p:cNvSpPr>
              <a:spLocks noChangeArrowheads="1"/>
            </p:cNvSpPr>
            <p:nvPr/>
          </p:nvSpPr>
          <p:spPr bwMode="auto">
            <a:xfrm>
              <a:off x="1810" y="3416"/>
              <a:ext cx="1079" cy="287"/>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5" name="Rectangle 71"/>
            <p:cNvSpPr>
              <a:spLocks noChangeArrowheads="1"/>
            </p:cNvSpPr>
            <p:nvPr/>
          </p:nvSpPr>
          <p:spPr bwMode="auto">
            <a:xfrm>
              <a:off x="2268" y="3454"/>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dirty="0">
                  <a:solidFill>
                    <a:srgbClr val="000000"/>
                  </a:solidFill>
                </a:rPr>
                <a:t>OK</a:t>
              </a:r>
              <a:endParaRPr lang="en-GB" dirty="0"/>
            </a:p>
          </p:txBody>
        </p:sp>
        <p:sp>
          <p:nvSpPr>
            <p:cNvPr id="36" name="Rectangle 72"/>
            <p:cNvSpPr>
              <a:spLocks noChangeArrowheads="1"/>
            </p:cNvSpPr>
            <p:nvPr/>
          </p:nvSpPr>
          <p:spPr bwMode="auto">
            <a:xfrm>
              <a:off x="1105" y="3454"/>
              <a:ext cx="3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status:</a:t>
              </a:r>
              <a:endParaRPr lang="en-GB"/>
            </a:p>
          </p:txBody>
        </p:sp>
        <p:sp>
          <p:nvSpPr>
            <p:cNvPr id="37" name="Line 73"/>
            <p:cNvSpPr>
              <a:spLocks noChangeShapeType="1"/>
            </p:cNvSpPr>
            <p:nvPr/>
          </p:nvSpPr>
          <p:spPr bwMode="auto">
            <a:xfrm>
              <a:off x="730" y="3416"/>
              <a:ext cx="431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 name="Line 74"/>
            <p:cNvSpPr>
              <a:spLocks noChangeShapeType="1"/>
            </p:cNvSpPr>
            <p:nvPr/>
          </p:nvSpPr>
          <p:spPr bwMode="auto">
            <a:xfrm>
              <a:off x="730" y="3703"/>
              <a:ext cx="431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 name="Line 75"/>
            <p:cNvSpPr>
              <a:spLocks noChangeShapeType="1"/>
            </p:cNvSpPr>
            <p:nvPr/>
          </p:nvSpPr>
          <p:spPr bwMode="auto">
            <a:xfrm>
              <a:off x="730" y="3991"/>
              <a:ext cx="431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 name="Line 76"/>
            <p:cNvSpPr>
              <a:spLocks noChangeShapeType="1"/>
            </p:cNvSpPr>
            <p:nvPr/>
          </p:nvSpPr>
          <p:spPr bwMode="auto">
            <a:xfrm>
              <a:off x="730" y="3416"/>
              <a:ext cx="0" cy="575"/>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 name="Line 77"/>
            <p:cNvSpPr>
              <a:spLocks noChangeShapeType="1"/>
            </p:cNvSpPr>
            <p:nvPr/>
          </p:nvSpPr>
          <p:spPr bwMode="auto">
            <a:xfrm>
              <a:off x="1810"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 name="Line 78"/>
            <p:cNvSpPr>
              <a:spLocks noChangeShapeType="1"/>
            </p:cNvSpPr>
            <p:nvPr/>
          </p:nvSpPr>
          <p:spPr bwMode="auto">
            <a:xfrm>
              <a:off x="2889"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3" name="Line 79"/>
            <p:cNvSpPr>
              <a:spLocks noChangeShapeType="1"/>
            </p:cNvSpPr>
            <p:nvPr/>
          </p:nvSpPr>
          <p:spPr bwMode="auto">
            <a:xfrm>
              <a:off x="3969"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 name="Line 80"/>
            <p:cNvSpPr>
              <a:spLocks noChangeShapeType="1"/>
            </p:cNvSpPr>
            <p:nvPr/>
          </p:nvSpPr>
          <p:spPr bwMode="auto">
            <a:xfrm>
              <a:off x="5048" y="3416"/>
              <a:ext cx="0" cy="575"/>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07575" y="164741"/>
            <a:ext cx="7407997" cy="533400"/>
          </a:xfrm>
          <a:prstGeom prst="rect">
            <a:avLst/>
          </a:prstGeom>
        </p:spPr>
        <p:txBody>
          <a:bodyPr/>
          <a:lstStyle/>
          <a:p>
            <a:pPr lvl="0" algn="ctr" eaLnBrk="0" fontAlgn="base" hangingPunct="0">
              <a:spcBef>
                <a:spcPct val="0"/>
              </a:spcBef>
              <a:spcAft>
                <a:spcPct val="0"/>
              </a:spcAft>
              <a:defRPr/>
            </a:pPr>
            <a:r>
              <a:rPr lang="en-US" sz="2800" dirty="0" smtClean="0">
                <a:solidFill>
                  <a:srgbClr val="000099"/>
                </a:solidFill>
                <a:effectLst>
                  <a:outerShdw blurRad="38100" dist="38100" dir="2700000" algn="tl">
                    <a:srgbClr val="000000">
                      <a:alpha val="43137"/>
                    </a:srgbClr>
                  </a:outerShdw>
                </a:effectLst>
                <a:latin typeface="Calibri" pitchFamily="34" charset="0"/>
                <a:ea typeface="+mj-ea"/>
                <a:cs typeface="Calibri" pitchFamily="34" charset="0"/>
              </a:rPr>
              <a:t>CESG Production during last year Oct 13 – Oct 14</a:t>
            </a:r>
            <a:endParaRPr lang="en-US" sz="2800" b="1" dirty="0" smtClean="0">
              <a:solidFill>
                <a:srgbClr val="000099"/>
              </a:solidFill>
              <a:effectLst>
                <a:outerShdw blurRad="38100" dist="38100" dir="2700000" algn="tl">
                  <a:srgbClr val="000000">
                    <a:alpha val="43137"/>
                  </a:srgbClr>
                </a:outerShdw>
              </a:effectLst>
              <a:latin typeface="Calibri" pitchFamily="34" charset="0"/>
              <a:ea typeface="+mj-ea"/>
              <a:cs typeface="Calibri" pitchFamily="34" charset="0"/>
            </a:endParaRPr>
          </a:p>
        </p:txBody>
      </p:sp>
      <p:sp>
        <p:nvSpPr>
          <p:cNvPr id="8" name="Rectangle 3"/>
          <p:cNvSpPr txBox="1">
            <a:spLocks noChangeArrowheads="1"/>
          </p:cNvSpPr>
          <p:nvPr/>
        </p:nvSpPr>
        <p:spPr bwMode="auto">
          <a:xfrm>
            <a:off x="276917" y="785790"/>
            <a:ext cx="8686800"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lvl="1">
              <a:lnSpc>
                <a:spcPct val="100000"/>
              </a:lnSpc>
              <a:spcBef>
                <a:spcPts val="1200"/>
              </a:spcBef>
              <a:spcAft>
                <a:spcPts val="1200"/>
              </a:spcAft>
            </a:pPr>
            <a:r>
              <a:rPr lang="en-US" sz="2800" dirty="0" smtClean="0"/>
              <a:t>Only Publications</a:t>
            </a:r>
          </a:p>
          <a:p>
            <a:pPr lvl="2">
              <a:lnSpc>
                <a:spcPct val="100000"/>
              </a:lnSpc>
              <a:spcBef>
                <a:spcPts val="1200"/>
              </a:spcBef>
              <a:spcAft>
                <a:spcPts val="1200"/>
              </a:spcAft>
            </a:pPr>
            <a:r>
              <a:rPr lang="en-US" sz="2800" dirty="0" smtClean="0">
                <a:solidFill>
                  <a:srgbClr val="000099"/>
                </a:solidFill>
              </a:rPr>
              <a:t>8 BBs</a:t>
            </a:r>
          </a:p>
          <a:p>
            <a:pPr lvl="2">
              <a:lnSpc>
                <a:spcPct val="100000"/>
              </a:lnSpc>
              <a:spcBef>
                <a:spcPts val="1200"/>
              </a:spcBef>
              <a:spcAft>
                <a:spcPts val="1200"/>
              </a:spcAft>
            </a:pPr>
            <a:r>
              <a:rPr lang="en-US" sz="2800" dirty="0" smtClean="0">
                <a:solidFill>
                  <a:srgbClr val="000099"/>
                </a:solidFill>
              </a:rPr>
              <a:t>3 Technical </a:t>
            </a:r>
            <a:r>
              <a:rPr lang="en-US" sz="2800" dirty="0" err="1" smtClean="0">
                <a:solidFill>
                  <a:srgbClr val="000099"/>
                </a:solidFill>
              </a:rPr>
              <a:t>Corrigendums</a:t>
            </a:r>
            <a:endParaRPr lang="en-US" sz="2800" dirty="0" smtClean="0">
              <a:solidFill>
                <a:srgbClr val="000099"/>
              </a:solidFill>
            </a:endParaRPr>
          </a:p>
          <a:p>
            <a:pPr lvl="2">
              <a:lnSpc>
                <a:spcPct val="100000"/>
              </a:lnSpc>
              <a:spcBef>
                <a:spcPts val="1200"/>
              </a:spcBef>
              <a:spcAft>
                <a:spcPts val="1200"/>
              </a:spcAft>
            </a:pPr>
            <a:r>
              <a:rPr lang="en-US" sz="2800" dirty="0" smtClean="0">
                <a:solidFill>
                  <a:srgbClr val="00B050"/>
                </a:solidFill>
              </a:rPr>
              <a:t>9 GBs</a:t>
            </a:r>
            <a:endParaRPr lang="en-US" sz="2800" dirty="0">
              <a:solidFill>
                <a:srgbClr val="00B050"/>
              </a:solidFill>
            </a:endParaRPr>
          </a:p>
          <a:p>
            <a:pPr lvl="2">
              <a:lnSpc>
                <a:spcPct val="100000"/>
              </a:lnSpc>
              <a:spcBef>
                <a:spcPts val="1200"/>
              </a:spcBef>
              <a:spcAft>
                <a:spcPts val="1200"/>
              </a:spcAft>
            </a:pPr>
            <a:r>
              <a:rPr lang="en-US" sz="2800" dirty="0" smtClean="0">
                <a:solidFill>
                  <a:srgbClr val="CC3300"/>
                </a:solidFill>
              </a:rPr>
              <a:t>3 MBs</a:t>
            </a:r>
          </a:p>
          <a:p>
            <a:pPr lvl="2">
              <a:lnSpc>
                <a:spcPct val="100000"/>
              </a:lnSpc>
              <a:spcBef>
                <a:spcPts val="1200"/>
              </a:spcBef>
              <a:spcAft>
                <a:spcPts val="1200"/>
              </a:spcAft>
            </a:pPr>
            <a:r>
              <a:rPr lang="en-US" sz="2800" dirty="0" smtClean="0">
                <a:solidFill>
                  <a:srgbClr val="FFC000"/>
                </a:solidFill>
                <a:ea typeface="ＭＳ Ｐゴシック" pitchFamily="34" charset="-128"/>
              </a:rPr>
              <a:t>1 OB</a:t>
            </a:r>
          </a:p>
          <a:p>
            <a:pPr marL="346075" lvl="1" indent="0">
              <a:lnSpc>
                <a:spcPct val="100000"/>
              </a:lnSpc>
              <a:spcBef>
                <a:spcPts val="1200"/>
              </a:spcBef>
              <a:spcAft>
                <a:spcPts val="1200"/>
              </a:spcAft>
              <a:buNone/>
            </a:pPr>
            <a:r>
              <a:rPr lang="en-US" sz="3600" dirty="0" smtClean="0">
                <a:ea typeface="ＭＳ Ｐゴシック" pitchFamily="34" charset="-128"/>
                <a:sym typeface="Wingdings" pitchFamily="2" charset="2"/>
              </a:rPr>
              <a:t> ca. 2 books / month</a:t>
            </a:r>
            <a:endParaRPr lang="en-US" sz="3600" dirty="0" smtClean="0"/>
          </a:p>
        </p:txBody>
      </p:sp>
    </p:spTree>
    <p:extLst>
      <p:ext uri="{BB962C8B-B14F-4D97-AF65-F5344CB8AC3E}">
        <p14:creationId xmlns:p14="http://schemas.microsoft.com/office/powerpoint/2010/main" val="16570001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731500" y="696118"/>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62000"/>
            <a:ext cx="8153400" cy="674031"/>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Cross Support Transfer Services (CSTS) WG </a:t>
            </a:r>
          </a:p>
          <a:p>
            <a:pPr>
              <a:lnSpc>
                <a:spcPct val="80000"/>
              </a:lnSpc>
              <a:spcBef>
                <a:spcPct val="50000"/>
              </a:spcBef>
              <a:spcAft>
                <a:spcPct val="0"/>
              </a:spcAft>
              <a:buSzTx/>
              <a:defRPr/>
            </a:pPr>
            <a:endParaRPr lang="en-US" sz="1800" dirty="0" smtClean="0">
              <a:solidFill>
                <a:srgbClr val="000099"/>
              </a:solidFill>
              <a:effectLst>
                <a:outerShdw blurRad="38100" dist="38100" dir="2700000" algn="tl">
                  <a:srgbClr val="C0C0C0"/>
                </a:outerShdw>
              </a:effectLst>
            </a:endParaRPr>
          </a:p>
        </p:txBody>
      </p:sp>
      <p:sp>
        <p:nvSpPr>
          <p:cNvPr id="10" name="Content Placeholder 2"/>
          <p:cNvSpPr txBox="1">
            <a:spLocks/>
          </p:cNvSpPr>
          <p:nvPr/>
        </p:nvSpPr>
        <p:spPr bwMode="auto">
          <a:xfrm>
            <a:off x="180684" y="2047876"/>
            <a:ext cx="6273162" cy="36236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endParaRPr lang="en-GB" sz="2400" i="1" u="sng" kern="0" dirty="0" smtClean="0">
              <a:solidFill>
                <a:srgbClr val="0000FF"/>
              </a:solidFill>
            </a:endParaRPr>
          </a:p>
          <a:p>
            <a:pPr marL="0" indent="0" algn="ctr">
              <a:lnSpc>
                <a:spcPct val="100000"/>
              </a:lnSpc>
              <a:spcBef>
                <a:spcPts val="0"/>
              </a:spcBef>
              <a:spcAft>
                <a:spcPts val="0"/>
              </a:spcAft>
              <a:buFontTx/>
              <a:buNone/>
              <a:defRPr/>
            </a:pPr>
            <a:endParaRPr lang="en-GB" sz="2400" i="1" u="sng" kern="0" dirty="0" smtClean="0">
              <a:solidFill>
                <a:srgbClr val="0000FF"/>
              </a:solidFill>
            </a:endParaRPr>
          </a:p>
          <a:p>
            <a:endParaRPr lang="en-GB" sz="2000" dirty="0" smtClean="0"/>
          </a:p>
          <a:p>
            <a:r>
              <a:rPr lang="en-GB" sz="2000" dirty="0" smtClean="0"/>
              <a:t>As Red-2</a:t>
            </a:r>
          </a:p>
          <a:p>
            <a:r>
              <a:rPr lang="en-GB" sz="2000" dirty="0" smtClean="0"/>
              <a:t>70 RIDS Total</a:t>
            </a:r>
          </a:p>
          <a:p>
            <a:pPr lvl="1"/>
            <a:r>
              <a:rPr lang="en-GB" sz="1700" dirty="0" smtClean="0"/>
              <a:t>Rejected      2     (2.9 %)</a:t>
            </a:r>
          </a:p>
          <a:p>
            <a:pPr lvl="1"/>
            <a:r>
              <a:rPr lang="en-GB" sz="1700" dirty="0" smtClean="0"/>
              <a:t>Withdrawn  1      (1.4 %)</a:t>
            </a:r>
          </a:p>
          <a:p>
            <a:pPr lvl="1"/>
            <a:r>
              <a:rPr lang="en-GB" sz="1700" dirty="0" smtClean="0"/>
              <a:t>Accepted  67    (95.7 %)</a:t>
            </a:r>
          </a:p>
          <a:p>
            <a:pPr marL="0" indent="0">
              <a:lnSpc>
                <a:spcPct val="100000"/>
              </a:lnSpc>
              <a:buNone/>
              <a:defRPr/>
            </a:pPr>
            <a:endParaRPr lang="en-GB" sz="2000" dirty="0"/>
          </a:p>
          <a:p>
            <a:pPr marL="0" indent="0">
              <a:lnSpc>
                <a:spcPct val="100000"/>
              </a:lnSpc>
              <a:buNone/>
              <a:defRPr/>
            </a:pPr>
            <a:r>
              <a:rPr lang="en-GB" sz="2000" dirty="0" smtClean="0"/>
              <a:t>As a result of RID processing: </a:t>
            </a:r>
            <a:endParaRPr lang="en-GB" sz="2000" dirty="0"/>
          </a:p>
          <a:p>
            <a:pPr>
              <a:lnSpc>
                <a:spcPct val="100000"/>
              </a:lnSpc>
              <a:buFontTx/>
              <a:buChar char="-"/>
              <a:defRPr/>
            </a:pPr>
            <a:r>
              <a:rPr lang="en-GB" sz="2000" dirty="0" smtClean="0"/>
              <a:t>The </a:t>
            </a:r>
            <a:r>
              <a:rPr lang="en-GB" sz="2000" dirty="0"/>
              <a:t>CSTS SFW will be updated (</a:t>
            </a:r>
            <a:r>
              <a:rPr lang="en-GB" sz="2000" dirty="0" smtClean="0"/>
              <a:t>much </a:t>
            </a:r>
            <a:r>
              <a:rPr lang="en-GB" sz="2000" dirty="0"/>
              <a:t>of the work is done). </a:t>
            </a:r>
            <a:r>
              <a:rPr lang="en-GB" sz="2000" dirty="0" smtClean="0"/>
              <a:t> ASN1 </a:t>
            </a:r>
            <a:r>
              <a:rPr lang="en-GB" sz="2000" dirty="0"/>
              <a:t>will be checked.</a:t>
            </a:r>
          </a:p>
          <a:p>
            <a:pPr>
              <a:lnSpc>
                <a:spcPct val="100000"/>
              </a:lnSpc>
              <a:buFontTx/>
              <a:buChar char="-"/>
              <a:defRPr/>
            </a:pPr>
            <a:r>
              <a:rPr lang="en-GB" sz="2000" dirty="0" smtClean="0"/>
              <a:t>Remainder of recommendation updates projected by end of the year</a:t>
            </a:r>
          </a:p>
          <a:p>
            <a:pPr>
              <a:lnSpc>
                <a:spcPct val="100000"/>
              </a:lnSpc>
              <a:buFontTx/>
              <a:buChar char="-"/>
              <a:defRPr/>
            </a:pPr>
            <a:r>
              <a:rPr lang="en-GB" sz="2000" dirty="0" smtClean="0"/>
              <a:t>Changes not deemed sufficiently significant for subsequent agency reviews</a:t>
            </a:r>
          </a:p>
          <a:p>
            <a:pPr lvl="1">
              <a:lnSpc>
                <a:spcPct val="100000"/>
              </a:lnSpc>
              <a:buFontTx/>
              <a:buChar char="-"/>
              <a:defRPr/>
            </a:pPr>
            <a:r>
              <a:rPr lang="en-GB" sz="1700" dirty="0" smtClean="0"/>
              <a:t>Will be candidate Blue-1 Book </a:t>
            </a:r>
            <a:endParaRPr lang="en-GB" sz="2100" dirty="0">
              <a:solidFill>
                <a:schemeClr val="accent1">
                  <a:lumMod val="50000"/>
                </a:schemeClr>
              </a:solidFill>
            </a:endParaRPr>
          </a:p>
          <a:p>
            <a:pPr>
              <a:lnSpc>
                <a:spcPct val="100000"/>
              </a:lnSpc>
              <a:spcBef>
                <a:spcPts val="0"/>
              </a:spcBef>
              <a:spcAft>
                <a:spcPts val="0"/>
              </a:spcAft>
              <a:defRPr/>
            </a:pPr>
            <a:endParaRPr lang="en-GB" sz="2000" kern="0" dirty="0" smtClean="0">
              <a:solidFill>
                <a:srgbClr val="0000FF"/>
              </a:solidFill>
            </a:endParaRPr>
          </a:p>
        </p:txBody>
      </p:sp>
      <p:pic>
        <p:nvPicPr>
          <p:cNvPr id="2" name="Picture 1"/>
          <p:cNvPicPr>
            <a:picLocks noChangeAspect="1"/>
          </p:cNvPicPr>
          <p:nvPr/>
        </p:nvPicPr>
        <p:blipFill>
          <a:blip r:embed="rId3"/>
          <a:stretch>
            <a:fillRect/>
          </a:stretch>
        </p:blipFill>
        <p:spPr>
          <a:xfrm>
            <a:off x="6415452" y="2281652"/>
            <a:ext cx="2232955" cy="3655391"/>
          </a:xfrm>
          <a:prstGeom prst="rect">
            <a:avLst/>
          </a:prstGeom>
        </p:spPr>
      </p:pic>
      <p:sp>
        <p:nvSpPr>
          <p:cNvPr id="9" name="Content Placeholder 2"/>
          <p:cNvSpPr txBox="1">
            <a:spLocks/>
          </p:cNvSpPr>
          <p:nvPr/>
        </p:nvSpPr>
        <p:spPr bwMode="auto">
          <a:xfrm>
            <a:off x="109338" y="1616431"/>
            <a:ext cx="8577462"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CSTS Framework has Completed Agency Review</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731500" y="696118"/>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62000"/>
            <a:ext cx="8153400" cy="674031"/>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Cross Support Transfer Services (CSTS) WG </a:t>
            </a:r>
          </a:p>
          <a:p>
            <a:pPr>
              <a:lnSpc>
                <a:spcPct val="80000"/>
              </a:lnSpc>
              <a:spcBef>
                <a:spcPct val="50000"/>
              </a:spcBef>
              <a:spcAft>
                <a:spcPct val="0"/>
              </a:spcAft>
              <a:buSzTx/>
              <a:defRPr/>
            </a:pPr>
            <a:endParaRPr lang="en-US" sz="1800" dirty="0" smtClean="0">
              <a:solidFill>
                <a:srgbClr val="000099"/>
              </a:solidFill>
              <a:effectLst>
                <a:outerShdw blurRad="38100" dist="38100" dir="2700000" algn="tl">
                  <a:srgbClr val="C0C0C0"/>
                </a:outerShdw>
              </a:effectLst>
            </a:endParaRPr>
          </a:p>
        </p:txBody>
      </p:sp>
      <p:sp>
        <p:nvSpPr>
          <p:cNvPr id="10" name="Content Placeholder 2"/>
          <p:cNvSpPr txBox="1">
            <a:spLocks/>
          </p:cNvSpPr>
          <p:nvPr/>
        </p:nvSpPr>
        <p:spPr bwMode="auto">
          <a:xfrm>
            <a:off x="180684" y="2047876"/>
            <a:ext cx="6273162" cy="36236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endParaRPr lang="en-GB" sz="2400" i="1" u="sng" kern="0" dirty="0" smtClean="0">
              <a:solidFill>
                <a:srgbClr val="0000FF"/>
              </a:solidFill>
            </a:endParaRPr>
          </a:p>
          <a:p>
            <a:pPr marL="0" indent="0" algn="ctr">
              <a:lnSpc>
                <a:spcPct val="100000"/>
              </a:lnSpc>
              <a:spcBef>
                <a:spcPts val="0"/>
              </a:spcBef>
              <a:spcAft>
                <a:spcPts val="0"/>
              </a:spcAft>
              <a:buFontTx/>
              <a:buNone/>
              <a:defRPr/>
            </a:pPr>
            <a:endParaRPr lang="en-GB" sz="2400" i="1" u="sng" kern="0" dirty="0" smtClean="0">
              <a:solidFill>
                <a:srgbClr val="0000FF"/>
              </a:solidFill>
            </a:endParaRPr>
          </a:p>
          <a:p>
            <a:r>
              <a:rPr lang="en-GB" sz="2000" dirty="0" smtClean="0"/>
              <a:t>As Red-1</a:t>
            </a:r>
          </a:p>
          <a:p>
            <a:r>
              <a:rPr lang="en-GB" sz="2000" dirty="0" smtClean="0"/>
              <a:t>17 RIDS Total</a:t>
            </a:r>
          </a:p>
          <a:p>
            <a:pPr lvl="1"/>
            <a:r>
              <a:rPr lang="en-GB" sz="1700" dirty="0" smtClean="0"/>
              <a:t>Rejected      7    (41.2 %)</a:t>
            </a:r>
          </a:p>
          <a:p>
            <a:pPr lvl="1"/>
            <a:r>
              <a:rPr lang="en-GB" sz="1700" dirty="0" smtClean="0"/>
              <a:t>Accepted    9    (52.9 %)</a:t>
            </a:r>
          </a:p>
          <a:p>
            <a:pPr lvl="1"/>
            <a:r>
              <a:rPr lang="en-GB" sz="1700" dirty="0" smtClean="0"/>
              <a:t>Pending      1    (5.9 %) </a:t>
            </a:r>
          </a:p>
          <a:p>
            <a:pPr marL="0" indent="0">
              <a:lnSpc>
                <a:spcPct val="100000"/>
              </a:lnSpc>
              <a:buNone/>
              <a:defRPr/>
            </a:pPr>
            <a:endParaRPr lang="en-GB" sz="2000" dirty="0"/>
          </a:p>
          <a:p>
            <a:pPr marL="0" indent="0">
              <a:lnSpc>
                <a:spcPct val="100000"/>
              </a:lnSpc>
              <a:buNone/>
              <a:defRPr/>
            </a:pPr>
            <a:r>
              <a:rPr lang="en-GB" sz="2000" dirty="0" smtClean="0"/>
              <a:t>As a result of RID processing: </a:t>
            </a:r>
            <a:endParaRPr lang="en-GB" sz="2000" dirty="0"/>
          </a:p>
          <a:p>
            <a:pPr>
              <a:lnSpc>
                <a:spcPct val="100000"/>
              </a:lnSpc>
              <a:buFontTx/>
              <a:buChar char="-"/>
              <a:defRPr/>
            </a:pPr>
            <a:r>
              <a:rPr lang="en-GB" sz="2000" dirty="0" smtClean="0"/>
              <a:t>The MD-CSTS will </a:t>
            </a:r>
            <a:r>
              <a:rPr lang="en-GB" sz="2000" dirty="0"/>
              <a:t>be updated (</a:t>
            </a:r>
            <a:r>
              <a:rPr lang="en-GB" sz="2000" dirty="0" smtClean="0"/>
              <a:t>much </a:t>
            </a:r>
            <a:r>
              <a:rPr lang="en-GB" sz="2000" dirty="0"/>
              <a:t>of the work is done). </a:t>
            </a:r>
            <a:r>
              <a:rPr lang="en-GB" sz="2000" dirty="0" smtClean="0"/>
              <a:t> ASN1 </a:t>
            </a:r>
            <a:r>
              <a:rPr lang="en-GB" sz="2000" dirty="0"/>
              <a:t>will be checked.</a:t>
            </a:r>
          </a:p>
          <a:p>
            <a:pPr>
              <a:lnSpc>
                <a:spcPct val="100000"/>
              </a:lnSpc>
              <a:buFontTx/>
              <a:buChar char="-"/>
              <a:defRPr/>
            </a:pPr>
            <a:r>
              <a:rPr lang="en-GB" sz="2000" dirty="0" smtClean="0"/>
              <a:t>Remainder of recommendation updates projected by end of the year</a:t>
            </a:r>
          </a:p>
          <a:p>
            <a:pPr>
              <a:lnSpc>
                <a:spcPct val="100000"/>
              </a:lnSpc>
              <a:buFontTx/>
              <a:buChar char="-"/>
              <a:defRPr/>
            </a:pPr>
            <a:r>
              <a:rPr lang="en-GB" sz="2000" dirty="0" smtClean="0"/>
              <a:t>Changes not deemed sufficiently significant for subsequent agency reviews</a:t>
            </a:r>
          </a:p>
          <a:p>
            <a:pPr lvl="1">
              <a:lnSpc>
                <a:spcPct val="100000"/>
              </a:lnSpc>
              <a:buFontTx/>
              <a:buChar char="-"/>
              <a:defRPr/>
            </a:pPr>
            <a:r>
              <a:rPr lang="en-GB" sz="1700" dirty="0" smtClean="0"/>
              <a:t>Will be candidate Blue-1 Book </a:t>
            </a:r>
            <a:endParaRPr lang="en-GB" sz="2100" dirty="0">
              <a:solidFill>
                <a:schemeClr val="accent1">
                  <a:lumMod val="50000"/>
                </a:schemeClr>
              </a:solidFill>
            </a:endParaRPr>
          </a:p>
          <a:p>
            <a:pPr>
              <a:lnSpc>
                <a:spcPct val="100000"/>
              </a:lnSpc>
              <a:spcBef>
                <a:spcPts val="0"/>
              </a:spcBef>
              <a:spcAft>
                <a:spcPts val="0"/>
              </a:spcAft>
              <a:defRPr/>
            </a:pPr>
            <a:endParaRPr lang="en-GB" sz="2000" kern="0" dirty="0" smtClean="0">
              <a:solidFill>
                <a:srgbClr val="0000FF"/>
              </a:solidFill>
            </a:endParaRPr>
          </a:p>
        </p:txBody>
      </p:sp>
      <p:sp>
        <p:nvSpPr>
          <p:cNvPr id="9" name="Content Placeholder 2"/>
          <p:cNvSpPr txBox="1">
            <a:spLocks/>
          </p:cNvSpPr>
          <p:nvPr/>
        </p:nvSpPr>
        <p:spPr bwMode="auto">
          <a:xfrm>
            <a:off x="-151814" y="1316725"/>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MD-CSTS Framework has Completed Agency Review</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176481246"/>
              </p:ext>
            </p:extLst>
          </p:nvPr>
        </p:nvGraphicFramePr>
        <p:xfrm>
          <a:off x="6914705" y="1855256"/>
          <a:ext cx="2079335" cy="4056290"/>
        </p:xfrm>
        <a:graphic>
          <a:graphicData uri="http://schemas.openxmlformats.org/drawingml/2006/table">
            <a:tbl>
              <a:tblPr firstRow="1" bandRow="1">
                <a:tableStyleId>{5C22544A-7EE6-4342-B048-85BDC9FD1C3A}</a:tableStyleId>
              </a:tblPr>
              <a:tblGrid>
                <a:gridCol w="1269960"/>
                <a:gridCol w="809375"/>
              </a:tblGrid>
              <a:tr h="342154">
                <a:tc>
                  <a:txBody>
                    <a:bodyPr/>
                    <a:lstStyle/>
                    <a:p>
                      <a:r>
                        <a:rPr lang="en-US" dirty="0" smtClean="0"/>
                        <a:t>Agency</a:t>
                      </a:r>
                      <a:endParaRPr lang="en-US" dirty="0"/>
                    </a:p>
                  </a:txBody>
                  <a:tcPr/>
                </a:tc>
                <a:tc>
                  <a:txBody>
                    <a:bodyPr/>
                    <a:lstStyle/>
                    <a:p>
                      <a:r>
                        <a:rPr lang="en-US" dirty="0" smtClean="0"/>
                        <a:t>RIDs</a:t>
                      </a:r>
                      <a:endParaRPr lang="en-US" dirty="0"/>
                    </a:p>
                  </a:txBody>
                  <a:tcPr/>
                </a:tc>
              </a:tr>
              <a:tr h="342154">
                <a:tc>
                  <a:txBody>
                    <a:bodyPr/>
                    <a:lstStyle/>
                    <a:p>
                      <a:pPr algn="l"/>
                      <a:r>
                        <a:rPr lang="en-US" dirty="0" smtClean="0"/>
                        <a:t>ASI</a:t>
                      </a:r>
                      <a:endParaRPr lang="en-US" dirty="0"/>
                    </a:p>
                  </a:txBody>
                  <a:tcPr/>
                </a:tc>
                <a:tc>
                  <a:txBody>
                    <a:bodyPr/>
                    <a:lstStyle/>
                    <a:p>
                      <a:pPr algn="ctr"/>
                      <a:r>
                        <a:rPr lang="en-US" dirty="0" smtClean="0"/>
                        <a:t>0</a:t>
                      </a:r>
                      <a:endParaRPr lang="en-US" dirty="0"/>
                    </a:p>
                  </a:txBody>
                  <a:tcPr/>
                </a:tc>
              </a:tr>
              <a:tr h="342154">
                <a:tc>
                  <a:txBody>
                    <a:bodyPr/>
                    <a:lstStyle/>
                    <a:p>
                      <a:pPr algn="l"/>
                      <a:r>
                        <a:rPr lang="en-US" dirty="0" smtClean="0"/>
                        <a:t>CNES</a:t>
                      </a:r>
                      <a:endParaRPr lang="en-US" dirty="0"/>
                    </a:p>
                  </a:txBody>
                  <a:tcPr/>
                </a:tc>
                <a:tc>
                  <a:txBody>
                    <a:bodyPr/>
                    <a:lstStyle/>
                    <a:p>
                      <a:pPr algn="ctr"/>
                      <a:r>
                        <a:rPr lang="en-US" dirty="0" smtClean="0"/>
                        <a:t>0</a:t>
                      </a:r>
                      <a:endParaRPr lang="en-US" dirty="0"/>
                    </a:p>
                  </a:txBody>
                  <a:tcPr/>
                </a:tc>
              </a:tr>
              <a:tr h="342154">
                <a:tc>
                  <a:txBody>
                    <a:bodyPr/>
                    <a:lstStyle/>
                    <a:p>
                      <a:pPr algn="l"/>
                      <a:r>
                        <a:rPr lang="en-US" dirty="0" smtClean="0"/>
                        <a:t>CNSA</a:t>
                      </a:r>
                      <a:endParaRPr lang="en-US" dirty="0"/>
                    </a:p>
                  </a:txBody>
                  <a:tcPr/>
                </a:tc>
                <a:tc>
                  <a:txBody>
                    <a:bodyPr/>
                    <a:lstStyle/>
                    <a:p>
                      <a:pPr algn="ctr"/>
                      <a:r>
                        <a:rPr lang="en-US" dirty="0" smtClean="0"/>
                        <a:t>0</a:t>
                      </a:r>
                      <a:endParaRPr lang="en-US" dirty="0"/>
                    </a:p>
                  </a:txBody>
                  <a:tcPr/>
                </a:tc>
              </a:tr>
              <a:tr h="342154">
                <a:tc>
                  <a:txBody>
                    <a:bodyPr/>
                    <a:lstStyle/>
                    <a:p>
                      <a:pPr algn="l"/>
                      <a:r>
                        <a:rPr lang="en-US" dirty="0" smtClean="0"/>
                        <a:t>DLR</a:t>
                      </a:r>
                      <a:endParaRPr lang="en-US" dirty="0"/>
                    </a:p>
                  </a:txBody>
                  <a:tcPr/>
                </a:tc>
                <a:tc>
                  <a:txBody>
                    <a:bodyPr/>
                    <a:lstStyle/>
                    <a:p>
                      <a:pPr algn="ctr"/>
                      <a:r>
                        <a:rPr lang="en-US" dirty="0" smtClean="0"/>
                        <a:t>0</a:t>
                      </a:r>
                      <a:endParaRPr lang="en-US" dirty="0"/>
                    </a:p>
                  </a:txBody>
                  <a:tcPr/>
                </a:tc>
              </a:tr>
              <a:tr h="398690">
                <a:tc>
                  <a:txBody>
                    <a:bodyPr/>
                    <a:lstStyle/>
                    <a:p>
                      <a:pPr algn="l"/>
                      <a:r>
                        <a:rPr lang="en-US" dirty="0" smtClean="0"/>
                        <a:t>ESA</a:t>
                      </a:r>
                      <a:endParaRPr lang="en-US" dirty="0"/>
                    </a:p>
                  </a:txBody>
                  <a:tcPr/>
                </a:tc>
                <a:tc>
                  <a:txBody>
                    <a:bodyPr/>
                    <a:lstStyle/>
                    <a:p>
                      <a:pPr algn="ctr"/>
                      <a:r>
                        <a:rPr lang="en-US" dirty="0" smtClean="0"/>
                        <a:t>10</a:t>
                      </a:r>
                      <a:endParaRPr lang="en-US" dirty="0"/>
                    </a:p>
                  </a:txBody>
                  <a:tcPr/>
                </a:tc>
              </a:tr>
              <a:tr h="342154">
                <a:tc>
                  <a:txBody>
                    <a:bodyPr/>
                    <a:lstStyle/>
                    <a:p>
                      <a:pPr algn="l"/>
                      <a:r>
                        <a:rPr lang="en-US" dirty="0" smtClean="0"/>
                        <a:t>FSA</a:t>
                      </a:r>
                      <a:endParaRPr lang="en-US" dirty="0"/>
                    </a:p>
                  </a:txBody>
                  <a:tcPr/>
                </a:tc>
                <a:tc>
                  <a:txBody>
                    <a:bodyPr/>
                    <a:lstStyle/>
                    <a:p>
                      <a:pPr algn="ctr"/>
                      <a:r>
                        <a:rPr lang="en-US" dirty="0" smtClean="0"/>
                        <a:t>0</a:t>
                      </a:r>
                      <a:endParaRPr lang="en-US" dirty="0"/>
                    </a:p>
                  </a:txBody>
                  <a:tcPr/>
                </a:tc>
              </a:tr>
              <a:tr h="342154">
                <a:tc>
                  <a:txBody>
                    <a:bodyPr/>
                    <a:lstStyle/>
                    <a:p>
                      <a:pPr algn="l"/>
                      <a:r>
                        <a:rPr lang="en-US" dirty="0" smtClean="0"/>
                        <a:t>INPE</a:t>
                      </a:r>
                      <a:endParaRPr lang="en-US" dirty="0"/>
                    </a:p>
                  </a:txBody>
                  <a:tcPr/>
                </a:tc>
                <a:tc>
                  <a:txBody>
                    <a:bodyPr/>
                    <a:lstStyle/>
                    <a:p>
                      <a:pPr algn="ctr"/>
                      <a:r>
                        <a:rPr lang="en-US" dirty="0" smtClean="0"/>
                        <a:t>0</a:t>
                      </a:r>
                      <a:endParaRPr lang="en-US" dirty="0"/>
                    </a:p>
                  </a:txBody>
                  <a:tcPr/>
                </a:tc>
              </a:tr>
              <a:tr h="342154">
                <a:tc>
                  <a:txBody>
                    <a:bodyPr/>
                    <a:lstStyle/>
                    <a:p>
                      <a:pPr algn="l"/>
                      <a:r>
                        <a:rPr lang="en-US" dirty="0" smtClean="0"/>
                        <a:t>JAXA</a:t>
                      </a:r>
                      <a:endParaRPr lang="en-US" dirty="0"/>
                    </a:p>
                  </a:txBody>
                  <a:tcPr/>
                </a:tc>
                <a:tc>
                  <a:txBody>
                    <a:bodyPr/>
                    <a:lstStyle/>
                    <a:p>
                      <a:pPr algn="ctr"/>
                      <a:r>
                        <a:rPr lang="en-US" dirty="0" smtClean="0"/>
                        <a:t>0</a:t>
                      </a:r>
                      <a:endParaRPr lang="en-US" dirty="0"/>
                    </a:p>
                  </a:txBody>
                  <a:tcPr/>
                </a:tc>
              </a:tr>
              <a:tr h="342154">
                <a:tc>
                  <a:txBody>
                    <a:bodyPr/>
                    <a:lstStyle/>
                    <a:p>
                      <a:pPr algn="l"/>
                      <a:r>
                        <a:rPr lang="en-US" dirty="0" smtClean="0"/>
                        <a:t>NASA</a:t>
                      </a:r>
                      <a:endParaRPr lang="en-US" dirty="0"/>
                    </a:p>
                  </a:txBody>
                  <a:tcPr/>
                </a:tc>
                <a:tc>
                  <a:txBody>
                    <a:bodyPr/>
                    <a:lstStyle/>
                    <a:p>
                      <a:pPr algn="ctr"/>
                      <a:r>
                        <a:rPr lang="en-US" dirty="0" smtClean="0"/>
                        <a:t>7</a:t>
                      </a:r>
                      <a:endParaRPr lang="en-US" dirty="0"/>
                    </a:p>
                  </a:txBody>
                  <a:tcPr/>
                </a:tc>
              </a:tr>
              <a:tr h="342154">
                <a:tc>
                  <a:txBody>
                    <a:bodyPr/>
                    <a:lstStyle/>
                    <a:p>
                      <a:pPr algn="l"/>
                      <a:r>
                        <a:rPr lang="en-US" dirty="0" smtClean="0"/>
                        <a:t>UKSPACE</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p14="http://schemas.microsoft.com/office/powerpoint/2010/main" val="10927567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731500" y="696118"/>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62000"/>
            <a:ext cx="8153400" cy="674031"/>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Cross Support Transfer Services (CSTS) WG </a:t>
            </a:r>
          </a:p>
          <a:p>
            <a:pPr>
              <a:lnSpc>
                <a:spcPct val="80000"/>
              </a:lnSpc>
              <a:spcBef>
                <a:spcPct val="50000"/>
              </a:spcBef>
              <a:spcAft>
                <a:spcPct val="0"/>
              </a:spcAft>
              <a:buSzTx/>
              <a:defRPr/>
            </a:pPr>
            <a:endParaRPr lang="en-US" sz="1800" dirty="0" smtClean="0">
              <a:solidFill>
                <a:srgbClr val="000099"/>
              </a:solidFill>
              <a:effectLst>
                <a:outerShdw blurRad="38100" dist="38100" dir="2700000" algn="tl">
                  <a:srgbClr val="C0C0C0"/>
                </a:outerShdw>
              </a:effectLst>
            </a:endParaRPr>
          </a:p>
        </p:txBody>
      </p:sp>
      <p:sp>
        <p:nvSpPr>
          <p:cNvPr id="9" name="Content Placeholder 2"/>
          <p:cNvSpPr txBox="1">
            <a:spLocks/>
          </p:cNvSpPr>
          <p:nvPr/>
        </p:nvSpPr>
        <p:spPr bwMode="auto">
          <a:xfrm>
            <a:off x="-151814" y="1278320"/>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TD-CSTS Book</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2" name="TextBox 1"/>
          <p:cNvSpPr txBox="1"/>
          <p:nvPr/>
        </p:nvSpPr>
        <p:spPr>
          <a:xfrm>
            <a:off x="603648" y="1585560"/>
            <a:ext cx="7326044" cy="584775"/>
          </a:xfrm>
          <a:prstGeom prst="rect">
            <a:avLst/>
          </a:prstGeom>
          <a:noFill/>
        </p:spPr>
        <p:txBody>
          <a:bodyPr wrap="none" rtlCol="0">
            <a:spAutoFit/>
          </a:bodyPr>
          <a:lstStyle/>
          <a:p>
            <a:pPr marL="285750" indent="-285750">
              <a:buFont typeface="Arial" panose="020B0604020202020204" pitchFamily="34" charset="0"/>
              <a:buChar char="•"/>
            </a:pPr>
            <a:r>
              <a:rPr lang="en-US" dirty="0" smtClean="0"/>
              <a:t>Updates identified based on CSTS FW agency review RID dispositions</a:t>
            </a:r>
          </a:p>
          <a:p>
            <a:pPr marL="285750" indent="-285750">
              <a:buFont typeface="Arial" panose="020B0604020202020204" pitchFamily="34" charset="0"/>
              <a:buChar char="•"/>
            </a:pPr>
            <a:r>
              <a:rPr lang="en-US" dirty="0" smtClean="0"/>
              <a:t>Projected candidate Red-1 to AD by Feb 2015</a:t>
            </a:r>
            <a:endParaRPr lang="en-US" dirty="0"/>
          </a:p>
        </p:txBody>
      </p:sp>
      <p:sp>
        <p:nvSpPr>
          <p:cNvPr id="12" name="Content Placeholder 2"/>
          <p:cNvSpPr txBox="1">
            <a:spLocks/>
          </p:cNvSpPr>
          <p:nvPr/>
        </p:nvSpPr>
        <p:spPr bwMode="auto">
          <a:xfrm>
            <a:off x="-305435" y="2468014"/>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Concept Book</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13" name="TextBox 12"/>
          <p:cNvSpPr txBox="1"/>
          <p:nvPr/>
        </p:nvSpPr>
        <p:spPr>
          <a:xfrm>
            <a:off x="606858" y="2744801"/>
            <a:ext cx="5083828" cy="338554"/>
          </a:xfrm>
          <a:prstGeom prst="rect">
            <a:avLst/>
          </a:prstGeom>
          <a:noFill/>
        </p:spPr>
        <p:txBody>
          <a:bodyPr wrap="none" rtlCol="0">
            <a:spAutoFit/>
          </a:bodyPr>
          <a:lstStyle/>
          <a:p>
            <a:pPr marL="285750" indent="-285750">
              <a:buFont typeface="Arial" panose="020B0604020202020204" pitchFamily="34" charset="0"/>
              <a:buChar char="•"/>
            </a:pPr>
            <a:r>
              <a:rPr lang="en-US" dirty="0" smtClean="0"/>
              <a:t>Projected candidate Green-1 to AD by Feb 2015</a:t>
            </a:r>
            <a:endParaRPr lang="en-US" dirty="0"/>
          </a:p>
        </p:txBody>
      </p:sp>
      <p:sp>
        <p:nvSpPr>
          <p:cNvPr id="14" name="Content Placeholder 2"/>
          <p:cNvSpPr txBox="1">
            <a:spLocks/>
          </p:cNvSpPr>
          <p:nvPr/>
        </p:nvSpPr>
        <p:spPr bwMode="auto">
          <a:xfrm>
            <a:off x="-535865" y="3466544"/>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ISP1 Book</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15" name="TextBox 14"/>
          <p:cNvSpPr txBox="1"/>
          <p:nvPr/>
        </p:nvSpPr>
        <p:spPr>
          <a:xfrm>
            <a:off x="606858" y="3727540"/>
            <a:ext cx="5450916" cy="584775"/>
          </a:xfrm>
          <a:prstGeom prst="rect">
            <a:avLst/>
          </a:prstGeom>
          <a:noFill/>
        </p:spPr>
        <p:txBody>
          <a:bodyPr wrap="none" rtlCol="0">
            <a:spAutoFit/>
          </a:bodyPr>
          <a:lstStyle/>
          <a:p>
            <a:pPr marL="285750" indent="-285750">
              <a:buFont typeface="Arial" panose="020B0604020202020204" pitchFamily="34" charset="0"/>
              <a:buChar char="•"/>
            </a:pPr>
            <a:r>
              <a:rPr lang="en-US" dirty="0" smtClean="0"/>
              <a:t>5-year review: Projected update to AD by Feb 2015 </a:t>
            </a:r>
          </a:p>
          <a:p>
            <a:pPr marL="285750" indent="-285750">
              <a:buFont typeface="Arial" panose="020B0604020202020204" pitchFamily="34" charset="0"/>
              <a:buChar char="•"/>
            </a:pPr>
            <a:r>
              <a:rPr lang="en-US" dirty="0" smtClean="0"/>
              <a:t>New project to be created</a:t>
            </a:r>
            <a:endParaRPr lang="en-US" dirty="0"/>
          </a:p>
        </p:txBody>
      </p:sp>
      <p:sp>
        <p:nvSpPr>
          <p:cNvPr id="16" name="Content Placeholder 2"/>
          <p:cNvSpPr txBox="1">
            <a:spLocks/>
          </p:cNvSpPr>
          <p:nvPr/>
        </p:nvSpPr>
        <p:spPr bwMode="auto">
          <a:xfrm>
            <a:off x="-343839" y="4619555"/>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SLE Blue Books</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17" name="TextBox 16"/>
          <p:cNvSpPr txBox="1"/>
          <p:nvPr/>
        </p:nvSpPr>
        <p:spPr>
          <a:xfrm>
            <a:off x="608213" y="4924917"/>
            <a:ext cx="5112297" cy="1077218"/>
          </a:xfrm>
          <a:prstGeom prst="rect">
            <a:avLst/>
          </a:prstGeom>
          <a:noFill/>
        </p:spPr>
        <p:txBody>
          <a:bodyPr wrap="none" rtlCol="0">
            <a:spAutoFit/>
          </a:bodyPr>
          <a:lstStyle/>
          <a:p>
            <a:pPr marL="285750" indent="-285750">
              <a:buFont typeface="Arial" panose="020B0604020202020204" pitchFamily="34" charset="0"/>
              <a:buChar char="•"/>
            </a:pPr>
            <a:r>
              <a:rPr lang="en-US" dirty="0" smtClean="0"/>
              <a:t>5 year review completed</a:t>
            </a:r>
          </a:p>
          <a:p>
            <a:pPr marL="285750" indent="-285750">
              <a:buFont typeface="Arial" panose="020B0604020202020204" pitchFamily="34" charset="0"/>
              <a:buChar char="•"/>
            </a:pPr>
            <a:r>
              <a:rPr lang="en-US" dirty="0" smtClean="0"/>
              <a:t>Pink Sheets ready (ASN.1 needs to be checked)</a:t>
            </a:r>
          </a:p>
          <a:p>
            <a:pPr marL="285750" indent="-285750">
              <a:buFont typeface="Arial" panose="020B0604020202020204" pitchFamily="34" charset="0"/>
              <a:buChar char="•"/>
            </a:pPr>
            <a:r>
              <a:rPr lang="en-US" dirty="0" smtClean="0"/>
              <a:t>Projected pink sheets to AD by Feb 2015</a:t>
            </a:r>
          </a:p>
          <a:p>
            <a:pPr marL="285750" indent="-285750">
              <a:buFont typeface="Arial" panose="020B0604020202020204" pitchFamily="34" charset="0"/>
              <a:buChar char="•"/>
            </a:pPr>
            <a:r>
              <a:rPr lang="en-US" dirty="0" smtClean="0"/>
              <a:t>5 new projects to be created</a:t>
            </a:r>
          </a:p>
        </p:txBody>
      </p:sp>
    </p:spTree>
    <p:extLst>
      <p:ext uri="{BB962C8B-B14F-4D97-AF65-F5344CB8AC3E}">
        <p14:creationId xmlns:p14="http://schemas.microsoft.com/office/powerpoint/2010/main" val="20744019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731500" y="696118"/>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62000"/>
            <a:ext cx="8153400" cy="674031"/>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Cross Support Transfer Services (CSTS) WG </a:t>
            </a:r>
          </a:p>
          <a:p>
            <a:pPr>
              <a:lnSpc>
                <a:spcPct val="80000"/>
              </a:lnSpc>
              <a:spcBef>
                <a:spcPct val="50000"/>
              </a:spcBef>
              <a:spcAft>
                <a:spcPct val="0"/>
              </a:spcAft>
              <a:buSzTx/>
              <a:defRPr/>
            </a:pPr>
            <a:endParaRPr lang="en-US" sz="1800" dirty="0" smtClean="0">
              <a:solidFill>
                <a:srgbClr val="000099"/>
              </a:solidFill>
              <a:effectLst>
                <a:outerShdw blurRad="38100" dist="38100" dir="2700000" algn="tl">
                  <a:srgbClr val="C0C0C0"/>
                </a:outerShdw>
              </a:effectLst>
            </a:endParaRPr>
          </a:p>
        </p:txBody>
      </p:sp>
      <p:sp>
        <p:nvSpPr>
          <p:cNvPr id="9" name="Content Placeholder 2"/>
          <p:cNvSpPr txBox="1">
            <a:spLocks/>
          </p:cNvSpPr>
          <p:nvPr/>
        </p:nvSpPr>
        <p:spPr bwMode="auto">
          <a:xfrm>
            <a:off x="-151814" y="1354269"/>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 MD-CSTS + SANA Registry</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3" name="TextBox 2"/>
          <p:cNvSpPr txBox="1"/>
          <p:nvPr/>
        </p:nvSpPr>
        <p:spPr>
          <a:xfrm>
            <a:off x="338858" y="1692075"/>
            <a:ext cx="8339960" cy="132343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Object Identifiers for CSTS Framework are now registered in SANA</a:t>
            </a:r>
          </a:p>
          <a:p>
            <a:pPr marL="285750" indent="-285750">
              <a:buFont typeface="Arial" panose="020B0604020202020204" pitchFamily="34" charset="0"/>
              <a:buChar char="•"/>
            </a:pPr>
            <a:r>
              <a:rPr lang="en-US" dirty="0" smtClean="0"/>
              <a:t>Functional resource OID + MD parameters registration underway – projected by Spring 2015</a:t>
            </a:r>
          </a:p>
          <a:p>
            <a:pPr marL="742950" lvl="1" indent="-285750">
              <a:buFont typeface="Arial" panose="020B0604020202020204" pitchFamily="34" charset="0"/>
              <a:buChar char="•"/>
            </a:pPr>
            <a:r>
              <a:rPr lang="en-US" dirty="0" smtClean="0"/>
              <a:t>Draft registry has </a:t>
            </a:r>
            <a:r>
              <a:rPr lang="en-US" dirty="0"/>
              <a:t>been produced </a:t>
            </a:r>
            <a:r>
              <a:rPr lang="en-US" dirty="0" smtClean="0"/>
              <a:t> </a:t>
            </a:r>
          </a:p>
          <a:p>
            <a:pPr lvl="2"/>
            <a:r>
              <a:rPr lang="en-US" dirty="0" smtClean="0"/>
              <a:t>( http</a:t>
            </a:r>
            <a:r>
              <a:rPr lang="en-US" dirty="0"/>
              <a:t>://</a:t>
            </a:r>
            <a:r>
              <a:rPr lang="en-US" dirty="0" smtClean="0"/>
              <a:t>beta.sanaregistry.org/r/oid_v2/oid_v2 ) </a:t>
            </a:r>
            <a:endParaRPr lang="en-US" dirty="0"/>
          </a:p>
        </p:txBody>
      </p:sp>
      <p:sp>
        <p:nvSpPr>
          <p:cNvPr id="10" name="Content Placeholder 2"/>
          <p:cNvSpPr txBox="1">
            <a:spLocks/>
          </p:cNvSpPr>
          <p:nvPr/>
        </p:nvSpPr>
        <p:spPr bwMode="auto">
          <a:xfrm>
            <a:off x="-209275" y="3352190"/>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 New Services </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11" name="TextBox 10"/>
          <p:cNvSpPr txBox="1"/>
          <p:nvPr/>
        </p:nvSpPr>
        <p:spPr>
          <a:xfrm>
            <a:off x="338858" y="3777443"/>
            <a:ext cx="8339960" cy="280076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Forward Frame</a:t>
            </a:r>
          </a:p>
          <a:p>
            <a:pPr marL="742950" lvl="1" indent="-285750">
              <a:buFont typeface="Arial" panose="020B0604020202020204" pitchFamily="34" charset="0"/>
              <a:buChar char="•"/>
            </a:pPr>
            <a:r>
              <a:rPr lang="en-US" dirty="0" smtClean="0"/>
              <a:t>White paper drafted; work months estimate pending</a:t>
            </a:r>
          </a:p>
          <a:p>
            <a:pPr marL="285750" indent="-285750">
              <a:buFont typeface="Arial" panose="020B0604020202020204" pitchFamily="34" charset="0"/>
              <a:buChar char="•"/>
            </a:pPr>
            <a:r>
              <a:rPr lang="en-US" dirty="0" smtClean="0"/>
              <a:t>Service Control (SC-CSTS)</a:t>
            </a:r>
          </a:p>
          <a:p>
            <a:pPr marL="742950" lvl="1" indent="-285750">
              <a:buFont typeface="Arial" panose="020B0604020202020204" pitchFamily="34" charset="0"/>
              <a:buChar char="•"/>
            </a:pPr>
            <a:r>
              <a:rPr lang="en-US" dirty="0" smtClean="0"/>
              <a:t>Draft WB available</a:t>
            </a:r>
          </a:p>
          <a:p>
            <a:pPr marL="742950" lvl="1" indent="-285750">
              <a:buFont typeface="Arial" panose="020B0604020202020204" pitchFamily="34" charset="0"/>
              <a:buChar char="•"/>
            </a:pPr>
            <a:r>
              <a:rPr lang="en-US" dirty="0" smtClean="0"/>
              <a:t>Estimated at ~80% complete re usage of CSTS FW</a:t>
            </a:r>
          </a:p>
          <a:p>
            <a:pPr marL="742950" lvl="1" indent="-285750">
              <a:buFont typeface="Arial" panose="020B0604020202020204" pitchFamily="34" charset="0"/>
              <a:buChar char="•"/>
            </a:pPr>
            <a:r>
              <a:rPr lang="en-US" dirty="0" smtClean="0"/>
              <a:t>Further coordination required re CSSM, especially with respect to event sequences</a:t>
            </a:r>
          </a:p>
          <a:p>
            <a:pPr marL="285750" indent="-285750">
              <a:buFont typeface="Arial" panose="020B0604020202020204" pitchFamily="34" charset="0"/>
              <a:buChar char="•"/>
            </a:pPr>
            <a:r>
              <a:rPr lang="en-US" dirty="0" smtClean="0"/>
              <a:t>CFDP </a:t>
            </a:r>
            <a:r>
              <a:rPr lang="en-US" dirty="0" smtClean="0">
                <a:sym typeface="Wingdings" panose="05000000000000000000" pitchFamily="2" charset="2"/>
              </a:rPr>
              <a:t>  GFT</a:t>
            </a:r>
          </a:p>
          <a:p>
            <a:pPr marL="742950" lvl="1" indent="-285750">
              <a:buFont typeface="Arial" panose="020B0604020202020204" pitchFamily="34" charset="0"/>
              <a:buChar char="•"/>
            </a:pPr>
            <a:r>
              <a:rPr lang="en-US" dirty="0" smtClean="0">
                <a:sym typeface="Wingdings" panose="05000000000000000000" pitchFamily="2" charset="2"/>
              </a:rPr>
              <a:t>Concept paper to be produced – Spring 2015 </a:t>
            </a:r>
            <a:endParaRPr lang="en-US" dirty="0" smtClean="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13178880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731500" y="696118"/>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62000"/>
            <a:ext cx="8153400" cy="674031"/>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Cross Support Transfer Services (CSTS) WG </a:t>
            </a:r>
          </a:p>
          <a:p>
            <a:pPr>
              <a:lnSpc>
                <a:spcPct val="80000"/>
              </a:lnSpc>
              <a:spcBef>
                <a:spcPct val="50000"/>
              </a:spcBef>
              <a:spcAft>
                <a:spcPct val="0"/>
              </a:spcAft>
              <a:buSzTx/>
              <a:defRPr/>
            </a:pPr>
            <a:endParaRPr lang="en-US" sz="1800" dirty="0" smtClean="0">
              <a:solidFill>
                <a:srgbClr val="000099"/>
              </a:solidFill>
              <a:effectLst>
                <a:outerShdw blurRad="38100" dist="38100" dir="2700000" algn="tl">
                  <a:srgbClr val="C0C0C0"/>
                </a:outerShdw>
              </a:effectLst>
            </a:endParaRPr>
          </a:p>
        </p:txBody>
      </p:sp>
      <p:sp>
        <p:nvSpPr>
          <p:cNvPr id="9" name="Content Placeholder 2"/>
          <p:cNvSpPr txBox="1">
            <a:spLocks/>
          </p:cNvSpPr>
          <p:nvPr/>
        </p:nvSpPr>
        <p:spPr bwMode="auto">
          <a:xfrm>
            <a:off x="-151814" y="1469484"/>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 Prototyping</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3" name="TextBox 2"/>
          <p:cNvSpPr txBox="1"/>
          <p:nvPr/>
        </p:nvSpPr>
        <p:spPr>
          <a:xfrm>
            <a:off x="338858" y="1845695"/>
            <a:ext cx="8339960" cy="280076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CSTS FW</a:t>
            </a:r>
          </a:p>
          <a:p>
            <a:pPr marL="742950" lvl="1" indent="-285750">
              <a:buFont typeface="Arial" panose="020B0604020202020204" pitchFamily="34" charset="0"/>
              <a:buChar char="•"/>
            </a:pPr>
            <a:r>
              <a:rPr lang="en-US" dirty="0" smtClean="0"/>
              <a:t>Prototypes being updated re Red-2, especially re Forward Side of FW</a:t>
            </a:r>
          </a:p>
          <a:p>
            <a:pPr marL="1200150" lvl="2" indent="-285750">
              <a:buFont typeface="Arial" panose="020B0604020202020204" pitchFamily="34" charset="0"/>
              <a:buChar char="•"/>
            </a:pPr>
            <a:r>
              <a:rPr lang="en-US" dirty="0" smtClean="0"/>
              <a:t>NASA/MSFC and ESA</a:t>
            </a:r>
          </a:p>
          <a:p>
            <a:pPr marL="1200150" lvl="2" indent="-285750">
              <a:buFont typeface="Arial" panose="020B0604020202020204" pitchFamily="34" charset="0"/>
              <a:buChar char="•"/>
            </a:pPr>
            <a:r>
              <a:rPr lang="en-US" dirty="0" smtClean="0"/>
              <a:t>Interoperation testing planned Jan 2015 – Mar 2015</a:t>
            </a:r>
          </a:p>
          <a:p>
            <a:pPr marL="285750" indent="-285750">
              <a:buFont typeface="Arial" panose="020B0604020202020204" pitchFamily="34" charset="0"/>
              <a:buChar char="•"/>
            </a:pPr>
            <a:r>
              <a:rPr lang="en-US" dirty="0" smtClean="0"/>
              <a:t>MD-CSTS</a:t>
            </a:r>
          </a:p>
          <a:p>
            <a:pPr marL="742950" lvl="1" indent="-285750">
              <a:buFont typeface="Arial" panose="020B0604020202020204" pitchFamily="34" charset="0"/>
              <a:buChar char="•"/>
            </a:pPr>
            <a:r>
              <a:rPr lang="en-US" dirty="0" smtClean="0"/>
              <a:t>CNES Provider Role: resources okay; estimated effort 1 – 2 WM to complete</a:t>
            </a:r>
          </a:p>
          <a:p>
            <a:pPr marL="742950" lvl="1" indent="-285750">
              <a:buFont typeface="Arial" panose="020B0604020202020204" pitchFamily="34" charset="0"/>
              <a:buChar char="•"/>
            </a:pPr>
            <a:r>
              <a:rPr lang="en-US" dirty="0" smtClean="0"/>
              <a:t>NASA User Role: </a:t>
            </a:r>
            <a:r>
              <a:rPr lang="en-US" dirty="0" smtClean="0">
                <a:solidFill>
                  <a:srgbClr val="FF0000"/>
                </a:solidFill>
              </a:rPr>
              <a:t>resource lacking</a:t>
            </a:r>
            <a:r>
              <a:rPr lang="en-US" dirty="0" smtClean="0"/>
              <a:t>; estimated effort 1 - 2 WM to complete</a:t>
            </a:r>
          </a:p>
          <a:p>
            <a:pPr marL="285750" indent="-285750">
              <a:buFont typeface="Arial" panose="020B0604020202020204" pitchFamily="34" charset="0"/>
              <a:buChar char="•"/>
            </a:pPr>
            <a:r>
              <a:rPr lang="en-US" dirty="0" smtClean="0"/>
              <a:t>TD-CSTS</a:t>
            </a:r>
          </a:p>
          <a:p>
            <a:pPr marL="742950" lvl="1" indent="-285750">
              <a:buFont typeface="Arial" panose="020B0604020202020204" pitchFamily="34" charset="0"/>
              <a:buChar char="•"/>
            </a:pPr>
            <a:r>
              <a:rPr lang="en-US" dirty="0" smtClean="0">
                <a:solidFill>
                  <a:srgbClr val="FF0000"/>
                </a:solidFill>
              </a:rPr>
              <a:t>Resources lacking</a:t>
            </a:r>
            <a:r>
              <a:rPr lang="en-US" dirty="0" smtClean="0"/>
              <a:t>; estimated effort 3 MM for provider role, 3 WM for user role</a:t>
            </a:r>
            <a:endParaRPr lang="en-US" dirty="0"/>
          </a:p>
          <a:p>
            <a:pPr marL="1200150" lvl="2" indent="-285750">
              <a:buFont typeface="Arial" panose="020B0604020202020204" pitchFamily="34" charset="0"/>
              <a:buChar char="•"/>
            </a:pPr>
            <a:r>
              <a:rPr lang="en-US" dirty="0" smtClean="0"/>
              <a:t>May be coordinated with NAVWG (use of TDM messages)</a:t>
            </a:r>
          </a:p>
        </p:txBody>
      </p:sp>
    </p:spTree>
    <p:extLst>
      <p:ext uri="{BB962C8B-B14F-4D97-AF65-F5344CB8AC3E}">
        <p14:creationId xmlns:p14="http://schemas.microsoft.com/office/powerpoint/2010/main" val="5370527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1"/>
          <p:cNvSpPr>
            <a:spLocks noGrp="1"/>
          </p:cNvSpPr>
          <p:nvPr>
            <p:ph type="dt" sz="quarter" idx="4294967295"/>
          </p:nvPr>
        </p:nvSpPr>
        <p:spPr>
          <a:xfrm>
            <a:off x="0" y="6553200"/>
            <a:ext cx="1731963" cy="2682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b="1">
                <a:solidFill>
                  <a:schemeClr val="tx1"/>
                </a:solidFill>
                <a:latin typeface="Arial" charset="0"/>
                <a:ea typeface="ＭＳ Ｐゴシック" pitchFamily="34" charset="-128"/>
              </a:defRPr>
            </a:lvl1pPr>
            <a:lvl2pPr marL="742950" indent="-285750" defTabSz="820738">
              <a:defRPr b="1">
                <a:solidFill>
                  <a:schemeClr val="tx1"/>
                </a:solidFill>
                <a:latin typeface="Arial" charset="0"/>
                <a:ea typeface="ＭＳ Ｐゴシック" pitchFamily="34" charset="-128"/>
              </a:defRPr>
            </a:lvl2pPr>
            <a:lvl3pPr marL="1143000" indent="-228600" defTabSz="820738">
              <a:defRPr b="1">
                <a:solidFill>
                  <a:schemeClr val="tx1"/>
                </a:solidFill>
                <a:latin typeface="Arial" charset="0"/>
                <a:ea typeface="ＭＳ Ｐゴシック" pitchFamily="34" charset="-128"/>
              </a:defRPr>
            </a:lvl3pPr>
            <a:lvl4pPr marL="1600200" indent="-228600" defTabSz="820738">
              <a:defRPr b="1">
                <a:solidFill>
                  <a:schemeClr val="tx1"/>
                </a:solidFill>
                <a:latin typeface="Arial" charset="0"/>
                <a:ea typeface="ＭＳ Ｐゴシック" pitchFamily="34" charset="-128"/>
              </a:defRPr>
            </a:lvl4pPr>
            <a:lvl5pPr marL="2057400" indent="-228600" defTabSz="820738">
              <a:defRPr b="1">
                <a:solidFill>
                  <a:schemeClr val="tx1"/>
                </a:solidFill>
                <a:latin typeface="Arial" charset="0"/>
                <a:ea typeface="ＭＳ Ｐゴシック" pitchFamily="34" charset="-128"/>
              </a:defRPr>
            </a:lvl5pPr>
            <a:lvl6pPr marL="2514600" indent="-228600" defTabSz="820738"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defTabSz="820738"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defTabSz="820738"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defTabSz="820738"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r>
              <a:rPr lang="en-US" b="0" dirty="0" smtClean="0">
                <a:solidFill>
                  <a:srgbClr val="333399"/>
                </a:solidFill>
              </a:rPr>
              <a:t>18-Nov-2014</a:t>
            </a:r>
          </a:p>
        </p:txBody>
      </p:sp>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731500" y="696118"/>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62000"/>
            <a:ext cx="8153400" cy="674031"/>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Cross Support Transfer Services (CSTS) WG </a:t>
            </a:r>
          </a:p>
          <a:p>
            <a:pPr>
              <a:lnSpc>
                <a:spcPct val="80000"/>
              </a:lnSpc>
              <a:spcBef>
                <a:spcPct val="50000"/>
              </a:spcBef>
              <a:spcAft>
                <a:spcPct val="0"/>
              </a:spcAft>
              <a:buSzTx/>
              <a:defRPr/>
            </a:pPr>
            <a:endParaRPr lang="en-US" sz="1800" dirty="0" smtClean="0">
              <a:solidFill>
                <a:srgbClr val="000099"/>
              </a:solidFill>
              <a:effectLst>
                <a:outerShdw blurRad="38100" dist="38100" dir="2700000" algn="tl">
                  <a:srgbClr val="C0C0C0"/>
                </a:outerShdw>
              </a:effectLst>
            </a:endParaRPr>
          </a:p>
        </p:txBody>
      </p:sp>
      <p:sp>
        <p:nvSpPr>
          <p:cNvPr id="9" name="Content Placeholder 2"/>
          <p:cNvSpPr txBox="1">
            <a:spLocks/>
          </p:cNvSpPr>
          <p:nvPr/>
        </p:nvSpPr>
        <p:spPr bwMode="auto">
          <a:xfrm>
            <a:off x="-151814" y="1469484"/>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 Summary</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3" name="TextBox 2"/>
          <p:cNvSpPr txBox="1"/>
          <p:nvPr/>
        </p:nvSpPr>
        <p:spPr>
          <a:xfrm>
            <a:off x="338858" y="1845695"/>
            <a:ext cx="8339960" cy="2431435"/>
          </a:xfrm>
          <a:prstGeom prst="rect">
            <a:avLst/>
          </a:prstGeom>
          <a:noFill/>
        </p:spPr>
        <p:txBody>
          <a:bodyPr wrap="square" rtlCol="0">
            <a:spAutoFit/>
          </a:bodyPr>
          <a:lstStyle/>
          <a:p>
            <a:pPr marL="285750" indent="-285750">
              <a:buFont typeface="Arial" panose="020B0604020202020204" pitchFamily="34" charset="0"/>
              <a:buChar char="•"/>
            </a:pPr>
            <a:r>
              <a:rPr lang="en-US" sz="2400" i="1" spc="600" dirty="0" smtClean="0"/>
              <a:t>Excellent Progress!</a:t>
            </a:r>
          </a:p>
          <a:p>
            <a:pPr marL="285750" indent="-285750">
              <a:buFont typeface="Arial" panose="020B0604020202020204" pitchFamily="34" charset="0"/>
              <a:buChar char="•"/>
            </a:pPr>
            <a:r>
              <a:rPr lang="en-US" dirty="0" smtClean="0"/>
              <a:t>CSTS FW in very near Blue State </a:t>
            </a:r>
          </a:p>
          <a:p>
            <a:pPr marL="285750" indent="-285750">
              <a:buFont typeface="Arial" panose="020B0604020202020204" pitchFamily="34" charset="0"/>
              <a:buChar char="•"/>
            </a:pPr>
            <a:r>
              <a:rPr lang="en-US" dirty="0" smtClean="0"/>
              <a:t>MD CSTS in very near Blue State</a:t>
            </a:r>
          </a:p>
          <a:p>
            <a:pPr marL="285750" indent="-285750">
              <a:buFont typeface="Arial" panose="020B0604020202020204" pitchFamily="34" charset="0"/>
              <a:buChar char="•"/>
            </a:pPr>
            <a:r>
              <a:rPr lang="en-US" dirty="0" smtClean="0"/>
              <a:t>Next logical steps/recommendations for IAOG SVC catalog and agency needs being planned</a:t>
            </a:r>
          </a:p>
          <a:p>
            <a:pPr marL="285750" indent="-285750">
              <a:buFont typeface="Arial" panose="020B0604020202020204" pitchFamily="34" charset="0"/>
              <a:buChar char="•"/>
            </a:pPr>
            <a:r>
              <a:rPr lang="en-US" dirty="0" smtClean="0">
                <a:solidFill>
                  <a:srgbClr val="FF0000"/>
                </a:solidFill>
              </a:rPr>
              <a:t>Lacking ~8 WM for prototype completions</a:t>
            </a:r>
          </a:p>
          <a:p>
            <a:pPr marL="742950" lvl="1" indent="-285750">
              <a:buFont typeface="Arial" panose="020B0604020202020204" pitchFamily="34" charset="0"/>
              <a:buChar char="•"/>
            </a:pPr>
            <a:r>
              <a:rPr lang="en-US" dirty="0" smtClean="0"/>
              <a:t>TD-CSTS: </a:t>
            </a:r>
            <a:r>
              <a:rPr lang="en-US" dirty="0"/>
              <a:t>~6 </a:t>
            </a:r>
            <a:r>
              <a:rPr lang="en-US" dirty="0" smtClean="0"/>
              <a:t>WM </a:t>
            </a:r>
            <a:r>
              <a:rPr lang="en-US" dirty="0"/>
              <a:t>TBD Agencies </a:t>
            </a:r>
            <a:endParaRPr lang="en-US" dirty="0" smtClean="0"/>
          </a:p>
          <a:p>
            <a:pPr marL="742950" lvl="1" indent="-285750">
              <a:buFont typeface="Arial" panose="020B0604020202020204" pitchFamily="34" charset="0"/>
              <a:buChar char="•"/>
            </a:pPr>
            <a:r>
              <a:rPr lang="en-US" dirty="0" smtClean="0"/>
              <a:t>MD-CSTS: ~2 WM if NASA continues prototyping  (TBD WM if picked up by another agency)</a:t>
            </a:r>
          </a:p>
        </p:txBody>
      </p:sp>
      <p:grpSp>
        <p:nvGrpSpPr>
          <p:cNvPr id="11" name="Group 46"/>
          <p:cNvGrpSpPr>
            <a:grpSpLocks/>
          </p:cNvGrpSpPr>
          <p:nvPr/>
        </p:nvGrpSpPr>
        <p:grpSpPr bwMode="auto">
          <a:xfrm>
            <a:off x="1066799" y="4908884"/>
            <a:ext cx="6854825" cy="1045939"/>
            <a:chOff x="730" y="3416"/>
            <a:chExt cx="4318" cy="575"/>
          </a:xfrm>
        </p:grpSpPr>
        <p:sp>
          <p:nvSpPr>
            <p:cNvPr id="12" name="Rectangle 47"/>
            <p:cNvSpPr>
              <a:spLocks noChangeArrowheads="1"/>
            </p:cNvSpPr>
            <p:nvPr/>
          </p:nvSpPr>
          <p:spPr bwMode="auto">
            <a:xfrm>
              <a:off x="1939" y="3778"/>
              <a:ext cx="82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b="0" dirty="0" smtClean="0">
                  <a:solidFill>
                    <a:srgbClr val="000000"/>
                  </a:solidFill>
                </a:rPr>
                <a:t>Current Books</a:t>
              </a:r>
              <a:endParaRPr lang="en-GB" dirty="0"/>
            </a:p>
          </p:txBody>
        </p:sp>
        <p:sp>
          <p:nvSpPr>
            <p:cNvPr id="13" name="Rectangle 48"/>
            <p:cNvSpPr>
              <a:spLocks noChangeArrowheads="1"/>
            </p:cNvSpPr>
            <p:nvPr/>
          </p:nvSpPr>
          <p:spPr bwMode="auto">
            <a:xfrm>
              <a:off x="1024" y="3741"/>
              <a:ext cx="4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comment:</a:t>
              </a:r>
              <a:endParaRPr lang="en-GB"/>
            </a:p>
          </p:txBody>
        </p:sp>
        <p:sp>
          <p:nvSpPr>
            <p:cNvPr id="14" name="Rectangle 49"/>
            <p:cNvSpPr>
              <a:spLocks noChangeArrowheads="1"/>
            </p:cNvSpPr>
            <p:nvPr/>
          </p:nvSpPr>
          <p:spPr bwMode="auto">
            <a:xfrm>
              <a:off x="3969" y="3416"/>
              <a:ext cx="1079" cy="28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5" name="Rectangle 50"/>
            <p:cNvSpPr>
              <a:spLocks noChangeArrowheads="1"/>
            </p:cNvSpPr>
            <p:nvPr/>
          </p:nvSpPr>
          <p:spPr bwMode="auto">
            <a:xfrm>
              <a:off x="4234" y="3454"/>
              <a:ext cx="5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PROBLEM</a:t>
              </a:r>
              <a:endParaRPr lang="en-GB"/>
            </a:p>
          </p:txBody>
        </p:sp>
        <p:sp>
          <p:nvSpPr>
            <p:cNvPr id="16" name="Rectangle 51"/>
            <p:cNvSpPr>
              <a:spLocks noChangeArrowheads="1"/>
            </p:cNvSpPr>
            <p:nvPr/>
          </p:nvSpPr>
          <p:spPr bwMode="auto">
            <a:xfrm>
              <a:off x="2889" y="3416"/>
              <a:ext cx="1080" cy="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 name="Rectangle 52"/>
            <p:cNvSpPr>
              <a:spLocks noChangeArrowheads="1"/>
            </p:cNvSpPr>
            <p:nvPr/>
          </p:nvSpPr>
          <p:spPr bwMode="auto">
            <a:xfrm>
              <a:off x="3177" y="3454"/>
              <a:ext cx="50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CAUTION</a:t>
              </a:r>
              <a:endParaRPr lang="en-GB"/>
            </a:p>
          </p:txBody>
        </p:sp>
        <p:sp>
          <p:nvSpPr>
            <p:cNvPr id="18" name="Rectangle 53"/>
            <p:cNvSpPr>
              <a:spLocks noChangeArrowheads="1"/>
            </p:cNvSpPr>
            <p:nvPr/>
          </p:nvSpPr>
          <p:spPr bwMode="auto">
            <a:xfrm>
              <a:off x="1810" y="3416"/>
              <a:ext cx="1079" cy="287"/>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9" name="Rectangle 54"/>
            <p:cNvSpPr>
              <a:spLocks noChangeArrowheads="1"/>
            </p:cNvSpPr>
            <p:nvPr/>
          </p:nvSpPr>
          <p:spPr bwMode="auto">
            <a:xfrm>
              <a:off x="2268" y="3454"/>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OK</a:t>
              </a:r>
              <a:endParaRPr lang="en-GB"/>
            </a:p>
          </p:txBody>
        </p:sp>
        <p:sp>
          <p:nvSpPr>
            <p:cNvPr id="20" name="Rectangle 55"/>
            <p:cNvSpPr>
              <a:spLocks noChangeArrowheads="1"/>
            </p:cNvSpPr>
            <p:nvPr/>
          </p:nvSpPr>
          <p:spPr bwMode="auto">
            <a:xfrm>
              <a:off x="1105" y="3454"/>
              <a:ext cx="3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status:</a:t>
              </a:r>
              <a:endParaRPr lang="en-GB"/>
            </a:p>
          </p:txBody>
        </p:sp>
        <p:sp>
          <p:nvSpPr>
            <p:cNvPr id="21" name="Line 56"/>
            <p:cNvSpPr>
              <a:spLocks noChangeShapeType="1"/>
            </p:cNvSpPr>
            <p:nvPr/>
          </p:nvSpPr>
          <p:spPr bwMode="auto">
            <a:xfrm>
              <a:off x="730" y="3416"/>
              <a:ext cx="431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Line 57"/>
            <p:cNvSpPr>
              <a:spLocks noChangeShapeType="1"/>
            </p:cNvSpPr>
            <p:nvPr/>
          </p:nvSpPr>
          <p:spPr bwMode="auto">
            <a:xfrm>
              <a:off x="730" y="3703"/>
              <a:ext cx="431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 name="Line 58"/>
            <p:cNvSpPr>
              <a:spLocks noChangeShapeType="1"/>
            </p:cNvSpPr>
            <p:nvPr/>
          </p:nvSpPr>
          <p:spPr bwMode="auto">
            <a:xfrm>
              <a:off x="730" y="3991"/>
              <a:ext cx="431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59"/>
            <p:cNvSpPr>
              <a:spLocks noChangeShapeType="1"/>
            </p:cNvSpPr>
            <p:nvPr/>
          </p:nvSpPr>
          <p:spPr bwMode="auto">
            <a:xfrm>
              <a:off x="730" y="3416"/>
              <a:ext cx="0" cy="575"/>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60"/>
            <p:cNvSpPr>
              <a:spLocks noChangeShapeType="1"/>
            </p:cNvSpPr>
            <p:nvPr/>
          </p:nvSpPr>
          <p:spPr bwMode="auto">
            <a:xfrm>
              <a:off x="1810"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Line 61"/>
            <p:cNvSpPr>
              <a:spLocks noChangeShapeType="1"/>
            </p:cNvSpPr>
            <p:nvPr/>
          </p:nvSpPr>
          <p:spPr bwMode="auto">
            <a:xfrm>
              <a:off x="2889"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Line 62"/>
            <p:cNvSpPr>
              <a:spLocks noChangeShapeType="1"/>
            </p:cNvSpPr>
            <p:nvPr/>
          </p:nvSpPr>
          <p:spPr bwMode="auto">
            <a:xfrm>
              <a:off x="3969"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63"/>
            <p:cNvSpPr>
              <a:spLocks noChangeShapeType="1"/>
            </p:cNvSpPr>
            <p:nvPr/>
          </p:nvSpPr>
          <p:spPr bwMode="auto">
            <a:xfrm>
              <a:off x="5048" y="3416"/>
              <a:ext cx="0" cy="575"/>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Rectangle 64"/>
            <p:cNvSpPr>
              <a:spLocks noChangeArrowheads="1"/>
            </p:cNvSpPr>
            <p:nvPr/>
          </p:nvSpPr>
          <p:spPr bwMode="auto">
            <a:xfrm>
              <a:off x="2294" y="3745"/>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GB" dirty="0"/>
            </a:p>
          </p:txBody>
        </p:sp>
        <p:sp>
          <p:nvSpPr>
            <p:cNvPr id="30" name="Rectangle 65"/>
            <p:cNvSpPr>
              <a:spLocks noChangeArrowheads="1"/>
            </p:cNvSpPr>
            <p:nvPr/>
          </p:nvSpPr>
          <p:spPr bwMode="auto">
            <a:xfrm>
              <a:off x="1024" y="3741"/>
              <a:ext cx="4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comment:</a:t>
              </a:r>
              <a:endParaRPr lang="en-GB"/>
            </a:p>
          </p:txBody>
        </p:sp>
        <p:sp>
          <p:nvSpPr>
            <p:cNvPr id="31" name="Rectangle 66"/>
            <p:cNvSpPr>
              <a:spLocks noChangeArrowheads="1"/>
            </p:cNvSpPr>
            <p:nvPr/>
          </p:nvSpPr>
          <p:spPr bwMode="auto">
            <a:xfrm>
              <a:off x="3969" y="3416"/>
              <a:ext cx="1079" cy="28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2" name="Rectangle 67"/>
            <p:cNvSpPr>
              <a:spLocks noChangeArrowheads="1"/>
            </p:cNvSpPr>
            <p:nvPr/>
          </p:nvSpPr>
          <p:spPr bwMode="auto">
            <a:xfrm>
              <a:off x="4234" y="3454"/>
              <a:ext cx="5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PROBLEM</a:t>
              </a:r>
              <a:endParaRPr lang="en-GB"/>
            </a:p>
          </p:txBody>
        </p:sp>
        <p:sp>
          <p:nvSpPr>
            <p:cNvPr id="33" name="Rectangle 68"/>
            <p:cNvSpPr>
              <a:spLocks noChangeArrowheads="1"/>
            </p:cNvSpPr>
            <p:nvPr/>
          </p:nvSpPr>
          <p:spPr bwMode="auto">
            <a:xfrm>
              <a:off x="2889" y="3416"/>
              <a:ext cx="1080" cy="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 name="Rectangle 69"/>
            <p:cNvSpPr>
              <a:spLocks noChangeArrowheads="1"/>
            </p:cNvSpPr>
            <p:nvPr/>
          </p:nvSpPr>
          <p:spPr bwMode="auto">
            <a:xfrm>
              <a:off x="3177" y="3454"/>
              <a:ext cx="50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CAUTION</a:t>
              </a:r>
              <a:endParaRPr lang="en-GB"/>
            </a:p>
          </p:txBody>
        </p:sp>
        <p:sp>
          <p:nvSpPr>
            <p:cNvPr id="35" name="Rectangle 70"/>
            <p:cNvSpPr>
              <a:spLocks noChangeArrowheads="1"/>
            </p:cNvSpPr>
            <p:nvPr/>
          </p:nvSpPr>
          <p:spPr bwMode="auto">
            <a:xfrm>
              <a:off x="1810" y="3416"/>
              <a:ext cx="1079" cy="287"/>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6" name="Rectangle 71"/>
            <p:cNvSpPr>
              <a:spLocks noChangeArrowheads="1"/>
            </p:cNvSpPr>
            <p:nvPr/>
          </p:nvSpPr>
          <p:spPr bwMode="auto">
            <a:xfrm>
              <a:off x="2268" y="3454"/>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OK</a:t>
              </a:r>
              <a:endParaRPr lang="en-GB"/>
            </a:p>
          </p:txBody>
        </p:sp>
        <p:sp>
          <p:nvSpPr>
            <p:cNvPr id="37" name="Rectangle 72"/>
            <p:cNvSpPr>
              <a:spLocks noChangeArrowheads="1"/>
            </p:cNvSpPr>
            <p:nvPr/>
          </p:nvSpPr>
          <p:spPr bwMode="auto">
            <a:xfrm>
              <a:off x="1105" y="3454"/>
              <a:ext cx="3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status:</a:t>
              </a:r>
              <a:endParaRPr lang="en-GB"/>
            </a:p>
          </p:txBody>
        </p:sp>
        <p:sp>
          <p:nvSpPr>
            <p:cNvPr id="38" name="Line 73"/>
            <p:cNvSpPr>
              <a:spLocks noChangeShapeType="1"/>
            </p:cNvSpPr>
            <p:nvPr/>
          </p:nvSpPr>
          <p:spPr bwMode="auto">
            <a:xfrm>
              <a:off x="730" y="3416"/>
              <a:ext cx="431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 name="Line 74"/>
            <p:cNvSpPr>
              <a:spLocks noChangeShapeType="1"/>
            </p:cNvSpPr>
            <p:nvPr/>
          </p:nvSpPr>
          <p:spPr bwMode="auto">
            <a:xfrm>
              <a:off x="730" y="3703"/>
              <a:ext cx="431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 name="Line 75"/>
            <p:cNvSpPr>
              <a:spLocks noChangeShapeType="1"/>
            </p:cNvSpPr>
            <p:nvPr/>
          </p:nvSpPr>
          <p:spPr bwMode="auto">
            <a:xfrm>
              <a:off x="730" y="3991"/>
              <a:ext cx="431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 name="Line 76"/>
            <p:cNvSpPr>
              <a:spLocks noChangeShapeType="1"/>
            </p:cNvSpPr>
            <p:nvPr/>
          </p:nvSpPr>
          <p:spPr bwMode="auto">
            <a:xfrm>
              <a:off x="730" y="3416"/>
              <a:ext cx="0" cy="575"/>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 name="Line 77"/>
            <p:cNvSpPr>
              <a:spLocks noChangeShapeType="1"/>
            </p:cNvSpPr>
            <p:nvPr/>
          </p:nvSpPr>
          <p:spPr bwMode="auto">
            <a:xfrm>
              <a:off x="1810"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3" name="Line 78"/>
            <p:cNvSpPr>
              <a:spLocks noChangeShapeType="1"/>
            </p:cNvSpPr>
            <p:nvPr/>
          </p:nvSpPr>
          <p:spPr bwMode="auto">
            <a:xfrm>
              <a:off x="2889"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 name="Line 79"/>
            <p:cNvSpPr>
              <a:spLocks noChangeShapeType="1"/>
            </p:cNvSpPr>
            <p:nvPr/>
          </p:nvSpPr>
          <p:spPr bwMode="auto">
            <a:xfrm>
              <a:off x="3969"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 name="Line 80"/>
            <p:cNvSpPr>
              <a:spLocks noChangeShapeType="1"/>
            </p:cNvSpPr>
            <p:nvPr/>
          </p:nvSpPr>
          <p:spPr bwMode="auto">
            <a:xfrm>
              <a:off x="5048" y="3416"/>
              <a:ext cx="0" cy="575"/>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46" name="Rectangle 47"/>
          <p:cNvSpPr>
            <a:spLocks noChangeArrowheads="1"/>
          </p:cNvSpPr>
          <p:nvPr/>
        </p:nvSpPr>
        <p:spPr bwMode="auto">
          <a:xfrm>
            <a:off x="6548147" y="5579680"/>
            <a:ext cx="9810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b="0" dirty="0" smtClean="0">
                <a:solidFill>
                  <a:srgbClr val="000000"/>
                </a:solidFill>
              </a:rPr>
              <a:t>Prototypes</a:t>
            </a:r>
            <a:endParaRPr lang="en-GB" dirty="0"/>
          </a:p>
        </p:txBody>
      </p:sp>
    </p:spTree>
    <p:extLst>
      <p:ext uri="{BB962C8B-B14F-4D97-AF65-F5344CB8AC3E}">
        <p14:creationId xmlns:p14="http://schemas.microsoft.com/office/powerpoint/2010/main" val="40206330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533400" y="838200"/>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62000"/>
            <a:ext cx="8153400" cy="323850"/>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Cross Support Service Management (CSSM) WG</a:t>
            </a:r>
          </a:p>
        </p:txBody>
      </p:sp>
      <p:sp>
        <p:nvSpPr>
          <p:cNvPr id="9" name="Content Placeholder 2"/>
          <p:cNvSpPr txBox="1">
            <a:spLocks/>
          </p:cNvSpPr>
          <p:nvPr/>
        </p:nvSpPr>
        <p:spPr bwMode="auto">
          <a:xfrm>
            <a:off x="-151814" y="1278320"/>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CSSM Concept Book Has Been Published</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10" name="TextBox 9"/>
          <p:cNvSpPr txBox="1"/>
          <p:nvPr/>
        </p:nvSpPr>
        <p:spPr>
          <a:xfrm>
            <a:off x="848550" y="1749556"/>
            <a:ext cx="7019870" cy="584775"/>
          </a:xfrm>
          <a:prstGeom prst="rect">
            <a:avLst/>
          </a:prstGeom>
          <a:noFill/>
        </p:spPr>
        <p:txBody>
          <a:bodyPr wrap="none" rtlCol="0">
            <a:spAutoFit/>
          </a:bodyPr>
          <a:lstStyle/>
          <a:p>
            <a:pPr marL="285750" indent="-285750">
              <a:buFont typeface="Arial" panose="020B0604020202020204" pitchFamily="34" charset="0"/>
              <a:buChar char="•"/>
            </a:pPr>
            <a:r>
              <a:rPr lang="en-US" dirty="0" smtClean="0"/>
              <a:t>Published – Completed CESG and CMC Reviews this past summer </a:t>
            </a:r>
          </a:p>
          <a:p>
            <a:r>
              <a:rPr lang="en-US" dirty="0" smtClean="0"/>
              <a:t>      (   </a:t>
            </a:r>
            <a:r>
              <a:rPr lang="en-US" dirty="0">
                <a:solidFill>
                  <a:srgbClr val="00B0F0"/>
                </a:solidFill>
              </a:rPr>
              <a:t>http://</a:t>
            </a:r>
            <a:r>
              <a:rPr lang="en-US" dirty="0" smtClean="0">
                <a:solidFill>
                  <a:srgbClr val="00B0F0"/>
                </a:solidFill>
              </a:rPr>
              <a:t>public.ccsds.org/publications/archive/902x0g1.pdf  </a:t>
            </a:r>
            <a:r>
              <a:rPr lang="en-US" dirty="0" smtClean="0"/>
              <a:t>)</a:t>
            </a:r>
            <a:endParaRPr lang="en-US" dirty="0"/>
          </a:p>
        </p:txBody>
      </p:sp>
    </p:spTree>
    <p:extLst>
      <p:ext uri="{BB962C8B-B14F-4D97-AF65-F5344CB8AC3E}">
        <p14:creationId xmlns:p14="http://schemas.microsoft.com/office/powerpoint/2010/main" val="8895440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533400" y="838200"/>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62000"/>
            <a:ext cx="8153400" cy="323850"/>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Cross Support Service Management (CSSM) WG </a:t>
            </a:r>
          </a:p>
        </p:txBody>
      </p:sp>
      <p:sp>
        <p:nvSpPr>
          <p:cNvPr id="9" name="Content Placeholder 2"/>
          <p:cNvSpPr txBox="1">
            <a:spLocks/>
          </p:cNvSpPr>
          <p:nvPr/>
        </p:nvSpPr>
        <p:spPr bwMode="auto">
          <a:xfrm>
            <a:off x="309045" y="1507889"/>
            <a:ext cx="8641125"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Simple Schedule of Services Has Completed Agency Reviews</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11" name="Content Placeholder 2"/>
          <p:cNvSpPr txBox="1">
            <a:spLocks/>
          </p:cNvSpPr>
          <p:nvPr/>
        </p:nvSpPr>
        <p:spPr bwMode="auto">
          <a:xfrm>
            <a:off x="307604" y="2046420"/>
            <a:ext cx="6273162" cy="36236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endParaRPr lang="en-GB" sz="2400" i="1" u="sng" kern="0" dirty="0" smtClean="0">
              <a:solidFill>
                <a:srgbClr val="0000FF"/>
              </a:solidFill>
            </a:endParaRPr>
          </a:p>
          <a:p>
            <a:pPr marL="0" indent="0" algn="ctr">
              <a:lnSpc>
                <a:spcPct val="100000"/>
              </a:lnSpc>
              <a:spcBef>
                <a:spcPts val="0"/>
              </a:spcBef>
              <a:spcAft>
                <a:spcPts val="0"/>
              </a:spcAft>
              <a:buFontTx/>
              <a:buNone/>
              <a:defRPr/>
            </a:pPr>
            <a:endParaRPr lang="en-GB" sz="2400" i="1" u="sng" kern="0" dirty="0" smtClean="0">
              <a:solidFill>
                <a:srgbClr val="0000FF"/>
              </a:solidFill>
            </a:endParaRPr>
          </a:p>
          <a:p>
            <a:r>
              <a:rPr lang="en-GB" sz="2000" dirty="0" smtClean="0"/>
              <a:t>As Red-1</a:t>
            </a:r>
          </a:p>
          <a:p>
            <a:r>
              <a:rPr lang="en-GB" sz="2000" dirty="0" smtClean="0"/>
              <a:t>75 RIDS Total</a:t>
            </a:r>
          </a:p>
          <a:p>
            <a:pPr lvl="1"/>
            <a:r>
              <a:rPr lang="en-GB" sz="1700" dirty="0" smtClean="0"/>
              <a:t>Rejected      38    (50.7 %)</a:t>
            </a:r>
          </a:p>
          <a:p>
            <a:pPr lvl="1"/>
            <a:r>
              <a:rPr lang="en-GB" sz="1700" dirty="0" smtClean="0"/>
              <a:t>Accepted     22    (29.3 %)</a:t>
            </a:r>
          </a:p>
          <a:p>
            <a:pPr lvl="1"/>
            <a:r>
              <a:rPr lang="en-GB" sz="1700" dirty="0" smtClean="0"/>
              <a:t>Pending         6    (8.0 %) </a:t>
            </a:r>
          </a:p>
          <a:p>
            <a:pPr lvl="1"/>
            <a:r>
              <a:rPr lang="en-GB" sz="1700" dirty="0" smtClean="0"/>
              <a:t>Clarification  7    (9.3 %)</a:t>
            </a:r>
          </a:p>
          <a:p>
            <a:pPr lvl="1"/>
            <a:r>
              <a:rPr lang="en-GB" sz="1700" dirty="0" smtClean="0"/>
              <a:t>Withdrawn     2   (2.7 %)</a:t>
            </a:r>
          </a:p>
          <a:p>
            <a:pPr marL="0" indent="0">
              <a:lnSpc>
                <a:spcPct val="100000"/>
              </a:lnSpc>
              <a:buNone/>
              <a:defRPr/>
            </a:pPr>
            <a:endParaRPr lang="en-GB" sz="2000" dirty="0"/>
          </a:p>
          <a:p>
            <a:pPr marL="0" indent="0">
              <a:lnSpc>
                <a:spcPct val="100000"/>
              </a:lnSpc>
              <a:buNone/>
              <a:defRPr/>
            </a:pPr>
            <a:r>
              <a:rPr lang="en-GB" sz="2000" dirty="0" smtClean="0"/>
              <a:t>As a result of RID processing: </a:t>
            </a:r>
            <a:endParaRPr lang="en-GB" sz="2000" dirty="0"/>
          </a:p>
          <a:p>
            <a:pPr>
              <a:lnSpc>
                <a:spcPct val="100000"/>
              </a:lnSpc>
              <a:buFontTx/>
              <a:buChar char="-"/>
              <a:defRPr/>
            </a:pPr>
            <a:r>
              <a:rPr lang="en-GB" sz="1700" dirty="0" smtClean="0"/>
              <a:t> Minor updates to the recommendation </a:t>
            </a:r>
          </a:p>
          <a:p>
            <a:pPr>
              <a:lnSpc>
                <a:spcPct val="100000"/>
              </a:lnSpc>
              <a:buFontTx/>
              <a:buChar char="-"/>
              <a:defRPr/>
            </a:pPr>
            <a:r>
              <a:rPr lang="en-GB" sz="1700" dirty="0" smtClean="0"/>
              <a:t>Assessment of WG is that subsequent agency review  is not needed</a:t>
            </a:r>
          </a:p>
          <a:p>
            <a:pPr>
              <a:lnSpc>
                <a:spcPct val="100000"/>
              </a:lnSpc>
              <a:buFontTx/>
              <a:buChar char="-"/>
              <a:defRPr/>
            </a:pPr>
            <a:r>
              <a:rPr lang="en-GB" sz="1700" dirty="0" smtClean="0"/>
              <a:t>Assessment of WG is that further prototyping is not needed</a:t>
            </a:r>
          </a:p>
          <a:p>
            <a:pPr lvl="1">
              <a:lnSpc>
                <a:spcPct val="100000"/>
              </a:lnSpc>
              <a:buFontTx/>
              <a:buChar char="-"/>
              <a:defRPr/>
            </a:pPr>
            <a:r>
              <a:rPr lang="en-GB" sz="1400" dirty="0" smtClean="0"/>
              <a:t>But note to be added to prototype test report </a:t>
            </a:r>
          </a:p>
          <a:p>
            <a:pPr>
              <a:lnSpc>
                <a:spcPct val="100000"/>
              </a:lnSpc>
              <a:buFontTx/>
              <a:buChar char="-"/>
              <a:defRPr/>
            </a:pPr>
            <a:r>
              <a:rPr lang="en-GB" sz="1700" dirty="0" smtClean="0"/>
              <a:t>Blue-1 candidate project to be ready by Jan 2015</a:t>
            </a:r>
            <a:endParaRPr lang="en-GB" sz="2400" dirty="0">
              <a:solidFill>
                <a:schemeClr val="accent1">
                  <a:lumMod val="50000"/>
                </a:schemeClr>
              </a:solidFill>
            </a:endParaRPr>
          </a:p>
          <a:p>
            <a:pPr>
              <a:lnSpc>
                <a:spcPct val="100000"/>
              </a:lnSpc>
              <a:spcBef>
                <a:spcPts val="0"/>
              </a:spcBef>
              <a:spcAft>
                <a:spcPts val="0"/>
              </a:spcAft>
              <a:defRPr/>
            </a:pPr>
            <a:endParaRPr lang="en-GB" sz="2000" kern="0" dirty="0" smtClean="0">
              <a:solidFill>
                <a:srgbClr val="0000FF"/>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262291298"/>
              </p:ext>
            </p:extLst>
          </p:nvPr>
        </p:nvGraphicFramePr>
        <p:xfrm>
          <a:off x="6670270" y="2073875"/>
          <a:ext cx="2241495" cy="4389120"/>
        </p:xfrm>
        <a:graphic>
          <a:graphicData uri="http://schemas.openxmlformats.org/drawingml/2006/table">
            <a:tbl>
              <a:tblPr firstRow="1" bandRow="1">
                <a:tableStyleId>{5C22544A-7EE6-4342-B048-85BDC9FD1C3A}</a:tableStyleId>
              </a:tblPr>
              <a:tblGrid>
                <a:gridCol w="1447684"/>
                <a:gridCol w="793811"/>
              </a:tblGrid>
              <a:tr h="338662">
                <a:tc>
                  <a:txBody>
                    <a:bodyPr/>
                    <a:lstStyle/>
                    <a:p>
                      <a:r>
                        <a:rPr lang="en-US" dirty="0" smtClean="0"/>
                        <a:t>Agency</a:t>
                      </a:r>
                      <a:endParaRPr lang="en-US" dirty="0"/>
                    </a:p>
                  </a:txBody>
                  <a:tcPr/>
                </a:tc>
                <a:tc>
                  <a:txBody>
                    <a:bodyPr/>
                    <a:lstStyle/>
                    <a:p>
                      <a:r>
                        <a:rPr lang="en-US" dirty="0" smtClean="0"/>
                        <a:t>RIDs</a:t>
                      </a:r>
                      <a:endParaRPr lang="en-US" dirty="0"/>
                    </a:p>
                  </a:txBody>
                  <a:tcPr/>
                </a:tc>
              </a:tr>
              <a:tr h="338662">
                <a:tc>
                  <a:txBody>
                    <a:bodyPr/>
                    <a:lstStyle/>
                    <a:p>
                      <a:pPr algn="l"/>
                      <a:r>
                        <a:rPr lang="en-US" dirty="0" smtClean="0"/>
                        <a:t>ASI</a:t>
                      </a:r>
                      <a:endParaRPr lang="en-US" dirty="0"/>
                    </a:p>
                  </a:txBody>
                  <a:tcPr/>
                </a:tc>
                <a:tc>
                  <a:txBody>
                    <a:bodyPr/>
                    <a:lstStyle/>
                    <a:p>
                      <a:pPr algn="ctr"/>
                      <a:r>
                        <a:rPr lang="en-US" dirty="0" smtClean="0"/>
                        <a:t>0</a:t>
                      </a:r>
                      <a:endParaRPr lang="en-US" dirty="0"/>
                    </a:p>
                  </a:txBody>
                  <a:tcPr/>
                </a:tc>
              </a:tr>
              <a:tr h="338662">
                <a:tc>
                  <a:txBody>
                    <a:bodyPr/>
                    <a:lstStyle/>
                    <a:p>
                      <a:pPr algn="l"/>
                      <a:r>
                        <a:rPr lang="en-US" dirty="0" smtClean="0"/>
                        <a:t>CNES</a:t>
                      </a:r>
                      <a:endParaRPr lang="en-US" dirty="0"/>
                    </a:p>
                  </a:txBody>
                  <a:tcPr/>
                </a:tc>
                <a:tc>
                  <a:txBody>
                    <a:bodyPr/>
                    <a:lstStyle/>
                    <a:p>
                      <a:pPr algn="ctr"/>
                      <a:r>
                        <a:rPr lang="en-US" dirty="0" smtClean="0"/>
                        <a:t>11</a:t>
                      </a:r>
                      <a:endParaRPr lang="en-US" dirty="0"/>
                    </a:p>
                  </a:txBody>
                  <a:tcPr/>
                </a:tc>
              </a:tr>
              <a:tr h="338662">
                <a:tc>
                  <a:txBody>
                    <a:bodyPr/>
                    <a:lstStyle/>
                    <a:p>
                      <a:pPr algn="l"/>
                      <a:r>
                        <a:rPr lang="en-US" dirty="0" smtClean="0"/>
                        <a:t>CNSA</a:t>
                      </a:r>
                      <a:endParaRPr lang="en-US" dirty="0"/>
                    </a:p>
                  </a:txBody>
                  <a:tcPr/>
                </a:tc>
                <a:tc>
                  <a:txBody>
                    <a:bodyPr/>
                    <a:lstStyle/>
                    <a:p>
                      <a:pPr algn="ctr"/>
                      <a:r>
                        <a:rPr lang="en-US" dirty="0" smtClean="0"/>
                        <a:t>0</a:t>
                      </a:r>
                      <a:endParaRPr lang="en-US" dirty="0"/>
                    </a:p>
                  </a:txBody>
                  <a:tcPr/>
                </a:tc>
              </a:tr>
              <a:tr h="338662">
                <a:tc>
                  <a:txBody>
                    <a:bodyPr/>
                    <a:lstStyle/>
                    <a:p>
                      <a:pPr algn="l"/>
                      <a:r>
                        <a:rPr lang="en-US" dirty="0" smtClean="0"/>
                        <a:t>DLR</a:t>
                      </a:r>
                      <a:endParaRPr lang="en-US" dirty="0"/>
                    </a:p>
                  </a:txBody>
                  <a:tcPr/>
                </a:tc>
                <a:tc>
                  <a:txBody>
                    <a:bodyPr/>
                    <a:lstStyle/>
                    <a:p>
                      <a:pPr algn="ctr"/>
                      <a:r>
                        <a:rPr lang="en-US" dirty="0" smtClean="0"/>
                        <a:t>3</a:t>
                      </a:r>
                      <a:endParaRPr lang="en-US" dirty="0"/>
                    </a:p>
                  </a:txBody>
                  <a:tcPr/>
                </a:tc>
              </a:tr>
              <a:tr h="338662">
                <a:tc>
                  <a:txBody>
                    <a:bodyPr/>
                    <a:lstStyle/>
                    <a:p>
                      <a:pPr algn="l"/>
                      <a:r>
                        <a:rPr lang="en-US" dirty="0" smtClean="0"/>
                        <a:t>ESA</a:t>
                      </a:r>
                      <a:endParaRPr lang="en-US" dirty="0"/>
                    </a:p>
                  </a:txBody>
                  <a:tcPr/>
                </a:tc>
                <a:tc>
                  <a:txBody>
                    <a:bodyPr/>
                    <a:lstStyle/>
                    <a:p>
                      <a:pPr algn="ctr"/>
                      <a:r>
                        <a:rPr lang="en-US" dirty="0" smtClean="0"/>
                        <a:t>16</a:t>
                      </a:r>
                      <a:endParaRPr lang="en-US" dirty="0"/>
                    </a:p>
                  </a:txBody>
                  <a:tcPr/>
                </a:tc>
              </a:tr>
              <a:tr h="338662">
                <a:tc>
                  <a:txBody>
                    <a:bodyPr/>
                    <a:lstStyle/>
                    <a:p>
                      <a:pPr algn="l"/>
                      <a:r>
                        <a:rPr lang="en-US" dirty="0" smtClean="0"/>
                        <a:t>EUMETSAT</a:t>
                      </a:r>
                      <a:endParaRPr lang="en-US" dirty="0"/>
                    </a:p>
                  </a:txBody>
                  <a:tcPr/>
                </a:tc>
                <a:tc>
                  <a:txBody>
                    <a:bodyPr/>
                    <a:lstStyle/>
                    <a:p>
                      <a:pPr algn="ctr"/>
                      <a:r>
                        <a:rPr lang="en-US" dirty="0" smtClean="0"/>
                        <a:t>17</a:t>
                      </a:r>
                      <a:endParaRPr lang="en-US" dirty="0"/>
                    </a:p>
                  </a:txBody>
                  <a:tcPr/>
                </a:tc>
              </a:tr>
              <a:tr h="338662">
                <a:tc>
                  <a:txBody>
                    <a:bodyPr/>
                    <a:lstStyle/>
                    <a:p>
                      <a:pPr algn="l"/>
                      <a:r>
                        <a:rPr lang="en-US" dirty="0" smtClean="0"/>
                        <a:t>FSA</a:t>
                      </a:r>
                      <a:endParaRPr lang="en-US" dirty="0"/>
                    </a:p>
                  </a:txBody>
                  <a:tcPr/>
                </a:tc>
                <a:tc>
                  <a:txBody>
                    <a:bodyPr/>
                    <a:lstStyle/>
                    <a:p>
                      <a:pPr algn="ctr"/>
                      <a:r>
                        <a:rPr lang="en-US" dirty="0" smtClean="0"/>
                        <a:t>0</a:t>
                      </a:r>
                      <a:endParaRPr lang="en-US" dirty="0"/>
                    </a:p>
                  </a:txBody>
                  <a:tcPr/>
                </a:tc>
              </a:tr>
              <a:tr h="338662">
                <a:tc>
                  <a:txBody>
                    <a:bodyPr/>
                    <a:lstStyle/>
                    <a:p>
                      <a:pPr algn="l"/>
                      <a:r>
                        <a:rPr lang="en-US" dirty="0" smtClean="0"/>
                        <a:t>INPE</a:t>
                      </a:r>
                      <a:endParaRPr lang="en-US" dirty="0"/>
                    </a:p>
                  </a:txBody>
                  <a:tcPr/>
                </a:tc>
                <a:tc>
                  <a:txBody>
                    <a:bodyPr/>
                    <a:lstStyle/>
                    <a:p>
                      <a:pPr algn="ctr"/>
                      <a:r>
                        <a:rPr lang="en-US" dirty="0" smtClean="0"/>
                        <a:t>1</a:t>
                      </a:r>
                      <a:endParaRPr lang="en-US" dirty="0"/>
                    </a:p>
                  </a:txBody>
                  <a:tcPr/>
                </a:tc>
              </a:tr>
              <a:tr h="338662">
                <a:tc>
                  <a:txBody>
                    <a:bodyPr/>
                    <a:lstStyle/>
                    <a:p>
                      <a:pPr algn="l"/>
                      <a:r>
                        <a:rPr lang="en-US" dirty="0" smtClean="0"/>
                        <a:t>JAXA</a:t>
                      </a:r>
                      <a:endParaRPr lang="en-US" dirty="0"/>
                    </a:p>
                  </a:txBody>
                  <a:tcPr/>
                </a:tc>
                <a:tc>
                  <a:txBody>
                    <a:bodyPr/>
                    <a:lstStyle/>
                    <a:p>
                      <a:pPr algn="ctr"/>
                      <a:r>
                        <a:rPr lang="en-US" dirty="0" smtClean="0"/>
                        <a:t>0</a:t>
                      </a:r>
                      <a:endParaRPr lang="en-US" dirty="0"/>
                    </a:p>
                  </a:txBody>
                  <a:tcPr/>
                </a:tc>
              </a:tr>
              <a:tr h="338662">
                <a:tc>
                  <a:txBody>
                    <a:bodyPr/>
                    <a:lstStyle/>
                    <a:p>
                      <a:pPr algn="l"/>
                      <a:r>
                        <a:rPr lang="en-US" dirty="0" smtClean="0"/>
                        <a:t>NASA</a:t>
                      </a:r>
                      <a:endParaRPr lang="en-US" dirty="0"/>
                    </a:p>
                  </a:txBody>
                  <a:tcPr/>
                </a:tc>
                <a:tc>
                  <a:txBody>
                    <a:bodyPr/>
                    <a:lstStyle/>
                    <a:p>
                      <a:pPr algn="ctr"/>
                      <a:r>
                        <a:rPr lang="en-US" dirty="0" smtClean="0"/>
                        <a:t>27</a:t>
                      </a:r>
                      <a:endParaRPr lang="en-US" dirty="0"/>
                    </a:p>
                  </a:txBody>
                  <a:tcPr/>
                </a:tc>
              </a:tr>
              <a:tr h="338662">
                <a:tc>
                  <a:txBody>
                    <a:bodyPr/>
                    <a:lstStyle/>
                    <a:p>
                      <a:pPr algn="l"/>
                      <a:r>
                        <a:rPr lang="en-US" dirty="0" smtClean="0"/>
                        <a:t>UKSPACE</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p14="http://schemas.microsoft.com/office/powerpoint/2010/main" val="23186193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533400" y="838200"/>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62000"/>
            <a:ext cx="8153400" cy="323850"/>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Cross Support Service Management (CSSM) WG</a:t>
            </a:r>
          </a:p>
        </p:txBody>
      </p:sp>
      <p:sp>
        <p:nvSpPr>
          <p:cNvPr id="9" name="Content Placeholder 2"/>
          <p:cNvSpPr txBox="1">
            <a:spLocks/>
          </p:cNvSpPr>
          <p:nvPr/>
        </p:nvSpPr>
        <p:spPr bwMode="auto">
          <a:xfrm>
            <a:off x="-151814" y="1278320"/>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Planning Data Format</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10" name="TextBox 9"/>
          <p:cNvSpPr txBox="1"/>
          <p:nvPr/>
        </p:nvSpPr>
        <p:spPr>
          <a:xfrm>
            <a:off x="848550" y="1749556"/>
            <a:ext cx="5242141" cy="830997"/>
          </a:xfrm>
          <a:prstGeom prst="rect">
            <a:avLst/>
          </a:prstGeom>
          <a:noFill/>
        </p:spPr>
        <p:txBody>
          <a:bodyPr wrap="none" rtlCol="0">
            <a:spAutoFit/>
          </a:bodyPr>
          <a:lstStyle/>
          <a:p>
            <a:pPr marL="285750" indent="-285750">
              <a:buFont typeface="Arial" panose="020B0604020202020204" pitchFamily="34" charset="0"/>
              <a:buChar char="•"/>
            </a:pPr>
            <a:r>
              <a:rPr lang="en-US" dirty="0" smtClean="0"/>
              <a:t>Draft communications geometry output available</a:t>
            </a:r>
          </a:p>
          <a:p>
            <a:pPr marL="285750" indent="-285750">
              <a:buFont typeface="Arial" panose="020B0604020202020204" pitchFamily="34" charset="0"/>
              <a:buChar char="•"/>
            </a:pPr>
            <a:r>
              <a:rPr lang="en-US" dirty="0" smtClean="0"/>
              <a:t>Developing request format</a:t>
            </a:r>
          </a:p>
          <a:p>
            <a:pPr marL="285750" indent="-285750">
              <a:buFont typeface="Arial" panose="020B0604020202020204" pitchFamily="34" charset="0"/>
              <a:buChar char="•"/>
            </a:pPr>
            <a:r>
              <a:rPr lang="en-US" dirty="0" smtClean="0"/>
              <a:t>Complete white book estimated by Mar 2015</a:t>
            </a:r>
          </a:p>
        </p:txBody>
      </p:sp>
      <p:sp>
        <p:nvSpPr>
          <p:cNvPr id="11" name="Content Placeholder 2"/>
          <p:cNvSpPr txBox="1">
            <a:spLocks/>
          </p:cNvSpPr>
          <p:nvPr/>
        </p:nvSpPr>
        <p:spPr bwMode="auto">
          <a:xfrm>
            <a:off x="-151814" y="2968745"/>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Service Request &amp; Service Package Data Format</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12" name="TextBox 11"/>
          <p:cNvSpPr txBox="1"/>
          <p:nvPr/>
        </p:nvSpPr>
        <p:spPr>
          <a:xfrm>
            <a:off x="848550" y="3439981"/>
            <a:ext cx="7136890" cy="830997"/>
          </a:xfrm>
          <a:prstGeom prst="rect">
            <a:avLst/>
          </a:prstGeom>
          <a:noFill/>
        </p:spPr>
        <p:txBody>
          <a:bodyPr wrap="none" rtlCol="0">
            <a:spAutoFit/>
          </a:bodyPr>
          <a:lstStyle/>
          <a:p>
            <a:pPr marL="285750" indent="-285750">
              <a:buFont typeface="Arial" panose="020B0604020202020204" pitchFamily="34" charset="0"/>
              <a:buChar char="•"/>
            </a:pPr>
            <a:r>
              <a:rPr lang="en-US" dirty="0" smtClean="0"/>
              <a:t>Draft of functional/logical components of service package available</a:t>
            </a:r>
          </a:p>
          <a:p>
            <a:pPr marL="285750" indent="-285750">
              <a:buFont typeface="Arial" panose="020B0604020202020204" pitchFamily="34" charset="0"/>
              <a:buChar char="•"/>
            </a:pPr>
            <a:r>
              <a:rPr lang="en-US" dirty="0" smtClean="0"/>
              <a:t>Request format being worked – aligned with planning data request</a:t>
            </a:r>
          </a:p>
          <a:p>
            <a:pPr marL="285750" indent="-285750">
              <a:buFont typeface="Arial" panose="020B0604020202020204" pitchFamily="34" charset="0"/>
              <a:buChar char="•"/>
            </a:pPr>
            <a:r>
              <a:rPr lang="en-US" dirty="0" smtClean="0"/>
              <a:t>Next goal – draft functional/logical request components by Mar 2015</a:t>
            </a:r>
          </a:p>
        </p:txBody>
      </p:sp>
      <p:sp>
        <p:nvSpPr>
          <p:cNvPr id="13" name="Content Placeholder 2"/>
          <p:cNvSpPr txBox="1">
            <a:spLocks/>
          </p:cNvSpPr>
          <p:nvPr/>
        </p:nvSpPr>
        <p:spPr bwMode="auto">
          <a:xfrm>
            <a:off x="-303629" y="4659170"/>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Configuration Profile &amp; Service Agreement Data Format</a:t>
            </a:r>
          </a:p>
        </p:txBody>
      </p:sp>
      <p:sp>
        <p:nvSpPr>
          <p:cNvPr id="14" name="TextBox 13"/>
          <p:cNvSpPr txBox="1"/>
          <p:nvPr/>
        </p:nvSpPr>
        <p:spPr>
          <a:xfrm>
            <a:off x="848550" y="5423814"/>
            <a:ext cx="6553269" cy="1077218"/>
          </a:xfrm>
          <a:prstGeom prst="rect">
            <a:avLst/>
          </a:prstGeom>
          <a:noFill/>
        </p:spPr>
        <p:txBody>
          <a:bodyPr wrap="none" rtlCol="0">
            <a:spAutoFit/>
          </a:bodyPr>
          <a:lstStyle/>
          <a:p>
            <a:pPr marL="285750" indent="-285750">
              <a:buFont typeface="Arial" panose="020B0604020202020204" pitchFamily="34" charset="0"/>
              <a:buChar char="•"/>
            </a:pPr>
            <a:r>
              <a:rPr lang="en-US" dirty="0" smtClean="0"/>
              <a:t>19 “families” of configuration profiles have been identified</a:t>
            </a:r>
          </a:p>
          <a:p>
            <a:pPr marL="742950" lvl="1" indent="-285750">
              <a:buFont typeface="Arial" panose="020B0604020202020204" pitchFamily="34" charset="0"/>
              <a:buChar char="•"/>
            </a:pPr>
            <a:r>
              <a:rPr lang="en-US" dirty="0" smtClean="0"/>
              <a:t>Based on functional resource model</a:t>
            </a:r>
          </a:p>
          <a:p>
            <a:pPr marL="285750" indent="-285750">
              <a:buFont typeface="Arial" panose="020B0604020202020204" pitchFamily="34" charset="0"/>
              <a:buChar char="•"/>
            </a:pPr>
            <a:r>
              <a:rPr lang="en-US" dirty="0" smtClean="0"/>
              <a:t>Trade study to support “loose-leaf” binder approach identified</a:t>
            </a:r>
          </a:p>
          <a:p>
            <a:pPr marL="742950" lvl="1" indent="-285750">
              <a:buFont typeface="Arial" panose="020B0604020202020204" pitchFamily="34" charset="0"/>
              <a:buChar char="•"/>
            </a:pPr>
            <a:r>
              <a:rPr lang="en-US" dirty="0" smtClean="0"/>
              <a:t>To be executed/concluded by mid Feb 2015</a:t>
            </a:r>
          </a:p>
        </p:txBody>
      </p:sp>
    </p:spTree>
    <p:extLst>
      <p:ext uri="{BB962C8B-B14F-4D97-AF65-F5344CB8AC3E}">
        <p14:creationId xmlns:p14="http://schemas.microsoft.com/office/powerpoint/2010/main" val="1770864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533400" y="838200"/>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62000"/>
            <a:ext cx="8153400" cy="323850"/>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Cross Support Service Management (CSSM) WG</a:t>
            </a:r>
          </a:p>
        </p:txBody>
      </p:sp>
      <p:sp>
        <p:nvSpPr>
          <p:cNvPr id="9" name="Content Placeholder 2"/>
          <p:cNvSpPr txBox="1">
            <a:spLocks/>
          </p:cNvSpPr>
          <p:nvPr/>
        </p:nvSpPr>
        <p:spPr bwMode="auto">
          <a:xfrm>
            <a:off x="-151814" y="1278320"/>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Trajectory Prediction Data Format</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10" name="TextBox 9"/>
          <p:cNvSpPr txBox="1"/>
          <p:nvPr/>
        </p:nvSpPr>
        <p:spPr>
          <a:xfrm>
            <a:off x="848550" y="1749556"/>
            <a:ext cx="5187639" cy="584775"/>
          </a:xfrm>
          <a:prstGeom prst="rect">
            <a:avLst/>
          </a:prstGeom>
          <a:noFill/>
        </p:spPr>
        <p:txBody>
          <a:bodyPr wrap="none" rtlCol="0">
            <a:spAutoFit/>
          </a:bodyPr>
          <a:lstStyle/>
          <a:p>
            <a:pPr marL="285750" indent="-285750">
              <a:buFont typeface="Arial" panose="020B0604020202020204" pitchFamily="34" charset="0"/>
              <a:buChar char="•"/>
            </a:pPr>
            <a:r>
              <a:rPr lang="en-US" dirty="0" smtClean="0"/>
              <a:t>Simplified extensibility model</a:t>
            </a:r>
          </a:p>
          <a:p>
            <a:pPr marL="285750" indent="-285750">
              <a:buFont typeface="Arial" panose="020B0604020202020204" pitchFamily="34" charset="0"/>
              <a:buChar char="•"/>
            </a:pPr>
            <a:r>
              <a:rPr lang="en-US" dirty="0" smtClean="0"/>
              <a:t>Complete draft/white book targeted for Mar 2015</a:t>
            </a:r>
          </a:p>
        </p:txBody>
      </p:sp>
      <p:sp>
        <p:nvSpPr>
          <p:cNvPr id="11" name="Content Placeholder 2"/>
          <p:cNvSpPr txBox="1">
            <a:spLocks/>
          </p:cNvSpPr>
          <p:nvPr/>
        </p:nvSpPr>
        <p:spPr bwMode="auto">
          <a:xfrm>
            <a:off x="-151814" y="2968745"/>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Generic File Transfer</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12" name="TextBox 11"/>
          <p:cNvSpPr txBox="1"/>
          <p:nvPr/>
        </p:nvSpPr>
        <p:spPr>
          <a:xfrm>
            <a:off x="848550" y="3439981"/>
            <a:ext cx="6224781" cy="584775"/>
          </a:xfrm>
          <a:prstGeom prst="rect">
            <a:avLst/>
          </a:prstGeom>
          <a:noFill/>
        </p:spPr>
        <p:txBody>
          <a:bodyPr wrap="none" rtlCol="0">
            <a:spAutoFit/>
          </a:bodyPr>
          <a:lstStyle/>
          <a:p>
            <a:pPr marL="285750" indent="-285750">
              <a:buFont typeface="Arial" panose="020B0604020202020204" pitchFamily="34" charset="0"/>
              <a:buChar char="•"/>
            </a:pPr>
            <a:r>
              <a:rPr lang="en-US" dirty="0" smtClean="0"/>
              <a:t>Concept paper has been developed</a:t>
            </a:r>
          </a:p>
          <a:p>
            <a:pPr marL="285750" indent="-285750">
              <a:buFont typeface="Arial" panose="020B0604020202020204" pitchFamily="34" charset="0"/>
              <a:buChar char="•"/>
            </a:pPr>
            <a:r>
              <a:rPr lang="en-US" dirty="0" smtClean="0"/>
              <a:t>Next goal is white book (on BB track) outline – by Jan 2015</a:t>
            </a:r>
          </a:p>
        </p:txBody>
      </p:sp>
      <p:sp>
        <p:nvSpPr>
          <p:cNvPr id="13" name="Content Placeholder 2"/>
          <p:cNvSpPr txBox="1">
            <a:spLocks/>
          </p:cNvSpPr>
          <p:nvPr/>
        </p:nvSpPr>
        <p:spPr bwMode="auto">
          <a:xfrm>
            <a:off x="-382245" y="4322019"/>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Event Sequences</a:t>
            </a:r>
          </a:p>
        </p:txBody>
      </p:sp>
      <p:sp>
        <p:nvSpPr>
          <p:cNvPr id="14" name="TextBox 13"/>
          <p:cNvSpPr txBox="1"/>
          <p:nvPr/>
        </p:nvSpPr>
        <p:spPr>
          <a:xfrm>
            <a:off x="664921" y="5042010"/>
            <a:ext cx="7353295" cy="830997"/>
          </a:xfrm>
          <a:prstGeom prst="rect">
            <a:avLst/>
          </a:prstGeom>
          <a:noFill/>
        </p:spPr>
        <p:txBody>
          <a:bodyPr wrap="none" rtlCol="0">
            <a:spAutoFit/>
          </a:bodyPr>
          <a:lstStyle/>
          <a:p>
            <a:pPr marL="285750" indent="-285750">
              <a:buFont typeface="Arial" panose="020B0604020202020204" pitchFamily="34" charset="0"/>
              <a:buChar char="•"/>
            </a:pPr>
            <a:r>
              <a:rPr lang="en-US" dirty="0" smtClean="0"/>
              <a:t>White book ~65% there has been developed</a:t>
            </a:r>
          </a:p>
          <a:p>
            <a:pPr marL="285750" indent="-285750">
              <a:buFont typeface="Arial" panose="020B0604020202020204" pitchFamily="34" charset="0"/>
              <a:buChar char="•"/>
            </a:pPr>
            <a:r>
              <a:rPr lang="en-US" dirty="0" smtClean="0"/>
              <a:t>Looks like functional resource model and event definitions are aligned</a:t>
            </a:r>
          </a:p>
          <a:p>
            <a:pPr marL="285750" indent="-285750">
              <a:buFont typeface="Arial" panose="020B0604020202020204" pitchFamily="34" charset="0"/>
              <a:buChar char="•"/>
            </a:pPr>
            <a:r>
              <a:rPr lang="en-US" dirty="0" smtClean="0"/>
              <a:t>Next goal is complete draft – Mar 2015</a:t>
            </a:r>
          </a:p>
        </p:txBody>
      </p:sp>
    </p:spTree>
    <p:extLst>
      <p:ext uri="{BB962C8B-B14F-4D97-AF65-F5344CB8AC3E}">
        <p14:creationId xmlns:p14="http://schemas.microsoft.com/office/powerpoint/2010/main" val="1099553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81" name="Text Box 5"/>
          <p:cNvSpPr txBox="1">
            <a:spLocks noChangeArrowheads="1"/>
          </p:cNvSpPr>
          <p:nvPr/>
        </p:nvSpPr>
        <p:spPr bwMode="auto">
          <a:xfrm>
            <a:off x="838200" y="1919288"/>
            <a:ext cx="7597775" cy="2616200"/>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endParaRPr lang="en-US" sz="32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400" dirty="0">
                <a:solidFill>
                  <a:srgbClr val="000099"/>
                </a:solidFill>
                <a:effectLst>
                  <a:outerShdw blurRad="38100" dist="38100" dir="2700000" algn="tl">
                    <a:srgbClr val="C0C0C0"/>
                  </a:outerShdw>
                </a:effectLst>
                <a:latin typeface="Calibri" pitchFamily="34" charset="0"/>
              </a:rPr>
              <a:t>CESG </a:t>
            </a:r>
            <a:r>
              <a:rPr lang="en-US" sz="4400" dirty="0" smtClean="0">
                <a:solidFill>
                  <a:srgbClr val="000099"/>
                </a:solidFill>
                <a:effectLst>
                  <a:outerShdw blurRad="38100" dist="38100" dir="2700000" algn="tl">
                    <a:srgbClr val="C0C0C0"/>
                  </a:outerShdw>
                </a:effectLst>
                <a:latin typeface="Calibri" pitchFamily="34" charset="0"/>
              </a:rPr>
              <a:t>Fall 14</a:t>
            </a:r>
            <a:endParaRPr lang="en-US" sz="44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400" dirty="0">
                <a:solidFill>
                  <a:srgbClr val="000099"/>
                </a:solidFill>
                <a:effectLst>
                  <a:outerShdw blurRad="38100" dist="38100" dir="2700000" algn="tl">
                    <a:srgbClr val="C0C0C0"/>
                  </a:outerShdw>
                </a:effectLst>
                <a:latin typeface="Calibri" pitchFamily="34" charset="0"/>
              </a:rPr>
              <a:t>MEETING STATISTICS</a:t>
            </a:r>
          </a:p>
          <a:p>
            <a:pPr algn="ctr" eaLnBrk="0" hangingPunct="0">
              <a:defRPr/>
            </a:pPr>
            <a:endParaRPr lang="en-US" sz="4400" dirty="0">
              <a:solidFill>
                <a:srgbClr val="000099"/>
              </a:solidFill>
              <a:effectLst>
                <a:outerShdw blurRad="38100" dist="38100" dir="2700000" algn="tl">
                  <a:srgbClr val="C0C0C0"/>
                </a:outerShdw>
              </a:effectLst>
              <a:latin typeface="Calibri" pitchFamily="34" charset="0"/>
            </a:endParaRPr>
          </a:p>
        </p:txBody>
      </p:sp>
      <p:sp>
        <p:nvSpPr>
          <p:cNvPr id="2" name="TextBox 1"/>
          <p:cNvSpPr txBox="1"/>
          <p:nvPr/>
        </p:nvSpPr>
        <p:spPr>
          <a:xfrm>
            <a:off x="1922055" y="5195630"/>
            <a:ext cx="412292" cy="338554"/>
          </a:xfrm>
          <a:prstGeom prst="rect">
            <a:avLst/>
          </a:prstGeom>
          <a:noFill/>
        </p:spPr>
        <p:txBody>
          <a:bodyPr wrap="none" rtlCol="0">
            <a:spAutoFit/>
          </a:bodyPr>
          <a:lstStyle/>
          <a:p>
            <a:r>
              <a:rPr lang="en-GB" dirty="0" err="1" smtClean="0"/>
              <a:t>aa</a:t>
            </a:r>
            <a:endParaRPr lang="en-GB"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533400" y="838200"/>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62000"/>
            <a:ext cx="8153400" cy="323850"/>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Cross Support Service Management (CSSM) WG</a:t>
            </a:r>
          </a:p>
        </p:txBody>
      </p:sp>
      <p:sp>
        <p:nvSpPr>
          <p:cNvPr id="9" name="Content Placeholder 2"/>
          <p:cNvSpPr txBox="1">
            <a:spLocks/>
          </p:cNvSpPr>
          <p:nvPr/>
        </p:nvSpPr>
        <p:spPr bwMode="auto">
          <a:xfrm>
            <a:off x="-151814" y="1278320"/>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Accountability  Data Format</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10" name="TextBox 9"/>
          <p:cNvSpPr txBox="1"/>
          <p:nvPr/>
        </p:nvSpPr>
        <p:spPr>
          <a:xfrm>
            <a:off x="848550" y="1749556"/>
            <a:ext cx="5713424" cy="1077218"/>
          </a:xfrm>
          <a:prstGeom prst="rect">
            <a:avLst/>
          </a:prstGeom>
          <a:noFill/>
        </p:spPr>
        <p:txBody>
          <a:bodyPr wrap="none" rtlCol="0">
            <a:spAutoFit/>
          </a:bodyPr>
          <a:lstStyle/>
          <a:p>
            <a:pPr marL="285750" indent="-285750">
              <a:buFont typeface="Arial" panose="020B0604020202020204" pitchFamily="34" charset="0"/>
              <a:buChar char="•"/>
            </a:pPr>
            <a:r>
              <a:rPr lang="en-US" dirty="0" smtClean="0"/>
              <a:t>ESA, DLR, and NASA/SN inputs discussed, compared</a:t>
            </a:r>
          </a:p>
          <a:p>
            <a:pPr marL="285750" indent="-285750">
              <a:buFont typeface="Arial" panose="020B0604020202020204" pitchFamily="34" charset="0"/>
              <a:buChar char="•"/>
            </a:pPr>
            <a:r>
              <a:rPr lang="en-US" dirty="0" smtClean="0"/>
              <a:t>Next steps</a:t>
            </a:r>
          </a:p>
          <a:p>
            <a:pPr marL="742950" lvl="1" indent="-285750">
              <a:buFont typeface="Arial" panose="020B0604020202020204" pitchFamily="34" charset="0"/>
              <a:buChar char="•"/>
            </a:pPr>
            <a:r>
              <a:rPr lang="en-US" dirty="0" smtClean="0"/>
              <a:t>Other agency inputs to the extent possible</a:t>
            </a:r>
          </a:p>
          <a:p>
            <a:pPr marL="742950" lvl="1" indent="-285750">
              <a:buFont typeface="Arial" panose="020B0604020202020204" pitchFamily="34" charset="0"/>
              <a:buChar char="•"/>
            </a:pPr>
            <a:r>
              <a:rPr lang="en-US" dirty="0" smtClean="0"/>
              <a:t>Comparative write-up by Mar 2015</a:t>
            </a:r>
          </a:p>
        </p:txBody>
      </p:sp>
    </p:spTree>
    <p:extLst>
      <p:ext uri="{BB962C8B-B14F-4D97-AF65-F5344CB8AC3E}">
        <p14:creationId xmlns:p14="http://schemas.microsoft.com/office/powerpoint/2010/main" val="8739147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533400" y="838200"/>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309045" y="762000"/>
            <a:ext cx="8455175" cy="313932"/>
          </a:xfrm>
          <a:prstGeom prst="rect">
            <a:avLst/>
          </a:prstGeom>
          <a:noFill/>
          <a:ln w="9525">
            <a:noFill/>
            <a:miter lim="800000"/>
            <a:headEnd/>
            <a:tailEnd/>
          </a:ln>
          <a:effectLst/>
        </p:spPr>
        <p:txBody>
          <a:bodyPr wrap="square">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Cross Support Service Management (CSSM) WG – Projects vs. Resources</a:t>
            </a:r>
          </a:p>
        </p:txBody>
      </p:sp>
      <p:graphicFrame>
        <p:nvGraphicFramePr>
          <p:cNvPr id="2" name="Table 1"/>
          <p:cNvGraphicFramePr>
            <a:graphicFrameLocks noGrp="1"/>
          </p:cNvGraphicFramePr>
          <p:nvPr>
            <p:extLst>
              <p:ext uri="{D42A27DB-BD31-4B8C-83A1-F6EECF244321}">
                <p14:modId xmlns:p14="http://schemas.microsoft.com/office/powerpoint/2010/main" val="2293133858"/>
              </p:ext>
            </p:extLst>
          </p:nvPr>
        </p:nvGraphicFramePr>
        <p:xfrm>
          <a:off x="155425" y="1182325"/>
          <a:ext cx="8679530" cy="4786429"/>
        </p:xfrm>
        <a:graphic>
          <a:graphicData uri="http://schemas.openxmlformats.org/drawingml/2006/table">
            <a:tbl>
              <a:tblPr>
                <a:tableStyleId>{5940675A-B579-460E-94D1-54222C63F5DA}</a:tableStyleId>
              </a:tblPr>
              <a:tblGrid>
                <a:gridCol w="1233146"/>
                <a:gridCol w="396590"/>
                <a:gridCol w="875802"/>
                <a:gridCol w="687835"/>
                <a:gridCol w="694032"/>
                <a:gridCol w="1010064"/>
                <a:gridCol w="638262"/>
                <a:gridCol w="966687"/>
                <a:gridCol w="613475"/>
                <a:gridCol w="910752"/>
                <a:gridCol w="652885"/>
              </a:tblGrid>
              <a:tr h="461598">
                <a:tc>
                  <a:txBody>
                    <a:bodyPr/>
                    <a:lstStyle/>
                    <a:p>
                      <a:pPr algn="ctr" fontAlgn="ctr"/>
                      <a:r>
                        <a:rPr lang="en-US" sz="1000" u="none" strike="noStrike" dirty="0">
                          <a:effectLst/>
                        </a:rPr>
                        <a:t>Project</a:t>
                      </a:r>
                      <a:endParaRPr lang="en-US" sz="1000" b="1"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Type</a:t>
                      </a:r>
                      <a:endParaRPr lang="en-US" sz="1000" b="1"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Projected Date</a:t>
                      </a:r>
                      <a:endParaRPr lang="en-US" sz="1000" b="1"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Document Work Months </a:t>
                      </a:r>
                      <a:endParaRPr lang="en-US" sz="1000" b="1"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Lead Agency</a:t>
                      </a:r>
                      <a:endParaRPr lang="en-US" sz="1000" b="1"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Supporting Agencies</a:t>
                      </a:r>
                      <a:endParaRPr lang="en-US" sz="1000" b="1"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Protoype Work Months (Agency 1)</a:t>
                      </a:r>
                      <a:endParaRPr lang="en-US" sz="1000" b="1"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P1 Agency</a:t>
                      </a:r>
                      <a:endParaRPr lang="en-US" sz="1000" b="1"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Protoype Work Months (Agency 2)</a:t>
                      </a:r>
                      <a:endParaRPr lang="en-US" sz="1000" b="1"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P2 Agency</a:t>
                      </a:r>
                      <a:endParaRPr lang="en-US" sz="1000" b="1"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Total WM</a:t>
                      </a:r>
                      <a:endParaRPr lang="en-US" sz="1000" b="1" i="0" u="none" strike="noStrike" dirty="0">
                        <a:solidFill>
                          <a:srgbClr val="000000"/>
                        </a:solidFill>
                        <a:effectLst/>
                        <a:latin typeface="Calibri" panose="020F0502020204030204" pitchFamily="34" charset="0"/>
                      </a:endParaRPr>
                    </a:p>
                  </a:txBody>
                  <a:tcPr marL="5639" marR="5639" marT="5639" marB="0" anchor="ctr"/>
                </a:tc>
              </a:tr>
              <a:tr h="298795">
                <a:tc>
                  <a:txBody>
                    <a:bodyPr/>
                    <a:lstStyle/>
                    <a:p>
                      <a:pPr algn="l" fontAlgn="ctr"/>
                      <a:r>
                        <a:rPr lang="en-US" sz="1000" u="none" strike="noStrike" dirty="0">
                          <a:effectLst/>
                        </a:rPr>
                        <a:t>Simple Schedule of Services</a:t>
                      </a:r>
                      <a:endParaRPr lang="en-US" sz="1000" b="1"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Blue</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31-Jan-15</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ESA</a:t>
                      </a:r>
                      <a:endParaRPr lang="en-US" sz="1000" b="0" i="0" u="none" strike="noStrike" dirty="0">
                        <a:solidFill>
                          <a:srgbClr val="000000"/>
                        </a:solidFill>
                        <a:effectLst/>
                        <a:latin typeface="Calibri" panose="020F0502020204030204" pitchFamily="34" charset="0"/>
                      </a:endParaRPr>
                    </a:p>
                  </a:txBody>
                  <a:tcPr marL="5639" marR="5639" marT="5639" marB="0" anchor="ctr">
                    <a:solidFill>
                      <a:schemeClr val="accent1">
                        <a:lumMod val="60000"/>
                        <a:lumOff val="40000"/>
                      </a:schemeClr>
                    </a:solidFill>
                  </a:tcPr>
                </a:tc>
                <a:tc>
                  <a:txBody>
                    <a:bodyPr/>
                    <a:lstStyle/>
                    <a:p>
                      <a:pPr algn="ctr" fontAlgn="ctr"/>
                      <a:r>
                        <a:rPr lang="en-US" sz="1000" u="none" strike="noStrike" dirty="0">
                          <a:effectLst/>
                        </a:rPr>
                        <a:t>DLR</a:t>
                      </a:r>
                      <a:endParaRPr lang="en-US" sz="1000" b="0" i="0" u="none" strike="noStrike" dirty="0">
                        <a:solidFill>
                          <a:srgbClr val="000000"/>
                        </a:solidFill>
                        <a:effectLst/>
                        <a:latin typeface="Calibri" panose="020F0502020204030204" pitchFamily="34" charset="0"/>
                      </a:endParaRPr>
                    </a:p>
                  </a:txBody>
                  <a:tcPr marL="5639" marR="5639" marT="5639" marB="0" anchor="ctr">
                    <a:solidFill>
                      <a:srgbClr val="FFC000"/>
                    </a:solidFill>
                  </a:tcPr>
                </a:tc>
                <a:tc>
                  <a:txBody>
                    <a:bodyPr/>
                    <a:lstStyle/>
                    <a:p>
                      <a:pPr algn="ctr" fontAlgn="ctr"/>
                      <a:r>
                        <a:rPr lang="en-US" sz="1000" u="none" strike="noStrike" dirty="0">
                          <a:effectLst/>
                        </a:rPr>
                        <a:t>n/a</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39" marR="5639" marT="5639" marB="0" anchor="ctr"/>
                </a:tc>
              </a:tr>
              <a:tr h="153866">
                <a:tc>
                  <a:txBody>
                    <a:bodyPr/>
                    <a:lstStyle/>
                    <a:p>
                      <a:pPr algn="l" fontAlgn="ctr"/>
                      <a:r>
                        <a:rPr lang="en-US" sz="1000" u="none" strike="noStrike" dirty="0">
                          <a:effectLst/>
                        </a:rPr>
                        <a:t>Planning Data Formats</a:t>
                      </a:r>
                      <a:endParaRPr lang="en-US" sz="1000" b="1"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Blue</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30-Mar-16</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ESA</a:t>
                      </a:r>
                      <a:endParaRPr lang="en-US" sz="1000" b="0" i="0" u="none" strike="noStrike" dirty="0">
                        <a:solidFill>
                          <a:srgbClr val="000000"/>
                        </a:solidFill>
                        <a:effectLst/>
                        <a:latin typeface="Calibri" panose="020F0502020204030204" pitchFamily="34" charset="0"/>
                      </a:endParaRPr>
                    </a:p>
                  </a:txBody>
                  <a:tcPr marL="5639" marR="5639" marT="5639" marB="0" anchor="ctr">
                    <a:solidFill>
                      <a:schemeClr val="accent1">
                        <a:lumMod val="60000"/>
                        <a:lumOff val="40000"/>
                      </a:schemeClr>
                    </a:solidFill>
                  </a:tcPr>
                </a:tc>
                <a:tc>
                  <a:txBody>
                    <a:bodyPr/>
                    <a:lstStyle/>
                    <a:p>
                      <a:pPr algn="ctr" fontAlgn="ctr"/>
                      <a:r>
                        <a:rPr lang="en-US" sz="1000" u="none" strike="noStrike" dirty="0">
                          <a:effectLst/>
                        </a:rPr>
                        <a:t>NASA (TBC)</a:t>
                      </a:r>
                      <a:endParaRPr lang="en-US" sz="1000" b="0" i="0" u="none" strike="noStrike" dirty="0">
                        <a:solidFill>
                          <a:srgbClr val="000000"/>
                        </a:solidFill>
                        <a:effectLst/>
                        <a:latin typeface="Calibri" panose="020F0502020204030204" pitchFamily="34" charset="0"/>
                      </a:endParaRPr>
                    </a:p>
                  </a:txBody>
                  <a:tcPr marL="5639" marR="5639" marT="5639" marB="0" anchor="ctr">
                    <a:solidFill>
                      <a:schemeClr val="accent2"/>
                    </a:solidFill>
                  </a:tcPr>
                </a:tc>
                <a:tc>
                  <a:txBody>
                    <a:bodyPr/>
                    <a:lstStyle/>
                    <a:p>
                      <a:pPr algn="ctr" fontAlgn="ctr"/>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ESA (TBC) </a:t>
                      </a:r>
                      <a:endParaRPr lang="en-US" sz="1000" b="0" i="0" u="none" strike="noStrike" dirty="0">
                        <a:solidFill>
                          <a:srgbClr val="000000"/>
                        </a:solidFill>
                        <a:effectLst/>
                        <a:latin typeface="Calibri" panose="020F0502020204030204" pitchFamily="34" charset="0"/>
                      </a:endParaRPr>
                    </a:p>
                  </a:txBody>
                  <a:tcPr marL="5639" marR="5639" marT="5639" marB="0" anchor="ctr">
                    <a:solidFill>
                      <a:schemeClr val="accent1">
                        <a:lumMod val="60000"/>
                        <a:lumOff val="40000"/>
                      </a:schemeClr>
                    </a:solidFill>
                  </a:tcPr>
                </a:tc>
                <a:tc>
                  <a:txBody>
                    <a:bodyPr/>
                    <a:lstStyle/>
                    <a:p>
                      <a:pPr algn="ctr" fontAlgn="ctr"/>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NASA/JPL (TBC)</a:t>
                      </a:r>
                      <a:endParaRPr lang="en-US" sz="1000" b="0" i="0" u="none" strike="noStrike" dirty="0">
                        <a:solidFill>
                          <a:srgbClr val="000000"/>
                        </a:solidFill>
                        <a:effectLst/>
                        <a:latin typeface="Calibri" panose="020F0502020204030204" pitchFamily="34" charset="0"/>
                      </a:endParaRPr>
                    </a:p>
                  </a:txBody>
                  <a:tcPr marL="5639" marR="5639" marT="5639" marB="0" anchor="ctr">
                    <a:solidFill>
                      <a:schemeClr val="accent2"/>
                    </a:solidFill>
                  </a:tcPr>
                </a:tc>
                <a:tc>
                  <a:txBody>
                    <a:bodyPr/>
                    <a:lstStyle/>
                    <a:p>
                      <a:pPr algn="ctr" fontAlgn="ctr"/>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5639" marR="5639" marT="5639" marB="0" anchor="ctr"/>
                </a:tc>
              </a:tr>
              <a:tr h="243678">
                <a:tc>
                  <a:txBody>
                    <a:bodyPr/>
                    <a:lstStyle/>
                    <a:p>
                      <a:pPr algn="l" fontAlgn="ctr"/>
                      <a:r>
                        <a:rPr lang="en-US" sz="1000" u="none" strike="noStrike" dirty="0">
                          <a:effectLst/>
                        </a:rPr>
                        <a:t>Trajectory Prediction Data Format</a:t>
                      </a:r>
                      <a:endParaRPr lang="en-US" sz="1000" b="1"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Blue</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28-Feb-16</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NASA</a:t>
                      </a:r>
                      <a:endParaRPr lang="en-US" sz="1000" b="0" i="0" u="none" strike="noStrike" dirty="0">
                        <a:solidFill>
                          <a:srgbClr val="000000"/>
                        </a:solidFill>
                        <a:effectLst/>
                        <a:latin typeface="Calibri" panose="020F0502020204030204" pitchFamily="34" charset="0"/>
                      </a:endParaRPr>
                    </a:p>
                  </a:txBody>
                  <a:tcPr marL="5639" marR="5639" marT="5639" marB="0" anchor="ctr">
                    <a:solidFill>
                      <a:schemeClr val="accent2"/>
                    </a:solidFill>
                  </a:tcPr>
                </a:tc>
                <a:tc>
                  <a:txBody>
                    <a:bodyPr/>
                    <a:lstStyle/>
                    <a:p>
                      <a:pPr algn="ctr" fontAlgn="ctr"/>
                      <a:r>
                        <a:rPr lang="en-US" sz="1000" u="none" strike="noStrike" dirty="0">
                          <a:effectLst/>
                        </a:rPr>
                        <a:t>ESA (TBC)</a:t>
                      </a:r>
                      <a:endParaRPr lang="en-US" sz="1000" b="0" i="0" u="none" strike="noStrike" dirty="0">
                        <a:solidFill>
                          <a:srgbClr val="000000"/>
                        </a:solidFill>
                        <a:effectLst/>
                        <a:latin typeface="Calibri" panose="020F0502020204030204" pitchFamily="34" charset="0"/>
                      </a:endParaRPr>
                    </a:p>
                  </a:txBody>
                  <a:tcPr marL="5639" marR="5639" marT="5639" marB="0" anchor="ctr">
                    <a:solidFill>
                      <a:schemeClr val="accent1">
                        <a:lumMod val="60000"/>
                        <a:lumOff val="40000"/>
                      </a:schemeClr>
                    </a:solidFill>
                  </a:tcPr>
                </a:tc>
                <a:tc>
                  <a:txBody>
                    <a:bodyPr/>
                    <a:lstStyle/>
                    <a:p>
                      <a:pPr algn="ctr" fontAlgn="ctr"/>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TBD ?</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TBD ?</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5639" marR="5639" marT="5639" marB="0" anchor="ctr"/>
                </a:tc>
              </a:tr>
              <a:tr h="461598">
                <a:tc>
                  <a:txBody>
                    <a:bodyPr/>
                    <a:lstStyle/>
                    <a:p>
                      <a:pPr algn="l" fontAlgn="ctr"/>
                      <a:r>
                        <a:rPr lang="en-US" sz="1000" u="none" strike="noStrike" dirty="0">
                          <a:effectLst/>
                        </a:rPr>
                        <a:t>Service Request and Service Package Data Formats</a:t>
                      </a:r>
                      <a:endParaRPr lang="en-US" sz="1000" b="1"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Blue</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1-Feb-17</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NASA</a:t>
                      </a:r>
                      <a:endParaRPr lang="en-US" sz="1000" b="0" i="0" u="none" strike="noStrike" dirty="0">
                        <a:solidFill>
                          <a:srgbClr val="000000"/>
                        </a:solidFill>
                        <a:effectLst/>
                        <a:latin typeface="Calibri" panose="020F0502020204030204" pitchFamily="34" charset="0"/>
                      </a:endParaRPr>
                    </a:p>
                  </a:txBody>
                  <a:tcPr marL="5639" marR="5639" marT="5639" marB="0" anchor="ctr">
                    <a:solidFill>
                      <a:schemeClr val="accent2"/>
                    </a:solidFill>
                  </a:tcPr>
                </a:tc>
                <a:tc>
                  <a:txBody>
                    <a:bodyPr/>
                    <a:lstStyle/>
                    <a:p>
                      <a:pPr algn="ctr" fontAlgn="ctr"/>
                      <a:r>
                        <a:rPr lang="en-US" sz="1000" b="1" u="none" strike="noStrike" dirty="0">
                          <a:solidFill>
                            <a:srgbClr val="FFC000"/>
                          </a:solidFill>
                          <a:effectLst/>
                        </a:rPr>
                        <a:t>DLR</a:t>
                      </a:r>
                      <a:r>
                        <a:rPr lang="en-US" sz="1000" u="none" strike="noStrike" dirty="0">
                          <a:effectLst/>
                        </a:rPr>
                        <a:t>, </a:t>
                      </a:r>
                      <a:r>
                        <a:rPr lang="en-US" sz="1000" b="1" u="none" strike="noStrike" dirty="0">
                          <a:solidFill>
                            <a:schemeClr val="accent1">
                              <a:lumMod val="75000"/>
                            </a:schemeClr>
                          </a:solidFill>
                          <a:effectLst/>
                        </a:rPr>
                        <a:t>ESA</a:t>
                      </a:r>
                      <a:r>
                        <a:rPr lang="en-US" sz="1000" u="none" strike="noStrike" dirty="0">
                          <a:effectLst/>
                        </a:rPr>
                        <a:t> (both TBC)</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DLR</a:t>
                      </a:r>
                      <a:endParaRPr lang="en-US" sz="1000" b="0" i="0" u="none" strike="noStrike" dirty="0">
                        <a:solidFill>
                          <a:srgbClr val="000000"/>
                        </a:solidFill>
                        <a:effectLst/>
                        <a:latin typeface="Calibri" panose="020F0502020204030204" pitchFamily="34" charset="0"/>
                      </a:endParaRPr>
                    </a:p>
                  </a:txBody>
                  <a:tcPr marL="5639" marR="5639" marT="5639" marB="0" anchor="ctr">
                    <a:solidFill>
                      <a:srgbClr val="FFC000"/>
                    </a:solidFill>
                  </a:tcPr>
                </a:tc>
                <a:tc>
                  <a:txBody>
                    <a:bodyPr/>
                    <a:lstStyle/>
                    <a:p>
                      <a:pPr algn="ctr" fontAlgn="ctr"/>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b="1" u="none" strike="noStrike" dirty="0" smtClean="0">
                          <a:solidFill>
                            <a:schemeClr val="accent1">
                              <a:lumMod val="75000"/>
                            </a:schemeClr>
                          </a:solidFill>
                          <a:effectLst/>
                        </a:rPr>
                        <a:t>ESA (TBC</a:t>
                      </a:r>
                      <a:r>
                        <a:rPr lang="en-US" sz="1000" u="none" strike="noStrike" dirty="0" smtClean="0">
                          <a:solidFill>
                            <a:schemeClr val="accent1">
                              <a:lumMod val="75000"/>
                            </a:schemeClr>
                          </a:solidFill>
                          <a:effectLst/>
                        </a:rPr>
                        <a:t>)</a:t>
                      </a:r>
                      <a:r>
                        <a:rPr lang="en-US" sz="1000" u="none" strike="noStrike" dirty="0" smtClean="0">
                          <a:effectLst/>
                        </a:rPr>
                        <a:t>, </a:t>
                      </a:r>
                      <a:r>
                        <a:rPr lang="en-US" sz="1000" b="1" u="none" strike="noStrike" dirty="0">
                          <a:solidFill>
                            <a:schemeClr val="accent2"/>
                          </a:solidFill>
                          <a:effectLst/>
                        </a:rPr>
                        <a:t>NASA/GSFC</a:t>
                      </a:r>
                      <a:r>
                        <a:rPr lang="en-US" sz="1000" u="none" strike="noStrike" dirty="0">
                          <a:effectLst/>
                        </a:rPr>
                        <a:t> or other TBC</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24</a:t>
                      </a:r>
                      <a:endParaRPr lang="en-US" sz="1000" b="0" i="0" u="none" strike="noStrike" dirty="0">
                        <a:solidFill>
                          <a:srgbClr val="000000"/>
                        </a:solidFill>
                        <a:effectLst/>
                        <a:latin typeface="Calibri" panose="020F0502020204030204" pitchFamily="34" charset="0"/>
                      </a:endParaRPr>
                    </a:p>
                  </a:txBody>
                  <a:tcPr marL="5639" marR="5639" marT="5639" marB="0" anchor="ctr"/>
                </a:tc>
              </a:tr>
              <a:tr h="444345">
                <a:tc>
                  <a:txBody>
                    <a:bodyPr/>
                    <a:lstStyle/>
                    <a:p>
                      <a:pPr algn="l" fontAlgn="ctr"/>
                      <a:r>
                        <a:rPr lang="en-US" sz="1000" u="none" strike="noStrike" dirty="0">
                          <a:effectLst/>
                        </a:rPr>
                        <a:t>Service Agreement and Service Configuration Profile Data Formats</a:t>
                      </a:r>
                      <a:endParaRPr lang="en-US" sz="1000" b="1"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Blue</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1-Feb-17</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14</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 A problem</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b="1" u="none" strike="noStrike" dirty="0">
                          <a:solidFill>
                            <a:schemeClr val="accent2"/>
                          </a:solidFill>
                          <a:effectLst/>
                        </a:rPr>
                        <a:t>NASA (TBC)</a:t>
                      </a:r>
                      <a:r>
                        <a:rPr lang="en-US" sz="1000" u="none" strike="noStrike" dirty="0">
                          <a:effectLst/>
                        </a:rPr>
                        <a:t>, </a:t>
                      </a:r>
                      <a:r>
                        <a:rPr lang="en-US" sz="1000" b="1" u="none" strike="noStrike" dirty="0">
                          <a:solidFill>
                            <a:schemeClr val="accent1">
                              <a:lumMod val="75000"/>
                            </a:schemeClr>
                          </a:solidFill>
                          <a:effectLst/>
                        </a:rPr>
                        <a:t>ESA (TBC)</a:t>
                      </a:r>
                      <a:r>
                        <a:rPr lang="en-US" sz="1000" b="1" u="none" strike="noStrike" dirty="0">
                          <a:solidFill>
                            <a:schemeClr val="accent1"/>
                          </a:solidFill>
                          <a:effectLst/>
                        </a:rPr>
                        <a:t>, </a:t>
                      </a:r>
                      <a:r>
                        <a:rPr lang="en-US" sz="1000" b="1" u="none" strike="noStrike" dirty="0">
                          <a:solidFill>
                            <a:srgbClr val="FFC000"/>
                          </a:solidFill>
                          <a:effectLst/>
                        </a:rPr>
                        <a:t>DLR (TBC)</a:t>
                      </a:r>
                      <a:endParaRPr lang="en-US" sz="1000" b="1" i="0" u="none" strike="noStrike" dirty="0">
                        <a:solidFill>
                          <a:srgbClr val="FFC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NASA/GSFC (TBC)</a:t>
                      </a:r>
                      <a:endParaRPr lang="en-US" sz="1000" b="0" i="0" u="none" strike="noStrike" dirty="0">
                        <a:solidFill>
                          <a:srgbClr val="000000"/>
                        </a:solidFill>
                        <a:effectLst/>
                        <a:latin typeface="Calibri" panose="020F0502020204030204" pitchFamily="34" charset="0"/>
                      </a:endParaRPr>
                    </a:p>
                  </a:txBody>
                  <a:tcPr marL="5639" marR="5639" marT="5639" marB="0" anchor="ctr">
                    <a:solidFill>
                      <a:schemeClr val="accent2"/>
                    </a:solidFill>
                  </a:tcPr>
                </a:tc>
                <a:tc>
                  <a:txBody>
                    <a:bodyPr/>
                    <a:lstStyle/>
                    <a:p>
                      <a:pPr algn="ctr" fontAlgn="ctr"/>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NASA/JPL (TBC)</a:t>
                      </a:r>
                      <a:endParaRPr lang="en-US" sz="1000" b="0" i="0" u="none" strike="noStrike" dirty="0">
                        <a:solidFill>
                          <a:srgbClr val="000000"/>
                        </a:solidFill>
                        <a:effectLst/>
                        <a:latin typeface="Calibri" panose="020F0502020204030204" pitchFamily="34" charset="0"/>
                      </a:endParaRPr>
                    </a:p>
                  </a:txBody>
                  <a:tcPr marL="5639" marR="5639" marT="5639" marB="0" anchor="ctr">
                    <a:solidFill>
                      <a:schemeClr val="accent2"/>
                    </a:solidFill>
                  </a:tcPr>
                </a:tc>
                <a:tc>
                  <a:txBody>
                    <a:bodyPr/>
                    <a:lstStyle/>
                    <a:p>
                      <a:pPr algn="ctr" fontAlgn="ctr"/>
                      <a:r>
                        <a:rPr lang="en-US" sz="1000" u="none" strike="noStrike">
                          <a:effectLst/>
                        </a:rPr>
                        <a:t>24</a:t>
                      </a:r>
                      <a:endParaRPr lang="en-US" sz="1000" b="0" i="0" u="none" strike="noStrike">
                        <a:solidFill>
                          <a:srgbClr val="000000"/>
                        </a:solidFill>
                        <a:effectLst/>
                        <a:latin typeface="Calibri" panose="020F0502020204030204" pitchFamily="34" charset="0"/>
                      </a:endParaRPr>
                    </a:p>
                  </a:txBody>
                  <a:tcPr marL="5639" marR="5639" marT="5639" marB="0" anchor="ctr"/>
                </a:tc>
              </a:tr>
              <a:tr h="307731">
                <a:tc>
                  <a:txBody>
                    <a:bodyPr/>
                    <a:lstStyle/>
                    <a:p>
                      <a:pPr algn="l" fontAlgn="ctr"/>
                      <a:r>
                        <a:rPr lang="en-US" sz="1000" u="none" strike="noStrike" dirty="0" err="1">
                          <a:effectLst/>
                        </a:rPr>
                        <a:t>Spacelink</a:t>
                      </a:r>
                      <a:r>
                        <a:rPr lang="en-US" sz="1000" u="none" strike="noStrike" dirty="0">
                          <a:effectLst/>
                        </a:rPr>
                        <a:t> Event Sequence Data Format</a:t>
                      </a:r>
                      <a:endParaRPr lang="en-US" sz="1000" b="1"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Blue</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1-Feb-18</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NASA</a:t>
                      </a:r>
                      <a:endParaRPr lang="en-US" sz="1000" b="0" i="0" u="none" strike="noStrike" dirty="0">
                        <a:solidFill>
                          <a:srgbClr val="000000"/>
                        </a:solidFill>
                        <a:effectLst/>
                        <a:latin typeface="Calibri" panose="020F0502020204030204" pitchFamily="34" charset="0"/>
                      </a:endParaRPr>
                    </a:p>
                  </a:txBody>
                  <a:tcPr marL="5639" marR="5639" marT="5639" marB="0" anchor="ctr">
                    <a:solidFill>
                      <a:schemeClr val="accent2"/>
                    </a:solidFill>
                  </a:tcPr>
                </a:tc>
                <a:tc>
                  <a:txBody>
                    <a:bodyPr/>
                    <a:lstStyle/>
                    <a:p>
                      <a:pPr algn="ctr" fontAlgn="ctr"/>
                      <a:r>
                        <a:rPr lang="en-US" sz="1000" u="none" strike="noStrike" dirty="0">
                          <a:effectLst/>
                        </a:rPr>
                        <a:t>ESA (TBC)</a:t>
                      </a:r>
                      <a:endParaRPr lang="en-US" sz="1000" b="0" i="0" u="none" strike="noStrike" dirty="0">
                        <a:solidFill>
                          <a:srgbClr val="000000"/>
                        </a:solidFill>
                        <a:effectLst/>
                        <a:latin typeface="Calibri" panose="020F0502020204030204" pitchFamily="34" charset="0"/>
                      </a:endParaRPr>
                    </a:p>
                  </a:txBody>
                  <a:tcPr marL="5639" marR="5639" marT="5639" marB="0" anchor="ctr">
                    <a:solidFill>
                      <a:schemeClr val="accent1">
                        <a:lumMod val="60000"/>
                        <a:lumOff val="40000"/>
                      </a:schemeClr>
                    </a:solidFill>
                  </a:tcPr>
                </a:tc>
                <a:tc>
                  <a:txBody>
                    <a:bodyPr/>
                    <a:lstStyle/>
                    <a:p>
                      <a:pPr algn="ctr" fontAlgn="ctr"/>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NASA/JPL (TBC)</a:t>
                      </a:r>
                      <a:endParaRPr lang="en-US" sz="1000" b="0" i="0" u="none" strike="noStrike" dirty="0">
                        <a:solidFill>
                          <a:srgbClr val="000000"/>
                        </a:solidFill>
                        <a:effectLst/>
                        <a:latin typeface="Calibri" panose="020F0502020204030204" pitchFamily="34" charset="0"/>
                      </a:endParaRPr>
                    </a:p>
                  </a:txBody>
                  <a:tcPr marL="5639" marR="5639" marT="5639" marB="0" anchor="ctr">
                    <a:solidFill>
                      <a:schemeClr val="accent2"/>
                    </a:solidFill>
                  </a:tcPr>
                </a:tc>
                <a:tc>
                  <a:txBody>
                    <a:bodyPr/>
                    <a:lstStyle/>
                    <a:p>
                      <a:pPr algn="ctr" fontAlgn="ctr"/>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TBD ?</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15</a:t>
                      </a:r>
                      <a:endParaRPr lang="en-US" sz="1000" b="0" i="0" u="none" strike="noStrike">
                        <a:solidFill>
                          <a:srgbClr val="000000"/>
                        </a:solidFill>
                        <a:effectLst/>
                        <a:latin typeface="Calibri" panose="020F0502020204030204" pitchFamily="34" charset="0"/>
                      </a:endParaRPr>
                    </a:p>
                  </a:txBody>
                  <a:tcPr marL="5639" marR="5639" marT="5639" marB="0" anchor="ctr"/>
                </a:tc>
              </a:tr>
              <a:tr h="307731">
                <a:tc>
                  <a:txBody>
                    <a:bodyPr/>
                    <a:lstStyle/>
                    <a:p>
                      <a:pPr algn="l" fontAlgn="ctr"/>
                      <a:r>
                        <a:rPr lang="en-US" sz="1000" u="none" strike="noStrike" dirty="0">
                          <a:effectLst/>
                        </a:rPr>
                        <a:t>Generic File Transfer</a:t>
                      </a:r>
                      <a:endParaRPr lang="en-US" sz="1000" b="1"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Magenta</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30-Jan-17</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ESA</a:t>
                      </a:r>
                      <a:endParaRPr lang="en-US" sz="1000" b="0" i="0" u="none" strike="noStrike" dirty="0">
                        <a:solidFill>
                          <a:srgbClr val="000000"/>
                        </a:solidFill>
                        <a:effectLst/>
                        <a:latin typeface="Calibri" panose="020F0502020204030204" pitchFamily="34" charset="0"/>
                      </a:endParaRPr>
                    </a:p>
                  </a:txBody>
                  <a:tcPr marL="5639" marR="5639" marT="5639" marB="0" anchor="ctr">
                    <a:solidFill>
                      <a:schemeClr val="accent1">
                        <a:lumMod val="60000"/>
                        <a:lumOff val="40000"/>
                      </a:schemeClr>
                    </a:solidFill>
                  </a:tcPr>
                </a:tc>
                <a:tc>
                  <a:txBody>
                    <a:bodyPr/>
                    <a:lstStyle/>
                    <a:p>
                      <a:pPr algn="ctr" fontAlgn="ctr"/>
                      <a:r>
                        <a:rPr lang="en-US" sz="1000" u="none" strike="noStrike" dirty="0">
                          <a:effectLst/>
                        </a:rPr>
                        <a:t>NASA/GRC</a:t>
                      </a:r>
                      <a:endParaRPr lang="en-US" sz="1000" b="0" i="0" u="none" strike="noStrike" dirty="0">
                        <a:solidFill>
                          <a:srgbClr val="000000"/>
                        </a:solidFill>
                        <a:effectLst/>
                        <a:latin typeface="Calibri" panose="020F0502020204030204" pitchFamily="34" charset="0"/>
                      </a:endParaRPr>
                    </a:p>
                  </a:txBody>
                  <a:tcPr marL="5639" marR="5639" marT="5639" marB="0" anchor="ctr">
                    <a:solidFill>
                      <a:schemeClr val="accent2"/>
                    </a:solidFill>
                  </a:tcPr>
                </a:tc>
                <a:tc>
                  <a:txBody>
                    <a:bodyPr/>
                    <a:lstStyle/>
                    <a:p>
                      <a:pPr algn="ctr" fontAlgn="ctr"/>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TBD ? (nice to have </a:t>
                      </a:r>
                      <a:r>
                        <a:rPr lang="en-US" sz="1000" b="1" u="none" strike="noStrike" dirty="0">
                          <a:solidFill>
                            <a:schemeClr val="accent1">
                              <a:lumMod val="75000"/>
                            </a:schemeClr>
                          </a:solidFill>
                          <a:effectLst/>
                        </a:rPr>
                        <a:t>ESA</a:t>
                      </a:r>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TBD ? (nice to have </a:t>
                      </a:r>
                      <a:r>
                        <a:rPr lang="en-US" sz="1000" b="1" u="none" strike="noStrike" dirty="0">
                          <a:solidFill>
                            <a:schemeClr val="accent2"/>
                          </a:solidFill>
                          <a:effectLst/>
                        </a:rPr>
                        <a:t>NASA/JPL</a:t>
                      </a:r>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10</a:t>
                      </a:r>
                      <a:endParaRPr lang="en-US" sz="1000" b="0" i="0" u="none" strike="noStrike">
                        <a:solidFill>
                          <a:srgbClr val="000000"/>
                        </a:solidFill>
                        <a:effectLst/>
                        <a:latin typeface="Calibri" panose="020F0502020204030204" pitchFamily="34" charset="0"/>
                      </a:endParaRPr>
                    </a:p>
                  </a:txBody>
                  <a:tcPr marL="5639" marR="5639" marT="5639" marB="0" anchor="ctr"/>
                </a:tc>
              </a:tr>
              <a:tr h="307731">
                <a:tc>
                  <a:txBody>
                    <a:bodyPr/>
                    <a:lstStyle/>
                    <a:p>
                      <a:pPr algn="l" fontAlgn="ctr"/>
                      <a:r>
                        <a:rPr lang="en-US" sz="1000" u="none" strike="noStrike" dirty="0">
                          <a:effectLst/>
                        </a:rPr>
                        <a:t>Service Catalog</a:t>
                      </a:r>
                      <a:endParaRPr lang="en-US" sz="1000" b="1"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Blue</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10-Dec-19</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12</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TBD (maybe </a:t>
                      </a:r>
                      <a:r>
                        <a:rPr lang="en-US" sz="1000" b="1" u="none" strike="noStrike" dirty="0" err="1">
                          <a:solidFill>
                            <a:srgbClr val="FF0000"/>
                          </a:solidFill>
                          <a:effectLst/>
                        </a:rPr>
                        <a:t>UKSpace</a:t>
                      </a:r>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NASA</a:t>
                      </a:r>
                      <a:endParaRPr lang="en-US" sz="1000" b="0" i="0" u="none" strike="noStrike" dirty="0">
                        <a:solidFill>
                          <a:srgbClr val="000000"/>
                        </a:solidFill>
                        <a:effectLst/>
                        <a:latin typeface="Calibri" panose="020F0502020204030204" pitchFamily="34" charset="0"/>
                      </a:endParaRPr>
                    </a:p>
                  </a:txBody>
                  <a:tcPr marL="5639" marR="5639" marT="5639" marB="0" anchor="ctr">
                    <a:solidFill>
                      <a:schemeClr val="accent2"/>
                    </a:solidFill>
                  </a:tcPr>
                </a:tc>
                <a:tc>
                  <a:txBody>
                    <a:bodyPr/>
                    <a:lstStyle/>
                    <a:p>
                      <a:pPr algn="ctr" fontAlgn="ctr"/>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TBD </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TBD</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18</a:t>
                      </a:r>
                      <a:endParaRPr lang="en-US" sz="1000" b="0" i="0" u="none" strike="noStrike">
                        <a:solidFill>
                          <a:srgbClr val="000000"/>
                        </a:solidFill>
                        <a:effectLst/>
                        <a:latin typeface="Calibri" panose="020F0502020204030204" pitchFamily="34" charset="0"/>
                      </a:endParaRPr>
                    </a:p>
                  </a:txBody>
                  <a:tcPr marL="5639" marR="5639" marT="5639" marB="0" anchor="ctr"/>
                </a:tc>
              </a:tr>
              <a:tr h="153866">
                <a:tc>
                  <a:txBody>
                    <a:bodyPr/>
                    <a:lstStyle/>
                    <a:p>
                      <a:pPr algn="l" fontAlgn="ctr"/>
                      <a:r>
                        <a:rPr lang="en-US" sz="1000" u="none" strike="noStrike" dirty="0">
                          <a:effectLst/>
                        </a:rPr>
                        <a:t>Service Accounting</a:t>
                      </a:r>
                      <a:endParaRPr lang="en-US" sz="1000" b="1"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Blue</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1-May-20</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12</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TBD    </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TBD</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 TBD</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TBD</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22</a:t>
                      </a:r>
                      <a:endParaRPr lang="en-US" sz="1000" b="0" i="0" u="none" strike="noStrike">
                        <a:solidFill>
                          <a:srgbClr val="000000"/>
                        </a:solidFill>
                        <a:effectLst/>
                        <a:latin typeface="Calibri" panose="020F0502020204030204" pitchFamily="34" charset="0"/>
                      </a:endParaRPr>
                    </a:p>
                  </a:txBody>
                  <a:tcPr marL="5639" marR="5639" marT="5639" marB="0" anchor="ctr"/>
                </a:tc>
              </a:tr>
              <a:tr h="298795">
                <a:tc>
                  <a:txBody>
                    <a:bodyPr/>
                    <a:lstStyle/>
                    <a:p>
                      <a:pPr algn="l" fontAlgn="ctr"/>
                      <a:r>
                        <a:rPr lang="en-US" sz="1000" u="none" strike="noStrike" dirty="0">
                          <a:effectLst/>
                        </a:rPr>
                        <a:t>Management Services (Automation)</a:t>
                      </a:r>
                      <a:endParaRPr lang="en-US" sz="1000" b="1"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Blue</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30-Sep-20</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12</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TBD</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TBD</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err="1">
                          <a:effectLst/>
                        </a:rPr>
                        <a:t>tbd</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TBD</a:t>
                      </a:r>
                      <a:endParaRPr lang="en-US" sz="1000" b="0" i="0" u="none" strike="noStrike" dirty="0">
                        <a:solidFill>
                          <a:srgbClr val="000000"/>
                        </a:solidFill>
                        <a:effectLst/>
                        <a:latin typeface="Calibri" panose="020F0502020204030204" pitchFamily="34" charset="0"/>
                      </a:endParaRPr>
                    </a:p>
                  </a:txBody>
                  <a:tcPr marL="5639" marR="5639" marT="5639" marB="0" anchor="ctr"/>
                </a:tc>
                <a:tc>
                  <a:txBody>
                    <a:bodyPr/>
                    <a:lstStyle/>
                    <a:p>
                      <a:pPr algn="ctr" fontAlgn="ctr"/>
                      <a:r>
                        <a:rPr lang="en-US" sz="1000" u="none" strike="noStrike" dirty="0">
                          <a:effectLst/>
                        </a:rPr>
                        <a:t>24</a:t>
                      </a:r>
                      <a:endParaRPr lang="en-US" sz="1000" b="0" i="0" u="none" strike="noStrike" dirty="0">
                        <a:solidFill>
                          <a:srgbClr val="000000"/>
                        </a:solidFill>
                        <a:effectLst/>
                        <a:latin typeface="Calibri" panose="020F0502020204030204" pitchFamily="34" charset="0"/>
                      </a:endParaRPr>
                    </a:p>
                  </a:txBody>
                  <a:tcPr marL="5639" marR="5639" marT="5639" marB="0" anchor="ctr"/>
                </a:tc>
              </a:tr>
            </a:tbl>
          </a:graphicData>
        </a:graphic>
      </p:graphicFrame>
      <p:sp>
        <p:nvSpPr>
          <p:cNvPr id="4" name="TextBox 3"/>
          <p:cNvSpPr txBox="1"/>
          <p:nvPr/>
        </p:nvSpPr>
        <p:spPr>
          <a:xfrm>
            <a:off x="679427" y="6097967"/>
            <a:ext cx="7785145" cy="338554"/>
          </a:xfrm>
          <a:prstGeom prst="rect">
            <a:avLst/>
          </a:prstGeom>
          <a:noFill/>
        </p:spPr>
        <p:txBody>
          <a:bodyPr wrap="none" rtlCol="0">
            <a:spAutoFit/>
          </a:bodyPr>
          <a:lstStyle/>
          <a:p>
            <a:r>
              <a:rPr lang="en-US" i="1" dirty="0" smtClean="0"/>
              <a:t>153 WM Total – Roughly 22 WM/Year required to execute in 7 year time frame  </a:t>
            </a:r>
            <a:endParaRPr lang="en-US" i="1" dirty="0"/>
          </a:p>
        </p:txBody>
      </p:sp>
    </p:spTree>
    <p:extLst>
      <p:ext uri="{BB962C8B-B14F-4D97-AF65-F5344CB8AC3E}">
        <p14:creationId xmlns:p14="http://schemas.microsoft.com/office/powerpoint/2010/main" val="4006973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533400" y="838200"/>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72363"/>
            <a:ext cx="8153400" cy="313932"/>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Cross Support Service Management (CSSM) WG Summary</a:t>
            </a:r>
          </a:p>
        </p:txBody>
      </p:sp>
      <p:sp>
        <p:nvSpPr>
          <p:cNvPr id="9" name="Content Placeholder 2"/>
          <p:cNvSpPr txBox="1">
            <a:spLocks/>
          </p:cNvSpPr>
          <p:nvPr/>
        </p:nvSpPr>
        <p:spPr>
          <a:xfrm>
            <a:off x="164939" y="1343520"/>
            <a:ext cx="8229600" cy="5472704"/>
          </a:xfrm>
          <a:prstGeom prst="rect">
            <a:avLst/>
          </a:prstGeom>
        </p:spPr>
        <p:txBody>
          <a:bodyPr>
            <a:normAutofit/>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endParaRPr lang="en-US" sz="1800" kern="0" dirty="0" smtClean="0"/>
          </a:p>
        </p:txBody>
      </p:sp>
      <p:grpSp>
        <p:nvGrpSpPr>
          <p:cNvPr id="10" name="Group 46"/>
          <p:cNvGrpSpPr>
            <a:grpSpLocks/>
          </p:cNvGrpSpPr>
          <p:nvPr/>
        </p:nvGrpSpPr>
        <p:grpSpPr bwMode="auto">
          <a:xfrm>
            <a:off x="1461194" y="4101032"/>
            <a:ext cx="5854005" cy="1703236"/>
            <a:chOff x="730" y="3416"/>
            <a:chExt cx="4318" cy="600"/>
          </a:xfrm>
        </p:grpSpPr>
        <p:sp>
          <p:nvSpPr>
            <p:cNvPr id="11" name="Rectangle 47"/>
            <p:cNvSpPr>
              <a:spLocks noChangeArrowheads="1"/>
            </p:cNvSpPr>
            <p:nvPr/>
          </p:nvSpPr>
          <p:spPr bwMode="auto">
            <a:xfrm>
              <a:off x="1959" y="3741"/>
              <a:ext cx="78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dirty="0" smtClean="0"/>
                <a:t>Current</a:t>
              </a:r>
            </a:p>
            <a:p>
              <a:r>
                <a:rPr lang="en-GB" sz="1400" dirty="0" smtClean="0"/>
                <a:t>Resources</a:t>
              </a:r>
              <a:endParaRPr lang="en-GB" sz="1400" dirty="0"/>
            </a:p>
          </p:txBody>
        </p:sp>
        <p:sp>
          <p:nvSpPr>
            <p:cNvPr id="12" name="Rectangle 48"/>
            <p:cNvSpPr>
              <a:spLocks noChangeArrowheads="1"/>
            </p:cNvSpPr>
            <p:nvPr/>
          </p:nvSpPr>
          <p:spPr bwMode="auto">
            <a:xfrm>
              <a:off x="1024" y="3741"/>
              <a:ext cx="4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comment:</a:t>
              </a:r>
              <a:endParaRPr lang="en-GB"/>
            </a:p>
          </p:txBody>
        </p:sp>
        <p:sp>
          <p:nvSpPr>
            <p:cNvPr id="13" name="Rectangle 49"/>
            <p:cNvSpPr>
              <a:spLocks noChangeArrowheads="1"/>
            </p:cNvSpPr>
            <p:nvPr/>
          </p:nvSpPr>
          <p:spPr bwMode="auto">
            <a:xfrm>
              <a:off x="3969" y="3416"/>
              <a:ext cx="1079" cy="28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 name="Rectangle 50"/>
            <p:cNvSpPr>
              <a:spLocks noChangeArrowheads="1"/>
            </p:cNvSpPr>
            <p:nvPr/>
          </p:nvSpPr>
          <p:spPr bwMode="auto">
            <a:xfrm>
              <a:off x="4234" y="3454"/>
              <a:ext cx="5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PROBLEM</a:t>
              </a:r>
              <a:endParaRPr lang="en-GB"/>
            </a:p>
          </p:txBody>
        </p:sp>
        <p:sp>
          <p:nvSpPr>
            <p:cNvPr id="15" name="Rectangle 51"/>
            <p:cNvSpPr>
              <a:spLocks noChangeArrowheads="1"/>
            </p:cNvSpPr>
            <p:nvPr/>
          </p:nvSpPr>
          <p:spPr bwMode="auto">
            <a:xfrm>
              <a:off x="2889" y="3416"/>
              <a:ext cx="1080" cy="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 name="Rectangle 52"/>
            <p:cNvSpPr>
              <a:spLocks noChangeArrowheads="1"/>
            </p:cNvSpPr>
            <p:nvPr/>
          </p:nvSpPr>
          <p:spPr bwMode="auto">
            <a:xfrm>
              <a:off x="3177" y="3454"/>
              <a:ext cx="50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CAUTION</a:t>
              </a:r>
              <a:endParaRPr lang="en-GB"/>
            </a:p>
          </p:txBody>
        </p:sp>
        <p:sp>
          <p:nvSpPr>
            <p:cNvPr id="17" name="Rectangle 53"/>
            <p:cNvSpPr>
              <a:spLocks noChangeArrowheads="1"/>
            </p:cNvSpPr>
            <p:nvPr/>
          </p:nvSpPr>
          <p:spPr bwMode="auto">
            <a:xfrm>
              <a:off x="1810" y="3416"/>
              <a:ext cx="1079" cy="287"/>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 name="Rectangle 54"/>
            <p:cNvSpPr>
              <a:spLocks noChangeArrowheads="1"/>
            </p:cNvSpPr>
            <p:nvPr/>
          </p:nvSpPr>
          <p:spPr bwMode="auto">
            <a:xfrm>
              <a:off x="2268" y="3454"/>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OK</a:t>
              </a:r>
              <a:endParaRPr lang="en-GB"/>
            </a:p>
          </p:txBody>
        </p:sp>
        <p:sp>
          <p:nvSpPr>
            <p:cNvPr id="19" name="Rectangle 55"/>
            <p:cNvSpPr>
              <a:spLocks noChangeArrowheads="1"/>
            </p:cNvSpPr>
            <p:nvPr/>
          </p:nvSpPr>
          <p:spPr bwMode="auto">
            <a:xfrm>
              <a:off x="1105" y="3454"/>
              <a:ext cx="3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status:</a:t>
              </a:r>
              <a:endParaRPr lang="en-GB"/>
            </a:p>
          </p:txBody>
        </p:sp>
        <p:sp>
          <p:nvSpPr>
            <p:cNvPr id="20" name="Line 56"/>
            <p:cNvSpPr>
              <a:spLocks noChangeShapeType="1"/>
            </p:cNvSpPr>
            <p:nvPr/>
          </p:nvSpPr>
          <p:spPr bwMode="auto">
            <a:xfrm>
              <a:off x="730" y="3416"/>
              <a:ext cx="431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Line 57"/>
            <p:cNvSpPr>
              <a:spLocks noChangeShapeType="1"/>
            </p:cNvSpPr>
            <p:nvPr/>
          </p:nvSpPr>
          <p:spPr bwMode="auto">
            <a:xfrm>
              <a:off x="730" y="3703"/>
              <a:ext cx="431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Line 58"/>
            <p:cNvSpPr>
              <a:spLocks noChangeShapeType="1"/>
            </p:cNvSpPr>
            <p:nvPr/>
          </p:nvSpPr>
          <p:spPr bwMode="auto">
            <a:xfrm>
              <a:off x="730" y="3991"/>
              <a:ext cx="431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 name="Line 59"/>
            <p:cNvSpPr>
              <a:spLocks noChangeShapeType="1"/>
            </p:cNvSpPr>
            <p:nvPr/>
          </p:nvSpPr>
          <p:spPr bwMode="auto">
            <a:xfrm>
              <a:off x="730" y="3416"/>
              <a:ext cx="0" cy="575"/>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60"/>
            <p:cNvSpPr>
              <a:spLocks noChangeShapeType="1"/>
            </p:cNvSpPr>
            <p:nvPr/>
          </p:nvSpPr>
          <p:spPr bwMode="auto">
            <a:xfrm>
              <a:off x="1810"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61"/>
            <p:cNvSpPr>
              <a:spLocks noChangeShapeType="1"/>
            </p:cNvSpPr>
            <p:nvPr/>
          </p:nvSpPr>
          <p:spPr bwMode="auto">
            <a:xfrm>
              <a:off x="2889"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Line 62"/>
            <p:cNvSpPr>
              <a:spLocks noChangeShapeType="1"/>
            </p:cNvSpPr>
            <p:nvPr/>
          </p:nvSpPr>
          <p:spPr bwMode="auto">
            <a:xfrm>
              <a:off x="3969"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Line 63"/>
            <p:cNvSpPr>
              <a:spLocks noChangeShapeType="1"/>
            </p:cNvSpPr>
            <p:nvPr/>
          </p:nvSpPr>
          <p:spPr bwMode="auto">
            <a:xfrm>
              <a:off x="5048" y="3416"/>
              <a:ext cx="0" cy="575"/>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Rectangle 64"/>
            <p:cNvSpPr>
              <a:spLocks noChangeArrowheads="1"/>
            </p:cNvSpPr>
            <p:nvPr/>
          </p:nvSpPr>
          <p:spPr bwMode="auto">
            <a:xfrm>
              <a:off x="2294" y="3745"/>
              <a:ext cx="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GB" dirty="0"/>
            </a:p>
          </p:txBody>
        </p:sp>
        <p:sp>
          <p:nvSpPr>
            <p:cNvPr id="29" name="Rectangle 65"/>
            <p:cNvSpPr>
              <a:spLocks noChangeArrowheads="1"/>
            </p:cNvSpPr>
            <p:nvPr/>
          </p:nvSpPr>
          <p:spPr bwMode="auto">
            <a:xfrm>
              <a:off x="1024" y="3741"/>
              <a:ext cx="4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comment:</a:t>
              </a:r>
              <a:endParaRPr lang="en-GB"/>
            </a:p>
          </p:txBody>
        </p:sp>
        <p:sp>
          <p:nvSpPr>
            <p:cNvPr id="30" name="Rectangle 66"/>
            <p:cNvSpPr>
              <a:spLocks noChangeArrowheads="1"/>
            </p:cNvSpPr>
            <p:nvPr/>
          </p:nvSpPr>
          <p:spPr bwMode="auto">
            <a:xfrm>
              <a:off x="3969" y="3416"/>
              <a:ext cx="1079" cy="28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 name="Rectangle 67"/>
            <p:cNvSpPr>
              <a:spLocks noChangeArrowheads="1"/>
            </p:cNvSpPr>
            <p:nvPr/>
          </p:nvSpPr>
          <p:spPr bwMode="auto">
            <a:xfrm>
              <a:off x="4234" y="3454"/>
              <a:ext cx="5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PROBLEM</a:t>
              </a:r>
              <a:endParaRPr lang="en-GB"/>
            </a:p>
          </p:txBody>
        </p:sp>
        <p:sp>
          <p:nvSpPr>
            <p:cNvPr id="32" name="Rectangle 68"/>
            <p:cNvSpPr>
              <a:spLocks noChangeArrowheads="1"/>
            </p:cNvSpPr>
            <p:nvPr/>
          </p:nvSpPr>
          <p:spPr bwMode="auto">
            <a:xfrm>
              <a:off x="2889" y="3416"/>
              <a:ext cx="1080" cy="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3" name="Rectangle 69"/>
            <p:cNvSpPr>
              <a:spLocks noChangeArrowheads="1"/>
            </p:cNvSpPr>
            <p:nvPr/>
          </p:nvSpPr>
          <p:spPr bwMode="auto">
            <a:xfrm>
              <a:off x="3177" y="3454"/>
              <a:ext cx="50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CAUTION</a:t>
              </a:r>
              <a:endParaRPr lang="en-GB"/>
            </a:p>
          </p:txBody>
        </p:sp>
        <p:sp>
          <p:nvSpPr>
            <p:cNvPr id="34" name="Rectangle 70"/>
            <p:cNvSpPr>
              <a:spLocks noChangeArrowheads="1"/>
            </p:cNvSpPr>
            <p:nvPr/>
          </p:nvSpPr>
          <p:spPr bwMode="auto">
            <a:xfrm>
              <a:off x="1810" y="3416"/>
              <a:ext cx="1079" cy="287"/>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5" name="Rectangle 71"/>
            <p:cNvSpPr>
              <a:spLocks noChangeArrowheads="1"/>
            </p:cNvSpPr>
            <p:nvPr/>
          </p:nvSpPr>
          <p:spPr bwMode="auto">
            <a:xfrm>
              <a:off x="2268" y="3454"/>
              <a:ext cx="1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OK</a:t>
              </a:r>
              <a:endParaRPr lang="en-GB"/>
            </a:p>
          </p:txBody>
        </p:sp>
        <p:sp>
          <p:nvSpPr>
            <p:cNvPr id="36" name="Rectangle 72"/>
            <p:cNvSpPr>
              <a:spLocks noChangeArrowheads="1"/>
            </p:cNvSpPr>
            <p:nvPr/>
          </p:nvSpPr>
          <p:spPr bwMode="auto">
            <a:xfrm>
              <a:off x="1105" y="3454"/>
              <a:ext cx="3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b="0">
                  <a:solidFill>
                    <a:srgbClr val="000000"/>
                  </a:solidFill>
                </a:rPr>
                <a:t>status:</a:t>
              </a:r>
              <a:endParaRPr lang="en-GB"/>
            </a:p>
          </p:txBody>
        </p:sp>
        <p:sp>
          <p:nvSpPr>
            <p:cNvPr id="37" name="Line 73"/>
            <p:cNvSpPr>
              <a:spLocks noChangeShapeType="1"/>
            </p:cNvSpPr>
            <p:nvPr/>
          </p:nvSpPr>
          <p:spPr bwMode="auto">
            <a:xfrm>
              <a:off x="730" y="3416"/>
              <a:ext cx="431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 name="Line 74"/>
            <p:cNvSpPr>
              <a:spLocks noChangeShapeType="1"/>
            </p:cNvSpPr>
            <p:nvPr/>
          </p:nvSpPr>
          <p:spPr bwMode="auto">
            <a:xfrm>
              <a:off x="730" y="3703"/>
              <a:ext cx="431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 name="Line 75"/>
            <p:cNvSpPr>
              <a:spLocks noChangeShapeType="1"/>
            </p:cNvSpPr>
            <p:nvPr/>
          </p:nvSpPr>
          <p:spPr bwMode="auto">
            <a:xfrm>
              <a:off x="730" y="3991"/>
              <a:ext cx="4318" cy="0"/>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 name="Line 76"/>
            <p:cNvSpPr>
              <a:spLocks noChangeShapeType="1"/>
            </p:cNvSpPr>
            <p:nvPr/>
          </p:nvSpPr>
          <p:spPr bwMode="auto">
            <a:xfrm>
              <a:off x="730" y="3416"/>
              <a:ext cx="0" cy="575"/>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 name="Line 77"/>
            <p:cNvSpPr>
              <a:spLocks noChangeShapeType="1"/>
            </p:cNvSpPr>
            <p:nvPr/>
          </p:nvSpPr>
          <p:spPr bwMode="auto">
            <a:xfrm>
              <a:off x="1810"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 name="Line 78"/>
            <p:cNvSpPr>
              <a:spLocks noChangeShapeType="1"/>
            </p:cNvSpPr>
            <p:nvPr/>
          </p:nvSpPr>
          <p:spPr bwMode="auto">
            <a:xfrm>
              <a:off x="2889"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3" name="Line 79"/>
            <p:cNvSpPr>
              <a:spLocks noChangeShapeType="1"/>
            </p:cNvSpPr>
            <p:nvPr/>
          </p:nvSpPr>
          <p:spPr bwMode="auto">
            <a:xfrm>
              <a:off x="3969" y="3416"/>
              <a:ext cx="0" cy="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 name="Line 80"/>
            <p:cNvSpPr>
              <a:spLocks noChangeShapeType="1"/>
            </p:cNvSpPr>
            <p:nvPr/>
          </p:nvSpPr>
          <p:spPr bwMode="auto">
            <a:xfrm>
              <a:off x="5048" y="3416"/>
              <a:ext cx="0" cy="575"/>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45" name="TextBox 44"/>
          <p:cNvSpPr txBox="1"/>
          <p:nvPr/>
        </p:nvSpPr>
        <p:spPr>
          <a:xfrm>
            <a:off x="338858" y="1845695"/>
            <a:ext cx="8339960" cy="1692771"/>
          </a:xfrm>
          <a:prstGeom prst="rect">
            <a:avLst/>
          </a:prstGeom>
          <a:noFill/>
        </p:spPr>
        <p:txBody>
          <a:bodyPr wrap="square" rtlCol="0">
            <a:spAutoFit/>
          </a:bodyPr>
          <a:lstStyle/>
          <a:p>
            <a:pPr marL="285750" indent="-285750">
              <a:buFont typeface="Arial" panose="020B0604020202020204" pitchFamily="34" charset="0"/>
              <a:buChar char="•"/>
            </a:pPr>
            <a:r>
              <a:rPr lang="en-US" sz="2400" i="1" spc="600" dirty="0" smtClean="0"/>
              <a:t>Excellent Progress!</a:t>
            </a:r>
          </a:p>
          <a:p>
            <a:pPr marL="285750" indent="-285750">
              <a:buFont typeface="Arial" panose="020B0604020202020204" pitchFamily="34" charset="0"/>
              <a:buChar char="•"/>
            </a:pPr>
            <a:r>
              <a:rPr lang="en-US" dirty="0" smtClean="0"/>
              <a:t>Green Book Published </a:t>
            </a:r>
          </a:p>
          <a:p>
            <a:pPr marL="285750" indent="-285750">
              <a:buFont typeface="Arial" panose="020B0604020202020204" pitchFamily="34" charset="0"/>
              <a:buChar char="•"/>
            </a:pPr>
            <a:r>
              <a:rPr lang="en-US" dirty="0" smtClean="0"/>
              <a:t>Schedule of Services in very near Blue state</a:t>
            </a:r>
          </a:p>
          <a:p>
            <a:pPr marL="285750" indent="-285750">
              <a:buFont typeface="Arial" panose="020B0604020202020204" pitchFamily="34" charset="0"/>
              <a:buChar char="•"/>
            </a:pPr>
            <a:r>
              <a:rPr lang="en-US" dirty="0" smtClean="0"/>
              <a:t>All remaining recommendations making very good progress relative to their timelines</a:t>
            </a:r>
          </a:p>
          <a:p>
            <a:pPr marL="285750" indent="-285750">
              <a:buFont typeface="Arial" panose="020B0604020202020204" pitchFamily="34" charset="0"/>
              <a:buChar char="•"/>
            </a:pPr>
            <a:r>
              <a:rPr lang="en-US" dirty="0" smtClean="0">
                <a:solidFill>
                  <a:srgbClr val="FF0000"/>
                </a:solidFill>
              </a:rPr>
              <a:t>Resource commitments needed to keep up the excellent progress</a:t>
            </a:r>
          </a:p>
        </p:txBody>
      </p:sp>
      <p:sp>
        <p:nvSpPr>
          <p:cNvPr id="46" name="Rectangle 47"/>
          <p:cNvSpPr>
            <a:spLocks noChangeArrowheads="1"/>
          </p:cNvSpPr>
          <p:nvPr/>
        </p:nvSpPr>
        <p:spPr bwMode="auto">
          <a:xfrm>
            <a:off x="4496737" y="4953772"/>
            <a:ext cx="15450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GB" sz="1400" i="1" dirty="0" smtClean="0"/>
              <a:t>Bad Resource Shortage Looming</a:t>
            </a:r>
            <a:endParaRPr lang="en-GB" sz="1400" i="1" dirty="0"/>
          </a:p>
        </p:txBody>
      </p:sp>
    </p:spTree>
    <p:extLst>
      <p:ext uri="{BB962C8B-B14F-4D97-AF65-F5344CB8AC3E}">
        <p14:creationId xmlns:p14="http://schemas.microsoft.com/office/powerpoint/2010/main" val="14625618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533400" y="838200"/>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72363"/>
            <a:ext cx="8153400" cy="313932"/>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Area Level Notes</a:t>
            </a:r>
          </a:p>
        </p:txBody>
      </p:sp>
      <p:sp>
        <p:nvSpPr>
          <p:cNvPr id="9" name="Content Placeholder 2"/>
          <p:cNvSpPr txBox="1">
            <a:spLocks/>
          </p:cNvSpPr>
          <p:nvPr/>
        </p:nvSpPr>
        <p:spPr>
          <a:xfrm>
            <a:off x="164939" y="1343520"/>
            <a:ext cx="8229600" cy="5472704"/>
          </a:xfrm>
          <a:prstGeom prst="rect">
            <a:avLst/>
          </a:prstGeom>
        </p:spPr>
        <p:txBody>
          <a:bodyPr>
            <a:normAutofit/>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endParaRPr lang="en-US" sz="1800" kern="0" dirty="0" smtClean="0"/>
          </a:p>
        </p:txBody>
      </p:sp>
      <p:sp>
        <p:nvSpPr>
          <p:cNvPr id="2" name="Rectangle 1"/>
          <p:cNvSpPr/>
          <p:nvPr/>
        </p:nvSpPr>
        <p:spPr>
          <a:xfrm>
            <a:off x="655755" y="1825563"/>
            <a:ext cx="8079496" cy="142617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SANA </a:t>
            </a:r>
            <a:r>
              <a:rPr lang="en-US" dirty="0">
                <a:latin typeface="Calibri" panose="020F0502020204030204" pitchFamily="34" charset="0"/>
                <a:ea typeface="Calibri" panose="020F0502020204030204" pitchFamily="34" charset="0"/>
                <a:cs typeface="Times New Roman" panose="02020603050405020304" pitchFamily="18" charset="0"/>
              </a:rPr>
              <a:t>registry considerations are now any area level concern, especially as the functional resources are spanning across the area</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Need to establish some sort of engineering board at the CSS level</a:t>
            </a:r>
          </a:p>
          <a:p>
            <a:pPr marL="342900" marR="0" lvl="0" indent="-342900">
              <a:lnSpc>
                <a:spcPct val="107000"/>
              </a:lnSpc>
              <a:spcBef>
                <a:spcPts val="0"/>
              </a:spcBef>
              <a:spcAft>
                <a:spcPts val="80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CSS AD and DAD to </a:t>
            </a:r>
            <a:r>
              <a:rPr lang="en-US" dirty="0">
                <a:latin typeface="Calibri" panose="020F0502020204030204" pitchFamily="34" charset="0"/>
                <a:ea typeface="Calibri" panose="020F0502020204030204" pitchFamily="34" charset="0"/>
                <a:cs typeface="Times New Roman" panose="02020603050405020304" pitchFamily="18" charset="0"/>
              </a:rPr>
              <a:t>produce text re SANA policy that can be re-used for each CSS area blue book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Content Placeholder 2"/>
          <p:cNvSpPr txBox="1">
            <a:spLocks/>
          </p:cNvSpPr>
          <p:nvPr/>
        </p:nvSpPr>
        <p:spPr bwMode="auto">
          <a:xfrm>
            <a:off x="-175773" y="1278320"/>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SANA Registry</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48" name="Rectangle 47"/>
          <p:cNvSpPr/>
          <p:nvPr/>
        </p:nvSpPr>
        <p:spPr>
          <a:xfrm>
            <a:off x="607304" y="4005075"/>
            <a:ext cx="8079496" cy="88274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CSTS and CSSM WGs are collaborating/exploring tool set to</a:t>
            </a:r>
          </a:p>
          <a:p>
            <a:pPr marL="800100" lvl="1"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Export MD-CSTS parameter definitions to SANA</a:t>
            </a:r>
          </a:p>
          <a:p>
            <a:pPr marL="800100" lvl="1" indent="-342900">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Export functional resource definitions to facilitate documentation updates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Content Placeholder 2"/>
          <p:cNvSpPr txBox="1">
            <a:spLocks/>
          </p:cNvSpPr>
          <p:nvPr/>
        </p:nvSpPr>
        <p:spPr bwMode="auto">
          <a:xfrm>
            <a:off x="-113409" y="3581759"/>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Functional Resources </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50" name="Content Placeholder 2"/>
          <p:cNvSpPr txBox="1">
            <a:spLocks/>
          </p:cNvSpPr>
          <p:nvPr/>
        </p:nvSpPr>
        <p:spPr bwMode="auto">
          <a:xfrm>
            <a:off x="-151815" y="5247142"/>
            <a:ext cx="9447629" cy="5385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0" indent="0" algn="ctr">
              <a:lnSpc>
                <a:spcPct val="100000"/>
              </a:lnSpc>
              <a:spcBef>
                <a:spcPts val="0"/>
              </a:spcBef>
              <a:spcAft>
                <a:spcPts val="0"/>
              </a:spcAft>
              <a:buFontTx/>
              <a:buNone/>
              <a:defRPr/>
            </a:pPr>
            <a:r>
              <a:rPr lang="en-GB" sz="2800" i="1" u="sng" kern="0" dirty="0" smtClean="0">
                <a:solidFill>
                  <a:srgbClr val="0000FF"/>
                </a:solidFill>
              </a:rPr>
              <a:t>CSTS WG Co-Chair</a:t>
            </a:r>
          </a:p>
          <a:p>
            <a:pPr marL="0" indent="0" algn="ctr">
              <a:lnSpc>
                <a:spcPct val="100000"/>
              </a:lnSpc>
              <a:spcBef>
                <a:spcPts val="0"/>
              </a:spcBef>
              <a:spcAft>
                <a:spcPts val="0"/>
              </a:spcAft>
              <a:buFontTx/>
              <a:buNone/>
              <a:defRPr/>
            </a:pPr>
            <a:endParaRPr lang="en-GB" sz="2800" i="1" u="sng" kern="0" dirty="0" smtClean="0">
              <a:solidFill>
                <a:srgbClr val="0000FF"/>
              </a:solidFill>
            </a:endParaRPr>
          </a:p>
        </p:txBody>
      </p:sp>
      <p:sp>
        <p:nvSpPr>
          <p:cNvPr id="51" name="Rectangle 50"/>
          <p:cNvSpPr/>
          <p:nvPr/>
        </p:nvSpPr>
        <p:spPr>
          <a:xfrm>
            <a:off x="658909" y="5703627"/>
            <a:ext cx="8079496" cy="61927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Francois </a:t>
            </a:r>
            <a:r>
              <a:rPr lang="en-US" dirty="0" err="1" smtClean="0">
                <a:latin typeface="Calibri" panose="020F0502020204030204" pitchFamily="34" charset="0"/>
                <a:ea typeface="Calibri" panose="020F0502020204030204" pitchFamily="34" charset="0"/>
                <a:cs typeface="Times New Roman" panose="02020603050405020304" pitchFamily="18" charset="0"/>
              </a:rPr>
              <a:t>Lassere</a:t>
            </a:r>
            <a:r>
              <a:rPr lang="en-US" dirty="0" smtClean="0">
                <a:latin typeface="Calibri" panose="020F0502020204030204" pitchFamily="34" charset="0"/>
                <a:ea typeface="Calibri" panose="020F0502020204030204" pitchFamily="34" charset="0"/>
                <a:cs typeface="Times New Roman" panose="02020603050405020304" pitchFamily="18" charset="0"/>
              </a:rPr>
              <a:t> (CNES) has been the de-facto WG Deputy Chair for some time now</a:t>
            </a:r>
          </a:p>
          <a:p>
            <a:pPr marL="342900" marR="0" lvl="0" indent="-342900">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CESG unanimously approves his appointment as WG Deputy Chair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989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GB" sz="2400" b="0"/>
          </a:p>
        </p:txBody>
      </p:sp>
      <p:sp>
        <p:nvSpPr>
          <p:cNvPr id="4100" name="Text Box 3"/>
          <p:cNvSpPr txBox="1">
            <a:spLocks noChangeArrowheads="1"/>
          </p:cNvSpPr>
          <p:nvPr/>
        </p:nvSpPr>
        <p:spPr bwMode="auto">
          <a:xfrm>
            <a:off x="533400" y="838200"/>
            <a:ext cx="6781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ＭＳ Ｐゴシック" pitchFamily="34" charset="-128"/>
              </a:defRPr>
            </a:lvl1pPr>
            <a:lvl2pPr marL="742950" indent="-285750">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4101" name="Text Box 2"/>
          <p:cNvSpPr txBox="1">
            <a:spLocks noChangeArrowheads="1"/>
          </p:cNvSpPr>
          <p:nvPr/>
        </p:nvSpPr>
        <p:spPr bwMode="auto">
          <a:xfrm>
            <a:off x="3048000" y="2286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charset="0"/>
                <a:ea typeface="ＭＳ Ｐゴシック" pitchFamily="34" charset="-128"/>
              </a:defRPr>
            </a:lvl1pPr>
            <a:lvl2pPr>
              <a:defRPr b="1">
                <a:solidFill>
                  <a:schemeClr val="tx1"/>
                </a:solidFill>
                <a:latin typeface="Arial" charset="0"/>
                <a:ea typeface="ＭＳ Ｐゴシック" pitchFamily="34" charset="-128"/>
              </a:defRPr>
            </a:lvl2pPr>
            <a:lvl3pPr marL="1143000" indent="-228600">
              <a:defRPr b="1">
                <a:solidFill>
                  <a:schemeClr val="tx1"/>
                </a:solidFill>
                <a:latin typeface="Arial" charset="0"/>
                <a:ea typeface="ＭＳ Ｐゴシック" pitchFamily="34" charset="-128"/>
              </a:defRPr>
            </a:lvl3pPr>
            <a:lvl4pPr marL="1600200" indent="-228600">
              <a:defRPr b="1">
                <a:solidFill>
                  <a:schemeClr val="tx1"/>
                </a:solidFill>
                <a:latin typeface="Arial" charset="0"/>
                <a:ea typeface="ＭＳ Ｐゴシック" pitchFamily="34" charset="-128"/>
              </a:defRPr>
            </a:lvl4pPr>
            <a:lvl5pPr marL="2057400" indent="-228600">
              <a:defRPr b="1">
                <a:solidFill>
                  <a:schemeClr val="tx1"/>
                </a:solidFill>
                <a:latin typeface="Arial" charset="0"/>
                <a:ea typeface="ＭＳ Ｐゴシック" pitchFamily="34" charset="-128"/>
              </a:defRPr>
            </a:lvl5pPr>
            <a:lvl6pPr marL="25146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6pPr>
            <a:lvl7pPr marL="29718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7pPr>
            <a:lvl8pPr marL="34290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8pPr>
            <a:lvl9pPr marL="3886200" indent="-228600" eaLnBrk="0" fontAlgn="base" hangingPunct="0">
              <a:lnSpc>
                <a:spcPct val="90000"/>
              </a:lnSpc>
              <a:spcBef>
                <a:spcPct val="0"/>
              </a:spcBef>
              <a:spcAft>
                <a:spcPct val="10000"/>
              </a:spcAft>
              <a:buSzPct val="125000"/>
              <a:defRPr b="1">
                <a:solidFill>
                  <a:schemeClr val="tx1"/>
                </a:solidFill>
                <a:latin typeface="Arial" charset="0"/>
                <a:ea typeface="ＭＳ Ｐゴシック" pitchFamily="34" charset="-128"/>
              </a:defRPr>
            </a:lvl9pPr>
          </a:lstStyle>
          <a:p>
            <a:pPr lvl="1">
              <a:lnSpc>
                <a:spcPct val="100000"/>
              </a:lnSpc>
              <a:spcBef>
                <a:spcPct val="50000"/>
              </a:spcBef>
              <a:spcAft>
                <a:spcPct val="0"/>
              </a:spcAft>
              <a:buSzTx/>
            </a:pPr>
            <a:r>
              <a:rPr lang="en-GB" sz="2000" dirty="0" smtClean="0">
                <a:solidFill>
                  <a:srgbClr val="000099"/>
                </a:solidFill>
              </a:rPr>
              <a:t>CSS </a:t>
            </a:r>
            <a:r>
              <a:rPr lang="en-US" sz="2000" dirty="0" smtClean="0">
                <a:solidFill>
                  <a:srgbClr val="000099"/>
                </a:solidFill>
              </a:rPr>
              <a:t>REPORT</a:t>
            </a:r>
            <a:endParaRPr lang="en-US" sz="2000" dirty="0">
              <a:solidFill>
                <a:srgbClr val="000099"/>
              </a:solidFill>
            </a:endParaRPr>
          </a:p>
        </p:txBody>
      </p:sp>
      <p:sp>
        <p:nvSpPr>
          <p:cNvPr id="1402885" name="Text Box 5"/>
          <p:cNvSpPr txBox="1">
            <a:spLocks noChangeArrowheads="1"/>
          </p:cNvSpPr>
          <p:nvPr/>
        </p:nvSpPr>
        <p:spPr bwMode="auto">
          <a:xfrm>
            <a:off x="533400" y="772363"/>
            <a:ext cx="8153400" cy="313932"/>
          </a:xfrm>
          <a:prstGeom prst="rect">
            <a:avLst/>
          </a:prstGeom>
          <a:noFill/>
          <a:ln w="9525">
            <a:noFill/>
            <a:miter lim="800000"/>
            <a:headEnd/>
            <a:tailEnd/>
          </a:ln>
          <a:effectLst/>
        </p:spPr>
        <p:txBody>
          <a:bodyPr>
            <a:spAutoFit/>
          </a:bodyPr>
          <a:lstStyle>
            <a:lvl1pPr marL="457200" indent="-45720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a:lnSpc>
                <a:spcPct val="80000"/>
              </a:lnSpc>
              <a:spcBef>
                <a:spcPct val="50000"/>
              </a:spcBef>
              <a:spcAft>
                <a:spcPct val="0"/>
              </a:spcAft>
              <a:buSzTx/>
              <a:defRPr/>
            </a:pPr>
            <a:r>
              <a:rPr lang="en-US" sz="1800" dirty="0" smtClean="0">
                <a:solidFill>
                  <a:srgbClr val="000099"/>
                </a:solidFill>
                <a:effectLst>
                  <a:outerShdw blurRad="38100" dist="38100" dir="2700000" algn="tl">
                    <a:srgbClr val="C0C0C0"/>
                  </a:outerShdw>
                </a:effectLst>
              </a:rPr>
              <a:t>Area Summary</a:t>
            </a:r>
          </a:p>
        </p:txBody>
      </p:sp>
      <p:sp>
        <p:nvSpPr>
          <p:cNvPr id="9" name="Content Placeholder 2"/>
          <p:cNvSpPr txBox="1">
            <a:spLocks/>
          </p:cNvSpPr>
          <p:nvPr/>
        </p:nvSpPr>
        <p:spPr>
          <a:xfrm>
            <a:off x="164939" y="1343520"/>
            <a:ext cx="8229600" cy="5472704"/>
          </a:xfrm>
          <a:prstGeom prst="rect">
            <a:avLst/>
          </a:prstGeom>
        </p:spPr>
        <p:txBody>
          <a:bodyPr>
            <a:normAutofit/>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endParaRPr lang="en-US" sz="1800" kern="0" dirty="0" smtClean="0"/>
          </a:p>
        </p:txBody>
      </p:sp>
      <p:sp>
        <p:nvSpPr>
          <p:cNvPr id="45" name="TextBox 44"/>
          <p:cNvSpPr txBox="1"/>
          <p:nvPr/>
        </p:nvSpPr>
        <p:spPr>
          <a:xfrm>
            <a:off x="402020" y="1106112"/>
            <a:ext cx="8339960" cy="477053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area has essentially set a record (for the area) the last 6 months.</a:t>
            </a:r>
          </a:p>
          <a:p>
            <a:pPr marL="742950" lvl="1" indent="-285750">
              <a:buFont typeface="Arial" panose="020B0604020202020204" pitchFamily="34" charset="0"/>
              <a:buChar char="•"/>
            </a:pPr>
            <a:r>
              <a:rPr lang="en-US" dirty="0" smtClean="0"/>
              <a:t>6 Reviews imitated with 5 completed and 6</a:t>
            </a:r>
            <a:r>
              <a:rPr lang="en-US" baseline="30000" dirty="0" smtClean="0"/>
              <a:t>th</a:t>
            </a:r>
            <a:r>
              <a:rPr lang="en-US" dirty="0" smtClean="0"/>
              <a:t> nearly completed</a:t>
            </a:r>
          </a:p>
          <a:p>
            <a:pPr marL="1200150" lvl="2" indent="-285750">
              <a:buFont typeface="Arial" panose="020B0604020202020204" pitchFamily="34" charset="0"/>
              <a:buChar char="•"/>
            </a:pPr>
            <a:r>
              <a:rPr lang="en-US" dirty="0" smtClean="0"/>
              <a:t>162 total RIDs processed by the area</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CSA WG – on the verge of completion, dissolving</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CSTS WG – nearing completion on initial set of chartered projects </a:t>
            </a:r>
            <a:r>
              <a:rPr lang="en-US" dirty="0" smtClean="0">
                <a:solidFill>
                  <a:srgbClr val="FF0000"/>
                </a:solidFill>
              </a:rPr>
              <a:t>but prototyping resources an issue</a:t>
            </a:r>
          </a:p>
          <a:p>
            <a:pPr marL="742950" lvl="1" indent="-285750">
              <a:buFont typeface="Arial" panose="020B0604020202020204" pitchFamily="34" charset="0"/>
              <a:buChar char="•"/>
            </a:pPr>
            <a:r>
              <a:rPr lang="en-US" dirty="0" smtClean="0"/>
              <a:t>If prototyping resources made available, member agencies can have blue books to begin cross support implementation of monitor data and tracking data exchange by late 2015</a:t>
            </a:r>
          </a:p>
          <a:p>
            <a:pPr lvl="1"/>
            <a:endParaRPr lang="en-US" dirty="0" smtClean="0"/>
          </a:p>
          <a:p>
            <a:pPr marL="285750" indent="-285750">
              <a:buFont typeface="Arial" panose="020B0604020202020204" pitchFamily="34" charset="0"/>
              <a:buChar char="•"/>
            </a:pPr>
            <a:r>
              <a:rPr lang="en-US" dirty="0" smtClean="0"/>
              <a:t>CSSM WG – off to an excellent start and has a good chance to bring in its first blue book in less than 2 years elapsed time (blazingly fast in CCSDS terms), </a:t>
            </a:r>
            <a:r>
              <a:rPr lang="en-US" dirty="0" smtClean="0">
                <a:solidFill>
                  <a:srgbClr val="FF0000"/>
                </a:solidFill>
              </a:rPr>
              <a:t>but significant resource shortage looming</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smtClean="0"/>
              <a:t>AD and DAD wish to see excellent progress continue and are determining potential best technical approach to further cross support re forward/return file, forward frame, and service control recommendations</a:t>
            </a:r>
          </a:p>
        </p:txBody>
      </p:sp>
      <p:sp>
        <p:nvSpPr>
          <p:cNvPr id="2" name="TextBox 1"/>
          <p:cNvSpPr txBox="1"/>
          <p:nvPr/>
        </p:nvSpPr>
        <p:spPr>
          <a:xfrm>
            <a:off x="423075" y="5972760"/>
            <a:ext cx="8297849" cy="338554"/>
          </a:xfrm>
          <a:prstGeom prst="rect">
            <a:avLst/>
          </a:prstGeom>
          <a:noFill/>
        </p:spPr>
        <p:txBody>
          <a:bodyPr wrap="none" rtlCol="0">
            <a:spAutoFit/>
          </a:bodyPr>
          <a:lstStyle/>
          <a:p>
            <a:r>
              <a:rPr lang="en-US" i="1" u="sng" dirty="0" smtClean="0">
                <a:effectLst>
                  <a:outerShdw blurRad="38100" dist="38100" dir="2700000" algn="tl">
                    <a:srgbClr val="000000">
                      <a:alpha val="43137"/>
                    </a:srgbClr>
                  </a:outerShdw>
                </a:effectLst>
              </a:rPr>
              <a:t>The CSS Area thanks UK Space and BSI for excellent facilities and meeting hosting.</a:t>
            </a:r>
            <a:endParaRPr lang="en-US"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54069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2849" name="Text Box 33"/>
          <p:cNvSpPr txBox="1">
            <a:spLocks noChangeArrowheads="1"/>
          </p:cNvSpPr>
          <p:nvPr/>
        </p:nvSpPr>
        <p:spPr bwMode="auto">
          <a:xfrm>
            <a:off x="961929" y="3813050"/>
            <a:ext cx="7474045" cy="1569660"/>
          </a:xfrm>
          <a:prstGeom prst="rect">
            <a:avLst/>
          </a:prstGeom>
          <a:noFill/>
          <a:ln w="12700">
            <a:noFill/>
            <a:miter lim="800000"/>
            <a:headEnd type="none" w="sm" len="sm"/>
            <a:tailEnd type="none" w="sm" len="sm"/>
          </a:ln>
        </p:spPr>
        <p:txBody>
          <a:bodyPr wrap="square">
            <a:spAutoFit/>
          </a:bodyPr>
          <a:lstStyle/>
          <a:p>
            <a:pPr algn="ctr" eaLnBrk="0" hangingPunct="0"/>
            <a:r>
              <a:rPr lang="en-US" sz="2400" b="0" dirty="0">
                <a:solidFill>
                  <a:srgbClr val="000099"/>
                </a:solidFill>
                <a:latin typeface="Calibri" pitchFamily="34" charset="0"/>
              </a:rPr>
              <a:t>Gian Paolo Calzolari (AD)</a:t>
            </a:r>
          </a:p>
          <a:p>
            <a:pPr algn="ctr" eaLnBrk="0" hangingPunct="0"/>
            <a:r>
              <a:rPr lang="en-US" sz="2400" b="0" dirty="0">
                <a:solidFill>
                  <a:srgbClr val="000099"/>
                </a:solidFill>
                <a:latin typeface="Calibri" pitchFamily="34" charset="0"/>
              </a:rPr>
              <a:t>Gilles </a:t>
            </a:r>
            <a:r>
              <a:rPr lang="en-US" sz="2400" b="0" dirty="0" err="1">
                <a:solidFill>
                  <a:srgbClr val="000099"/>
                </a:solidFill>
                <a:latin typeface="Calibri" pitchFamily="34" charset="0"/>
              </a:rPr>
              <a:t>Moury</a:t>
            </a:r>
            <a:r>
              <a:rPr lang="en-US" sz="2400" b="0" dirty="0">
                <a:solidFill>
                  <a:srgbClr val="000099"/>
                </a:solidFill>
                <a:latin typeface="Calibri" pitchFamily="34" charset="0"/>
              </a:rPr>
              <a:t> (DAD</a:t>
            </a:r>
            <a:r>
              <a:rPr lang="en-US" sz="2400" b="0" dirty="0" smtClean="0">
                <a:solidFill>
                  <a:srgbClr val="000099"/>
                </a:solidFill>
                <a:latin typeface="Calibri" pitchFamily="34" charset="0"/>
              </a:rPr>
              <a:t>)</a:t>
            </a:r>
          </a:p>
          <a:p>
            <a:pPr algn="ctr" eaLnBrk="0" hangingPunct="0"/>
            <a:endParaRPr lang="en-US" sz="2400" b="0" dirty="0" smtClean="0">
              <a:solidFill>
                <a:srgbClr val="000099"/>
              </a:solidFill>
              <a:latin typeface="Calibri" pitchFamily="34" charset="0"/>
            </a:endParaRPr>
          </a:p>
          <a:p>
            <a:pPr algn="ctr" eaLnBrk="0" hangingPunct="0"/>
            <a:r>
              <a:rPr lang="en-US" sz="2400" b="0" dirty="0" smtClean="0">
                <a:solidFill>
                  <a:srgbClr val="000099"/>
                </a:solidFill>
                <a:latin typeface="Calibri" pitchFamily="34" charset="0"/>
              </a:rPr>
              <a:t>Fall 2014 Meeting London (United Kingdom) </a:t>
            </a:r>
            <a:endParaRPr lang="en-US" sz="2400" b="0" dirty="0">
              <a:solidFill>
                <a:srgbClr val="000099"/>
              </a:solidFill>
              <a:latin typeface="Calibri" pitchFamily="34" charset="0"/>
            </a:endParaRPr>
          </a:p>
        </p:txBody>
      </p:sp>
      <p:sp>
        <p:nvSpPr>
          <p:cNvPr id="1609731" name="Text Box 3"/>
          <p:cNvSpPr txBox="1">
            <a:spLocks noChangeArrowheads="1"/>
          </p:cNvSpPr>
          <p:nvPr/>
        </p:nvSpPr>
        <p:spPr bwMode="auto">
          <a:xfrm>
            <a:off x="838200" y="1143000"/>
            <a:ext cx="7597775" cy="2370138"/>
          </a:xfrm>
          <a:prstGeom prst="rect">
            <a:avLst/>
          </a:prstGeom>
          <a:noFill/>
          <a:ln w="76200">
            <a:solidFill>
              <a:srgbClr val="000099"/>
            </a:solidFill>
            <a:miter lim="800000"/>
            <a:headEnd type="none" w="sm" len="sm"/>
            <a:tailEnd type="none" w="sm" len="sm"/>
          </a:ln>
          <a:effectLst/>
        </p:spPr>
        <p:txBody>
          <a:bodyPr>
            <a:spAutoFit/>
          </a:bodyPr>
          <a:lstStyle/>
          <a:p>
            <a:pPr algn="ctr" eaLnBrk="0" hangingPunct="0">
              <a:defRPr/>
            </a:pPr>
            <a:endParaRPr lang="en-US" sz="2800" dirty="0">
              <a:solidFill>
                <a:srgbClr val="000099"/>
              </a:solidFill>
              <a:effectLst>
                <a:outerShdw blurRad="38100" dist="38100" dir="2700000" algn="tl">
                  <a:srgbClr val="C0C0C0"/>
                </a:outerShdw>
              </a:effectLst>
              <a:latin typeface="Calibri" pitchFamily="34" charset="0"/>
            </a:endParaRP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SPACE LINK SERVICES</a:t>
            </a:r>
          </a:p>
          <a:p>
            <a:pPr algn="ctr" eaLnBrk="0" hangingPunct="0">
              <a:defRPr/>
            </a:pPr>
            <a:r>
              <a:rPr lang="en-US" sz="4000" dirty="0">
                <a:solidFill>
                  <a:srgbClr val="000099"/>
                </a:solidFill>
                <a:effectLst>
                  <a:outerShdw blurRad="38100" dist="38100" dir="2700000" algn="tl">
                    <a:srgbClr val="C0C0C0"/>
                  </a:outerShdw>
                </a:effectLst>
                <a:latin typeface="Calibri" pitchFamily="34" charset="0"/>
              </a:rPr>
              <a:t>(SLS) AREA</a:t>
            </a:r>
          </a:p>
          <a:p>
            <a:pPr algn="ctr" eaLnBrk="0" hangingPunct="0">
              <a:defRPr/>
            </a:pPr>
            <a:endParaRPr lang="en-US" sz="4000" dirty="0">
              <a:solidFill>
                <a:srgbClr val="000099"/>
              </a:solidFill>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ct val="50000"/>
              </a:spcBef>
              <a:spcAft>
                <a:spcPct val="0"/>
              </a:spcAft>
              <a:buSzTx/>
            </a:pPr>
            <a:endParaRPr lang="en-GB" sz="2400" b="0">
              <a:latin typeface="Calibri" pitchFamily="34" charset="0"/>
            </a:endParaRPr>
          </a:p>
        </p:txBody>
      </p:sp>
      <p:sp>
        <p:nvSpPr>
          <p:cNvPr id="8194" name="Text Box 3"/>
          <p:cNvSpPr txBox="1">
            <a:spLocks noChangeArrowheads="1"/>
          </p:cNvSpPr>
          <p:nvPr/>
        </p:nvSpPr>
        <p:spPr bwMode="auto">
          <a:xfrm>
            <a:off x="304800" y="974725"/>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0" indent="0">
              <a:lnSpc>
                <a:spcPct val="100000"/>
              </a:lnSpc>
              <a:spcBef>
                <a:spcPct val="50000"/>
              </a:spcBef>
              <a:spcAft>
                <a:spcPct val="0"/>
              </a:spcAft>
              <a:buSzTx/>
            </a:pPr>
            <a:r>
              <a:rPr lang="en-US" sz="2400" dirty="0">
                <a:solidFill>
                  <a:srgbClr val="000099"/>
                </a:solidFill>
                <a:latin typeface="Calibri" pitchFamily="34" charset="0"/>
              </a:rPr>
              <a:t>CURRENTLY ACTIVE WGs, BOFs &amp; SIGs WITHIN AREA</a:t>
            </a:r>
          </a:p>
        </p:txBody>
      </p:sp>
      <p:sp>
        <p:nvSpPr>
          <p:cNvPr id="8195" name="Text Box 5"/>
          <p:cNvSpPr txBox="1">
            <a:spLocks noChangeArrowheads="1"/>
          </p:cNvSpPr>
          <p:nvPr/>
        </p:nvSpPr>
        <p:spPr bwMode="auto">
          <a:xfrm>
            <a:off x="498376" y="1777587"/>
            <a:ext cx="788886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ct val="50000"/>
              </a:spcBef>
              <a:spcAft>
                <a:spcPct val="0"/>
              </a:spcAft>
              <a:buSzPct val="70000"/>
              <a:buFont typeface="Wingdings" pitchFamily="2" charset="2"/>
              <a:buAutoNum type="arabicPeriod"/>
            </a:pPr>
            <a:r>
              <a:rPr lang="en-GB" sz="2000" dirty="0">
                <a:latin typeface="Calibri" pitchFamily="34" charset="0"/>
                <a:ea typeface="ＭＳ Ｐゴシック" pitchFamily="34" charset="-128"/>
              </a:rPr>
              <a:t>RFM WG	</a:t>
            </a:r>
            <a:r>
              <a:rPr lang="en-GB" sz="2000" b="0" dirty="0">
                <a:latin typeface="Calibri" pitchFamily="34" charset="0"/>
                <a:ea typeface="ＭＳ Ｐゴシック" pitchFamily="34" charset="-128"/>
              </a:rPr>
              <a:t>Radio Frequency &amp; Modulation</a:t>
            </a:r>
            <a:endParaRPr lang="en-GB" sz="2000" dirty="0">
              <a:latin typeface="Calibri" pitchFamily="34" charset="0"/>
              <a:ea typeface="ＭＳ Ｐゴシック" pitchFamily="34" charset="-128"/>
            </a:endParaRPr>
          </a:p>
          <a:p>
            <a:pPr>
              <a:lnSpc>
                <a:spcPct val="100000"/>
              </a:lnSpc>
              <a:spcBef>
                <a:spcPct val="50000"/>
              </a:spcBef>
              <a:spcAft>
                <a:spcPct val="0"/>
              </a:spcAft>
              <a:buSzPct val="70000"/>
              <a:buFont typeface="Wingdings" pitchFamily="2" charset="2"/>
              <a:buAutoNum type="arabicPeriod"/>
            </a:pPr>
            <a:r>
              <a:rPr lang="en-GB" sz="2000" dirty="0">
                <a:latin typeface="Calibri" pitchFamily="34" charset="0"/>
                <a:ea typeface="ＭＳ Ｐゴシック" pitchFamily="34" charset="-128"/>
              </a:rPr>
              <a:t>C&amp;S WG	</a:t>
            </a:r>
            <a:r>
              <a:rPr lang="en-GB" sz="2000" b="0" dirty="0">
                <a:latin typeface="Calibri" pitchFamily="34" charset="0"/>
                <a:ea typeface="ＭＳ Ｐゴシック" pitchFamily="34" charset="-128"/>
              </a:rPr>
              <a:t>Coding &amp; </a:t>
            </a:r>
            <a:r>
              <a:rPr lang="en-GB" sz="2000" b="0" dirty="0" smtClean="0">
                <a:latin typeface="Calibri" pitchFamily="34" charset="0"/>
                <a:ea typeface="ＭＳ Ｐゴシック" pitchFamily="34" charset="-128"/>
              </a:rPr>
              <a:t>Synchronization</a:t>
            </a:r>
            <a:endParaRPr lang="en-GB" sz="2000" dirty="0">
              <a:latin typeface="Calibri" pitchFamily="34" charset="0"/>
              <a:ea typeface="ＭＳ Ｐゴシック" pitchFamily="34" charset="-128"/>
            </a:endParaRPr>
          </a:p>
          <a:p>
            <a:pPr>
              <a:lnSpc>
                <a:spcPct val="100000"/>
              </a:lnSpc>
              <a:spcBef>
                <a:spcPct val="50000"/>
              </a:spcBef>
              <a:spcAft>
                <a:spcPct val="0"/>
              </a:spcAft>
              <a:buSzPct val="70000"/>
              <a:buFont typeface="Wingdings" pitchFamily="2" charset="2"/>
              <a:buAutoNum type="arabicPeriod"/>
            </a:pPr>
            <a:r>
              <a:rPr lang="en-GB" sz="2000" dirty="0">
                <a:latin typeface="Calibri" pitchFamily="34" charset="0"/>
                <a:ea typeface="ＭＳ Ｐゴシック" pitchFamily="34" charset="-128"/>
              </a:rPr>
              <a:t>SLP WG	</a:t>
            </a:r>
            <a:r>
              <a:rPr lang="en-GB" sz="2000" b="0" dirty="0">
                <a:latin typeface="Calibri" pitchFamily="34" charset="0"/>
                <a:ea typeface="ＭＳ Ｐゴシック" pitchFamily="34" charset="-128"/>
              </a:rPr>
              <a:t>Space Link Protocols</a:t>
            </a:r>
            <a:endParaRPr lang="en-GB" sz="2000" dirty="0">
              <a:latin typeface="Calibri" pitchFamily="34" charset="0"/>
              <a:ea typeface="ＭＳ Ｐゴシック" pitchFamily="34" charset="-128"/>
            </a:endParaRPr>
          </a:p>
          <a:p>
            <a:pPr>
              <a:lnSpc>
                <a:spcPct val="100000"/>
              </a:lnSpc>
              <a:spcBef>
                <a:spcPct val="50000"/>
              </a:spcBef>
              <a:spcAft>
                <a:spcPct val="0"/>
              </a:spcAft>
              <a:buSzPct val="70000"/>
              <a:buFont typeface="Wingdings" pitchFamily="2" charset="2"/>
              <a:buAutoNum type="arabicPeriod"/>
            </a:pPr>
            <a:r>
              <a:rPr lang="en-GB" sz="2000" dirty="0" smtClean="0">
                <a:latin typeface="Calibri" pitchFamily="34" charset="0"/>
                <a:ea typeface="ＭＳ Ｐゴシック" pitchFamily="34" charset="-128"/>
              </a:rPr>
              <a:t>NGU WG	</a:t>
            </a:r>
            <a:r>
              <a:rPr lang="en-GB" sz="2000" b="0" dirty="0" smtClean="0">
                <a:latin typeface="Calibri" pitchFamily="34" charset="0"/>
                <a:ea typeface="ＭＳ Ｐゴシック" pitchFamily="34" charset="-128"/>
              </a:rPr>
              <a:t>Next Generation </a:t>
            </a:r>
            <a:r>
              <a:rPr lang="en-GB" sz="2000" b="0" dirty="0">
                <a:latin typeface="Calibri" pitchFamily="34" charset="0"/>
                <a:ea typeface="ＭＳ Ｐゴシック" pitchFamily="34" charset="-128"/>
              </a:rPr>
              <a:t>Uplink  (</a:t>
            </a:r>
            <a:r>
              <a:rPr lang="en-GB" b="0" dirty="0">
                <a:latin typeface="Calibri" pitchFamily="34" charset="0"/>
                <a:ea typeface="ＭＳ Ｐゴシック" pitchFamily="34" charset="-128"/>
              </a:rPr>
              <a:t>No Meeting in </a:t>
            </a:r>
            <a:r>
              <a:rPr lang="en-GB" b="0" dirty="0" smtClean="0">
                <a:latin typeface="Calibri" pitchFamily="34" charset="0"/>
                <a:ea typeface="ＭＳ Ｐゴシック" pitchFamily="34" charset="-128"/>
              </a:rPr>
              <a:t>London</a:t>
            </a:r>
            <a:r>
              <a:rPr lang="en-GB" sz="2000" b="0" dirty="0" smtClean="0">
                <a:latin typeface="Calibri" pitchFamily="34" charset="0"/>
                <a:ea typeface="ＭＳ Ｐゴシック" pitchFamily="34" charset="-128"/>
              </a:rPr>
              <a:t>)</a:t>
            </a:r>
            <a:endParaRPr lang="en-GB" sz="2000" b="0" dirty="0">
              <a:latin typeface="Calibri" pitchFamily="34" charset="0"/>
              <a:ea typeface="ＭＳ Ｐゴシック" pitchFamily="34" charset="-128"/>
            </a:endParaRPr>
          </a:p>
          <a:p>
            <a:pPr>
              <a:lnSpc>
                <a:spcPct val="100000"/>
              </a:lnSpc>
              <a:spcBef>
                <a:spcPct val="50000"/>
              </a:spcBef>
              <a:spcAft>
                <a:spcPct val="0"/>
              </a:spcAft>
              <a:buSzPct val="70000"/>
              <a:buFont typeface="Wingdings" pitchFamily="2" charset="2"/>
              <a:buAutoNum type="arabicPeriod"/>
            </a:pPr>
            <a:r>
              <a:rPr lang="en-GB" sz="2000" dirty="0" smtClean="0">
                <a:latin typeface="Calibri" pitchFamily="34" charset="0"/>
                <a:ea typeface="ＭＳ Ｐゴシック" pitchFamily="34" charset="-128"/>
              </a:rPr>
              <a:t>MHDC </a:t>
            </a:r>
            <a:r>
              <a:rPr lang="en-GB" sz="2000" dirty="0">
                <a:latin typeface="Calibri" pitchFamily="34" charset="0"/>
                <a:ea typeface="ＭＳ Ｐゴシック" pitchFamily="34" charset="-128"/>
              </a:rPr>
              <a:t>WG  	</a:t>
            </a:r>
            <a:r>
              <a:rPr lang="en-GB" sz="2000" b="0" dirty="0">
                <a:latin typeface="Calibri" pitchFamily="34" charset="0"/>
                <a:ea typeface="ＭＳ Ｐゴシック" pitchFamily="34" charset="-128"/>
              </a:rPr>
              <a:t>Multi/</a:t>
            </a:r>
            <a:r>
              <a:rPr lang="en-GB" sz="2000" b="0" dirty="0" err="1">
                <a:latin typeface="Calibri" pitchFamily="34" charset="0"/>
                <a:ea typeface="ＭＳ Ｐゴシック" pitchFamily="34" charset="-128"/>
              </a:rPr>
              <a:t>Hyperspectral</a:t>
            </a:r>
            <a:r>
              <a:rPr lang="en-GB" sz="2000" b="0" dirty="0">
                <a:latin typeface="Calibri" pitchFamily="34" charset="0"/>
                <a:ea typeface="ＭＳ Ｐゴシック" pitchFamily="34" charset="-128"/>
              </a:rPr>
              <a:t> Data Compression</a:t>
            </a:r>
          </a:p>
          <a:p>
            <a:pPr>
              <a:lnSpc>
                <a:spcPct val="100000"/>
              </a:lnSpc>
              <a:spcBef>
                <a:spcPct val="50000"/>
              </a:spcBef>
              <a:spcAft>
                <a:spcPct val="0"/>
              </a:spcAft>
              <a:buSzPct val="70000"/>
              <a:buFont typeface="Wingdings" pitchFamily="2" charset="2"/>
              <a:buAutoNum type="arabicPeriod"/>
            </a:pPr>
            <a:r>
              <a:rPr lang="en-GB" sz="2000" dirty="0">
                <a:latin typeface="Calibri" pitchFamily="34" charset="0"/>
                <a:ea typeface="ＭＳ Ｐゴシック" pitchFamily="34" charset="-128"/>
              </a:rPr>
              <a:t>SDLS WG   	</a:t>
            </a:r>
            <a:r>
              <a:rPr lang="en-GB" sz="2000" b="0" dirty="0">
                <a:latin typeface="Calibri" pitchFamily="34" charset="0"/>
                <a:ea typeface="ＭＳ Ｐゴシック" pitchFamily="34" charset="-128"/>
              </a:rPr>
              <a:t>Space Data Link Security </a:t>
            </a:r>
            <a:r>
              <a:rPr lang="en-GB" sz="2000" dirty="0">
                <a:latin typeface="Calibri" pitchFamily="34" charset="0"/>
                <a:ea typeface="ＭＳ Ｐゴシック" pitchFamily="34" charset="-128"/>
              </a:rPr>
              <a:t>(Joint with SEA)</a:t>
            </a:r>
            <a:endParaRPr lang="en-GB" sz="2000" b="0" dirty="0">
              <a:latin typeface="Calibri" pitchFamily="34" charset="0"/>
              <a:ea typeface="ＭＳ Ｐゴシック" pitchFamily="34" charset="-128"/>
            </a:endParaRPr>
          </a:p>
          <a:p>
            <a:pPr>
              <a:lnSpc>
                <a:spcPct val="100000"/>
              </a:lnSpc>
              <a:spcBef>
                <a:spcPct val="50000"/>
              </a:spcBef>
              <a:spcAft>
                <a:spcPct val="0"/>
              </a:spcAft>
              <a:buSzPct val="70000"/>
              <a:buFont typeface="Wingdings" pitchFamily="2" charset="2"/>
              <a:buAutoNum type="arabicPeriod"/>
            </a:pPr>
            <a:r>
              <a:rPr lang="en-GB" sz="2000" dirty="0" smtClean="0">
                <a:latin typeface="Calibri" pitchFamily="34" charset="0"/>
                <a:ea typeface="ＭＳ Ｐゴシック" pitchFamily="34" charset="-128"/>
              </a:rPr>
              <a:t>OPT WG</a:t>
            </a:r>
            <a:r>
              <a:rPr lang="en-GB" sz="2000" dirty="0">
                <a:latin typeface="Calibri" pitchFamily="34" charset="0"/>
                <a:ea typeface="ＭＳ Ｐゴシック" pitchFamily="34" charset="-128"/>
              </a:rPr>
              <a:t>	</a:t>
            </a:r>
            <a:r>
              <a:rPr lang="en-GB" sz="2000" b="0" dirty="0">
                <a:latin typeface="Calibri" pitchFamily="34" charset="0"/>
                <a:ea typeface="ＭＳ Ｐゴシック" pitchFamily="34" charset="-128"/>
              </a:rPr>
              <a:t>Optical </a:t>
            </a:r>
            <a:r>
              <a:rPr lang="en-GB" sz="2000" b="0" dirty="0" smtClean="0">
                <a:latin typeface="Calibri" pitchFamily="34" charset="0"/>
                <a:ea typeface="ＭＳ Ｐゴシック" pitchFamily="34" charset="-128"/>
              </a:rPr>
              <a:t>Communications </a:t>
            </a:r>
            <a:endParaRPr lang="en-GB" sz="2000" dirty="0">
              <a:latin typeface="Calibri" pitchFamily="34" charset="0"/>
              <a:ea typeface="ＭＳ Ｐゴシック" pitchFamily="34" charset="-128"/>
            </a:endParaRPr>
          </a:p>
        </p:txBody>
      </p:sp>
      <p:sp>
        <p:nvSpPr>
          <p:cNvPr id="6" name="Text Box 2"/>
          <p:cNvSpPr txBox="1">
            <a:spLocks noChangeArrowheads="1"/>
          </p:cNvSpPr>
          <p:nvPr/>
        </p:nvSpPr>
        <p:spPr bwMode="auto">
          <a:xfrm>
            <a:off x="2728560" y="87765"/>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423777957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defRPr/>
            </a:pPr>
            <a:r>
              <a:rPr lang="en-US" sz="2800" dirty="0" smtClean="0">
                <a:solidFill>
                  <a:srgbClr val="000099"/>
                </a:solidFill>
                <a:effectLst>
                  <a:outerShdw blurRad="38100" dist="38100" dir="2700000" algn="tl">
                    <a:srgbClr val="C0C0C0"/>
                  </a:outerShdw>
                </a:effectLst>
              </a:rPr>
              <a:t>SLS Area Report</a:t>
            </a:r>
            <a:br>
              <a:rPr lang="en-US" sz="2800" dirty="0" smtClean="0">
                <a:solidFill>
                  <a:srgbClr val="000099"/>
                </a:solidFill>
                <a:effectLst>
                  <a:outerShdw blurRad="38100" dist="38100" dir="2700000" algn="tl">
                    <a:srgbClr val="C0C0C0"/>
                  </a:outerShdw>
                </a:effectLst>
              </a:rPr>
            </a:br>
            <a:r>
              <a:rPr lang="en-GB" sz="2000" dirty="0" smtClean="0">
                <a:solidFill>
                  <a:srgbClr val="000099"/>
                </a:solidFill>
                <a:latin typeface="Calibri" pitchFamily="34" charset="0"/>
              </a:rPr>
              <a:t> B. </a:t>
            </a:r>
            <a:r>
              <a:rPr lang="en-GB" sz="2000" u="sng" dirty="0" smtClean="0">
                <a:solidFill>
                  <a:srgbClr val="000099"/>
                </a:solidFill>
                <a:latin typeface="Calibri" pitchFamily="34" charset="0"/>
              </a:rPr>
              <a:t>Meeting Demographics</a:t>
            </a:r>
            <a:endParaRPr lang="en-US" sz="2000" dirty="0"/>
          </a:p>
        </p:txBody>
      </p:sp>
      <p:graphicFrame>
        <p:nvGraphicFramePr>
          <p:cNvPr id="6" name="Content Placeholder 5"/>
          <p:cNvGraphicFramePr>
            <a:graphicFrameLocks noGrp="1"/>
          </p:cNvGraphicFramePr>
          <p:nvPr>
            <p:ph idx="1"/>
          </p:nvPr>
        </p:nvGraphicFramePr>
        <p:xfrm>
          <a:off x="457200" y="1066800"/>
          <a:ext cx="8305799" cy="5334004"/>
        </p:xfrm>
        <a:graphic>
          <a:graphicData uri="http://schemas.openxmlformats.org/drawingml/2006/table">
            <a:tbl>
              <a:tblPr firstRow="1" bandRow="1">
                <a:tableStyleId>{5C22544A-7EE6-4342-B048-85BDC9FD1C3A}</a:tableStyleId>
              </a:tblPr>
              <a:tblGrid>
                <a:gridCol w="1066800"/>
                <a:gridCol w="838200"/>
                <a:gridCol w="609600"/>
                <a:gridCol w="838200"/>
                <a:gridCol w="685800"/>
                <a:gridCol w="838200"/>
                <a:gridCol w="1828800"/>
                <a:gridCol w="723173"/>
                <a:gridCol w="877026"/>
              </a:tblGrid>
              <a:tr h="471704">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ctr" fontAlgn="b"/>
                      <a:r>
                        <a:rPr lang="en-US" sz="1400" b="1" i="0" u="none" strike="noStrike">
                          <a:solidFill>
                            <a:srgbClr val="000000"/>
                          </a:solidFill>
                          <a:effectLst/>
                          <a:latin typeface="Arial"/>
                        </a:rPr>
                        <a:t>Plenary</a:t>
                      </a:r>
                    </a:p>
                  </a:txBody>
                  <a:tcPr marL="9525" marR="9525" marT="9525" marB="0" anchor="b"/>
                </a:tc>
                <a:tc>
                  <a:txBody>
                    <a:bodyPr/>
                    <a:lstStyle/>
                    <a:p>
                      <a:pPr algn="ctr" fontAlgn="b"/>
                      <a:r>
                        <a:rPr lang="en-US" sz="1400" b="1" i="0" u="none" strike="noStrike">
                          <a:solidFill>
                            <a:srgbClr val="000000"/>
                          </a:solidFill>
                          <a:effectLst/>
                          <a:latin typeface="Arial"/>
                        </a:rPr>
                        <a:t>C/S</a:t>
                      </a:r>
                    </a:p>
                  </a:txBody>
                  <a:tcPr marL="9525" marR="9525" marT="9525" marB="0" anchor="b"/>
                </a:tc>
                <a:tc>
                  <a:txBody>
                    <a:bodyPr/>
                    <a:lstStyle/>
                    <a:p>
                      <a:pPr algn="ctr" fontAlgn="b"/>
                      <a:r>
                        <a:rPr lang="en-US" sz="1400" b="1" i="0" u="none" strike="noStrike">
                          <a:solidFill>
                            <a:srgbClr val="000000"/>
                          </a:solidFill>
                          <a:effectLst/>
                          <a:latin typeface="Arial"/>
                        </a:rPr>
                        <a:t>SLP</a:t>
                      </a:r>
                    </a:p>
                  </a:txBody>
                  <a:tcPr marL="9525" marR="9525" marT="9525" marB="0" anchor="b"/>
                </a:tc>
                <a:tc>
                  <a:txBody>
                    <a:bodyPr/>
                    <a:lstStyle/>
                    <a:p>
                      <a:pPr algn="ctr" fontAlgn="b"/>
                      <a:r>
                        <a:rPr lang="en-US" sz="1400" b="1" i="0" u="none" strike="noStrike">
                          <a:solidFill>
                            <a:srgbClr val="000000"/>
                          </a:solidFill>
                          <a:effectLst/>
                          <a:latin typeface="Arial"/>
                        </a:rPr>
                        <a:t>RFM</a:t>
                      </a:r>
                    </a:p>
                  </a:txBody>
                  <a:tcPr marL="9525" marR="9525" marT="9525" marB="0" anchor="b"/>
                </a:tc>
                <a:tc>
                  <a:txBody>
                    <a:bodyPr/>
                    <a:lstStyle/>
                    <a:p>
                      <a:pPr algn="ctr" fontAlgn="b"/>
                      <a:r>
                        <a:rPr lang="en-US" sz="1400" b="1" i="0" u="none" strike="noStrike">
                          <a:solidFill>
                            <a:srgbClr val="000000"/>
                          </a:solidFill>
                          <a:effectLst/>
                          <a:latin typeface="Arial"/>
                        </a:rPr>
                        <a:t>Optical</a:t>
                      </a:r>
                    </a:p>
                  </a:txBody>
                  <a:tcPr marL="9525" marR="9525" marT="9525" marB="0" anchor="b"/>
                </a:tc>
                <a:tc>
                  <a:txBody>
                    <a:bodyPr/>
                    <a:lstStyle/>
                    <a:p>
                      <a:pPr algn="ctr" fontAlgn="b"/>
                      <a:r>
                        <a:rPr lang="en-US" sz="1400" b="1" i="0" u="none" strike="noStrike">
                          <a:solidFill>
                            <a:srgbClr val="000000"/>
                          </a:solidFill>
                          <a:effectLst/>
                          <a:latin typeface="Arial"/>
                        </a:rPr>
                        <a:t>OPT+C&amp;S+RFM+SLP</a:t>
                      </a:r>
                    </a:p>
                  </a:txBody>
                  <a:tcPr marL="9525" marR="9525" marT="9525" marB="0" anchor="b"/>
                </a:tc>
                <a:tc>
                  <a:txBody>
                    <a:bodyPr/>
                    <a:lstStyle/>
                    <a:p>
                      <a:pPr algn="ctr" fontAlgn="b"/>
                      <a:r>
                        <a:rPr lang="en-US" sz="1400" b="1" i="0" u="none" strike="noStrike">
                          <a:solidFill>
                            <a:srgbClr val="000000"/>
                          </a:solidFill>
                          <a:effectLst/>
                          <a:latin typeface="Arial"/>
                        </a:rPr>
                        <a:t>SDLS</a:t>
                      </a:r>
                    </a:p>
                  </a:txBody>
                  <a:tcPr marL="9525" marR="9525" marT="9525" marB="0" anchor="b"/>
                </a:tc>
                <a:tc>
                  <a:txBody>
                    <a:bodyPr/>
                    <a:lstStyle/>
                    <a:p>
                      <a:pPr algn="ctr" fontAlgn="b"/>
                      <a:r>
                        <a:rPr lang="en-US" sz="1400" b="1" i="0" u="none" strike="noStrike">
                          <a:solidFill>
                            <a:srgbClr val="000000"/>
                          </a:solidFill>
                          <a:effectLst/>
                          <a:latin typeface="Arial"/>
                        </a:rPr>
                        <a:t>MHDC</a:t>
                      </a:r>
                    </a:p>
                  </a:txBody>
                  <a:tcPr marL="9525" marR="9525" marT="9525" marB="0" anchor="b"/>
                </a:tc>
              </a:tr>
              <a:tr h="253290">
                <a:tc>
                  <a:txBody>
                    <a:bodyPr/>
                    <a:lstStyle/>
                    <a:p>
                      <a:pPr algn="l" fontAlgn="b"/>
                      <a:r>
                        <a:rPr lang="en-US" sz="1400" b="1" i="0" u="none" strike="noStrike">
                          <a:solidFill>
                            <a:srgbClr val="000000"/>
                          </a:solidFill>
                          <a:effectLst/>
                          <a:latin typeface="Arial"/>
                        </a:rPr>
                        <a:t>ASI</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53290">
                <a:tc>
                  <a:txBody>
                    <a:bodyPr/>
                    <a:lstStyle/>
                    <a:p>
                      <a:pPr algn="l" fontAlgn="b"/>
                      <a:r>
                        <a:rPr lang="en-US" sz="1400" b="1" i="0" u="none" strike="noStrike">
                          <a:solidFill>
                            <a:srgbClr val="000000"/>
                          </a:solidFill>
                          <a:effectLst/>
                          <a:latin typeface="Arial"/>
                        </a:rPr>
                        <a:t>CNES</a:t>
                      </a:r>
                    </a:p>
                  </a:txBody>
                  <a:tcPr marL="9525" marR="9525" marT="9525" marB="0" anchor="b"/>
                </a:tc>
                <a:tc>
                  <a:txBody>
                    <a:bodyPr/>
                    <a:lstStyle/>
                    <a:p>
                      <a:pPr algn="ctr" fontAlgn="b"/>
                      <a:r>
                        <a:rPr lang="en-US" sz="1400" b="0" i="0" u="none" strike="noStrike">
                          <a:solidFill>
                            <a:srgbClr val="000000"/>
                          </a:solidFill>
                          <a:effectLst/>
                          <a:latin typeface="Arial"/>
                        </a:rPr>
                        <a:t>3</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3</a:t>
                      </a:r>
                    </a:p>
                  </a:txBody>
                  <a:tcPr marL="9525" marR="9525" marT="9525" marB="0" anchor="b"/>
                </a:tc>
                <a:tc>
                  <a:txBody>
                    <a:bodyPr/>
                    <a:lstStyle/>
                    <a:p>
                      <a:pPr algn="ctr" fontAlgn="b"/>
                      <a:r>
                        <a:rPr lang="en-US" sz="1400" b="0" i="0" u="none" strike="noStrike">
                          <a:solidFill>
                            <a:srgbClr val="000000"/>
                          </a:solidFill>
                          <a:effectLst/>
                          <a:latin typeface="Arial"/>
                        </a:rPr>
                        <a:t>4</a:t>
                      </a:r>
                    </a:p>
                  </a:txBody>
                  <a:tcPr marL="9525" marR="9525" marT="9525" marB="0" anchor="b"/>
                </a:tc>
                <a:tc>
                  <a:txBody>
                    <a:bodyPr/>
                    <a:lstStyle/>
                    <a:p>
                      <a:pPr algn="ctr" fontAlgn="b"/>
                      <a:r>
                        <a:rPr lang="en-US" sz="1400" b="0" i="0" u="none" strike="noStrike">
                          <a:solidFill>
                            <a:srgbClr val="000000"/>
                          </a:solidFill>
                          <a:effectLst/>
                          <a:latin typeface="Arial"/>
                        </a:rPr>
                        <a:t>3</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3</a:t>
                      </a:r>
                    </a:p>
                  </a:txBody>
                  <a:tcPr marL="9525" marR="9525" marT="9525" marB="0" anchor="b"/>
                </a:tc>
              </a:tr>
              <a:tr h="253290">
                <a:tc>
                  <a:txBody>
                    <a:bodyPr/>
                    <a:lstStyle/>
                    <a:p>
                      <a:pPr algn="l" fontAlgn="b"/>
                      <a:r>
                        <a:rPr lang="en-US" sz="1400" b="1" i="0" u="none" strike="noStrike">
                          <a:solidFill>
                            <a:srgbClr val="000000"/>
                          </a:solidFill>
                          <a:effectLst/>
                          <a:latin typeface="Arial"/>
                        </a:rPr>
                        <a:t>CNSA</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3</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3</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53290">
                <a:tc>
                  <a:txBody>
                    <a:bodyPr/>
                    <a:lstStyle/>
                    <a:p>
                      <a:pPr algn="l" fontAlgn="b"/>
                      <a:r>
                        <a:rPr lang="en-US" sz="1400" b="1" i="0" u="none" strike="noStrike">
                          <a:solidFill>
                            <a:srgbClr val="000000"/>
                          </a:solidFill>
                          <a:effectLst/>
                          <a:latin typeface="Arial"/>
                        </a:rPr>
                        <a:t>CSA</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53290">
                <a:tc>
                  <a:txBody>
                    <a:bodyPr/>
                    <a:lstStyle/>
                    <a:p>
                      <a:pPr algn="l" fontAlgn="b"/>
                      <a:r>
                        <a:rPr lang="en-US" sz="1400" b="1" i="0" u="none" strike="noStrike">
                          <a:solidFill>
                            <a:srgbClr val="000000"/>
                          </a:solidFill>
                          <a:effectLst/>
                          <a:latin typeface="Arial"/>
                        </a:rPr>
                        <a:t>DLR</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4</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6</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r>
              <a:tr h="253290">
                <a:tc>
                  <a:txBody>
                    <a:bodyPr/>
                    <a:lstStyle/>
                    <a:p>
                      <a:pPr algn="l" fontAlgn="b"/>
                      <a:r>
                        <a:rPr lang="en-US" sz="1400" b="1" i="0" u="none" strike="noStrike">
                          <a:solidFill>
                            <a:srgbClr val="000000"/>
                          </a:solidFill>
                          <a:effectLst/>
                          <a:latin typeface="Arial"/>
                        </a:rPr>
                        <a:t>ESA</a:t>
                      </a:r>
                    </a:p>
                  </a:txBody>
                  <a:tcPr marL="9525" marR="9525" marT="9525" marB="0" anchor="b"/>
                </a:tc>
                <a:tc>
                  <a:txBody>
                    <a:bodyPr/>
                    <a:lstStyle/>
                    <a:p>
                      <a:pPr algn="ctr" fontAlgn="b"/>
                      <a:r>
                        <a:rPr lang="en-US" sz="1400" b="0" i="0" u="none" strike="noStrike">
                          <a:solidFill>
                            <a:srgbClr val="000000"/>
                          </a:solidFill>
                          <a:effectLst/>
                          <a:latin typeface="Arial"/>
                        </a:rPr>
                        <a:t>6</a:t>
                      </a:r>
                    </a:p>
                  </a:txBody>
                  <a:tcPr marL="9525" marR="9525" marT="9525" marB="0" anchor="b"/>
                </a:tc>
                <a:tc>
                  <a:txBody>
                    <a:bodyPr/>
                    <a:lstStyle/>
                    <a:p>
                      <a:pPr algn="ctr" fontAlgn="b"/>
                      <a:r>
                        <a:rPr lang="en-US" sz="1400" b="0" i="0" u="none" strike="noStrike">
                          <a:solidFill>
                            <a:srgbClr val="000000"/>
                          </a:solidFill>
                          <a:effectLst/>
                          <a:latin typeface="Arial"/>
                        </a:rPr>
                        <a:t>9</a:t>
                      </a:r>
                    </a:p>
                  </a:txBody>
                  <a:tcPr marL="9525" marR="9525" marT="9525" marB="0" anchor="b"/>
                </a:tc>
                <a:tc>
                  <a:txBody>
                    <a:bodyPr/>
                    <a:lstStyle/>
                    <a:p>
                      <a:pPr algn="ctr" fontAlgn="b"/>
                      <a:r>
                        <a:rPr lang="en-US" sz="1400" b="0" i="0" u="none" strike="noStrike">
                          <a:solidFill>
                            <a:srgbClr val="000000"/>
                          </a:solidFill>
                          <a:effectLst/>
                          <a:latin typeface="Arial"/>
                        </a:rPr>
                        <a:t>4</a:t>
                      </a:r>
                    </a:p>
                  </a:txBody>
                  <a:tcPr marL="9525" marR="9525" marT="9525" marB="0" anchor="b"/>
                </a:tc>
                <a:tc>
                  <a:txBody>
                    <a:bodyPr/>
                    <a:lstStyle/>
                    <a:p>
                      <a:pPr algn="ctr" fontAlgn="b"/>
                      <a:r>
                        <a:rPr lang="en-US" sz="1400" b="0" i="0" u="none" strike="noStrike">
                          <a:solidFill>
                            <a:srgbClr val="000000"/>
                          </a:solidFill>
                          <a:effectLst/>
                          <a:latin typeface="Arial"/>
                        </a:rPr>
                        <a:t>5</a:t>
                      </a:r>
                    </a:p>
                  </a:txBody>
                  <a:tcPr marL="9525" marR="9525" marT="9525" marB="0" anchor="b"/>
                </a:tc>
                <a:tc>
                  <a:txBody>
                    <a:bodyPr/>
                    <a:lstStyle/>
                    <a:p>
                      <a:pPr algn="ctr" fontAlgn="b"/>
                      <a:r>
                        <a:rPr lang="en-US" sz="1400" b="0" i="0" u="none" strike="noStrike">
                          <a:solidFill>
                            <a:srgbClr val="000000"/>
                          </a:solidFill>
                          <a:effectLst/>
                          <a:latin typeface="Arial"/>
                        </a:rPr>
                        <a:t>8</a:t>
                      </a:r>
                    </a:p>
                  </a:txBody>
                  <a:tcPr marL="9525" marR="9525" marT="9525" marB="0" anchor="b"/>
                </a:tc>
                <a:tc>
                  <a:txBody>
                    <a:bodyPr/>
                    <a:lstStyle/>
                    <a:p>
                      <a:pPr algn="ctr" fontAlgn="b"/>
                      <a:r>
                        <a:rPr lang="en-US" sz="1400" b="0" i="0" u="none" strike="noStrike">
                          <a:solidFill>
                            <a:srgbClr val="000000"/>
                          </a:solidFill>
                          <a:effectLst/>
                          <a:latin typeface="Arial"/>
                        </a:rPr>
                        <a:t>6</a:t>
                      </a:r>
                    </a:p>
                  </a:txBody>
                  <a:tcPr marL="9525" marR="9525" marT="9525" marB="0" anchor="b"/>
                </a:tc>
                <a:tc>
                  <a:txBody>
                    <a:bodyPr/>
                    <a:lstStyle/>
                    <a:p>
                      <a:pPr algn="ctr" fontAlgn="b"/>
                      <a:r>
                        <a:rPr lang="en-US" sz="1400" b="0" i="0" u="none" strike="noStrike">
                          <a:solidFill>
                            <a:srgbClr val="000000"/>
                          </a:solidFill>
                          <a:effectLst/>
                          <a:latin typeface="Arial"/>
                        </a:rPr>
                        <a:t>3</a:t>
                      </a:r>
                    </a:p>
                  </a:txBody>
                  <a:tcPr marL="9525" marR="9525" marT="9525" marB="0" anchor="b"/>
                </a:tc>
                <a:tc>
                  <a:txBody>
                    <a:bodyPr/>
                    <a:lstStyle/>
                    <a:p>
                      <a:pPr algn="ctr" fontAlgn="b"/>
                      <a:r>
                        <a:rPr lang="en-US" sz="1400" b="0" i="0" u="none" strike="noStrike">
                          <a:solidFill>
                            <a:srgbClr val="000000"/>
                          </a:solidFill>
                          <a:effectLst/>
                          <a:latin typeface="Arial"/>
                        </a:rPr>
                        <a:t>3</a:t>
                      </a:r>
                    </a:p>
                  </a:txBody>
                  <a:tcPr marL="9525" marR="9525" marT="9525" marB="0" anchor="b"/>
                </a:tc>
              </a:tr>
              <a:tr h="253290">
                <a:tc>
                  <a:txBody>
                    <a:bodyPr/>
                    <a:lstStyle/>
                    <a:p>
                      <a:pPr algn="l" fontAlgn="b"/>
                      <a:r>
                        <a:rPr lang="en-US" sz="1400" b="1" i="0" u="none" strike="noStrike">
                          <a:solidFill>
                            <a:srgbClr val="000000"/>
                          </a:solidFill>
                          <a:effectLst/>
                          <a:latin typeface="Arial"/>
                        </a:rPr>
                        <a:t>INPE</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53290">
                <a:tc>
                  <a:txBody>
                    <a:bodyPr/>
                    <a:lstStyle/>
                    <a:p>
                      <a:pPr algn="l" fontAlgn="b"/>
                      <a:r>
                        <a:rPr lang="en-US" sz="1400" b="1" i="0" u="none" strike="noStrike">
                          <a:solidFill>
                            <a:srgbClr val="000000"/>
                          </a:solidFill>
                          <a:effectLst/>
                          <a:latin typeface="Arial"/>
                        </a:rPr>
                        <a:t>JAXA</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7</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53290">
                <a:tc>
                  <a:txBody>
                    <a:bodyPr/>
                    <a:lstStyle/>
                    <a:p>
                      <a:pPr algn="l" fontAlgn="b"/>
                      <a:r>
                        <a:rPr lang="en-US" sz="1400" b="1" i="0" u="none" strike="noStrike">
                          <a:solidFill>
                            <a:srgbClr val="000000"/>
                          </a:solidFill>
                          <a:effectLst/>
                          <a:latin typeface="Arial"/>
                        </a:rPr>
                        <a:t>NASA</a:t>
                      </a:r>
                    </a:p>
                  </a:txBody>
                  <a:tcPr marL="9525" marR="9525" marT="9525" marB="0" anchor="b"/>
                </a:tc>
                <a:tc>
                  <a:txBody>
                    <a:bodyPr/>
                    <a:lstStyle/>
                    <a:p>
                      <a:pPr algn="ctr" fontAlgn="b"/>
                      <a:r>
                        <a:rPr lang="en-US" sz="1400" b="0" i="0" u="none" strike="noStrike">
                          <a:solidFill>
                            <a:srgbClr val="000000"/>
                          </a:solidFill>
                          <a:effectLst/>
                          <a:latin typeface="Arial"/>
                        </a:rPr>
                        <a:t>5</a:t>
                      </a:r>
                    </a:p>
                  </a:txBody>
                  <a:tcPr marL="9525" marR="9525" marT="9525" marB="0" anchor="b"/>
                </a:tc>
                <a:tc>
                  <a:txBody>
                    <a:bodyPr/>
                    <a:lstStyle/>
                    <a:p>
                      <a:pPr algn="ctr" fontAlgn="b"/>
                      <a:r>
                        <a:rPr lang="en-US" sz="1400" b="0" i="0" u="none" strike="noStrike">
                          <a:solidFill>
                            <a:srgbClr val="000000"/>
                          </a:solidFill>
                          <a:effectLst/>
                          <a:latin typeface="Arial"/>
                        </a:rPr>
                        <a:t>6</a:t>
                      </a:r>
                    </a:p>
                  </a:txBody>
                  <a:tcPr marL="9525" marR="9525" marT="9525" marB="0" anchor="b"/>
                </a:tc>
                <a:tc>
                  <a:txBody>
                    <a:bodyPr/>
                    <a:lstStyle/>
                    <a:p>
                      <a:pPr algn="ctr" fontAlgn="b"/>
                      <a:r>
                        <a:rPr lang="en-US" sz="1400" b="0" i="0" u="none" strike="noStrike">
                          <a:solidFill>
                            <a:srgbClr val="000000"/>
                          </a:solidFill>
                          <a:effectLst/>
                          <a:latin typeface="Arial"/>
                        </a:rPr>
                        <a:t>7</a:t>
                      </a:r>
                    </a:p>
                  </a:txBody>
                  <a:tcPr marL="9525" marR="9525" marT="9525" marB="0" anchor="b"/>
                </a:tc>
                <a:tc>
                  <a:txBody>
                    <a:bodyPr/>
                    <a:lstStyle/>
                    <a:p>
                      <a:pPr algn="ctr" fontAlgn="b"/>
                      <a:r>
                        <a:rPr lang="en-US" sz="1400" b="0" i="0" u="none" strike="noStrike">
                          <a:solidFill>
                            <a:srgbClr val="000000"/>
                          </a:solidFill>
                          <a:effectLst/>
                          <a:latin typeface="Arial"/>
                        </a:rPr>
                        <a:t>3</a:t>
                      </a:r>
                    </a:p>
                  </a:txBody>
                  <a:tcPr marL="9525" marR="9525" marT="9525" marB="0" anchor="b"/>
                </a:tc>
                <a:tc>
                  <a:txBody>
                    <a:bodyPr/>
                    <a:lstStyle/>
                    <a:p>
                      <a:pPr algn="ctr" fontAlgn="b"/>
                      <a:r>
                        <a:rPr lang="en-US" sz="1400" b="0" i="0" u="none" strike="noStrike">
                          <a:solidFill>
                            <a:srgbClr val="000000"/>
                          </a:solidFill>
                          <a:effectLst/>
                          <a:latin typeface="Arial"/>
                        </a:rPr>
                        <a:t>11</a:t>
                      </a:r>
                    </a:p>
                  </a:txBody>
                  <a:tcPr marL="9525" marR="9525" marT="9525" marB="0" anchor="b"/>
                </a:tc>
                <a:tc>
                  <a:txBody>
                    <a:bodyPr/>
                    <a:lstStyle/>
                    <a:p>
                      <a:pPr algn="ctr" fontAlgn="b"/>
                      <a:r>
                        <a:rPr lang="en-US" sz="1400" b="0" i="0" u="none" strike="noStrike">
                          <a:solidFill>
                            <a:srgbClr val="000000"/>
                          </a:solidFill>
                          <a:effectLst/>
                          <a:latin typeface="Arial"/>
                        </a:rPr>
                        <a:t>5</a:t>
                      </a:r>
                    </a:p>
                  </a:txBody>
                  <a:tcPr marL="9525" marR="9525" marT="9525" marB="0" anchor="b"/>
                </a:tc>
                <a:tc>
                  <a:txBody>
                    <a:bodyPr/>
                    <a:lstStyle/>
                    <a:p>
                      <a:pPr algn="ctr" fontAlgn="b"/>
                      <a:r>
                        <a:rPr lang="en-US" sz="1400" b="0" i="0" u="none" strike="noStrike">
                          <a:solidFill>
                            <a:srgbClr val="000000"/>
                          </a:solidFill>
                          <a:effectLst/>
                          <a:latin typeface="Arial"/>
                        </a:rPr>
                        <a:t>4</a:t>
                      </a:r>
                    </a:p>
                  </a:txBody>
                  <a:tcPr marL="9525" marR="9525" marT="9525" marB="0" anchor="b"/>
                </a:tc>
                <a:tc>
                  <a:txBody>
                    <a:bodyPr/>
                    <a:lstStyle/>
                    <a:p>
                      <a:pPr algn="ctr" fontAlgn="b"/>
                      <a:r>
                        <a:rPr lang="en-US" sz="1400" b="0" i="0" u="none" strike="noStrike">
                          <a:solidFill>
                            <a:srgbClr val="000000"/>
                          </a:solidFill>
                          <a:effectLst/>
                          <a:latin typeface="Arial"/>
                        </a:rPr>
                        <a:t>3</a:t>
                      </a:r>
                    </a:p>
                  </a:txBody>
                  <a:tcPr marL="9525" marR="9525" marT="9525" marB="0" anchor="b"/>
                </a:tc>
              </a:tr>
              <a:tr h="253290">
                <a:tc>
                  <a:txBody>
                    <a:bodyPr/>
                    <a:lstStyle/>
                    <a:p>
                      <a:pPr algn="l" fontAlgn="b"/>
                      <a:r>
                        <a:rPr lang="en-US" sz="1400" b="1" i="0" u="none" strike="noStrike">
                          <a:solidFill>
                            <a:srgbClr val="000000"/>
                          </a:solidFill>
                          <a:effectLst/>
                          <a:latin typeface="Arial"/>
                        </a:rPr>
                        <a:t>RFSA</a:t>
                      </a:r>
                    </a:p>
                  </a:txBody>
                  <a:tcPr marL="9525" marR="9525" marT="9525" marB="0" anchor="b"/>
                </a:tc>
                <a:tc>
                  <a:txBody>
                    <a:bodyPr/>
                    <a:lstStyle/>
                    <a:p>
                      <a:pPr algn="ctr" fontAlgn="b"/>
                      <a:r>
                        <a:rPr lang="en-US" sz="1400" b="0" i="0" u="none" strike="noStrike">
                          <a:solidFill>
                            <a:srgbClr val="000000"/>
                          </a:solidFill>
                          <a:effectLst/>
                          <a:latin typeface="Arial"/>
                        </a:rPr>
                        <a:t>3</a:t>
                      </a:r>
                    </a:p>
                  </a:txBody>
                  <a:tcPr marL="9525" marR="9525" marT="9525" marB="0" anchor="b"/>
                </a:tc>
                <a:tc>
                  <a:txBody>
                    <a:bodyPr/>
                    <a:lstStyle/>
                    <a:p>
                      <a:pPr algn="ctr" fontAlgn="b"/>
                      <a:r>
                        <a:rPr lang="en-US" sz="1400" b="0" i="0" u="none" strike="noStrike">
                          <a:solidFill>
                            <a:srgbClr val="000000"/>
                          </a:solidFill>
                          <a:effectLst/>
                          <a:latin typeface="Arial"/>
                        </a:rPr>
                        <a:t>5</a:t>
                      </a:r>
                    </a:p>
                  </a:txBody>
                  <a:tcPr marL="9525" marR="9525" marT="9525" marB="0" anchor="b"/>
                </a:tc>
                <a:tc>
                  <a:txBody>
                    <a:bodyPr/>
                    <a:lstStyle/>
                    <a:p>
                      <a:pPr algn="ctr" fontAlgn="b"/>
                      <a:r>
                        <a:rPr lang="en-US" sz="1400" b="0" i="0" u="none" strike="noStrike">
                          <a:solidFill>
                            <a:srgbClr val="000000"/>
                          </a:solidFill>
                          <a:effectLst/>
                          <a:latin typeface="Arial"/>
                        </a:rPr>
                        <a:t>3</a:t>
                      </a:r>
                    </a:p>
                  </a:txBody>
                  <a:tcPr marL="9525" marR="9525" marT="9525" marB="0" anchor="b"/>
                </a:tc>
                <a:tc>
                  <a:txBody>
                    <a:bodyPr/>
                    <a:lstStyle/>
                    <a:p>
                      <a:pPr algn="ctr" fontAlgn="b"/>
                      <a:r>
                        <a:rPr lang="en-US" sz="1400" b="0" i="0" u="none" strike="noStrike">
                          <a:solidFill>
                            <a:srgbClr val="000000"/>
                          </a:solidFill>
                          <a:effectLst/>
                          <a:latin typeface="Arial"/>
                        </a:rPr>
                        <a:t>7</a:t>
                      </a:r>
                    </a:p>
                  </a:txBody>
                  <a:tcPr marL="9525" marR="9525" marT="9525" marB="0" anchor="b"/>
                </a:tc>
                <a:tc>
                  <a:txBody>
                    <a:bodyPr/>
                    <a:lstStyle/>
                    <a:p>
                      <a:pPr algn="ctr" fontAlgn="b"/>
                      <a:r>
                        <a:rPr lang="en-US" sz="1400" b="0" i="0" u="none" strike="noStrike">
                          <a:solidFill>
                            <a:srgbClr val="000000"/>
                          </a:solidFill>
                          <a:effectLst/>
                          <a:latin typeface="Arial"/>
                        </a:rPr>
                        <a:t>2</a:t>
                      </a:r>
                    </a:p>
                  </a:txBody>
                  <a:tcPr marL="9525" marR="9525" marT="9525" marB="0" anchor="b"/>
                </a:tc>
                <a:tc>
                  <a:txBody>
                    <a:bodyPr/>
                    <a:lstStyle/>
                    <a:p>
                      <a:pPr algn="ctr" fontAlgn="b"/>
                      <a:r>
                        <a:rPr lang="en-US" sz="1400" b="0" i="0" u="none" strike="noStrike">
                          <a:solidFill>
                            <a:srgbClr val="000000"/>
                          </a:solidFill>
                          <a:effectLst/>
                          <a:latin typeface="Arial"/>
                        </a:rPr>
                        <a:t>3</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53290">
                <a:tc>
                  <a:txBody>
                    <a:bodyPr/>
                    <a:lstStyle/>
                    <a:p>
                      <a:pPr algn="l" fontAlgn="b"/>
                      <a:r>
                        <a:rPr lang="en-US" sz="1400" b="1" i="0" u="none" strike="noStrike">
                          <a:solidFill>
                            <a:srgbClr val="000000"/>
                          </a:solidFill>
                          <a:effectLst/>
                          <a:latin typeface="Arial"/>
                        </a:rPr>
                        <a:t>UKSA</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53290">
                <a:tc>
                  <a:txBody>
                    <a:bodyPr/>
                    <a:lstStyle/>
                    <a:p>
                      <a:pPr algn="l" fontAlgn="b"/>
                      <a:r>
                        <a:rPr lang="en-US" sz="1400" b="1" i="0" u="none" strike="noStrike">
                          <a:solidFill>
                            <a:srgbClr val="000000"/>
                          </a:solidFill>
                          <a:effectLst/>
                          <a:latin typeface="Arial"/>
                        </a:rPr>
                        <a:t>Other*</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c>
                  <a:txBody>
                    <a:bodyPr/>
                    <a:lstStyle/>
                    <a:p>
                      <a:pPr algn="ctr" fontAlgn="b"/>
                      <a:r>
                        <a:rPr lang="en-US" sz="1400" b="0" i="0" u="none" strike="noStrike">
                          <a:solidFill>
                            <a:srgbClr val="000000"/>
                          </a:solidFill>
                          <a:effectLst/>
                          <a:latin typeface="Arial"/>
                        </a:rPr>
                        <a:t>1</a:t>
                      </a:r>
                    </a:p>
                  </a:txBody>
                  <a:tcPr marL="9525" marR="9525" marT="9525" marB="0" anchor="b"/>
                </a:tc>
                <a:tc>
                  <a:txBody>
                    <a:bodyPr/>
                    <a:lstStyle/>
                    <a:p>
                      <a:pPr algn="ctr" fontAlgn="b"/>
                      <a:r>
                        <a:rPr lang="en-US" sz="1400" b="0" i="0" u="none" strike="noStrike">
                          <a:solidFill>
                            <a:srgbClr val="000000"/>
                          </a:solidFill>
                          <a:effectLst/>
                          <a:latin typeface="Arial"/>
                        </a:rPr>
                        <a:t> </a:t>
                      </a:r>
                    </a:p>
                  </a:txBody>
                  <a:tcPr marL="9525" marR="9525" marT="9525" marB="0" anchor="b"/>
                </a:tc>
              </a:tr>
              <a:tr h="253290">
                <a:tc>
                  <a:txBody>
                    <a:bodyPr/>
                    <a:lstStyle/>
                    <a:p>
                      <a:pPr algn="l" fontAlgn="b"/>
                      <a:r>
                        <a:rPr lang="en-US" sz="1400" b="1" i="0" u="none" strike="noStrike">
                          <a:solidFill>
                            <a:srgbClr val="000000"/>
                          </a:solidFill>
                          <a:effectLst/>
                          <a:latin typeface="Arial"/>
                        </a:rPr>
                        <a:t>TOTAL</a:t>
                      </a:r>
                    </a:p>
                  </a:txBody>
                  <a:tcPr marL="9525" marR="9525" marT="9525" marB="0" anchor="b"/>
                </a:tc>
                <a:tc>
                  <a:txBody>
                    <a:bodyPr/>
                    <a:lstStyle/>
                    <a:p>
                      <a:pPr algn="ctr" fontAlgn="b"/>
                      <a:r>
                        <a:rPr lang="en-US" sz="1400" b="1" i="0" u="none" strike="noStrike">
                          <a:solidFill>
                            <a:srgbClr val="000000"/>
                          </a:solidFill>
                          <a:effectLst/>
                          <a:latin typeface="Arial"/>
                        </a:rPr>
                        <a:t>24</a:t>
                      </a:r>
                    </a:p>
                  </a:txBody>
                  <a:tcPr marL="9525" marR="9525" marT="9525" marB="0" anchor="b"/>
                </a:tc>
                <a:tc>
                  <a:txBody>
                    <a:bodyPr/>
                    <a:lstStyle/>
                    <a:p>
                      <a:pPr algn="ctr" fontAlgn="b"/>
                      <a:r>
                        <a:rPr lang="en-US" sz="1400" b="1" i="0" u="none" strike="noStrike">
                          <a:solidFill>
                            <a:srgbClr val="000000"/>
                          </a:solidFill>
                          <a:effectLst/>
                          <a:latin typeface="Arial"/>
                        </a:rPr>
                        <a:t>29</a:t>
                      </a:r>
                    </a:p>
                  </a:txBody>
                  <a:tcPr marL="9525" marR="9525" marT="9525" marB="0" anchor="b"/>
                </a:tc>
                <a:tc>
                  <a:txBody>
                    <a:bodyPr/>
                    <a:lstStyle/>
                    <a:p>
                      <a:pPr algn="ctr" fontAlgn="b"/>
                      <a:r>
                        <a:rPr lang="en-US" sz="1400" b="1" i="0" u="none" strike="noStrike">
                          <a:solidFill>
                            <a:srgbClr val="000000"/>
                          </a:solidFill>
                          <a:effectLst/>
                          <a:latin typeface="Arial"/>
                        </a:rPr>
                        <a:t>22</a:t>
                      </a:r>
                    </a:p>
                  </a:txBody>
                  <a:tcPr marL="9525" marR="9525" marT="9525" marB="0" anchor="b"/>
                </a:tc>
                <a:tc>
                  <a:txBody>
                    <a:bodyPr/>
                    <a:lstStyle/>
                    <a:p>
                      <a:pPr algn="ctr" fontAlgn="b"/>
                      <a:r>
                        <a:rPr lang="en-US" sz="1400" b="1" i="0" u="none" strike="noStrike">
                          <a:solidFill>
                            <a:srgbClr val="000000"/>
                          </a:solidFill>
                          <a:effectLst/>
                          <a:latin typeface="Arial"/>
                        </a:rPr>
                        <a:t>24</a:t>
                      </a:r>
                    </a:p>
                  </a:txBody>
                  <a:tcPr marL="9525" marR="9525" marT="9525" marB="0" anchor="b"/>
                </a:tc>
                <a:tc>
                  <a:txBody>
                    <a:bodyPr/>
                    <a:lstStyle/>
                    <a:p>
                      <a:pPr algn="ctr" fontAlgn="b"/>
                      <a:r>
                        <a:rPr lang="en-US" sz="1400" b="1" i="0" u="none" strike="noStrike">
                          <a:solidFill>
                            <a:srgbClr val="000000"/>
                          </a:solidFill>
                          <a:effectLst/>
                          <a:latin typeface="Arial"/>
                        </a:rPr>
                        <a:t>41</a:t>
                      </a:r>
                    </a:p>
                  </a:txBody>
                  <a:tcPr marL="9525" marR="9525" marT="9525" marB="0" anchor="b"/>
                </a:tc>
                <a:tc>
                  <a:txBody>
                    <a:bodyPr/>
                    <a:lstStyle/>
                    <a:p>
                      <a:pPr algn="ctr" fontAlgn="b"/>
                      <a:r>
                        <a:rPr lang="en-US" sz="1400" b="1" i="0" u="none" strike="noStrike">
                          <a:solidFill>
                            <a:srgbClr val="000000"/>
                          </a:solidFill>
                          <a:effectLst/>
                          <a:latin typeface="Arial"/>
                        </a:rPr>
                        <a:t>24</a:t>
                      </a:r>
                    </a:p>
                  </a:txBody>
                  <a:tcPr marL="9525" marR="9525" marT="9525" marB="0" anchor="b"/>
                </a:tc>
                <a:tc>
                  <a:txBody>
                    <a:bodyPr/>
                    <a:lstStyle/>
                    <a:p>
                      <a:pPr algn="ctr" fontAlgn="b"/>
                      <a:r>
                        <a:rPr lang="en-US" sz="1400" b="1" i="0" u="none" strike="noStrike">
                          <a:solidFill>
                            <a:srgbClr val="000000"/>
                          </a:solidFill>
                          <a:effectLst/>
                          <a:latin typeface="Arial"/>
                        </a:rPr>
                        <a:t>14</a:t>
                      </a:r>
                    </a:p>
                  </a:txBody>
                  <a:tcPr marL="9525" marR="9525" marT="9525" marB="0" anchor="b"/>
                </a:tc>
                <a:tc>
                  <a:txBody>
                    <a:bodyPr/>
                    <a:lstStyle/>
                    <a:p>
                      <a:pPr algn="ctr" fontAlgn="b"/>
                      <a:r>
                        <a:rPr lang="en-US" sz="1400" b="1" i="0" u="none" strike="noStrike">
                          <a:solidFill>
                            <a:srgbClr val="000000"/>
                          </a:solidFill>
                          <a:effectLst/>
                          <a:latin typeface="Arial"/>
                        </a:rPr>
                        <a:t>10</a:t>
                      </a:r>
                    </a:p>
                  </a:txBody>
                  <a:tcPr marL="9525" marR="9525" marT="9525" marB="0" anchor="b"/>
                </a:tc>
              </a:tr>
              <a:tr h="372832">
                <a:tc>
                  <a:txBody>
                    <a:bodyPr/>
                    <a:lstStyle/>
                    <a:p>
                      <a:pPr algn="l" fontAlgn="b"/>
                      <a:endParaRPr lang="en-US" sz="1100" b="1" i="0" u="none" strike="noStrike" dirty="0">
                        <a:solidFill>
                          <a:srgbClr val="000000"/>
                        </a:solidFill>
                        <a:effectLst/>
                        <a:latin typeface="Arial"/>
                      </a:endParaRPr>
                    </a:p>
                  </a:txBody>
                  <a:tcPr marL="9525" marR="9525" marT="9525" marB="0" anchor="b"/>
                </a:tc>
                <a:tc>
                  <a:txBody>
                    <a:bodyPr/>
                    <a:lstStyle/>
                    <a:p>
                      <a:pPr algn="l" fontAlgn="b"/>
                      <a:endParaRPr lang="en-US" sz="1100" b="1" i="0" u="none" strike="noStrike" dirty="0">
                        <a:solidFill>
                          <a:srgbClr val="000000"/>
                        </a:solidFill>
                        <a:effectLst/>
                        <a:latin typeface="Arial"/>
                      </a:endParaRPr>
                    </a:p>
                  </a:txBody>
                  <a:tcPr marL="9525" marR="9525" marT="9525" marB="0" anchor="b"/>
                </a:tc>
                <a:tc>
                  <a:txBody>
                    <a:bodyPr/>
                    <a:lstStyle/>
                    <a:p>
                      <a:pPr algn="l" fontAlgn="b"/>
                      <a:endParaRPr lang="en-US" sz="1100" b="1" i="0" u="none" strike="noStrike">
                        <a:solidFill>
                          <a:srgbClr val="000000"/>
                        </a:solidFill>
                        <a:effectLst/>
                        <a:latin typeface="Arial"/>
                      </a:endParaRPr>
                    </a:p>
                  </a:txBody>
                  <a:tcPr marL="9525" marR="9525" marT="9525" marB="0" anchor="b"/>
                </a:tc>
                <a:tc>
                  <a:txBody>
                    <a:bodyPr/>
                    <a:lstStyle/>
                    <a:p>
                      <a:pPr algn="l" fontAlgn="b"/>
                      <a:r>
                        <a:rPr lang="en-US" sz="1100" b="0" i="0" u="none" strike="noStrike" dirty="0">
                          <a:solidFill>
                            <a:srgbClr val="000000"/>
                          </a:solidFill>
                          <a:effectLst/>
                          <a:latin typeface="Arial"/>
                        </a:rPr>
                        <a:t>*South Korea</a:t>
                      </a:r>
                    </a:p>
                  </a:txBody>
                  <a:tcPr marL="9525" marR="9525" marT="9525" marB="0" anchor="b"/>
                </a:tc>
                <a:tc>
                  <a:txBody>
                    <a:bodyPr/>
                    <a:lstStyle/>
                    <a:p>
                      <a:pPr algn="l" fontAlgn="b"/>
                      <a:endParaRPr lang="en-US" sz="1100" b="1" i="0" u="none" strike="noStrike">
                        <a:solidFill>
                          <a:srgbClr val="000000"/>
                        </a:solidFill>
                        <a:effectLst/>
                        <a:latin typeface="Arial"/>
                      </a:endParaRPr>
                    </a:p>
                  </a:txBody>
                  <a:tcPr marL="9525" marR="9525" marT="9525" marB="0" anchor="b"/>
                </a:tc>
                <a:tc>
                  <a:txBody>
                    <a:bodyPr/>
                    <a:lstStyle/>
                    <a:p>
                      <a:pPr algn="l" fontAlgn="b"/>
                      <a:endParaRPr lang="en-US" sz="1100" b="1" i="0" u="none" strike="noStrike">
                        <a:solidFill>
                          <a:srgbClr val="000000"/>
                        </a:solidFill>
                        <a:effectLst/>
                        <a:latin typeface="Arial"/>
                      </a:endParaRPr>
                    </a:p>
                  </a:txBody>
                  <a:tcPr marL="9525" marR="9525" marT="9525" marB="0" anchor="b"/>
                </a:tc>
                <a:tc>
                  <a:txBody>
                    <a:bodyPr/>
                    <a:lstStyle/>
                    <a:p>
                      <a:pPr algn="l" fontAlgn="b"/>
                      <a:endParaRPr lang="en-US" sz="1100" b="1" i="0" u="none" strike="noStrike">
                        <a:solidFill>
                          <a:srgbClr val="000000"/>
                        </a:solidFill>
                        <a:effectLst/>
                        <a:latin typeface="Arial"/>
                      </a:endParaRPr>
                    </a:p>
                  </a:txBody>
                  <a:tcPr marL="9525" marR="9525" marT="9525" marB="0" anchor="b"/>
                </a:tc>
                <a:tc>
                  <a:txBody>
                    <a:bodyPr/>
                    <a:lstStyle/>
                    <a:p>
                      <a:pPr algn="l" fontAlgn="b"/>
                      <a:r>
                        <a:rPr lang="en-US" sz="1100" b="0" i="0" u="none" strike="noStrike">
                          <a:solidFill>
                            <a:srgbClr val="000000"/>
                          </a:solidFill>
                          <a:effectLst/>
                          <a:latin typeface="Arial"/>
                        </a:rPr>
                        <a:t>*South Korea</a:t>
                      </a:r>
                    </a:p>
                  </a:txBody>
                  <a:tcPr marL="9525" marR="9525" marT="9525" marB="0" anchor="b"/>
                </a:tc>
                <a:tc>
                  <a:txBody>
                    <a:bodyPr/>
                    <a:lstStyle/>
                    <a:p>
                      <a:pPr algn="ctr" fontAlgn="b"/>
                      <a:r>
                        <a:rPr lang="en-US" sz="1100" b="0" i="0" u="none" strike="noStrike" dirty="0">
                          <a:solidFill>
                            <a:srgbClr val="000000"/>
                          </a:solidFill>
                          <a:effectLst/>
                          <a:latin typeface="Arial"/>
                        </a:rPr>
                        <a:t>*1 NASA via </a:t>
                      </a:r>
                      <a:r>
                        <a:rPr lang="en-US" sz="1100" b="0" i="0" u="none" strike="noStrike" dirty="0" err="1">
                          <a:solidFill>
                            <a:srgbClr val="000000"/>
                          </a:solidFill>
                          <a:effectLst/>
                          <a:latin typeface="Arial"/>
                        </a:rPr>
                        <a:t>telecon</a:t>
                      </a:r>
                      <a:endParaRPr lang="en-US" sz="1100" b="0" i="0" u="none" strike="noStrike" dirty="0">
                        <a:solidFill>
                          <a:srgbClr val="000000"/>
                        </a:solidFill>
                        <a:effectLst/>
                        <a:latin typeface="Arial"/>
                      </a:endParaRPr>
                    </a:p>
                  </a:txBody>
                  <a:tcPr marL="9525" marR="9525" marT="9525" marB="0" anchor="b"/>
                </a:tc>
              </a:tr>
              <a:tr h="253290">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ctr" fontAlgn="b"/>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Arial"/>
                      </a:endParaRPr>
                    </a:p>
                  </a:txBody>
                  <a:tcPr marL="9525" marR="9525" marT="9525" marB="0" anchor="b"/>
                </a:tc>
              </a:tr>
              <a:tr h="471704">
                <a:tc>
                  <a:txBody>
                    <a:bodyPr/>
                    <a:lstStyle/>
                    <a:p>
                      <a:pPr algn="l" fontAlgn="b"/>
                      <a:r>
                        <a:rPr lang="en-US" sz="1400" b="1" i="0" u="none" strike="noStrike">
                          <a:solidFill>
                            <a:srgbClr val="000000"/>
                          </a:solidFill>
                          <a:effectLst/>
                          <a:latin typeface="Arial"/>
                        </a:rPr>
                        <a:t>Meeting Duration</a:t>
                      </a:r>
                    </a:p>
                  </a:txBody>
                  <a:tcPr marL="9525" marR="9525" marT="9525" marB="0" anchor="b"/>
                </a:tc>
                <a:tc>
                  <a:txBody>
                    <a:bodyPr/>
                    <a:lstStyle/>
                    <a:p>
                      <a:pPr algn="ctr" fontAlgn="b"/>
                      <a:r>
                        <a:rPr lang="en-US" sz="1400" b="1" i="0" u="none" strike="noStrike">
                          <a:solidFill>
                            <a:srgbClr val="000000"/>
                          </a:solidFill>
                          <a:effectLst/>
                          <a:latin typeface="Arial"/>
                        </a:rPr>
                        <a:t>0.5</a:t>
                      </a:r>
                    </a:p>
                  </a:txBody>
                  <a:tcPr marL="9525" marR="9525" marT="9525" marB="0" anchor="b"/>
                </a:tc>
                <a:tc>
                  <a:txBody>
                    <a:bodyPr/>
                    <a:lstStyle/>
                    <a:p>
                      <a:pPr algn="ctr" fontAlgn="b"/>
                      <a:r>
                        <a:rPr lang="en-US" sz="1400" b="1" i="0" u="none" strike="noStrike">
                          <a:solidFill>
                            <a:srgbClr val="000000"/>
                          </a:solidFill>
                          <a:effectLst/>
                          <a:latin typeface="Arial"/>
                        </a:rPr>
                        <a:t>1.5</a:t>
                      </a:r>
                    </a:p>
                  </a:txBody>
                  <a:tcPr marL="9525" marR="9525" marT="9525" marB="0" anchor="b"/>
                </a:tc>
                <a:tc>
                  <a:txBody>
                    <a:bodyPr/>
                    <a:lstStyle/>
                    <a:p>
                      <a:pPr algn="ctr" fontAlgn="b"/>
                      <a:r>
                        <a:rPr lang="en-US" sz="1400" b="1" i="0" u="none" strike="noStrike">
                          <a:solidFill>
                            <a:srgbClr val="000000"/>
                          </a:solidFill>
                          <a:effectLst/>
                          <a:latin typeface="Arial"/>
                        </a:rPr>
                        <a:t>1.5</a:t>
                      </a:r>
                    </a:p>
                  </a:txBody>
                  <a:tcPr marL="9525" marR="9525" marT="9525" marB="0" anchor="b"/>
                </a:tc>
                <a:tc>
                  <a:txBody>
                    <a:bodyPr/>
                    <a:lstStyle/>
                    <a:p>
                      <a:pPr algn="ctr" fontAlgn="b"/>
                      <a:r>
                        <a:rPr lang="en-US" sz="1400" b="1" i="0" u="none" strike="noStrike">
                          <a:solidFill>
                            <a:srgbClr val="000000"/>
                          </a:solidFill>
                          <a:effectLst/>
                          <a:latin typeface="Arial"/>
                        </a:rPr>
                        <a:t>1.5</a:t>
                      </a:r>
                    </a:p>
                  </a:txBody>
                  <a:tcPr marL="9525" marR="9525" marT="9525" marB="0" anchor="b"/>
                </a:tc>
                <a:tc>
                  <a:txBody>
                    <a:bodyPr/>
                    <a:lstStyle/>
                    <a:p>
                      <a:pPr algn="ctr" fontAlgn="b"/>
                      <a:r>
                        <a:rPr lang="en-US" sz="1400" b="1" i="0" u="none" strike="noStrike">
                          <a:solidFill>
                            <a:srgbClr val="000000"/>
                          </a:solidFill>
                          <a:effectLst/>
                          <a:latin typeface="Arial"/>
                        </a:rPr>
                        <a:t>3.5</a:t>
                      </a:r>
                    </a:p>
                  </a:txBody>
                  <a:tcPr marL="9525" marR="9525" marT="9525" marB="0" anchor="b"/>
                </a:tc>
                <a:tc>
                  <a:txBody>
                    <a:bodyPr/>
                    <a:lstStyle/>
                    <a:p>
                      <a:pPr algn="ctr" fontAlgn="b"/>
                      <a:r>
                        <a:rPr lang="en-US" sz="1400" b="1" i="0" u="none" strike="noStrike">
                          <a:solidFill>
                            <a:srgbClr val="000000"/>
                          </a:solidFill>
                          <a:effectLst/>
                          <a:latin typeface="Arial"/>
                        </a:rPr>
                        <a:t>0.5</a:t>
                      </a:r>
                    </a:p>
                  </a:txBody>
                  <a:tcPr marL="9525" marR="9525" marT="9525" marB="0" anchor="b"/>
                </a:tc>
                <a:tc>
                  <a:txBody>
                    <a:bodyPr/>
                    <a:lstStyle/>
                    <a:p>
                      <a:pPr algn="ctr" fontAlgn="b"/>
                      <a:r>
                        <a:rPr lang="en-US" sz="1400" b="1" i="0" u="none" strike="noStrike">
                          <a:solidFill>
                            <a:srgbClr val="000000"/>
                          </a:solidFill>
                          <a:effectLst/>
                          <a:latin typeface="Arial"/>
                        </a:rPr>
                        <a:t>2</a:t>
                      </a:r>
                    </a:p>
                  </a:txBody>
                  <a:tcPr marL="9525" marR="9525" marT="9525" marB="0" anchor="b"/>
                </a:tc>
                <a:tc>
                  <a:txBody>
                    <a:bodyPr/>
                    <a:lstStyle/>
                    <a:p>
                      <a:pPr algn="ctr" fontAlgn="b"/>
                      <a:r>
                        <a:rPr lang="en-US" sz="1400" b="1" i="0" u="none" strike="noStrike">
                          <a:solidFill>
                            <a:srgbClr val="000000"/>
                          </a:solidFill>
                          <a:effectLst/>
                          <a:latin typeface="Arial"/>
                        </a:rPr>
                        <a:t>2.5</a:t>
                      </a:r>
                    </a:p>
                  </a:txBody>
                  <a:tcPr marL="9525" marR="9525" marT="9525" marB="0" anchor="b"/>
                </a:tc>
              </a:tr>
              <a:tr h="471704">
                <a:tc>
                  <a:txBody>
                    <a:bodyPr/>
                    <a:lstStyle/>
                    <a:p>
                      <a:pPr algn="l" fontAlgn="b"/>
                      <a:r>
                        <a:rPr lang="en-US" sz="1400" b="1" i="0" u="none" strike="noStrike">
                          <a:solidFill>
                            <a:srgbClr val="000000"/>
                          </a:solidFill>
                          <a:effectLst/>
                          <a:latin typeface="Arial"/>
                        </a:rPr>
                        <a:t>Agency Diversity</a:t>
                      </a:r>
                    </a:p>
                  </a:txBody>
                  <a:tcPr marL="9525" marR="9525" marT="9525" marB="0" anchor="b"/>
                </a:tc>
                <a:tc>
                  <a:txBody>
                    <a:bodyPr/>
                    <a:lstStyle/>
                    <a:p>
                      <a:pPr algn="ctr" fontAlgn="b"/>
                      <a:r>
                        <a:rPr lang="en-US" sz="1400" b="1" i="0" u="none" strike="noStrike">
                          <a:solidFill>
                            <a:srgbClr val="000000"/>
                          </a:solidFill>
                          <a:effectLst/>
                          <a:latin typeface="Arial"/>
                        </a:rPr>
                        <a:t>8</a:t>
                      </a:r>
                    </a:p>
                  </a:txBody>
                  <a:tcPr marL="9525" marR="9525" marT="9525" marB="0" anchor="b"/>
                </a:tc>
                <a:tc>
                  <a:txBody>
                    <a:bodyPr/>
                    <a:lstStyle/>
                    <a:p>
                      <a:pPr algn="ctr" fontAlgn="b"/>
                      <a:r>
                        <a:rPr lang="en-US" sz="1400" b="1" i="0" u="none" strike="noStrike">
                          <a:solidFill>
                            <a:srgbClr val="000000"/>
                          </a:solidFill>
                          <a:effectLst/>
                          <a:latin typeface="Arial"/>
                        </a:rPr>
                        <a:t>6</a:t>
                      </a:r>
                    </a:p>
                  </a:txBody>
                  <a:tcPr marL="9525" marR="9525" marT="9525" marB="0" anchor="b"/>
                </a:tc>
                <a:tc>
                  <a:txBody>
                    <a:bodyPr/>
                    <a:lstStyle/>
                    <a:p>
                      <a:pPr algn="ctr" fontAlgn="b"/>
                      <a:r>
                        <a:rPr lang="en-US" sz="1400" b="1" i="0" u="none" strike="noStrike">
                          <a:solidFill>
                            <a:srgbClr val="000000"/>
                          </a:solidFill>
                          <a:effectLst/>
                          <a:latin typeface="Arial"/>
                        </a:rPr>
                        <a:t>8</a:t>
                      </a:r>
                    </a:p>
                  </a:txBody>
                  <a:tcPr marL="9525" marR="9525" marT="9525" marB="0" anchor="b"/>
                </a:tc>
                <a:tc>
                  <a:txBody>
                    <a:bodyPr/>
                    <a:lstStyle/>
                    <a:p>
                      <a:pPr algn="ctr" fontAlgn="b"/>
                      <a:r>
                        <a:rPr lang="en-US" sz="1400" b="1" i="0" u="none" strike="noStrike">
                          <a:solidFill>
                            <a:srgbClr val="000000"/>
                          </a:solidFill>
                          <a:effectLst/>
                          <a:latin typeface="Arial"/>
                        </a:rPr>
                        <a:t>7</a:t>
                      </a:r>
                    </a:p>
                  </a:txBody>
                  <a:tcPr marL="9525" marR="9525" marT="9525" marB="0" anchor="b"/>
                </a:tc>
                <a:tc>
                  <a:txBody>
                    <a:bodyPr/>
                    <a:lstStyle/>
                    <a:p>
                      <a:pPr algn="ctr" fontAlgn="b"/>
                      <a:r>
                        <a:rPr lang="en-US" sz="1400" b="1" i="0" u="none" strike="noStrike">
                          <a:solidFill>
                            <a:srgbClr val="000000"/>
                          </a:solidFill>
                          <a:effectLst/>
                          <a:latin typeface="Arial"/>
                        </a:rPr>
                        <a:t>8</a:t>
                      </a:r>
                    </a:p>
                  </a:txBody>
                  <a:tcPr marL="9525" marR="9525" marT="9525" marB="0" anchor="b"/>
                </a:tc>
                <a:tc>
                  <a:txBody>
                    <a:bodyPr/>
                    <a:lstStyle/>
                    <a:p>
                      <a:pPr algn="ctr" fontAlgn="b"/>
                      <a:r>
                        <a:rPr lang="en-US" sz="1400" b="1" i="0" u="none" strike="noStrike">
                          <a:solidFill>
                            <a:srgbClr val="000000"/>
                          </a:solidFill>
                          <a:effectLst/>
                          <a:latin typeface="Arial"/>
                        </a:rPr>
                        <a:t>8</a:t>
                      </a:r>
                    </a:p>
                  </a:txBody>
                  <a:tcPr marL="9525" marR="9525" marT="9525" marB="0" anchor="b"/>
                </a:tc>
                <a:tc>
                  <a:txBody>
                    <a:bodyPr/>
                    <a:lstStyle/>
                    <a:p>
                      <a:pPr algn="ctr" fontAlgn="b"/>
                      <a:r>
                        <a:rPr lang="en-US" sz="1400" b="1" i="0" u="none" strike="noStrike">
                          <a:solidFill>
                            <a:srgbClr val="000000"/>
                          </a:solidFill>
                          <a:effectLst/>
                          <a:latin typeface="Arial"/>
                        </a:rPr>
                        <a:t>8</a:t>
                      </a:r>
                    </a:p>
                  </a:txBody>
                  <a:tcPr marL="9525" marR="9525" marT="9525" marB="0" anchor="b"/>
                </a:tc>
                <a:tc>
                  <a:txBody>
                    <a:bodyPr/>
                    <a:lstStyle/>
                    <a:p>
                      <a:pPr algn="ctr" fontAlgn="b"/>
                      <a:r>
                        <a:rPr lang="en-US" sz="1400" b="1" i="0" u="none" strike="noStrike" dirty="0">
                          <a:solidFill>
                            <a:srgbClr val="000000"/>
                          </a:solidFill>
                          <a:effectLst/>
                          <a:latin typeface="Arial"/>
                        </a:rPr>
                        <a:t>4</a:t>
                      </a:r>
                    </a:p>
                  </a:txBody>
                  <a:tcPr marL="9525" marR="9525" marT="9525" marB="0" anchor="b"/>
                </a:tc>
              </a:tr>
            </a:tbl>
          </a:graphicData>
        </a:graphic>
      </p:graphicFrame>
    </p:spTree>
    <p:extLst>
      <p:ext uri="{BB962C8B-B14F-4D97-AF65-F5344CB8AC3E}">
        <p14:creationId xmlns:p14="http://schemas.microsoft.com/office/powerpoint/2010/main" val="28741256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p:cNvSpPr txBox="1">
            <a:spLocks noChangeArrowheads="1"/>
          </p:cNvSpPr>
          <p:nvPr/>
        </p:nvSpPr>
        <p:spPr bwMode="auto">
          <a:xfrm>
            <a:off x="990600" y="1176338"/>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828800" indent="-457200" eaLnBrk="0" hangingPunct="0">
              <a:lnSpc>
                <a:spcPct val="90000"/>
              </a:lnSpc>
              <a:spcAft>
                <a:spcPct val="10000"/>
              </a:spcAft>
              <a:buSzPct val="125000"/>
              <a:defRPr b="1">
                <a:solidFill>
                  <a:schemeClr val="tx1"/>
                </a:solidFill>
                <a:latin typeface="Arial" pitchFamily="34" charset="0"/>
              </a:defRPr>
            </a:lvl4pPr>
            <a:lvl5pPr marL="2286000" indent="-457200" eaLnBrk="0" hangingPunct="0">
              <a:lnSpc>
                <a:spcPct val="90000"/>
              </a:lnSpc>
              <a:spcAft>
                <a:spcPct val="10000"/>
              </a:spcAft>
              <a:buSzPct val="125000"/>
              <a:defRPr b="1">
                <a:solidFill>
                  <a:schemeClr val="tx1"/>
                </a:solidFill>
                <a:latin typeface="Arial" pitchFamily="34" charset="0"/>
              </a:defRPr>
            </a:lvl5pPr>
            <a:lvl6pPr marL="2743200" indent="-457200" eaLnBrk="0" fontAlgn="base" hangingPunct="0">
              <a:lnSpc>
                <a:spcPct val="90000"/>
              </a:lnSpc>
              <a:spcBef>
                <a:spcPct val="0"/>
              </a:spcBef>
              <a:spcAft>
                <a:spcPct val="10000"/>
              </a:spcAft>
              <a:buSzPct val="125000"/>
              <a:defRPr b="1">
                <a:solidFill>
                  <a:schemeClr val="tx1"/>
                </a:solidFill>
                <a:latin typeface="Arial" pitchFamily="34" charset="0"/>
              </a:defRPr>
            </a:lvl6pPr>
            <a:lvl7pPr marL="3200400" indent="-457200" eaLnBrk="0" fontAlgn="base" hangingPunct="0">
              <a:lnSpc>
                <a:spcPct val="90000"/>
              </a:lnSpc>
              <a:spcBef>
                <a:spcPct val="0"/>
              </a:spcBef>
              <a:spcAft>
                <a:spcPct val="10000"/>
              </a:spcAft>
              <a:buSzPct val="125000"/>
              <a:defRPr b="1">
                <a:solidFill>
                  <a:schemeClr val="tx1"/>
                </a:solidFill>
                <a:latin typeface="Arial" pitchFamily="34" charset="0"/>
              </a:defRPr>
            </a:lvl7pPr>
            <a:lvl8pPr marL="3657600" indent="-457200" eaLnBrk="0" fontAlgn="base" hangingPunct="0">
              <a:lnSpc>
                <a:spcPct val="90000"/>
              </a:lnSpc>
              <a:spcBef>
                <a:spcPct val="0"/>
              </a:spcBef>
              <a:spcAft>
                <a:spcPct val="10000"/>
              </a:spcAft>
              <a:buSzPct val="125000"/>
              <a:defRPr b="1">
                <a:solidFill>
                  <a:schemeClr val="tx1"/>
                </a:solidFill>
                <a:latin typeface="Arial" pitchFamily="34" charset="0"/>
              </a:defRPr>
            </a:lvl8pPr>
            <a:lvl9pPr marL="4114800" indent="-4572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ct val="50000"/>
              </a:spcBef>
              <a:spcAft>
                <a:spcPct val="0"/>
              </a:spcAft>
              <a:buSzTx/>
            </a:pPr>
            <a:endParaRPr lang="en-GB" sz="2400" b="0"/>
          </a:p>
        </p:txBody>
      </p:sp>
      <p:sp>
        <p:nvSpPr>
          <p:cNvPr id="191492" name="Text Box 2"/>
          <p:cNvSpPr txBox="1">
            <a:spLocks noChangeArrowheads="1"/>
          </p:cNvSpPr>
          <p:nvPr/>
        </p:nvSpPr>
        <p:spPr bwMode="auto">
          <a:xfrm>
            <a:off x="2728560" y="87765"/>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
        <p:nvSpPr>
          <p:cNvPr id="191494" name="Text Box 6"/>
          <p:cNvSpPr txBox="1">
            <a:spLocks noChangeArrowheads="1"/>
          </p:cNvSpPr>
          <p:nvPr/>
        </p:nvSpPr>
        <p:spPr bwMode="auto">
          <a:xfrm>
            <a:off x="424261" y="739178"/>
            <a:ext cx="8333885" cy="629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828800" indent="-457200" eaLnBrk="0" hangingPunct="0">
              <a:lnSpc>
                <a:spcPct val="90000"/>
              </a:lnSpc>
              <a:spcAft>
                <a:spcPct val="10000"/>
              </a:spcAft>
              <a:buSzPct val="125000"/>
              <a:defRPr b="1">
                <a:solidFill>
                  <a:schemeClr val="tx1"/>
                </a:solidFill>
                <a:latin typeface="Arial" pitchFamily="34" charset="0"/>
              </a:defRPr>
            </a:lvl4pPr>
            <a:lvl5pPr marL="2286000" indent="-457200" eaLnBrk="0" hangingPunct="0">
              <a:lnSpc>
                <a:spcPct val="90000"/>
              </a:lnSpc>
              <a:spcAft>
                <a:spcPct val="10000"/>
              </a:spcAft>
              <a:buSzPct val="125000"/>
              <a:defRPr b="1">
                <a:solidFill>
                  <a:schemeClr val="tx1"/>
                </a:solidFill>
                <a:latin typeface="Arial" pitchFamily="34" charset="0"/>
              </a:defRPr>
            </a:lvl5pPr>
            <a:lvl6pPr marL="2743200" indent="-457200" eaLnBrk="0" fontAlgn="base" hangingPunct="0">
              <a:lnSpc>
                <a:spcPct val="90000"/>
              </a:lnSpc>
              <a:spcBef>
                <a:spcPct val="0"/>
              </a:spcBef>
              <a:spcAft>
                <a:spcPct val="10000"/>
              </a:spcAft>
              <a:buSzPct val="125000"/>
              <a:defRPr b="1">
                <a:solidFill>
                  <a:schemeClr val="tx1"/>
                </a:solidFill>
                <a:latin typeface="Arial" pitchFamily="34" charset="0"/>
              </a:defRPr>
            </a:lvl6pPr>
            <a:lvl7pPr marL="3200400" indent="-457200" eaLnBrk="0" fontAlgn="base" hangingPunct="0">
              <a:lnSpc>
                <a:spcPct val="90000"/>
              </a:lnSpc>
              <a:spcBef>
                <a:spcPct val="0"/>
              </a:spcBef>
              <a:spcAft>
                <a:spcPct val="10000"/>
              </a:spcAft>
              <a:buSzPct val="125000"/>
              <a:defRPr b="1">
                <a:solidFill>
                  <a:schemeClr val="tx1"/>
                </a:solidFill>
                <a:latin typeface="Arial" pitchFamily="34" charset="0"/>
              </a:defRPr>
            </a:lvl7pPr>
            <a:lvl8pPr marL="3657600" indent="-457200" eaLnBrk="0" fontAlgn="base" hangingPunct="0">
              <a:lnSpc>
                <a:spcPct val="90000"/>
              </a:lnSpc>
              <a:spcBef>
                <a:spcPct val="0"/>
              </a:spcBef>
              <a:spcAft>
                <a:spcPct val="10000"/>
              </a:spcAft>
              <a:buSzPct val="125000"/>
              <a:defRPr b="1">
                <a:solidFill>
                  <a:schemeClr val="tx1"/>
                </a:solidFill>
                <a:latin typeface="Arial" pitchFamily="34" charset="0"/>
              </a:defRPr>
            </a:lvl8pPr>
            <a:lvl9pPr marL="4114800" indent="-4572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0" indent="0">
              <a:lnSpc>
                <a:spcPct val="70000"/>
              </a:lnSpc>
              <a:spcBef>
                <a:spcPct val="50000"/>
              </a:spcBef>
              <a:spcAft>
                <a:spcPct val="0"/>
              </a:spcAft>
              <a:buSzTx/>
            </a:pPr>
            <a:r>
              <a:rPr lang="en-US" sz="1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Radio Frequency and Modulation  (RFM) WG – Progress Summary</a:t>
            </a:r>
          </a:p>
          <a:p>
            <a:pPr marL="0" indent="0">
              <a:lnSpc>
                <a:spcPct val="70000"/>
              </a:lnSpc>
              <a:spcBef>
                <a:spcPct val="50000"/>
              </a:spcBef>
              <a:spcAft>
                <a:spcPct val="0"/>
              </a:spcAft>
              <a:buSzTx/>
            </a:pPr>
            <a:endParaRPr lang="en-GB" sz="1800" dirty="0" smtClean="0">
              <a:solidFill>
                <a:srgbClr val="000099"/>
              </a:solidFill>
              <a:latin typeface="Calibri" pitchFamily="34" charset="0"/>
              <a:cs typeface="Calibri" pitchFamily="34" charset="0"/>
            </a:endParaRPr>
          </a:p>
          <a:p>
            <a:pPr lvl="1" indent="-862013"/>
            <a:r>
              <a:rPr lang="en-US" i="1" dirty="0" smtClean="0">
                <a:solidFill>
                  <a:srgbClr val="000099"/>
                </a:solidFill>
                <a:latin typeface="Calibri" pitchFamily="34" charset="0"/>
                <a:cs typeface="Calibri" pitchFamily="34" charset="0"/>
              </a:rPr>
              <a:t>1. Recommendations </a:t>
            </a:r>
            <a:r>
              <a:rPr lang="en-US" i="1" dirty="0">
                <a:solidFill>
                  <a:srgbClr val="000099"/>
                </a:solidFill>
                <a:latin typeface="Calibri" pitchFamily="34" charset="0"/>
                <a:cs typeface="Calibri" pitchFamily="34" charset="0"/>
              </a:rPr>
              <a:t>on high rate telemetry and PN </a:t>
            </a:r>
            <a:r>
              <a:rPr lang="en-US" i="1" dirty="0" smtClean="0">
                <a:solidFill>
                  <a:srgbClr val="000099"/>
                </a:solidFill>
                <a:latin typeface="Calibri" pitchFamily="34" charset="0"/>
                <a:cs typeface="Calibri" pitchFamily="34" charset="0"/>
              </a:rPr>
              <a:t>ranging (New)</a:t>
            </a:r>
            <a:endParaRPr lang="en-US" i="1" dirty="0">
              <a:solidFill>
                <a:srgbClr val="000099"/>
              </a:solidFill>
              <a:latin typeface="Calibri" pitchFamily="34" charset="0"/>
              <a:cs typeface="Calibri" pitchFamily="34" charset="0"/>
            </a:endParaRPr>
          </a:p>
          <a:p>
            <a:pPr marL="457200" lvl="1" indent="-174625">
              <a:buFont typeface="Arial" pitchFamily="34" charset="0"/>
              <a:buChar char="•"/>
            </a:pPr>
            <a:r>
              <a:rPr lang="en-US" sz="1400" dirty="0" err="1" smtClean="0">
                <a:latin typeface="Calibri" pitchFamily="34" charset="0"/>
                <a:cs typeface="Calibri" pitchFamily="34" charset="0"/>
              </a:rPr>
              <a:t>RIDs</a:t>
            </a:r>
            <a:r>
              <a:rPr lang="en-US" sz="1400" dirty="0" smtClean="0">
                <a:latin typeface="Calibri" pitchFamily="34" charset="0"/>
                <a:cs typeface="Calibri" pitchFamily="34" charset="0"/>
              </a:rPr>
              <a:t> to RED recommendations 2.4.22A/B received under agency review 401.0-RP-24.1 disposed of; </a:t>
            </a:r>
            <a:r>
              <a:rPr lang="en-US" sz="1400" dirty="0" err="1" smtClean="0">
                <a:latin typeface="Calibri" pitchFamily="34" charset="0"/>
                <a:cs typeface="Calibri" pitchFamily="34" charset="0"/>
              </a:rPr>
              <a:t>RECs</a:t>
            </a:r>
            <a:r>
              <a:rPr lang="en-US" sz="1400" dirty="0" smtClean="0">
                <a:latin typeface="Calibri" pitchFamily="34" charset="0"/>
                <a:cs typeface="Calibri" pitchFamily="34" charset="0"/>
              </a:rPr>
              <a:t> ready for CCSDS publication</a:t>
            </a:r>
          </a:p>
          <a:p>
            <a:pPr marL="457200" lvl="1" indent="-174625">
              <a:buFont typeface="Arial" pitchFamily="34" charset="0"/>
              <a:buChar char="•"/>
            </a:pPr>
            <a:r>
              <a:rPr lang="en-GB" sz="1400" dirty="0" smtClean="0">
                <a:latin typeface="Calibri" pitchFamily="34" charset="0"/>
                <a:cs typeface="Calibri" pitchFamily="34" charset="0"/>
              </a:rPr>
              <a:t>Accompanying draft GREEN book discussed, finalization expected in 1-2 meetings (Spring-Fall 2015)</a:t>
            </a:r>
            <a:endParaRPr lang="en-US" sz="1400" dirty="0" smtClean="0">
              <a:latin typeface="Calibri" pitchFamily="34" charset="0"/>
              <a:cs typeface="Calibri" pitchFamily="34" charset="0"/>
            </a:endParaRPr>
          </a:p>
          <a:p>
            <a:pPr marL="457200" lvl="1" indent="-174625">
              <a:buFont typeface="Arial" pitchFamily="34" charset="0"/>
              <a:buChar char="•"/>
            </a:pPr>
            <a:endParaRPr lang="en-US" sz="1400" dirty="0" smtClean="0">
              <a:solidFill>
                <a:srgbClr val="000099"/>
              </a:solidFill>
              <a:latin typeface="Calibri" pitchFamily="34" charset="0"/>
              <a:cs typeface="Calibri" pitchFamily="34" charset="0"/>
            </a:endParaRPr>
          </a:p>
          <a:p>
            <a:pPr lvl="1" indent="-862013"/>
            <a:r>
              <a:rPr lang="en-US" i="1" dirty="0" smtClean="0">
                <a:solidFill>
                  <a:srgbClr val="000099"/>
                </a:solidFill>
                <a:latin typeface="Calibri" pitchFamily="34" charset="0"/>
                <a:cs typeface="Calibri" pitchFamily="34" charset="0"/>
              </a:rPr>
              <a:t>2. Recommendations on 26 GHz modulations for </a:t>
            </a:r>
            <a:r>
              <a:rPr lang="en-US" i="1" dirty="0" err="1" smtClean="0">
                <a:solidFill>
                  <a:srgbClr val="000099"/>
                </a:solidFill>
                <a:latin typeface="Calibri" pitchFamily="34" charset="0"/>
                <a:cs typeface="Calibri" pitchFamily="34" charset="0"/>
              </a:rPr>
              <a:t>EESS</a:t>
            </a:r>
            <a:r>
              <a:rPr lang="en-US" i="1" dirty="0" smtClean="0">
                <a:solidFill>
                  <a:srgbClr val="000099"/>
                </a:solidFill>
                <a:latin typeface="Calibri" pitchFamily="34" charset="0"/>
                <a:cs typeface="Calibri" pitchFamily="34" charset="0"/>
              </a:rPr>
              <a:t> (New)</a:t>
            </a:r>
          </a:p>
          <a:p>
            <a:pPr marL="457200" lvl="1" indent="-174625">
              <a:lnSpc>
                <a:spcPct val="100000"/>
              </a:lnSpc>
              <a:spcAft>
                <a:spcPts val="0"/>
              </a:spcAft>
              <a:buFont typeface="Arial" pitchFamily="34" charset="0"/>
              <a:buChar char="•"/>
            </a:pPr>
            <a:r>
              <a:rPr lang="en-GB" sz="1400" dirty="0" smtClean="0">
                <a:latin typeface="Calibri" pitchFamily="34" charset="0"/>
                <a:cs typeface="Calibri" pitchFamily="34" charset="0"/>
              </a:rPr>
              <a:t>WHITE-2 recommendation 2.4.23 discussed, RED version expected in 2 meetings (Fall 2015)</a:t>
            </a:r>
          </a:p>
          <a:p>
            <a:pPr marL="457200" lvl="1" indent="-174625">
              <a:lnSpc>
                <a:spcPct val="100000"/>
              </a:lnSpc>
              <a:spcAft>
                <a:spcPts val="0"/>
              </a:spcAft>
              <a:buFont typeface="Arial" pitchFamily="34" charset="0"/>
              <a:buChar char="•"/>
            </a:pPr>
            <a:endParaRPr lang="en-US" sz="1400" dirty="0">
              <a:solidFill>
                <a:srgbClr val="000099"/>
              </a:solidFill>
              <a:latin typeface="Calibri" pitchFamily="34" charset="0"/>
              <a:cs typeface="Calibri" pitchFamily="34" charset="0"/>
            </a:endParaRPr>
          </a:p>
          <a:p>
            <a:pPr lvl="1" indent="-862013"/>
            <a:r>
              <a:rPr lang="en-US" i="1" dirty="0">
                <a:solidFill>
                  <a:srgbClr val="000099"/>
                </a:solidFill>
                <a:latin typeface="Calibri" pitchFamily="34" charset="0"/>
                <a:cs typeface="Calibri" pitchFamily="34" charset="0"/>
              </a:rPr>
              <a:t>3</a:t>
            </a:r>
            <a:r>
              <a:rPr lang="en-US" i="1" dirty="0" smtClean="0">
                <a:solidFill>
                  <a:srgbClr val="000099"/>
                </a:solidFill>
                <a:latin typeface="Calibri" pitchFamily="34" charset="0"/>
                <a:cs typeface="Calibri" pitchFamily="34" charset="0"/>
              </a:rPr>
              <a:t>.</a:t>
            </a:r>
            <a:r>
              <a:rPr lang="en-GB" i="1" dirty="0" smtClean="0">
                <a:solidFill>
                  <a:srgbClr val="000099"/>
                </a:solidFill>
                <a:latin typeface="Calibri" pitchFamily="34" charset="0"/>
                <a:cs typeface="Calibri" pitchFamily="34" charset="0"/>
              </a:rPr>
              <a:t> Recommendation on 8 GHz modulation for </a:t>
            </a:r>
            <a:r>
              <a:rPr lang="en-GB" i="1" dirty="0" err="1" smtClean="0">
                <a:solidFill>
                  <a:srgbClr val="000099"/>
                </a:solidFill>
                <a:latin typeface="Calibri" pitchFamily="34" charset="0"/>
                <a:cs typeface="Calibri" pitchFamily="34" charset="0"/>
              </a:rPr>
              <a:t>EESS</a:t>
            </a:r>
            <a:r>
              <a:rPr lang="en-GB" i="1" dirty="0" smtClean="0">
                <a:solidFill>
                  <a:srgbClr val="000099"/>
                </a:solidFill>
                <a:latin typeface="Calibri" pitchFamily="34" charset="0"/>
                <a:cs typeface="Calibri" pitchFamily="34" charset="0"/>
              </a:rPr>
              <a:t> (Update including Higher Order Modulations)</a:t>
            </a:r>
          </a:p>
          <a:p>
            <a:pPr marL="457200" lvl="1" indent="-115888">
              <a:buFont typeface="Arial" pitchFamily="34" charset="0"/>
              <a:buChar char="•"/>
            </a:pPr>
            <a:r>
              <a:rPr lang="en-GB" sz="1400" dirty="0" smtClean="0">
                <a:latin typeface="Calibri" pitchFamily="34" charset="0"/>
                <a:cs typeface="Calibri" pitchFamily="34" charset="0"/>
              </a:rPr>
              <a:t>Work will resume when SFCG response is received (August 2015) and in synch with 26 GHz recommendation</a:t>
            </a:r>
            <a:endParaRPr lang="en-US" sz="1400" dirty="0" smtClean="0">
              <a:latin typeface="Calibri" pitchFamily="34" charset="0"/>
              <a:cs typeface="Calibri" pitchFamily="34" charset="0"/>
            </a:endParaRPr>
          </a:p>
          <a:p>
            <a:pPr marL="282575" lvl="1" indent="-230188">
              <a:buFont typeface="Arial" pitchFamily="34" charset="0"/>
              <a:buChar char="•"/>
            </a:pPr>
            <a:endParaRPr lang="en-US" sz="1400" dirty="0" smtClean="0">
              <a:solidFill>
                <a:srgbClr val="000099"/>
              </a:solidFill>
              <a:latin typeface="Calibri" pitchFamily="34" charset="0"/>
              <a:cs typeface="Calibri" pitchFamily="34" charset="0"/>
            </a:endParaRPr>
          </a:p>
          <a:p>
            <a:pPr lvl="1" indent="-862013"/>
            <a:r>
              <a:rPr lang="en-US" i="1" dirty="0">
                <a:solidFill>
                  <a:srgbClr val="000099"/>
                </a:solidFill>
                <a:latin typeface="Calibri" pitchFamily="34" charset="0"/>
                <a:cs typeface="Calibri" pitchFamily="34" charset="0"/>
              </a:rPr>
              <a:t>4</a:t>
            </a:r>
            <a:r>
              <a:rPr lang="en-US" i="1" dirty="0" smtClean="0">
                <a:solidFill>
                  <a:srgbClr val="000099"/>
                </a:solidFill>
                <a:latin typeface="Calibri" pitchFamily="34" charset="0"/>
                <a:cs typeface="Calibri" pitchFamily="34" charset="0"/>
              </a:rPr>
              <a:t>. Recommendation on modulation losses due to ranging signals (Update)</a:t>
            </a:r>
            <a:endParaRPr lang="en-US" sz="1400" i="1" dirty="0">
              <a:solidFill>
                <a:srgbClr val="000099"/>
              </a:solidFill>
              <a:latin typeface="Calibri" pitchFamily="34" charset="0"/>
              <a:cs typeface="Calibri" pitchFamily="34" charset="0"/>
            </a:endParaRPr>
          </a:p>
          <a:p>
            <a:pPr marL="457200" lvl="1" indent="-223838">
              <a:buFont typeface="Arial" pitchFamily="34" charset="0"/>
              <a:buChar char="•"/>
            </a:pPr>
            <a:r>
              <a:rPr lang="en-GB" sz="1400" dirty="0" err="1" smtClean="0">
                <a:latin typeface="Calibri" pitchFamily="34" charset="0"/>
                <a:cs typeface="Calibri" pitchFamily="34" charset="0"/>
              </a:rPr>
              <a:t>RIDs</a:t>
            </a:r>
            <a:r>
              <a:rPr lang="en-GB" sz="1400" dirty="0" smtClean="0">
                <a:latin typeface="Calibri" pitchFamily="34" charset="0"/>
                <a:cs typeface="Calibri" pitchFamily="34" charset="0"/>
              </a:rPr>
              <a:t> to PINK recommendation 4.1.5 </a:t>
            </a:r>
            <a:r>
              <a:rPr lang="en-US" sz="1400" dirty="0" smtClean="0">
                <a:latin typeface="Calibri" pitchFamily="34" charset="0"/>
                <a:cs typeface="Calibri" pitchFamily="34" charset="0"/>
              </a:rPr>
              <a:t>received </a:t>
            </a:r>
            <a:r>
              <a:rPr lang="en-US" sz="1400" dirty="0">
                <a:latin typeface="Calibri" pitchFamily="34" charset="0"/>
                <a:cs typeface="Calibri" pitchFamily="34" charset="0"/>
              </a:rPr>
              <a:t>under agency review </a:t>
            </a:r>
            <a:r>
              <a:rPr lang="en-US" sz="1400" dirty="0" smtClean="0">
                <a:latin typeface="Calibri" pitchFamily="34" charset="0"/>
                <a:cs typeface="Calibri" pitchFamily="34" charset="0"/>
              </a:rPr>
              <a:t>401.0-RP-24.1 </a:t>
            </a:r>
            <a:r>
              <a:rPr lang="en-US" sz="1400" dirty="0">
                <a:latin typeface="Calibri" pitchFamily="34" charset="0"/>
                <a:cs typeface="Calibri" pitchFamily="34" charset="0"/>
              </a:rPr>
              <a:t>disposed of; </a:t>
            </a:r>
            <a:r>
              <a:rPr lang="en-US" sz="1400" dirty="0" smtClean="0">
                <a:latin typeface="Calibri" pitchFamily="34" charset="0"/>
                <a:cs typeface="Calibri" pitchFamily="34" charset="0"/>
              </a:rPr>
              <a:t>additional editorial discovered; REC </a:t>
            </a:r>
            <a:r>
              <a:rPr lang="en-US" sz="1400" dirty="0">
                <a:latin typeface="Calibri" pitchFamily="34" charset="0"/>
                <a:cs typeface="Calibri" pitchFamily="34" charset="0"/>
              </a:rPr>
              <a:t>ready for CCSDS </a:t>
            </a:r>
            <a:r>
              <a:rPr lang="en-US" sz="1400" dirty="0" smtClean="0">
                <a:latin typeface="Calibri" pitchFamily="34" charset="0"/>
                <a:cs typeface="Calibri" pitchFamily="34" charset="0"/>
              </a:rPr>
              <a:t>publication</a:t>
            </a:r>
          </a:p>
          <a:p>
            <a:pPr lvl="1" indent="-862013"/>
            <a:endParaRPr lang="en-US" i="1" dirty="0" smtClean="0">
              <a:solidFill>
                <a:srgbClr val="000099"/>
              </a:solidFill>
              <a:latin typeface="Calibri" pitchFamily="34" charset="0"/>
              <a:cs typeface="Calibri" pitchFamily="34" charset="0"/>
            </a:endParaRPr>
          </a:p>
          <a:p>
            <a:pPr lvl="1" indent="-862013"/>
            <a:r>
              <a:rPr lang="en-US" i="1" dirty="0" smtClean="0">
                <a:solidFill>
                  <a:srgbClr val="000099"/>
                </a:solidFill>
                <a:latin typeface="Calibri" pitchFamily="34" charset="0"/>
                <a:cs typeface="Calibri" pitchFamily="34" charset="0"/>
              </a:rPr>
              <a:t>5. 5-years review of Bandwidth-efficient modulation GB (413.0-G-2)</a:t>
            </a:r>
            <a:endParaRPr lang="en-US" sz="1400" i="1" dirty="0" smtClean="0">
              <a:solidFill>
                <a:srgbClr val="000099"/>
              </a:solidFill>
              <a:latin typeface="Calibri" pitchFamily="34" charset="0"/>
              <a:cs typeface="Calibri" pitchFamily="34" charset="0"/>
            </a:endParaRPr>
          </a:p>
          <a:p>
            <a:pPr marL="457200" lvl="1" indent="-223838">
              <a:buFont typeface="Arial" pitchFamily="34" charset="0"/>
              <a:buChar char="•"/>
            </a:pPr>
            <a:r>
              <a:rPr lang="en-GB" sz="1400" dirty="0" smtClean="0">
                <a:latin typeface="Calibri" pitchFamily="34" charset="0"/>
                <a:cs typeface="Calibri" pitchFamily="34" charset="0"/>
              </a:rPr>
              <a:t>Some additions due to new/modified RECs identified;  does not make sense to start review before Spring 2016 due to on-going work</a:t>
            </a:r>
            <a:endParaRPr lang="en-GB" sz="1400" dirty="0">
              <a:latin typeface="Calibri" pitchFamily="34" charset="0"/>
              <a:cs typeface="Calibri" pitchFamily="34" charset="0"/>
            </a:endParaRPr>
          </a:p>
          <a:p>
            <a:r>
              <a:rPr lang="en-US" i="1" dirty="0" smtClean="0">
                <a:solidFill>
                  <a:srgbClr val="000099"/>
                </a:solidFill>
                <a:latin typeface="Calibri" pitchFamily="34" charset="0"/>
                <a:cs typeface="Calibri" pitchFamily="34" charset="0"/>
              </a:rPr>
              <a:t> </a:t>
            </a:r>
            <a:r>
              <a:rPr lang="en-US" i="1" dirty="0">
                <a:solidFill>
                  <a:srgbClr val="000099"/>
                </a:solidFill>
                <a:latin typeface="Calibri" pitchFamily="34" charset="0"/>
                <a:cs typeface="Calibri" pitchFamily="34" charset="0"/>
              </a:rPr>
              <a:t>6</a:t>
            </a:r>
            <a:r>
              <a:rPr lang="en-US" i="1" dirty="0" smtClean="0">
                <a:solidFill>
                  <a:srgbClr val="000099"/>
                </a:solidFill>
                <a:latin typeface="Calibri" pitchFamily="34" charset="0"/>
                <a:cs typeface="Calibri" pitchFamily="34" charset="0"/>
              </a:rPr>
              <a:t>. </a:t>
            </a:r>
            <a:r>
              <a:rPr lang="en-US" i="1" dirty="0" err="1" smtClean="0">
                <a:solidFill>
                  <a:srgbClr val="000099"/>
                </a:solidFill>
                <a:latin typeface="Calibri" pitchFamily="34" charset="0"/>
                <a:cs typeface="Calibri" pitchFamily="34" charset="0"/>
              </a:rPr>
              <a:t>PCOM</a:t>
            </a:r>
            <a:r>
              <a:rPr lang="en-US" i="1" dirty="0" smtClean="0">
                <a:solidFill>
                  <a:srgbClr val="000099"/>
                </a:solidFill>
                <a:latin typeface="Calibri" pitchFamily="34" charset="0"/>
                <a:cs typeface="Calibri" pitchFamily="34" charset="0"/>
              </a:rPr>
              <a:t> GB (New)</a:t>
            </a:r>
            <a:endParaRPr lang="en-US" i="1" dirty="0">
              <a:solidFill>
                <a:srgbClr val="000099"/>
              </a:solidFill>
              <a:latin typeface="Calibri" pitchFamily="34" charset="0"/>
              <a:cs typeface="Calibri" pitchFamily="34" charset="0"/>
            </a:endParaRPr>
          </a:p>
          <a:p>
            <a:pPr marL="457200" lvl="1" indent="-174625">
              <a:buFont typeface="Arial" pitchFamily="34" charset="0"/>
              <a:buChar char="•"/>
            </a:pPr>
            <a:r>
              <a:rPr lang="en-GB" sz="1400" dirty="0" smtClean="0">
                <a:latin typeface="Calibri" pitchFamily="34" charset="0"/>
                <a:cs typeface="Calibri" pitchFamily="34" charset="0"/>
              </a:rPr>
              <a:t>Draft book discussed. Finalization was expected by Fall 2015. Only CNES has resources to continue this work and therefore CNES is against freezing this work and resuming it later. ESA withdraws monitoring role in this project </a:t>
            </a:r>
            <a:r>
              <a:rPr lang="en-GB" sz="1400" dirty="0" smtClean="0">
                <a:latin typeface="Calibri" pitchFamily="34" charset="0"/>
                <a:cs typeface="Calibri" pitchFamily="34" charset="0"/>
                <a:sym typeface="Wingdings" pitchFamily="2" charset="2"/>
              </a:rPr>
              <a:t> only one Agency providing resources for this project.</a:t>
            </a:r>
            <a:endParaRPr lang="en-GB" sz="1400" dirty="0">
              <a:latin typeface="Calibri" pitchFamily="34" charset="0"/>
              <a:cs typeface="Calibri" pitchFamily="34" charset="0"/>
            </a:endParaRPr>
          </a:p>
          <a:p>
            <a:pPr marL="457200" lvl="1" indent="-174625">
              <a:buFont typeface="Arial" pitchFamily="34" charset="0"/>
              <a:buChar char="•"/>
            </a:pPr>
            <a:endParaRPr lang="en-US" sz="1400" dirty="0">
              <a:latin typeface="Calibri" pitchFamily="34" charset="0"/>
              <a:cs typeface="Calibri" pitchFamily="34" charset="0"/>
            </a:endParaRPr>
          </a:p>
        </p:txBody>
      </p:sp>
    </p:spTree>
    <p:extLst>
      <p:ext uri="{BB962C8B-B14F-4D97-AF65-F5344CB8AC3E}">
        <p14:creationId xmlns:p14="http://schemas.microsoft.com/office/powerpoint/2010/main" val="39467858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990600" y="1176338"/>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828800" indent="-457200" eaLnBrk="0" hangingPunct="0">
              <a:lnSpc>
                <a:spcPct val="90000"/>
              </a:lnSpc>
              <a:spcAft>
                <a:spcPct val="10000"/>
              </a:spcAft>
              <a:buSzPct val="125000"/>
              <a:defRPr b="1">
                <a:solidFill>
                  <a:schemeClr val="tx1"/>
                </a:solidFill>
                <a:latin typeface="Arial" pitchFamily="34" charset="0"/>
              </a:defRPr>
            </a:lvl4pPr>
            <a:lvl5pPr marL="2286000" indent="-457200" eaLnBrk="0" hangingPunct="0">
              <a:lnSpc>
                <a:spcPct val="90000"/>
              </a:lnSpc>
              <a:spcAft>
                <a:spcPct val="10000"/>
              </a:spcAft>
              <a:buSzPct val="125000"/>
              <a:defRPr b="1">
                <a:solidFill>
                  <a:schemeClr val="tx1"/>
                </a:solidFill>
                <a:latin typeface="Arial" pitchFamily="34" charset="0"/>
              </a:defRPr>
            </a:lvl5pPr>
            <a:lvl6pPr marL="2743200" indent="-457200" eaLnBrk="0" fontAlgn="base" hangingPunct="0">
              <a:lnSpc>
                <a:spcPct val="90000"/>
              </a:lnSpc>
              <a:spcBef>
                <a:spcPct val="0"/>
              </a:spcBef>
              <a:spcAft>
                <a:spcPct val="10000"/>
              </a:spcAft>
              <a:buSzPct val="125000"/>
              <a:defRPr b="1">
                <a:solidFill>
                  <a:schemeClr val="tx1"/>
                </a:solidFill>
                <a:latin typeface="Arial" pitchFamily="34" charset="0"/>
              </a:defRPr>
            </a:lvl6pPr>
            <a:lvl7pPr marL="3200400" indent="-457200" eaLnBrk="0" fontAlgn="base" hangingPunct="0">
              <a:lnSpc>
                <a:spcPct val="90000"/>
              </a:lnSpc>
              <a:spcBef>
                <a:spcPct val="0"/>
              </a:spcBef>
              <a:spcAft>
                <a:spcPct val="10000"/>
              </a:spcAft>
              <a:buSzPct val="125000"/>
              <a:defRPr b="1">
                <a:solidFill>
                  <a:schemeClr val="tx1"/>
                </a:solidFill>
                <a:latin typeface="Arial" pitchFamily="34" charset="0"/>
              </a:defRPr>
            </a:lvl7pPr>
            <a:lvl8pPr marL="3657600" indent="-457200" eaLnBrk="0" fontAlgn="base" hangingPunct="0">
              <a:lnSpc>
                <a:spcPct val="90000"/>
              </a:lnSpc>
              <a:spcBef>
                <a:spcPct val="0"/>
              </a:spcBef>
              <a:spcAft>
                <a:spcPct val="10000"/>
              </a:spcAft>
              <a:buSzPct val="125000"/>
              <a:defRPr b="1">
                <a:solidFill>
                  <a:schemeClr val="tx1"/>
                </a:solidFill>
                <a:latin typeface="Arial" pitchFamily="34" charset="0"/>
              </a:defRPr>
            </a:lvl8pPr>
            <a:lvl9pPr marL="4114800" indent="-4572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ct val="50000"/>
              </a:spcBef>
              <a:spcAft>
                <a:spcPct val="0"/>
              </a:spcAft>
              <a:buSzTx/>
            </a:pPr>
            <a:endParaRPr lang="en-GB" sz="2400" b="0"/>
          </a:p>
        </p:txBody>
      </p:sp>
      <p:sp>
        <p:nvSpPr>
          <p:cNvPr id="195587" name="Text Box 3"/>
          <p:cNvSpPr txBox="1">
            <a:spLocks noChangeArrowheads="1"/>
          </p:cNvSpPr>
          <p:nvPr/>
        </p:nvSpPr>
        <p:spPr bwMode="auto">
          <a:xfrm>
            <a:off x="533400" y="838201"/>
            <a:ext cx="6781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solidFill>
                <a:srgbClr val="CC0000"/>
              </a:solidFill>
            </a:endParaRPr>
          </a:p>
          <a:p>
            <a:pPr eaLnBrk="0" hangingPunct="0">
              <a:spcBef>
                <a:spcPct val="50000"/>
              </a:spcBef>
            </a:pPr>
            <a:endParaRPr lang="en-GB">
              <a:solidFill>
                <a:srgbClr val="CC0000"/>
              </a:solidFill>
            </a:endParaRPr>
          </a:p>
        </p:txBody>
      </p:sp>
      <p:sp>
        <p:nvSpPr>
          <p:cNvPr id="195588" name="Text Box 4"/>
          <p:cNvSpPr txBox="1">
            <a:spLocks noChangeArrowheads="1"/>
          </p:cNvSpPr>
          <p:nvPr/>
        </p:nvSpPr>
        <p:spPr bwMode="auto">
          <a:xfrm>
            <a:off x="347450" y="702246"/>
            <a:ext cx="848750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828800" indent="-457200" eaLnBrk="0" hangingPunct="0">
              <a:lnSpc>
                <a:spcPct val="90000"/>
              </a:lnSpc>
              <a:spcAft>
                <a:spcPct val="10000"/>
              </a:spcAft>
              <a:buSzPct val="125000"/>
              <a:defRPr b="1">
                <a:solidFill>
                  <a:schemeClr val="tx1"/>
                </a:solidFill>
                <a:latin typeface="Arial" pitchFamily="34" charset="0"/>
              </a:defRPr>
            </a:lvl4pPr>
            <a:lvl5pPr marL="2286000" indent="-457200" eaLnBrk="0" hangingPunct="0">
              <a:lnSpc>
                <a:spcPct val="90000"/>
              </a:lnSpc>
              <a:spcAft>
                <a:spcPct val="10000"/>
              </a:spcAft>
              <a:buSzPct val="125000"/>
              <a:defRPr b="1">
                <a:solidFill>
                  <a:schemeClr val="tx1"/>
                </a:solidFill>
                <a:latin typeface="Arial" pitchFamily="34" charset="0"/>
              </a:defRPr>
            </a:lvl5pPr>
            <a:lvl6pPr marL="2743200" indent="-457200" eaLnBrk="0" fontAlgn="base" hangingPunct="0">
              <a:lnSpc>
                <a:spcPct val="90000"/>
              </a:lnSpc>
              <a:spcBef>
                <a:spcPct val="0"/>
              </a:spcBef>
              <a:spcAft>
                <a:spcPct val="10000"/>
              </a:spcAft>
              <a:buSzPct val="125000"/>
              <a:defRPr b="1">
                <a:solidFill>
                  <a:schemeClr val="tx1"/>
                </a:solidFill>
                <a:latin typeface="Arial" pitchFamily="34" charset="0"/>
              </a:defRPr>
            </a:lvl6pPr>
            <a:lvl7pPr marL="3200400" indent="-457200" eaLnBrk="0" fontAlgn="base" hangingPunct="0">
              <a:lnSpc>
                <a:spcPct val="90000"/>
              </a:lnSpc>
              <a:spcBef>
                <a:spcPct val="0"/>
              </a:spcBef>
              <a:spcAft>
                <a:spcPct val="10000"/>
              </a:spcAft>
              <a:buSzPct val="125000"/>
              <a:defRPr b="1">
                <a:solidFill>
                  <a:schemeClr val="tx1"/>
                </a:solidFill>
                <a:latin typeface="Arial" pitchFamily="34" charset="0"/>
              </a:defRPr>
            </a:lvl7pPr>
            <a:lvl8pPr marL="3657600" indent="-457200" eaLnBrk="0" fontAlgn="base" hangingPunct="0">
              <a:lnSpc>
                <a:spcPct val="90000"/>
              </a:lnSpc>
              <a:spcBef>
                <a:spcPct val="0"/>
              </a:spcBef>
              <a:spcAft>
                <a:spcPct val="10000"/>
              </a:spcAft>
              <a:buSzPct val="125000"/>
              <a:defRPr b="1">
                <a:solidFill>
                  <a:schemeClr val="tx1"/>
                </a:solidFill>
                <a:latin typeface="Arial" pitchFamily="34" charset="0"/>
              </a:defRPr>
            </a:lvl8pPr>
            <a:lvl9pPr marL="4114800" indent="-4572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0" indent="0">
              <a:lnSpc>
                <a:spcPct val="70000"/>
              </a:lnSpc>
              <a:spcBef>
                <a:spcPct val="50000"/>
              </a:spcBef>
              <a:spcAft>
                <a:spcPct val="0"/>
              </a:spcAft>
              <a:buSzTx/>
            </a:pPr>
            <a:r>
              <a:rPr lang="en-US" sz="20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RFM </a:t>
            </a:r>
            <a:r>
              <a:rPr lang="en-US" sz="2000" dirty="0">
                <a:solidFill>
                  <a:srgbClr val="000099"/>
                </a:solidFill>
                <a:effectLst>
                  <a:outerShdw blurRad="38100" dist="38100" dir="2700000" algn="tl">
                    <a:srgbClr val="000000">
                      <a:alpha val="43137"/>
                    </a:srgbClr>
                  </a:outerShdw>
                </a:effectLst>
                <a:latin typeface="Calibri" pitchFamily="34" charset="0"/>
                <a:cs typeface="Calibri" pitchFamily="34" charset="0"/>
              </a:rPr>
              <a:t>WG Summary</a:t>
            </a:r>
          </a:p>
          <a:p>
            <a:pPr>
              <a:lnSpc>
                <a:spcPct val="100000"/>
              </a:lnSpc>
              <a:spcBef>
                <a:spcPct val="50000"/>
              </a:spcBef>
              <a:spcAft>
                <a:spcPct val="0"/>
              </a:spcAft>
              <a:buSzTx/>
            </a:pPr>
            <a:endParaRPr lang="en-GB" sz="1800" dirty="0">
              <a:solidFill>
                <a:srgbClr val="FF0000"/>
              </a:solidFill>
              <a:latin typeface="Calibri" pitchFamily="34" charset="0"/>
              <a:cs typeface="Calibri" pitchFamily="34" charset="0"/>
            </a:endParaRPr>
          </a:p>
        </p:txBody>
      </p:sp>
      <p:sp>
        <p:nvSpPr>
          <p:cNvPr id="6" name="Text Box 2"/>
          <p:cNvSpPr txBox="1">
            <a:spLocks noChangeArrowheads="1"/>
          </p:cNvSpPr>
          <p:nvPr/>
        </p:nvSpPr>
        <p:spPr bwMode="auto">
          <a:xfrm>
            <a:off x="2728560" y="87765"/>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7" name="Group 5"/>
          <p:cNvGraphicFramePr>
            <a:graphicFrameLocks noGrp="1"/>
          </p:cNvGraphicFramePr>
          <p:nvPr>
            <p:extLst>
              <p:ext uri="{D42A27DB-BD31-4B8C-83A1-F6EECF244321}">
                <p14:modId xmlns:p14="http://schemas.microsoft.com/office/powerpoint/2010/main" val="23663249"/>
              </p:ext>
            </p:extLst>
          </p:nvPr>
        </p:nvGraphicFramePr>
        <p:xfrm>
          <a:off x="707866" y="1267778"/>
          <a:ext cx="7153065" cy="731520"/>
        </p:xfrm>
        <a:graphic>
          <a:graphicData uri="http://schemas.openxmlformats.org/drawingml/2006/table">
            <a:tbl>
              <a:tblPr/>
              <a:tblGrid>
                <a:gridCol w="1714500"/>
                <a:gridCol w="1714500"/>
                <a:gridCol w="1714500"/>
                <a:gridCol w="2009565"/>
              </a:tblGrid>
              <a:tr h="180975">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500" b="1" i="0" u="none" strike="noStrike" cap="none" normalizeH="0" baseline="0" dirty="0" smtClean="0">
                          <a:ln>
                            <a:noFill/>
                          </a:ln>
                          <a:solidFill>
                            <a:schemeClr val="tx1"/>
                          </a:solidFill>
                          <a:effectLst/>
                          <a:latin typeface="Arial" pitchFamily="34" charset="0"/>
                        </a:rPr>
                        <a:t>status: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500" b="1" i="0" u="none" strike="noStrike" kern="1200" cap="none" normalizeH="0" baseline="0" dirty="0" smtClean="0">
                          <a:ln>
                            <a:noFill/>
                          </a:ln>
                          <a:solidFill>
                            <a:schemeClr val="tx1"/>
                          </a:solidFill>
                          <a:effectLst/>
                          <a:latin typeface="Arial" pitchFamily="34" charset="0"/>
                          <a:ea typeface="+mn-ea"/>
                          <a:cs typeface="+mn-cs"/>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500" b="1" i="0" u="none" strike="noStrike" cap="none" normalizeH="0" baseline="0" dirty="0" smtClean="0">
                          <a:ln>
                            <a:noFill/>
                          </a:ln>
                          <a:solidFill>
                            <a:schemeClr val="tx1"/>
                          </a:solidFill>
                          <a:effectLst/>
                          <a:latin typeface="Arial" pitchFamily="34" charset="0"/>
                        </a:rPr>
                        <a:t>CAUTION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500" b="1" i="0" u="none" strike="noStrike" cap="none" normalizeH="0" baseline="0" dirty="0" smtClean="0">
                          <a:ln>
                            <a:noFill/>
                          </a:ln>
                          <a:solidFill>
                            <a:schemeClr val="tx1"/>
                          </a:solidFill>
                          <a:effectLst/>
                          <a:latin typeface="Arial" pitchFamily="34" charset="0"/>
                        </a:rPr>
                        <a:t>PROBLEM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457200">
                <a:tc>
                  <a:txBody>
                    <a:bodyPr/>
                    <a:lstStyle/>
                    <a:p>
                      <a:pPr marL="0" marR="0" lvl="0" indent="0" algn="ctr" defTabSz="914400" rtl="0" eaLnBrk="0" fontAlgn="base" latinLnBrk="0" hangingPunct="0">
                        <a:lnSpc>
                          <a:spcPct val="80000"/>
                        </a:lnSpc>
                        <a:spcBef>
                          <a:spcPct val="10000"/>
                        </a:spcBef>
                        <a:spcAft>
                          <a:spcPct val="10000"/>
                        </a:spcAft>
                        <a:buClrTx/>
                        <a:buSzPct val="125000"/>
                        <a:buFontTx/>
                        <a:buNone/>
                        <a:tabLst/>
                      </a:pPr>
                      <a:r>
                        <a:rPr kumimoji="0" lang="en-US" sz="1500" b="1" i="0" u="none" strike="noStrike" cap="none" normalizeH="0" baseline="0" dirty="0" smtClean="0">
                          <a:ln>
                            <a:noFill/>
                          </a:ln>
                          <a:solidFill>
                            <a:schemeClr val="tx1"/>
                          </a:solidFill>
                          <a:effectLst/>
                          <a:latin typeface="Arial" pitchFamily="34" charset="0"/>
                        </a:rPr>
                        <a:t>comment: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US" sz="1500" b="1" i="0" u="none" strike="noStrike" cap="none" normalizeH="0" baseline="0" dirty="0" smtClean="0">
                          <a:ln>
                            <a:noFill/>
                          </a:ln>
                          <a:solidFill>
                            <a:schemeClr val="tx1"/>
                          </a:solidFill>
                          <a:effectLst/>
                          <a:latin typeface="Arial" pitchFamily="34" charset="0"/>
                        </a:rPr>
                        <a:t>Good progress</a:t>
                      </a:r>
                      <a:endParaRPr kumimoji="0" lang="en-GB" sz="15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endParaRPr kumimoji="0" lang="en-GB" sz="15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10000"/>
                        </a:spcBef>
                        <a:spcAft>
                          <a:spcPct val="10000"/>
                        </a:spcAft>
                        <a:buClrTx/>
                        <a:buSzPct val="125000"/>
                        <a:buFontTx/>
                        <a:buNone/>
                        <a:tabLst/>
                      </a:pPr>
                      <a:r>
                        <a:rPr kumimoji="0" lang="en-GB" sz="1500" b="1" i="0" u="none" strike="noStrike" cap="none" normalizeH="0" baseline="0" dirty="0" smtClean="0">
                          <a:ln>
                            <a:noFill/>
                          </a:ln>
                          <a:solidFill>
                            <a:srgbClr val="FF0000"/>
                          </a:solidFill>
                          <a:effectLst/>
                          <a:latin typeface="Arial" pitchFamily="34" charset="0"/>
                        </a:rPr>
                        <a:t>PCOM Green Book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Text Box 6"/>
          <p:cNvSpPr txBox="1">
            <a:spLocks noChangeArrowheads="1"/>
          </p:cNvSpPr>
          <p:nvPr/>
        </p:nvSpPr>
        <p:spPr bwMode="auto">
          <a:xfrm>
            <a:off x="366653" y="2200040"/>
            <a:ext cx="8410694" cy="220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828800" indent="-457200" eaLnBrk="0" hangingPunct="0">
              <a:lnSpc>
                <a:spcPct val="90000"/>
              </a:lnSpc>
              <a:spcAft>
                <a:spcPct val="10000"/>
              </a:spcAft>
              <a:buSzPct val="125000"/>
              <a:defRPr b="1">
                <a:solidFill>
                  <a:schemeClr val="tx1"/>
                </a:solidFill>
                <a:latin typeface="Arial" pitchFamily="34" charset="0"/>
              </a:defRPr>
            </a:lvl4pPr>
            <a:lvl5pPr marL="2286000" indent="-457200" eaLnBrk="0" hangingPunct="0">
              <a:lnSpc>
                <a:spcPct val="90000"/>
              </a:lnSpc>
              <a:spcAft>
                <a:spcPct val="10000"/>
              </a:spcAft>
              <a:buSzPct val="125000"/>
              <a:defRPr b="1">
                <a:solidFill>
                  <a:schemeClr val="tx1"/>
                </a:solidFill>
                <a:latin typeface="Arial" pitchFamily="34" charset="0"/>
              </a:defRPr>
            </a:lvl5pPr>
            <a:lvl6pPr marL="2743200" indent="-457200" eaLnBrk="0" fontAlgn="base" hangingPunct="0">
              <a:lnSpc>
                <a:spcPct val="90000"/>
              </a:lnSpc>
              <a:spcBef>
                <a:spcPct val="0"/>
              </a:spcBef>
              <a:spcAft>
                <a:spcPct val="10000"/>
              </a:spcAft>
              <a:buSzPct val="125000"/>
              <a:defRPr b="1">
                <a:solidFill>
                  <a:schemeClr val="tx1"/>
                </a:solidFill>
                <a:latin typeface="Arial" pitchFamily="34" charset="0"/>
              </a:defRPr>
            </a:lvl6pPr>
            <a:lvl7pPr marL="3200400" indent="-457200" eaLnBrk="0" fontAlgn="base" hangingPunct="0">
              <a:lnSpc>
                <a:spcPct val="90000"/>
              </a:lnSpc>
              <a:spcBef>
                <a:spcPct val="0"/>
              </a:spcBef>
              <a:spcAft>
                <a:spcPct val="10000"/>
              </a:spcAft>
              <a:buSzPct val="125000"/>
              <a:defRPr b="1">
                <a:solidFill>
                  <a:schemeClr val="tx1"/>
                </a:solidFill>
                <a:latin typeface="Arial" pitchFamily="34" charset="0"/>
              </a:defRPr>
            </a:lvl7pPr>
            <a:lvl8pPr marL="3657600" indent="-457200" eaLnBrk="0" fontAlgn="base" hangingPunct="0">
              <a:lnSpc>
                <a:spcPct val="90000"/>
              </a:lnSpc>
              <a:spcBef>
                <a:spcPct val="0"/>
              </a:spcBef>
              <a:spcAft>
                <a:spcPct val="10000"/>
              </a:spcAft>
              <a:buSzPct val="125000"/>
              <a:defRPr b="1">
                <a:solidFill>
                  <a:schemeClr val="tx1"/>
                </a:solidFill>
                <a:latin typeface="Arial" pitchFamily="34" charset="0"/>
              </a:defRPr>
            </a:lvl8pPr>
            <a:lvl9pPr marL="4114800" indent="-4572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0" indent="0">
              <a:lnSpc>
                <a:spcPct val="70000"/>
              </a:lnSpc>
              <a:spcBef>
                <a:spcPct val="50000"/>
              </a:spcBef>
              <a:spcAft>
                <a:spcPct val="0"/>
              </a:spcAft>
              <a:buSzTx/>
            </a:pPr>
            <a:r>
              <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RFM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WG – Resolutions</a:t>
            </a:r>
            <a:endParaRPr lang="en-GB" sz="2400" dirty="0">
              <a:latin typeface="Calibri" pitchFamily="34" charset="0"/>
              <a:cs typeface="Calibri" pitchFamily="34" charset="0"/>
            </a:endParaRPr>
          </a:p>
          <a:p>
            <a:pPr lvl="1" indent="-862013"/>
            <a:r>
              <a:rPr lang="en-US" sz="2400" i="1" dirty="0" smtClean="0">
                <a:latin typeface="Calibri" pitchFamily="34" charset="0"/>
                <a:cs typeface="Calibri" pitchFamily="34" charset="0"/>
              </a:rPr>
              <a:t>Recommendations </a:t>
            </a:r>
            <a:r>
              <a:rPr lang="en-US" sz="2400" i="1" dirty="0">
                <a:latin typeface="Calibri" pitchFamily="34" charset="0"/>
                <a:cs typeface="Calibri" pitchFamily="34" charset="0"/>
              </a:rPr>
              <a:t>on </a:t>
            </a:r>
            <a:r>
              <a:rPr lang="en-US" sz="2400" i="1" dirty="0" smtClean="0">
                <a:latin typeface="Calibri" pitchFamily="34" charset="0"/>
                <a:cs typeface="Calibri" pitchFamily="34" charset="0"/>
              </a:rPr>
              <a:t>ranging</a:t>
            </a:r>
            <a:endParaRPr lang="en-US" sz="2400" i="1" dirty="0">
              <a:latin typeface="Calibri" pitchFamily="34" charset="0"/>
              <a:cs typeface="Calibri" pitchFamily="34" charset="0"/>
            </a:endParaRPr>
          </a:p>
          <a:p>
            <a:pPr lvl="1" indent="-862013"/>
            <a:r>
              <a:rPr lang="en-GB" sz="2400" dirty="0" smtClean="0">
                <a:solidFill>
                  <a:schemeClr val="accent2"/>
                </a:solidFill>
                <a:latin typeface="Calibri" pitchFamily="34" charset="0"/>
                <a:cs typeface="Calibri" pitchFamily="34" charset="0"/>
              </a:rPr>
              <a:t>Publish new issue of 401.0-B with </a:t>
            </a:r>
          </a:p>
          <a:p>
            <a:pPr lvl="1" indent="-862013"/>
            <a:r>
              <a:rPr lang="en-GB" sz="2400" dirty="0">
                <a:solidFill>
                  <a:schemeClr val="accent2"/>
                </a:solidFill>
                <a:latin typeface="Calibri" pitchFamily="34" charset="0"/>
                <a:cs typeface="Calibri" pitchFamily="34" charset="0"/>
              </a:rPr>
              <a:t>	</a:t>
            </a:r>
            <a:r>
              <a:rPr lang="en-GB" sz="2400" dirty="0" smtClean="0">
                <a:solidFill>
                  <a:schemeClr val="accent2"/>
                </a:solidFill>
                <a:latin typeface="Calibri" pitchFamily="34" charset="0"/>
                <a:cs typeface="Calibri" pitchFamily="34" charset="0"/>
              </a:rPr>
              <a:t>- New GMSK+PN RNG recs 2.4.22A/B;</a:t>
            </a:r>
          </a:p>
          <a:p>
            <a:pPr lvl="1" indent="-862013"/>
            <a:r>
              <a:rPr lang="en-GB" sz="2400" dirty="0">
                <a:solidFill>
                  <a:schemeClr val="accent2"/>
                </a:solidFill>
                <a:latin typeface="Calibri" pitchFamily="34" charset="0"/>
                <a:cs typeface="Calibri" pitchFamily="34" charset="0"/>
              </a:rPr>
              <a:t>	</a:t>
            </a:r>
            <a:r>
              <a:rPr lang="en-GB" sz="2400" dirty="0" smtClean="0">
                <a:solidFill>
                  <a:schemeClr val="accent2"/>
                </a:solidFill>
                <a:latin typeface="Calibri" pitchFamily="34" charset="0"/>
                <a:cs typeface="Calibri" pitchFamily="34" charset="0"/>
              </a:rPr>
              <a:t>- Revised rec 4.1.5.</a:t>
            </a:r>
            <a:endParaRPr lang="en-GB" sz="2400" dirty="0">
              <a:solidFill>
                <a:schemeClr val="accent2"/>
              </a:solidFill>
              <a:latin typeface="Calibri" pitchFamily="34" charset="0"/>
              <a:cs typeface="Calibri" pitchFamily="34" charset="0"/>
            </a:endParaRPr>
          </a:p>
          <a:p>
            <a:pPr lvl="1" indent="-862013"/>
            <a:endParaRPr lang="en-US" sz="2400" dirty="0">
              <a:latin typeface="Calibri" pitchFamily="34" charset="0"/>
              <a:cs typeface="Calibri" pitchFamily="34" charset="0"/>
            </a:endParaRPr>
          </a:p>
        </p:txBody>
      </p:sp>
      <p:sp>
        <p:nvSpPr>
          <p:cNvPr id="9" name="Text Box 6"/>
          <p:cNvSpPr txBox="1">
            <a:spLocks noChangeArrowheads="1"/>
          </p:cNvSpPr>
          <p:nvPr/>
        </p:nvSpPr>
        <p:spPr bwMode="auto">
          <a:xfrm>
            <a:off x="247007" y="4235505"/>
            <a:ext cx="8410694" cy="2322174"/>
          </a:xfrm>
          <a:prstGeom prst="rect">
            <a:avLst/>
          </a:prstGeom>
          <a:noFill/>
          <a:ln w="3810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828800" indent="-457200" eaLnBrk="0" hangingPunct="0">
              <a:lnSpc>
                <a:spcPct val="90000"/>
              </a:lnSpc>
              <a:spcAft>
                <a:spcPct val="10000"/>
              </a:spcAft>
              <a:buSzPct val="125000"/>
              <a:defRPr b="1">
                <a:solidFill>
                  <a:schemeClr val="tx1"/>
                </a:solidFill>
                <a:latin typeface="Arial" pitchFamily="34" charset="0"/>
              </a:defRPr>
            </a:lvl4pPr>
            <a:lvl5pPr marL="2286000" indent="-457200" eaLnBrk="0" hangingPunct="0">
              <a:lnSpc>
                <a:spcPct val="90000"/>
              </a:lnSpc>
              <a:spcAft>
                <a:spcPct val="10000"/>
              </a:spcAft>
              <a:buSzPct val="125000"/>
              <a:defRPr b="1">
                <a:solidFill>
                  <a:schemeClr val="tx1"/>
                </a:solidFill>
                <a:latin typeface="Arial" pitchFamily="34" charset="0"/>
              </a:defRPr>
            </a:lvl5pPr>
            <a:lvl6pPr marL="2743200" indent="-457200" eaLnBrk="0" fontAlgn="base" hangingPunct="0">
              <a:lnSpc>
                <a:spcPct val="90000"/>
              </a:lnSpc>
              <a:spcBef>
                <a:spcPct val="0"/>
              </a:spcBef>
              <a:spcAft>
                <a:spcPct val="10000"/>
              </a:spcAft>
              <a:buSzPct val="125000"/>
              <a:defRPr b="1">
                <a:solidFill>
                  <a:schemeClr val="tx1"/>
                </a:solidFill>
                <a:latin typeface="Arial" pitchFamily="34" charset="0"/>
              </a:defRPr>
            </a:lvl6pPr>
            <a:lvl7pPr marL="3200400" indent="-457200" eaLnBrk="0" fontAlgn="base" hangingPunct="0">
              <a:lnSpc>
                <a:spcPct val="90000"/>
              </a:lnSpc>
              <a:spcBef>
                <a:spcPct val="0"/>
              </a:spcBef>
              <a:spcAft>
                <a:spcPct val="10000"/>
              </a:spcAft>
              <a:buSzPct val="125000"/>
              <a:defRPr b="1">
                <a:solidFill>
                  <a:schemeClr val="tx1"/>
                </a:solidFill>
                <a:latin typeface="Arial" pitchFamily="34" charset="0"/>
              </a:defRPr>
            </a:lvl7pPr>
            <a:lvl8pPr marL="3657600" indent="-457200" eaLnBrk="0" fontAlgn="base" hangingPunct="0">
              <a:lnSpc>
                <a:spcPct val="90000"/>
              </a:lnSpc>
              <a:spcBef>
                <a:spcPct val="0"/>
              </a:spcBef>
              <a:spcAft>
                <a:spcPct val="10000"/>
              </a:spcAft>
              <a:buSzPct val="125000"/>
              <a:defRPr b="1">
                <a:solidFill>
                  <a:schemeClr val="tx1"/>
                </a:solidFill>
                <a:latin typeface="Arial" pitchFamily="34" charset="0"/>
              </a:defRPr>
            </a:lvl8pPr>
            <a:lvl9pPr marL="4114800" indent="-4572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0" indent="0">
              <a:lnSpc>
                <a:spcPct val="70000"/>
              </a:lnSpc>
              <a:spcBef>
                <a:spcPct val="50000"/>
              </a:spcBef>
              <a:spcAft>
                <a:spcPct val="0"/>
              </a:spcAft>
              <a:buSzTx/>
            </a:pPr>
            <a:endParaRPr lang="en-US" sz="1100" dirty="0" smtClean="0">
              <a:solidFill>
                <a:srgbClr val="FF0066"/>
              </a:solidFill>
              <a:effectLst>
                <a:outerShdw blurRad="38100" dist="38100" dir="2700000" algn="tl">
                  <a:srgbClr val="000000">
                    <a:alpha val="43137"/>
                  </a:srgbClr>
                </a:outerShdw>
              </a:effectLst>
              <a:latin typeface="Calibri" pitchFamily="34" charset="0"/>
              <a:cs typeface="Calibri" pitchFamily="34" charset="0"/>
            </a:endParaRPr>
          </a:p>
          <a:p>
            <a:pPr marL="0" indent="0">
              <a:lnSpc>
                <a:spcPct val="70000"/>
              </a:lnSpc>
              <a:spcBef>
                <a:spcPct val="50000"/>
              </a:spcBef>
              <a:spcAft>
                <a:spcPct val="0"/>
              </a:spcAft>
              <a:buSzTx/>
            </a:pPr>
            <a:r>
              <a:rPr lang="en-US" sz="2800" dirty="0" smtClean="0">
                <a:solidFill>
                  <a:srgbClr val="FF0066"/>
                </a:solidFill>
                <a:effectLst>
                  <a:outerShdw blurRad="38100" dist="38100" dir="2700000" algn="tl">
                    <a:srgbClr val="000000">
                      <a:alpha val="43137"/>
                    </a:srgbClr>
                  </a:outerShdw>
                </a:effectLst>
                <a:latin typeface="Calibri" pitchFamily="34" charset="0"/>
                <a:cs typeface="Calibri" pitchFamily="34" charset="0"/>
              </a:rPr>
              <a:t>CESG position on PCOM Problem</a:t>
            </a:r>
            <a:endParaRPr lang="en-GB" sz="2800" dirty="0" smtClean="0">
              <a:solidFill>
                <a:srgbClr val="FF0066"/>
              </a:solidFill>
              <a:latin typeface="Calibri" pitchFamily="34" charset="0"/>
              <a:cs typeface="Calibri" pitchFamily="34" charset="0"/>
            </a:endParaRPr>
          </a:p>
          <a:p>
            <a:pPr marL="88900" lvl="1" indent="-36513"/>
            <a:r>
              <a:rPr lang="en-US" sz="2800" i="1" dirty="0" smtClean="0">
                <a:solidFill>
                  <a:srgbClr val="0070C0"/>
                </a:solidFill>
                <a:latin typeface="Calibri" pitchFamily="34" charset="0"/>
                <a:cs typeface="Calibri" pitchFamily="34" charset="0"/>
              </a:rPr>
              <a:t>CESG consider that, if it is confirmed that only Agency works on this book, technical quality cannot be guaranteed. </a:t>
            </a:r>
          </a:p>
          <a:p>
            <a:pPr marL="88900" lvl="1" indent="-36513"/>
            <a:r>
              <a:rPr lang="en-US" sz="2800" i="1" dirty="0" smtClean="0">
                <a:solidFill>
                  <a:srgbClr val="FF0000"/>
                </a:solidFill>
                <a:latin typeface="Calibri" pitchFamily="34" charset="0"/>
                <a:cs typeface="Calibri" pitchFamily="34" charset="0"/>
              </a:rPr>
              <a:t>CMC to advise.</a:t>
            </a:r>
            <a:r>
              <a:rPr lang="en-US" sz="2800" i="1" dirty="0" smtClean="0">
                <a:solidFill>
                  <a:srgbClr val="0070C0"/>
                </a:solidFill>
                <a:latin typeface="Calibri" pitchFamily="34" charset="0"/>
                <a:cs typeface="Calibri" pitchFamily="34" charset="0"/>
              </a:rPr>
              <a:t> </a:t>
            </a:r>
          </a:p>
        </p:txBody>
      </p:sp>
    </p:spTree>
    <p:extLst>
      <p:ext uri="{BB962C8B-B14F-4D97-AF65-F5344CB8AC3E}">
        <p14:creationId xmlns:p14="http://schemas.microsoft.com/office/powerpoint/2010/main" val="907893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5" name="Text Box 2"/>
          <p:cNvSpPr txBox="1">
            <a:spLocks noChangeArrowheads="1"/>
          </p:cNvSpPr>
          <p:nvPr/>
        </p:nvSpPr>
        <p:spPr bwMode="auto">
          <a:xfrm>
            <a:off x="2362200" y="90488"/>
            <a:ext cx="6019800" cy="425450"/>
          </a:xfrm>
          <a:prstGeom prst="rect">
            <a:avLst/>
          </a:prstGeom>
          <a:noFill/>
          <a:ln w="9525">
            <a:noFill/>
            <a:miter lim="800000"/>
            <a:headEnd/>
            <a:tailEnd/>
          </a:ln>
        </p:spPr>
        <p:txBody>
          <a:bodyPr>
            <a:spAutoFit/>
          </a:bodyPr>
          <a:lstStyle/>
          <a:p>
            <a:pPr lvl="1" eaLnBrk="0" hangingPunct="0">
              <a:lnSpc>
                <a:spcPct val="90000"/>
              </a:lnSpc>
              <a:spcBef>
                <a:spcPct val="50000"/>
              </a:spcBef>
              <a:spcAft>
                <a:spcPct val="10000"/>
              </a:spcAft>
              <a:buSzPct val="125000"/>
              <a:defRPr/>
            </a:pPr>
            <a:r>
              <a:rPr lang="en-GB" sz="2400" dirty="0" smtClean="0">
                <a:solidFill>
                  <a:srgbClr val="000099"/>
                </a:solidFill>
                <a:effectLst>
                  <a:outerShdw blurRad="38100" dist="38100" dir="2700000" algn="tl">
                    <a:srgbClr val="000000">
                      <a:alpha val="43137"/>
                    </a:srgbClr>
                  </a:outerShdw>
                </a:effectLst>
                <a:latin typeface="Calibri" pitchFamily="34" charset="0"/>
              </a:rPr>
              <a:t>Fall</a:t>
            </a:r>
            <a:r>
              <a:rPr lang="en-GB" sz="2400" dirty="0" smtClean="0">
                <a:solidFill>
                  <a:srgbClr val="000099"/>
                </a:solidFill>
                <a:effectLst>
                  <a:outerShdw blurRad="38100" dist="38100" dir="2700000" algn="tl">
                    <a:srgbClr val="000000">
                      <a:alpha val="43137"/>
                    </a:srgbClr>
                  </a:outerShdw>
                </a:effectLst>
                <a:latin typeface="Calibri" pitchFamily="34" charset="0"/>
                <a:cs typeface="+mn-cs"/>
              </a:rPr>
              <a:t> 2014 </a:t>
            </a:r>
            <a:r>
              <a:rPr lang="en-GB" sz="2400" dirty="0">
                <a:solidFill>
                  <a:srgbClr val="000099"/>
                </a:solidFill>
                <a:effectLst>
                  <a:outerShdw blurRad="38100" dist="38100" dir="2700000" algn="tl">
                    <a:srgbClr val="000000">
                      <a:alpha val="43137"/>
                    </a:srgbClr>
                  </a:outerShdw>
                </a:effectLst>
                <a:latin typeface="Calibri" pitchFamily="34" charset="0"/>
                <a:cs typeface="+mn-cs"/>
              </a:rPr>
              <a:t>Total Attendance</a:t>
            </a:r>
            <a:endParaRPr lang="en-US" sz="2400" dirty="0">
              <a:solidFill>
                <a:srgbClr val="000099"/>
              </a:solidFill>
              <a:effectLst>
                <a:outerShdw blurRad="38100" dist="38100" dir="2700000" algn="tl">
                  <a:srgbClr val="000000">
                    <a:alpha val="43137"/>
                  </a:srgbClr>
                </a:outerShdw>
              </a:effectLst>
              <a:latin typeface="Calibri" pitchFamily="34" charset="0"/>
              <a:cs typeface="+mn-cs"/>
            </a:endParaRPr>
          </a:p>
        </p:txBody>
      </p:sp>
      <p:graphicFrame>
        <p:nvGraphicFramePr>
          <p:cNvPr id="3" name="Object 2"/>
          <p:cNvGraphicFramePr>
            <a:graphicFrameLocks/>
          </p:cNvGraphicFramePr>
          <p:nvPr/>
        </p:nvGraphicFramePr>
        <p:xfrm>
          <a:off x="538163" y="838200"/>
          <a:ext cx="8181975" cy="5399088"/>
        </p:xfrm>
        <a:graphic>
          <a:graphicData uri="http://schemas.openxmlformats.org/presentationml/2006/ole">
            <mc:AlternateContent xmlns:mc="http://schemas.openxmlformats.org/markup-compatibility/2006">
              <mc:Choice xmlns:v="urn:schemas-microsoft-com:vml" Requires="v">
                <p:oleObj spid="_x0000_s4067421" name="Worksheet" r:id="rId5" imgW="8667801" imgH="4772156" progId="Excel.Sheet.8">
                  <p:embed/>
                </p:oleObj>
              </mc:Choice>
              <mc:Fallback>
                <p:oleObj name="Worksheet" r:id="rId5" imgW="8667801" imgH="4772156" progId="Excel.Sheet.8">
                  <p:embed/>
                  <p:pic>
                    <p:nvPicPr>
                      <p:cNvPr id="0" name="Char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163" y="838200"/>
                        <a:ext cx="8181975"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885120" y="5502870"/>
            <a:ext cx="7394653" cy="584775"/>
          </a:xfrm>
          <a:prstGeom prst="rect">
            <a:avLst/>
          </a:prstGeom>
          <a:noFill/>
        </p:spPr>
        <p:txBody>
          <a:bodyPr wrap="none" rtlCol="0">
            <a:spAutoFit/>
          </a:bodyPr>
          <a:lstStyle/>
          <a:p>
            <a:pPr algn="ctr"/>
            <a:r>
              <a:rPr lang="en-US" dirty="0">
                <a:solidFill>
                  <a:srgbClr val="FF0000"/>
                </a:solidFill>
              </a:rPr>
              <a:t>Total participants = 201; second only to the 206 in Darmstadt. </a:t>
            </a:r>
            <a:endParaRPr lang="en-US" dirty="0" smtClean="0">
              <a:solidFill>
                <a:srgbClr val="FF0000"/>
              </a:solidFill>
            </a:endParaRPr>
          </a:p>
          <a:p>
            <a:r>
              <a:rPr lang="en-US" dirty="0" smtClean="0">
                <a:solidFill>
                  <a:srgbClr val="FF0000"/>
                </a:solidFill>
              </a:rPr>
              <a:t>This </a:t>
            </a:r>
            <a:r>
              <a:rPr lang="en-US" dirty="0">
                <a:solidFill>
                  <a:srgbClr val="FF0000"/>
                </a:solidFill>
              </a:rPr>
              <a:t>is probably due to the Mission Planning </a:t>
            </a:r>
            <a:r>
              <a:rPr lang="en-US" dirty="0" err="1">
                <a:solidFill>
                  <a:srgbClr val="FF0000"/>
                </a:solidFill>
              </a:rPr>
              <a:t>BoF</a:t>
            </a:r>
            <a:r>
              <a:rPr lang="en-US" dirty="0">
                <a:solidFill>
                  <a:srgbClr val="FF0000"/>
                </a:solidFill>
              </a:rPr>
              <a:t> held on Friday and OPT.</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990600" y="1176338"/>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828800" indent="-457200" eaLnBrk="0" hangingPunct="0">
              <a:lnSpc>
                <a:spcPct val="90000"/>
              </a:lnSpc>
              <a:spcAft>
                <a:spcPct val="10000"/>
              </a:spcAft>
              <a:buSzPct val="125000"/>
              <a:defRPr b="1">
                <a:solidFill>
                  <a:schemeClr val="tx1"/>
                </a:solidFill>
                <a:latin typeface="Arial" pitchFamily="34" charset="0"/>
              </a:defRPr>
            </a:lvl4pPr>
            <a:lvl5pPr marL="2286000" indent="-457200" eaLnBrk="0" hangingPunct="0">
              <a:lnSpc>
                <a:spcPct val="90000"/>
              </a:lnSpc>
              <a:spcAft>
                <a:spcPct val="10000"/>
              </a:spcAft>
              <a:buSzPct val="125000"/>
              <a:defRPr b="1">
                <a:solidFill>
                  <a:schemeClr val="tx1"/>
                </a:solidFill>
                <a:latin typeface="Arial" pitchFamily="34" charset="0"/>
              </a:defRPr>
            </a:lvl5pPr>
            <a:lvl6pPr marL="2743200" indent="-457200" eaLnBrk="0" fontAlgn="base" hangingPunct="0">
              <a:lnSpc>
                <a:spcPct val="90000"/>
              </a:lnSpc>
              <a:spcBef>
                <a:spcPct val="0"/>
              </a:spcBef>
              <a:spcAft>
                <a:spcPct val="10000"/>
              </a:spcAft>
              <a:buSzPct val="125000"/>
              <a:defRPr b="1">
                <a:solidFill>
                  <a:schemeClr val="tx1"/>
                </a:solidFill>
                <a:latin typeface="Arial" pitchFamily="34" charset="0"/>
              </a:defRPr>
            </a:lvl6pPr>
            <a:lvl7pPr marL="3200400" indent="-457200" eaLnBrk="0" fontAlgn="base" hangingPunct="0">
              <a:lnSpc>
                <a:spcPct val="90000"/>
              </a:lnSpc>
              <a:spcBef>
                <a:spcPct val="0"/>
              </a:spcBef>
              <a:spcAft>
                <a:spcPct val="10000"/>
              </a:spcAft>
              <a:buSzPct val="125000"/>
              <a:defRPr b="1">
                <a:solidFill>
                  <a:schemeClr val="tx1"/>
                </a:solidFill>
                <a:latin typeface="Arial" pitchFamily="34" charset="0"/>
              </a:defRPr>
            </a:lvl7pPr>
            <a:lvl8pPr marL="3657600" indent="-457200" eaLnBrk="0" fontAlgn="base" hangingPunct="0">
              <a:lnSpc>
                <a:spcPct val="90000"/>
              </a:lnSpc>
              <a:spcBef>
                <a:spcPct val="0"/>
              </a:spcBef>
              <a:spcAft>
                <a:spcPct val="10000"/>
              </a:spcAft>
              <a:buSzPct val="125000"/>
              <a:defRPr b="1">
                <a:solidFill>
                  <a:schemeClr val="tx1"/>
                </a:solidFill>
                <a:latin typeface="Arial" pitchFamily="34" charset="0"/>
              </a:defRPr>
            </a:lvl8pPr>
            <a:lvl9pPr marL="4114800" indent="-4572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ct val="50000"/>
              </a:spcBef>
              <a:spcAft>
                <a:spcPct val="0"/>
              </a:spcAft>
              <a:buSzTx/>
            </a:pPr>
            <a:endParaRPr lang="en-GB" sz="2400" b="0"/>
          </a:p>
        </p:txBody>
      </p:sp>
      <p:sp>
        <p:nvSpPr>
          <p:cNvPr id="195587" name="Text Box 3"/>
          <p:cNvSpPr txBox="1">
            <a:spLocks noChangeArrowheads="1"/>
          </p:cNvSpPr>
          <p:nvPr/>
        </p:nvSpPr>
        <p:spPr bwMode="auto">
          <a:xfrm>
            <a:off x="533400" y="838201"/>
            <a:ext cx="6781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solidFill>
                <a:srgbClr val="CC0000"/>
              </a:solidFill>
            </a:endParaRPr>
          </a:p>
          <a:p>
            <a:pPr eaLnBrk="0" hangingPunct="0">
              <a:spcBef>
                <a:spcPct val="50000"/>
              </a:spcBef>
            </a:pPr>
            <a:endParaRPr lang="en-GB">
              <a:solidFill>
                <a:srgbClr val="CC0000"/>
              </a:solidFill>
            </a:endParaRPr>
          </a:p>
        </p:txBody>
      </p:sp>
      <p:sp>
        <p:nvSpPr>
          <p:cNvPr id="195588" name="Text Box 4"/>
          <p:cNvSpPr txBox="1">
            <a:spLocks noChangeArrowheads="1"/>
          </p:cNvSpPr>
          <p:nvPr/>
        </p:nvSpPr>
        <p:spPr bwMode="auto">
          <a:xfrm>
            <a:off x="328248" y="697484"/>
            <a:ext cx="8487505"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828800" indent="-457200" eaLnBrk="0" hangingPunct="0">
              <a:lnSpc>
                <a:spcPct val="90000"/>
              </a:lnSpc>
              <a:spcAft>
                <a:spcPct val="10000"/>
              </a:spcAft>
              <a:buSzPct val="125000"/>
              <a:defRPr b="1">
                <a:solidFill>
                  <a:schemeClr val="tx1"/>
                </a:solidFill>
                <a:latin typeface="Arial" pitchFamily="34" charset="0"/>
              </a:defRPr>
            </a:lvl4pPr>
            <a:lvl5pPr marL="2286000" indent="-457200" eaLnBrk="0" hangingPunct="0">
              <a:lnSpc>
                <a:spcPct val="90000"/>
              </a:lnSpc>
              <a:spcAft>
                <a:spcPct val="10000"/>
              </a:spcAft>
              <a:buSzPct val="125000"/>
              <a:defRPr b="1">
                <a:solidFill>
                  <a:schemeClr val="tx1"/>
                </a:solidFill>
                <a:latin typeface="Arial" pitchFamily="34" charset="0"/>
              </a:defRPr>
            </a:lvl5pPr>
            <a:lvl6pPr marL="2743200" indent="-457200" eaLnBrk="0" fontAlgn="base" hangingPunct="0">
              <a:lnSpc>
                <a:spcPct val="90000"/>
              </a:lnSpc>
              <a:spcBef>
                <a:spcPct val="0"/>
              </a:spcBef>
              <a:spcAft>
                <a:spcPct val="10000"/>
              </a:spcAft>
              <a:buSzPct val="125000"/>
              <a:defRPr b="1">
                <a:solidFill>
                  <a:schemeClr val="tx1"/>
                </a:solidFill>
                <a:latin typeface="Arial" pitchFamily="34" charset="0"/>
              </a:defRPr>
            </a:lvl6pPr>
            <a:lvl7pPr marL="3200400" indent="-457200" eaLnBrk="0" fontAlgn="base" hangingPunct="0">
              <a:lnSpc>
                <a:spcPct val="90000"/>
              </a:lnSpc>
              <a:spcBef>
                <a:spcPct val="0"/>
              </a:spcBef>
              <a:spcAft>
                <a:spcPct val="10000"/>
              </a:spcAft>
              <a:buSzPct val="125000"/>
              <a:defRPr b="1">
                <a:solidFill>
                  <a:schemeClr val="tx1"/>
                </a:solidFill>
                <a:latin typeface="Arial" pitchFamily="34" charset="0"/>
              </a:defRPr>
            </a:lvl7pPr>
            <a:lvl8pPr marL="3657600" indent="-457200" eaLnBrk="0" fontAlgn="base" hangingPunct="0">
              <a:lnSpc>
                <a:spcPct val="90000"/>
              </a:lnSpc>
              <a:spcBef>
                <a:spcPct val="0"/>
              </a:spcBef>
              <a:spcAft>
                <a:spcPct val="10000"/>
              </a:spcAft>
              <a:buSzPct val="125000"/>
              <a:defRPr b="1">
                <a:solidFill>
                  <a:schemeClr val="tx1"/>
                </a:solidFill>
                <a:latin typeface="Arial" pitchFamily="34" charset="0"/>
              </a:defRPr>
            </a:lvl8pPr>
            <a:lvl9pPr marL="4114800" indent="-4572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0" indent="0">
              <a:lnSpc>
                <a:spcPct val="70000"/>
              </a:lnSpc>
              <a:spcBef>
                <a:spcPct val="50000"/>
              </a:spcBef>
              <a:spcAft>
                <a:spcPct val="0"/>
              </a:spcAft>
              <a:buSzTx/>
            </a:pPr>
            <a:r>
              <a:rPr lang="en-US" sz="20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RFM </a:t>
            </a:r>
            <a:r>
              <a:rPr lang="en-US" sz="2000" dirty="0" err="1">
                <a:solidFill>
                  <a:srgbClr val="000099"/>
                </a:solidFill>
                <a:effectLst>
                  <a:outerShdw blurRad="38100" dist="38100" dir="2700000" algn="tl">
                    <a:srgbClr val="000000">
                      <a:alpha val="43137"/>
                    </a:srgbClr>
                  </a:outerShdw>
                </a:effectLst>
                <a:latin typeface="Calibri" pitchFamily="34" charset="0"/>
                <a:cs typeface="Calibri" pitchFamily="34" charset="0"/>
              </a:rPr>
              <a:t>WG</a:t>
            </a:r>
            <a:r>
              <a:rPr lang="en-US" sz="2000" dirty="0">
                <a:solidFill>
                  <a:srgbClr val="000099"/>
                </a:solidFill>
                <a:effectLst>
                  <a:outerShdw blurRad="38100" dist="38100" dir="2700000" algn="tl">
                    <a:srgbClr val="000000">
                      <a:alpha val="43137"/>
                    </a:srgbClr>
                  </a:outerShdw>
                </a:effectLst>
                <a:latin typeface="Calibri" pitchFamily="34" charset="0"/>
                <a:cs typeface="Calibri" pitchFamily="34" charset="0"/>
              </a:rPr>
              <a:t> </a:t>
            </a:r>
            <a:r>
              <a:rPr lang="en-US" sz="20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Issue</a:t>
            </a:r>
            <a:endParaRPr lang="en-US" sz="20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a:p>
            <a:pPr>
              <a:lnSpc>
                <a:spcPct val="100000"/>
              </a:lnSpc>
              <a:spcBef>
                <a:spcPct val="50000"/>
              </a:spcBef>
              <a:spcAft>
                <a:spcPct val="0"/>
              </a:spcAft>
              <a:buSzTx/>
              <a:buFont typeface="Arial" pitchFamily="34" charset="0"/>
              <a:buChar char="•"/>
            </a:pPr>
            <a:r>
              <a:rPr lang="en-US" sz="1800" dirty="0">
                <a:latin typeface="Calibri" pitchFamily="34" charset="0"/>
                <a:cs typeface="Calibri" pitchFamily="34" charset="0"/>
              </a:rPr>
              <a:t>The schedule for the Spring 2015 meeting at Caltech in Pasadena (March 2015) is problematic. Both chairman and vice-chairman of the </a:t>
            </a:r>
            <a:r>
              <a:rPr lang="en-US" sz="1800" dirty="0" err="1">
                <a:latin typeface="Calibri" pitchFamily="34" charset="0"/>
                <a:cs typeface="Calibri" pitchFamily="34" charset="0"/>
              </a:rPr>
              <a:t>RFM</a:t>
            </a:r>
            <a:r>
              <a:rPr lang="en-US" sz="1800" dirty="0">
                <a:latin typeface="Calibri" pitchFamily="34" charset="0"/>
                <a:cs typeface="Calibri" pitchFamily="34" charset="0"/>
              </a:rPr>
              <a:t> </a:t>
            </a:r>
            <a:r>
              <a:rPr lang="en-US" sz="1800" dirty="0" err="1">
                <a:latin typeface="Calibri" pitchFamily="34" charset="0"/>
                <a:cs typeface="Calibri" pitchFamily="34" charset="0"/>
              </a:rPr>
              <a:t>WG</a:t>
            </a:r>
            <a:r>
              <a:rPr lang="en-US" sz="1800" dirty="0">
                <a:latin typeface="Calibri" pitchFamily="34" charset="0"/>
                <a:cs typeface="Calibri" pitchFamily="34" charset="0"/>
              </a:rPr>
              <a:t> will have to attend ITU CPM-15 meeting in Geneva. </a:t>
            </a:r>
            <a:endParaRPr lang="en-US" sz="1800" dirty="0" smtClean="0">
              <a:latin typeface="Calibri" pitchFamily="34" charset="0"/>
              <a:cs typeface="Calibri" pitchFamily="34" charset="0"/>
            </a:endParaRPr>
          </a:p>
          <a:p>
            <a:pPr>
              <a:lnSpc>
                <a:spcPct val="100000"/>
              </a:lnSpc>
              <a:spcBef>
                <a:spcPct val="50000"/>
              </a:spcBef>
              <a:spcAft>
                <a:spcPct val="0"/>
              </a:spcAft>
              <a:buSzTx/>
              <a:buFont typeface="Arial" pitchFamily="34" charset="0"/>
              <a:buChar char="•"/>
            </a:pPr>
            <a:r>
              <a:rPr lang="en-US" sz="1800" dirty="0">
                <a:latin typeface="Calibri" pitchFamily="34" charset="0"/>
                <a:cs typeface="Calibri" pitchFamily="34" charset="0"/>
              </a:rPr>
              <a:t>The </a:t>
            </a:r>
            <a:r>
              <a:rPr lang="en-US" sz="1800" dirty="0" err="1">
                <a:latin typeface="Calibri" pitchFamily="34" charset="0"/>
                <a:cs typeface="Calibri" pitchFamily="34" charset="0"/>
              </a:rPr>
              <a:t>RFM</a:t>
            </a:r>
            <a:r>
              <a:rPr lang="en-US" sz="1800" dirty="0">
                <a:latin typeface="Calibri" pitchFamily="34" charset="0"/>
                <a:cs typeface="Calibri" pitchFamily="34" charset="0"/>
              </a:rPr>
              <a:t> </a:t>
            </a:r>
            <a:r>
              <a:rPr lang="en-US" sz="1800" dirty="0" err="1">
                <a:latin typeface="Calibri" pitchFamily="34" charset="0"/>
                <a:cs typeface="Calibri" pitchFamily="34" charset="0"/>
              </a:rPr>
              <a:t>WG</a:t>
            </a:r>
            <a:r>
              <a:rPr lang="en-US" sz="1800" dirty="0">
                <a:latin typeface="Calibri" pitchFamily="34" charset="0"/>
                <a:cs typeface="Calibri" pitchFamily="34" charset="0"/>
              </a:rPr>
              <a:t> </a:t>
            </a:r>
            <a:r>
              <a:rPr lang="en-US" sz="1800" dirty="0" smtClean="0">
                <a:latin typeface="Calibri" pitchFamily="34" charset="0"/>
                <a:cs typeface="Calibri" pitchFamily="34" charset="0"/>
              </a:rPr>
              <a:t>current focus is </a:t>
            </a:r>
            <a:r>
              <a:rPr lang="en-US" sz="1800" dirty="0">
                <a:latin typeface="Calibri" pitchFamily="34" charset="0"/>
                <a:cs typeface="Calibri" pitchFamily="34" charset="0"/>
              </a:rPr>
              <a:t>on </a:t>
            </a:r>
            <a:r>
              <a:rPr lang="en-US" sz="1800" dirty="0" err="1">
                <a:latin typeface="Calibri" pitchFamily="34" charset="0"/>
                <a:cs typeface="Calibri" pitchFamily="34" charset="0"/>
              </a:rPr>
              <a:t>GMSK+PN</a:t>
            </a:r>
            <a:r>
              <a:rPr lang="en-US" sz="1800" dirty="0">
                <a:latin typeface="Calibri" pitchFamily="34" charset="0"/>
                <a:cs typeface="Calibri" pitchFamily="34" charset="0"/>
              </a:rPr>
              <a:t> ranging, and on 26 GHz modulations for </a:t>
            </a:r>
            <a:r>
              <a:rPr lang="en-US" sz="1800" dirty="0" err="1">
                <a:latin typeface="Calibri" pitchFamily="34" charset="0"/>
                <a:cs typeface="Calibri" pitchFamily="34" charset="0"/>
              </a:rPr>
              <a:t>EESS</a:t>
            </a:r>
            <a:r>
              <a:rPr lang="en-US" sz="1800" dirty="0">
                <a:latin typeface="Calibri" pitchFamily="34" charset="0"/>
                <a:cs typeface="Calibri" pitchFamily="34" charset="0"/>
              </a:rPr>
              <a:t> along with </a:t>
            </a:r>
            <a:r>
              <a:rPr lang="en-US" sz="1800" dirty="0" err="1">
                <a:latin typeface="Calibri" pitchFamily="34" charset="0"/>
                <a:cs typeface="Calibri" pitchFamily="34" charset="0"/>
              </a:rPr>
              <a:t>VCM</a:t>
            </a:r>
            <a:r>
              <a:rPr lang="en-US" sz="1800" dirty="0">
                <a:latin typeface="Calibri" pitchFamily="34" charset="0"/>
                <a:cs typeface="Calibri" pitchFamily="34" charset="0"/>
              </a:rPr>
              <a:t>/ACM. The latter is a joint activity with the </a:t>
            </a:r>
            <a:r>
              <a:rPr lang="en-US" sz="1800" dirty="0" err="1">
                <a:latin typeface="Calibri" pitchFamily="34" charset="0"/>
                <a:cs typeface="Calibri" pitchFamily="34" charset="0"/>
              </a:rPr>
              <a:t>C&amp;S</a:t>
            </a:r>
            <a:r>
              <a:rPr lang="en-US" sz="1800" dirty="0">
                <a:latin typeface="Calibri" pitchFamily="34" charset="0"/>
                <a:cs typeface="Calibri" pitchFamily="34" charset="0"/>
              </a:rPr>
              <a:t> </a:t>
            </a:r>
            <a:r>
              <a:rPr lang="en-US" sz="1800" dirty="0" err="1">
                <a:latin typeface="Calibri" pitchFamily="34" charset="0"/>
                <a:cs typeface="Calibri" pitchFamily="34" charset="0"/>
              </a:rPr>
              <a:t>WG</a:t>
            </a:r>
            <a:r>
              <a:rPr lang="en-US" sz="1800" dirty="0">
                <a:latin typeface="Calibri" pitchFamily="34" charset="0"/>
                <a:cs typeface="Calibri" pitchFamily="34" charset="0"/>
              </a:rPr>
              <a:t>.</a:t>
            </a:r>
          </a:p>
          <a:p>
            <a:pPr>
              <a:lnSpc>
                <a:spcPct val="100000"/>
              </a:lnSpc>
              <a:spcBef>
                <a:spcPct val="50000"/>
              </a:spcBef>
              <a:spcAft>
                <a:spcPct val="0"/>
              </a:spcAft>
              <a:buSzTx/>
              <a:buFont typeface="Arial" pitchFamily="34" charset="0"/>
              <a:buChar char="•"/>
            </a:pPr>
            <a:r>
              <a:rPr lang="en-US" sz="1800" dirty="0" smtClean="0">
                <a:latin typeface="Calibri" pitchFamily="34" charset="0"/>
                <a:cs typeface="Calibri" pitchFamily="34" charset="0"/>
              </a:rPr>
              <a:t>NASA </a:t>
            </a:r>
            <a:r>
              <a:rPr lang="en-US" sz="1800" dirty="0">
                <a:latin typeface="Calibri" pitchFamily="34" charset="0"/>
                <a:cs typeface="Calibri" pitchFamily="34" charset="0"/>
              </a:rPr>
              <a:t>has </a:t>
            </a:r>
            <a:r>
              <a:rPr lang="en-US" sz="1800" dirty="0" smtClean="0">
                <a:latin typeface="Calibri" pitchFamily="34" charset="0"/>
                <a:cs typeface="Calibri" pitchFamily="34" charset="0"/>
              </a:rPr>
              <a:t>proposed to make available </a:t>
            </a:r>
            <a:r>
              <a:rPr lang="en-US" sz="1800" dirty="0">
                <a:latin typeface="Calibri" pitchFamily="34" charset="0"/>
                <a:cs typeface="Calibri" pitchFamily="34" charset="0"/>
              </a:rPr>
              <a:t>facilities </a:t>
            </a:r>
            <a:r>
              <a:rPr lang="en-US" sz="1800" dirty="0" smtClean="0">
                <a:latin typeface="Calibri" pitchFamily="34" charset="0"/>
                <a:cs typeface="Calibri" pitchFamily="34" charset="0"/>
              </a:rPr>
              <a:t>in Pasadena for </a:t>
            </a:r>
            <a:r>
              <a:rPr lang="en-US" sz="1800" dirty="0">
                <a:latin typeface="Calibri" pitchFamily="34" charset="0"/>
                <a:cs typeface="Calibri" pitchFamily="34" charset="0"/>
              </a:rPr>
              <a:t>both RFM and C&amp;S WG meetings on May 5-7. Other dates were investigated but no other solution could be found.</a:t>
            </a:r>
          </a:p>
          <a:p>
            <a:pPr>
              <a:lnSpc>
                <a:spcPct val="100000"/>
              </a:lnSpc>
              <a:spcBef>
                <a:spcPct val="50000"/>
              </a:spcBef>
              <a:spcAft>
                <a:spcPct val="0"/>
              </a:spcAft>
              <a:buSzTx/>
              <a:buFont typeface="Arial" pitchFamily="34" charset="0"/>
              <a:buChar char="•"/>
            </a:pPr>
            <a:r>
              <a:rPr lang="en-US" sz="1800" dirty="0">
                <a:latin typeface="Calibri" pitchFamily="34" charset="0"/>
                <a:cs typeface="Calibri" pitchFamily="34" charset="0"/>
              </a:rPr>
              <a:t>O</a:t>
            </a:r>
            <a:r>
              <a:rPr lang="en-US" sz="1800" dirty="0" smtClean="0">
                <a:latin typeface="Calibri" pitchFamily="34" charset="0"/>
                <a:cs typeface="Calibri" pitchFamily="34" charset="0"/>
              </a:rPr>
              <a:t>pposition </a:t>
            </a:r>
            <a:r>
              <a:rPr lang="en-US" sz="1800" dirty="0">
                <a:latin typeface="Calibri" pitchFamily="34" charset="0"/>
                <a:cs typeface="Calibri" pitchFamily="34" charset="0"/>
              </a:rPr>
              <a:t>to splitting </a:t>
            </a:r>
            <a:r>
              <a:rPr lang="en-US" sz="1800" dirty="0" smtClean="0">
                <a:latin typeface="Calibri" pitchFamily="34" charset="0"/>
                <a:cs typeface="Calibri" pitchFamily="34" charset="0"/>
              </a:rPr>
              <a:t> the SLS WGs meetings has </a:t>
            </a:r>
            <a:r>
              <a:rPr lang="en-US" sz="1800" dirty="0">
                <a:latin typeface="Calibri" pitchFamily="34" charset="0"/>
                <a:cs typeface="Calibri" pitchFamily="34" charset="0"/>
              </a:rPr>
              <a:t>been expressed by CNES </a:t>
            </a:r>
            <a:r>
              <a:rPr lang="en-US" sz="1800" dirty="0" smtClean="0">
                <a:latin typeface="Calibri" pitchFamily="34" charset="0"/>
                <a:cs typeface="Calibri" pitchFamily="34" charset="0"/>
              </a:rPr>
              <a:t>delegates. The FSA delegates stated that this is inconvenient to them but will not oppose it (attendance will depend on agendas and on visas.) DLR delegates stated that there are no problems with the May dates.</a:t>
            </a:r>
          </a:p>
          <a:p>
            <a:pPr>
              <a:lnSpc>
                <a:spcPct val="100000"/>
              </a:lnSpc>
              <a:spcBef>
                <a:spcPct val="50000"/>
              </a:spcBef>
              <a:spcAft>
                <a:spcPct val="0"/>
              </a:spcAft>
              <a:buSzTx/>
              <a:buFont typeface="Arial" pitchFamily="34" charset="0"/>
              <a:buChar char="•"/>
            </a:pPr>
            <a:r>
              <a:rPr lang="en-US" sz="1800" dirty="0" smtClean="0">
                <a:latin typeface="Calibri" pitchFamily="34" charset="0"/>
                <a:cs typeface="Calibri" pitchFamily="34" charset="0"/>
              </a:rPr>
              <a:t>CNES offered to host the meeting in Toulouse in May. This will be investigated.</a:t>
            </a:r>
            <a:endParaRPr lang="en-US" sz="1800" dirty="0">
              <a:latin typeface="Calibri" pitchFamily="34" charset="0"/>
              <a:cs typeface="Calibri" pitchFamily="34" charset="0"/>
            </a:endParaRPr>
          </a:p>
          <a:p>
            <a:pPr>
              <a:lnSpc>
                <a:spcPct val="100000"/>
              </a:lnSpc>
              <a:spcBef>
                <a:spcPct val="50000"/>
              </a:spcBef>
              <a:spcAft>
                <a:spcPct val="0"/>
              </a:spcAft>
              <a:buSzTx/>
              <a:buFont typeface="Arial" pitchFamily="34" charset="0"/>
              <a:buChar char="•"/>
            </a:pPr>
            <a:r>
              <a:rPr lang="en-US" sz="1800" dirty="0" smtClean="0">
                <a:latin typeface="Calibri" pitchFamily="34" charset="0"/>
                <a:cs typeface="Calibri" pitchFamily="34" charset="0"/>
              </a:rPr>
              <a:t>Additionally</a:t>
            </a:r>
            <a:r>
              <a:rPr lang="en-US" sz="1800" dirty="0">
                <a:latin typeface="Calibri" pitchFamily="34" charset="0"/>
                <a:cs typeface="Calibri" pitchFamily="34" charset="0"/>
              </a:rPr>
              <a:t>, the CMC meeting is planned for May 18 so there is sufficient time to report back the progress to CMC. </a:t>
            </a:r>
            <a:endParaRPr lang="en-GB" sz="1800" dirty="0">
              <a:solidFill>
                <a:srgbClr val="FF0000"/>
              </a:solidFill>
              <a:latin typeface="Calibri" pitchFamily="34" charset="0"/>
              <a:cs typeface="Calibri" pitchFamily="34" charset="0"/>
            </a:endParaRPr>
          </a:p>
        </p:txBody>
      </p:sp>
      <p:sp>
        <p:nvSpPr>
          <p:cNvPr id="6" name="Text Box 2"/>
          <p:cNvSpPr txBox="1">
            <a:spLocks noChangeArrowheads="1"/>
          </p:cNvSpPr>
          <p:nvPr/>
        </p:nvSpPr>
        <p:spPr bwMode="auto">
          <a:xfrm>
            <a:off x="2728560" y="87765"/>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111753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990600" y="1176338"/>
            <a:ext cx="71628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ct val="50000"/>
              </a:spcBef>
            </a:pPr>
            <a:endParaRPr lang="en-GB" sz="2400" b="0"/>
          </a:p>
        </p:txBody>
      </p:sp>
      <p:sp>
        <p:nvSpPr>
          <p:cNvPr id="205827" name="Text Box 3"/>
          <p:cNvSpPr txBox="1">
            <a:spLocks noChangeArrowheads="1"/>
          </p:cNvSpPr>
          <p:nvPr/>
        </p:nvSpPr>
        <p:spPr bwMode="auto">
          <a:xfrm>
            <a:off x="533400" y="838201"/>
            <a:ext cx="67818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ct val="50000"/>
              </a:spcBef>
            </a:pPr>
            <a:endParaRPr lang="en-US">
              <a:solidFill>
                <a:srgbClr val="CC0000"/>
              </a:solidFill>
            </a:endParaRPr>
          </a:p>
          <a:p>
            <a:pPr>
              <a:spcBef>
                <a:spcPct val="50000"/>
              </a:spcBef>
            </a:pPr>
            <a:endParaRPr lang="en-GB">
              <a:solidFill>
                <a:srgbClr val="CC0000"/>
              </a:solidFill>
            </a:endParaRPr>
          </a:p>
        </p:txBody>
      </p:sp>
      <p:sp>
        <p:nvSpPr>
          <p:cNvPr id="205828" name="Text Box 4"/>
          <p:cNvSpPr txBox="1">
            <a:spLocks noChangeArrowheads="1"/>
          </p:cNvSpPr>
          <p:nvPr/>
        </p:nvSpPr>
        <p:spPr bwMode="auto">
          <a:xfrm>
            <a:off x="381000" y="762000"/>
            <a:ext cx="852328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714500" indent="-342900" eaLnBrk="0" hangingPunct="0">
              <a:lnSpc>
                <a:spcPct val="90000"/>
              </a:lnSpc>
              <a:spcAft>
                <a:spcPct val="10000"/>
              </a:spcAft>
              <a:buSzPct val="125000"/>
              <a:defRPr b="1">
                <a:solidFill>
                  <a:schemeClr val="tx1"/>
                </a:solidFill>
                <a:latin typeface="Arial" pitchFamily="34" charset="0"/>
              </a:defRPr>
            </a:lvl4pPr>
            <a:lvl5pPr marL="2171700" indent="-342900" eaLnBrk="0" hangingPunct="0">
              <a:lnSpc>
                <a:spcPct val="90000"/>
              </a:lnSpc>
              <a:spcAft>
                <a:spcPct val="10000"/>
              </a:spcAft>
              <a:buSzPct val="125000"/>
              <a:defRPr b="1">
                <a:solidFill>
                  <a:schemeClr val="tx1"/>
                </a:solidFill>
                <a:latin typeface="Arial" pitchFamily="34" charset="0"/>
              </a:defRPr>
            </a:lvl5pPr>
            <a:lvl6pPr marL="2628900" indent="-342900" eaLnBrk="0" fontAlgn="base" hangingPunct="0">
              <a:lnSpc>
                <a:spcPct val="90000"/>
              </a:lnSpc>
              <a:spcBef>
                <a:spcPct val="0"/>
              </a:spcBef>
              <a:spcAft>
                <a:spcPct val="10000"/>
              </a:spcAft>
              <a:buSzPct val="125000"/>
              <a:defRPr b="1">
                <a:solidFill>
                  <a:schemeClr val="tx1"/>
                </a:solidFill>
                <a:latin typeface="Arial" pitchFamily="34" charset="0"/>
              </a:defRPr>
            </a:lvl6pPr>
            <a:lvl7pPr marL="3086100" indent="-342900" eaLnBrk="0" fontAlgn="base" hangingPunct="0">
              <a:lnSpc>
                <a:spcPct val="90000"/>
              </a:lnSpc>
              <a:spcBef>
                <a:spcPct val="0"/>
              </a:spcBef>
              <a:spcAft>
                <a:spcPct val="10000"/>
              </a:spcAft>
              <a:buSzPct val="125000"/>
              <a:defRPr b="1">
                <a:solidFill>
                  <a:schemeClr val="tx1"/>
                </a:solidFill>
                <a:latin typeface="Arial" pitchFamily="34" charset="0"/>
              </a:defRPr>
            </a:lvl7pPr>
            <a:lvl8pPr marL="3543300" indent="-342900" eaLnBrk="0" fontAlgn="base" hangingPunct="0">
              <a:lnSpc>
                <a:spcPct val="90000"/>
              </a:lnSpc>
              <a:spcBef>
                <a:spcPct val="0"/>
              </a:spcBef>
              <a:spcAft>
                <a:spcPct val="10000"/>
              </a:spcAft>
              <a:buSzPct val="125000"/>
              <a:defRPr b="1">
                <a:solidFill>
                  <a:schemeClr val="tx1"/>
                </a:solidFill>
                <a:latin typeface="Arial" pitchFamily="34" charset="0"/>
              </a:defRPr>
            </a:lvl8pPr>
            <a:lvl9pPr marL="4000500" indent="-3429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ts val="600"/>
              </a:spcBef>
              <a:spcAft>
                <a:spcPts val="1200"/>
              </a:spcAft>
            </a:pPr>
            <a:r>
              <a:rPr lang="en-US" sz="1800" dirty="0">
                <a:solidFill>
                  <a:srgbClr val="000099"/>
                </a:solidFill>
                <a:latin typeface="Calibri" pitchFamily="34" charset="0"/>
              </a:rPr>
              <a:t>C&amp;S: Coding &amp; Synchronization WG</a:t>
            </a:r>
            <a:r>
              <a:rPr lang="en-US" sz="1800" dirty="0">
                <a:solidFill>
                  <a:schemeClr val="accent2"/>
                </a:solidFill>
                <a:latin typeface="Calibri" pitchFamily="34" charset="0"/>
              </a:rPr>
              <a:t>  - </a:t>
            </a:r>
            <a:r>
              <a:rPr lang="en-GB" sz="1800" dirty="0">
                <a:latin typeface="Calibri" pitchFamily="34" charset="0"/>
              </a:rPr>
              <a:t>Working Group Summary progress </a:t>
            </a:r>
            <a:r>
              <a:rPr lang="en-GB" sz="1800" dirty="0" smtClean="0">
                <a:latin typeface="Calibri" pitchFamily="34" charset="0"/>
              </a:rPr>
              <a:t>(1 </a:t>
            </a:r>
            <a:r>
              <a:rPr lang="en-GB" sz="1800" dirty="0">
                <a:latin typeface="Calibri" pitchFamily="34" charset="0"/>
              </a:rPr>
              <a:t>of 3</a:t>
            </a:r>
            <a:r>
              <a:rPr lang="en-GB" sz="1800" dirty="0" smtClean="0">
                <a:latin typeface="Calibri" pitchFamily="34" charset="0"/>
              </a:rPr>
              <a:t>)</a:t>
            </a:r>
            <a:endParaRPr lang="en-GB" sz="1800" dirty="0">
              <a:latin typeface="Calibri" pitchFamily="34" charset="0"/>
            </a:endParaRPr>
          </a:p>
        </p:txBody>
      </p:sp>
      <p:sp>
        <p:nvSpPr>
          <p:cNvPr id="205830" name="Text Box 4"/>
          <p:cNvSpPr txBox="1">
            <a:spLocks noChangeArrowheads="1"/>
          </p:cNvSpPr>
          <p:nvPr/>
        </p:nvSpPr>
        <p:spPr bwMode="auto">
          <a:xfrm>
            <a:off x="367385" y="1273323"/>
            <a:ext cx="8671412" cy="51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ts val="600"/>
              </a:spcBef>
              <a:spcAft>
                <a:spcPts val="1200"/>
              </a:spcAft>
              <a:buSzTx/>
            </a:pPr>
            <a:r>
              <a:rPr lang="en-US" sz="2000" i="1" dirty="0" smtClean="0">
                <a:solidFill>
                  <a:schemeClr val="hlink"/>
                </a:solidFill>
                <a:latin typeface="Calibri" pitchFamily="34" charset="0"/>
              </a:rPr>
              <a:t>Uplink codes</a:t>
            </a:r>
            <a:endParaRPr lang="en-US" sz="2000" i="1" dirty="0">
              <a:latin typeface="Calibri" pitchFamily="34" charset="0"/>
            </a:endParaRPr>
          </a:p>
          <a:p>
            <a:pPr lvl="1">
              <a:lnSpc>
                <a:spcPct val="100000"/>
              </a:lnSpc>
              <a:spcBef>
                <a:spcPts val="600"/>
              </a:spcBef>
              <a:spcAft>
                <a:spcPts val="0"/>
              </a:spcAft>
              <a:buSzTx/>
              <a:buFont typeface="Wingdings" pitchFamily="2" charset="2"/>
              <a:buChar char="Ø"/>
            </a:pPr>
            <a:r>
              <a:rPr lang="en-US" sz="1800" b="0" dirty="0" smtClean="0">
                <a:latin typeface="Calibri" pitchFamily="34" charset="0"/>
              </a:rPr>
              <a:t>Choice of new codes for the update of 231.0-B confirmed by WG: binary LDPC (64,128) and (256,512)</a:t>
            </a:r>
            <a:endParaRPr lang="en-US" sz="1800" b="0" dirty="0">
              <a:latin typeface="Calibri" pitchFamily="34" charset="0"/>
            </a:endParaRPr>
          </a:p>
          <a:p>
            <a:pPr lvl="1">
              <a:lnSpc>
                <a:spcPct val="100000"/>
              </a:lnSpc>
              <a:spcBef>
                <a:spcPts val="600"/>
              </a:spcBef>
              <a:spcAft>
                <a:spcPts val="600"/>
              </a:spcAft>
              <a:buSzTx/>
              <a:buFont typeface="Wingdings" pitchFamily="2" charset="2"/>
              <a:buChar char="Ø"/>
            </a:pPr>
            <a:r>
              <a:rPr lang="en-US" sz="1800" b="0" dirty="0" smtClean="0">
                <a:latin typeface="Calibri" pitchFamily="34" charset="0"/>
              </a:rPr>
              <a:t>Good progress on the definition of start sequence and CLTU termination strategy for the new codes (to be completed by Spring 2015)</a:t>
            </a:r>
          </a:p>
          <a:p>
            <a:pPr marL="0" indent="0">
              <a:lnSpc>
                <a:spcPct val="100000"/>
              </a:lnSpc>
              <a:spcBef>
                <a:spcPts val="600"/>
              </a:spcBef>
              <a:spcAft>
                <a:spcPts val="1200"/>
              </a:spcAft>
              <a:buSzTx/>
            </a:pPr>
            <a:r>
              <a:rPr lang="en-US" sz="1800" i="1" dirty="0" smtClean="0">
                <a:solidFill>
                  <a:schemeClr val="hlink"/>
                </a:solidFill>
                <a:latin typeface="Calibri" pitchFamily="34" charset="0"/>
              </a:rPr>
              <a:t>Uplink codes Orange Book</a:t>
            </a:r>
            <a:endParaRPr lang="en-US" sz="1800" i="1" dirty="0">
              <a:latin typeface="Calibri" pitchFamily="34" charset="0"/>
            </a:endParaRPr>
          </a:p>
          <a:p>
            <a:pPr lvl="1">
              <a:lnSpc>
                <a:spcPct val="100000"/>
              </a:lnSpc>
              <a:spcBef>
                <a:spcPts val="600"/>
              </a:spcBef>
              <a:spcAft>
                <a:spcPts val="1200"/>
              </a:spcAft>
              <a:buSzTx/>
              <a:buFont typeface="Wingdings" pitchFamily="2" charset="2"/>
              <a:buChar char="Ø"/>
            </a:pPr>
            <a:r>
              <a:rPr lang="en-US" sz="1800" b="0" dirty="0" smtClean="0">
                <a:latin typeface="Calibri" pitchFamily="34" charset="0"/>
              </a:rPr>
              <a:t>WG comments provided before the meeting and resolved by NASA and DLR</a:t>
            </a:r>
          </a:p>
          <a:p>
            <a:pPr lvl="1">
              <a:lnSpc>
                <a:spcPct val="100000"/>
              </a:lnSpc>
              <a:spcBef>
                <a:spcPts val="600"/>
              </a:spcBef>
              <a:spcAft>
                <a:spcPts val="1200"/>
              </a:spcAft>
              <a:buSzTx/>
              <a:buFont typeface="Wingdings" pitchFamily="2" charset="2"/>
              <a:buChar char="Ø"/>
            </a:pPr>
            <a:r>
              <a:rPr lang="en-US" b="0" dirty="0" smtClean="0">
                <a:latin typeface="Calibri" pitchFamily="34" charset="0"/>
              </a:rPr>
              <a:t>New version to tackle the remaining comments to be provided by end of November, a resolution for publication will follow</a:t>
            </a:r>
            <a:r>
              <a:rPr lang="en-US" sz="1800" b="0" dirty="0" smtClean="0">
                <a:latin typeface="Calibri" pitchFamily="34" charset="0"/>
              </a:rPr>
              <a:t>.</a:t>
            </a:r>
          </a:p>
          <a:p>
            <a:pPr>
              <a:lnSpc>
                <a:spcPct val="100000"/>
              </a:lnSpc>
              <a:spcBef>
                <a:spcPts val="600"/>
              </a:spcBef>
              <a:spcAft>
                <a:spcPts val="1200"/>
              </a:spcAft>
              <a:buSzTx/>
              <a:buFont typeface="Wingdings" pitchFamily="2" charset="2"/>
              <a:buNone/>
            </a:pPr>
            <a:r>
              <a:rPr lang="en-US" sz="1800" i="1" dirty="0" smtClean="0">
                <a:solidFill>
                  <a:schemeClr val="hlink"/>
                </a:solidFill>
                <a:latin typeface="Calibri" pitchFamily="34" charset="0"/>
              </a:rPr>
              <a:t>Sliced </a:t>
            </a:r>
            <a:r>
              <a:rPr lang="en-US" sz="1800" i="1" dirty="0">
                <a:solidFill>
                  <a:schemeClr val="hlink"/>
                </a:solidFill>
                <a:latin typeface="Calibri" pitchFamily="34" charset="0"/>
              </a:rPr>
              <a:t>data transfer in 131.0 Blue Book</a:t>
            </a:r>
          </a:p>
          <a:p>
            <a:pPr lvl="1">
              <a:lnSpc>
                <a:spcPct val="100000"/>
              </a:lnSpc>
              <a:spcBef>
                <a:spcPct val="50000"/>
              </a:spcBef>
              <a:spcAft>
                <a:spcPct val="0"/>
              </a:spcAft>
              <a:buSzTx/>
              <a:buFont typeface="Wingdings" pitchFamily="2" charset="2"/>
              <a:buChar char="Ø"/>
            </a:pPr>
            <a:r>
              <a:rPr lang="en-US" sz="1800" b="0" dirty="0" smtClean="0">
                <a:latin typeface="Calibri" pitchFamily="34" charset="0"/>
              </a:rPr>
              <a:t>Good progress in the definition of the new feature,  with good agreement on the changes required in 131.0</a:t>
            </a:r>
            <a:endParaRPr lang="en-GB" b="0" dirty="0">
              <a:latin typeface="Calibri" pitchFamily="34" charset="0"/>
            </a:endParaRPr>
          </a:p>
          <a:p>
            <a:pPr lvl="1">
              <a:spcBef>
                <a:spcPts val="600"/>
              </a:spcBef>
              <a:spcAft>
                <a:spcPts val="1200"/>
              </a:spcAft>
              <a:buFont typeface="Wingdings" pitchFamily="2" charset="2"/>
              <a:buChar char="Ø"/>
            </a:pPr>
            <a:r>
              <a:rPr lang="en-US" sz="1800" b="0" dirty="0" smtClean="0">
                <a:latin typeface="Calibri" pitchFamily="34" charset="0"/>
              </a:rPr>
              <a:t>Proposed pink sheet will be circulated to the WG for comments</a:t>
            </a:r>
            <a:endParaRPr lang="en-US" sz="1800" b="0" dirty="0">
              <a:latin typeface="Calibri" pitchFamily="34" charset="0"/>
            </a:endParaRPr>
          </a:p>
        </p:txBody>
      </p:sp>
      <p:sp>
        <p:nvSpPr>
          <p:cNvPr id="8" name="Text Box 2"/>
          <p:cNvSpPr txBox="1">
            <a:spLocks noChangeArrowheads="1"/>
          </p:cNvSpPr>
          <p:nvPr/>
        </p:nvSpPr>
        <p:spPr bwMode="auto">
          <a:xfrm>
            <a:off x="2728560" y="87765"/>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7518229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990600" y="1176338"/>
            <a:ext cx="71628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ct val="50000"/>
              </a:spcBef>
            </a:pPr>
            <a:endParaRPr lang="en-GB" sz="2400" b="0"/>
          </a:p>
        </p:txBody>
      </p:sp>
      <p:sp>
        <p:nvSpPr>
          <p:cNvPr id="205827" name="Text Box 3"/>
          <p:cNvSpPr txBox="1">
            <a:spLocks noChangeArrowheads="1"/>
          </p:cNvSpPr>
          <p:nvPr/>
        </p:nvSpPr>
        <p:spPr bwMode="auto">
          <a:xfrm>
            <a:off x="533400" y="838201"/>
            <a:ext cx="67818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ct val="50000"/>
              </a:spcBef>
            </a:pPr>
            <a:endParaRPr lang="en-US">
              <a:solidFill>
                <a:srgbClr val="CC0000"/>
              </a:solidFill>
            </a:endParaRPr>
          </a:p>
          <a:p>
            <a:pPr>
              <a:spcBef>
                <a:spcPct val="50000"/>
              </a:spcBef>
            </a:pPr>
            <a:endParaRPr lang="en-GB">
              <a:solidFill>
                <a:srgbClr val="CC0000"/>
              </a:solidFill>
            </a:endParaRPr>
          </a:p>
        </p:txBody>
      </p:sp>
      <p:sp>
        <p:nvSpPr>
          <p:cNvPr id="205828" name="Text Box 4"/>
          <p:cNvSpPr txBox="1">
            <a:spLocks noChangeArrowheads="1"/>
          </p:cNvSpPr>
          <p:nvPr/>
        </p:nvSpPr>
        <p:spPr bwMode="auto">
          <a:xfrm>
            <a:off x="381000" y="762000"/>
            <a:ext cx="852328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714500" indent="-342900" eaLnBrk="0" hangingPunct="0">
              <a:lnSpc>
                <a:spcPct val="90000"/>
              </a:lnSpc>
              <a:spcAft>
                <a:spcPct val="10000"/>
              </a:spcAft>
              <a:buSzPct val="125000"/>
              <a:defRPr b="1">
                <a:solidFill>
                  <a:schemeClr val="tx1"/>
                </a:solidFill>
                <a:latin typeface="Arial" pitchFamily="34" charset="0"/>
              </a:defRPr>
            </a:lvl4pPr>
            <a:lvl5pPr marL="2171700" indent="-342900" eaLnBrk="0" hangingPunct="0">
              <a:lnSpc>
                <a:spcPct val="90000"/>
              </a:lnSpc>
              <a:spcAft>
                <a:spcPct val="10000"/>
              </a:spcAft>
              <a:buSzPct val="125000"/>
              <a:defRPr b="1">
                <a:solidFill>
                  <a:schemeClr val="tx1"/>
                </a:solidFill>
                <a:latin typeface="Arial" pitchFamily="34" charset="0"/>
              </a:defRPr>
            </a:lvl5pPr>
            <a:lvl6pPr marL="2628900" indent="-342900" eaLnBrk="0" fontAlgn="base" hangingPunct="0">
              <a:lnSpc>
                <a:spcPct val="90000"/>
              </a:lnSpc>
              <a:spcBef>
                <a:spcPct val="0"/>
              </a:spcBef>
              <a:spcAft>
                <a:spcPct val="10000"/>
              </a:spcAft>
              <a:buSzPct val="125000"/>
              <a:defRPr b="1">
                <a:solidFill>
                  <a:schemeClr val="tx1"/>
                </a:solidFill>
                <a:latin typeface="Arial" pitchFamily="34" charset="0"/>
              </a:defRPr>
            </a:lvl6pPr>
            <a:lvl7pPr marL="3086100" indent="-342900" eaLnBrk="0" fontAlgn="base" hangingPunct="0">
              <a:lnSpc>
                <a:spcPct val="90000"/>
              </a:lnSpc>
              <a:spcBef>
                <a:spcPct val="0"/>
              </a:spcBef>
              <a:spcAft>
                <a:spcPct val="10000"/>
              </a:spcAft>
              <a:buSzPct val="125000"/>
              <a:defRPr b="1">
                <a:solidFill>
                  <a:schemeClr val="tx1"/>
                </a:solidFill>
                <a:latin typeface="Arial" pitchFamily="34" charset="0"/>
              </a:defRPr>
            </a:lvl7pPr>
            <a:lvl8pPr marL="3543300" indent="-342900" eaLnBrk="0" fontAlgn="base" hangingPunct="0">
              <a:lnSpc>
                <a:spcPct val="90000"/>
              </a:lnSpc>
              <a:spcBef>
                <a:spcPct val="0"/>
              </a:spcBef>
              <a:spcAft>
                <a:spcPct val="10000"/>
              </a:spcAft>
              <a:buSzPct val="125000"/>
              <a:defRPr b="1">
                <a:solidFill>
                  <a:schemeClr val="tx1"/>
                </a:solidFill>
                <a:latin typeface="Arial" pitchFamily="34" charset="0"/>
              </a:defRPr>
            </a:lvl8pPr>
            <a:lvl9pPr marL="4000500" indent="-3429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ts val="600"/>
              </a:spcBef>
              <a:spcAft>
                <a:spcPts val="1200"/>
              </a:spcAft>
            </a:pPr>
            <a:r>
              <a:rPr lang="en-US" sz="1800" dirty="0">
                <a:solidFill>
                  <a:srgbClr val="000099"/>
                </a:solidFill>
                <a:latin typeface="Calibri" pitchFamily="34" charset="0"/>
              </a:rPr>
              <a:t>C&amp;S: Coding &amp; Synchronization WG</a:t>
            </a:r>
            <a:r>
              <a:rPr lang="en-US" sz="1800" dirty="0">
                <a:solidFill>
                  <a:schemeClr val="accent2"/>
                </a:solidFill>
                <a:latin typeface="Calibri" pitchFamily="34" charset="0"/>
              </a:rPr>
              <a:t>  - </a:t>
            </a:r>
            <a:r>
              <a:rPr lang="en-GB" sz="1800" dirty="0">
                <a:latin typeface="Calibri" pitchFamily="34" charset="0"/>
              </a:rPr>
              <a:t>Working Group Summary progress </a:t>
            </a:r>
            <a:r>
              <a:rPr lang="en-GB" sz="1800" dirty="0" smtClean="0">
                <a:latin typeface="Calibri" pitchFamily="34" charset="0"/>
              </a:rPr>
              <a:t>(2 </a:t>
            </a:r>
            <a:r>
              <a:rPr lang="en-GB" sz="1800" dirty="0">
                <a:latin typeface="Calibri" pitchFamily="34" charset="0"/>
              </a:rPr>
              <a:t>of 3</a:t>
            </a:r>
            <a:r>
              <a:rPr lang="en-GB" sz="1800" dirty="0" smtClean="0">
                <a:latin typeface="Calibri" pitchFamily="34" charset="0"/>
              </a:rPr>
              <a:t>)</a:t>
            </a:r>
            <a:endParaRPr lang="en-GB" sz="1800" dirty="0">
              <a:latin typeface="Calibri" pitchFamily="34" charset="0"/>
            </a:endParaRPr>
          </a:p>
        </p:txBody>
      </p:sp>
      <p:sp>
        <p:nvSpPr>
          <p:cNvPr id="205830" name="Text Box 4"/>
          <p:cNvSpPr txBox="1">
            <a:spLocks noChangeArrowheads="1"/>
          </p:cNvSpPr>
          <p:nvPr/>
        </p:nvSpPr>
        <p:spPr bwMode="auto">
          <a:xfrm>
            <a:off x="367385" y="1273325"/>
            <a:ext cx="8523288" cy="363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ts val="600"/>
              </a:spcBef>
              <a:spcAft>
                <a:spcPts val="1200"/>
              </a:spcAft>
              <a:buSzTx/>
            </a:pPr>
            <a:r>
              <a:rPr lang="en-US" sz="2000" i="1" dirty="0" smtClean="0">
                <a:solidFill>
                  <a:schemeClr val="hlink"/>
                </a:solidFill>
                <a:latin typeface="Calibri" pitchFamily="34" charset="0"/>
              </a:rPr>
              <a:t>VCM Magenta Book</a:t>
            </a:r>
            <a:endParaRPr lang="en-US" sz="2000" i="1" dirty="0">
              <a:latin typeface="Calibri" pitchFamily="34" charset="0"/>
            </a:endParaRPr>
          </a:p>
          <a:p>
            <a:pPr lvl="1">
              <a:lnSpc>
                <a:spcPct val="100000"/>
              </a:lnSpc>
              <a:spcBef>
                <a:spcPts val="600"/>
              </a:spcBef>
              <a:spcAft>
                <a:spcPts val="1200"/>
              </a:spcAft>
              <a:buSzTx/>
              <a:buFont typeface="Wingdings" pitchFamily="2" charset="2"/>
              <a:buChar char="Ø"/>
            </a:pPr>
            <a:r>
              <a:rPr lang="en-US" sz="1800" b="0" dirty="0" smtClean="0">
                <a:latin typeface="Calibri" pitchFamily="34" charset="0"/>
              </a:rPr>
              <a:t>Good progress on the Magenta book for VCM</a:t>
            </a:r>
          </a:p>
          <a:p>
            <a:pPr lvl="1">
              <a:lnSpc>
                <a:spcPct val="100000"/>
              </a:lnSpc>
              <a:spcBef>
                <a:spcPts val="600"/>
              </a:spcBef>
              <a:spcAft>
                <a:spcPts val="1200"/>
              </a:spcAft>
              <a:buSzTx/>
              <a:buFont typeface="Wingdings" pitchFamily="2" charset="2"/>
              <a:buChar char="Ø"/>
            </a:pPr>
            <a:r>
              <a:rPr lang="en-US" sz="1800" b="0" dirty="0" smtClean="0">
                <a:latin typeface="Calibri" pitchFamily="34" charset="0"/>
              </a:rPr>
              <a:t>Structure of the book agreed at WG level (together with RFM WG).</a:t>
            </a:r>
            <a:endParaRPr lang="en-US" sz="1800" b="0" dirty="0">
              <a:latin typeface="Calibri" pitchFamily="34" charset="0"/>
            </a:endParaRPr>
          </a:p>
          <a:p>
            <a:pPr lvl="1">
              <a:lnSpc>
                <a:spcPct val="100000"/>
              </a:lnSpc>
              <a:spcBef>
                <a:spcPts val="600"/>
              </a:spcBef>
              <a:spcAft>
                <a:spcPts val="1200"/>
              </a:spcAft>
              <a:buSzTx/>
              <a:buFont typeface="Wingdings" pitchFamily="2" charset="2"/>
              <a:buChar char="Ø"/>
            </a:pPr>
            <a:r>
              <a:rPr lang="en-US" sz="1800" b="0" dirty="0" smtClean="0">
                <a:latin typeface="Calibri" pitchFamily="34" charset="0"/>
              </a:rPr>
              <a:t>A new version will be provided by February, for commenting and finally discussion at the Spring 2015 meeting. </a:t>
            </a:r>
          </a:p>
          <a:p>
            <a:pPr marL="0" indent="0">
              <a:lnSpc>
                <a:spcPct val="100000"/>
              </a:lnSpc>
              <a:spcBef>
                <a:spcPts val="600"/>
              </a:spcBef>
              <a:spcAft>
                <a:spcPts val="1200"/>
              </a:spcAft>
              <a:buSzTx/>
            </a:pPr>
            <a:r>
              <a:rPr lang="en-US" sz="2000" i="1" dirty="0" smtClean="0">
                <a:solidFill>
                  <a:schemeClr val="hlink"/>
                </a:solidFill>
                <a:latin typeface="Calibri" pitchFamily="34" charset="0"/>
              </a:rPr>
              <a:t>Architecture for high data rate  coded QPSK modulation</a:t>
            </a:r>
            <a:endParaRPr lang="en-US" sz="2000" i="1" dirty="0">
              <a:solidFill>
                <a:schemeClr val="hlink"/>
              </a:solidFill>
              <a:latin typeface="Calibri" pitchFamily="34" charset="0"/>
            </a:endParaRPr>
          </a:p>
          <a:p>
            <a:pPr lvl="1">
              <a:lnSpc>
                <a:spcPct val="100000"/>
              </a:lnSpc>
              <a:spcBef>
                <a:spcPct val="50000"/>
              </a:spcBef>
              <a:spcAft>
                <a:spcPct val="0"/>
              </a:spcAft>
              <a:buSzTx/>
              <a:buFont typeface="Wingdings" pitchFamily="2" charset="2"/>
              <a:buChar char="Ø"/>
            </a:pPr>
            <a:r>
              <a:rPr lang="en-US" sz="1800" b="0" dirty="0" smtClean="0">
                <a:latin typeface="Calibri" pitchFamily="34" charset="0"/>
              </a:rPr>
              <a:t>WG confirmed inclusion of the relevant material in the Green Book 130.1-G</a:t>
            </a:r>
            <a:endParaRPr lang="en-GB" b="0" dirty="0">
              <a:latin typeface="Calibri" pitchFamily="34" charset="0"/>
            </a:endParaRPr>
          </a:p>
          <a:p>
            <a:pPr lvl="1">
              <a:spcBef>
                <a:spcPts val="600"/>
              </a:spcBef>
              <a:spcAft>
                <a:spcPts val="1200"/>
              </a:spcAft>
              <a:buFont typeface="Wingdings" pitchFamily="2" charset="2"/>
              <a:buChar char="Ø"/>
            </a:pPr>
            <a:r>
              <a:rPr lang="en-US" sz="1800" b="0" dirty="0" smtClean="0">
                <a:latin typeface="Calibri" pitchFamily="34" charset="0"/>
              </a:rPr>
              <a:t>A new project for the formal justification of the work is still needed</a:t>
            </a:r>
            <a:endParaRPr lang="en-US" sz="1800" b="0" dirty="0">
              <a:latin typeface="Calibri" pitchFamily="34" charset="0"/>
            </a:endParaRPr>
          </a:p>
        </p:txBody>
      </p:sp>
      <p:sp>
        <p:nvSpPr>
          <p:cNvPr id="8" name="Text Box 2"/>
          <p:cNvSpPr txBox="1">
            <a:spLocks noChangeArrowheads="1"/>
          </p:cNvSpPr>
          <p:nvPr/>
        </p:nvSpPr>
        <p:spPr bwMode="auto">
          <a:xfrm>
            <a:off x="2728560" y="87765"/>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84901154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990600" y="117633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ct val="50000"/>
              </a:spcBef>
              <a:spcAft>
                <a:spcPct val="0"/>
              </a:spcAft>
              <a:buSzTx/>
            </a:pPr>
            <a:endParaRPr lang="en-GB" sz="2400" b="0"/>
          </a:p>
        </p:txBody>
      </p:sp>
      <p:sp>
        <p:nvSpPr>
          <p:cNvPr id="207875" name="Text Box 3"/>
          <p:cNvSpPr txBox="1">
            <a:spLocks noChangeArrowheads="1"/>
          </p:cNvSpPr>
          <p:nvPr/>
        </p:nvSpPr>
        <p:spPr bwMode="auto">
          <a:xfrm>
            <a:off x="533400" y="838201"/>
            <a:ext cx="6781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ct val="50000"/>
              </a:spcBef>
              <a:spcAft>
                <a:spcPct val="0"/>
              </a:spcAft>
              <a:buSzTx/>
            </a:pPr>
            <a:endParaRPr lang="en-US">
              <a:solidFill>
                <a:srgbClr val="CC0000"/>
              </a:solidFill>
            </a:endParaRPr>
          </a:p>
          <a:p>
            <a:pPr>
              <a:lnSpc>
                <a:spcPct val="100000"/>
              </a:lnSpc>
              <a:spcBef>
                <a:spcPct val="50000"/>
              </a:spcBef>
              <a:spcAft>
                <a:spcPct val="0"/>
              </a:spcAft>
              <a:buSzTx/>
            </a:pPr>
            <a:endParaRPr lang="en-GB">
              <a:solidFill>
                <a:srgbClr val="CC0000"/>
              </a:solidFill>
            </a:endParaRPr>
          </a:p>
        </p:txBody>
      </p:sp>
      <p:sp>
        <p:nvSpPr>
          <p:cNvPr id="207876" name="Text Box 4"/>
          <p:cNvSpPr txBox="1">
            <a:spLocks noChangeArrowheads="1"/>
          </p:cNvSpPr>
          <p:nvPr/>
        </p:nvSpPr>
        <p:spPr bwMode="auto">
          <a:xfrm>
            <a:off x="272796" y="740652"/>
            <a:ext cx="8523288" cy="287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100000"/>
              </a:lnSpc>
              <a:spcBef>
                <a:spcPts val="600"/>
              </a:spcBef>
              <a:spcAft>
                <a:spcPts val="1200"/>
              </a:spcAft>
              <a:buSzTx/>
            </a:pPr>
            <a:r>
              <a:rPr lang="en-US" sz="1800" dirty="0">
                <a:solidFill>
                  <a:srgbClr val="000099"/>
                </a:solidFill>
                <a:latin typeface="Calibri" pitchFamily="34" charset="0"/>
              </a:rPr>
              <a:t>C&amp;S: Coding &amp; Synchronization WG</a:t>
            </a:r>
            <a:r>
              <a:rPr lang="en-US" sz="1800" dirty="0">
                <a:solidFill>
                  <a:schemeClr val="accent2"/>
                </a:solidFill>
                <a:latin typeface="Calibri" pitchFamily="34" charset="0"/>
              </a:rPr>
              <a:t>  - </a:t>
            </a:r>
            <a:r>
              <a:rPr lang="en-GB" sz="1800" dirty="0">
                <a:latin typeface="Calibri" pitchFamily="34" charset="0"/>
              </a:rPr>
              <a:t>Working Group Summary progress </a:t>
            </a:r>
            <a:r>
              <a:rPr lang="en-GB" sz="1800" dirty="0" smtClean="0">
                <a:latin typeface="Calibri" pitchFamily="34" charset="0"/>
              </a:rPr>
              <a:t>(3 </a:t>
            </a:r>
            <a:r>
              <a:rPr lang="en-GB" sz="1800" dirty="0">
                <a:latin typeface="Calibri" pitchFamily="34" charset="0"/>
              </a:rPr>
              <a:t>of </a:t>
            </a:r>
            <a:r>
              <a:rPr lang="en-GB" sz="1800" dirty="0" smtClean="0">
                <a:latin typeface="Calibri" pitchFamily="34" charset="0"/>
              </a:rPr>
              <a:t>3)</a:t>
            </a:r>
            <a:endParaRPr lang="en-GB" sz="1800" dirty="0">
              <a:latin typeface="Calibri" pitchFamily="34" charset="0"/>
            </a:endParaRPr>
          </a:p>
          <a:p>
            <a:pPr>
              <a:lnSpc>
                <a:spcPct val="100000"/>
              </a:lnSpc>
              <a:spcBef>
                <a:spcPct val="50000"/>
              </a:spcBef>
              <a:spcAft>
                <a:spcPct val="0"/>
              </a:spcAft>
              <a:buSzTx/>
              <a:buFont typeface="Wingdings" pitchFamily="2" charset="2"/>
              <a:buNone/>
            </a:pPr>
            <a:r>
              <a:rPr lang="en-US" sz="1800" i="1" dirty="0" smtClean="0">
                <a:solidFill>
                  <a:schemeClr val="hlink"/>
                </a:solidFill>
                <a:latin typeface="Calibri" pitchFamily="34" charset="0"/>
              </a:rPr>
              <a:t>(Long) </a:t>
            </a:r>
            <a:r>
              <a:rPr lang="en-US" sz="1800" i="1" dirty="0">
                <a:solidFill>
                  <a:schemeClr val="hlink"/>
                </a:solidFill>
                <a:latin typeface="Calibri" pitchFamily="34" charset="0"/>
              </a:rPr>
              <a:t>Erasures Codes</a:t>
            </a:r>
          </a:p>
          <a:p>
            <a:pPr lvl="1">
              <a:lnSpc>
                <a:spcPct val="100000"/>
              </a:lnSpc>
              <a:spcBef>
                <a:spcPct val="50000"/>
              </a:spcBef>
              <a:spcAft>
                <a:spcPct val="0"/>
              </a:spcAft>
              <a:buSzTx/>
              <a:buFont typeface="Wingdings" pitchFamily="2" charset="2"/>
              <a:buChar char="Ø"/>
            </a:pPr>
            <a:r>
              <a:rPr lang="en-US" sz="1800" b="0" dirty="0">
                <a:latin typeface="Calibri" pitchFamily="34" charset="0"/>
              </a:rPr>
              <a:t>DLR </a:t>
            </a:r>
            <a:r>
              <a:rPr lang="en-US" sz="1800" b="0" dirty="0" smtClean="0">
                <a:latin typeface="Calibri" pitchFamily="34" charset="0"/>
              </a:rPr>
              <a:t>Orange Book approved and published</a:t>
            </a:r>
          </a:p>
          <a:p>
            <a:pPr lvl="1">
              <a:lnSpc>
                <a:spcPct val="100000"/>
              </a:lnSpc>
              <a:spcBef>
                <a:spcPct val="50000"/>
              </a:spcBef>
              <a:spcAft>
                <a:spcPct val="0"/>
              </a:spcAft>
              <a:buSzTx/>
              <a:buFont typeface="Wingdings" pitchFamily="2" charset="2"/>
              <a:buChar char="Ø"/>
            </a:pPr>
            <a:r>
              <a:rPr lang="en-US" sz="1800" b="0" dirty="0" smtClean="0">
                <a:latin typeface="Calibri" pitchFamily="34" charset="0"/>
              </a:rPr>
              <a:t>A new project will be created for starting the work on a Blue Book for Erasure coding with NASA and DLR contributing Agencies.</a:t>
            </a:r>
          </a:p>
          <a:p>
            <a:pPr>
              <a:lnSpc>
                <a:spcPct val="100000"/>
              </a:lnSpc>
              <a:spcBef>
                <a:spcPct val="50000"/>
              </a:spcBef>
              <a:spcAft>
                <a:spcPct val="0"/>
              </a:spcAft>
              <a:buSzTx/>
              <a:buFont typeface="Wingdings" pitchFamily="2" charset="2"/>
              <a:buChar char="Ø"/>
            </a:pPr>
            <a:r>
              <a:rPr lang="en-US" sz="1800" i="1" dirty="0" smtClean="0">
                <a:solidFill>
                  <a:schemeClr val="hlink"/>
                </a:solidFill>
                <a:latin typeface="Calibri" pitchFamily="34" charset="0"/>
              </a:rPr>
              <a:t>SLS-C&amp;S General Status </a:t>
            </a:r>
            <a:endParaRPr lang="en-US" sz="1800" i="1" dirty="0">
              <a:solidFill>
                <a:schemeClr val="hlink"/>
              </a:solidFill>
              <a:latin typeface="Calibri" pitchFamily="34" charset="0"/>
            </a:endParaRPr>
          </a:p>
          <a:p>
            <a:pPr>
              <a:lnSpc>
                <a:spcPct val="100000"/>
              </a:lnSpc>
              <a:spcBef>
                <a:spcPct val="50000"/>
              </a:spcBef>
              <a:spcAft>
                <a:spcPct val="0"/>
              </a:spcAft>
              <a:buSzTx/>
              <a:buFont typeface="Wingdings" pitchFamily="2" charset="2"/>
              <a:buChar char="Ø"/>
            </a:pPr>
            <a:endParaRPr lang="en-US" sz="1800" b="0" dirty="0" smtClean="0">
              <a:latin typeface="Calibri" pitchFamily="34" charset="0"/>
            </a:endParaRPr>
          </a:p>
        </p:txBody>
      </p:sp>
      <p:sp>
        <p:nvSpPr>
          <p:cNvPr id="6" name="Text Box 2"/>
          <p:cNvSpPr txBox="1">
            <a:spLocks noChangeArrowheads="1"/>
          </p:cNvSpPr>
          <p:nvPr/>
        </p:nvSpPr>
        <p:spPr bwMode="auto">
          <a:xfrm>
            <a:off x="2728560" y="87765"/>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7" name="Group 23"/>
          <p:cNvGraphicFramePr>
            <a:graphicFrameLocks noGrp="1"/>
          </p:cNvGraphicFramePr>
          <p:nvPr>
            <p:extLst>
              <p:ext uri="{D42A27DB-BD31-4B8C-83A1-F6EECF244321}">
                <p14:modId xmlns:p14="http://schemas.microsoft.com/office/powerpoint/2010/main" val="3605397729"/>
              </p:ext>
            </p:extLst>
          </p:nvPr>
        </p:nvGraphicFramePr>
        <p:xfrm>
          <a:off x="1280760" y="5080417"/>
          <a:ext cx="6858000" cy="822329"/>
        </p:xfrm>
        <a:graphic>
          <a:graphicData uri="http://schemas.openxmlformats.org/drawingml/2006/table">
            <a:tbl>
              <a:tblPr/>
              <a:tblGrid>
                <a:gridCol w="1714500"/>
                <a:gridCol w="1714500"/>
                <a:gridCol w="1714500"/>
                <a:gridCol w="1714500"/>
              </a:tblGrid>
              <a:tr h="36565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status:</a:t>
                      </a:r>
                    </a:p>
                  </a:txBody>
                  <a:tcPr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OK</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CAUTION</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PROBLEM</a:t>
                      </a:r>
                    </a:p>
                  </a:txBody>
                  <a:tcPr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67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comment:</a:t>
                      </a:r>
                    </a:p>
                  </a:txBody>
                  <a:tcPr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Good progress</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1927022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990600" y="1176338"/>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ct val="50000"/>
              </a:spcBef>
            </a:pPr>
            <a:endParaRPr lang="en-GB">
              <a:ea typeface="ＭＳ Ｐゴシック" pitchFamily="34" charset="-128"/>
            </a:endParaRPr>
          </a:p>
        </p:txBody>
      </p:sp>
      <p:sp>
        <p:nvSpPr>
          <p:cNvPr id="214019" name="Text Box 3"/>
          <p:cNvSpPr txBox="1">
            <a:spLocks noChangeArrowheads="1"/>
          </p:cNvSpPr>
          <p:nvPr/>
        </p:nvSpPr>
        <p:spPr bwMode="auto">
          <a:xfrm>
            <a:off x="533400" y="838201"/>
            <a:ext cx="67818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ct val="50000"/>
              </a:spcBef>
            </a:pPr>
            <a:endParaRPr lang="en-US">
              <a:solidFill>
                <a:srgbClr val="CC0000"/>
              </a:solidFill>
              <a:ea typeface="ＭＳ Ｐゴシック" pitchFamily="34" charset="-128"/>
            </a:endParaRPr>
          </a:p>
          <a:p>
            <a:pPr>
              <a:spcBef>
                <a:spcPct val="50000"/>
              </a:spcBef>
            </a:pPr>
            <a:endParaRPr lang="en-GB">
              <a:solidFill>
                <a:srgbClr val="CC0000"/>
              </a:solidFill>
              <a:ea typeface="ＭＳ Ｐゴシック" pitchFamily="34" charset="-128"/>
            </a:endParaRPr>
          </a:p>
        </p:txBody>
      </p:sp>
      <p:sp>
        <p:nvSpPr>
          <p:cNvPr id="214020" name="Text Box 4"/>
          <p:cNvSpPr txBox="1">
            <a:spLocks noChangeArrowheads="1"/>
          </p:cNvSpPr>
          <p:nvPr/>
        </p:nvSpPr>
        <p:spPr bwMode="auto">
          <a:xfrm>
            <a:off x="193830" y="1052513"/>
            <a:ext cx="8950169"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0" indent="0">
              <a:lnSpc>
                <a:spcPct val="70000"/>
              </a:lnSpc>
              <a:spcBef>
                <a:spcPct val="50000"/>
              </a:spcBef>
            </a:pPr>
            <a:r>
              <a:rPr lang="en-US" sz="2000" dirty="0" smtClean="0">
                <a:solidFill>
                  <a:srgbClr val="000099"/>
                </a:solidFill>
                <a:latin typeface="Calibri" pitchFamily="34" charset="0"/>
                <a:ea typeface="ＭＳ Ｐゴシック" pitchFamily="34" charset="-128"/>
                <a:cs typeface="Calibri" pitchFamily="34" charset="0"/>
              </a:rPr>
              <a:t>SLS Space Link Protocols (SLP) WG</a:t>
            </a:r>
          </a:p>
          <a:p>
            <a:pPr>
              <a:lnSpc>
                <a:spcPct val="70000"/>
              </a:lnSpc>
              <a:spcBef>
                <a:spcPct val="50000"/>
              </a:spcBef>
              <a:buAutoNum type="arabicPeriod" startAt="3"/>
            </a:pPr>
            <a:endParaRPr lang="en-US" sz="2000" dirty="0">
              <a:solidFill>
                <a:srgbClr val="000099"/>
              </a:solidFill>
              <a:latin typeface="Calibri" pitchFamily="34" charset="0"/>
              <a:ea typeface="ＭＳ Ｐゴシック" pitchFamily="34" charset="-128"/>
              <a:cs typeface="Calibri" pitchFamily="34" charset="0"/>
            </a:endParaRPr>
          </a:p>
          <a:p>
            <a:pPr marL="517525" indent="0"/>
            <a:r>
              <a:rPr lang="en-US" sz="2000" dirty="0" smtClean="0">
                <a:solidFill>
                  <a:srgbClr val="0070C0"/>
                </a:solidFill>
                <a:latin typeface="Calibri" pitchFamily="34" charset="0"/>
                <a:ea typeface="ＭＳ Ｐゴシック" pitchFamily="34" charset="-128"/>
                <a:cs typeface="Calibri" pitchFamily="34" charset="0"/>
              </a:rPr>
              <a:t>Goals:</a:t>
            </a:r>
          </a:p>
          <a:p>
            <a:pPr marL="860425" indent="-342900">
              <a:buSzPct val="100000"/>
              <a:buFont typeface="+mj-lt"/>
              <a:buAutoNum type="arabicPeriod"/>
            </a:pPr>
            <a:r>
              <a:rPr lang="en-US" sz="2000" dirty="0" smtClean="0">
                <a:latin typeface="Calibri" pitchFamily="34" charset="0"/>
                <a:ea typeface="ＭＳ Ｐゴシック" pitchFamily="34" charset="-128"/>
                <a:cs typeface="Calibri" pitchFamily="34" charset="0"/>
              </a:rPr>
              <a:t>Ensure consensus has been achieved within the WG to publish the updated TM, AOS, and TC Space Data Link protocols concurrent with SDLS blue book release.</a:t>
            </a:r>
          </a:p>
          <a:p>
            <a:pPr marL="860425" indent="-342900">
              <a:buSzPct val="100000"/>
              <a:buFont typeface="+mj-lt"/>
              <a:buAutoNum type="arabicPeriod"/>
            </a:pPr>
            <a:r>
              <a:rPr lang="en-US" sz="2000" dirty="0" smtClean="0">
                <a:latin typeface="Calibri" pitchFamily="34" charset="0"/>
                <a:ea typeface="ＭＳ Ｐゴシック" pitchFamily="34" charset="-128"/>
                <a:cs typeface="Calibri" pitchFamily="34" charset="0"/>
              </a:rPr>
              <a:t>Review updates required to </a:t>
            </a:r>
            <a:r>
              <a:rPr lang="en-US" sz="2000" dirty="0">
                <a:latin typeface="Calibri" pitchFamily="34" charset="0"/>
                <a:ea typeface="ＭＳ Ｐゴシック" pitchFamily="34" charset="-128"/>
                <a:cs typeface="Calibri" pitchFamily="34" charset="0"/>
              </a:rPr>
              <a:t>CCSDS 130.2-G-2 Space </a:t>
            </a:r>
            <a:r>
              <a:rPr lang="en-US" sz="2000" dirty="0" smtClean="0">
                <a:latin typeface="Calibri" pitchFamily="34" charset="0"/>
                <a:ea typeface="ＭＳ Ｐゴシック" pitchFamily="34" charset="-128"/>
                <a:cs typeface="Calibri" pitchFamily="34" charset="0"/>
              </a:rPr>
              <a:t>Data Link Protocols to be in sync with emerging SDLS protocol blue book.</a:t>
            </a:r>
          </a:p>
          <a:p>
            <a:pPr marL="860425" indent="-342900">
              <a:buSzPct val="100000"/>
              <a:buFont typeface="+mj-lt"/>
              <a:buAutoNum type="arabicPeriod"/>
            </a:pPr>
            <a:r>
              <a:rPr lang="en-US" sz="2000" dirty="0" smtClean="0">
                <a:latin typeface="Calibri" pitchFamily="34" charset="0"/>
                <a:ea typeface="ＭＳ Ｐゴシック" pitchFamily="34" charset="-128"/>
                <a:cs typeface="Calibri" pitchFamily="34" charset="0"/>
              </a:rPr>
              <a:t>Review SDLS OCF type 2 report to determine when this report type should appear in AOS and TM.</a:t>
            </a:r>
          </a:p>
          <a:p>
            <a:pPr marL="860425" indent="-342900">
              <a:buSzPct val="100000"/>
              <a:buFont typeface="+mj-lt"/>
              <a:buAutoNum type="arabicPeriod"/>
            </a:pPr>
            <a:r>
              <a:rPr lang="en-US" sz="2000" dirty="0" smtClean="0">
                <a:latin typeface="Calibri" pitchFamily="34" charset="0"/>
                <a:ea typeface="ＭＳ Ｐゴシック" pitchFamily="34" charset="-128"/>
                <a:cs typeface="Calibri" pitchFamily="34" charset="0"/>
              </a:rPr>
              <a:t>Review the Unified Space Data Link Protocol GB with a focus on coming to a consensus on a concise and comprehensive set of requirements including the interfaces to the immediate lower and upper layers and determine if the proposed protocol satisfies the requirements. </a:t>
            </a:r>
            <a:endParaRPr lang="en-US" sz="1800" dirty="0">
              <a:latin typeface="Calibri" pitchFamily="34" charset="0"/>
              <a:ea typeface="ＭＳ Ｐゴシック" pitchFamily="34" charset="-128"/>
              <a:cs typeface="Calibri" pitchFamily="34" charset="0"/>
            </a:endParaRPr>
          </a:p>
        </p:txBody>
      </p:sp>
      <p:graphicFrame>
        <p:nvGraphicFramePr>
          <p:cNvPr id="179223" name="Group 23"/>
          <p:cNvGraphicFramePr>
            <a:graphicFrameLocks noGrp="1"/>
          </p:cNvGraphicFramePr>
          <p:nvPr>
            <p:extLst>
              <p:ext uri="{D42A27DB-BD31-4B8C-83A1-F6EECF244321}">
                <p14:modId xmlns:p14="http://schemas.microsoft.com/office/powerpoint/2010/main" val="3360255466"/>
              </p:ext>
            </p:extLst>
          </p:nvPr>
        </p:nvGraphicFramePr>
        <p:xfrm>
          <a:off x="1077145" y="5272441"/>
          <a:ext cx="6336824" cy="1005632"/>
        </p:xfrm>
        <a:graphic>
          <a:graphicData uri="http://schemas.openxmlformats.org/drawingml/2006/table">
            <a:tbl>
              <a:tblPr/>
              <a:tblGrid>
                <a:gridCol w="1584206"/>
                <a:gridCol w="1584206"/>
                <a:gridCol w="1584206"/>
                <a:gridCol w="1584206"/>
              </a:tblGrid>
              <a:tr h="1352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status:</a:t>
                      </a:r>
                    </a:p>
                  </a:txBody>
                  <a:tcPr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OK</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CAUTION</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PROBLEM</a:t>
                      </a:r>
                    </a:p>
                  </a:txBody>
                  <a:tcPr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77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comment:</a:t>
                      </a:r>
                    </a:p>
                  </a:txBody>
                  <a:tcPr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Good progress</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 Box 2"/>
          <p:cNvSpPr txBox="1">
            <a:spLocks noChangeArrowheads="1"/>
          </p:cNvSpPr>
          <p:nvPr/>
        </p:nvSpPr>
        <p:spPr bwMode="auto">
          <a:xfrm>
            <a:off x="2728560" y="87765"/>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9164247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990600" y="1176338"/>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ct val="50000"/>
              </a:spcBef>
            </a:pPr>
            <a:endParaRPr lang="en-GB">
              <a:ea typeface="ＭＳ Ｐゴシック" pitchFamily="34" charset="-128"/>
            </a:endParaRPr>
          </a:p>
        </p:txBody>
      </p:sp>
      <p:sp>
        <p:nvSpPr>
          <p:cNvPr id="216067" name="Text Box 3"/>
          <p:cNvSpPr txBox="1">
            <a:spLocks noChangeArrowheads="1"/>
          </p:cNvSpPr>
          <p:nvPr/>
        </p:nvSpPr>
        <p:spPr bwMode="auto">
          <a:xfrm>
            <a:off x="533400" y="838201"/>
            <a:ext cx="67818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ct val="50000"/>
              </a:spcBef>
            </a:pPr>
            <a:endParaRPr lang="en-US">
              <a:solidFill>
                <a:srgbClr val="CC0000"/>
              </a:solidFill>
              <a:ea typeface="ＭＳ Ｐゴシック" pitchFamily="34" charset="-128"/>
            </a:endParaRPr>
          </a:p>
          <a:p>
            <a:pPr>
              <a:spcBef>
                <a:spcPct val="50000"/>
              </a:spcBef>
            </a:pPr>
            <a:endParaRPr lang="en-GB">
              <a:solidFill>
                <a:srgbClr val="CC0000"/>
              </a:solidFill>
              <a:ea typeface="ＭＳ Ｐゴシック" pitchFamily="34" charset="-128"/>
            </a:endParaRPr>
          </a:p>
        </p:txBody>
      </p:sp>
      <p:sp>
        <p:nvSpPr>
          <p:cNvPr id="45059" name="Text Box 4"/>
          <p:cNvSpPr txBox="1">
            <a:spLocks noChangeArrowheads="1"/>
          </p:cNvSpPr>
          <p:nvPr/>
        </p:nvSpPr>
        <p:spPr bwMode="auto">
          <a:xfrm>
            <a:off x="105203" y="740651"/>
            <a:ext cx="8921777" cy="57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371600" indent="-4572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r>
              <a:rPr lang="en-GB" sz="2200" dirty="0">
                <a:solidFill>
                  <a:srgbClr val="000099"/>
                </a:solidFill>
                <a:latin typeface="Calibri" pitchFamily="34" charset="0"/>
                <a:ea typeface="ＭＳ Ｐゴシック" pitchFamily="34" charset="-128"/>
                <a:cs typeface="Calibri" pitchFamily="34" charset="0"/>
              </a:rPr>
              <a:t>SLP WG Summary </a:t>
            </a:r>
            <a:r>
              <a:rPr lang="en-GB" sz="2200" dirty="0" smtClean="0">
                <a:solidFill>
                  <a:srgbClr val="000099"/>
                </a:solidFill>
                <a:latin typeface="Calibri" pitchFamily="34" charset="0"/>
                <a:ea typeface="ＭＳ Ｐゴシック" pitchFamily="34" charset="-128"/>
                <a:cs typeface="Calibri" pitchFamily="34" charset="0"/>
              </a:rPr>
              <a:t>Progress:</a:t>
            </a:r>
            <a:endParaRPr lang="en-GB" sz="2200" dirty="0">
              <a:latin typeface="Calibri" pitchFamily="34" charset="0"/>
              <a:ea typeface="ＭＳ Ｐゴシック" pitchFamily="34" charset="-128"/>
              <a:cs typeface="Calibri" pitchFamily="34" charset="0"/>
            </a:endParaRPr>
          </a:p>
          <a:p>
            <a:pPr lvl="1">
              <a:buFontTx/>
              <a:buChar char="•"/>
            </a:pPr>
            <a:r>
              <a:rPr lang="en-GB" sz="2200" dirty="0" smtClean="0">
                <a:latin typeface="Calibri" pitchFamily="34" charset="0"/>
                <a:ea typeface="ＭＳ Ｐゴシック" pitchFamily="34" charset="-128"/>
                <a:cs typeface="Calibri" pitchFamily="34" charset="0"/>
              </a:rPr>
              <a:t>Consensus was achieved in publishing the updates to the TM, AOS, and TC Space Data Link Protocol books in sync with the 1</a:t>
            </a:r>
            <a:r>
              <a:rPr lang="en-GB" sz="2200" baseline="30000" dirty="0" smtClean="0">
                <a:latin typeface="Calibri" pitchFamily="34" charset="0"/>
                <a:ea typeface="ＭＳ Ｐゴシック" pitchFamily="34" charset="-128"/>
                <a:cs typeface="Calibri" pitchFamily="34" charset="0"/>
              </a:rPr>
              <a:t>st</a:t>
            </a:r>
            <a:r>
              <a:rPr lang="en-GB" sz="2200" dirty="0" smtClean="0">
                <a:latin typeface="Calibri" pitchFamily="34" charset="0"/>
                <a:ea typeface="ＭＳ Ｐゴシック" pitchFamily="34" charset="-128"/>
                <a:cs typeface="Calibri" pitchFamily="34" charset="0"/>
              </a:rPr>
              <a:t> release of the SDLS blue book. Only small updates required by secretariat due to consistent use of transfer frame definition required.</a:t>
            </a:r>
            <a:endParaRPr lang="en-GB" sz="2200" dirty="0" smtClean="0">
              <a:latin typeface="Calibri" pitchFamily="34" charset="0"/>
              <a:ea typeface="ＭＳ Ｐゴシック" pitchFamily="34" charset="-128"/>
              <a:cs typeface="Calibri" pitchFamily="34" charset="0"/>
              <a:sym typeface="Wingdings" pitchFamily="2" charset="2"/>
            </a:endParaRPr>
          </a:p>
          <a:p>
            <a:pPr lvl="1">
              <a:buFontTx/>
              <a:buChar char="•"/>
            </a:pPr>
            <a:r>
              <a:rPr lang="en-GB" sz="2200" dirty="0" smtClean="0">
                <a:latin typeface="Calibri" pitchFamily="34" charset="0"/>
                <a:ea typeface="ＭＳ Ｐゴシック" pitchFamily="34" charset="-128"/>
                <a:cs typeface="Calibri" pitchFamily="34" charset="0"/>
                <a:sym typeface="Wingdings" pitchFamily="2" charset="2"/>
              </a:rPr>
              <a:t>WG generated a summary of its comments back to the SLP WG for final review of </a:t>
            </a:r>
            <a:r>
              <a:rPr lang="en-GB" sz="2200" dirty="0">
                <a:latin typeface="Calibri" pitchFamily="34" charset="0"/>
                <a:ea typeface="ＭＳ Ｐゴシック" pitchFamily="34" charset="-128"/>
                <a:cs typeface="Calibri" pitchFamily="34" charset="0"/>
                <a:sym typeface="Wingdings" pitchFamily="2" charset="2"/>
              </a:rPr>
              <a:t>CCSDS 130.2-G-2 Space </a:t>
            </a:r>
            <a:r>
              <a:rPr lang="en-GB" sz="2200" dirty="0" smtClean="0">
                <a:latin typeface="Calibri" pitchFamily="34" charset="0"/>
                <a:ea typeface="ＭＳ Ｐゴシック" pitchFamily="34" charset="-128"/>
                <a:cs typeface="Calibri" pitchFamily="34" charset="0"/>
                <a:sym typeface="Wingdings" pitchFamily="2" charset="2"/>
              </a:rPr>
              <a:t>Data Link Protocols update. To be published (closely) with release of SDLS and TM, AOS, TC updates above.</a:t>
            </a:r>
          </a:p>
          <a:p>
            <a:pPr lvl="1">
              <a:buFontTx/>
              <a:buChar char="•"/>
            </a:pPr>
            <a:r>
              <a:rPr lang="en-GB" sz="2200" dirty="0" smtClean="0">
                <a:latin typeface="Calibri" pitchFamily="34" charset="0"/>
                <a:ea typeface="ＭＳ Ｐゴシック" pitchFamily="34" charset="-128"/>
                <a:cs typeface="Calibri" pitchFamily="34" charset="0"/>
                <a:sym typeface="Wingdings" pitchFamily="2" charset="2"/>
              </a:rPr>
              <a:t>A common definition for transfer frame was selected to be reflected in SANA and the link layer books.</a:t>
            </a:r>
          </a:p>
          <a:p>
            <a:pPr lvl="1">
              <a:buFontTx/>
              <a:buChar char="•"/>
            </a:pPr>
            <a:r>
              <a:rPr lang="en-GB" sz="2200" dirty="0" smtClean="0">
                <a:latin typeface="Calibri" pitchFamily="34" charset="0"/>
                <a:ea typeface="ＭＳ Ｐゴシック" pitchFamily="34" charset="-128"/>
                <a:cs typeface="Calibri" pitchFamily="34" charset="0"/>
                <a:sym typeface="Wingdings" pitchFamily="2" charset="2"/>
              </a:rPr>
              <a:t>Consensus was achieved on the USLP requirements, features, and format was presented. Further progress was made on firming up the fundamental set of USLP requirements including the interface requirements both to the immediate lower and higher </a:t>
            </a:r>
            <a:r>
              <a:rPr lang="en-GB" sz="2200" dirty="0" smtClean="0">
                <a:solidFill>
                  <a:srgbClr val="000000"/>
                </a:solidFill>
                <a:latin typeface="Calibri" pitchFamily="34" charset="0"/>
                <a:ea typeface="ＭＳ Ｐゴシック" pitchFamily="34" charset="-128"/>
                <a:cs typeface="Calibri" pitchFamily="34" charset="0"/>
                <a:sym typeface="Wingdings" pitchFamily="2" charset="2"/>
              </a:rPr>
              <a:t>layers and determining if the protocol succeeds in providing the needed upgrades.</a:t>
            </a:r>
          </a:p>
          <a:p>
            <a:pPr lvl="1">
              <a:buFontTx/>
              <a:buChar char="•"/>
            </a:pPr>
            <a:endParaRPr lang="en-GB" sz="2200" dirty="0">
              <a:latin typeface="Calibri" pitchFamily="34" charset="0"/>
              <a:ea typeface="ＭＳ Ｐゴシック" pitchFamily="34" charset="-128"/>
              <a:cs typeface="Calibri" pitchFamily="34" charset="0"/>
              <a:sym typeface="Wingdings" pitchFamily="2" charset="2"/>
            </a:endParaRPr>
          </a:p>
        </p:txBody>
      </p:sp>
      <p:sp>
        <p:nvSpPr>
          <p:cNvPr id="6" name="Text Box 2"/>
          <p:cNvSpPr txBox="1">
            <a:spLocks noChangeArrowheads="1"/>
          </p:cNvSpPr>
          <p:nvPr/>
        </p:nvSpPr>
        <p:spPr bwMode="auto">
          <a:xfrm>
            <a:off x="2728560" y="87765"/>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55951794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2728560" y="87765"/>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Text Box 4"/>
          <p:cNvSpPr txBox="1">
            <a:spLocks noChangeArrowheads="1"/>
          </p:cNvSpPr>
          <p:nvPr/>
        </p:nvSpPr>
        <p:spPr bwMode="auto">
          <a:xfrm>
            <a:off x="232235" y="1009486"/>
            <a:ext cx="8717935" cy="334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70000"/>
              </a:lnSpc>
              <a:spcBef>
                <a:spcPct val="50000"/>
              </a:spcBef>
            </a:pPr>
            <a:r>
              <a:rPr lang="en-US" sz="2400" dirty="0">
                <a:solidFill>
                  <a:srgbClr val="000099"/>
                </a:solidFill>
                <a:latin typeface="Calibri" pitchFamily="34" charset="0"/>
                <a:ea typeface="ＭＳ Ｐゴシック" pitchFamily="34" charset="-128"/>
                <a:cs typeface="Calibri" pitchFamily="34" charset="0"/>
              </a:rPr>
              <a:t>SLS-SLP WG (</a:t>
            </a:r>
            <a:r>
              <a:rPr lang="en-US" sz="2400" dirty="0" err="1">
                <a:solidFill>
                  <a:srgbClr val="000099"/>
                </a:solidFill>
                <a:latin typeface="Calibri" pitchFamily="34" charset="0"/>
                <a:ea typeface="ＭＳ Ｐゴシック" pitchFamily="34" charset="-128"/>
                <a:cs typeface="Calibri" pitchFamily="34" charset="0"/>
              </a:rPr>
              <a:t>cnt</a:t>
            </a:r>
            <a:r>
              <a:rPr lang="ja-JP" altLang="en-US" sz="2400" dirty="0">
                <a:solidFill>
                  <a:srgbClr val="000099"/>
                </a:solidFill>
                <a:latin typeface="Calibri" pitchFamily="34" charset="0"/>
                <a:ea typeface="ＭＳ Ｐゴシック" pitchFamily="34" charset="-128"/>
                <a:cs typeface="Calibri" pitchFamily="34" charset="0"/>
              </a:rPr>
              <a:t>’</a:t>
            </a:r>
            <a:r>
              <a:rPr lang="en-US" altLang="ja-JP" sz="2400" dirty="0">
                <a:solidFill>
                  <a:srgbClr val="000099"/>
                </a:solidFill>
                <a:latin typeface="Calibri" pitchFamily="34" charset="0"/>
                <a:ea typeface="ＭＳ Ｐゴシック" pitchFamily="34" charset="-128"/>
                <a:cs typeface="Calibri" pitchFamily="34" charset="0"/>
              </a:rPr>
              <a:t>d)</a:t>
            </a:r>
          </a:p>
          <a:p>
            <a:pPr marL="914400" indent="-862013">
              <a:lnSpc>
                <a:spcPct val="70000"/>
              </a:lnSpc>
              <a:spcBef>
                <a:spcPct val="50000"/>
              </a:spcBef>
            </a:pPr>
            <a:r>
              <a:rPr lang="en-GB" sz="2400" dirty="0" smtClean="0">
                <a:solidFill>
                  <a:srgbClr val="0070C0"/>
                </a:solidFill>
                <a:ea typeface="ＭＳ Ｐゴシック" pitchFamily="34" charset="-128"/>
              </a:rPr>
              <a:t>Planning:</a:t>
            </a:r>
            <a:endParaRPr lang="en-GB" sz="2400" dirty="0">
              <a:latin typeface="Calibri" pitchFamily="34" charset="0"/>
              <a:ea typeface="ＭＳ Ｐゴシック" pitchFamily="34" charset="-128"/>
              <a:cs typeface="Calibri" pitchFamily="34" charset="0"/>
            </a:endParaRPr>
          </a:p>
          <a:p>
            <a:pPr lvl="1" indent="-862013">
              <a:buFontTx/>
              <a:buChar char="•"/>
            </a:pPr>
            <a:r>
              <a:rPr lang="en-US" sz="2400" dirty="0">
                <a:latin typeface="Calibri" pitchFamily="34" charset="0"/>
                <a:ea typeface="ＭＳ Ｐゴシック" pitchFamily="34" charset="-128"/>
              </a:rPr>
              <a:t>Expect joint publication of TM/TC/AOS and SDLS protocols by </a:t>
            </a:r>
            <a:r>
              <a:rPr lang="en-US" sz="2400" dirty="0" smtClean="0">
                <a:latin typeface="Calibri" pitchFamily="34" charset="0"/>
                <a:ea typeface="ＭＳ Ｐゴシック" pitchFamily="34" charset="-128"/>
              </a:rPr>
              <a:t>1Q/2015. </a:t>
            </a:r>
          </a:p>
          <a:p>
            <a:pPr lvl="1" indent="-862013">
              <a:buFontTx/>
              <a:buChar char="•"/>
            </a:pPr>
            <a:r>
              <a:rPr lang="en-US" sz="2400" dirty="0" smtClean="0">
                <a:latin typeface="Calibri" pitchFamily="34" charset="0"/>
                <a:ea typeface="ＭＳ Ｐゴシック" pitchFamily="34" charset="-128"/>
              </a:rPr>
              <a:t>Before </a:t>
            </a:r>
            <a:r>
              <a:rPr lang="en-US" sz="2400" dirty="0">
                <a:latin typeface="Calibri" pitchFamily="34" charset="0"/>
                <a:ea typeface="ＭＳ Ｐゴシック" pitchFamily="34" charset="-128"/>
                <a:cs typeface="Calibri" pitchFamily="34" charset="0"/>
              </a:rPr>
              <a:t>at Spring 2015 </a:t>
            </a:r>
            <a:r>
              <a:rPr lang="en-US" sz="2400" dirty="0" smtClean="0">
                <a:latin typeface="Calibri" pitchFamily="34" charset="0"/>
                <a:ea typeface="ＭＳ Ｐゴシック" pitchFamily="34" charset="-128"/>
                <a:cs typeface="Calibri" pitchFamily="34" charset="0"/>
              </a:rPr>
              <a:t>meeting:</a:t>
            </a:r>
          </a:p>
          <a:p>
            <a:pPr lvl="2" indent="-862013">
              <a:buSzPct val="100000"/>
              <a:buFontTx/>
              <a:buChar char="•"/>
            </a:pPr>
            <a:r>
              <a:rPr lang="en-US" sz="2400" dirty="0" smtClean="0">
                <a:latin typeface="Calibri" pitchFamily="34" charset="0"/>
                <a:ea typeface="ＭＳ Ｐゴシック" pitchFamily="34" charset="-128"/>
                <a:cs typeface="Calibri" pitchFamily="34" charset="0"/>
              </a:rPr>
              <a:t>Issue refined USLP requirements within </a:t>
            </a:r>
            <a:r>
              <a:rPr lang="en-GB" sz="2400" dirty="0" smtClean="0">
                <a:latin typeface="Calibri" pitchFamily="34" charset="0"/>
                <a:ea typeface="ＭＳ Ｐゴシック" pitchFamily="34" charset="-128"/>
                <a:cs typeface="Calibri" pitchFamily="34" charset="0"/>
              </a:rPr>
              <a:t>2</a:t>
            </a:r>
            <a:r>
              <a:rPr lang="en-GB" sz="2400" baseline="30000" dirty="0" smtClean="0">
                <a:latin typeface="Calibri" pitchFamily="34" charset="0"/>
                <a:ea typeface="ＭＳ Ｐゴシック" pitchFamily="34" charset="-128"/>
                <a:cs typeface="Calibri" pitchFamily="34" charset="0"/>
              </a:rPr>
              <a:t>nd</a:t>
            </a:r>
            <a:r>
              <a:rPr lang="en-GB" sz="2400" dirty="0" smtClean="0">
                <a:latin typeface="Calibri" pitchFamily="34" charset="0"/>
                <a:ea typeface="ＭＳ Ｐゴシック" pitchFamily="34" charset="-128"/>
                <a:cs typeface="Calibri" pitchFamily="34" charset="0"/>
              </a:rPr>
              <a:t> draft  USLP GB.</a:t>
            </a:r>
          </a:p>
          <a:p>
            <a:pPr lvl="2" indent="-862013">
              <a:buSzPct val="100000"/>
              <a:buFontTx/>
              <a:buChar char="•"/>
            </a:pPr>
            <a:r>
              <a:rPr lang="en-GB" sz="2400" dirty="0">
                <a:latin typeface="Calibri" pitchFamily="34" charset="0"/>
                <a:ea typeface="ＭＳ Ｐゴシック" pitchFamily="34" charset="-128"/>
                <a:cs typeface="Calibri" pitchFamily="34" charset="0"/>
              </a:rPr>
              <a:t>Issue 1</a:t>
            </a:r>
            <a:r>
              <a:rPr lang="en-GB" sz="2400" baseline="30000" dirty="0">
                <a:latin typeface="Calibri" pitchFamily="34" charset="0"/>
                <a:ea typeface="ＭＳ Ｐゴシック" pitchFamily="34" charset="-128"/>
                <a:cs typeface="Calibri" pitchFamily="34" charset="0"/>
              </a:rPr>
              <a:t>st</a:t>
            </a:r>
            <a:r>
              <a:rPr lang="en-GB" sz="2400" dirty="0">
                <a:latin typeface="Calibri" pitchFamily="34" charset="0"/>
                <a:ea typeface="ＭＳ Ｐゴシック" pitchFamily="34" charset="-128"/>
                <a:cs typeface="Calibri" pitchFamily="34" charset="0"/>
              </a:rPr>
              <a:t> draft version of USLP White Book</a:t>
            </a:r>
            <a:r>
              <a:rPr lang="en-GB" sz="2400" dirty="0" smtClean="0">
                <a:latin typeface="Calibri" pitchFamily="34" charset="0"/>
                <a:ea typeface="ＭＳ Ｐゴシック" pitchFamily="34" charset="-128"/>
                <a:cs typeface="Calibri" pitchFamily="34" charset="0"/>
              </a:rPr>
              <a:t>.</a:t>
            </a:r>
          </a:p>
          <a:p>
            <a:pPr lvl="2" indent="-862013">
              <a:buSzPct val="100000"/>
              <a:buFontTx/>
              <a:buChar char="•"/>
            </a:pPr>
            <a:r>
              <a:rPr lang="en-GB" sz="2400" dirty="0">
                <a:latin typeface="Calibri" pitchFamily="34" charset="0"/>
                <a:ea typeface="ＭＳ Ｐゴシック" pitchFamily="34" charset="-128"/>
                <a:cs typeface="Calibri" pitchFamily="34" charset="0"/>
              </a:rPr>
              <a:t>Issue updated version of CCSDS 130.2-G-2 Space Data Link Protocols </a:t>
            </a:r>
            <a:r>
              <a:rPr lang="en-GB" sz="2400" dirty="0" smtClean="0">
                <a:latin typeface="Calibri" pitchFamily="34" charset="0"/>
                <a:ea typeface="ＭＳ Ｐゴシック" pitchFamily="34" charset="-128"/>
                <a:cs typeface="Calibri" pitchFamily="34" charset="0"/>
              </a:rPr>
              <a:t>GB.</a:t>
            </a:r>
            <a:endParaRPr lang="en-GB" sz="2400" dirty="0">
              <a:latin typeface="Calibri" pitchFamily="34" charset="0"/>
              <a:ea typeface="ＭＳ Ｐゴシック" pitchFamily="34" charset="-128"/>
              <a:cs typeface="Calibri" pitchFamily="34" charset="0"/>
            </a:endParaRPr>
          </a:p>
        </p:txBody>
      </p:sp>
      <p:sp>
        <p:nvSpPr>
          <p:cNvPr id="5" name="Text Box 4"/>
          <p:cNvSpPr txBox="1">
            <a:spLocks noChangeArrowheads="1"/>
          </p:cNvSpPr>
          <p:nvPr/>
        </p:nvSpPr>
        <p:spPr bwMode="auto">
          <a:xfrm>
            <a:off x="228977" y="4465936"/>
            <a:ext cx="8717935"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marL="0" indent="0"/>
            <a:r>
              <a:rPr lang="en-GB" sz="2000" dirty="0" smtClean="0">
                <a:solidFill>
                  <a:schemeClr val="accent1"/>
                </a:solidFill>
                <a:ea typeface="ＭＳ Ｐゴシック" pitchFamily="34" charset="-128"/>
                <a:cs typeface="Calibri" pitchFamily="34" charset="0"/>
              </a:rPr>
              <a:t>Resolutions</a:t>
            </a:r>
            <a:r>
              <a:rPr lang="en-GB" sz="2000" dirty="0">
                <a:solidFill>
                  <a:schemeClr val="accent1"/>
                </a:solidFill>
                <a:ea typeface="ＭＳ Ｐゴシック" pitchFamily="34" charset="-128"/>
                <a:cs typeface="Calibri" pitchFamily="34" charset="0"/>
              </a:rPr>
              <a:t>:</a:t>
            </a:r>
          </a:p>
          <a:p>
            <a:pPr marL="800100" lvl="1" indent="-342900">
              <a:buFont typeface="Arial"/>
              <a:buChar char="•"/>
            </a:pPr>
            <a:r>
              <a:rPr lang="en-GB" sz="1800" dirty="0">
                <a:solidFill>
                  <a:srgbClr val="000000"/>
                </a:solidFill>
                <a:ea typeface="ＭＳ Ｐゴシック" pitchFamily="34" charset="-128"/>
                <a:cs typeface="Calibri" pitchFamily="34" charset="0"/>
              </a:rPr>
              <a:t>Request that the Area Director forward to CESG a resolution to publish the updated TM, TC, AOS Space Link Protocols based upon both approved SDLS changes and the already CMC approved changes accumulated over the years</a:t>
            </a:r>
            <a:r>
              <a:rPr lang="en-GB" sz="1800" dirty="0" smtClean="0">
                <a:solidFill>
                  <a:srgbClr val="000000"/>
                </a:solidFill>
                <a:ea typeface="ＭＳ Ｐゴシック" pitchFamily="34" charset="-128"/>
                <a:cs typeface="Calibri" pitchFamily="34" charset="0"/>
              </a:rPr>
              <a:t>. </a:t>
            </a:r>
          </a:p>
          <a:p>
            <a:pPr marL="800100" lvl="1" indent="-342900">
              <a:buFont typeface="Arial"/>
              <a:buChar char="•"/>
            </a:pPr>
            <a:r>
              <a:rPr lang="en-GB" sz="1800" dirty="0" smtClean="0">
                <a:solidFill>
                  <a:srgbClr val="FF0000"/>
                </a:solidFill>
                <a:ea typeface="ＭＳ Ｐゴシック" pitchFamily="34" charset="-128"/>
                <a:cs typeface="Calibri" pitchFamily="34" charset="0"/>
              </a:rPr>
              <a:t>Note: pending slight updates to the link layer documents due to the agreement on transfer frame definition.</a:t>
            </a:r>
            <a:endParaRPr lang="en-GB" sz="1800" dirty="0" smtClean="0">
              <a:solidFill>
                <a:srgbClr val="000000"/>
              </a:solidFill>
              <a:ea typeface="ＭＳ Ｐゴシック" pitchFamily="34" charset="-128"/>
              <a:cs typeface="Calibri" pitchFamily="34" charset="0"/>
            </a:endParaRPr>
          </a:p>
          <a:p>
            <a:pPr marL="0" indent="0"/>
            <a:endParaRPr lang="en-GB" sz="1800" dirty="0">
              <a:solidFill>
                <a:srgbClr val="3366FF"/>
              </a:solidFill>
              <a:ea typeface="ＭＳ Ｐゴシック" pitchFamily="34" charset="-128"/>
              <a:cs typeface="Calibri" pitchFamily="34" charset="0"/>
            </a:endParaRPr>
          </a:p>
          <a:p>
            <a:pPr marL="52387" indent="0"/>
            <a:endParaRPr lang="en-GB" sz="1800" dirty="0">
              <a:latin typeface="Calibri" pitchFamily="34" charset="0"/>
              <a:ea typeface="ＭＳ Ｐゴシック" pitchFamily="34" charset="-128"/>
              <a:cs typeface="Calibri" pitchFamily="34" charset="0"/>
            </a:endParaRPr>
          </a:p>
          <a:p>
            <a:pPr lvl="1" indent="-862013">
              <a:buFontTx/>
              <a:buChar char="•"/>
            </a:pPr>
            <a:endParaRPr lang="en-GB" sz="1800" dirty="0" smtClean="0">
              <a:latin typeface="+mn-lt"/>
              <a:ea typeface="ＭＳ Ｐゴシック" pitchFamily="34" charset="-128"/>
              <a:cs typeface="Calibri" pitchFamily="34" charset="0"/>
            </a:endParaRPr>
          </a:p>
          <a:p>
            <a:pPr marL="52387" indent="0"/>
            <a:endParaRPr lang="en-GB" sz="1800" dirty="0">
              <a:latin typeface="Calibri" pitchFamily="34" charset="0"/>
              <a:ea typeface="ＭＳ Ｐゴシック" pitchFamily="34" charset="-128"/>
              <a:cs typeface="Calibri" pitchFamily="34" charset="0"/>
            </a:endParaRPr>
          </a:p>
        </p:txBody>
      </p:sp>
    </p:spTree>
    <p:extLst>
      <p:ext uri="{BB962C8B-B14F-4D97-AF65-F5344CB8AC3E}">
        <p14:creationId xmlns:p14="http://schemas.microsoft.com/office/powerpoint/2010/main" val="252981895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990600" y="1176338"/>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ct val="50000"/>
              </a:spcBef>
            </a:pPr>
            <a:endParaRPr lang="en-GB">
              <a:ea typeface="ＭＳ Ｐゴシック" pitchFamily="34" charset="-128"/>
            </a:endParaRPr>
          </a:p>
        </p:txBody>
      </p:sp>
      <p:sp>
        <p:nvSpPr>
          <p:cNvPr id="224259" name="Text Box 3"/>
          <p:cNvSpPr txBox="1">
            <a:spLocks noChangeArrowheads="1"/>
          </p:cNvSpPr>
          <p:nvPr/>
        </p:nvSpPr>
        <p:spPr bwMode="auto">
          <a:xfrm>
            <a:off x="533400" y="838201"/>
            <a:ext cx="67818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Aft>
                <a:spcPct val="10000"/>
              </a:spcAft>
              <a:buSzPct val="125000"/>
              <a:defRPr b="1">
                <a:solidFill>
                  <a:schemeClr val="tx1"/>
                </a:solidFill>
                <a:latin typeface="Arial" pitchFamily="34" charset="0"/>
              </a:defRPr>
            </a:lvl1pPr>
            <a:lvl2pPr marL="742950" indent="-28575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spcBef>
                <a:spcPct val="50000"/>
              </a:spcBef>
            </a:pPr>
            <a:endParaRPr lang="en-US">
              <a:solidFill>
                <a:srgbClr val="CC0000"/>
              </a:solidFill>
              <a:ea typeface="ＭＳ Ｐゴシック" pitchFamily="34" charset="-128"/>
            </a:endParaRPr>
          </a:p>
          <a:p>
            <a:pPr>
              <a:spcBef>
                <a:spcPct val="50000"/>
              </a:spcBef>
            </a:pPr>
            <a:endParaRPr lang="en-GB">
              <a:solidFill>
                <a:srgbClr val="CC0000"/>
              </a:solidFill>
              <a:ea typeface="ＭＳ Ｐゴシック" pitchFamily="34" charset="-128"/>
            </a:endParaRPr>
          </a:p>
        </p:txBody>
      </p:sp>
      <p:sp>
        <p:nvSpPr>
          <p:cNvPr id="2054" name="Text Box 6"/>
          <p:cNvSpPr txBox="1">
            <a:spLocks noChangeArrowheads="1"/>
          </p:cNvSpPr>
          <p:nvPr/>
        </p:nvSpPr>
        <p:spPr bwMode="auto">
          <a:xfrm>
            <a:off x="304800" y="841484"/>
            <a:ext cx="8534400" cy="1514261"/>
          </a:xfrm>
          <a:prstGeom prst="rect">
            <a:avLst/>
          </a:prstGeom>
          <a:noFill/>
          <a:ln w="9525">
            <a:noFill/>
            <a:miter lim="800000"/>
            <a:headEnd/>
            <a:tailEnd/>
          </a:ln>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70000"/>
              </a:lnSpc>
              <a:spcBef>
                <a:spcPct val="50000"/>
              </a:spcBef>
            </a:pPr>
            <a:r>
              <a:rPr lang="en-US" sz="2200" dirty="0" smtClean="0">
                <a:solidFill>
                  <a:srgbClr val="000099"/>
                </a:solidFill>
                <a:latin typeface="Calibri" pitchFamily="34" charset="0"/>
                <a:ea typeface="ＭＳ Ｐゴシック" pitchFamily="34" charset="-128"/>
                <a:cs typeface="Calibri" pitchFamily="34" charset="0"/>
              </a:rPr>
              <a:t>Next </a:t>
            </a:r>
            <a:r>
              <a:rPr lang="en-US" sz="2200" dirty="0">
                <a:solidFill>
                  <a:srgbClr val="000099"/>
                </a:solidFill>
                <a:latin typeface="Calibri" pitchFamily="34" charset="0"/>
                <a:ea typeface="ＭＳ Ｐゴシック" pitchFamily="34" charset="-128"/>
                <a:cs typeface="Calibri" pitchFamily="34" charset="0"/>
              </a:rPr>
              <a:t>Generation </a:t>
            </a:r>
            <a:r>
              <a:rPr lang="en-US" sz="2200" dirty="0" smtClean="0">
                <a:solidFill>
                  <a:srgbClr val="000099"/>
                </a:solidFill>
                <a:latin typeface="Calibri" pitchFamily="34" charset="0"/>
                <a:ea typeface="ＭＳ Ｐゴシック" pitchFamily="34" charset="-128"/>
                <a:cs typeface="Calibri" pitchFamily="34" charset="0"/>
              </a:rPr>
              <a:t>Uplink (NGU)</a:t>
            </a:r>
            <a:endParaRPr lang="en-US" sz="2200" dirty="0">
              <a:solidFill>
                <a:srgbClr val="000099"/>
              </a:solidFill>
              <a:latin typeface="Calibri" pitchFamily="34" charset="0"/>
              <a:ea typeface="ＭＳ Ｐゴシック" pitchFamily="34" charset="-128"/>
              <a:cs typeface="Calibri" pitchFamily="34" charset="0"/>
            </a:endParaRPr>
          </a:p>
          <a:p>
            <a:pPr lvl="1">
              <a:spcBef>
                <a:spcPct val="50000"/>
              </a:spcBef>
            </a:pPr>
            <a:r>
              <a:rPr lang="en-GB" sz="2200" dirty="0">
                <a:solidFill>
                  <a:srgbClr val="0070C0"/>
                </a:solidFill>
                <a:latin typeface="Calibri" pitchFamily="34" charset="0"/>
                <a:ea typeface="ＭＳ Ｐゴシック" pitchFamily="34" charset="-128"/>
                <a:cs typeface="Calibri" pitchFamily="34" charset="0"/>
              </a:rPr>
              <a:t>Goal:</a:t>
            </a:r>
          </a:p>
          <a:p>
            <a:pPr lvl="1">
              <a:spcBef>
                <a:spcPct val="10000"/>
              </a:spcBef>
              <a:buFontTx/>
              <a:buChar char="•"/>
            </a:pPr>
            <a:r>
              <a:rPr lang="en-US" sz="2200" dirty="0">
                <a:latin typeface="Calibri" pitchFamily="34" charset="0"/>
                <a:ea typeface="ＭＳ Ｐゴシック" pitchFamily="34" charset="-128"/>
                <a:cs typeface="Calibri" pitchFamily="34" charset="0"/>
              </a:rPr>
              <a:t>Publish the NGU </a:t>
            </a:r>
            <a:r>
              <a:rPr lang="en-US" sz="2200" dirty="0" smtClean="0">
                <a:latin typeface="Calibri" pitchFamily="34" charset="0"/>
                <a:ea typeface="ＭＳ Ｐゴシック" pitchFamily="34" charset="-128"/>
                <a:cs typeface="Calibri" pitchFamily="34" charset="0"/>
              </a:rPr>
              <a:t>Green </a:t>
            </a:r>
            <a:r>
              <a:rPr lang="en-US" sz="2200" dirty="0">
                <a:latin typeface="Calibri" pitchFamily="34" charset="0"/>
                <a:ea typeface="ＭＳ Ｐゴシック" pitchFamily="34" charset="-128"/>
                <a:cs typeface="Calibri" pitchFamily="34" charset="0"/>
              </a:rPr>
              <a:t>Book </a:t>
            </a:r>
            <a:r>
              <a:rPr lang="en-US" sz="2200" dirty="0" smtClean="0">
                <a:latin typeface="Calibri" pitchFamily="34" charset="0"/>
                <a:ea typeface="ＭＳ Ｐゴシック" pitchFamily="34" charset="-128"/>
                <a:cs typeface="Calibri" pitchFamily="34" charset="0"/>
              </a:rPr>
              <a:t>on functionality, performance, application profiles</a:t>
            </a:r>
            <a:r>
              <a:rPr lang="en-US" sz="2200" dirty="0">
                <a:latin typeface="Calibri" pitchFamily="34" charset="0"/>
                <a:ea typeface="ＭＳ Ｐゴシック" pitchFamily="34" charset="-128"/>
                <a:cs typeface="Calibri" pitchFamily="34" charset="0"/>
              </a:rPr>
              <a:t>, trade offs, etc. for Next Generation </a:t>
            </a:r>
            <a:r>
              <a:rPr lang="en-US" sz="2200" dirty="0" smtClean="0">
                <a:latin typeface="Calibri" pitchFamily="34" charset="0"/>
                <a:ea typeface="ＭＳ Ｐゴシック" pitchFamily="34" charset="-128"/>
                <a:cs typeface="Calibri" pitchFamily="34" charset="0"/>
              </a:rPr>
              <a:t>Uplink</a:t>
            </a:r>
            <a:endParaRPr lang="en-US" sz="2200" dirty="0">
              <a:latin typeface="Calibri" pitchFamily="34" charset="0"/>
              <a:ea typeface="ＭＳ Ｐゴシック" pitchFamily="34" charset="-128"/>
              <a:cs typeface="Calibri" pitchFamily="34" charset="0"/>
            </a:endParaRPr>
          </a:p>
        </p:txBody>
      </p:sp>
      <p:graphicFrame>
        <p:nvGraphicFramePr>
          <p:cNvPr id="127013" name="Group 37"/>
          <p:cNvGraphicFramePr>
            <a:graphicFrameLocks noGrp="1"/>
          </p:cNvGraphicFramePr>
          <p:nvPr>
            <p:extLst>
              <p:ext uri="{D42A27DB-BD31-4B8C-83A1-F6EECF244321}">
                <p14:modId xmlns:p14="http://schemas.microsoft.com/office/powerpoint/2010/main" val="1711313619"/>
              </p:ext>
            </p:extLst>
          </p:nvPr>
        </p:nvGraphicFramePr>
        <p:xfrm>
          <a:off x="1295400" y="4965200"/>
          <a:ext cx="6858000" cy="1279952"/>
        </p:xfrm>
        <a:graphic>
          <a:graphicData uri="http://schemas.openxmlformats.org/drawingml/2006/table">
            <a:tbl>
              <a:tblPr/>
              <a:tblGrid>
                <a:gridCol w="1714500"/>
                <a:gridCol w="1714500"/>
                <a:gridCol w="1714500"/>
                <a:gridCol w="1714500"/>
              </a:tblGrid>
              <a:tr h="36565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status:</a:t>
                      </a:r>
                    </a:p>
                  </a:txBody>
                  <a:tcPr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OK</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CAUTION</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PROBLEM</a:t>
                      </a:r>
                    </a:p>
                  </a:txBody>
                  <a:tcPr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667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comment:</a:t>
                      </a:r>
                    </a:p>
                  </a:txBody>
                  <a:tcPr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Book Published WG Closed</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 Box 2"/>
          <p:cNvSpPr txBox="1">
            <a:spLocks noChangeArrowheads="1"/>
          </p:cNvSpPr>
          <p:nvPr/>
        </p:nvSpPr>
        <p:spPr bwMode="auto">
          <a:xfrm>
            <a:off x="2728560" y="87765"/>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
        <p:nvSpPr>
          <p:cNvPr id="10" name="Text Box 4"/>
          <p:cNvSpPr txBox="1">
            <a:spLocks noChangeArrowheads="1"/>
          </p:cNvSpPr>
          <p:nvPr/>
        </p:nvSpPr>
        <p:spPr bwMode="auto">
          <a:xfrm>
            <a:off x="238127" y="2376592"/>
            <a:ext cx="8667750" cy="207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90000"/>
              </a:lnSpc>
              <a:spcAft>
                <a:spcPct val="10000"/>
              </a:spcAft>
              <a:buSzPct val="125000"/>
              <a:defRPr b="1">
                <a:solidFill>
                  <a:schemeClr val="tx1"/>
                </a:solidFill>
                <a:latin typeface="Arial" pitchFamily="34" charset="0"/>
              </a:defRPr>
            </a:lvl1pPr>
            <a:lvl2pPr marL="914400" indent="-457200"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a:lnSpc>
                <a:spcPct val="70000"/>
              </a:lnSpc>
              <a:spcBef>
                <a:spcPct val="50000"/>
              </a:spcBef>
            </a:pPr>
            <a:r>
              <a:rPr lang="en-US" sz="2000" dirty="0">
                <a:solidFill>
                  <a:srgbClr val="000099"/>
                </a:solidFill>
                <a:latin typeface="Calibri" pitchFamily="34" charset="0"/>
                <a:ea typeface="ＭＳ Ｐゴシック" pitchFamily="34" charset="-128"/>
                <a:cs typeface="Calibri" pitchFamily="34" charset="0"/>
              </a:rPr>
              <a:t>NGU WG Summary Progress</a:t>
            </a:r>
            <a:endParaRPr lang="en-GB" sz="2000" dirty="0">
              <a:solidFill>
                <a:srgbClr val="000099"/>
              </a:solidFill>
              <a:latin typeface="Calibri" pitchFamily="34" charset="0"/>
              <a:ea typeface="ＭＳ Ｐゴシック" pitchFamily="34" charset="-128"/>
              <a:cs typeface="Calibri" pitchFamily="34" charset="0"/>
            </a:endParaRPr>
          </a:p>
          <a:p>
            <a:pPr>
              <a:spcBef>
                <a:spcPct val="50000"/>
              </a:spcBef>
              <a:buFontTx/>
              <a:buChar char="•"/>
            </a:pPr>
            <a:r>
              <a:rPr lang="en-US" sz="2400" dirty="0">
                <a:latin typeface="Calibri" pitchFamily="34" charset="0"/>
                <a:ea typeface="ＭＳ Ｐゴシック" pitchFamily="34" charset="-128"/>
                <a:cs typeface="Calibri" pitchFamily="34" charset="0"/>
              </a:rPr>
              <a:t>CCSDS </a:t>
            </a:r>
            <a:r>
              <a:rPr lang="en-US" sz="2400" dirty="0" smtClean="0">
                <a:latin typeface="Calibri" pitchFamily="34" charset="0"/>
                <a:ea typeface="ＭＳ Ｐゴシック" pitchFamily="34" charset="-128"/>
                <a:cs typeface="Calibri" pitchFamily="34" charset="0"/>
              </a:rPr>
              <a:t>230.2-G-1 “Next </a:t>
            </a:r>
            <a:r>
              <a:rPr lang="en-US" sz="2400" dirty="0">
                <a:latin typeface="Calibri" pitchFamily="34" charset="0"/>
                <a:ea typeface="ＭＳ Ｐゴシック" pitchFamily="34" charset="-128"/>
                <a:cs typeface="Calibri" pitchFamily="34" charset="0"/>
              </a:rPr>
              <a:t>Generation Uplink. Green Book. Issue </a:t>
            </a:r>
            <a:r>
              <a:rPr lang="en-US" sz="2400" dirty="0" smtClean="0">
                <a:latin typeface="Calibri" pitchFamily="34" charset="0"/>
                <a:ea typeface="ＭＳ Ｐゴシック" pitchFamily="34" charset="-128"/>
                <a:cs typeface="Calibri" pitchFamily="34" charset="0"/>
              </a:rPr>
              <a:t>1” published  </a:t>
            </a:r>
            <a:r>
              <a:rPr lang="en-US" sz="2400" dirty="0">
                <a:latin typeface="Calibri" pitchFamily="34" charset="0"/>
                <a:ea typeface="ＭＳ Ｐゴシック" pitchFamily="34" charset="-128"/>
                <a:cs typeface="Calibri" pitchFamily="34" charset="0"/>
              </a:rPr>
              <a:t>July 2014</a:t>
            </a:r>
            <a:r>
              <a:rPr lang="en-US" sz="2400" dirty="0" smtClean="0">
                <a:latin typeface="Calibri" pitchFamily="34" charset="0"/>
                <a:ea typeface="ＭＳ Ｐゴシック" pitchFamily="34" charset="-128"/>
                <a:cs typeface="Calibri" pitchFamily="34" charset="0"/>
              </a:rPr>
              <a:t>.</a:t>
            </a:r>
          </a:p>
          <a:p>
            <a:pPr>
              <a:spcBef>
                <a:spcPct val="50000"/>
              </a:spcBef>
              <a:buFontTx/>
              <a:buChar char="•"/>
            </a:pPr>
            <a:r>
              <a:rPr lang="en-US" sz="2400" dirty="0">
                <a:latin typeface="Calibri" pitchFamily="34" charset="0"/>
                <a:ea typeface="ＭＳ Ｐゴシック" pitchFamily="34" charset="-128"/>
                <a:cs typeface="Calibri" pitchFamily="34" charset="0"/>
              </a:rPr>
              <a:t>CMC-P-2014-10-004 Completion of the Next Generation Uplink (NGU) </a:t>
            </a:r>
            <a:r>
              <a:rPr lang="en-US" sz="2400" dirty="0" smtClean="0">
                <a:latin typeface="Calibri" pitchFamily="34" charset="0"/>
                <a:ea typeface="ＭＳ Ｐゴシック" pitchFamily="34" charset="-128"/>
                <a:cs typeface="Calibri" pitchFamily="34" charset="0"/>
              </a:rPr>
              <a:t>WG Approved.</a:t>
            </a:r>
            <a:endParaRPr lang="en-US" sz="2400" dirty="0">
              <a:latin typeface="Calibri" pitchFamily="34" charset="0"/>
              <a:ea typeface="ＭＳ Ｐゴシック" pitchFamily="34" charset="-128"/>
              <a:cs typeface="Calibri" pitchFamily="34" charset="0"/>
            </a:endParaRPr>
          </a:p>
        </p:txBody>
      </p:sp>
    </p:spTree>
    <p:extLst>
      <p:ext uri="{BB962C8B-B14F-4D97-AF65-F5344CB8AC3E}">
        <p14:creationId xmlns:p14="http://schemas.microsoft.com/office/powerpoint/2010/main" val="24201518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6"/>
          <p:cNvSpPr txBox="1">
            <a:spLocks noChangeArrowheads="1"/>
          </p:cNvSpPr>
          <p:nvPr/>
        </p:nvSpPr>
        <p:spPr bwMode="auto">
          <a:xfrm>
            <a:off x="232236" y="934976"/>
            <a:ext cx="8719740" cy="4478149"/>
          </a:xfrm>
          <a:prstGeom prst="rect">
            <a:avLst/>
          </a:prstGeom>
          <a:noFill/>
          <a:ln w="9525">
            <a:noFill/>
            <a:miter lim="800000"/>
            <a:headEnd/>
            <a:tailEnd/>
          </a:ln>
        </p:spPr>
        <p:txBody>
          <a:bodyPr wrap="square">
            <a:spAutoFit/>
          </a:bodyPr>
          <a:lstStyle/>
          <a:p>
            <a:pPr marL="457200" indent="-457200" eaLnBrk="0" hangingPunct="0">
              <a:lnSpc>
                <a:spcPct val="70000"/>
              </a:lnSpc>
              <a:spcBef>
                <a:spcPct val="50000"/>
              </a:spcBef>
              <a:spcAft>
                <a:spcPct val="10000"/>
              </a:spcAft>
              <a:buSzPct val="125000"/>
            </a:pPr>
            <a:r>
              <a:rPr lang="en-US" sz="2000" dirty="0" smtClean="0">
                <a:solidFill>
                  <a:srgbClr val="000099"/>
                </a:solidFill>
                <a:latin typeface="Calibri" pitchFamily="34" charset="0"/>
                <a:ea typeface="ＭＳ Ｐゴシック"/>
                <a:cs typeface="Calibri" pitchFamily="34" charset="0"/>
              </a:rPr>
              <a:t>Multispectral &amp; </a:t>
            </a:r>
            <a:r>
              <a:rPr lang="en-US" sz="2000" dirty="0" err="1" smtClean="0">
                <a:solidFill>
                  <a:srgbClr val="000099"/>
                </a:solidFill>
                <a:latin typeface="Calibri" pitchFamily="34" charset="0"/>
                <a:ea typeface="ＭＳ Ｐゴシック"/>
                <a:cs typeface="Calibri" pitchFamily="34" charset="0"/>
              </a:rPr>
              <a:t>Hyperspectral</a:t>
            </a:r>
            <a:r>
              <a:rPr lang="en-US" sz="2000" dirty="0" smtClean="0">
                <a:solidFill>
                  <a:srgbClr val="000099"/>
                </a:solidFill>
                <a:latin typeface="Calibri" pitchFamily="34" charset="0"/>
                <a:ea typeface="ＭＳ Ｐゴシック"/>
                <a:cs typeface="Calibri" pitchFamily="34" charset="0"/>
              </a:rPr>
              <a:t> Data Compression </a:t>
            </a:r>
            <a:r>
              <a:rPr lang="en-US" sz="2000" dirty="0">
                <a:solidFill>
                  <a:srgbClr val="000099"/>
                </a:solidFill>
                <a:latin typeface="Calibri" pitchFamily="34" charset="0"/>
                <a:ea typeface="ＭＳ Ｐゴシック"/>
                <a:cs typeface="Calibri" pitchFamily="34" charset="0"/>
              </a:rPr>
              <a:t>(MHDC) WG</a:t>
            </a:r>
          </a:p>
          <a:p>
            <a:pPr marL="914400" lvl="1" indent="-457200" eaLnBrk="0" hangingPunct="0">
              <a:lnSpc>
                <a:spcPct val="90000"/>
              </a:lnSpc>
              <a:spcBef>
                <a:spcPct val="50000"/>
              </a:spcBef>
              <a:spcAft>
                <a:spcPct val="10000"/>
              </a:spcAft>
              <a:buSzPct val="100000"/>
              <a:buFont typeface="Arial" charset="0"/>
              <a:buAutoNum type="arabicPeriod"/>
            </a:pPr>
            <a:r>
              <a:rPr lang="en-US" dirty="0" smtClean="0">
                <a:latin typeface="Calibri" pitchFamily="34" charset="0"/>
                <a:ea typeface="ＭＳ Ｐゴシック"/>
                <a:cs typeface="Calibri" pitchFamily="34" charset="0"/>
              </a:rPr>
              <a:t>New 122.1-B: Spectral pre-processing transform stage to extend 122.0-B to support multispectral &amp; </a:t>
            </a:r>
            <a:r>
              <a:rPr lang="en-US" dirty="0" err="1" smtClean="0">
                <a:latin typeface="Calibri" pitchFamily="34" charset="0"/>
                <a:ea typeface="ＭＳ Ｐゴシック"/>
                <a:cs typeface="Calibri" pitchFamily="34" charset="0"/>
              </a:rPr>
              <a:t>hyperspectral</a:t>
            </a:r>
            <a:r>
              <a:rPr lang="en-US" dirty="0" smtClean="0">
                <a:latin typeface="Calibri" pitchFamily="34" charset="0"/>
                <a:ea typeface="ＭＳ Ｐゴシック"/>
                <a:cs typeface="Calibri" pitchFamily="34" charset="0"/>
              </a:rPr>
              <a:t> images</a:t>
            </a:r>
          </a:p>
          <a:p>
            <a:pPr marL="1198563" lvl="2" indent="-284163" eaLnBrk="0" hangingPunct="0">
              <a:lnSpc>
                <a:spcPct val="90000"/>
              </a:lnSpc>
              <a:spcBef>
                <a:spcPct val="50000"/>
              </a:spcBef>
              <a:spcAft>
                <a:spcPct val="10000"/>
              </a:spcAft>
              <a:buSzPct val="100000"/>
              <a:buFont typeface="Arial"/>
              <a:buChar char="•"/>
            </a:pPr>
            <a:r>
              <a:rPr lang="en-US" sz="1400" dirty="0" smtClean="0">
                <a:latin typeface="Calibri" pitchFamily="34" charset="0"/>
                <a:ea typeface="ＭＳ Ｐゴシック"/>
                <a:cs typeface="Calibri" pitchFamily="34" charset="0"/>
              </a:rPr>
              <a:t>Achieved consensus on several features of the emerging standard that had previously been under debate</a:t>
            </a:r>
          </a:p>
          <a:p>
            <a:pPr marL="1198563" lvl="2" indent="-284163" eaLnBrk="0" hangingPunct="0">
              <a:lnSpc>
                <a:spcPct val="90000"/>
              </a:lnSpc>
              <a:spcBef>
                <a:spcPct val="50000"/>
              </a:spcBef>
              <a:spcAft>
                <a:spcPct val="10000"/>
              </a:spcAft>
              <a:buSzPct val="100000"/>
              <a:buFont typeface="Arial"/>
              <a:buChar char="•"/>
            </a:pPr>
            <a:r>
              <a:rPr lang="en-US" sz="1400" dirty="0">
                <a:latin typeface="Calibri" pitchFamily="34" charset="0"/>
                <a:ea typeface="ＭＳ Ｐゴシック"/>
                <a:cs typeface="Calibri" pitchFamily="34" charset="0"/>
              </a:rPr>
              <a:t>Established low-complexity approach for a bit-accurate “default” method of implementing one of the supported transforms, and plans to finalize the details of this approach</a:t>
            </a:r>
          </a:p>
          <a:p>
            <a:pPr marL="1198563" lvl="2" indent="-284163" eaLnBrk="0" hangingPunct="0">
              <a:lnSpc>
                <a:spcPct val="90000"/>
              </a:lnSpc>
              <a:spcBef>
                <a:spcPct val="50000"/>
              </a:spcBef>
              <a:spcAft>
                <a:spcPct val="10000"/>
              </a:spcAft>
              <a:buSzPct val="100000"/>
              <a:buFont typeface="Arial"/>
              <a:buChar char="•"/>
            </a:pPr>
            <a:r>
              <a:rPr lang="en-US" sz="1400" dirty="0" smtClean="0">
                <a:latin typeface="Calibri" pitchFamily="34" charset="0"/>
                <a:ea typeface="ＭＳ Ｐゴシック"/>
                <a:cs typeface="Calibri" pitchFamily="34" charset="0"/>
              </a:rPr>
              <a:t>Cross-verification of transform specifications approaching completion</a:t>
            </a:r>
          </a:p>
          <a:p>
            <a:pPr marL="914400" lvl="1" indent="-457200" eaLnBrk="0" hangingPunct="0">
              <a:lnSpc>
                <a:spcPct val="90000"/>
              </a:lnSpc>
              <a:spcBef>
                <a:spcPct val="50000"/>
              </a:spcBef>
              <a:spcAft>
                <a:spcPct val="10000"/>
              </a:spcAft>
              <a:buSzPct val="100000"/>
              <a:buFont typeface="Arial" charset="0"/>
              <a:buAutoNum type="arabicPeriod"/>
            </a:pPr>
            <a:r>
              <a:rPr lang="en-US" dirty="0" smtClean="0">
                <a:latin typeface="Calibri" pitchFamily="34" charset="0"/>
                <a:ea typeface="ＭＳ Ｐゴシック"/>
                <a:cs typeface="Calibri" pitchFamily="34" charset="0"/>
              </a:rPr>
              <a:t>New 120.2-G </a:t>
            </a:r>
            <a:r>
              <a:rPr lang="en-US" i="1" dirty="0">
                <a:latin typeface="Calibri" pitchFamily="34" charset="0"/>
                <a:ea typeface="ＭＳ Ｐゴシック"/>
                <a:cs typeface="Calibri" pitchFamily="34" charset="0"/>
              </a:rPr>
              <a:t>Lossless Multispectral &amp; </a:t>
            </a:r>
            <a:r>
              <a:rPr lang="en-US" i="1" dirty="0" err="1">
                <a:latin typeface="Calibri" pitchFamily="34" charset="0"/>
                <a:ea typeface="ＭＳ Ｐゴシック"/>
                <a:cs typeface="Calibri" pitchFamily="34" charset="0"/>
              </a:rPr>
              <a:t>Hyperspectral</a:t>
            </a:r>
            <a:r>
              <a:rPr lang="en-US" i="1" dirty="0">
                <a:latin typeface="Calibri" pitchFamily="34" charset="0"/>
                <a:ea typeface="ＭＳ Ｐゴシック"/>
                <a:cs typeface="Calibri" pitchFamily="34" charset="0"/>
              </a:rPr>
              <a:t> Image Compression </a:t>
            </a:r>
            <a:r>
              <a:rPr lang="en-US" dirty="0">
                <a:latin typeface="Calibri" pitchFamily="34" charset="0"/>
                <a:ea typeface="ＭＳ Ｐゴシック"/>
                <a:cs typeface="Calibri" pitchFamily="34" charset="0"/>
              </a:rPr>
              <a:t>Green Book:</a:t>
            </a:r>
          </a:p>
          <a:p>
            <a:pPr marL="1200150" lvl="2" indent="-285750" eaLnBrk="0" hangingPunct="0">
              <a:lnSpc>
                <a:spcPct val="90000"/>
              </a:lnSpc>
              <a:spcBef>
                <a:spcPct val="50000"/>
              </a:spcBef>
              <a:spcAft>
                <a:spcPct val="10000"/>
              </a:spcAft>
              <a:buSzPct val="100000"/>
              <a:buFont typeface="Arial" charset="0"/>
              <a:buChar char="•"/>
            </a:pPr>
            <a:r>
              <a:rPr lang="en-US" sz="1400" dirty="0" smtClean="0">
                <a:latin typeface="Calibri" pitchFamily="34" charset="0"/>
                <a:ea typeface="ＭＳ Ｐゴシック"/>
                <a:cs typeface="Calibri" pitchFamily="34" charset="0"/>
              </a:rPr>
              <a:t>Text produced for all sections that were previously incomplete; reviewed remarks on this new text.  Reviewers assigned to resolve remaining issues identified.</a:t>
            </a:r>
            <a:endParaRPr lang="en-US" dirty="0">
              <a:latin typeface="Calibri" pitchFamily="34" charset="0"/>
              <a:ea typeface="ＭＳ Ｐゴシック"/>
              <a:cs typeface="Calibri" pitchFamily="34" charset="0"/>
            </a:endParaRPr>
          </a:p>
          <a:p>
            <a:pPr marL="800100" lvl="1" indent="-342900" eaLnBrk="0" hangingPunct="0">
              <a:lnSpc>
                <a:spcPct val="90000"/>
              </a:lnSpc>
              <a:spcBef>
                <a:spcPct val="50000"/>
              </a:spcBef>
              <a:spcAft>
                <a:spcPct val="10000"/>
              </a:spcAft>
              <a:buSzPct val="100000"/>
              <a:buFont typeface="+mj-lt"/>
              <a:buAutoNum type="arabicPeriod"/>
            </a:pPr>
            <a:r>
              <a:rPr lang="en-US" dirty="0">
                <a:latin typeface="Calibri" pitchFamily="34" charset="0"/>
                <a:ea typeface="ＭＳ Ｐゴシック"/>
                <a:cs typeface="Calibri" pitchFamily="34" charset="0"/>
              </a:rPr>
              <a:t>CCSDS-120.1-G “Image Data Compression</a:t>
            </a:r>
            <a:r>
              <a:rPr lang="en-US" dirty="0" smtClean="0">
                <a:latin typeface="Calibri" pitchFamily="34" charset="0"/>
                <a:ea typeface="ＭＳ Ｐゴシック"/>
                <a:cs typeface="Calibri" pitchFamily="34" charset="0"/>
              </a:rPr>
              <a:t>”: handful of corrections identified </a:t>
            </a:r>
            <a:r>
              <a:rPr lang="en-US" dirty="0">
                <a:latin typeface="Calibri" pitchFamily="34" charset="0"/>
                <a:ea typeface="ＭＳ Ｐゴシック"/>
                <a:cs typeface="Calibri" pitchFamily="34" charset="0"/>
                <a:sym typeface="Wingdings" pitchFamily="2" charset="2"/>
              </a:rPr>
              <a:t> </a:t>
            </a:r>
            <a:r>
              <a:rPr lang="en-US" dirty="0">
                <a:solidFill>
                  <a:srgbClr val="FF0000"/>
                </a:solidFill>
                <a:latin typeface="Calibri" pitchFamily="34" charset="0"/>
                <a:ea typeface="ＭＳ Ｐゴシック"/>
                <a:cs typeface="Calibri" pitchFamily="34" charset="0"/>
                <a:sym typeface="Wingdings" pitchFamily="2" charset="2"/>
              </a:rPr>
              <a:t>WG Resolves to update </a:t>
            </a:r>
            <a:r>
              <a:rPr lang="en-US" dirty="0" smtClean="0">
                <a:solidFill>
                  <a:srgbClr val="FF0000"/>
                </a:solidFill>
                <a:latin typeface="Calibri" pitchFamily="34" charset="0"/>
                <a:ea typeface="ＭＳ Ｐゴシック"/>
                <a:cs typeface="Calibri" pitchFamily="34" charset="0"/>
                <a:sym typeface="Wingdings" pitchFamily="2" charset="2"/>
              </a:rPr>
              <a:t>the book</a:t>
            </a:r>
            <a:endParaRPr lang="en-GB" dirty="0" smtClean="0">
              <a:solidFill>
                <a:srgbClr val="FF0000"/>
              </a:solidFill>
              <a:cs typeface="Times New Roman" pitchFamily="18" charset="0"/>
            </a:endParaRPr>
          </a:p>
          <a:p>
            <a:pPr marL="914400" lvl="1" indent="-457200" eaLnBrk="0" hangingPunct="0">
              <a:lnSpc>
                <a:spcPct val="90000"/>
              </a:lnSpc>
              <a:spcBef>
                <a:spcPct val="50000"/>
              </a:spcBef>
              <a:spcAft>
                <a:spcPct val="10000"/>
              </a:spcAft>
              <a:buSzPct val="125000"/>
            </a:pPr>
            <a:endParaRPr lang="en-GB" dirty="0" smtClean="0">
              <a:cs typeface="Times New Roman" pitchFamily="18" charset="0"/>
            </a:endParaRPr>
          </a:p>
          <a:p>
            <a:pPr marL="914400" lvl="1" indent="-457200" eaLnBrk="0" hangingPunct="0">
              <a:lnSpc>
                <a:spcPct val="90000"/>
              </a:lnSpc>
              <a:spcBef>
                <a:spcPct val="50000"/>
              </a:spcBef>
              <a:spcAft>
                <a:spcPct val="10000"/>
              </a:spcAft>
              <a:buSzPct val="125000"/>
            </a:pPr>
            <a:r>
              <a:rPr lang="en-GB" dirty="0" smtClean="0">
                <a:cs typeface="Times New Roman" pitchFamily="18" charset="0"/>
              </a:rPr>
              <a:t>Working </a:t>
            </a:r>
            <a:r>
              <a:rPr lang="en-GB" dirty="0">
                <a:cs typeface="Times New Roman" pitchFamily="18" charset="0"/>
              </a:rPr>
              <a:t>Group Status: Active  X   Idle ____</a:t>
            </a:r>
          </a:p>
        </p:txBody>
      </p:sp>
      <p:graphicFrame>
        <p:nvGraphicFramePr>
          <p:cNvPr id="127015" name="Group 39"/>
          <p:cNvGraphicFramePr>
            <a:graphicFrameLocks noGrp="1"/>
          </p:cNvGraphicFramePr>
          <p:nvPr/>
        </p:nvGraphicFramePr>
        <p:xfrm>
          <a:off x="1230313" y="5464175"/>
          <a:ext cx="6858000" cy="914400"/>
        </p:xfrm>
        <a:graphic>
          <a:graphicData uri="http://schemas.openxmlformats.org/drawingml/2006/table">
            <a:tbl>
              <a:tblPr/>
              <a:tblGrid>
                <a:gridCol w="1714500"/>
                <a:gridCol w="1714500"/>
                <a:gridCol w="1714500"/>
                <a:gridCol w="1714500"/>
              </a:tblGrid>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status: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CAUTION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PROBLEM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comment: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Good progress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2"/>
          <p:cNvSpPr txBox="1">
            <a:spLocks noChangeArrowheads="1"/>
          </p:cNvSpPr>
          <p:nvPr/>
        </p:nvSpPr>
        <p:spPr bwMode="auto">
          <a:xfrm>
            <a:off x="2728913" y="87315"/>
            <a:ext cx="3962400" cy="523875"/>
          </a:xfrm>
          <a:prstGeom prst="rect">
            <a:avLst/>
          </a:prstGeom>
          <a:noFill/>
          <a:ln>
            <a:noFill/>
          </a:ln>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defRPr/>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65848166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728913" y="87315"/>
            <a:ext cx="3962400" cy="523875"/>
          </a:xfrm>
          <a:prstGeom prst="rect">
            <a:avLst/>
          </a:prstGeom>
          <a:noFill/>
          <a:ln>
            <a:noFill/>
          </a:ln>
          <a:extLst/>
        </p:spPr>
        <p:txBody>
          <a:bodyPr>
            <a:spAutoFit/>
          </a:bodyPr>
          <a:lstStyle>
            <a:lvl1pPr marL="342900" indent="-342900" eaLnBrk="0" hangingPunct="0">
              <a:lnSpc>
                <a:spcPct val="90000"/>
              </a:lnSpc>
              <a:spcAft>
                <a:spcPct val="10000"/>
              </a:spcAft>
              <a:buSzPct val="125000"/>
              <a:defRPr b="1">
                <a:solidFill>
                  <a:schemeClr val="tx1"/>
                </a:solidFill>
                <a:latin typeface="Arial" pitchFamily="34" charset="0"/>
              </a:defRPr>
            </a:lvl1pPr>
            <a:lvl2pPr eaLnBrk="0" hangingPunct="0">
              <a:lnSpc>
                <a:spcPct val="90000"/>
              </a:lnSpc>
              <a:spcAft>
                <a:spcPct val="10000"/>
              </a:spcAft>
              <a:buSzPct val="125000"/>
              <a:defRPr b="1">
                <a:solidFill>
                  <a:schemeClr val="tx1"/>
                </a:solidFill>
                <a:latin typeface="Arial" pitchFamily="34" charset="0"/>
              </a:defRPr>
            </a:lvl2pPr>
            <a:lvl3pPr marL="1143000" indent="-228600" eaLnBrk="0" hangingPunct="0">
              <a:lnSpc>
                <a:spcPct val="90000"/>
              </a:lnSpc>
              <a:spcAft>
                <a:spcPct val="10000"/>
              </a:spcAft>
              <a:buSzPct val="125000"/>
              <a:defRPr b="1">
                <a:solidFill>
                  <a:schemeClr val="tx1"/>
                </a:solidFill>
                <a:latin typeface="Arial" pitchFamily="34" charset="0"/>
              </a:defRPr>
            </a:lvl3pPr>
            <a:lvl4pPr marL="1600200" indent="-228600" eaLnBrk="0" hangingPunct="0">
              <a:lnSpc>
                <a:spcPct val="90000"/>
              </a:lnSpc>
              <a:spcAft>
                <a:spcPct val="10000"/>
              </a:spcAft>
              <a:buSzPct val="125000"/>
              <a:defRPr b="1">
                <a:solidFill>
                  <a:schemeClr val="tx1"/>
                </a:solidFill>
                <a:latin typeface="Arial" pitchFamily="34" charset="0"/>
              </a:defRPr>
            </a:lvl4pPr>
            <a:lvl5pPr marL="2057400" indent="-228600" eaLnBrk="0" hangingPunct="0">
              <a:lnSpc>
                <a:spcPct val="90000"/>
              </a:lnSpc>
              <a:spcAft>
                <a:spcPct val="10000"/>
              </a:spcAft>
              <a:buSzPct val="125000"/>
              <a:defRPr b="1">
                <a:solidFill>
                  <a:schemeClr val="tx1"/>
                </a:solidFill>
                <a:latin typeface="Arial" pitchFamily="34" charset="0"/>
              </a:defRPr>
            </a:lvl5pPr>
            <a:lvl6pPr marL="2514600" indent="-228600" eaLnBrk="0" fontAlgn="base" hangingPunct="0">
              <a:lnSpc>
                <a:spcPct val="90000"/>
              </a:lnSpc>
              <a:spcBef>
                <a:spcPct val="0"/>
              </a:spcBef>
              <a:spcAft>
                <a:spcPct val="10000"/>
              </a:spcAft>
              <a:buSzPct val="125000"/>
              <a:defRPr b="1">
                <a:solidFill>
                  <a:schemeClr val="tx1"/>
                </a:solidFill>
                <a:latin typeface="Arial" pitchFamily="34" charset="0"/>
              </a:defRPr>
            </a:lvl6pPr>
            <a:lvl7pPr marL="2971800" indent="-228600" eaLnBrk="0" fontAlgn="base" hangingPunct="0">
              <a:lnSpc>
                <a:spcPct val="90000"/>
              </a:lnSpc>
              <a:spcBef>
                <a:spcPct val="0"/>
              </a:spcBef>
              <a:spcAft>
                <a:spcPct val="10000"/>
              </a:spcAft>
              <a:buSzPct val="125000"/>
              <a:defRPr b="1">
                <a:solidFill>
                  <a:schemeClr val="tx1"/>
                </a:solidFill>
                <a:latin typeface="Arial" pitchFamily="34" charset="0"/>
              </a:defRPr>
            </a:lvl7pPr>
            <a:lvl8pPr marL="3429000" indent="-228600" eaLnBrk="0" fontAlgn="base" hangingPunct="0">
              <a:lnSpc>
                <a:spcPct val="90000"/>
              </a:lnSpc>
              <a:spcBef>
                <a:spcPct val="0"/>
              </a:spcBef>
              <a:spcAft>
                <a:spcPct val="10000"/>
              </a:spcAft>
              <a:buSzPct val="125000"/>
              <a:defRPr b="1">
                <a:solidFill>
                  <a:schemeClr val="tx1"/>
                </a:solidFill>
                <a:latin typeface="Arial" pitchFamily="34" charset="0"/>
              </a:defRPr>
            </a:lvl8pPr>
            <a:lvl9pPr marL="3886200" indent="-228600" eaLnBrk="0" fontAlgn="base" hangingPunct="0">
              <a:lnSpc>
                <a:spcPct val="90000"/>
              </a:lnSpc>
              <a:spcBef>
                <a:spcPct val="0"/>
              </a:spcBef>
              <a:spcAft>
                <a:spcPct val="10000"/>
              </a:spcAft>
              <a:buSzPct val="125000"/>
              <a:defRPr b="1">
                <a:solidFill>
                  <a:schemeClr val="tx1"/>
                </a:solidFill>
                <a:latin typeface="Arial" pitchFamily="34" charset="0"/>
              </a:defRPr>
            </a:lvl9pPr>
          </a:lstStyle>
          <a:p>
            <a:pPr lvl="1">
              <a:lnSpc>
                <a:spcPct val="100000"/>
              </a:lnSpc>
              <a:spcBef>
                <a:spcPct val="50000"/>
              </a:spcBef>
              <a:spcAft>
                <a:spcPct val="0"/>
              </a:spcAft>
              <a:buSzTx/>
              <a:defRPr/>
            </a:pPr>
            <a:r>
              <a:rPr lang="en-GB" sz="2800" dirty="0">
                <a:solidFill>
                  <a:srgbClr val="000099"/>
                </a:solidFill>
                <a:effectLst>
                  <a:outerShdw blurRad="38100" dist="38100" dir="2700000" algn="tl">
                    <a:srgbClr val="000000">
                      <a:alpha val="43137"/>
                    </a:srgbClr>
                  </a:outerShdw>
                </a:effectLst>
                <a:latin typeface="Calibri" pitchFamily="34" charset="0"/>
                <a:cs typeface="Calibri" pitchFamily="34" charset="0"/>
              </a:rPr>
              <a:t>SLS </a:t>
            </a:r>
            <a:r>
              <a:rPr lang="en-GB"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AREA </a:t>
            </a:r>
            <a:r>
              <a:rPr lang="en-US" sz="28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REPORT</a:t>
            </a:r>
            <a:endParaRPr lang="en-US" sz="2800"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sp>
        <p:nvSpPr>
          <p:cNvPr id="2" name="Rectangle 1"/>
          <p:cNvSpPr/>
          <p:nvPr/>
        </p:nvSpPr>
        <p:spPr>
          <a:xfrm>
            <a:off x="269876" y="702247"/>
            <a:ext cx="8505825" cy="6294031"/>
          </a:xfrm>
          <a:prstGeom prst="rect">
            <a:avLst/>
          </a:prstGeom>
        </p:spPr>
        <p:txBody>
          <a:bodyPr>
            <a:spAutoFit/>
          </a:bodyPr>
          <a:lstStyle/>
          <a:p>
            <a:pPr>
              <a:lnSpc>
                <a:spcPct val="70000"/>
              </a:lnSpc>
              <a:spcBef>
                <a:spcPct val="50000"/>
              </a:spcBef>
            </a:pPr>
            <a:r>
              <a:rPr lang="en-US" sz="2000" dirty="0">
                <a:solidFill>
                  <a:srgbClr val="000099"/>
                </a:solidFill>
                <a:latin typeface="Calibri" pitchFamily="34" charset="0"/>
                <a:ea typeface="ＭＳ Ｐゴシック"/>
                <a:cs typeface="Calibri" pitchFamily="34" charset="0"/>
              </a:rPr>
              <a:t>MHDC WG (</a:t>
            </a:r>
            <a:r>
              <a:rPr lang="en-US" sz="2000" dirty="0" err="1">
                <a:solidFill>
                  <a:srgbClr val="000099"/>
                </a:solidFill>
                <a:latin typeface="Calibri" pitchFamily="34" charset="0"/>
                <a:ea typeface="ＭＳ Ｐゴシック"/>
                <a:cs typeface="Calibri" pitchFamily="34" charset="0"/>
              </a:rPr>
              <a:t>con’t</a:t>
            </a:r>
            <a:r>
              <a:rPr lang="en-US" sz="2000" dirty="0">
                <a:solidFill>
                  <a:srgbClr val="000099"/>
                </a:solidFill>
                <a:latin typeface="Calibri" pitchFamily="34" charset="0"/>
                <a:ea typeface="ＭＳ Ｐゴシック"/>
                <a:cs typeface="Calibri" pitchFamily="34" charset="0"/>
              </a:rPr>
              <a:t>)</a:t>
            </a:r>
            <a:endParaRPr lang="en-GB" sz="2000" i="1" dirty="0">
              <a:latin typeface="Calibri" pitchFamily="34" charset="0"/>
              <a:ea typeface="ＭＳ Ｐゴシック"/>
              <a:cs typeface="Calibri" pitchFamily="34" charset="0"/>
            </a:endParaRPr>
          </a:p>
          <a:p>
            <a:pPr>
              <a:lnSpc>
                <a:spcPct val="70000"/>
              </a:lnSpc>
              <a:spcBef>
                <a:spcPct val="50000"/>
              </a:spcBef>
            </a:pPr>
            <a:r>
              <a:rPr lang="en-GB" sz="2000" i="1" dirty="0">
                <a:solidFill>
                  <a:srgbClr val="0070C0"/>
                </a:solidFill>
                <a:latin typeface="Calibri" pitchFamily="34" charset="0"/>
                <a:ea typeface="ＭＳ Ｐゴシック"/>
                <a:cs typeface="Calibri" pitchFamily="34" charset="0"/>
              </a:rPr>
              <a:t>Problems and Issues:</a:t>
            </a:r>
          </a:p>
          <a:p>
            <a:pPr marL="225425" lvl="2" indent="-225425">
              <a:spcBef>
                <a:spcPct val="50000"/>
              </a:spcBef>
              <a:buFont typeface="Arial" charset="0"/>
              <a:buChar char="•"/>
            </a:pPr>
            <a:r>
              <a:rPr lang="en-GB" dirty="0" smtClean="0">
                <a:latin typeface="Calibri" pitchFamily="34" charset="0"/>
                <a:ea typeface="ＭＳ Ｐゴシック"/>
                <a:cs typeface="Calibri" pitchFamily="34" charset="0"/>
              </a:rPr>
              <a:t>None</a:t>
            </a:r>
            <a:endParaRPr lang="en-GB" dirty="0">
              <a:solidFill>
                <a:srgbClr val="FF0000"/>
              </a:solidFill>
              <a:latin typeface="Calibri" pitchFamily="34" charset="0"/>
              <a:ea typeface="ＭＳ Ｐゴシック"/>
              <a:cs typeface="Calibri" pitchFamily="34" charset="0"/>
            </a:endParaRPr>
          </a:p>
          <a:p>
            <a:pPr>
              <a:lnSpc>
                <a:spcPct val="70000"/>
              </a:lnSpc>
              <a:spcBef>
                <a:spcPct val="50000"/>
              </a:spcBef>
            </a:pPr>
            <a:r>
              <a:rPr lang="en-GB" sz="2000" i="1" dirty="0" smtClean="0">
                <a:solidFill>
                  <a:srgbClr val="0070C0"/>
                </a:solidFill>
                <a:latin typeface="Calibri" pitchFamily="34" charset="0"/>
                <a:ea typeface="ＭＳ Ｐゴシック"/>
                <a:cs typeface="Calibri" pitchFamily="34" charset="0"/>
              </a:rPr>
              <a:t>Planning </a:t>
            </a:r>
            <a:r>
              <a:rPr lang="en-GB" sz="2000" i="1" dirty="0">
                <a:solidFill>
                  <a:srgbClr val="0070C0"/>
                </a:solidFill>
                <a:latin typeface="Calibri" pitchFamily="34" charset="0"/>
                <a:ea typeface="ＭＳ Ｐゴシック"/>
                <a:cs typeface="Calibri" pitchFamily="34" charset="0"/>
              </a:rPr>
              <a:t>:</a:t>
            </a:r>
          </a:p>
          <a:p>
            <a:pPr marL="225425" lvl="2" indent="-225425">
              <a:spcBef>
                <a:spcPct val="50000"/>
              </a:spcBef>
              <a:buFont typeface="Arial" charset="0"/>
              <a:buChar char="•"/>
            </a:pPr>
            <a:r>
              <a:rPr lang="en-GB" sz="1400" dirty="0">
                <a:latin typeface="Calibri" pitchFamily="34" charset="0"/>
                <a:ea typeface="ＭＳ Ｐゴシック"/>
                <a:cs typeface="Calibri" pitchFamily="34" charset="0"/>
              </a:rPr>
              <a:t>122.1-</a:t>
            </a:r>
            <a:r>
              <a:rPr lang="en-GB" sz="1400" dirty="0" smtClean="0">
                <a:latin typeface="Calibri" pitchFamily="34" charset="0"/>
                <a:ea typeface="ＭＳ Ｐゴシック"/>
                <a:cs typeface="Calibri" pitchFamily="34" charset="0"/>
              </a:rPr>
              <a:t>B: Cross</a:t>
            </a:r>
            <a:r>
              <a:rPr lang="en-GB" sz="1400" dirty="0">
                <a:latin typeface="Calibri" pitchFamily="34" charset="0"/>
                <a:ea typeface="ＭＳ Ｐゴシック"/>
                <a:cs typeface="Calibri" pitchFamily="34" charset="0"/>
              </a:rPr>
              <a:t>-verification </a:t>
            </a:r>
            <a:r>
              <a:rPr lang="en-GB" sz="1400" dirty="0" smtClean="0">
                <a:latin typeface="Calibri" pitchFamily="34" charset="0"/>
                <a:ea typeface="ＭＳ Ｐゴシック"/>
                <a:cs typeface="Calibri" pitchFamily="34" charset="0"/>
              </a:rPr>
              <a:t>of </a:t>
            </a:r>
            <a:r>
              <a:rPr lang="en-GB" sz="1400" dirty="0">
                <a:latin typeface="Calibri" pitchFamily="34" charset="0"/>
                <a:ea typeface="ＭＳ Ｐゴシック"/>
                <a:cs typeface="Calibri" pitchFamily="34" charset="0"/>
              </a:rPr>
              <a:t>transform stage </a:t>
            </a:r>
            <a:r>
              <a:rPr lang="en-GB" sz="1400" dirty="0" smtClean="0">
                <a:latin typeface="Calibri" pitchFamily="34" charset="0"/>
                <a:ea typeface="ＭＳ Ｐゴシック"/>
                <a:cs typeface="Calibri" pitchFamily="34" charset="0"/>
              </a:rPr>
              <a:t>expected January 2015.  Complete cross-verification expected June 2015.</a:t>
            </a:r>
            <a:endParaRPr lang="en-GB" sz="1400" dirty="0">
              <a:latin typeface="Calibri" pitchFamily="34" charset="0"/>
              <a:ea typeface="ＭＳ Ｐゴシック"/>
              <a:cs typeface="Calibri" pitchFamily="34" charset="0"/>
            </a:endParaRPr>
          </a:p>
          <a:p>
            <a:pPr marL="225425" indent="-225425">
              <a:spcBef>
                <a:spcPct val="50000"/>
              </a:spcBef>
              <a:buFont typeface="Arial" charset="0"/>
              <a:buChar char="•"/>
            </a:pPr>
            <a:r>
              <a:rPr lang="en-GB" sz="1400" dirty="0" smtClean="0">
                <a:latin typeface="Calibri" pitchFamily="34" charset="0"/>
                <a:ea typeface="ＭＳ Ｐゴシック"/>
                <a:cs typeface="Calibri" pitchFamily="34" charset="0"/>
              </a:rPr>
              <a:t>Issue </a:t>
            </a:r>
            <a:r>
              <a:rPr lang="en-GB" sz="1400" dirty="0">
                <a:latin typeface="Calibri" pitchFamily="34" charset="0"/>
                <a:ea typeface="ＭＳ Ｐゴシック"/>
                <a:cs typeface="Calibri" pitchFamily="34" charset="0"/>
              </a:rPr>
              <a:t>2 of 122.0-B Image Data </a:t>
            </a:r>
            <a:r>
              <a:rPr lang="en-GB" sz="1400" dirty="0" smtClean="0">
                <a:latin typeface="Calibri" pitchFamily="34" charset="0"/>
                <a:ea typeface="ＭＳ Ｐゴシック"/>
                <a:cs typeface="Calibri" pitchFamily="34" charset="0"/>
              </a:rPr>
              <a:t>Compression: essentially complete. WG will hold onto current draft in case further issues are identified as necessary to support the emerging 122.1-B.</a:t>
            </a:r>
          </a:p>
          <a:p>
            <a:pPr marL="225425" indent="-225425">
              <a:spcBef>
                <a:spcPct val="50000"/>
              </a:spcBef>
              <a:buFont typeface="Arial" charset="0"/>
              <a:buChar char="•"/>
            </a:pPr>
            <a:r>
              <a:rPr lang="en-GB" sz="1400" dirty="0" smtClean="0">
                <a:latin typeface="Calibri" pitchFamily="34" charset="0"/>
                <a:ea typeface="ＭＳ Ｐゴシック"/>
                <a:cs typeface="Calibri" pitchFamily="34" charset="0"/>
              </a:rPr>
              <a:t>120.2</a:t>
            </a:r>
            <a:r>
              <a:rPr lang="en-GB" sz="1400" dirty="0">
                <a:latin typeface="Calibri" pitchFamily="34" charset="0"/>
                <a:ea typeface="ＭＳ Ｐゴシック"/>
                <a:cs typeface="Calibri" pitchFamily="34" charset="0"/>
              </a:rPr>
              <a:t>-G Lossless Multispectral &amp; </a:t>
            </a:r>
            <a:r>
              <a:rPr lang="en-GB" sz="1400" dirty="0" err="1">
                <a:latin typeface="Calibri" pitchFamily="34" charset="0"/>
                <a:ea typeface="ＭＳ Ｐゴシック"/>
                <a:cs typeface="Calibri" pitchFamily="34" charset="0"/>
              </a:rPr>
              <a:t>Hyperspectral</a:t>
            </a:r>
            <a:r>
              <a:rPr lang="en-GB" sz="1400" dirty="0">
                <a:latin typeface="Calibri" pitchFamily="34" charset="0"/>
                <a:ea typeface="ＭＳ Ｐゴシック"/>
                <a:cs typeface="Calibri" pitchFamily="34" charset="0"/>
              </a:rPr>
              <a:t> Image </a:t>
            </a:r>
            <a:r>
              <a:rPr lang="en-GB" sz="1400" dirty="0" smtClean="0">
                <a:latin typeface="Calibri" pitchFamily="34" charset="0"/>
                <a:ea typeface="ＭＳ Ｐゴシック"/>
                <a:cs typeface="Calibri" pitchFamily="34" charset="0"/>
              </a:rPr>
              <a:t>Compression: Reviewers assigned to resolve remaining issues identified and produce revised text and, consolidation these inputs. Expect to be ready for publication Poll shortly after next meeting.</a:t>
            </a:r>
          </a:p>
          <a:p>
            <a:pPr lvl="0">
              <a:lnSpc>
                <a:spcPct val="70000"/>
              </a:lnSpc>
              <a:spcBef>
                <a:spcPct val="50000"/>
              </a:spcBef>
            </a:pPr>
            <a:r>
              <a:rPr lang="en-GB" sz="2000" i="1" dirty="0">
                <a:solidFill>
                  <a:srgbClr val="FF0000"/>
                </a:solidFill>
                <a:latin typeface="Calibri" pitchFamily="34" charset="0"/>
                <a:ea typeface="ＭＳ Ｐゴシック"/>
                <a:cs typeface="Calibri" pitchFamily="34" charset="0"/>
              </a:rPr>
              <a:t>Planning </a:t>
            </a:r>
            <a:r>
              <a:rPr lang="en-GB" sz="2000" i="1" dirty="0" smtClean="0">
                <a:solidFill>
                  <a:srgbClr val="FF0000"/>
                </a:solidFill>
                <a:latin typeface="Calibri" pitchFamily="34" charset="0"/>
                <a:ea typeface="ＭＳ Ｐゴシック"/>
                <a:cs typeface="Calibri" pitchFamily="34" charset="0"/>
              </a:rPr>
              <a:t>: Future Work</a:t>
            </a:r>
          </a:p>
          <a:p>
            <a:pPr marL="225425" indent="-225425">
              <a:spcBef>
                <a:spcPct val="50000"/>
              </a:spcBef>
              <a:buFont typeface="Arial" charset="0"/>
              <a:buChar char="•"/>
            </a:pPr>
            <a:r>
              <a:rPr lang="en-GB" dirty="0" smtClean="0">
                <a:latin typeface="Calibri" pitchFamily="34" charset="0"/>
                <a:ea typeface="ＭＳ Ｐゴシック"/>
                <a:cs typeface="Calibri" pitchFamily="34" charset="0"/>
              </a:rPr>
              <a:t>Green Book for new CCSDS-122.1-B</a:t>
            </a:r>
          </a:p>
          <a:p>
            <a:pPr marL="225425" indent="-225425">
              <a:spcBef>
                <a:spcPct val="50000"/>
              </a:spcBef>
              <a:buFont typeface="Arial" charset="0"/>
              <a:buChar char="•"/>
            </a:pPr>
            <a:r>
              <a:rPr lang="en-GB" dirty="0" smtClean="0">
                <a:latin typeface="Calibri" pitchFamily="34" charset="0"/>
                <a:ea typeface="ＭＳ Ｐゴシック"/>
                <a:cs typeface="Calibri" pitchFamily="34" charset="0"/>
              </a:rPr>
              <a:t>Near-Lossless extension of </a:t>
            </a:r>
            <a:r>
              <a:rPr lang="en-GB" dirty="0">
                <a:latin typeface="Calibri" pitchFamily="34" charset="0"/>
                <a:ea typeface="ＭＳ Ｐゴシック"/>
                <a:cs typeface="Calibri" pitchFamily="34" charset="0"/>
              </a:rPr>
              <a:t>CCSDS-123.0-B “Lossless Multispectral &amp; </a:t>
            </a:r>
            <a:r>
              <a:rPr lang="en-GB" dirty="0" err="1">
                <a:latin typeface="Calibri" pitchFamily="34" charset="0"/>
                <a:ea typeface="ＭＳ Ｐゴシック"/>
                <a:cs typeface="Calibri" pitchFamily="34" charset="0"/>
              </a:rPr>
              <a:t>Hyperspectral</a:t>
            </a:r>
            <a:r>
              <a:rPr lang="en-GB" dirty="0">
                <a:latin typeface="Calibri" pitchFamily="34" charset="0"/>
                <a:ea typeface="ＭＳ Ｐゴシック"/>
                <a:cs typeface="Calibri" pitchFamily="34" charset="0"/>
              </a:rPr>
              <a:t> Image </a:t>
            </a:r>
            <a:r>
              <a:rPr lang="en-GB" dirty="0" smtClean="0">
                <a:latin typeface="Calibri" pitchFamily="34" charset="0"/>
                <a:ea typeface="ＭＳ Ｐゴシック"/>
                <a:cs typeface="Calibri" pitchFamily="34" charset="0"/>
              </a:rPr>
              <a:t>Compression”</a:t>
            </a:r>
          </a:p>
          <a:p>
            <a:pPr marL="682625" lvl="1" indent="-225425">
              <a:spcBef>
                <a:spcPct val="50000"/>
              </a:spcBef>
              <a:buFont typeface="Arial" charset="0"/>
              <a:buChar char="•"/>
            </a:pPr>
            <a:r>
              <a:rPr lang="en-GB" sz="1400" dirty="0" smtClean="0">
                <a:latin typeface="Calibri" pitchFamily="34" charset="0"/>
                <a:ea typeface="ＭＳ Ｐゴシック"/>
                <a:cs typeface="Calibri" pitchFamily="34" charset="0"/>
              </a:rPr>
              <a:t>Leverages existing CCSDS-123.0-B standard to provide a very low complexity compressor for missions in need of </a:t>
            </a:r>
            <a:r>
              <a:rPr lang="en-GB" sz="1400" dirty="0" err="1" smtClean="0">
                <a:latin typeface="Calibri" pitchFamily="34" charset="0"/>
                <a:ea typeface="ＭＳ Ｐゴシック"/>
                <a:cs typeface="Calibri" pitchFamily="34" charset="0"/>
              </a:rPr>
              <a:t>lossy</a:t>
            </a:r>
            <a:r>
              <a:rPr lang="en-GB" sz="1400" dirty="0" smtClean="0">
                <a:latin typeface="Calibri" pitchFamily="34" charset="0"/>
                <a:ea typeface="ＭＳ Ｐゴシック"/>
                <a:cs typeface="Calibri" pitchFamily="34" charset="0"/>
              </a:rPr>
              <a:t> but high fidelity compression</a:t>
            </a:r>
          </a:p>
          <a:p>
            <a:pPr marL="225425" indent="-225425">
              <a:spcBef>
                <a:spcPct val="50000"/>
              </a:spcBef>
              <a:buFont typeface="Arial" charset="0"/>
              <a:buChar char="•"/>
            </a:pPr>
            <a:r>
              <a:rPr lang="en-GB" sz="1400" dirty="0" smtClean="0">
                <a:latin typeface="Calibri" pitchFamily="34" charset="0"/>
                <a:ea typeface="ＭＳ Ｐゴシック"/>
                <a:cs typeface="Calibri" pitchFamily="34" charset="0"/>
              </a:rPr>
              <a:t>Reconfirmation reviews:</a:t>
            </a:r>
          </a:p>
          <a:p>
            <a:pPr marL="682625" lvl="1" indent="-225425">
              <a:spcBef>
                <a:spcPct val="50000"/>
              </a:spcBef>
              <a:buFont typeface="Arial" charset="0"/>
              <a:buChar char="•"/>
            </a:pPr>
            <a:r>
              <a:rPr lang="en-GB" sz="1200" dirty="0">
                <a:latin typeface="Calibri" pitchFamily="34" charset="0"/>
                <a:ea typeface="ＭＳ Ｐゴシック"/>
                <a:cs typeface="Calibri" pitchFamily="34" charset="0"/>
              </a:rPr>
              <a:t>CCSDS-121.0-B-2: May 2017</a:t>
            </a:r>
          </a:p>
          <a:p>
            <a:pPr marL="682625" lvl="1" indent="-225425">
              <a:spcBef>
                <a:spcPct val="50000"/>
              </a:spcBef>
              <a:buFont typeface="Arial" charset="0"/>
              <a:buChar char="•"/>
            </a:pPr>
            <a:r>
              <a:rPr lang="en-GB" sz="1200" dirty="0">
                <a:latin typeface="Calibri" pitchFamily="34" charset="0"/>
                <a:ea typeface="ＭＳ Ｐゴシック"/>
                <a:cs typeface="Calibri" pitchFamily="34" charset="0"/>
              </a:rPr>
              <a:t>CCSDS-123.0-B-1: May 2017</a:t>
            </a:r>
          </a:p>
          <a:p>
            <a:pPr marL="682625" lvl="1" indent="-225425">
              <a:spcBef>
                <a:spcPct val="50000"/>
              </a:spcBef>
              <a:buFont typeface="Arial" charset="0"/>
              <a:buChar char="•"/>
            </a:pPr>
            <a:r>
              <a:rPr lang="en-GB" sz="1200" dirty="0" smtClean="0">
                <a:latin typeface="Calibri" pitchFamily="34" charset="0"/>
                <a:ea typeface="ＭＳ Ｐゴシック"/>
                <a:cs typeface="Calibri" pitchFamily="34" charset="0"/>
              </a:rPr>
              <a:t>CCSDS</a:t>
            </a:r>
            <a:r>
              <a:rPr lang="en-GB" sz="1200" dirty="0">
                <a:latin typeface="Calibri" pitchFamily="34" charset="0"/>
                <a:ea typeface="ＭＳ Ｐゴシック"/>
                <a:cs typeface="Calibri" pitchFamily="34" charset="0"/>
              </a:rPr>
              <a:t>-120.0-G-</a:t>
            </a:r>
            <a:r>
              <a:rPr lang="en-GB" sz="1200" dirty="0" smtClean="0">
                <a:latin typeface="Calibri" pitchFamily="34" charset="0"/>
                <a:ea typeface="ＭＳ Ｐゴシック"/>
                <a:cs typeface="Calibri" pitchFamily="34" charset="0"/>
              </a:rPr>
              <a:t>3: April 2018</a:t>
            </a:r>
          </a:p>
        </p:txBody>
      </p:sp>
    </p:spTree>
    <p:extLst>
      <p:ext uri="{BB962C8B-B14F-4D97-AF65-F5344CB8AC3E}">
        <p14:creationId xmlns:p14="http://schemas.microsoft.com/office/powerpoint/2010/main" val="2260316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E1DF3F71C7494BBEAD0FAFE1D2625F" ma:contentTypeVersion="0" ma:contentTypeDescription="Create a new document." ma:contentTypeScope="" ma:versionID="2ee15c208980d92d158651cf7e877f1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1FB2B8-ABB7-415C-8DE9-F9297D444E8D}">
  <ds:schemaRefs>
    <ds:schemaRef ds:uri="http://schemas.microsoft.com/sharepoint/v3/contenttype/forms"/>
  </ds:schemaRefs>
</ds:datastoreItem>
</file>

<file path=customXml/itemProps2.xml><?xml version="1.0" encoding="utf-8"?>
<ds:datastoreItem xmlns:ds="http://schemas.openxmlformats.org/officeDocument/2006/customXml" ds:itemID="{095D1A75-7865-403F-A0D1-03B2E52DAB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AF14BD0-ED18-40F8-BACF-92E33194557B}">
  <ds:schemaRefs>
    <ds:schemaRef ds:uri="http://purl.org/dc/elements/1.1/"/>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documentManagement/types"/>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Pages>51</Pages>
  <Words>13918</Words>
  <Application>Microsoft Office PowerPoint</Application>
  <PresentationFormat>Letter Paper (8.5x11 in)</PresentationFormat>
  <Paragraphs>2697</Paragraphs>
  <Slides>125</Slides>
  <Notes>88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125</vt:i4>
      </vt:variant>
    </vt:vector>
  </HeadingPairs>
  <TitlesOfParts>
    <vt:vector size="127" baseType="lpstr">
      <vt:lpstr>TMOD Presentations</vt:lpstr>
      <vt:lpstr>Worksheet</vt:lpstr>
      <vt:lpstr>PowerPoint Presentation</vt:lpstr>
      <vt:lpstr>PowerPoint Presentation</vt:lpstr>
      <vt:lpstr>Current CCSDS Working Groups, BOFs and SIGs</vt:lpstr>
      <vt:lpstr>Members of the CESG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SOIS Area Report  B. Meeting Demographics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Proposal for new BOF </vt:lpstr>
      <vt:lpstr>PowerPoint Presentation</vt:lpstr>
      <vt:lpstr>PowerPoint Presentation</vt:lpstr>
      <vt:lpstr>System Engineering Area (SEA)</vt:lpstr>
      <vt:lpstr>SE Area Report B. Meeting Demographics</vt:lpstr>
      <vt:lpstr>PowerPoint Presentation</vt:lpstr>
      <vt:lpstr>PowerPoint Presentation</vt:lpstr>
      <vt:lpstr>Systems Engineering Area </vt:lpstr>
      <vt:lpstr>PowerPoint Presentation</vt:lpstr>
      <vt:lpstr>CCSDS Ref Arch, Option 2 Show stacks of standards and relationships</vt:lpstr>
      <vt:lpstr>CCSDS Ref Arch, Option 2  Example: Mission Operations / SOIS Interfaces</vt:lpstr>
      <vt:lpstr>CCSDS Ref Arch, Option 2  Example: Cross Support / Mission Operations Interfaces</vt:lpstr>
      <vt:lpstr>PowerPoint Presentation</vt:lpstr>
      <vt:lpstr>PowerPoint Presentation</vt:lpstr>
      <vt:lpstr>SEA Issues &amp; Concerns</vt:lpstr>
      <vt:lpstr>SEA Planned Resolution Summary</vt:lpstr>
      <vt:lpstr>PowerPoint Presentation</vt:lpstr>
      <vt:lpstr>PowerPoint Presentation</vt:lpstr>
      <vt:lpstr>MOIMS Area Report  B. Meeting Demographics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 Services are Getting Real!</vt:lpstr>
      <vt:lpstr>PowerPoint Presentation</vt:lpstr>
      <vt:lpstr>PowerPoint Presentation</vt:lpstr>
      <vt:lpstr>PowerPoint Presentation</vt:lpstr>
      <vt:lpstr>PowerPoint Presentation</vt:lpstr>
      <vt:lpstr>PowerPoint Presentation</vt:lpstr>
      <vt:lpstr>PowerPoint Presentation</vt:lpstr>
      <vt:lpstr>Mission Planning and Scheduling BOF</vt:lpstr>
      <vt:lpstr>Main Points Driving Wording of Charter - 1</vt:lpstr>
      <vt:lpstr>Main Points driving Wording of Charter - 3</vt:lpstr>
      <vt:lpstr>PowerPoint Presentation</vt:lpstr>
      <vt:lpstr>PowerPoint Presentation</vt:lpstr>
      <vt:lpstr>CSS Area Report  Active WGs</vt:lpstr>
      <vt:lpstr>CSS Area Report  Meeting Demographics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SLS Area Report  B. Meeting Demographics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up Front</vt:lpstr>
      <vt:lpstr>SIS Resources Discussion*</vt:lpstr>
      <vt:lpstr>PowerPoint Presentation</vt:lpstr>
      <vt:lpstr>PowerPoint Presentation</vt:lpstr>
      <vt:lpstr>PowerPoint Presentation</vt:lpstr>
      <vt:lpstr>PowerPoint Presentation</vt:lpstr>
      <vt:lpstr>Joint SIS-DTN / MOIMS SM&amp;C Meeting</vt:lpstr>
      <vt:lpstr>SIS Area Report  B. Meeting Demographics</vt:lpstr>
      <vt:lpstr>PowerPoint Presentation</vt:lpstr>
      <vt:lpstr>PowerPoint Presentation</vt:lpstr>
      <vt:lpstr>SIS Schedule and Resources</vt:lpstr>
      <vt:lpstr>SIS Documents That Will Need Action Soon</vt:lpstr>
      <vt:lpstr>SIS Comments on 4-Day vs. 5-Day Schedule</vt:lpstr>
      <vt:lpstr>PowerPoint Presentation</vt:lpstr>
      <vt:lpstr>PowerPoint Presentation</vt:lpstr>
    </vt:vector>
  </TitlesOfParts>
  <Company>NASA Headquarters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CESG-Report-to-CMC-June2008</dc:title>
  <dc:creator>Adrian J. Hooke</dc:creator>
  <cp:lastModifiedBy>Nestor Peccia</cp:lastModifiedBy>
  <cp:revision>1347</cp:revision>
  <cp:lastPrinted>2001-11-29T04:39:41Z</cp:lastPrinted>
  <dcterms:created xsi:type="dcterms:W3CDTF">1998-05-20T16:00:08Z</dcterms:created>
  <dcterms:modified xsi:type="dcterms:W3CDTF">2014-11-18T08:28:57Z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0x010100B3E1DF3F71C7494BBEAD0FAFE1D2625F</vt:lpwstr>
  </property>
</Properties>
</file>