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143" r:id="rId5"/>
    <p:sldId id="2516" r:id="rId6"/>
    <p:sldId id="2518" r:id="rId7"/>
    <p:sldId id="2519" r:id="rId8"/>
    <p:sldId id="2251" r:id="rId9"/>
    <p:sldId id="2367" r:id="rId10"/>
    <p:sldId id="2510" r:id="rId11"/>
    <p:sldId id="2511" r:id="rId12"/>
    <p:sldId id="2258" r:id="rId13"/>
    <p:sldId id="2513" r:id="rId14"/>
    <p:sldId id="2520" r:id="rId1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FF00"/>
    <a:srgbClr val="D27D00"/>
    <a:srgbClr val="FF9900"/>
    <a:srgbClr val="FF9933"/>
    <a:srgbClr val="FFFF99"/>
    <a:srgbClr val="5F5F5F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637" autoAdjust="0"/>
  </p:normalViewPr>
  <p:slideViewPr>
    <p:cSldViewPr>
      <p:cViewPr varScale="1">
        <p:scale>
          <a:sx n="72" d="100"/>
          <a:sy n="72" d="100"/>
        </p:scale>
        <p:origin x="-1356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1E153-7D47-4F1E-9AE0-583291366BD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0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32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1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57DF2F-AC66-4CA5-B102-882280BF20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3048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07-Apr-2014-cesg-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9" r:id="rId3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9" name="Text Box 3"/>
          <p:cNvSpPr txBox="1">
            <a:spLocks noChangeArrowheads="1"/>
          </p:cNvSpPr>
          <p:nvPr/>
        </p:nvSpPr>
        <p:spPr bwMode="auto">
          <a:xfrm>
            <a:off x="838200" y="1919288"/>
            <a:ext cx="7597775" cy="2986087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</a:t>
            </a: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Fall 2014: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items brought to attention</a:t>
            </a: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 the CMC</a:t>
            </a:r>
          </a:p>
          <a:p>
            <a:pPr algn="ctr" eaLnBrk="0" hangingPunct="0">
              <a:defRPr/>
            </a:pP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5897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Area / WG Overlaps 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817460"/>
            <a:ext cx="8424936" cy="5453510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Remaining overlaps will be discussed in the next CESG </a:t>
            </a:r>
            <a:r>
              <a:rPr lang="en-GB" sz="2200" dirty="0" err="1" smtClean="0"/>
              <a:t>webex</a:t>
            </a:r>
            <a:r>
              <a:rPr lang="en-GB" sz="2200" dirty="0" smtClean="0"/>
              <a:t> meetings (Feb 2015)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Spread-sheet will be re-issued prior to Spring 2015 and presented during the CMC meeting (May 2015)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4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5897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Other Issues 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020" y="702245"/>
            <a:ext cx="9026980" cy="604054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SLS RFM + C&amp;S WGs not meeting in Caltech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Either Pasadena (not JPL ?) Or </a:t>
            </a:r>
            <a:r>
              <a:rPr lang="en-GB" sz="1900" dirty="0" smtClean="0"/>
              <a:t>CNES</a:t>
            </a:r>
            <a:endParaRPr lang="en-GB" sz="190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>
                <a:solidFill>
                  <a:srgbClr val="FF0000"/>
                </a:solidFill>
              </a:rPr>
              <a:t>It is strongly recommended to have the </a:t>
            </a:r>
            <a:r>
              <a:rPr lang="en-GB" sz="2300" dirty="0" err="1" smtClean="0">
                <a:solidFill>
                  <a:srgbClr val="FF0000"/>
                </a:solidFill>
              </a:rPr>
              <a:t>mtg</a:t>
            </a:r>
            <a:r>
              <a:rPr lang="en-GB" sz="2300" dirty="0" smtClean="0">
                <a:solidFill>
                  <a:srgbClr val="FF0000"/>
                </a:solidFill>
              </a:rPr>
              <a:t> in Pasadena even nominating a temporary Chair. If it is imperative to have the </a:t>
            </a:r>
            <a:r>
              <a:rPr lang="en-GB" sz="2300" dirty="0" err="1" smtClean="0">
                <a:solidFill>
                  <a:srgbClr val="FF0000"/>
                </a:solidFill>
              </a:rPr>
              <a:t>mtg</a:t>
            </a:r>
            <a:r>
              <a:rPr lang="en-GB" sz="2300" dirty="0" smtClean="0">
                <a:solidFill>
                  <a:srgbClr val="FF0000"/>
                </a:solidFill>
              </a:rPr>
              <a:t> in May, JPL has an action to find a place. It is up the WG to fix location / time.</a:t>
            </a:r>
            <a:endParaRPr lang="en-GB" sz="23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SLS Optical WG BB way forward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One solution or not: Action on WG to reach a </a:t>
            </a:r>
            <a:r>
              <a:rPr lang="en-GB" sz="1900" dirty="0" err="1" smtClean="0"/>
              <a:t>consensed</a:t>
            </a:r>
            <a:r>
              <a:rPr lang="en-GB" sz="1900" dirty="0" smtClean="0"/>
              <a:t> solution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PLACOM GB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CESG consider that, if it is confirmed that only Agency works on this book, technical quality cannot be guaranteed. 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CMC </a:t>
            </a:r>
            <a:r>
              <a:rPr lang="en-US" dirty="0">
                <a:solidFill>
                  <a:srgbClr val="FF0000"/>
                </a:solidFill>
              </a:rPr>
              <a:t>to advise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Expert Group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Need of Expert Group in Areas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Formalise 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err="1" smtClean="0"/>
              <a:t>Proc</a:t>
            </a:r>
            <a:r>
              <a:rPr lang="en-GB" sz="1900" dirty="0" smtClean="0"/>
              <a:t> &amp; Org update 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CESG to discuss in next </a:t>
            </a:r>
            <a:r>
              <a:rPr lang="en-GB" sz="1900" dirty="0" err="1" smtClean="0"/>
              <a:t>webex</a:t>
            </a:r>
            <a:r>
              <a:rPr lang="en-GB" sz="1900" dirty="0" smtClean="0"/>
              <a:t> planned for Feb 2015</a:t>
            </a:r>
            <a:endParaRPr lang="en-GB" sz="19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Poor Agency participation in some books review, e.g.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CSS CSTS FW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CSS CSTS MD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FF0000"/>
                </a:solidFill>
              </a:rPr>
              <a:t>Please improve the situation by actively participating in the CSS CSA Architecture Requirements Document (901x1r1)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9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621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LACK OF RESOURCES IN THE SHORT TERM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810" y="740650"/>
            <a:ext cx="9065385" cy="6117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CESG needs to solve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urgently the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challenges of the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present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CESG proposes to place an action upon the CMC to deploy necessary resources during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2015 -2016</a:t>
            </a:r>
            <a:endParaRPr lang="en-US" sz="2400" dirty="0" smtClean="0">
              <a:latin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CCSDS Ref Architecture					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</a:rPr>
              <a:t>1.5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CCSDS Ontology						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</a:rPr>
              <a:t>2+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RASDS 5 year review					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</a:rPr>
              <a:t>1-2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MOIMS SM&amp;C Zero MQ binding: 1 Prototype missing		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</a:rPr>
              <a:t>6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MOIMS DAI WG – NASA resources	??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CCS CSTS </a:t>
            </a:r>
            <a:r>
              <a:rPr lang="en-US" sz="2000" dirty="0" err="1" smtClean="0">
                <a:latin typeface="Calibri" pitchFamily="34" charset="0"/>
              </a:rPr>
              <a:t>MD:Prototype</a:t>
            </a:r>
            <a:r>
              <a:rPr lang="en-US" sz="2000" dirty="0" smtClean="0">
                <a:latin typeface="Calibri" pitchFamily="34" charset="0"/>
              </a:rPr>
              <a:t> User Role (NASA resources ?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1-2 mm</a:t>
            </a:r>
            <a:r>
              <a:rPr lang="en-US" sz="2000" dirty="0" smtClean="0">
                <a:latin typeface="Calibri" pitchFamily="34" charset="0"/>
              </a:rPr>
              <a:t>)	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   IOAG Dec 15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CSS CSTS TD: Prototypes Provider and User Role   Total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6 mm </a:t>
            </a:r>
            <a:r>
              <a:rPr lang="en-US" sz="2000" dirty="0" smtClean="0">
                <a:latin typeface="Calibri" pitchFamily="34" charset="0"/>
              </a:rPr>
              <a:t>	  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IOAG Dec 20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CSS SM Planning Data: Prototype 1 and 2 : 	        Total 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6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CSS Generic File Transfer: Prototype 1 and 2:	        Total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4 mm	    IOAG Dec15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Trajectory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Prediction Data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Format: Proto 1 and 2   Total 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 mm</a:t>
            </a:r>
            <a:endParaRPr lang="en-GB" sz="20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Service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Request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/ Package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Formats: Proto 2   Total 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6 mm</a:t>
            </a:r>
            <a:endParaRPr lang="en-GB" sz="20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Service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Agreement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/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Profile Data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Formats   Total 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24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SIS Bundle Sec / CGR / NW management: Extra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6 mm     IOAG End 17/18/19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SOIS EDS GB / </a:t>
            </a:r>
            <a:r>
              <a:rPr lang="en-US" sz="2000" dirty="0" smtClean="0">
                <a:latin typeface="Calibri" pitchFamily="34" charset="0"/>
              </a:rPr>
              <a:t>BB						</a:t>
            </a:r>
            <a:endParaRPr lang="en-US" sz="20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SOIS Subnet WG Books 5 year review                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</a:rPr>
              <a:t>ca. 2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989687" y="5886920"/>
            <a:ext cx="77724" cy="614480"/>
          </a:xfrm>
          <a:prstGeom prst="righ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621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Project Schedule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8615" y="702245"/>
            <a:ext cx="8871555" cy="47622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Many </a:t>
            </a:r>
            <a:r>
              <a:rPr lang="en-GB" sz="2800" dirty="0" smtClean="0">
                <a:latin typeface="Calibri" pitchFamily="34" charset="0"/>
              </a:rPr>
              <a:t>CWE Projects have a very optimistic schedule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Lessons learned indicates that the average elapsed time to produce a BB is between 3 to 4 years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It is suggested to adapt the Project schedule to these lessons learned</a:t>
            </a:r>
            <a:endParaRPr lang="en-US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621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FUTURE COMPOSITION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8615" y="702245"/>
            <a:ext cx="8871555" cy="47622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CESG composition is changing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Outstanding MOIMS AD replacement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SEA DAD to be replaced in 2015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SOIS AD to be replaced in 2015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Some DADs not participating regularly in CESG meetings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7200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Procedures &amp; Organization YB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8615" y="779055"/>
            <a:ext cx="8871555" cy="56839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CESG has discussed an outstanding issue on the last approved </a:t>
            </a:r>
            <a:r>
              <a:rPr lang="en-US" sz="2000" dirty="0" err="1" smtClean="0">
                <a:latin typeface="Calibri" pitchFamily="34" charset="0"/>
              </a:rPr>
              <a:t>Proc</a:t>
            </a:r>
            <a:r>
              <a:rPr lang="en-US" sz="2000" dirty="0" smtClean="0">
                <a:latin typeface="Calibri" pitchFamily="34" charset="0"/>
              </a:rPr>
              <a:t> &amp; Org YB on consensus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 new YB update has been approved by CESG during its meeting on 17</a:t>
            </a:r>
            <a:r>
              <a:rPr lang="en-US" sz="2000" baseline="30000" dirty="0" smtClean="0">
                <a:latin typeface="Calibri" pitchFamily="34" charset="0"/>
              </a:rPr>
              <a:t>th</a:t>
            </a:r>
            <a:r>
              <a:rPr lang="en-US" sz="2000" dirty="0" smtClean="0">
                <a:latin typeface="Calibri" pitchFamily="34" charset="0"/>
              </a:rPr>
              <a:t> Nov. 2014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Actual </a:t>
            </a:r>
            <a:r>
              <a:rPr lang="en-US" sz="2000" dirty="0">
                <a:latin typeface="Calibri" pitchFamily="34" charset="0"/>
              </a:rPr>
              <a:t>text changes </a:t>
            </a:r>
            <a:r>
              <a:rPr lang="en-US" sz="2000" dirty="0" smtClean="0">
                <a:latin typeface="Calibri" pitchFamily="34" charset="0"/>
              </a:rPr>
              <a:t>were only </a:t>
            </a:r>
            <a:r>
              <a:rPr lang="en-US" sz="2000" dirty="0">
                <a:latin typeface="Calibri" pitchFamily="34" charset="0"/>
              </a:rPr>
              <a:t>done to these sections</a:t>
            </a:r>
            <a:r>
              <a:rPr lang="en-US" sz="2000" dirty="0" smtClean="0">
                <a:latin typeface="Calibri" pitchFamily="34" charset="0"/>
              </a:rPr>
              <a:t>:</a:t>
            </a:r>
            <a:endParaRPr lang="en-US" sz="20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2.3.1.1: brief explicit statement about CMC use of consensus, refers to 5.1.2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2.3.2.2.b: some text CESG procedures removed and put into Sec 5.1.2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2.3.3.2:  brief explicit statement about consensus added to WG procedures, refers to 5.1.2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5.1.2: text from CESG moved here.  Reference to Annex G added.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5.3.1: changes to voting text to reflect that CMC &amp; CESG both vote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5.3.5.4.4.1: agreed changes to voting / disapproval text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Annex G: new annex with description of consensus process and flow chart (2 page version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TG will deliver the new YB version for CMC endorsement 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7200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Procedures &amp; Organization YB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40714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07" y="817459"/>
            <a:ext cx="7830203" cy="55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6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3140" y="10955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Proposed change to CCSDS A20.0-Y-4, </a:t>
            </a:r>
            <a:r>
              <a:rPr lang="en-US" sz="2000" dirty="0" smtClean="0">
                <a:solidFill>
                  <a:srgbClr val="003399"/>
                </a:solidFill>
              </a:rPr>
              <a:t>CCSDS Publications Manual   </a:t>
            </a:r>
            <a:r>
              <a:rPr lang="en-US" b="1" dirty="0" smtClean="0">
                <a:solidFill>
                  <a:srgbClr val="003399"/>
                </a:solidFill>
              </a:rPr>
              <a:t>(Yellow Book, Issue 4, April 2014)</a:t>
            </a: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25" y="672540"/>
            <a:ext cx="9038159" cy="321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15" y="740649"/>
            <a:ext cx="7642595" cy="588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33140" y="10955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Proposed change to CCSDS A20.0-Y-4, </a:t>
            </a:r>
            <a:r>
              <a:rPr lang="en-US" sz="2000" dirty="0" smtClean="0">
                <a:solidFill>
                  <a:srgbClr val="003399"/>
                </a:solidFill>
              </a:rPr>
              <a:t>CCSDS Publications Manual   </a:t>
            </a:r>
            <a:r>
              <a:rPr lang="en-US" b="1" dirty="0" smtClean="0">
                <a:solidFill>
                  <a:srgbClr val="003399"/>
                </a:solidFill>
              </a:rPr>
              <a:t>(Yellow Book, Issue 4, April 2014) continued</a:t>
            </a:r>
            <a:endParaRPr lang="en-US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5897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Area / WG Overlaps 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625435"/>
            <a:ext cx="9143999" cy="3840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>
              <a:spcBef>
                <a:spcPct val="10000"/>
              </a:spcBef>
              <a:spcAft>
                <a:spcPct val="10000"/>
              </a:spcAft>
              <a:buSzPct val="125000"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Agreement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to Resolve Cross Support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and MOIMS MO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Services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Overlap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163105"/>
            <a:ext cx="8424936" cy="545351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CCSDS shall maintain a single reference architecture and lexicon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u="sng" dirty="0" smtClean="0"/>
              <a:t>Cross Support Transfer Services (CSTS) Framework and Cross Support Service Management (CSSM)</a:t>
            </a:r>
            <a:r>
              <a:rPr lang="en-GB" sz="2200" dirty="0" smtClean="0"/>
              <a:t> </a:t>
            </a:r>
            <a:r>
              <a:rPr lang="en-US" sz="2200" dirty="0" smtClean="0"/>
              <a:t>shall be used for interfaces  between the mission control systems and the ground network/stations, including for ground station planning and scheduling.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u="sng" dirty="0" smtClean="0"/>
              <a:t>MOIMS Mission Operations Framework and Services</a:t>
            </a:r>
            <a:r>
              <a:rPr lang="en-US" sz="2200" dirty="0" smtClean="0"/>
              <a:t> shall be used for interfaces between the mission control systems  and all other mission operations ground assets (except ground stations) and for E2E space-ground MO services via encapsulation/SLE tunneling, including mission planning and scheduling.   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u="sng" dirty="0" smtClean="0"/>
              <a:t>The CESG</a:t>
            </a:r>
            <a:r>
              <a:rPr lang="en-GB" sz="2200" dirty="0" smtClean="0"/>
              <a:t> shall enforce a clear apportionment of tasks to WGs consistent with the above frameworks. Deviations are possible, but they need to be justified and approved by CESG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605</Words>
  <Application>Microsoft Office PowerPoint</Application>
  <PresentationFormat>Letter Paper (8.5x11 in)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Nestor Peccia</cp:lastModifiedBy>
  <cp:revision>1360</cp:revision>
  <cp:lastPrinted>2001-11-29T04:39:41Z</cp:lastPrinted>
  <dcterms:created xsi:type="dcterms:W3CDTF">1998-05-20T16:00:08Z</dcterms:created>
  <dcterms:modified xsi:type="dcterms:W3CDTF">2014-11-18T14:13:45Z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