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3" r:id="rId5"/>
    <p:sldId id="257" r:id="rId6"/>
    <p:sldId id="258" r:id="rId7"/>
    <p:sldId id="259" r:id="rId8"/>
    <p:sldId id="260" r:id="rId9"/>
    <p:sldId id="262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282FF-87B7-C831-D859-504CFDD1FE05}" v="4" dt="2025-06-23T14:09:08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62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Churlaud" userId="S::olivier.churlaud@spacecomm.com::15ecef2d-0e95-4bdd-ba0a-92afaa024d4e" providerId="AD" clId="Web-{666282FF-87B7-C831-D859-504CFDD1FE05}"/>
    <pc:docChg chg="addSld delSld sldOrd">
      <pc:chgData name="Olivier Churlaud" userId="S::olivier.churlaud@spacecomm.com::15ecef2d-0e95-4bdd-ba0a-92afaa024d4e" providerId="AD" clId="Web-{666282FF-87B7-C831-D859-504CFDD1FE05}" dt="2025-06-23T14:09:08.988" v="3"/>
      <pc:docMkLst>
        <pc:docMk/>
      </pc:docMkLst>
      <pc:sldChg chg="new del ord">
        <pc:chgData name="Olivier Churlaud" userId="S::olivier.churlaud@spacecomm.com::15ecef2d-0e95-4bdd-ba0a-92afaa024d4e" providerId="AD" clId="Web-{666282FF-87B7-C831-D859-504CFDD1FE05}" dt="2025-06-23T14:09:08.988" v="3"/>
        <pc:sldMkLst>
          <pc:docMk/>
          <pc:sldMk cId="785264368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0A668-D3F6-49D5-8488-FB22539ECF65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BB8D3-19C5-4922-813D-B94586292E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15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B8D3-19C5-4922-813D-B94586292E4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61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189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094" y="1081177"/>
            <a:ext cx="11145329" cy="536563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86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45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9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19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9" name="Line 829"/>
          <p:cNvSpPr>
            <a:spLocks noChangeShapeType="1"/>
          </p:cNvSpPr>
          <p:nvPr/>
        </p:nvSpPr>
        <p:spPr bwMode="auto">
          <a:xfrm>
            <a:off x="649818" y="838200"/>
            <a:ext cx="10991849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 sz="1800" dirty="0"/>
          </a:p>
        </p:txBody>
      </p:sp>
      <p:sp>
        <p:nvSpPr>
          <p:cNvPr id="1027" name="Rectangle 20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5094" y="1081177"/>
            <a:ext cx="11145329" cy="51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204" tIns="39889" rIns="81204" bIns="39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pic>
        <p:nvPicPr>
          <p:cNvPr id="1029" name="Picture 20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58400" y="65088"/>
            <a:ext cx="1879600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017"/>
          <p:cNvSpPr>
            <a:spLocks noChangeArrowheads="1"/>
          </p:cNvSpPr>
          <p:nvPr/>
        </p:nvSpPr>
        <p:spPr bwMode="auto">
          <a:xfrm>
            <a:off x="0" y="6621463"/>
            <a:ext cx="1106682" cy="2367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hangingPunct="0">
              <a:defRPr/>
            </a:pPr>
            <a:fld id="{B3BDE275-FB0C-426A-B7AE-C28DBD560957}" type="datetime5">
              <a:rPr lang="en-US" sz="1000" b="1" smtClean="0">
                <a:solidFill>
                  <a:srgbClr val="333399"/>
                </a:solidFill>
                <a:latin typeface="Arial" charset="0"/>
              </a:rPr>
              <a:t>23-Jun-25</a:t>
            </a:fld>
            <a:r>
              <a:rPr lang="en-US" sz="1000" b="1" dirty="0" smtClean="0">
                <a:solidFill>
                  <a:srgbClr val="333399"/>
                </a:solidFill>
                <a:latin typeface="Arial" charset="0"/>
              </a:rPr>
              <a:t> - </a:t>
            </a:r>
            <a:fld id="{4B27B960-278A-49C9-9E15-90811B4C818C}" type="slidenum">
              <a:rPr lang="en-US" sz="1000" b="1" smtClean="0">
                <a:solidFill>
                  <a:srgbClr val="333399"/>
                </a:solidFill>
                <a:latin typeface="Arial" charset="0"/>
              </a:rPr>
              <a:t>‹N°›</a:t>
            </a:fld>
            <a:endParaRPr lang="en-US" sz="1000" b="1" dirty="0">
              <a:solidFill>
                <a:srgbClr val="33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1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Calibri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Calibri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Calibri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Calibri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0">
          <a:solidFill>
            <a:schemeClr val="tx1"/>
          </a:solidFill>
          <a:latin typeface="+mn-lt"/>
        </a:defRPr>
      </a:lvl2pPr>
      <a:lvl3pPr marL="914400" indent="-231775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0">
          <a:solidFill>
            <a:schemeClr val="tx1"/>
          </a:solidFill>
          <a:latin typeface="+mn-lt"/>
        </a:defRPr>
      </a:lvl3pPr>
      <a:lvl4pPr marL="1260475" indent="-231775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0">
          <a:solidFill>
            <a:schemeClr val="tx1"/>
          </a:solidFill>
          <a:latin typeface="+mn-lt"/>
        </a:defRPr>
      </a:lvl4pPr>
      <a:lvl5pPr marL="15970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0">
          <a:solidFill>
            <a:schemeClr val="tx1"/>
          </a:solidFill>
          <a:latin typeface="+mn-lt"/>
        </a:defRPr>
      </a:lvl5pPr>
      <a:lvl6pPr marL="20542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CCSDS Delivery Agent</a:t>
            </a:r>
            <a:endParaRPr lang="en-US" noProof="0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Relay </a:t>
            </a:r>
            <a:r>
              <a:rPr lang="en-US" noProof="0" smtClean="0"/>
              <a:t>operations scenarios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4086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en-US" noProof="0" dirty="0" smtClean="0"/>
              <a:t>Scenario 0 : nominal case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96348" y="5120640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</a:t>
            </a:r>
          </a:p>
        </p:txBody>
      </p:sp>
      <p:sp>
        <p:nvSpPr>
          <p:cNvPr id="5" name="Nuage 4"/>
          <p:cNvSpPr/>
          <p:nvPr/>
        </p:nvSpPr>
        <p:spPr>
          <a:xfrm>
            <a:off x="2337683" y="2076614"/>
            <a:ext cx="7005101" cy="394678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8555603" y="2076613"/>
            <a:ext cx="1574359" cy="5088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9462053" y="2475648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8612588" y="2475648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8464492" y="5724147"/>
            <a:ext cx="3643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asset and the MOC are connected through a DTN network.</a:t>
            </a:r>
          </a:p>
          <a:p>
            <a:r>
              <a:rPr lang="en-US" sz="1200" dirty="0" smtClean="0"/>
              <a:t>The MOC controls the Asset nominally,</a:t>
            </a:r>
          </a:p>
          <a:p>
            <a:endParaRPr lang="en-US" sz="1200" dirty="0" smtClean="0"/>
          </a:p>
          <a:p>
            <a:r>
              <a:rPr lang="en-US" sz="1200" dirty="0" smtClean="0"/>
              <a:t>The Delivery Agent service is dormant.</a:t>
            </a:r>
          </a:p>
        </p:txBody>
      </p:sp>
    </p:spTree>
    <p:extLst>
      <p:ext uri="{BB962C8B-B14F-4D97-AF65-F5344CB8AC3E}">
        <p14:creationId xmlns:p14="http://schemas.microsoft.com/office/powerpoint/2010/main" val="11400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en-US" noProof="0" dirty="0" smtClean="0"/>
              <a:t>Scenario 1 : emergency case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96348" y="5120640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</a:t>
            </a:r>
          </a:p>
        </p:txBody>
      </p:sp>
      <p:sp>
        <p:nvSpPr>
          <p:cNvPr id="5" name="Nuage 4"/>
          <p:cNvSpPr/>
          <p:nvPr/>
        </p:nvSpPr>
        <p:spPr>
          <a:xfrm>
            <a:off x="2337683" y="2585496"/>
            <a:ext cx="5438693" cy="343790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9779441" y="1520022"/>
            <a:ext cx="1574359" cy="5088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0685891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9836426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42696" y="2369489"/>
            <a:ext cx="165818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231958" y="2369489"/>
            <a:ext cx="152582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6823047" y="2258170"/>
            <a:ext cx="445273" cy="44527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</a:p>
        </p:txBody>
      </p:sp>
      <p:sp>
        <p:nvSpPr>
          <p:cNvPr id="12" name="Double flèche horizontale 11"/>
          <p:cNvSpPr/>
          <p:nvPr/>
        </p:nvSpPr>
        <p:spPr>
          <a:xfrm rot="21251538">
            <a:off x="7959195" y="1516654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 / Prox-1 / </a:t>
            </a:r>
            <a:r>
              <a:rPr lang="fr-FR" sz="1000" dirty="0" err="1" smtClean="0"/>
              <a:t>other</a:t>
            </a:r>
            <a:endParaRPr lang="fr-FR" sz="1000" dirty="0"/>
          </a:p>
        </p:txBody>
      </p:sp>
      <p:cxnSp>
        <p:nvCxnSpPr>
          <p:cNvPr id="14" name="Connecteur en angle 13"/>
          <p:cNvCxnSpPr>
            <a:stCxn id="4" idx="3"/>
            <a:endCxn id="3" idx="4"/>
          </p:cNvCxnSpPr>
          <p:nvPr/>
        </p:nvCxnSpPr>
        <p:spPr>
          <a:xfrm flipV="1">
            <a:off x="3578087" y="2703443"/>
            <a:ext cx="3467597" cy="3077156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633170" y="5838733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CDA Service interaction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026529" y="3892075"/>
            <a:ext cx="41684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Asset has an issue (fail-mode ?). It is not DTN enabled anymore.</a:t>
            </a:r>
          </a:p>
          <a:p>
            <a:r>
              <a:rPr lang="en-US" sz="1200" dirty="0" smtClean="0"/>
              <a:t>It is in a non-nominal mode, scanning for a connection from the relay (Space packet? Prox-1? …)</a:t>
            </a:r>
          </a:p>
          <a:p>
            <a:endParaRPr lang="en-US" sz="1200" dirty="0" smtClean="0"/>
          </a:p>
          <a:p>
            <a:r>
              <a:rPr lang="en-US" sz="1200" dirty="0" smtClean="0"/>
              <a:t>The Relay R provides the Delivery Agent service.</a:t>
            </a:r>
          </a:p>
          <a:p>
            <a:r>
              <a:rPr lang="en-US" sz="1200" dirty="0" smtClean="0"/>
              <a:t>Through the DTN network, the MOC: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(op1) configures the connection between the Relay and the Asset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(op2) sends a command to be relayed to the Asset (last-hop)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(op3) requires the retrieval of the Asset’s telemetry (first-hop)</a:t>
            </a:r>
          </a:p>
          <a:p>
            <a:endParaRPr lang="en-US" sz="1200" dirty="0" smtClean="0"/>
          </a:p>
          <a:p>
            <a:r>
              <a:rPr lang="en-US" sz="1200" dirty="0" smtClean="0"/>
              <a:t>After that, the asset recovers to nominal mode (</a:t>
            </a:r>
            <a:r>
              <a:rPr lang="en-US" sz="1200" dirty="0" err="1" smtClean="0"/>
              <a:t>i.e</a:t>
            </a:r>
            <a:r>
              <a:rPr lang="en-US" sz="1200" dirty="0" smtClean="0"/>
              <a:t> Scenario 0)</a:t>
            </a:r>
          </a:p>
        </p:txBody>
      </p:sp>
    </p:spTree>
    <p:extLst>
      <p:ext uri="{BB962C8B-B14F-4D97-AF65-F5344CB8AC3E}">
        <p14:creationId xmlns:p14="http://schemas.microsoft.com/office/powerpoint/2010/main" val="10716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en-US" noProof="0" dirty="0" smtClean="0"/>
              <a:t>Scenario 2 : legacy case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96348" y="5120640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</a:t>
            </a:r>
          </a:p>
        </p:txBody>
      </p:sp>
      <p:sp>
        <p:nvSpPr>
          <p:cNvPr id="5" name="Nuage 4"/>
          <p:cNvSpPr/>
          <p:nvPr/>
        </p:nvSpPr>
        <p:spPr>
          <a:xfrm>
            <a:off x="2337683" y="2585496"/>
            <a:ext cx="5438693" cy="343790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9779441" y="1520022"/>
            <a:ext cx="1574359" cy="5088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0685891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9836426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42696" y="2369489"/>
            <a:ext cx="165818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231958" y="2369489"/>
            <a:ext cx="152582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6823047" y="2258170"/>
            <a:ext cx="445273" cy="44527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</a:p>
        </p:txBody>
      </p:sp>
      <p:cxnSp>
        <p:nvCxnSpPr>
          <p:cNvPr id="14" name="Connecteur en angle 13"/>
          <p:cNvCxnSpPr>
            <a:stCxn id="4" idx="3"/>
            <a:endCxn id="3" idx="4"/>
          </p:cNvCxnSpPr>
          <p:nvPr/>
        </p:nvCxnSpPr>
        <p:spPr>
          <a:xfrm flipV="1">
            <a:off x="3578087" y="2703443"/>
            <a:ext cx="3467597" cy="3077156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560343" y="5838733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CDA Service interaction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023567" y="3892076"/>
            <a:ext cx="41684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Asset was launched before the DTN network was setup. It is not DTN enabled, and therefore called ‘legacy’.</a:t>
            </a:r>
          </a:p>
          <a:p>
            <a:endParaRPr lang="en-US" sz="1200" dirty="0" smtClean="0"/>
          </a:p>
          <a:p>
            <a:r>
              <a:rPr lang="en-US" sz="1200" dirty="0" smtClean="0"/>
              <a:t>The Relay R provides the Delivery Agent service. It’s connection to the Asset is already configured.</a:t>
            </a:r>
          </a:p>
          <a:p>
            <a:r>
              <a:rPr lang="en-US" sz="1200" dirty="0" smtClean="0"/>
              <a:t>Through the DTN network, the MOC: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(op2) sends commands to be relayed to the Asset (last-hop)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(op3) requires the retrieval of the Asset’s telemetry (first-hop)</a:t>
            </a:r>
          </a:p>
          <a:p>
            <a:endParaRPr lang="en-US" sz="1200" dirty="0" smtClean="0"/>
          </a:p>
          <a:p>
            <a:r>
              <a:rPr lang="en-US" sz="1200" dirty="0" smtClean="0"/>
              <a:t>This is the nominal way of operating this asset.</a:t>
            </a:r>
          </a:p>
          <a:p>
            <a:endParaRPr lang="en-US" sz="1200" dirty="0" smtClean="0"/>
          </a:p>
          <a:p>
            <a:r>
              <a:rPr lang="en-US" sz="1200" i="1" u="sng" dirty="0" smtClean="0"/>
              <a:t>Remark</a:t>
            </a:r>
            <a:r>
              <a:rPr lang="en-US" sz="1200" i="1" dirty="0" smtClean="0"/>
              <a:t>: it could make sense that (op2) and (op3) are actually one single « operation » where the telemetry is retrieved automatically, without any explicit request from the MOC</a:t>
            </a:r>
            <a:endParaRPr lang="en-US" sz="1200" i="1" dirty="0"/>
          </a:p>
        </p:txBody>
      </p:sp>
      <p:sp>
        <p:nvSpPr>
          <p:cNvPr id="17" name="Double flèche horizontale 16"/>
          <p:cNvSpPr/>
          <p:nvPr/>
        </p:nvSpPr>
        <p:spPr>
          <a:xfrm rot="21251538">
            <a:off x="7959195" y="1516654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 / Prox-1 / </a:t>
            </a:r>
            <a:r>
              <a:rPr lang="fr-FR" sz="1000" dirty="0" err="1" smtClean="0"/>
              <a:t>other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00129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en-US" noProof="0" dirty="0" smtClean="0"/>
              <a:t>Scenario 3a : double assets case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728837" y="5128591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</a:t>
            </a:r>
          </a:p>
        </p:txBody>
      </p:sp>
      <p:sp>
        <p:nvSpPr>
          <p:cNvPr id="5" name="Nuage 4"/>
          <p:cNvSpPr/>
          <p:nvPr/>
        </p:nvSpPr>
        <p:spPr>
          <a:xfrm>
            <a:off x="4094922" y="2585497"/>
            <a:ext cx="3681454" cy="168435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9779441" y="1520022"/>
            <a:ext cx="1574359" cy="5088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Asset2</a:t>
            </a:r>
          </a:p>
        </p:txBody>
      </p:sp>
      <p:sp>
        <p:nvSpPr>
          <p:cNvPr id="10" name="Ellipse 9"/>
          <p:cNvSpPr/>
          <p:nvPr/>
        </p:nvSpPr>
        <p:spPr>
          <a:xfrm>
            <a:off x="10685891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9836426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42696" y="2369489"/>
            <a:ext cx="165818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231958" y="2369489"/>
            <a:ext cx="152582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6823047" y="2258170"/>
            <a:ext cx="445273" cy="44527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830636" y="2292827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79839" y="3720373"/>
            <a:ext cx="165818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69101" y="3720373"/>
            <a:ext cx="152582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160190" y="3609054"/>
            <a:ext cx="445273" cy="44527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67779" y="364371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19707" y="2136670"/>
            <a:ext cx="1658181" cy="333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08969" y="2136670"/>
            <a:ext cx="1525821" cy="333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700058" y="2025351"/>
            <a:ext cx="445273" cy="44527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707647" y="206000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21" name="Double flèche horizontale 20"/>
          <p:cNvSpPr/>
          <p:nvPr/>
        </p:nvSpPr>
        <p:spPr>
          <a:xfrm rot="1290468">
            <a:off x="2106144" y="2752847"/>
            <a:ext cx="1782184" cy="62020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SPP</a:t>
            </a:r>
          </a:p>
        </p:txBody>
      </p:sp>
      <p:cxnSp>
        <p:nvCxnSpPr>
          <p:cNvPr id="24" name="Connecteur en angle 23"/>
          <p:cNvCxnSpPr>
            <a:stCxn id="4" idx="3"/>
            <a:endCxn id="15" idx="4"/>
          </p:cNvCxnSpPr>
          <p:nvPr/>
        </p:nvCxnSpPr>
        <p:spPr>
          <a:xfrm flipV="1">
            <a:off x="3710576" y="4054327"/>
            <a:ext cx="672251" cy="1734223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>
            <a:stCxn id="4" idx="3"/>
            <a:endCxn id="3" idx="4"/>
          </p:cNvCxnSpPr>
          <p:nvPr/>
        </p:nvCxnSpPr>
        <p:spPr>
          <a:xfrm flipV="1">
            <a:off x="3710576" y="2703443"/>
            <a:ext cx="3335108" cy="3085107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566535" y="5906496"/>
            <a:ext cx="237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CDA Service interaction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7943206" y="5490997"/>
            <a:ext cx="4168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Scenario builds up on the two previous scenarios, but with 2 assets, commanded by a single MOC.</a:t>
            </a:r>
          </a:p>
          <a:p>
            <a:endParaRPr lang="en-US" sz="1200" dirty="0" smtClean="0"/>
          </a:p>
          <a:p>
            <a:r>
              <a:rPr lang="en-US" sz="1200" dirty="0" smtClean="0"/>
              <a:t>This highlights the need of addressing the right relay in the DTN network. The expected operations are the same in the previous scenarios.</a:t>
            </a:r>
          </a:p>
        </p:txBody>
      </p:sp>
      <p:sp>
        <p:nvSpPr>
          <p:cNvPr id="26" name="Double flèche horizontale 25"/>
          <p:cNvSpPr/>
          <p:nvPr/>
        </p:nvSpPr>
        <p:spPr>
          <a:xfrm rot="21251538">
            <a:off x="7959195" y="1516654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 / Prox-1 / </a:t>
            </a:r>
            <a:r>
              <a:rPr lang="fr-FR" sz="1000" dirty="0" err="1" smtClean="0"/>
              <a:t>other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3124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Nuage 20"/>
          <p:cNvSpPr/>
          <p:nvPr/>
        </p:nvSpPr>
        <p:spPr>
          <a:xfrm rot="2681611">
            <a:off x="6485951" y="3187850"/>
            <a:ext cx="4567425" cy="22086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84881" y="5338370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 </a:t>
            </a:r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en-US" noProof="0" dirty="0" smtClean="0"/>
              <a:t>Scenario 3b : emergency case, 2 MOCs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596348" y="5120640"/>
            <a:ext cx="2981739" cy="13199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 Relay</a:t>
            </a:r>
          </a:p>
        </p:txBody>
      </p:sp>
      <p:sp>
        <p:nvSpPr>
          <p:cNvPr id="5" name="Nuage 4"/>
          <p:cNvSpPr/>
          <p:nvPr/>
        </p:nvSpPr>
        <p:spPr>
          <a:xfrm rot="20143142">
            <a:off x="2339305" y="2672447"/>
            <a:ext cx="4567425" cy="22086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9779441" y="1520022"/>
            <a:ext cx="1574359" cy="5088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0685891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9836426" y="1919057"/>
            <a:ext cx="548640" cy="5060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42696" y="2369489"/>
            <a:ext cx="165818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231958" y="2369489"/>
            <a:ext cx="1525821" cy="333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6823047" y="2258170"/>
            <a:ext cx="445273" cy="44527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</a:p>
        </p:txBody>
      </p:sp>
      <p:cxnSp>
        <p:nvCxnSpPr>
          <p:cNvPr id="14" name="Connecteur en angle 13"/>
          <p:cNvCxnSpPr>
            <a:stCxn id="4" idx="0"/>
            <a:endCxn id="3" idx="2"/>
          </p:cNvCxnSpPr>
          <p:nvPr/>
        </p:nvCxnSpPr>
        <p:spPr>
          <a:xfrm rot="5400000" flipH="1" flipV="1">
            <a:off x="3135216" y="1432810"/>
            <a:ext cx="2639833" cy="4735829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839237" y="2101244"/>
            <a:ext cx="237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CDA Service interaction</a:t>
            </a:r>
          </a:p>
        </p:txBody>
      </p:sp>
      <p:cxnSp>
        <p:nvCxnSpPr>
          <p:cNvPr id="17" name="Connecteur en angle 16"/>
          <p:cNvCxnSpPr>
            <a:stCxn id="13" idx="1"/>
            <a:endCxn id="4" idx="3"/>
          </p:cNvCxnSpPr>
          <p:nvPr/>
        </p:nvCxnSpPr>
        <p:spPr>
          <a:xfrm rot="10800000">
            <a:off x="3578087" y="5780599"/>
            <a:ext cx="4006794" cy="21773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065496" y="6081532"/>
            <a:ext cx="237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CDA Service interaction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86699" y="924637"/>
            <a:ext cx="509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Scenario builds up on the two previous scenarios, but with 2 MOCs, one responsible for the Relay, the other for the Asset.</a:t>
            </a:r>
          </a:p>
          <a:p>
            <a:endParaRPr lang="en-US" sz="1200" dirty="0" smtClean="0"/>
          </a:p>
          <a:p>
            <a:r>
              <a:rPr lang="en-US" sz="1200" dirty="0" smtClean="0"/>
              <a:t>We expect that the MOC responsible for the Asset cannot directly contact the Relay. It has to send a request to the MOC responsible for the Relay (ground-to-ground) that will check the commands and transmit them to the Relay.</a:t>
            </a:r>
          </a:p>
        </p:txBody>
      </p:sp>
      <p:sp>
        <p:nvSpPr>
          <p:cNvPr id="19" name="Double flèche horizontale 18"/>
          <p:cNvSpPr/>
          <p:nvPr/>
        </p:nvSpPr>
        <p:spPr>
          <a:xfrm rot="21251538">
            <a:off x="7959195" y="1516654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 / Prox-1 / </a:t>
            </a:r>
            <a:r>
              <a:rPr lang="fr-FR" sz="1000" dirty="0" err="1" smtClean="0"/>
              <a:t>other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42860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uage 11"/>
          <p:cNvSpPr/>
          <p:nvPr/>
        </p:nvSpPr>
        <p:spPr>
          <a:xfrm>
            <a:off x="3260035" y="2536466"/>
            <a:ext cx="5470497" cy="271139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DTN Network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92849" y="1506772"/>
            <a:ext cx="1876508" cy="1808922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t"/>
          <a:lstStyle/>
          <a:p>
            <a:pPr algn="ctr"/>
            <a:r>
              <a:rPr lang="fr-FR" dirty="0"/>
              <a:t>Relay</a:t>
            </a:r>
          </a:p>
        </p:txBody>
      </p:sp>
      <p:sp>
        <p:nvSpPr>
          <p:cNvPr id="5" name="Ellipse 4"/>
          <p:cNvSpPr/>
          <p:nvPr/>
        </p:nvSpPr>
        <p:spPr>
          <a:xfrm>
            <a:off x="6750656" y="2083242"/>
            <a:ext cx="1017767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CDA1</a:t>
            </a:r>
          </a:p>
        </p:txBody>
      </p:sp>
      <p:sp>
        <p:nvSpPr>
          <p:cNvPr id="6" name="Ellipse 5"/>
          <p:cNvSpPr/>
          <p:nvPr/>
        </p:nvSpPr>
        <p:spPr>
          <a:xfrm>
            <a:off x="5273038" y="4568024"/>
            <a:ext cx="1017767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CDA2</a:t>
            </a:r>
          </a:p>
        </p:txBody>
      </p:sp>
      <p:sp>
        <p:nvSpPr>
          <p:cNvPr id="8" name="Ellipse 7"/>
          <p:cNvSpPr/>
          <p:nvPr/>
        </p:nvSpPr>
        <p:spPr>
          <a:xfrm>
            <a:off x="9843713" y="1041620"/>
            <a:ext cx="1558457" cy="1152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Legacy</a:t>
            </a:r>
            <a:r>
              <a:rPr lang="fr-FR" dirty="0"/>
              <a:t> </a:t>
            </a:r>
            <a:r>
              <a:rPr lang="fr-FR" dirty="0" smtClean="0"/>
              <a:t>/ </a:t>
            </a:r>
            <a:r>
              <a:rPr lang="fr-FR" dirty="0" err="1" smtClean="0"/>
              <a:t>fail</a:t>
            </a:r>
            <a:r>
              <a:rPr lang="fr-FR" dirty="0" smtClean="0"/>
              <a:t>-mode Rover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2329732" y="5088835"/>
            <a:ext cx="1637969" cy="118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MOC « </a:t>
            </a:r>
            <a:r>
              <a:rPr lang="fr-FR" dirty="0" err="1"/>
              <a:t>legacy</a:t>
            </a:r>
            <a:r>
              <a:rPr lang="fr-FR" dirty="0"/>
              <a:t> » part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90423" y="4460681"/>
            <a:ext cx="4727050" cy="2083241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b"/>
          <a:lstStyle/>
          <a:p>
            <a:pPr algn="ctr"/>
            <a:r>
              <a:rPr lang="fr-FR" dirty="0"/>
              <a:t>MOC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485904" y="482379"/>
            <a:ext cx="2170707" cy="1918915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t"/>
          <a:lstStyle/>
          <a:p>
            <a:pPr algn="ctr"/>
            <a:r>
              <a:rPr lang="fr-FR" dirty="0" err="1"/>
              <a:t>Asset</a:t>
            </a:r>
            <a:endParaRPr lang="fr-FR" dirty="0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0615"/>
          </a:xfrm>
        </p:spPr>
        <p:txBody>
          <a:bodyPr/>
          <a:lstStyle/>
          <a:p>
            <a:r>
              <a:rPr lang="en-US" noProof="0" dirty="0" smtClean="0"/>
              <a:t>Generalization</a:t>
            </a:r>
            <a:endParaRPr lang="en-US" noProof="0" dirty="0"/>
          </a:p>
        </p:txBody>
      </p:sp>
      <p:sp>
        <p:nvSpPr>
          <p:cNvPr id="16" name="ZoneTexte 15"/>
          <p:cNvSpPr txBox="1"/>
          <p:nvPr/>
        </p:nvSpPr>
        <p:spPr>
          <a:xfrm>
            <a:off x="286699" y="924637"/>
            <a:ext cx="5090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CCSDS Delivery agent can be generalized as follows:</a:t>
            </a:r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If the asset is not DTN enabled (legacy or in fail-mode), it can receive command (last hop) and transmit telemetry (first hop) through the Delivery Agent (activated by the MOC).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If the MOC is not DTN enabled, it can be send commands (first hop) and receive telemetry (last hop) through the Delivery agent </a:t>
            </a:r>
            <a:r>
              <a:rPr lang="en-US" sz="1200" dirty="0"/>
              <a:t>(</a:t>
            </a:r>
            <a:r>
              <a:rPr lang="en-US" sz="1200" i="1" dirty="0">
                <a:solidFill>
                  <a:srgbClr val="FF0000"/>
                </a:solidFill>
              </a:rPr>
              <a:t>activated </a:t>
            </a:r>
            <a:r>
              <a:rPr lang="en-US" sz="1200" i="1" dirty="0" smtClean="0">
                <a:solidFill>
                  <a:srgbClr val="FF0000"/>
                </a:solidFill>
              </a:rPr>
              <a:t>by… ? </a:t>
            </a:r>
            <a:r>
              <a:rPr lang="en-US" sz="1200" i="1" dirty="0">
                <a:solidFill>
                  <a:srgbClr val="FF0000"/>
                </a:solidFill>
              </a:rPr>
              <a:t>the </a:t>
            </a:r>
            <a:r>
              <a:rPr lang="en-US" sz="1200" i="1" dirty="0" smtClean="0">
                <a:solidFill>
                  <a:srgbClr val="FF0000"/>
                </a:solidFill>
              </a:rPr>
              <a:t>MOC? Something else? To be clarified</a:t>
            </a:r>
            <a:r>
              <a:rPr lang="en-US" sz="1200" dirty="0" smtClean="0"/>
              <a:t>).</a:t>
            </a:r>
            <a:endParaRPr lang="en-US" sz="1200" dirty="0"/>
          </a:p>
          <a:p>
            <a:pPr marL="171450" indent="-171450">
              <a:buFont typeface="Symbol" panose="05050102010706020507" pitchFamily="18" charset="2"/>
              <a:buChar char="Þ"/>
            </a:pPr>
            <a:r>
              <a:rPr lang="en-US" sz="1200" dirty="0" smtClean="0"/>
              <a:t>From the system point of view, the MOC is made of the legacy part + the delivery agent CDA2.</a:t>
            </a:r>
          </a:p>
          <a:p>
            <a:endParaRPr lang="en-US" sz="1200" dirty="0"/>
          </a:p>
        </p:txBody>
      </p:sp>
      <p:sp>
        <p:nvSpPr>
          <p:cNvPr id="20" name="Double flèche horizontale 19"/>
          <p:cNvSpPr/>
          <p:nvPr/>
        </p:nvSpPr>
        <p:spPr>
          <a:xfrm rot="21251538">
            <a:off x="7959195" y="1516654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 / Prox-1 / </a:t>
            </a:r>
            <a:r>
              <a:rPr lang="fr-FR" sz="1000" dirty="0" err="1" smtClean="0"/>
              <a:t>other</a:t>
            </a:r>
            <a:endParaRPr lang="fr-FR" sz="1000" dirty="0"/>
          </a:p>
        </p:txBody>
      </p:sp>
      <p:sp>
        <p:nvSpPr>
          <p:cNvPr id="22" name="Double flèche horizontale 21"/>
          <p:cNvSpPr/>
          <p:nvPr/>
        </p:nvSpPr>
        <p:spPr>
          <a:xfrm rot="21251538">
            <a:off x="4079528" y="5369210"/>
            <a:ext cx="1604613" cy="781542"/>
          </a:xfrm>
          <a:prstGeom prst="leftRightArrow">
            <a:avLst>
              <a:gd name="adj1" fmla="val 35910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HTTP ? </a:t>
            </a:r>
            <a:r>
              <a:rPr lang="fr-FR" sz="1000" dirty="0" err="1" smtClean="0"/>
              <a:t>Space</a:t>
            </a:r>
            <a:r>
              <a:rPr lang="fr-FR" sz="1000" dirty="0" smtClean="0"/>
              <a:t> </a:t>
            </a:r>
            <a:r>
              <a:rPr lang="fr-FR" sz="1000" dirty="0" err="1" smtClean="0"/>
              <a:t>Packet</a:t>
            </a:r>
            <a:r>
              <a:rPr lang="fr-FR" sz="1000" dirty="0" smtClean="0"/>
              <a:t>?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52457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SD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CSDS" id="{729815F9-CB56-4283-9053-33C0AF648AF2}" vid="{42BCBAE4-2BDE-4717-A3BC-21051C8D680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f6a79c-9e51-4cc2-9568-70cdbfeca892" xsi:nil="true"/>
    <lcf76f155ced4ddcb4097134ff3c332f xmlns="80c92021-dc2a-414c-a17a-c113050c8e6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5BEBE0DB848245BD51CE41005E9E59" ma:contentTypeVersion="15" ma:contentTypeDescription="Create a new document." ma:contentTypeScope="" ma:versionID="ace782badcfb4e9ddd34bbfed23bd04b">
  <xsd:schema xmlns:xsd="http://www.w3.org/2001/XMLSchema" xmlns:xs="http://www.w3.org/2001/XMLSchema" xmlns:p="http://schemas.microsoft.com/office/2006/metadata/properties" xmlns:ns2="80c92021-dc2a-414c-a17a-c113050c8e61" xmlns:ns3="25f6a79c-9e51-4cc2-9568-70cdbfeca892" targetNamespace="http://schemas.microsoft.com/office/2006/metadata/properties" ma:root="true" ma:fieldsID="e3b98d733d10991dc7608d637b5ca930" ns2:_="" ns3:_="">
    <xsd:import namespace="80c92021-dc2a-414c-a17a-c113050c8e61"/>
    <xsd:import namespace="25f6a79c-9e51-4cc2-9568-70cdbfeca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92021-dc2a-414c-a17a-c113050c8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db0c45c-efa5-47c3-97e2-c2605555d1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6a79c-9e51-4cc2-9568-70cdbfeca8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26748ba-408d-4f62-8be9-067865090d7d}" ma:internalName="TaxCatchAll" ma:showField="CatchAllData" ma:web="25f6a79c-9e51-4cc2-9568-70cdbfeca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3A0E2-EAF8-45AA-A660-D4072ABA32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1C368-7AFB-4AF0-A135-A28CFD94E1C0}">
  <ds:schemaRefs>
    <ds:schemaRef ds:uri="http://purl.org/dc/elements/1.1/"/>
    <ds:schemaRef ds:uri="http://schemas.microsoft.com/office/infopath/2007/PartnerControls"/>
    <ds:schemaRef ds:uri="25f6a79c-9e51-4cc2-9568-70cdbfeca892"/>
    <ds:schemaRef ds:uri="http://purl.org/dc/terms/"/>
    <ds:schemaRef ds:uri="http://schemas.microsoft.com/office/2006/metadata/properties"/>
    <ds:schemaRef ds:uri="http://schemas.microsoft.com/office/2006/documentManagement/types"/>
    <ds:schemaRef ds:uri="80c92021-dc2a-414c-a17a-c113050c8e61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196704-43C7-439C-8EFF-1A149B103A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c92021-dc2a-414c-a17a-c113050c8e61"/>
    <ds:schemaRef ds:uri="25f6a79c-9e51-4cc2-9568-70cdbfeca8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CCSDS</Template>
  <TotalTime>158</TotalTime>
  <Words>621</Words>
  <Application>Microsoft Office PowerPoint</Application>
  <PresentationFormat>Grand écran</PresentationFormat>
  <Paragraphs>87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CCSDS</vt:lpstr>
      <vt:lpstr>CCSDS Delivery Agent</vt:lpstr>
      <vt:lpstr>Scenario 0 : nominal case</vt:lpstr>
      <vt:lpstr>Scenario 1 : emergency case</vt:lpstr>
      <vt:lpstr>Scenario 2 : legacy case</vt:lpstr>
      <vt:lpstr>Scenario 3a : double assets case</vt:lpstr>
      <vt:lpstr>Scenario 3b : emergency case, 2 MOCs</vt:lpstr>
      <vt:lpstr>Generalization</vt:lpstr>
    </vt:vector>
  </TitlesOfParts>
  <Company>CNES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Churlaud Olivier</cp:lastModifiedBy>
  <cp:revision>14</cp:revision>
  <dcterms:created xsi:type="dcterms:W3CDTF">2024-11-05T12:28:54Z</dcterms:created>
  <dcterms:modified xsi:type="dcterms:W3CDTF">2025-06-23T15:25:06Z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0x010100315BEBE0DB848245BD51CE41005E9E59</vt:lpwstr>
  </property>
  <property fmtid="{D5CDD505-2E9C-101B-9397-08002B2CF9AE}" pid="3" name="MediaServiceImageTags">
    <vt:lpwstr/>
  </property>
</Properties>
</file>