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94" r:id="rId3"/>
    <p:sldId id="389" r:id="rId4"/>
    <p:sldId id="388" r:id="rId5"/>
    <p:sldId id="390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292"/>
  </p:normalViewPr>
  <p:slideViewPr>
    <p:cSldViewPr snapToGrid="0">
      <p:cViewPr varScale="1">
        <p:scale>
          <a:sx n="92" d="100"/>
          <a:sy n="92" d="100"/>
        </p:scale>
        <p:origin x="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Marszk" userId="e4123d3b-02a8-4711-be4f-e46dce84479c" providerId="ADAL" clId="{FAB1D6D5-0F6E-49FB-A7BA-6ACACC3494FF}"/>
    <pc:docChg chg="undo redo custSel modSld sldOrd modMainMaster">
      <pc:chgData name="Dominik Marszk" userId="e4123d3b-02a8-4711-be4f-e46dce84479c" providerId="ADAL" clId="{FAB1D6D5-0F6E-49FB-A7BA-6ACACC3494FF}" dt="2024-05-03T13:37:56.300" v="3421" actId="20577"/>
      <pc:docMkLst>
        <pc:docMk/>
      </pc:docMkLst>
      <pc:sldChg chg="modSp mod">
        <pc:chgData name="Dominik Marszk" userId="e4123d3b-02a8-4711-be4f-e46dce84479c" providerId="ADAL" clId="{FAB1D6D5-0F6E-49FB-A7BA-6ACACC3494FF}" dt="2024-05-03T13:37:56.300" v="3421" actId="20577"/>
        <pc:sldMkLst>
          <pc:docMk/>
          <pc:sldMk cId="2705377511" sldId="267"/>
        </pc:sldMkLst>
        <pc:spChg chg="mod">
          <ac:chgData name="Dominik Marszk" userId="e4123d3b-02a8-4711-be4f-e46dce84479c" providerId="ADAL" clId="{FAB1D6D5-0F6E-49FB-A7BA-6ACACC3494FF}" dt="2024-05-03T13:37:56.300" v="3421" actId="20577"/>
          <ac:spMkLst>
            <pc:docMk/>
            <pc:sldMk cId="2705377511" sldId="267"/>
            <ac:spMk id="3" creationId="{00000000-0000-0000-0000-000000000000}"/>
          </ac:spMkLst>
        </pc:spChg>
      </pc:sldChg>
      <pc:sldChg chg="modSp mod">
        <pc:chgData name="Dominik Marszk" userId="e4123d3b-02a8-4711-be4f-e46dce84479c" providerId="ADAL" clId="{FAB1D6D5-0F6E-49FB-A7BA-6ACACC3494FF}" dt="2024-05-03T13:35:34.694" v="3416" actId="27636"/>
        <pc:sldMkLst>
          <pc:docMk/>
          <pc:sldMk cId="663390767" sldId="294"/>
        </pc:sldMkLst>
        <pc:spChg chg="mod">
          <ac:chgData name="Dominik Marszk" userId="e4123d3b-02a8-4711-be4f-e46dce84479c" providerId="ADAL" clId="{FAB1D6D5-0F6E-49FB-A7BA-6ACACC3494FF}" dt="2024-05-03T13:35:34.694" v="3416" actId="27636"/>
          <ac:spMkLst>
            <pc:docMk/>
            <pc:sldMk cId="663390767" sldId="294"/>
            <ac:spMk id="6146" creationId="{00000000-0000-0000-0000-000000000000}"/>
          </ac:spMkLst>
        </pc:spChg>
      </pc:sldChg>
      <pc:sldChg chg="addSp delSp modSp mod">
        <pc:chgData name="Dominik Marszk" userId="e4123d3b-02a8-4711-be4f-e46dce84479c" providerId="ADAL" clId="{FAB1D6D5-0F6E-49FB-A7BA-6ACACC3494FF}" dt="2024-05-02T20:55:15.311" v="2724" actId="1076"/>
        <pc:sldMkLst>
          <pc:docMk/>
          <pc:sldMk cId="249065578" sldId="297"/>
        </pc:sldMkLst>
        <pc:spChg chg="del">
          <ac:chgData name="Dominik Marszk" userId="e4123d3b-02a8-4711-be4f-e46dce84479c" providerId="ADAL" clId="{FAB1D6D5-0F6E-49FB-A7BA-6ACACC3494FF}" dt="2024-05-02T20:53:15.960" v="2698" actId="478"/>
          <ac:spMkLst>
            <pc:docMk/>
            <pc:sldMk cId="249065578" sldId="297"/>
            <ac:spMk id="2" creationId="{00000000-0000-0000-0000-000000000000}"/>
          </ac:spMkLst>
        </pc:spChg>
        <pc:spChg chg="add mod">
          <ac:chgData name="Dominik Marszk" userId="e4123d3b-02a8-4711-be4f-e46dce84479c" providerId="ADAL" clId="{FAB1D6D5-0F6E-49FB-A7BA-6ACACC3494FF}" dt="2024-05-02T20:53:18.944" v="2708" actId="20577"/>
          <ac:spMkLst>
            <pc:docMk/>
            <pc:sldMk cId="249065578" sldId="297"/>
            <ac:spMk id="5" creationId="{8E4F51B8-14C8-4DC8-B2DA-6CA8EED9F769}"/>
          </ac:spMkLst>
        </pc:spChg>
        <pc:picChg chg="add del">
          <ac:chgData name="Dominik Marszk" userId="e4123d3b-02a8-4711-be4f-e46dce84479c" providerId="ADAL" clId="{FAB1D6D5-0F6E-49FB-A7BA-6ACACC3494FF}" dt="2024-05-02T18:08:22.106" v="271" actId="478"/>
          <ac:picMkLst>
            <pc:docMk/>
            <pc:sldMk cId="249065578" sldId="297"/>
            <ac:picMk id="3" creationId="{ADF57840-29EB-D2CB-B687-BE14071D8686}"/>
          </ac:picMkLst>
        </pc:picChg>
        <pc:picChg chg="add del">
          <ac:chgData name="Dominik Marszk" userId="e4123d3b-02a8-4711-be4f-e46dce84479c" providerId="ADAL" clId="{FAB1D6D5-0F6E-49FB-A7BA-6ACACC3494FF}" dt="2024-05-02T20:53:55.915" v="2710" actId="478"/>
          <ac:picMkLst>
            <pc:docMk/>
            <pc:sldMk cId="249065578" sldId="297"/>
            <ac:picMk id="7" creationId="{894B7DA0-C179-45EA-5B33-9FC6FC40980D}"/>
          </ac:picMkLst>
        </pc:picChg>
        <pc:picChg chg="add del">
          <ac:chgData name="Dominik Marszk" userId="e4123d3b-02a8-4711-be4f-e46dce84479c" providerId="ADAL" clId="{FAB1D6D5-0F6E-49FB-A7BA-6ACACC3494FF}" dt="2024-05-02T20:54:07.459" v="2712" actId="22"/>
          <ac:picMkLst>
            <pc:docMk/>
            <pc:sldMk cId="249065578" sldId="297"/>
            <ac:picMk id="9" creationId="{C43E8378-9A92-B6CA-281A-49A603E7D0B0}"/>
          </ac:picMkLst>
        </pc:picChg>
        <pc:picChg chg="add del">
          <ac:chgData name="Dominik Marszk" userId="e4123d3b-02a8-4711-be4f-e46dce84479c" providerId="ADAL" clId="{FAB1D6D5-0F6E-49FB-A7BA-6ACACC3494FF}" dt="2024-05-02T20:54:29.466" v="2714" actId="22"/>
          <ac:picMkLst>
            <pc:docMk/>
            <pc:sldMk cId="249065578" sldId="297"/>
            <ac:picMk id="11" creationId="{6E49AC71-418B-1350-3276-A6F84260A7E7}"/>
          </ac:picMkLst>
        </pc:picChg>
        <pc:picChg chg="add mod modCrop">
          <ac:chgData name="Dominik Marszk" userId="e4123d3b-02a8-4711-be4f-e46dce84479c" providerId="ADAL" clId="{FAB1D6D5-0F6E-49FB-A7BA-6ACACC3494FF}" dt="2024-05-02T20:55:15.311" v="2724" actId="1076"/>
          <ac:picMkLst>
            <pc:docMk/>
            <pc:sldMk cId="249065578" sldId="297"/>
            <ac:picMk id="13" creationId="{C06D9B3F-E02B-33E4-77D9-2060FB6FE19F}"/>
          </ac:picMkLst>
        </pc:picChg>
      </pc:sldChg>
      <pc:sldChg chg="modSp mod">
        <pc:chgData name="Dominik Marszk" userId="e4123d3b-02a8-4711-be4f-e46dce84479c" providerId="ADAL" clId="{FAB1D6D5-0F6E-49FB-A7BA-6ACACC3494FF}" dt="2024-05-03T13:27:34.492" v="3201" actId="20577"/>
        <pc:sldMkLst>
          <pc:docMk/>
          <pc:sldMk cId="1436820939" sldId="388"/>
        </pc:sldMkLst>
        <pc:spChg chg="mod">
          <ac:chgData name="Dominik Marszk" userId="e4123d3b-02a8-4711-be4f-e46dce84479c" providerId="ADAL" clId="{FAB1D6D5-0F6E-49FB-A7BA-6ACACC3494FF}" dt="2024-05-03T13:27:34.492" v="3201" actId="20577"/>
          <ac:spMkLst>
            <pc:docMk/>
            <pc:sldMk cId="1436820939" sldId="388"/>
            <ac:spMk id="6146" creationId="{00000000-0000-0000-0000-000000000000}"/>
          </ac:spMkLst>
        </pc:spChg>
      </pc:sldChg>
      <pc:sldChg chg="modSp mod">
        <pc:chgData name="Dominik Marszk" userId="e4123d3b-02a8-4711-be4f-e46dce84479c" providerId="ADAL" clId="{FAB1D6D5-0F6E-49FB-A7BA-6ACACC3494FF}" dt="2024-05-03T13:37:40.279" v="3420" actId="20577"/>
        <pc:sldMkLst>
          <pc:docMk/>
          <pc:sldMk cId="2420869683" sldId="389"/>
        </pc:sldMkLst>
        <pc:spChg chg="mod">
          <ac:chgData name="Dominik Marszk" userId="e4123d3b-02a8-4711-be4f-e46dce84479c" providerId="ADAL" clId="{FAB1D6D5-0F6E-49FB-A7BA-6ACACC3494FF}" dt="2024-05-03T13:37:40.279" v="3420" actId="20577"/>
          <ac:spMkLst>
            <pc:docMk/>
            <pc:sldMk cId="2420869683" sldId="389"/>
            <ac:spMk id="6146" creationId="{00000000-0000-0000-0000-000000000000}"/>
          </ac:spMkLst>
        </pc:spChg>
      </pc:sldChg>
      <pc:sldChg chg="modSp mod ord">
        <pc:chgData name="Dominik Marszk" userId="e4123d3b-02a8-4711-be4f-e46dce84479c" providerId="ADAL" clId="{FAB1D6D5-0F6E-49FB-A7BA-6ACACC3494FF}" dt="2024-05-03T13:37:11.736" v="3418" actId="14734"/>
        <pc:sldMkLst>
          <pc:docMk/>
          <pc:sldMk cId="351198901" sldId="390"/>
        </pc:sldMkLst>
        <pc:graphicFrameChg chg="mod modGraphic">
          <ac:chgData name="Dominik Marszk" userId="e4123d3b-02a8-4711-be4f-e46dce84479c" providerId="ADAL" clId="{FAB1D6D5-0F6E-49FB-A7BA-6ACACC3494FF}" dt="2024-05-03T13:37:11.736" v="3418" actId="14734"/>
          <ac:graphicFrameMkLst>
            <pc:docMk/>
            <pc:sldMk cId="351198901" sldId="390"/>
            <ac:graphicFrameMk id="5" creationId="{790525FA-A8B0-494B-B912-D612F4850BA0}"/>
          </ac:graphicFrameMkLst>
        </pc:graphicFrameChg>
      </pc:sldChg>
      <pc:sldMasterChg chg="modSp mod">
        <pc:chgData name="Dominik Marszk" userId="e4123d3b-02a8-4711-be4f-e46dce84479c" providerId="ADAL" clId="{FAB1D6D5-0F6E-49FB-A7BA-6ACACC3494FF}" dt="2024-05-02T20:55:41.755" v="2754" actId="6549"/>
        <pc:sldMasterMkLst>
          <pc:docMk/>
          <pc:sldMasterMk cId="1233478810" sldId="2147483660"/>
        </pc:sldMasterMkLst>
        <pc:spChg chg="mod">
          <ac:chgData name="Dominik Marszk" userId="e4123d3b-02a8-4711-be4f-e46dce84479c" providerId="ADAL" clId="{FAB1D6D5-0F6E-49FB-A7BA-6ACACC3494FF}" dt="2024-05-02T20:55:41.755" v="2754" actId="6549"/>
          <ac:spMkLst>
            <pc:docMk/>
            <pc:sldMasterMk cId="1233478810" sldId="2147483660"/>
            <ac:spMk id="6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1A64-6A47-4295-A71E-0ED23AFD18AD}" type="datetimeFigureOut">
              <a:rPr lang="en-GB" smtClean="0"/>
              <a:t>03/05/2024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1212-57FD-465D-8551-EA354D7529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44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3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A20E5-F05F-4030-BF21-E6BD2D95491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726338" name="Rectangle 5"/>
          <p:cNvSpPr txBox="1">
            <a:spLocks noGrp="1" noChangeArrowheads="1"/>
          </p:cNvSpPr>
          <p:nvPr/>
        </p:nvSpPr>
        <p:spPr bwMode="auto">
          <a:xfrm>
            <a:off x="3853196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181" tIns="0" rIns="19181" bIns="0" anchor="b"/>
          <a:lstStyle/>
          <a:p>
            <a:pPr algn="r" defTabSz="920750" eaLnBrk="0" hangingPunct="0"/>
            <a:fld id="{47B8339B-1697-4EB3-9E70-F7572366E1F3}" type="slidenum">
              <a:rPr lang="en-US" sz="1000" b="0" i="1">
                <a:latin typeface="Times New Roman" pitchFamily="18" charset="0"/>
              </a:rPr>
              <a:pPr algn="r" defTabSz="920750" eaLnBrk="0" hangingPunct="0"/>
              <a:t>1</a:t>
            </a:fld>
            <a:endParaRPr lang="en-US" sz="1000" b="0" i="1" dirty="0">
              <a:latin typeface="Times New Roman" pitchFamily="18" charset="0"/>
            </a:endParaRPr>
          </a:p>
        </p:txBody>
      </p:sp>
      <p:sp>
        <p:nvSpPr>
          <p:cNvPr id="3726339" name="Rectangle 5"/>
          <p:cNvSpPr txBox="1">
            <a:spLocks noGrp="1" noChangeArrowheads="1"/>
          </p:cNvSpPr>
          <p:nvPr/>
        </p:nvSpPr>
        <p:spPr bwMode="auto">
          <a:xfrm>
            <a:off x="3853196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181" tIns="0" rIns="19181" bIns="0" anchor="b"/>
          <a:lstStyle/>
          <a:p>
            <a:pPr algn="r" defTabSz="920750" eaLnBrk="0" hangingPunct="0"/>
            <a:fld id="{64DCABF5-01F9-46B7-AD67-6E8C2EC3CE4F}" type="slidenum">
              <a:rPr lang="en-US" sz="1000" b="0" i="1">
                <a:latin typeface="Times New Roman" pitchFamily="18" charset="0"/>
              </a:rPr>
              <a:pPr algn="r" defTabSz="920750" eaLnBrk="0" hangingPunct="0"/>
              <a:t>1</a:t>
            </a:fld>
            <a:endParaRPr lang="en-US" sz="1000" b="0" i="1" dirty="0">
              <a:latin typeface="Times New Roman" pitchFamily="18" charset="0"/>
            </a:endParaRPr>
          </a:p>
        </p:txBody>
      </p:sp>
      <p:sp>
        <p:nvSpPr>
          <p:cNvPr id="372634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634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3726342" name="Slide Number Placeholder 3"/>
          <p:cNvSpPr txBox="1">
            <a:spLocks noGrp="1"/>
          </p:cNvSpPr>
          <p:nvPr/>
        </p:nvSpPr>
        <p:spPr bwMode="auto">
          <a:xfrm>
            <a:off x="3853196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181" tIns="0" rIns="19181" bIns="0" anchor="b"/>
          <a:lstStyle/>
          <a:p>
            <a:pPr algn="r" defTabSz="920750" eaLnBrk="0" hangingPunct="0"/>
            <a:fld id="{2D7B4481-FBC8-4B8A-90A3-E0CB9E5429A2}" type="slidenum">
              <a:rPr lang="en-US" sz="1000" b="0" i="1">
                <a:latin typeface="Times New Roman" pitchFamily="18" charset="0"/>
              </a:rPr>
              <a:pPr algn="r" defTabSz="920750" eaLnBrk="0" hangingPunct="0"/>
              <a:t>1</a:t>
            </a:fld>
            <a:endParaRPr lang="en-US" sz="1000" b="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2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F83B-30F1-4420-86A9-ACD9B25FD0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0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F83B-30F1-4420-86A9-ACD9B25FD0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F83B-30F1-4420-86A9-ACD9B25FD0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F83B-30F1-4420-86A9-ACD9B25FD0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7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94" y="1081177"/>
            <a:ext cx="11145329" cy="5365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2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77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86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 userDrawn="1"/>
        </p:nvSpPr>
        <p:spPr bwMode="auto">
          <a:xfrm>
            <a:off x="649818" y="838200"/>
            <a:ext cx="10991849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1800" dirty="0"/>
          </a:p>
        </p:txBody>
      </p:sp>
      <p:sp>
        <p:nvSpPr>
          <p:cNvPr id="1027" name="Rectangle 20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094" y="1081177"/>
            <a:ext cx="11145329" cy="51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204" tIns="39889" rIns="81204" bIns="39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202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400" y="65088"/>
            <a:ext cx="187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17"/>
          <p:cNvSpPr>
            <a:spLocks noChangeArrowheads="1"/>
          </p:cNvSpPr>
          <p:nvPr userDrawn="1"/>
        </p:nvSpPr>
        <p:spPr bwMode="auto">
          <a:xfrm>
            <a:off x="0" y="6621463"/>
            <a:ext cx="2512515" cy="236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>
              <a:defRPr/>
            </a:pPr>
            <a:r>
              <a:rPr lang="pl-PL" sz="1000" b="1" baseline="0" dirty="0">
                <a:solidFill>
                  <a:srgbClr val="333399"/>
                </a:solidFill>
                <a:latin typeface="Arial" charset="0"/>
              </a:rPr>
              <a:t>03 May 2024</a:t>
            </a:r>
            <a:r>
              <a:rPr lang="en-US" sz="1000" b="1" dirty="0">
                <a:solidFill>
                  <a:srgbClr val="333399"/>
                </a:solidFill>
                <a:latin typeface="Arial" charset="0"/>
              </a:rPr>
              <a:t>– MOIMS </a:t>
            </a:r>
            <a:r>
              <a:rPr lang="pl-PL" sz="1000" b="1" dirty="0">
                <a:solidFill>
                  <a:srgbClr val="333399"/>
                </a:solidFill>
                <a:latin typeface="Arial" charset="0"/>
              </a:rPr>
              <a:t>Spring 2024</a:t>
            </a:r>
            <a:r>
              <a:rPr lang="en-US" sz="1000" b="1" dirty="0">
                <a:solidFill>
                  <a:srgbClr val="333399"/>
                </a:solidFill>
                <a:latin typeface="Arial" charset="0"/>
              </a:rPr>
              <a:t>- </a:t>
            </a:r>
            <a:fld id="{4B27B960-278A-49C9-9E15-90811B4C818C}" type="slidenum">
              <a:rPr lang="en-US" sz="1000" b="1" smtClean="0">
                <a:solidFill>
                  <a:srgbClr val="333399"/>
                </a:solidFill>
                <a:latin typeface="Arial" charset="0"/>
              </a:rPr>
              <a:t>‹#›</a:t>
            </a:fld>
            <a:endParaRPr lang="en-US" sz="1000" b="1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7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Calibri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0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0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0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40" y="2584091"/>
            <a:ext cx="5991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SM&amp;</a:t>
            </a:r>
            <a:r>
              <a:rPr lang="en-US" sz="2800" b="1"/>
              <a:t>C WG </a:t>
            </a:r>
            <a:r>
              <a:rPr lang="en-US" sz="2800" b="1" dirty="0"/>
              <a:t>Report to MOIMS</a:t>
            </a:r>
          </a:p>
          <a:p>
            <a:endParaRPr lang="en-US" sz="2800" dirty="0"/>
          </a:p>
          <a:p>
            <a:r>
              <a:rPr lang="pl-PL" sz="2800" dirty="0"/>
              <a:t>Spring</a:t>
            </a:r>
            <a:r>
              <a:rPr lang="en-US" sz="2800" dirty="0"/>
              <a:t> Technical Meetings </a:t>
            </a:r>
            <a:r>
              <a:rPr lang="pl-PL" sz="2800" dirty="0"/>
              <a:t>2024</a:t>
            </a:r>
            <a:endParaRPr lang="en-US" sz="2800" dirty="0"/>
          </a:p>
          <a:p>
            <a:endParaRPr lang="en-US" sz="2800" dirty="0"/>
          </a:p>
          <a:p>
            <a:r>
              <a:rPr lang="en-US" sz="1400" dirty="0"/>
              <a:t>M. Sarkarati, C. Radulescu</a:t>
            </a:r>
          </a:p>
        </p:txBody>
      </p:sp>
    </p:spTree>
    <p:extLst>
      <p:ext uri="{BB962C8B-B14F-4D97-AF65-F5344CB8AC3E}">
        <p14:creationId xmlns:p14="http://schemas.microsoft.com/office/powerpoint/2010/main" val="27053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/>
          </p:cNvSpPr>
          <p:nvPr/>
        </p:nvSpPr>
        <p:spPr bwMode="auto">
          <a:xfrm>
            <a:off x="457199" y="779056"/>
            <a:ext cx="11092721" cy="5696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cs typeface="Calibri Light" panose="020F0302020204030204" pitchFamily="34" charset="0"/>
              </a:rPr>
              <a:t>Achievements for this meeting cycle</a:t>
            </a:r>
            <a:endParaRPr lang="en-US" sz="2200" b="1" dirty="0"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SM&amp;C WG met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 for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five days F2F.</a:t>
            </a:r>
            <a:endParaRPr lang="pl-PL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MAL BB has been published.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HTTP/XML MAL binding WG review completed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 – minor changes pending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. Pink Sheet approach will be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generated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(target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June 2024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)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.</a:t>
            </a:r>
            <a:endParaRPr lang="en-US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MPD BB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 prototyping approach agreed. Ready to submit for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Agency Review (target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June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2024)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.</a:t>
            </a:r>
            <a:endParaRPr lang="en-US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M&amp;C BB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final WG Review complete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.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Ready to submit for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Agency Review (target 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June</a:t>
            </a:r>
            <a:r>
              <a:rPr lang="en-US" sz="2000" dirty="0">
                <a:cs typeface="Calibri Light" panose="020F0302020204030204" pitchFamily="34" charset="0"/>
                <a:sym typeface="Arial" pitchFamily="34" charset="0"/>
              </a:rPr>
              <a:t> 2024)</a:t>
            </a: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.</a:t>
            </a:r>
            <a:endParaRPr lang="en-US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Joint meeting with Sec WG on MO Security strategy. Agreed to prepare first content draft (target Fall 2024).</a:t>
            </a:r>
            <a:endParaRPr lang="en-US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Joint meeting with Nav WG on MO-based navigation services definition for PNT support in LNIS – SM&amp;C WG will prepare an example of representation of a service without the need to implement MAL (target June 2024).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  <a:sym typeface="Arial" pitchFamily="34" charset="0"/>
              </a:rPr>
              <a:t>Joint meeting with DTN WG on CCSDS Delivery Agent (CDA) Service – agreed to start a project (target June 2024) with support from RF and DTN WG.</a:t>
            </a:r>
            <a:endParaRPr lang="en-US" sz="2000" dirty="0">
              <a:cs typeface="Calibri Light" panose="020F0302020204030204" pitchFamily="34" charset="0"/>
              <a:sym typeface="Arial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</a:rPr>
              <a:t>Focus until </a:t>
            </a:r>
            <a:r>
              <a:rPr lang="pl-PL" sz="2000" dirty="0">
                <a:cs typeface="Calibri Light" panose="020F0302020204030204" pitchFamily="34" charset="0"/>
              </a:rPr>
              <a:t>Fall</a:t>
            </a:r>
            <a:r>
              <a:rPr lang="en-US" sz="2000" dirty="0">
                <a:cs typeface="Calibri Light" panose="020F0302020204030204" pitchFamily="34" charset="0"/>
              </a:rPr>
              <a:t> 2024 meeting will be on</a:t>
            </a:r>
            <a:r>
              <a:rPr lang="pl-PL" sz="2000" dirty="0">
                <a:cs typeface="Calibri Light" panose="020F0302020204030204" pitchFamily="34" charset="0"/>
              </a:rPr>
              <a:t>:</a:t>
            </a:r>
            <a:endParaRPr lang="en-US" sz="2000" dirty="0"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</a:rPr>
              <a:t>Reference Model MB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 Publish</a:t>
            </a:r>
            <a:endParaRPr lang="en-US" sz="2000" dirty="0"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</a:rPr>
              <a:t>HTTP/XML binding BB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 </a:t>
            </a:r>
            <a:r>
              <a:rPr lang="pl-PL" sz="2000" dirty="0">
                <a:cs typeface="Calibri Light" panose="020F0302020204030204" pitchFamily="34" charset="0"/>
                <a:sym typeface="Wingdings" pitchFamily="2" charset="2"/>
              </a:rPr>
              <a:t>Publish</a:t>
            </a:r>
            <a:endParaRPr lang="en-US" sz="2000" dirty="0"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</a:rPr>
              <a:t>M&amp;C BB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en-US" sz="2000" dirty="0">
                <a:cs typeface="Calibri Light" panose="020F0302020204030204" pitchFamily="34" charset="0"/>
              </a:rPr>
              <a:t> </a:t>
            </a:r>
            <a:r>
              <a:rPr lang="pl-PL" sz="2000" dirty="0">
                <a:cs typeface="Calibri Light" panose="020F0302020204030204" pitchFamily="34" charset="0"/>
                <a:sym typeface="Wingdings" pitchFamily="2" charset="2"/>
              </a:rPr>
              <a:t>Prototyping + Agency Review</a:t>
            </a:r>
            <a:endParaRPr lang="en-US" sz="2000" dirty="0"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Calibri Light" panose="020F0302020204030204" pitchFamily="34" charset="0"/>
              </a:rPr>
              <a:t>MPD</a:t>
            </a:r>
            <a:r>
              <a:rPr lang="pl-PL" sz="2000" dirty="0">
                <a:cs typeface="Calibri Light" panose="020F0302020204030204" pitchFamily="34" charset="0"/>
              </a:rPr>
              <a:t> BB</a:t>
            </a:r>
            <a:r>
              <a:rPr lang="en-US" sz="2000" dirty="0">
                <a:cs typeface="Calibri Light" panose="020F0302020204030204" pitchFamily="34" charset="0"/>
              </a:rPr>
              <a:t>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en-US" sz="2000" dirty="0">
                <a:cs typeface="Calibri Light" panose="020F0302020204030204" pitchFamily="34" charset="0"/>
              </a:rPr>
              <a:t> </a:t>
            </a:r>
            <a:r>
              <a:rPr lang="pl-PL" sz="2000" dirty="0">
                <a:cs typeface="Calibri Light" panose="020F0302020204030204" pitchFamily="34" charset="0"/>
                <a:sym typeface="Wingdings" pitchFamily="2" charset="2"/>
              </a:rPr>
              <a:t>Prototyping + Agency Review</a:t>
            </a:r>
            <a:endParaRPr lang="pl-PL" sz="2000" dirty="0"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20000"/>
              </a:lnSpc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</a:rPr>
              <a:t>MO GB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pl-PL" sz="2000" dirty="0">
                <a:cs typeface="Calibri Light" panose="020F0302020204030204" pitchFamily="34" charset="0"/>
              </a:rPr>
              <a:t> Update needed (WG Review)</a:t>
            </a:r>
          </a:p>
          <a:p>
            <a:pPr marL="1257300" lvl="2" indent="-342900">
              <a:lnSpc>
                <a:spcPct val="120000"/>
              </a:lnSpc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</a:rPr>
              <a:t>MO Security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pl-PL" sz="2000" dirty="0">
                <a:cs typeface="Calibri Light" panose="020F0302020204030204" pitchFamily="34" charset="0"/>
              </a:rPr>
              <a:t> First Draft</a:t>
            </a:r>
          </a:p>
          <a:p>
            <a:pPr marL="1257300" lvl="2" indent="-342900">
              <a:lnSpc>
                <a:spcPct val="120000"/>
              </a:lnSpc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</a:rPr>
              <a:t>CDA BB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pl-PL" sz="2000" dirty="0">
                <a:cs typeface="Calibri Light" panose="020F0302020204030204" pitchFamily="34" charset="0"/>
              </a:rPr>
              <a:t> First Draft</a:t>
            </a:r>
          </a:p>
          <a:p>
            <a:pPr marL="1257300" lvl="2" indent="-342900">
              <a:lnSpc>
                <a:spcPct val="120000"/>
              </a:lnSpc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pl-PL" sz="2000" dirty="0">
                <a:cs typeface="Calibri Light" panose="020F0302020204030204" pitchFamily="34" charset="0"/>
              </a:rPr>
              <a:t>SPP/Binary BB </a:t>
            </a:r>
            <a:r>
              <a:rPr lang="en-US" sz="2000" dirty="0">
                <a:cs typeface="Calibri Light" panose="020F0302020204030204" pitchFamily="34" charset="0"/>
                <a:sym typeface="Wingdings" pitchFamily="2" charset="2"/>
              </a:rPr>
              <a:t></a:t>
            </a:r>
            <a:r>
              <a:rPr lang="pl-PL" sz="2000" dirty="0">
                <a:cs typeface="Calibri Light" panose="020F0302020204030204" pitchFamily="34" charset="0"/>
                <a:sym typeface="Wingdings" pitchFamily="2" charset="2"/>
              </a:rPr>
              <a:t> Start 5Y review</a:t>
            </a:r>
            <a:endParaRPr lang="en-US" sz="2000" dirty="0">
              <a:cs typeface="Calibri Light" panose="020F0302020204030204" pitchFamily="34" charset="0"/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2409120" y="126170"/>
            <a:ext cx="7066520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algn="ctr">
              <a:lnSpc>
                <a:spcPct val="90000"/>
              </a:lnSpc>
              <a:spcBef>
                <a:spcPts val="1600"/>
              </a:spcBef>
            </a:pPr>
            <a:r>
              <a:rPr lang="en-US" sz="2800" b="1" dirty="0"/>
              <a:t>SM&amp;C WG Executive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907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/>
          </p:cNvSpPr>
          <p:nvPr/>
        </p:nvSpPr>
        <p:spPr bwMode="auto">
          <a:xfrm>
            <a:off x="457199" y="779056"/>
            <a:ext cx="11092721" cy="6078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normAutofit/>
          </a:bodyPr>
          <a:lstStyle/>
          <a:p>
            <a:pPr>
              <a:lnSpc>
                <a:spcPct val="120000"/>
              </a:lnSpc>
              <a:buSzPct val="95000"/>
            </a:pPr>
            <a:r>
              <a:rPr lang="en-US" sz="2600" b="1" dirty="0"/>
              <a:t>Working Group Status</a:t>
            </a:r>
            <a:endParaRPr lang="en-US" sz="2600" b="1" dirty="0">
              <a:sym typeface="Arial" pitchFamily="34" charset="0"/>
            </a:endParaRP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1900" dirty="0"/>
              <a:t>High Momentum</a:t>
            </a:r>
            <a:r>
              <a:rPr lang="pl-PL" sz="1900" dirty="0"/>
              <a:t>.</a:t>
            </a:r>
            <a:r>
              <a:rPr lang="en-US" sz="1900" dirty="0"/>
              <a:t> Very active and technical discussions.</a:t>
            </a:r>
            <a:endParaRPr lang="pl-PL" sz="1900" dirty="0"/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/>
              <a:t>2</a:t>
            </a:r>
            <a:r>
              <a:rPr lang="en-US" sz="1900" dirty="0"/>
              <a:t> CNES, </a:t>
            </a:r>
            <a:r>
              <a:rPr lang="pl-PL" sz="1900" dirty="0"/>
              <a:t>1 DLR, 5</a:t>
            </a:r>
            <a:r>
              <a:rPr lang="en-US" sz="1900" dirty="0"/>
              <a:t> ESA, </a:t>
            </a:r>
            <a:r>
              <a:rPr lang="pl-PL" sz="1900" dirty="0"/>
              <a:t>2</a:t>
            </a:r>
            <a:r>
              <a:rPr lang="en-US" sz="1900" dirty="0"/>
              <a:t> NASA,</a:t>
            </a:r>
            <a:r>
              <a:rPr lang="pl-PL" sz="1900" dirty="0"/>
              <a:t> 2 Industry (Airbus/ESA).</a:t>
            </a:r>
            <a:endParaRPr lang="en-US" sz="1900" dirty="0"/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endParaRPr lang="en-US" sz="1900" dirty="0"/>
          </a:p>
          <a:p>
            <a:pPr>
              <a:lnSpc>
                <a:spcPct val="120000"/>
              </a:lnSpc>
              <a:buClr>
                <a:srgbClr val="000000"/>
              </a:buClr>
              <a:buSzPct val="95000"/>
            </a:pPr>
            <a:r>
              <a:rPr lang="en-US" sz="2600" b="1" dirty="0"/>
              <a:t>Interaction with other WGs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>
                <a:sym typeface="Arial" pitchFamily="34" charset="0"/>
              </a:rPr>
              <a:t>Joint meeting with Sec WG on MO Security strategy.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>
                <a:sym typeface="Arial" pitchFamily="34" charset="0"/>
              </a:rPr>
              <a:t>Joint meeting with Nav WG on MO-based navigation services definition for PNT support in LNIS.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>
                <a:sym typeface="Arial" pitchFamily="34" charset="0"/>
              </a:rPr>
              <a:t>Joint meeting with DTN WG on CCSDS Delivery Agent (CDA) Service.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>
                <a:sym typeface="Arial" pitchFamily="34" charset="0"/>
              </a:rPr>
              <a:t>Support provided to MP&amp;S Meetings.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>
                <a:sym typeface="Arial" pitchFamily="34" charset="0"/>
              </a:rPr>
              <a:t>Joint meetings with other WGs were beneficial and we plan to make this a priority in the future meetings.</a:t>
            </a:r>
            <a:endParaRPr lang="en-US" sz="1900" dirty="0"/>
          </a:p>
          <a:p>
            <a:pPr>
              <a:lnSpc>
                <a:spcPct val="120000"/>
              </a:lnSpc>
              <a:buClr>
                <a:srgbClr val="000000"/>
              </a:buClr>
              <a:buSzPct val="95000"/>
            </a:pPr>
            <a:r>
              <a:rPr lang="en-US" sz="2600" b="1" dirty="0"/>
              <a:t>Problems and Issues</a:t>
            </a:r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1900" dirty="0"/>
              <a:t>Meeting venue made it challenging to mingle among participants.</a:t>
            </a:r>
            <a:endParaRPr lang="en-US" sz="1900" dirty="0"/>
          </a:p>
          <a:p>
            <a:pPr marL="747713" lvl="1" indent="-290513">
              <a:lnSpc>
                <a:spcPct val="12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1900" dirty="0"/>
              <a:t>The SM&amp;C WG considers essential to meet 5 days during </a:t>
            </a:r>
            <a:r>
              <a:rPr lang="pl-PL" sz="1900" dirty="0"/>
              <a:t>Fall</a:t>
            </a:r>
            <a:r>
              <a:rPr lang="en-US" sz="1900" dirty="0"/>
              <a:t> Meetings 2024</a:t>
            </a:r>
            <a:r>
              <a:rPr lang="pl-PL" sz="1900" dirty="0"/>
              <a:t>.</a:t>
            </a:r>
            <a:endParaRPr lang="en-US" sz="1900" dirty="0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2409120" y="126170"/>
            <a:ext cx="7066520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algn="ctr">
              <a:lnSpc>
                <a:spcPct val="90000"/>
              </a:lnSpc>
              <a:spcBef>
                <a:spcPts val="1600"/>
              </a:spcBef>
            </a:pPr>
            <a:r>
              <a:rPr lang="en-US" sz="2800" b="1" dirty="0"/>
              <a:t>SM&amp;C WG Executive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696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/>
          </p:cNvSpPr>
          <p:nvPr/>
        </p:nvSpPr>
        <p:spPr bwMode="auto">
          <a:xfrm>
            <a:off x="437941" y="796037"/>
            <a:ext cx="11300603" cy="52664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no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95000"/>
            </a:pPr>
            <a:r>
              <a:rPr lang="en-US" sz="2800" b="1" dirty="0"/>
              <a:t>Resolutions agreed upon this meeting</a:t>
            </a:r>
          </a:p>
          <a:p>
            <a:pPr marL="747713" lvl="1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2400" dirty="0"/>
              <a:t>Request the MOIMS AD to start the Agency Review </a:t>
            </a:r>
            <a:r>
              <a:rPr lang="pl-PL" sz="2400" dirty="0"/>
              <a:t>of:</a:t>
            </a:r>
          </a:p>
          <a:p>
            <a:pPr marL="1204913" lvl="2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2400" dirty="0"/>
              <a:t>CCSDS 524.3-B-</a:t>
            </a:r>
            <a:r>
              <a:rPr lang="pl-PL" sz="2400" dirty="0"/>
              <a:t>2</a:t>
            </a:r>
            <a:r>
              <a:rPr lang="en-US" sz="2400" dirty="0"/>
              <a:t> Mission Operations</a:t>
            </a:r>
            <a:r>
              <a:rPr lang="pl-PL" sz="2400" dirty="0"/>
              <a:t> </a:t>
            </a:r>
            <a:r>
              <a:rPr lang="en-US" sz="2400" dirty="0"/>
              <a:t>-</a:t>
            </a:r>
            <a:r>
              <a:rPr lang="pl-PL" sz="2400" dirty="0"/>
              <a:t> </a:t>
            </a:r>
            <a:r>
              <a:rPr lang="en-US" sz="2400" dirty="0"/>
              <a:t>Message Abstraction Layer Binding to HTTP Transport and XML Encoding</a:t>
            </a:r>
            <a:endParaRPr lang="pl-PL" sz="2400" dirty="0"/>
          </a:p>
          <a:p>
            <a:pPr marL="1204913" lvl="2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2400" dirty="0"/>
              <a:t>CCSDS 522.2-B-1 Mission Operations - Mission Product Distribution Services</a:t>
            </a:r>
            <a:endParaRPr lang="pl-PL" sz="2400" dirty="0"/>
          </a:p>
          <a:p>
            <a:pPr marL="747713" lvl="1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2400" dirty="0"/>
              <a:t>Request the creation of:</a:t>
            </a:r>
          </a:p>
          <a:p>
            <a:pPr marL="1204913" lvl="2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2400" dirty="0"/>
              <a:t>New project - CCSDS Delivery Agent Service</a:t>
            </a:r>
          </a:p>
          <a:p>
            <a:pPr marL="1204913" lvl="2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pl-PL" sz="2400" b="0" i="0" u="none" strike="noStrike" dirty="0">
                <a:effectLst/>
                <a:latin typeface="Calibri" charset="0"/>
              </a:rPr>
              <a:t>5 Year Review - 524.1-B-2 MAL Binding to SPP and Binary Encoding</a:t>
            </a:r>
            <a:endParaRPr lang="en-US" sz="2400" dirty="0"/>
          </a:p>
          <a:p>
            <a:pPr>
              <a:lnSpc>
                <a:spcPct val="120000"/>
              </a:lnSpc>
              <a:buClr>
                <a:srgbClr val="000000"/>
              </a:buClr>
              <a:buSzPct val="95000"/>
            </a:pPr>
            <a:r>
              <a:rPr lang="en-US" sz="2800" b="1" dirty="0"/>
              <a:t>Further Resolutions anticipated in the next 6 months</a:t>
            </a:r>
          </a:p>
          <a:p>
            <a:pPr marL="747713" lvl="1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2400" dirty="0"/>
              <a:t>Request the MOIMS AD to start the Agency Review </a:t>
            </a:r>
            <a:r>
              <a:rPr lang="pl-PL" sz="2400" dirty="0"/>
              <a:t>of:</a:t>
            </a:r>
          </a:p>
          <a:p>
            <a:pPr marL="1204913" lvl="2" indent="-290513">
              <a:lnSpc>
                <a:spcPct val="110000"/>
              </a:lnSpc>
              <a:buClr>
                <a:srgbClr val="000000"/>
              </a:buClr>
              <a:buSzPct val="95000"/>
              <a:buFont typeface="ArialMT" charset="0"/>
              <a:buChar char="•"/>
            </a:pPr>
            <a:r>
              <a:rPr lang="en-US" sz="2400" dirty="0"/>
              <a:t>CCSDS 522.1-B-</a:t>
            </a:r>
            <a:r>
              <a:rPr lang="pl-PL" sz="2400" dirty="0"/>
              <a:t>2</a:t>
            </a:r>
            <a:r>
              <a:rPr lang="en-US" sz="2400" dirty="0"/>
              <a:t> Mission Operations </a:t>
            </a:r>
            <a:r>
              <a:rPr lang="pl-PL" sz="2400" dirty="0"/>
              <a:t>- </a:t>
            </a:r>
            <a:r>
              <a:rPr lang="en-US" sz="2400" dirty="0"/>
              <a:t>Monitor &amp; Control Services</a:t>
            </a:r>
            <a:endParaRPr lang="pl-PL" sz="2400" dirty="0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2409120" y="126170"/>
            <a:ext cx="7066520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algn="ctr">
              <a:lnSpc>
                <a:spcPct val="90000"/>
              </a:lnSpc>
              <a:spcBef>
                <a:spcPts val="1600"/>
              </a:spcBef>
            </a:pPr>
            <a:r>
              <a:rPr lang="en-US" sz="2800" b="1" dirty="0"/>
              <a:t>SM&amp;C WG Executive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093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/>
          </p:cNvSpPr>
          <p:nvPr/>
        </p:nvSpPr>
        <p:spPr bwMode="auto">
          <a:xfrm>
            <a:off x="2409120" y="126170"/>
            <a:ext cx="7066520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lvl="1" algn="ctr">
              <a:lnSpc>
                <a:spcPct val="90000"/>
              </a:lnSpc>
              <a:spcBef>
                <a:spcPts val="1600"/>
              </a:spcBef>
            </a:pPr>
            <a:r>
              <a:rPr lang="en-US" sz="2800" b="1" dirty="0"/>
              <a:t>SM&amp;C WG Executive Summary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0525FA-A8B0-494B-B912-D612F485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64611"/>
              </p:ext>
            </p:extLst>
          </p:nvPr>
        </p:nvGraphicFramePr>
        <p:xfrm>
          <a:off x="598345" y="1101339"/>
          <a:ext cx="11259469" cy="4157662"/>
        </p:xfrm>
        <a:graphic>
          <a:graphicData uri="http://schemas.openxmlformats.org/drawingml/2006/table">
            <a:tbl>
              <a:tblPr/>
              <a:tblGrid>
                <a:gridCol w="90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0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Area and WG name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CCSDS Ref </a:t>
                      </a:r>
                      <a:r>
                        <a:rPr lang="en-US" sz="105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Nr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Document Title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Status / Comments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Start and / or Target Publication Date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520.0-G-4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Mission Operations Services Concept 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– G-4</a:t>
                      </a:r>
                      <a:endParaRPr lang="en-GB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Project in progress.</a:t>
                      </a:r>
                    </a:p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NASA will lead the update.</a:t>
                      </a:r>
                      <a:endParaRPr lang="en-GB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Start date </a:t>
                      </a:r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01Nov2016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</a:t>
                      </a: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 date   30Jun202</a:t>
                      </a:r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5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520.1-M-2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Mission Operations Reference Model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– M-2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Ready for publication.</a:t>
                      </a:r>
                    </a:p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CMC poll to open.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Start date 19Oct2018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</a:t>
                      </a: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 date   3</a:t>
                      </a:r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0Jun</a:t>
                      </a: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202</a:t>
                      </a:r>
                      <a:r>
                        <a:rPr lang="pl-P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</a:rPr>
                        <a:t>4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34332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522.1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-B-2</a:t>
                      </a:r>
                      <a:endParaRPr lang="nb-NO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5Y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Mission Operations Monitor &amp; Control Services 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– B-2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Final WG review complete. Ready for agency review.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Start date 01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Feb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2022</a:t>
                      </a:r>
                    </a:p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date 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15Jan2025</a:t>
                      </a:r>
                      <a:endParaRPr lang="de-DE" sz="1000" b="1" i="0" u="none" strike="noStrike" dirty="0">
                        <a:solidFill>
                          <a:srgbClr val="FFFFF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40506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522.2-B-1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Mission Operations - Mission Product Distribution Services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– B-1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Final WG review and prototyping pending.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Start date 2015</a:t>
                      </a:r>
                    </a:p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date 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 30Jan2025</a:t>
                      </a:r>
                      <a:endParaRPr lang="de-DE" sz="1000" b="1" i="0" u="none" strike="noStrike" dirty="0">
                        <a:solidFill>
                          <a:srgbClr val="FFFFF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28697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524.1-B-2</a:t>
                      </a:r>
                      <a:endParaRPr lang="nb-NO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5Y Mission Operations - Message Abstraction Layer Binding to Space Packet Transport and Binary Encoding – B-2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Agreed to start a project.</a:t>
                      </a:r>
                    </a:p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Follow the pink sheet approach. Possibly DLR will lead.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Start date 15May2024</a:t>
                      </a:r>
                    </a:p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 date   30Jun2025</a:t>
                      </a:r>
                      <a:endParaRPr lang="de-DE" sz="1000" b="1" i="0" u="none" strike="noStrike" dirty="0">
                        <a:solidFill>
                          <a:srgbClr val="FFFFF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1074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524.3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-B-2</a:t>
                      </a:r>
                      <a:endParaRPr lang="nb-NO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5Y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Mission Operations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-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Message Abstraction Layer Binding to HTTP Transport and XML Encoding</a:t>
                      </a: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 – B-2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Final WG comments being implemented.</a:t>
                      </a:r>
                    </a:p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Pink sheet and redlined version to be provided to the MOIMS AD.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Start date 01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Jul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2022</a:t>
                      </a:r>
                    </a:p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Pub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date 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01</a:t>
                      </a:r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Aug</a:t>
                      </a:r>
                      <a:r>
                        <a:rPr lang="de-D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2024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37099"/>
                  </a:ext>
                </a:extLst>
              </a:tr>
              <a:tr h="51508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MOIMS SM&amp;C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XXX.X-B-1</a:t>
                      </a:r>
                      <a:endParaRPr lang="nb-NO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CCSDS Delivery Agent (CDA) Service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Agreed to start a project.</a:t>
                      </a:r>
                    </a:p>
                    <a:p>
                      <a:pPr algn="l" fontAlgn="t"/>
                      <a:r>
                        <a:rPr lang="pl-PL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ESA will lead the book.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</a:rPr>
                        <a:t>Start date 15May2024</a:t>
                      </a:r>
                      <a:endParaRPr lang="de-DE" sz="1000" b="1" i="0" u="none" strike="noStrike" dirty="0">
                        <a:solidFill>
                          <a:srgbClr val="FFFFFF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989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4F51B8-14C8-4DC8-B2DA-6CA8EED9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Thank you!</a:t>
            </a:r>
            <a:endParaRPr lang="en-GB" dirty="0"/>
          </a:p>
        </p:txBody>
      </p:sp>
      <p:pic>
        <p:nvPicPr>
          <p:cNvPr id="13" name="Picture 12" descr="A group of men standing in front of a glass case&#10;&#10;Description automatically generated">
            <a:extLst>
              <a:ext uri="{FF2B5EF4-FFF2-40B4-BE49-F238E27FC236}">
                <a16:creationId xmlns:a16="http://schemas.microsoft.com/office/drawing/2014/main" id="{C06D9B3F-E02B-33E4-77D9-2060FB6F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25038" r="8667" b="21333"/>
          <a:stretch/>
        </p:blipFill>
        <p:spPr>
          <a:xfrm>
            <a:off x="265103" y="995680"/>
            <a:ext cx="11776942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578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7a70b3a-f4b6-4f7d-bf4b-ffcbdb4bef32}" enabled="1" method="Privilege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11488</TotalTime>
  <Words>782</Words>
  <Application>Microsoft Office PowerPoint</Application>
  <PresentationFormat>Widescreen</PresentationFormat>
  <Paragraphs>110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ArialMT</vt:lpstr>
      <vt:lpstr>Calibri</vt:lpstr>
      <vt:lpstr>Calibri Light</vt:lpstr>
      <vt:lpstr>Consolas</vt:lpstr>
      <vt:lpstr>Times New Roman</vt:lpstr>
      <vt:lpstr>TMOD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Margherita Di Giulio</dc:creator>
  <cp:lastModifiedBy>Dominik Marszk</cp:lastModifiedBy>
  <cp:revision>177</cp:revision>
  <dcterms:created xsi:type="dcterms:W3CDTF">2018-10-02T13:23:14Z</dcterms:created>
  <dcterms:modified xsi:type="dcterms:W3CDTF">2024-05-03T13:37:56Z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a70b3a-f4b6-4f7d-bf4b-ffcbdb4bef32_Enabled">
    <vt:lpwstr>true</vt:lpwstr>
  </property>
  <property fmtid="{D5CDD505-2E9C-101B-9397-08002B2CF9AE}" pid="3" name="MSIP_Label_67a70b3a-f4b6-4f7d-bf4b-ffcbdb4bef32_SetDate">
    <vt:lpwstr>2021-05-12T08:52:29Z</vt:lpwstr>
  </property>
  <property fmtid="{D5CDD505-2E9C-101B-9397-08002B2CF9AE}" pid="4" name="MSIP_Label_67a70b3a-f4b6-4f7d-bf4b-ffcbdb4bef32_Method">
    <vt:lpwstr>Privileged</vt:lpwstr>
  </property>
  <property fmtid="{D5CDD505-2E9C-101B-9397-08002B2CF9AE}" pid="5" name="MSIP_Label_67a70b3a-f4b6-4f7d-bf4b-ffcbdb4bef32_Name">
    <vt:lpwstr>ESA UNCLASSIFIED – Releasable to the Public</vt:lpwstr>
  </property>
  <property fmtid="{D5CDD505-2E9C-101B-9397-08002B2CF9AE}" pid="6" name="MSIP_Label_67a70b3a-f4b6-4f7d-bf4b-ffcbdb4bef32_SiteId">
    <vt:lpwstr>9a5cacd0-2bef-4dd7-ac5c-7ebe1f54f495</vt:lpwstr>
  </property>
  <property fmtid="{D5CDD505-2E9C-101B-9397-08002B2CF9AE}" pid="7" name="MSIP_Label_67a70b3a-f4b6-4f7d-bf4b-ffcbdb4bef32_ActionId">
    <vt:lpwstr>cd0f483d-d60c-4ae2-b92d-59796e5b52c1</vt:lpwstr>
  </property>
  <property fmtid="{D5CDD505-2E9C-101B-9397-08002B2CF9AE}" pid="8" name="MSIP_Label_67a70b3a-f4b6-4f7d-bf4b-ffcbdb4bef32_ContentBits">
    <vt:lpwstr>0</vt:lpwstr>
  </property>
</Properties>
</file>