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393" r:id="rId5"/>
    <p:sldId id="387" r:id="rId6"/>
    <p:sldId id="388" r:id="rId7"/>
    <p:sldId id="389" r:id="rId8"/>
    <p:sldId id="390" r:id="rId9"/>
    <p:sldId id="39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o Merri" initials="MM" lastIdx="1" clrIdx="0">
    <p:extLst>
      <p:ext uri="{19B8F6BF-5375-455C-9EA6-DF929625EA0E}">
        <p15:presenceInfo xmlns:p15="http://schemas.microsoft.com/office/powerpoint/2012/main" userId="Mario Merri" providerId="None"/>
      </p:ext>
    </p:extLst>
  </p:cmAuthor>
  <p:cmAuthor id="2" name="Behal Brigitte" initials="BB" lastIdx="5" clrIdx="1">
    <p:extLst>
      <p:ext uri="{19B8F6BF-5375-455C-9EA6-DF929625EA0E}">
        <p15:presenceInfo xmlns:p15="http://schemas.microsoft.com/office/powerpoint/2012/main" userId="S-1-5-21-335591254-3743126510-2744721249-93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B52FC"/>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4050" autoAdjust="0"/>
  </p:normalViewPr>
  <p:slideViewPr>
    <p:cSldViewPr snapToGrid="0">
      <p:cViewPr>
        <p:scale>
          <a:sx n="150" d="100"/>
          <a:sy n="150" d="100"/>
        </p:scale>
        <p:origin x="1384" y="32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C1A64-6A47-4295-A71E-0ED23AFD18AD}" type="datetimeFigureOut">
              <a:rPr lang="en-GB" smtClean="0"/>
              <a:t>12/05/2023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E1212-57FD-465D-8551-EA354D7529D8}" type="slidenum">
              <a:rPr lang="en-GB" smtClean="0"/>
              <a:t>‹#›</a:t>
            </a:fld>
            <a:endParaRPr lang="en-GB"/>
          </a:p>
        </p:txBody>
      </p:sp>
    </p:spTree>
    <p:extLst>
      <p:ext uri="{BB962C8B-B14F-4D97-AF65-F5344CB8AC3E}">
        <p14:creationId xmlns:p14="http://schemas.microsoft.com/office/powerpoint/2010/main" val="3457444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1</a:t>
            </a:fld>
            <a:endParaRPr lang="en-US" dirty="0"/>
          </a:p>
        </p:txBody>
      </p:sp>
    </p:spTree>
    <p:extLst>
      <p:ext uri="{BB962C8B-B14F-4D97-AF65-F5344CB8AC3E}">
        <p14:creationId xmlns:p14="http://schemas.microsoft.com/office/powerpoint/2010/main" val="1841262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3320230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3505382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1543468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6</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6</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6</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223838" y="808038"/>
            <a:ext cx="7186613"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2492928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3973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18992"/>
          </a:xfrm>
          <a:prstGeom prst="rect">
            <a:avLst/>
          </a:prstGeo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a:xfrm>
            <a:off x="575094" y="1081177"/>
            <a:ext cx="11145329" cy="53656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1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776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7386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57641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429" name="Line 829"/>
          <p:cNvSpPr>
            <a:spLocks noChangeShapeType="1"/>
          </p:cNvSpPr>
          <p:nvPr userDrawn="1"/>
        </p:nvSpPr>
        <p:spPr bwMode="auto">
          <a:xfrm>
            <a:off x="649818" y="838200"/>
            <a:ext cx="10991849" cy="0"/>
          </a:xfrm>
          <a:prstGeom prst="line">
            <a:avLst/>
          </a:prstGeom>
          <a:noFill/>
          <a:ln w="1651">
            <a:solidFill>
              <a:srgbClr val="333399"/>
            </a:solidFill>
            <a:round/>
            <a:headEnd/>
            <a:tailEnd/>
          </a:ln>
        </p:spPr>
        <p:txBody>
          <a:bodyPr/>
          <a:lstStyle/>
          <a:p>
            <a:pPr eaLnBrk="0" hangingPunct="0">
              <a:defRPr/>
            </a:pPr>
            <a:endParaRPr lang="en-US" sz="1800"/>
          </a:p>
        </p:txBody>
      </p:sp>
      <p:sp>
        <p:nvSpPr>
          <p:cNvPr id="1027" name="Rectangle 2015"/>
          <p:cNvSpPr>
            <a:spLocks noGrp="1" noChangeArrowheads="1"/>
          </p:cNvSpPr>
          <p:nvPr>
            <p:ph type="body" idx="1"/>
          </p:nvPr>
        </p:nvSpPr>
        <p:spPr bwMode="auto">
          <a:xfrm>
            <a:off x="575094" y="1081177"/>
            <a:ext cx="11145329" cy="5116423"/>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29" name="Picture 2022"/>
          <p:cNvPicPr>
            <a:picLocks noChangeAspect="1" noChangeArrowheads="1"/>
          </p:cNvPicPr>
          <p:nvPr userDrawn="1"/>
        </p:nvPicPr>
        <p:blipFill>
          <a:blip r:embed="rId8" cstate="print"/>
          <a:srcRect/>
          <a:stretch>
            <a:fillRect/>
          </a:stretch>
        </p:blipFill>
        <p:spPr bwMode="auto">
          <a:xfrm>
            <a:off x="10058400" y="65088"/>
            <a:ext cx="1879600" cy="620712"/>
          </a:xfrm>
          <a:prstGeom prst="rect">
            <a:avLst/>
          </a:prstGeom>
          <a:noFill/>
          <a:ln w="9525">
            <a:noFill/>
            <a:miter lim="800000"/>
            <a:headEnd/>
            <a:tailEnd/>
          </a:ln>
        </p:spPr>
      </p:pic>
      <p:sp>
        <p:nvSpPr>
          <p:cNvPr id="7" name="Rectangle 2017"/>
          <p:cNvSpPr>
            <a:spLocks noChangeArrowheads="1"/>
          </p:cNvSpPr>
          <p:nvPr userDrawn="1"/>
        </p:nvSpPr>
        <p:spPr bwMode="auto">
          <a:xfrm>
            <a:off x="0" y="6621463"/>
            <a:ext cx="2433968"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1" baseline="0" dirty="0">
                <a:solidFill>
                  <a:srgbClr val="333399"/>
                </a:solidFill>
                <a:latin typeface="Arial" charset="0"/>
              </a:rPr>
              <a:t>15-16May</a:t>
            </a:r>
            <a:r>
              <a:rPr lang="en-US" sz="1000" b="1" dirty="0">
                <a:solidFill>
                  <a:srgbClr val="333399"/>
                </a:solidFill>
                <a:latin typeface="Arial" charset="0"/>
              </a:rPr>
              <a:t>2023 – MOIMS Spring 2023</a:t>
            </a:r>
          </a:p>
        </p:txBody>
      </p:sp>
    </p:spTree>
    <p:extLst>
      <p:ext uri="{BB962C8B-B14F-4D97-AF65-F5344CB8AC3E}">
        <p14:creationId xmlns:p14="http://schemas.microsoft.com/office/powerpoint/2010/main" val="1233478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0" r:id="rId6"/>
  </p:sldLayoutIdLst>
  <p:hf hd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Calibri" pitchFamily="34" charset="0"/>
        </a:defRPr>
      </a:lvl2pPr>
      <a:lvl3pPr algn="ctr" rtl="0" eaLnBrk="0" fontAlgn="base" hangingPunct="0">
        <a:lnSpc>
          <a:spcPct val="90000"/>
        </a:lnSpc>
        <a:spcBef>
          <a:spcPct val="0"/>
        </a:spcBef>
        <a:spcAft>
          <a:spcPct val="0"/>
        </a:spcAft>
        <a:defRPr sz="2500" b="1">
          <a:solidFill>
            <a:schemeClr val="hlink"/>
          </a:solidFill>
          <a:latin typeface="Calibri" pitchFamily="34" charset="0"/>
        </a:defRPr>
      </a:lvl3pPr>
      <a:lvl4pPr algn="ctr" rtl="0" eaLnBrk="0" fontAlgn="base" hangingPunct="0">
        <a:lnSpc>
          <a:spcPct val="90000"/>
        </a:lnSpc>
        <a:spcBef>
          <a:spcPct val="0"/>
        </a:spcBef>
        <a:spcAft>
          <a:spcPct val="0"/>
        </a:spcAft>
        <a:defRPr sz="2500" b="1">
          <a:solidFill>
            <a:schemeClr val="hlink"/>
          </a:solidFill>
          <a:latin typeface="Calibri" pitchFamily="34" charset="0"/>
        </a:defRPr>
      </a:lvl4pPr>
      <a:lvl5pPr algn="ctr" rtl="0" eaLnBrk="0" fontAlgn="base" hangingPunct="0">
        <a:lnSpc>
          <a:spcPct val="90000"/>
        </a:lnSpc>
        <a:spcBef>
          <a:spcPct val="0"/>
        </a:spcBef>
        <a:spcAft>
          <a:spcPct val="0"/>
        </a:spcAft>
        <a:defRPr sz="2500" b="1">
          <a:solidFill>
            <a:schemeClr val="hlink"/>
          </a:solidFill>
          <a:latin typeface="Calibri" pitchFamily="34"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0">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0">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0">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0">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0">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MOIMS Meeting Demographics</a:t>
            </a:r>
            <a:endParaRPr lang="en-US" dirty="0"/>
          </a:p>
        </p:txBody>
      </p:sp>
      <p:graphicFrame>
        <p:nvGraphicFramePr>
          <p:cNvPr id="5" name="Table 2">
            <a:extLst>
              <a:ext uri="{FF2B5EF4-FFF2-40B4-BE49-F238E27FC236}">
                <a16:creationId xmlns:a16="http://schemas.microsoft.com/office/drawing/2014/main" id="{739171A7-85E7-424F-8A5A-CCF8E039A49F}"/>
              </a:ext>
            </a:extLst>
          </p:cNvPr>
          <p:cNvGraphicFramePr>
            <a:graphicFrameLocks noGrp="1"/>
          </p:cNvGraphicFramePr>
          <p:nvPr>
            <p:extLst>
              <p:ext uri="{D42A27DB-BD31-4B8C-83A1-F6EECF244321}">
                <p14:modId xmlns:p14="http://schemas.microsoft.com/office/powerpoint/2010/main" val="1603462429"/>
              </p:ext>
            </p:extLst>
          </p:nvPr>
        </p:nvGraphicFramePr>
        <p:xfrm>
          <a:off x="1669825" y="1028107"/>
          <a:ext cx="8545110" cy="5040000"/>
        </p:xfrm>
        <a:graphic>
          <a:graphicData uri="http://schemas.openxmlformats.org/drawingml/2006/table">
            <a:tbl>
              <a:tblPr bandRow="1">
                <a:tableStyleId>{5C22544A-7EE6-4342-B048-85BDC9FD1C3A}</a:tableStyleId>
              </a:tblPr>
              <a:tblGrid>
                <a:gridCol w="1709022">
                  <a:extLst>
                    <a:ext uri="{9D8B030D-6E8A-4147-A177-3AD203B41FA5}">
                      <a16:colId xmlns:a16="http://schemas.microsoft.com/office/drawing/2014/main" val="3612145401"/>
                    </a:ext>
                  </a:extLst>
                </a:gridCol>
                <a:gridCol w="1709022">
                  <a:extLst>
                    <a:ext uri="{9D8B030D-6E8A-4147-A177-3AD203B41FA5}">
                      <a16:colId xmlns:a16="http://schemas.microsoft.com/office/drawing/2014/main" val="1878736972"/>
                    </a:ext>
                  </a:extLst>
                </a:gridCol>
                <a:gridCol w="1709022">
                  <a:extLst>
                    <a:ext uri="{9D8B030D-6E8A-4147-A177-3AD203B41FA5}">
                      <a16:colId xmlns:a16="http://schemas.microsoft.com/office/drawing/2014/main" val="2174006152"/>
                    </a:ext>
                  </a:extLst>
                </a:gridCol>
                <a:gridCol w="1709022">
                  <a:extLst>
                    <a:ext uri="{9D8B030D-6E8A-4147-A177-3AD203B41FA5}">
                      <a16:colId xmlns:a16="http://schemas.microsoft.com/office/drawing/2014/main" val="586022201"/>
                    </a:ext>
                  </a:extLst>
                </a:gridCol>
                <a:gridCol w="1709022">
                  <a:extLst>
                    <a:ext uri="{9D8B030D-6E8A-4147-A177-3AD203B41FA5}">
                      <a16:colId xmlns:a16="http://schemas.microsoft.com/office/drawing/2014/main" val="3564660677"/>
                    </a:ext>
                  </a:extLst>
                </a:gridCol>
              </a:tblGrid>
              <a:tr h="360000">
                <a:tc>
                  <a:txBody>
                    <a:bodyPr/>
                    <a:lstStyle/>
                    <a:p>
                      <a:pPr algn="l" fontAlgn="b"/>
                      <a:r>
                        <a:rPr lang="en-US" sz="1600" b="1" i="0" u="none" strike="noStrike" dirty="0">
                          <a:solidFill>
                            <a:schemeClr val="tx1"/>
                          </a:solidFill>
                          <a:effectLst/>
                          <a:latin typeface="+mj-lt"/>
                        </a:rPr>
                        <a:t>Agency</a:t>
                      </a:r>
                    </a:p>
                  </a:txBody>
                  <a:tcPr marL="9525" marR="9525" marT="9524" marB="0" anchor="ctr">
                    <a:solidFill>
                      <a:schemeClr val="accent5">
                        <a:lumMod val="90000"/>
                      </a:schemeClr>
                    </a:solidFill>
                  </a:tcPr>
                </a:tc>
                <a:tc>
                  <a:txBody>
                    <a:bodyPr/>
                    <a:lstStyle/>
                    <a:p>
                      <a:pPr algn="ctr" fontAlgn="b"/>
                      <a:endParaRPr lang="en-US" sz="1600" b="1" i="0" u="none" strike="noStrike" dirty="0">
                        <a:solidFill>
                          <a:schemeClr val="tx1"/>
                        </a:solidFill>
                        <a:effectLst/>
                        <a:latin typeface="+mj-lt"/>
                      </a:endParaRPr>
                    </a:p>
                  </a:txBody>
                  <a:tcPr marL="9525" marR="9525" marT="9524" marB="0" anchor="ctr">
                    <a:solidFill>
                      <a:schemeClr val="accent5">
                        <a:lumMod val="90000"/>
                      </a:schemeClr>
                    </a:solidFill>
                  </a:tcPr>
                </a:tc>
                <a:tc>
                  <a:txBody>
                    <a:bodyPr/>
                    <a:lstStyle/>
                    <a:p>
                      <a:pPr algn="ctr" fontAlgn="b"/>
                      <a:endParaRPr lang="en-US" sz="1600" b="1" i="0" u="none" strike="noStrike" dirty="0">
                        <a:solidFill>
                          <a:schemeClr val="tx1"/>
                        </a:solidFill>
                        <a:effectLst/>
                        <a:latin typeface="+mj-lt"/>
                      </a:endParaRPr>
                    </a:p>
                  </a:txBody>
                  <a:tcPr marL="9525" marR="9525" marT="9524" marB="0" anchor="ctr">
                    <a:solidFill>
                      <a:schemeClr val="accent5">
                        <a:lumMod val="90000"/>
                      </a:schemeClr>
                    </a:solidFill>
                  </a:tcPr>
                </a:tc>
                <a:tc>
                  <a:txBody>
                    <a:bodyPr/>
                    <a:lstStyle/>
                    <a:p>
                      <a:pPr algn="ctr" fontAlgn="b"/>
                      <a:endParaRPr lang="en-US" sz="1600" b="1" i="0" u="none" strike="noStrike" dirty="0">
                        <a:solidFill>
                          <a:schemeClr val="tx1"/>
                        </a:solidFill>
                        <a:effectLst/>
                        <a:latin typeface="+mj-lt"/>
                      </a:endParaRPr>
                    </a:p>
                  </a:txBody>
                  <a:tcPr marL="9525" marR="9525" marT="9524" marB="0" anchor="ctr">
                    <a:solidFill>
                      <a:schemeClr val="accent5">
                        <a:lumMod val="90000"/>
                      </a:schemeClr>
                    </a:solidFill>
                  </a:tcPr>
                </a:tc>
                <a:tc>
                  <a:txBody>
                    <a:bodyPr/>
                    <a:lstStyle/>
                    <a:p>
                      <a:pPr algn="ctr" fontAlgn="b"/>
                      <a:r>
                        <a:rPr lang="en-US" sz="1600" b="1" i="0" u="none" strike="noStrike" dirty="0">
                          <a:solidFill>
                            <a:schemeClr val="tx1"/>
                          </a:solidFill>
                          <a:effectLst/>
                          <a:latin typeface="+mj-lt"/>
                        </a:rPr>
                        <a:t>SM&amp;C WG</a:t>
                      </a:r>
                    </a:p>
                  </a:txBody>
                  <a:tcPr marL="9525" marR="9525" marT="9524" marB="0" anchor="ctr">
                    <a:solidFill>
                      <a:schemeClr val="accent5">
                        <a:lumMod val="90000"/>
                      </a:schemeClr>
                    </a:solidFill>
                  </a:tcPr>
                </a:tc>
                <a:extLst>
                  <a:ext uri="{0D108BD9-81ED-4DB2-BD59-A6C34878D82A}">
                    <a16:rowId xmlns:a16="http://schemas.microsoft.com/office/drawing/2014/main" val="2046174415"/>
                  </a:ext>
                </a:extLst>
              </a:tr>
              <a:tr h="360000">
                <a:tc>
                  <a:txBody>
                    <a:bodyPr/>
                    <a:lstStyle/>
                    <a:p>
                      <a:pPr algn="l" fontAlgn="t"/>
                      <a:r>
                        <a:rPr lang="en-US" sz="1600" b="1" i="0" u="none" strike="noStrike" dirty="0">
                          <a:solidFill>
                            <a:schemeClr val="tx1"/>
                          </a:solidFill>
                          <a:effectLst/>
                          <a:latin typeface="+mj-lt"/>
                        </a:rPr>
                        <a:t>CNES</a:t>
                      </a: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ctr"/>
                      <a:r>
                        <a:rPr lang="en-US" sz="1600" b="1" i="0" u="none" strike="noStrike" dirty="0">
                          <a:solidFill>
                            <a:schemeClr val="tx1"/>
                          </a:solidFill>
                          <a:effectLst/>
                          <a:latin typeface="+mj-lt"/>
                        </a:rPr>
                        <a:t>2</a:t>
                      </a:r>
                    </a:p>
                  </a:txBody>
                  <a:tcPr marL="9525" marR="9525" marT="9524" marB="0" anchor="ctr"/>
                </a:tc>
                <a:extLst>
                  <a:ext uri="{0D108BD9-81ED-4DB2-BD59-A6C34878D82A}">
                    <a16:rowId xmlns:a16="http://schemas.microsoft.com/office/drawing/2014/main" val="2821539220"/>
                  </a:ext>
                </a:extLst>
              </a:tr>
              <a:tr h="360000">
                <a:tc>
                  <a:txBody>
                    <a:bodyPr/>
                    <a:lstStyle/>
                    <a:p>
                      <a:pPr algn="l" fontAlgn="t"/>
                      <a:r>
                        <a:rPr lang="en-US" sz="1600" b="1" i="0" u="none" strike="noStrike" dirty="0">
                          <a:solidFill>
                            <a:schemeClr val="tx1"/>
                          </a:solidFill>
                          <a:effectLst/>
                          <a:latin typeface="+mj-lt"/>
                        </a:rPr>
                        <a:t>CNSA</a:t>
                      </a: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extLst>
                  <a:ext uri="{0D108BD9-81ED-4DB2-BD59-A6C34878D82A}">
                    <a16:rowId xmlns:a16="http://schemas.microsoft.com/office/drawing/2014/main" val="47915963"/>
                  </a:ext>
                </a:extLst>
              </a:tr>
              <a:tr h="360000">
                <a:tc>
                  <a:txBody>
                    <a:bodyPr/>
                    <a:lstStyle/>
                    <a:p>
                      <a:pPr algn="l" fontAlgn="t"/>
                      <a:r>
                        <a:rPr lang="en-US" sz="1600" b="1" i="0" u="none" strike="noStrike" dirty="0">
                          <a:solidFill>
                            <a:schemeClr val="tx1"/>
                          </a:solidFill>
                          <a:effectLst/>
                          <a:latin typeface="+mj-lt"/>
                        </a:rPr>
                        <a:t>CSA</a:t>
                      </a: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extLst>
                  <a:ext uri="{0D108BD9-81ED-4DB2-BD59-A6C34878D82A}">
                    <a16:rowId xmlns:a16="http://schemas.microsoft.com/office/drawing/2014/main" val="2644808109"/>
                  </a:ext>
                </a:extLst>
              </a:tr>
              <a:tr h="360000">
                <a:tc>
                  <a:txBody>
                    <a:bodyPr/>
                    <a:lstStyle/>
                    <a:p>
                      <a:pPr algn="l" fontAlgn="t"/>
                      <a:r>
                        <a:rPr lang="en-US" sz="1600" b="1" i="0" u="none" strike="noStrike" dirty="0">
                          <a:solidFill>
                            <a:schemeClr val="tx1"/>
                          </a:solidFill>
                          <a:effectLst/>
                          <a:latin typeface="+mj-lt"/>
                        </a:rPr>
                        <a:t>DLR</a:t>
                      </a: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r>
                        <a:rPr lang="en-US" sz="1600" b="1" i="0" u="none" strike="noStrike" dirty="0">
                          <a:solidFill>
                            <a:schemeClr val="tx1"/>
                          </a:solidFill>
                          <a:effectLst/>
                          <a:latin typeface="+mj-lt"/>
                        </a:rPr>
                        <a:t>1</a:t>
                      </a:r>
                    </a:p>
                  </a:txBody>
                  <a:tcPr marL="9525" marR="9525" marT="9524" marB="0" anchor="ctr"/>
                </a:tc>
                <a:extLst>
                  <a:ext uri="{0D108BD9-81ED-4DB2-BD59-A6C34878D82A}">
                    <a16:rowId xmlns:a16="http://schemas.microsoft.com/office/drawing/2014/main" val="3150982800"/>
                  </a:ext>
                </a:extLst>
              </a:tr>
              <a:tr h="360000">
                <a:tc>
                  <a:txBody>
                    <a:bodyPr/>
                    <a:lstStyle/>
                    <a:p>
                      <a:pPr algn="l" fontAlgn="t"/>
                      <a:r>
                        <a:rPr lang="en-US" sz="1600" b="1" i="0" u="none" strike="noStrike" dirty="0">
                          <a:solidFill>
                            <a:schemeClr val="tx1"/>
                          </a:solidFill>
                          <a:effectLst/>
                          <a:latin typeface="+mj-lt"/>
                        </a:rPr>
                        <a:t>ESA</a:t>
                      </a: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r>
                        <a:rPr lang="en-US" sz="1600" b="1" i="0" u="none" strike="noStrike" dirty="0">
                          <a:solidFill>
                            <a:schemeClr val="tx1"/>
                          </a:solidFill>
                          <a:effectLst/>
                          <a:latin typeface="+mj-lt"/>
                        </a:rPr>
                        <a:t>5</a:t>
                      </a:r>
                    </a:p>
                  </a:txBody>
                  <a:tcPr marL="9525" marR="9525" marT="9524" marB="0" anchor="ctr"/>
                </a:tc>
                <a:extLst>
                  <a:ext uri="{0D108BD9-81ED-4DB2-BD59-A6C34878D82A}">
                    <a16:rowId xmlns:a16="http://schemas.microsoft.com/office/drawing/2014/main" val="841491355"/>
                  </a:ext>
                </a:extLst>
              </a:tr>
              <a:tr h="360000">
                <a:tc>
                  <a:txBody>
                    <a:bodyPr/>
                    <a:lstStyle/>
                    <a:p>
                      <a:pPr algn="l" fontAlgn="t"/>
                      <a:r>
                        <a:rPr lang="en-US" sz="1600" b="1" i="0" u="none" strike="noStrike" dirty="0">
                          <a:solidFill>
                            <a:schemeClr val="tx1"/>
                          </a:solidFill>
                          <a:effectLst/>
                          <a:latin typeface="+mj-lt"/>
                        </a:rPr>
                        <a:t>JAXA</a:t>
                      </a: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extLst>
                  <a:ext uri="{0D108BD9-81ED-4DB2-BD59-A6C34878D82A}">
                    <a16:rowId xmlns:a16="http://schemas.microsoft.com/office/drawing/2014/main" val="3997457901"/>
                  </a:ext>
                </a:extLst>
              </a:tr>
              <a:tr h="360000">
                <a:tc>
                  <a:txBody>
                    <a:bodyPr/>
                    <a:lstStyle/>
                    <a:p>
                      <a:pPr algn="l" fontAlgn="t"/>
                      <a:r>
                        <a:rPr lang="en-US" sz="1600" b="1" i="0" u="none" strike="noStrike" dirty="0">
                          <a:solidFill>
                            <a:schemeClr val="tx1"/>
                          </a:solidFill>
                          <a:effectLst/>
                          <a:latin typeface="+mj-lt"/>
                        </a:rPr>
                        <a:t>NASA</a:t>
                      </a: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ctr"/>
                      <a:r>
                        <a:rPr lang="en-US" sz="1600" b="1" i="0" u="none" strike="noStrike" dirty="0">
                          <a:solidFill>
                            <a:schemeClr val="tx1"/>
                          </a:solidFill>
                          <a:effectLst/>
                          <a:latin typeface="+mj-lt"/>
                        </a:rPr>
                        <a:t>3</a:t>
                      </a:r>
                    </a:p>
                  </a:txBody>
                  <a:tcPr marL="9525" marR="9525" marT="9524" marB="0" anchor="ctr"/>
                </a:tc>
                <a:extLst>
                  <a:ext uri="{0D108BD9-81ED-4DB2-BD59-A6C34878D82A}">
                    <a16:rowId xmlns:a16="http://schemas.microsoft.com/office/drawing/2014/main" val="775771249"/>
                  </a:ext>
                </a:extLst>
              </a:tr>
              <a:tr h="360000">
                <a:tc>
                  <a:txBody>
                    <a:bodyPr/>
                    <a:lstStyle/>
                    <a:p>
                      <a:pPr algn="l" fontAlgn="t"/>
                      <a:r>
                        <a:rPr lang="en-US" sz="1600" b="1" i="0" u="none" strike="noStrike" dirty="0">
                          <a:solidFill>
                            <a:schemeClr val="tx1"/>
                          </a:solidFill>
                          <a:effectLst/>
                          <a:latin typeface="+mj-lt"/>
                        </a:rPr>
                        <a:t>ROSCOSMOS</a:t>
                      </a: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tc>
                  <a:txBody>
                    <a:bodyPr/>
                    <a:lstStyle/>
                    <a:p>
                      <a:pPr algn="ctr" fontAlgn="ctr"/>
                      <a:endParaRPr lang="en-US" sz="1600" b="1" i="0" u="none" strike="noStrike" dirty="0">
                        <a:solidFill>
                          <a:schemeClr val="tx1"/>
                        </a:solidFill>
                        <a:effectLst/>
                        <a:latin typeface="+mj-lt"/>
                      </a:endParaRPr>
                    </a:p>
                  </a:txBody>
                  <a:tcPr marL="9525" marR="9525" marT="9524" marB="0" anchor="ctr"/>
                </a:tc>
                <a:extLst>
                  <a:ext uri="{0D108BD9-81ED-4DB2-BD59-A6C34878D82A}">
                    <a16:rowId xmlns:a16="http://schemas.microsoft.com/office/drawing/2014/main" val="1686057466"/>
                  </a:ext>
                </a:extLst>
              </a:tr>
              <a:tr h="360000">
                <a:tc>
                  <a:txBody>
                    <a:bodyPr/>
                    <a:lstStyle/>
                    <a:p>
                      <a:pPr algn="l" fontAlgn="t"/>
                      <a:r>
                        <a:rPr lang="en-US" sz="1600" b="1" i="0" u="none" strike="noStrike" dirty="0">
                          <a:solidFill>
                            <a:schemeClr val="tx1"/>
                          </a:solidFill>
                          <a:effectLst/>
                          <a:latin typeface="+mj-lt"/>
                        </a:rPr>
                        <a:t>UKSA</a:t>
                      </a: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r>
                        <a:rPr lang="en-US" sz="1600" b="1" i="0" u="none" strike="noStrike" dirty="0">
                          <a:solidFill>
                            <a:schemeClr val="tx1"/>
                          </a:solidFill>
                          <a:effectLst/>
                          <a:latin typeface="+mj-lt"/>
                        </a:rPr>
                        <a:t>1</a:t>
                      </a:r>
                    </a:p>
                  </a:txBody>
                  <a:tcPr marL="9525" marR="9525" marT="9524" marB="0" anchor="ctr"/>
                </a:tc>
                <a:extLst>
                  <a:ext uri="{0D108BD9-81ED-4DB2-BD59-A6C34878D82A}">
                    <a16:rowId xmlns:a16="http://schemas.microsoft.com/office/drawing/2014/main" val="2375326560"/>
                  </a:ext>
                </a:extLst>
              </a:tr>
              <a:tr h="360000">
                <a:tc>
                  <a:txBody>
                    <a:bodyPr/>
                    <a:lstStyle/>
                    <a:p>
                      <a:pPr algn="l" fontAlgn="t"/>
                      <a:r>
                        <a:rPr lang="en-US" sz="1600" b="1" i="0" u="none" strike="noStrike" dirty="0">
                          <a:solidFill>
                            <a:schemeClr val="tx1"/>
                          </a:solidFill>
                          <a:effectLst/>
                          <a:latin typeface="+mj-lt"/>
                        </a:rPr>
                        <a:t>Others</a:t>
                      </a:r>
                    </a:p>
                  </a:txBody>
                  <a:tcPr marL="9525" marR="9525" marT="9524" marB="0" anchor="ctr">
                    <a:lnB w="12700" cap="flat" cmpd="sng" algn="ctr">
                      <a:solidFill>
                        <a:schemeClr val="tx1"/>
                      </a:solidFill>
                      <a:prstDash val="solid"/>
                      <a:round/>
                      <a:headEnd type="none" w="med" len="med"/>
                      <a:tailEnd type="none" w="med" len="med"/>
                    </a:lnB>
                  </a:tcPr>
                </a:tc>
                <a:tc>
                  <a:txBody>
                    <a:bodyPr/>
                    <a:lstStyle/>
                    <a:p>
                      <a:pPr algn="ctr" fontAlgn="b"/>
                      <a:endParaRPr lang="en-US" sz="1600" b="1" i="0" u="none" strike="noStrike" dirty="0">
                        <a:solidFill>
                          <a:schemeClr val="tx1"/>
                        </a:solidFill>
                        <a:effectLst/>
                        <a:latin typeface="+mj-lt"/>
                      </a:endParaRPr>
                    </a:p>
                  </a:txBody>
                  <a:tcPr marL="9525" marR="9525" marT="9524" marB="0" anchor="ctr">
                    <a:lnB w="12700" cap="flat" cmpd="sng" algn="ctr">
                      <a:solidFill>
                        <a:schemeClr val="tx1"/>
                      </a:solidFill>
                      <a:prstDash val="solid"/>
                      <a:round/>
                      <a:headEnd type="none" w="med" len="med"/>
                      <a:tailEnd type="none" w="med" len="med"/>
                    </a:lnB>
                  </a:tcPr>
                </a:tc>
                <a:tc>
                  <a:txBody>
                    <a:bodyPr/>
                    <a:lstStyle/>
                    <a:p>
                      <a:pPr algn="ctr" fontAlgn="b"/>
                      <a:endParaRPr lang="en-US" sz="1600" b="1" i="0" u="none" strike="noStrike" dirty="0">
                        <a:solidFill>
                          <a:schemeClr val="tx1"/>
                        </a:solidFill>
                        <a:effectLst/>
                        <a:latin typeface="+mj-lt"/>
                      </a:endParaRPr>
                    </a:p>
                  </a:txBody>
                  <a:tcPr marL="9525" marR="9525" marT="9524" marB="0" anchor="ctr">
                    <a:lnB w="12700" cap="flat" cmpd="sng" algn="ctr">
                      <a:solidFill>
                        <a:schemeClr val="tx1"/>
                      </a:solidFill>
                      <a:prstDash val="solid"/>
                      <a:round/>
                      <a:headEnd type="none" w="med" len="med"/>
                      <a:tailEnd type="none" w="med" len="med"/>
                    </a:lnB>
                  </a:tcPr>
                </a:tc>
                <a:tc>
                  <a:txBody>
                    <a:bodyPr/>
                    <a:lstStyle/>
                    <a:p>
                      <a:pPr algn="ctr" fontAlgn="b"/>
                      <a:endParaRPr lang="en-US" sz="1600" b="1" i="0" u="none" strike="noStrike" dirty="0">
                        <a:solidFill>
                          <a:schemeClr val="tx1"/>
                        </a:solidFill>
                        <a:effectLst/>
                        <a:latin typeface="+mj-lt"/>
                      </a:endParaRPr>
                    </a:p>
                  </a:txBody>
                  <a:tcPr marL="9525" marR="9525" marT="9524" marB="0" anchor="ctr">
                    <a:lnB w="12700" cap="flat" cmpd="sng" algn="ctr">
                      <a:solidFill>
                        <a:schemeClr val="tx1"/>
                      </a:solidFill>
                      <a:prstDash val="solid"/>
                      <a:round/>
                      <a:headEnd type="none" w="med" len="med"/>
                      <a:tailEnd type="none" w="med" len="med"/>
                    </a:lnB>
                  </a:tcPr>
                </a:tc>
                <a:tc>
                  <a:txBody>
                    <a:bodyPr/>
                    <a:lstStyle/>
                    <a:p>
                      <a:pPr algn="ctr" fontAlgn="b"/>
                      <a:endParaRPr lang="en-US" sz="1600" b="1" i="0" u="none" strike="noStrike" dirty="0">
                        <a:solidFill>
                          <a:schemeClr val="tx1"/>
                        </a:solidFill>
                        <a:effectLst/>
                        <a:latin typeface="+mj-lt"/>
                      </a:endParaRPr>
                    </a:p>
                  </a:txBody>
                  <a:tcPr marL="9525" marR="9525" marT="9524"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8433199"/>
                  </a:ext>
                </a:extLst>
              </a:tr>
              <a:tr h="360000">
                <a:tc>
                  <a:txBody>
                    <a:bodyPr/>
                    <a:lstStyle/>
                    <a:p>
                      <a:pPr algn="l" fontAlgn="b"/>
                      <a:r>
                        <a:rPr lang="en-US" sz="1600" b="1" i="0" u="none" strike="noStrike" dirty="0">
                          <a:solidFill>
                            <a:schemeClr val="tx1"/>
                          </a:solidFill>
                          <a:effectLst/>
                          <a:latin typeface="+mj-lt"/>
                        </a:rPr>
                        <a:t>Total</a:t>
                      </a:r>
                    </a:p>
                  </a:txBody>
                  <a:tcPr marL="9525" marR="9525" marT="9524" marB="0" anchor="ctr">
                    <a:lnT w="12700" cap="flat" cmpd="sng" algn="ctr">
                      <a:solidFill>
                        <a:schemeClr val="tx1"/>
                      </a:solidFill>
                      <a:prstDash val="solid"/>
                      <a:round/>
                      <a:headEnd type="none" w="med" len="med"/>
                      <a:tailEnd type="none" w="med" len="med"/>
                    </a:lnT>
                  </a:tcPr>
                </a:tc>
                <a:tc>
                  <a:txBody>
                    <a:bodyPr/>
                    <a:lstStyle/>
                    <a:p>
                      <a:pPr algn="ctr" fontAlgn="b"/>
                      <a:endParaRPr lang="en-US" sz="1600" b="1" i="0" u="none" strike="noStrike" dirty="0">
                        <a:solidFill>
                          <a:schemeClr val="tx1"/>
                        </a:solidFill>
                        <a:effectLst/>
                        <a:latin typeface="+mj-lt"/>
                      </a:endParaRPr>
                    </a:p>
                  </a:txBody>
                  <a:tcPr marL="9525" marR="9525" marT="9524" marB="0" anchor="ctr">
                    <a:lnT w="12700" cap="flat" cmpd="sng" algn="ctr">
                      <a:solidFill>
                        <a:schemeClr val="tx1"/>
                      </a:solidFill>
                      <a:prstDash val="solid"/>
                      <a:round/>
                      <a:headEnd type="none" w="med" len="med"/>
                      <a:tailEnd type="none" w="med" len="med"/>
                    </a:lnT>
                  </a:tcPr>
                </a:tc>
                <a:tc>
                  <a:txBody>
                    <a:bodyPr/>
                    <a:lstStyle/>
                    <a:p>
                      <a:pPr algn="ctr" fontAlgn="b"/>
                      <a:endParaRPr lang="en-US" sz="1600" b="1" i="0" u="none" strike="noStrike" dirty="0">
                        <a:solidFill>
                          <a:schemeClr val="tx1"/>
                        </a:solidFill>
                        <a:effectLst/>
                        <a:latin typeface="+mj-lt"/>
                      </a:endParaRPr>
                    </a:p>
                  </a:txBody>
                  <a:tcPr marL="9525" marR="9525" marT="9524" marB="0" anchor="ctr">
                    <a:lnT w="12700" cap="flat" cmpd="sng" algn="ctr">
                      <a:solidFill>
                        <a:schemeClr val="tx1"/>
                      </a:solidFill>
                      <a:prstDash val="solid"/>
                      <a:round/>
                      <a:headEnd type="none" w="med" len="med"/>
                      <a:tailEnd type="none" w="med" len="med"/>
                    </a:lnT>
                  </a:tcPr>
                </a:tc>
                <a:tc>
                  <a:txBody>
                    <a:bodyPr/>
                    <a:lstStyle/>
                    <a:p>
                      <a:pPr algn="ctr" fontAlgn="b"/>
                      <a:endParaRPr lang="en-US" sz="1600" b="1" i="0" u="none" strike="noStrike" dirty="0">
                        <a:solidFill>
                          <a:schemeClr val="tx1"/>
                        </a:solidFill>
                        <a:effectLst/>
                        <a:latin typeface="+mj-lt"/>
                      </a:endParaRPr>
                    </a:p>
                  </a:txBody>
                  <a:tcPr marL="9525" marR="9525" marT="9524" marB="0" anchor="ctr">
                    <a:lnT w="12700" cap="flat" cmpd="sng" algn="ctr">
                      <a:solidFill>
                        <a:schemeClr val="tx1"/>
                      </a:solidFill>
                      <a:prstDash val="solid"/>
                      <a:round/>
                      <a:headEnd type="none" w="med" len="med"/>
                      <a:tailEnd type="none" w="med" len="med"/>
                    </a:lnT>
                  </a:tcPr>
                </a:tc>
                <a:tc>
                  <a:txBody>
                    <a:bodyPr/>
                    <a:lstStyle/>
                    <a:p>
                      <a:pPr algn="ctr" fontAlgn="b"/>
                      <a:r>
                        <a:rPr lang="en-US" sz="1600" b="1" i="0" u="none" strike="noStrike" dirty="0">
                          <a:solidFill>
                            <a:schemeClr val="tx1"/>
                          </a:solidFill>
                          <a:effectLst/>
                          <a:latin typeface="+mj-lt"/>
                        </a:rPr>
                        <a:t>12</a:t>
                      </a:r>
                    </a:p>
                  </a:txBody>
                  <a:tcPr marL="9525" marR="9525" marT="9524"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10126504"/>
                  </a:ext>
                </a:extLst>
              </a:tr>
              <a:tr h="360000">
                <a:tc>
                  <a:txBody>
                    <a:bodyPr/>
                    <a:lstStyle/>
                    <a:p>
                      <a:pPr algn="l" fontAlgn="t"/>
                      <a:r>
                        <a:rPr lang="en-US" sz="1600" b="1" u="none" strike="noStrike">
                          <a:effectLst/>
                          <a:latin typeface="+mj-lt"/>
                        </a:rPr>
                        <a:t>Meeting Duration</a:t>
                      </a:r>
                      <a:endParaRPr lang="en-US" sz="1600" b="1" i="0" u="none" strike="noStrike" dirty="0">
                        <a:solidFill>
                          <a:srgbClr val="000000"/>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algn="ctr" fontAlgn="b"/>
                      <a:endParaRPr lang="en-US" sz="1600" b="1" i="0" u="none" strike="noStrike" dirty="0">
                        <a:solidFill>
                          <a:schemeClr val="tx1"/>
                        </a:solidFill>
                        <a:effectLst/>
                        <a:latin typeface="+mj-lt"/>
                      </a:endParaRPr>
                    </a:p>
                  </a:txBody>
                  <a:tcPr marL="9525" marR="9525" marT="9524"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kern="1200" dirty="0">
                          <a:solidFill>
                            <a:schemeClr val="tx1"/>
                          </a:solidFill>
                          <a:effectLst/>
                          <a:latin typeface="+mn-lt"/>
                          <a:ea typeface="+mn-ea"/>
                          <a:cs typeface="+mn-cs"/>
                        </a:rPr>
                        <a:t>5</a:t>
                      </a:r>
                      <a:r>
                        <a:rPr lang="en-US" sz="1600" b="1" i="0" u="none" strike="noStrike" kern="1200" baseline="0" dirty="0">
                          <a:solidFill>
                            <a:schemeClr val="tx1"/>
                          </a:solidFill>
                          <a:effectLst/>
                          <a:latin typeface="+mn-lt"/>
                          <a:ea typeface="+mn-ea"/>
                          <a:cs typeface="+mn-cs"/>
                        </a:rPr>
                        <a:t> days</a:t>
                      </a:r>
                      <a:endParaRPr lang="en-US" sz="1600" b="1" i="0" u="none" strike="noStrike" kern="1200" dirty="0">
                        <a:solidFill>
                          <a:schemeClr val="tx1"/>
                        </a:solidFill>
                        <a:effectLst/>
                        <a:latin typeface="+mn-lt"/>
                        <a:ea typeface="+mn-ea"/>
                        <a:cs typeface="+mn-cs"/>
                      </a:endParaRPr>
                    </a:p>
                  </a:txBody>
                  <a:tcPr marL="9525" marR="9525" marT="9524" marB="0" anchor="ctr"/>
                </a:tc>
                <a:extLst>
                  <a:ext uri="{0D108BD9-81ED-4DB2-BD59-A6C34878D82A}">
                    <a16:rowId xmlns:a16="http://schemas.microsoft.com/office/drawing/2014/main" val="3477473536"/>
                  </a:ext>
                </a:extLst>
              </a:tr>
              <a:tr h="360000">
                <a:tc>
                  <a:txBody>
                    <a:bodyPr/>
                    <a:lstStyle/>
                    <a:p>
                      <a:pPr algn="l" fontAlgn="t"/>
                      <a:r>
                        <a:rPr lang="en-US" sz="1600" b="1" u="none" strike="noStrike" dirty="0">
                          <a:effectLst/>
                          <a:latin typeface="+mj-lt"/>
                        </a:rPr>
                        <a:t>Agency Diversity</a:t>
                      </a:r>
                      <a:endParaRPr lang="en-US" sz="1600" b="1" i="0" u="none" strike="noStrike" dirty="0">
                        <a:solidFill>
                          <a:srgbClr val="000000"/>
                        </a:solidFill>
                        <a:effectLst/>
                        <a:latin typeface="+mj-lt"/>
                      </a:endParaRPr>
                    </a:p>
                  </a:txBody>
                  <a:tcPr marL="9525" marR="9525" marT="9524" marB="0" anchor="ctr"/>
                </a:tc>
                <a:tc>
                  <a:txBody>
                    <a:bodyPr/>
                    <a:lstStyle/>
                    <a:p>
                      <a:pPr algn="ctr" fontAlgn="b"/>
                      <a:endParaRPr lang="en-US" sz="1600" b="1" i="0" u="none" strike="noStrike" dirty="0">
                        <a:solidFill>
                          <a:srgbClr val="000000"/>
                        </a:solidFill>
                        <a:effectLst/>
                        <a:latin typeface="+mj-lt"/>
                      </a:endParaRPr>
                    </a:p>
                  </a:txBody>
                  <a:tcPr marL="9525" marR="9525" marT="9524" marB="0" anchor="ctr"/>
                </a:tc>
                <a:tc>
                  <a:txBody>
                    <a:bodyPr/>
                    <a:lstStyle/>
                    <a:p>
                      <a:pPr algn="ctr" fontAlgn="b"/>
                      <a:endParaRPr lang="en-US" sz="1600" b="1" i="0" u="none" strike="noStrike" dirty="0">
                        <a:solidFill>
                          <a:srgbClr val="000000"/>
                        </a:solidFill>
                        <a:effectLst/>
                        <a:latin typeface="+mj-lt"/>
                      </a:endParaRPr>
                    </a:p>
                  </a:txBody>
                  <a:tcPr marL="9525" marR="9525" marT="9524" marB="0" anchor="ctr"/>
                </a:tc>
                <a:tc>
                  <a:txBody>
                    <a:bodyPr/>
                    <a:lstStyle/>
                    <a:p>
                      <a:pPr algn="ctr" fontAlgn="b"/>
                      <a:endParaRPr lang="en-US" sz="1600" b="1" i="0" u="none" strike="noStrike" dirty="0">
                        <a:solidFill>
                          <a:srgbClr val="000000"/>
                        </a:solidFill>
                        <a:effectLst/>
                        <a:latin typeface="+mj-lt"/>
                      </a:endParaRPr>
                    </a:p>
                  </a:txBody>
                  <a:tcPr marL="9525" marR="9525" marT="9524" marB="0" anchor="ctr"/>
                </a:tc>
                <a:tc>
                  <a:txBody>
                    <a:bodyPr/>
                    <a:lstStyle/>
                    <a:p>
                      <a:pPr algn="ctr" fontAlgn="b"/>
                      <a:r>
                        <a:rPr lang="en-US" sz="1600" b="1" i="0" u="none" strike="noStrike" dirty="0">
                          <a:solidFill>
                            <a:schemeClr val="tx1"/>
                          </a:solidFill>
                          <a:effectLst/>
                          <a:latin typeface="+mj-lt"/>
                        </a:rPr>
                        <a:t>5</a:t>
                      </a:r>
                    </a:p>
                  </a:txBody>
                  <a:tcPr marL="9525" marR="9525" marT="9524" marB="0" anchor="ctr"/>
                </a:tc>
                <a:extLst>
                  <a:ext uri="{0D108BD9-81ED-4DB2-BD59-A6C34878D82A}">
                    <a16:rowId xmlns:a16="http://schemas.microsoft.com/office/drawing/2014/main" val="4194402315"/>
                  </a:ext>
                </a:extLst>
              </a:tr>
            </a:tbl>
          </a:graphicData>
        </a:graphic>
      </p:graphicFrame>
    </p:spTree>
    <p:extLst>
      <p:ext uri="{BB962C8B-B14F-4D97-AF65-F5344CB8AC3E}">
        <p14:creationId xmlns:p14="http://schemas.microsoft.com/office/powerpoint/2010/main" val="223802886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809754" y="779056"/>
            <a:ext cx="8572493" cy="56455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buClr>
                <a:srgbClr val="000000"/>
              </a:buClr>
              <a:buSzPct val="95000"/>
            </a:pPr>
            <a:endParaRPr lang="en-US" sz="2300"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SM&amp;C WG Executive Summary </a:t>
            </a:r>
            <a:endParaRPr lang="en-US" dirty="0"/>
          </a:p>
        </p:txBody>
      </p:sp>
      <p:sp>
        <p:nvSpPr>
          <p:cNvPr id="4" name="AutoShape 2"/>
          <p:cNvSpPr>
            <a:spLocks/>
          </p:cNvSpPr>
          <p:nvPr/>
        </p:nvSpPr>
        <p:spPr bwMode="auto">
          <a:xfrm>
            <a:off x="539739" y="779056"/>
            <a:ext cx="11380420" cy="555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10000"/>
          </a:bodyPr>
          <a:lstStyle/>
          <a:p>
            <a:r>
              <a:rPr lang="en-US" sz="1400" b="1" dirty="0"/>
              <a:t>Achievements for this meeting cycle:</a:t>
            </a:r>
          </a:p>
          <a:p>
            <a:pPr marL="285750" indent="-285750">
              <a:buClr>
                <a:srgbClr val="000000"/>
              </a:buClr>
              <a:buSzPct val="95000"/>
              <a:buFont typeface="Arial" panose="020B0604020202020204" pitchFamily="34" charset="0"/>
              <a:buChar char="•"/>
            </a:pPr>
            <a:r>
              <a:rPr lang="en-GB" sz="1400" dirty="0">
                <a:sym typeface="Arial" pitchFamily="34" charset="0"/>
              </a:rPr>
              <a:t>All RIDs from Agency Review on MAL BB discussed and dispositioned in agreement with RID owners. Updated version of the BB shall be sent to the secretariat for publication by end June together with the prototyping YB. </a:t>
            </a:r>
          </a:p>
          <a:p>
            <a:pPr marL="285750" indent="-285750">
              <a:buClr>
                <a:srgbClr val="000000"/>
              </a:buClr>
              <a:buSzPct val="95000"/>
              <a:buFont typeface="Arial" panose="020B0604020202020204" pitchFamily="34" charset="0"/>
              <a:buChar char="•"/>
            </a:pPr>
            <a:r>
              <a:rPr lang="en-GB" sz="1400" dirty="0">
                <a:sym typeface="Arial" pitchFamily="34" charset="0"/>
              </a:rPr>
              <a:t>MO Reference MB updated according to the comments from SEA AD </a:t>
            </a:r>
            <a:r>
              <a:rPr lang="en-GB" sz="1400" dirty="0" err="1">
                <a:sym typeface="Arial" pitchFamily="34" charset="0"/>
              </a:rPr>
              <a:t>wrt</a:t>
            </a:r>
            <a:r>
              <a:rPr lang="en-GB" sz="1400" dirty="0">
                <a:sym typeface="Arial" pitchFamily="34" charset="0"/>
              </a:rPr>
              <a:t> security and to bring it </a:t>
            </a:r>
            <a:r>
              <a:rPr lang="en-GB" sz="1400" dirty="0" err="1">
                <a:sym typeface="Arial" pitchFamily="34" charset="0"/>
              </a:rPr>
              <a:t>uptodate</a:t>
            </a:r>
            <a:r>
              <a:rPr lang="en-GB" sz="1400" dirty="0">
                <a:sym typeface="Arial" pitchFamily="34" charset="0"/>
              </a:rPr>
              <a:t> with MO 2.0. . Updated version shall be sent to the SEA AD for confirmation and to secretariat for start of Agency Review by mid June.</a:t>
            </a:r>
          </a:p>
          <a:p>
            <a:pPr marL="285750" indent="-285750">
              <a:buClr>
                <a:srgbClr val="000000"/>
              </a:buClr>
              <a:buSzPct val="95000"/>
              <a:buFont typeface="Arial" panose="020B0604020202020204" pitchFamily="34" charset="0"/>
              <a:buChar char="•"/>
            </a:pPr>
            <a:r>
              <a:rPr lang="en-GB" sz="1400" dirty="0">
                <a:sym typeface="Arial" pitchFamily="34" charset="0"/>
              </a:rPr>
              <a:t>M&amp;C BB revised with MO 2.0 updates presented by CNES. Draft version due by end of June for WG review. (Noted that project is missing in CWE)</a:t>
            </a:r>
          </a:p>
          <a:p>
            <a:pPr marL="285750" indent="-285750">
              <a:buClr>
                <a:srgbClr val="000000"/>
              </a:buClr>
              <a:buSzPct val="95000"/>
              <a:buFont typeface="Arial" panose="020B0604020202020204" pitchFamily="34" charset="0"/>
              <a:buChar char="•"/>
            </a:pPr>
            <a:r>
              <a:rPr lang="en-GB" sz="1400" dirty="0">
                <a:sym typeface="Arial" pitchFamily="34" charset="0"/>
              </a:rPr>
              <a:t>Mission Product Distribution Service (MPDS) draft version presented. Service outline and data model reviewed by the WG. Work will continue in WG Telecons until Fall Meetings. </a:t>
            </a:r>
          </a:p>
          <a:p>
            <a:pPr marL="285750" indent="-285750">
              <a:buClr>
                <a:srgbClr val="000000"/>
              </a:buClr>
              <a:buSzPct val="95000"/>
              <a:buFont typeface="Arial" panose="020B0604020202020204" pitchFamily="34" charset="0"/>
              <a:buChar char="•"/>
            </a:pPr>
            <a:r>
              <a:rPr lang="en-GB" sz="1400" dirty="0">
                <a:sym typeface="Arial" pitchFamily="34" charset="0"/>
              </a:rPr>
              <a:t>In response to CESG Action for facilitating infusion of MO standards in missions, the WG members took an action to identify candidate missions with hosted payload setup (Payload from Agency A, flying on spacecraft of Agency B) for the adoption of MPDS on the ground. Due next meeting.</a:t>
            </a:r>
          </a:p>
          <a:p>
            <a:pPr marL="285750" indent="-285750">
              <a:buClr>
                <a:srgbClr val="000000"/>
              </a:buClr>
              <a:buSzPct val="95000"/>
              <a:buFont typeface="Arial" panose="020B0604020202020204" pitchFamily="34" charset="0"/>
              <a:buChar char="•"/>
            </a:pPr>
            <a:r>
              <a:rPr lang="en-GB" sz="1400" dirty="0"/>
              <a:t>SM&amp;C WG would like to thank NASA for the excellent facilities and smooth organisation of the Spring Meetings. The OWL device was excellent for hybrid meeting.</a:t>
            </a:r>
            <a:endParaRPr lang="en-GB" sz="1400" dirty="0">
              <a:sym typeface="Arial" pitchFamily="34" charset="0"/>
            </a:endParaRPr>
          </a:p>
          <a:p>
            <a:pPr marL="742950" lvl="1" indent="-285750">
              <a:buClr>
                <a:srgbClr val="000000"/>
              </a:buClr>
              <a:buSzPct val="95000"/>
              <a:buFont typeface="Arial" panose="020B0604020202020204" pitchFamily="34" charset="0"/>
              <a:buChar char="•"/>
            </a:pPr>
            <a:endParaRPr lang="en-GB" sz="1400" dirty="0">
              <a:sym typeface="Arial" pitchFamily="34" charset="0"/>
            </a:endParaRPr>
          </a:p>
          <a:p>
            <a:pPr>
              <a:buSzPct val="95000"/>
            </a:pPr>
            <a:r>
              <a:rPr lang="en-US" sz="1400" b="1" dirty="0"/>
              <a:t>Working Group Status:</a:t>
            </a:r>
            <a:endParaRPr lang="en-GB" sz="1400" b="1" dirty="0"/>
          </a:p>
          <a:p>
            <a:pPr marL="285750" indent="-285750">
              <a:buClr>
                <a:srgbClr val="000000"/>
              </a:buClr>
              <a:buSzPct val="95000"/>
              <a:buFont typeface="Arial" panose="020B0604020202020204" pitchFamily="34" charset="0"/>
              <a:buChar char="•"/>
            </a:pPr>
            <a:r>
              <a:rPr lang="en-GB" sz="1400" dirty="0"/>
              <a:t>”High Momentum”: Very active participation over </a:t>
            </a:r>
            <a:r>
              <a:rPr lang="en-GB" sz="1400" dirty="0">
                <a:sym typeface="Arial" pitchFamily="34" charset="0"/>
              </a:rPr>
              <a:t>5 days in hybrid mode: significant increase in effectiveness and productivity noted</a:t>
            </a:r>
          </a:p>
          <a:p>
            <a:pPr marL="285750" indent="-285750">
              <a:buClr>
                <a:srgbClr val="000000"/>
              </a:buClr>
              <a:buSzPct val="95000"/>
              <a:buFont typeface="Arial" panose="020B0604020202020204" pitchFamily="34" charset="0"/>
              <a:buChar char="•"/>
            </a:pPr>
            <a:r>
              <a:rPr lang="en-GB" sz="1400" dirty="0">
                <a:sym typeface="Arial" pitchFamily="34" charset="0"/>
              </a:rPr>
              <a:t>Continuous remote participation of multiple WG members for 8—9 hours until midnight European time!</a:t>
            </a:r>
          </a:p>
          <a:p>
            <a:pPr marL="285750" indent="-285750">
              <a:buClr>
                <a:srgbClr val="000000"/>
              </a:buClr>
              <a:buSzPct val="95000"/>
              <a:buFont typeface="Arial" panose="020B0604020202020204" pitchFamily="34" charset="0"/>
              <a:buChar char="•"/>
            </a:pPr>
            <a:endParaRPr lang="en-GB" sz="1400" dirty="0"/>
          </a:p>
          <a:p>
            <a:pPr>
              <a:buClr>
                <a:srgbClr val="000000"/>
              </a:buClr>
              <a:buSzPct val="95000"/>
            </a:pPr>
            <a:r>
              <a:rPr lang="en-US" sz="1400" b="1" dirty="0"/>
              <a:t>Interaction with other WGs:</a:t>
            </a:r>
          </a:p>
          <a:p>
            <a:pPr marL="285750" indent="-285750">
              <a:buClr>
                <a:srgbClr val="000000"/>
              </a:buClr>
              <a:buSzPct val="95000"/>
              <a:buFont typeface="Arial" panose="020B0604020202020204" pitchFamily="34" charset="0"/>
              <a:buChar char="•"/>
            </a:pPr>
            <a:r>
              <a:rPr lang="en-GB" sz="1400" dirty="0">
                <a:sym typeface="Arial" pitchFamily="34" charset="0"/>
              </a:rPr>
              <a:t>Joint meeting with MP&amp;S WG – Brainstorming on the concepts of Automation and identifying the relevant areas for </a:t>
            </a:r>
            <a:r>
              <a:rPr lang="en-GB" sz="1400" dirty="0" err="1">
                <a:sym typeface="Arial" pitchFamily="34" charset="0"/>
              </a:rPr>
              <a:t>standardisatoin</a:t>
            </a:r>
            <a:r>
              <a:rPr lang="en-GB" sz="1400" dirty="0">
                <a:sym typeface="Arial" pitchFamily="34" charset="0"/>
              </a:rPr>
              <a:t>. Conclusion of the joint meeting was, it is of lower priorities for both WGS, hence shall be revisited at a later stage. For SM&amp;C WG the priority is to finish the update of its books in the context of MO 2.0 and publish the MPDS.</a:t>
            </a:r>
          </a:p>
          <a:p>
            <a:pPr>
              <a:buClr>
                <a:srgbClr val="000000"/>
              </a:buClr>
              <a:buSzPct val="95000"/>
            </a:pPr>
            <a:endParaRPr lang="en-US" sz="1400" b="1" dirty="0"/>
          </a:p>
          <a:p>
            <a:pPr>
              <a:buClr>
                <a:srgbClr val="000000"/>
              </a:buClr>
              <a:buSzPct val="95000"/>
            </a:pPr>
            <a:r>
              <a:rPr lang="en-US" sz="1400" b="1" dirty="0"/>
              <a:t>Problems and Issues:</a:t>
            </a:r>
            <a:endParaRPr lang="en-GB" sz="1400" b="1" dirty="0"/>
          </a:p>
          <a:p>
            <a:pPr marL="285750" indent="-285750">
              <a:buClr>
                <a:srgbClr val="000000"/>
              </a:buClr>
              <a:buSzPct val="95000"/>
              <a:buFont typeface="Arial" panose="020B0604020202020204" pitchFamily="34" charset="0"/>
              <a:buChar char="•"/>
            </a:pPr>
            <a:r>
              <a:rPr lang="en-GB" sz="1400" dirty="0">
                <a:sym typeface="Arial" pitchFamily="34" charset="0"/>
              </a:rPr>
              <a:t>WG was informed that NASA Deputy Chair is no longer available. The appropriate CCSDS process shall be followed asap to start a Poll for a new deputy chair. WG considers Costin </a:t>
            </a:r>
            <a:r>
              <a:rPr lang="en-GB" sz="1400" dirty="0" err="1">
                <a:sym typeface="Arial" pitchFamily="34" charset="0"/>
              </a:rPr>
              <a:t>Radulescu</a:t>
            </a:r>
            <a:r>
              <a:rPr lang="en-GB" sz="1400" dirty="0">
                <a:sym typeface="Arial" pitchFamily="34" charset="0"/>
              </a:rPr>
              <a:t> as an excellent candidate for deputy chair.</a:t>
            </a:r>
          </a:p>
          <a:p>
            <a:pPr marL="285750" indent="-285750">
              <a:buClr>
                <a:srgbClr val="000000"/>
              </a:buClr>
              <a:buSzPct val="95000"/>
              <a:buFont typeface="Arial" panose="020B0604020202020204" pitchFamily="34" charset="0"/>
              <a:buChar char="•"/>
            </a:pPr>
            <a:r>
              <a:rPr lang="en-GB" sz="1400" dirty="0">
                <a:sym typeface="Arial" pitchFamily="34" charset="0"/>
              </a:rPr>
              <a:t>No RIDs from NASA on the MAL BB received so far. Costin </a:t>
            </a:r>
            <a:r>
              <a:rPr lang="en-GB" sz="1400" dirty="0" err="1">
                <a:sym typeface="Arial" pitchFamily="34" charset="0"/>
              </a:rPr>
              <a:t>Radulescu</a:t>
            </a:r>
            <a:r>
              <a:rPr lang="en-GB" sz="1400" dirty="0">
                <a:sym typeface="Arial" pitchFamily="34" charset="0"/>
              </a:rPr>
              <a:t> took action to check if there will be any additional RIDs (by end of May).</a:t>
            </a:r>
          </a:p>
          <a:p>
            <a:pPr marL="285750" indent="-285750">
              <a:buClr>
                <a:srgbClr val="000000"/>
              </a:buClr>
              <a:buSzPct val="95000"/>
              <a:buFont typeface="Arial" panose="020B0604020202020204" pitchFamily="34" charset="0"/>
              <a:buChar char="•"/>
            </a:pPr>
            <a:r>
              <a:rPr lang="en-GB" sz="1400" dirty="0">
                <a:sym typeface="Arial" pitchFamily="34" charset="0"/>
              </a:rPr>
              <a:t>The WG would welcome stronger active promotion of our standards via NASA CCSDS colleagues in particular for large inter-agency collaborative missions (e.g. Artemis). Similarly, the WG would welcome feedback on missing standards from these missions</a:t>
            </a:r>
          </a:p>
          <a:p>
            <a:pPr marL="285750" indent="-285750">
              <a:buClr>
                <a:srgbClr val="000000"/>
              </a:buClr>
              <a:buSzPct val="95000"/>
              <a:buFont typeface="Arial" panose="020B0604020202020204" pitchFamily="34" charset="0"/>
              <a:buChar char="•"/>
            </a:pPr>
            <a:r>
              <a:rPr lang="en-GB" sz="1400" dirty="0">
                <a:solidFill>
                  <a:srgbClr val="FF0000"/>
                </a:solidFill>
                <a:sym typeface="Arial" pitchFamily="34" charset="0"/>
              </a:rPr>
              <a:t>Unfortunately considerable number of key members of the WG could not attend in person. Remote participation to 8-9 hours sessions for 5 consequent days to support deep technical subjects such as RID dispositions and data modelling is extremely inefficient (also for the participants in the room).</a:t>
            </a:r>
          </a:p>
        </p:txBody>
      </p:sp>
    </p:spTree>
    <p:extLst>
      <p:ext uri="{BB962C8B-B14F-4D97-AF65-F5344CB8AC3E}">
        <p14:creationId xmlns:p14="http://schemas.microsoft.com/office/powerpoint/2010/main" val="214361316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437941" y="796037"/>
            <a:ext cx="11300603" cy="52664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buClr>
                <a:srgbClr val="000000"/>
              </a:buClr>
              <a:buSzPct val="95000"/>
            </a:pPr>
            <a:r>
              <a:rPr lang="en-US" sz="1600" b="1" dirty="0"/>
              <a:t>Resolutions agreed upon this meeting:</a:t>
            </a:r>
          </a:p>
          <a:p>
            <a:pPr marL="285750" indent="-285750">
              <a:lnSpc>
                <a:spcPct val="120000"/>
              </a:lnSpc>
              <a:buClr>
                <a:srgbClr val="000000"/>
              </a:buClr>
              <a:buSzPct val="95000"/>
              <a:buFont typeface="Arial" panose="020B0604020202020204" pitchFamily="34" charset="0"/>
              <a:buChar char="•"/>
            </a:pPr>
            <a:r>
              <a:rPr lang="en-GB" sz="1600" dirty="0"/>
              <a:t>SM&amp;C-01: </a:t>
            </a:r>
            <a:r>
              <a:rPr lang="en-US" sz="1600" dirty="0"/>
              <a:t>Request new project for the revision of CCSDS 522.0-B-1 Mission Operations Monitor &amp; Control Services (M&amp;C)</a:t>
            </a:r>
          </a:p>
          <a:p>
            <a:pPr marL="285750" indent="-285750">
              <a:lnSpc>
                <a:spcPct val="120000"/>
              </a:lnSpc>
              <a:buClr>
                <a:srgbClr val="000000"/>
              </a:buClr>
              <a:buSzPct val="95000"/>
              <a:buFont typeface="Arial" panose="020B0604020202020204" pitchFamily="34" charset="0"/>
              <a:buChar char="•"/>
            </a:pPr>
            <a:r>
              <a:rPr lang="en-GB" sz="1600" dirty="0"/>
              <a:t>SM&amp;C-02: Request new project for the revision of CCSDS 524.3-B-1 Mission Operations--Message Abstraction Layer Binding to HTTP Transport and XML Encoding</a:t>
            </a:r>
            <a:endParaRPr lang="en-US" sz="1600" dirty="0"/>
          </a:p>
          <a:p>
            <a:pPr>
              <a:lnSpc>
                <a:spcPct val="120000"/>
              </a:lnSpc>
              <a:buClr>
                <a:srgbClr val="000000"/>
              </a:buClr>
              <a:buSzPct val="95000"/>
            </a:pPr>
            <a:r>
              <a:rPr lang="en-US" sz="1600" b="1" dirty="0"/>
              <a:t>Further Resolutions anticipated in the next 6 months:</a:t>
            </a:r>
          </a:p>
          <a:p>
            <a:pPr marL="742950" lvl="1" indent="-285750">
              <a:lnSpc>
                <a:spcPct val="120000"/>
              </a:lnSpc>
              <a:buClr>
                <a:srgbClr val="000000"/>
              </a:buClr>
              <a:buSzPct val="95000"/>
              <a:buFont typeface="Arial" panose="020B0604020202020204" pitchFamily="34" charset="0"/>
              <a:buChar char="•"/>
            </a:pPr>
            <a:r>
              <a:rPr lang="en-GB" sz="1600" dirty="0"/>
              <a:t>SM&amp;C-03: Resolution to publish CCSDS 521.0-B-3 Mission Operations - Message Abstraction Layer (MAL) after the AR</a:t>
            </a:r>
          </a:p>
          <a:p>
            <a:pPr marL="742950" lvl="1" indent="-285750">
              <a:lnSpc>
                <a:spcPct val="120000"/>
              </a:lnSpc>
              <a:buClr>
                <a:srgbClr val="000000"/>
              </a:buClr>
              <a:buSzPct val="95000"/>
              <a:buFont typeface="Arial" panose="020B0604020202020204" pitchFamily="34" charset="0"/>
              <a:buChar char="•"/>
            </a:pPr>
            <a:endParaRPr lang="en-US" sz="1600" b="1" dirty="0"/>
          </a:p>
          <a:p>
            <a:pPr>
              <a:lnSpc>
                <a:spcPct val="120000"/>
              </a:lnSpc>
              <a:buClr>
                <a:srgbClr val="000000"/>
              </a:buClr>
              <a:buSzPct val="95000"/>
            </a:pPr>
            <a:r>
              <a:rPr lang="en-US" sz="1600" b="1" dirty="0"/>
              <a:t>Planning (only approved Projects):</a:t>
            </a:r>
          </a:p>
          <a:p>
            <a:pPr>
              <a:lnSpc>
                <a:spcPct val="120000"/>
              </a:lnSpc>
              <a:buClr>
                <a:srgbClr val="000000"/>
              </a:buClr>
              <a:buSzPct val="95000"/>
            </a:pPr>
            <a:endParaRPr lang="en-US" sz="1600" dirty="0"/>
          </a:p>
          <a:p>
            <a:pPr>
              <a:lnSpc>
                <a:spcPct val="120000"/>
              </a:lnSpc>
              <a:buClr>
                <a:srgbClr val="000000"/>
              </a:buClr>
              <a:buSzPct val="95000"/>
            </a:pPr>
            <a:endParaRPr lang="en-US" sz="1600" dirty="0"/>
          </a:p>
          <a:p>
            <a:pPr>
              <a:lnSpc>
                <a:spcPct val="120000"/>
              </a:lnSpc>
              <a:buClr>
                <a:srgbClr val="000000"/>
              </a:buClr>
              <a:buSzPct val="95000"/>
            </a:pPr>
            <a:endParaRPr lang="en-US" sz="1600" dirty="0"/>
          </a:p>
          <a:p>
            <a:pPr>
              <a:lnSpc>
                <a:spcPct val="120000"/>
              </a:lnSpc>
              <a:buClr>
                <a:srgbClr val="000000"/>
              </a:buClr>
              <a:buSzPct val="95000"/>
            </a:pPr>
            <a:endParaRPr lang="en-US" sz="1600" dirty="0"/>
          </a:p>
          <a:p>
            <a:pPr>
              <a:lnSpc>
                <a:spcPct val="120000"/>
              </a:lnSpc>
              <a:buClr>
                <a:srgbClr val="000000"/>
              </a:buClr>
              <a:buSzPct val="95000"/>
            </a:pPr>
            <a:endParaRPr lang="en-US" sz="1600" dirty="0"/>
          </a:p>
        </p:txBody>
      </p:sp>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SM&amp;C WG Executive Summary </a:t>
            </a:r>
            <a:endParaRPr lang="en-US" dirty="0"/>
          </a:p>
        </p:txBody>
      </p:sp>
      <p:graphicFrame>
        <p:nvGraphicFramePr>
          <p:cNvPr id="6" name="Table 5">
            <a:extLst>
              <a:ext uri="{FF2B5EF4-FFF2-40B4-BE49-F238E27FC236}">
                <a16:creationId xmlns:a16="http://schemas.microsoft.com/office/drawing/2014/main" id="{ECE76FB3-B79A-4FC5-ADAF-6B20508226E0}"/>
              </a:ext>
            </a:extLst>
          </p:cNvPr>
          <p:cNvGraphicFramePr>
            <a:graphicFrameLocks noGrp="1"/>
          </p:cNvGraphicFramePr>
          <p:nvPr>
            <p:extLst>
              <p:ext uri="{D42A27DB-BD31-4B8C-83A1-F6EECF244321}">
                <p14:modId xmlns:p14="http://schemas.microsoft.com/office/powerpoint/2010/main" val="1789039841"/>
              </p:ext>
            </p:extLst>
          </p:nvPr>
        </p:nvGraphicFramePr>
        <p:xfrm>
          <a:off x="453456" y="3597957"/>
          <a:ext cx="11079661" cy="2753355"/>
        </p:xfrm>
        <a:graphic>
          <a:graphicData uri="http://schemas.openxmlformats.org/drawingml/2006/table">
            <a:tbl>
              <a:tblPr/>
              <a:tblGrid>
                <a:gridCol w="1196432">
                  <a:extLst>
                    <a:ext uri="{9D8B030D-6E8A-4147-A177-3AD203B41FA5}">
                      <a16:colId xmlns:a16="http://schemas.microsoft.com/office/drawing/2014/main" val="20000"/>
                    </a:ext>
                  </a:extLst>
                </a:gridCol>
                <a:gridCol w="815340">
                  <a:extLst>
                    <a:ext uri="{9D8B030D-6E8A-4147-A177-3AD203B41FA5}">
                      <a16:colId xmlns:a16="http://schemas.microsoft.com/office/drawing/2014/main" val="20001"/>
                    </a:ext>
                  </a:extLst>
                </a:gridCol>
                <a:gridCol w="3754037">
                  <a:extLst>
                    <a:ext uri="{9D8B030D-6E8A-4147-A177-3AD203B41FA5}">
                      <a16:colId xmlns:a16="http://schemas.microsoft.com/office/drawing/2014/main" val="20002"/>
                    </a:ext>
                  </a:extLst>
                </a:gridCol>
                <a:gridCol w="3446863">
                  <a:extLst>
                    <a:ext uri="{9D8B030D-6E8A-4147-A177-3AD203B41FA5}">
                      <a16:colId xmlns:a16="http://schemas.microsoft.com/office/drawing/2014/main" val="20003"/>
                    </a:ext>
                  </a:extLst>
                </a:gridCol>
                <a:gridCol w="1866989">
                  <a:extLst>
                    <a:ext uri="{9D8B030D-6E8A-4147-A177-3AD203B41FA5}">
                      <a16:colId xmlns:a16="http://schemas.microsoft.com/office/drawing/2014/main" val="20004"/>
                    </a:ext>
                  </a:extLst>
                </a:gridCol>
              </a:tblGrid>
              <a:tr h="379316">
                <a:tc>
                  <a:txBody>
                    <a:bodyPr/>
                    <a:lstStyle/>
                    <a:p>
                      <a:pPr algn="ctr" fontAlgn="t"/>
                      <a:r>
                        <a:rPr lang="en-US" sz="1000" b="1" i="0" u="none" strike="noStrike" dirty="0">
                          <a:solidFill>
                            <a:srgbClr val="000000"/>
                          </a:solidFill>
                          <a:effectLst/>
                          <a:latin typeface="Calibri" charset="0"/>
                        </a:rPr>
                        <a:t>Area and WG name</a:t>
                      </a:r>
                    </a:p>
                  </a:txBody>
                  <a:tcPr marL="11736" marR="11736" marT="11736"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CCSDS Ref </a:t>
                      </a:r>
                      <a:r>
                        <a:rPr lang="en-US" sz="1000" b="1" i="0" u="none" strike="noStrike" dirty="0" err="1">
                          <a:solidFill>
                            <a:srgbClr val="000000"/>
                          </a:solidFill>
                          <a:effectLst/>
                          <a:latin typeface="Calibri" charset="0"/>
                        </a:rPr>
                        <a:t>Nr</a:t>
                      </a:r>
                      <a:endParaRPr lang="en-US" sz="1000" b="1" i="0" u="none" strike="noStrike" dirty="0">
                        <a:solidFill>
                          <a:srgbClr val="000000"/>
                        </a:solidFill>
                        <a:effectLst/>
                        <a:latin typeface="Calibri" charset="0"/>
                      </a:endParaRP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Document Title</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Status / Comments</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000" b="1" i="0" u="none" strike="noStrike" dirty="0">
                          <a:solidFill>
                            <a:srgbClr val="000000"/>
                          </a:solidFill>
                          <a:effectLst/>
                          <a:latin typeface="Calibri" charset="0"/>
                        </a:rPr>
                        <a:t>Start and / or Target Publication Date</a:t>
                      </a:r>
                    </a:p>
                  </a:txBody>
                  <a:tcPr marL="11736" marR="11736" marT="1173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2813">
                <a:tc>
                  <a:txBody>
                    <a:bodyPr/>
                    <a:lstStyle/>
                    <a:p>
                      <a:pPr algn="ctr" fontAlgn="t"/>
                      <a:r>
                        <a:rPr lang="en-US" sz="1000" b="0" i="0" u="none" strike="noStrike" dirty="0">
                          <a:solidFill>
                            <a:schemeClr val="bg1"/>
                          </a:solidFill>
                          <a:effectLst/>
                          <a:latin typeface="Calibri" charset="0"/>
                        </a:rPr>
                        <a:t>MOIMS SM&amp;C</a:t>
                      </a:r>
                    </a:p>
                  </a:txBody>
                  <a:tcPr marL="11736" marR="11736" marT="11736"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t"/>
                      <a:r>
                        <a:rPr lang="nb-NO" sz="1000" b="0" i="0" u="none" strike="noStrike" dirty="0">
                          <a:solidFill>
                            <a:srgbClr val="FFFFFF"/>
                          </a:solidFill>
                          <a:effectLst/>
                          <a:latin typeface="Calibri" charset="0"/>
                        </a:rPr>
                        <a:t>520.0-G-4</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000" b="0" i="0" u="none" strike="noStrike" dirty="0">
                          <a:solidFill>
                            <a:srgbClr val="FFFFFF"/>
                          </a:solidFill>
                          <a:effectLst/>
                          <a:latin typeface="Calibri" charset="0"/>
                        </a:rPr>
                        <a:t>Mission Operations Services Concept (Issue 4)</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GB" sz="1000" b="0" i="0" u="none" strike="noStrike" dirty="0">
                          <a:solidFill>
                            <a:srgbClr val="FFFFFF"/>
                          </a:solidFill>
                          <a:effectLst/>
                          <a:latin typeface="Calibri" charset="0"/>
                        </a:rPr>
                        <a:t>Waiting MO 2.0 updates. Parked for now, as it is not the highest priority.</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t"/>
                      <a:r>
                        <a:rPr lang="de-DE" sz="1000" b="0" i="0" u="none" strike="noStrike" dirty="0">
                          <a:solidFill>
                            <a:schemeClr val="bg1"/>
                          </a:solidFill>
                          <a:effectLst/>
                          <a:latin typeface="Calibri" charset="0"/>
                        </a:rPr>
                        <a:t>Start </a:t>
                      </a:r>
                      <a:r>
                        <a:rPr lang="de-DE" sz="1000" b="0" i="0" u="none" strike="noStrike" dirty="0" err="1">
                          <a:solidFill>
                            <a:schemeClr val="bg1"/>
                          </a:solidFill>
                          <a:effectLst/>
                          <a:latin typeface="Calibri" charset="0"/>
                        </a:rPr>
                        <a:t>date</a:t>
                      </a:r>
                      <a:r>
                        <a:rPr lang="de-DE" sz="1000" b="0" i="0" u="none" strike="noStrike" dirty="0">
                          <a:solidFill>
                            <a:schemeClr val="bg1"/>
                          </a:solidFill>
                          <a:effectLst/>
                          <a:latin typeface="Calibri" charset="0"/>
                        </a:rPr>
                        <a:t>    12Jan2016</a:t>
                      </a:r>
                    </a:p>
                    <a:p>
                      <a:pPr algn="l" fontAlgn="t"/>
                      <a:r>
                        <a:rPr lang="de-DE" sz="1000" b="0" i="0" u="none" strike="noStrike" dirty="0">
                          <a:solidFill>
                            <a:schemeClr val="bg1"/>
                          </a:solidFill>
                          <a:effectLst/>
                          <a:latin typeface="Calibri" charset="0"/>
                        </a:rPr>
                        <a:t>End </a:t>
                      </a:r>
                      <a:r>
                        <a:rPr lang="de-DE" sz="1000" b="0" i="0" u="none" strike="noStrike" dirty="0" err="1">
                          <a:solidFill>
                            <a:schemeClr val="bg1"/>
                          </a:solidFill>
                          <a:effectLst/>
                          <a:latin typeface="Calibri" charset="0"/>
                        </a:rPr>
                        <a:t>date</a:t>
                      </a:r>
                      <a:r>
                        <a:rPr lang="de-DE" sz="1000" b="0" i="0" u="none" strike="noStrike" dirty="0">
                          <a:solidFill>
                            <a:schemeClr val="bg1"/>
                          </a:solidFill>
                          <a:effectLst/>
                          <a:latin typeface="Calibri" charset="0"/>
                        </a:rPr>
                        <a:t>     30Jun2024</a:t>
                      </a:r>
                    </a:p>
                  </a:txBody>
                  <a:tcPr marL="11736" marR="11736" marT="1173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391886">
                <a:tc>
                  <a:txBody>
                    <a:bodyPr/>
                    <a:lstStyle/>
                    <a:p>
                      <a:pPr algn="ctr" fontAlgn="t"/>
                      <a:r>
                        <a:rPr lang="en-US" sz="1000" b="0" i="0" u="none" strike="noStrike" dirty="0">
                          <a:solidFill>
                            <a:schemeClr val="bg1"/>
                          </a:solidFill>
                          <a:effectLst/>
                          <a:latin typeface="Calibri" charset="0"/>
                        </a:rPr>
                        <a:t>MOIMS SM&amp;C</a:t>
                      </a:r>
                    </a:p>
                  </a:txBody>
                  <a:tcPr marL="11736" marR="11736" marT="11736"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ctr" fontAlgn="t"/>
                      <a:r>
                        <a:rPr lang="nb-NO" sz="1000" b="0" i="0" u="none" strike="noStrike" dirty="0">
                          <a:solidFill>
                            <a:srgbClr val="FFFFFF"/>
                          </a:solidFill>
                          <a:effectLst/>
                          <a:latin typeface="Calibri" charset="0"/>
                        </a:rPr>
                        <a:t>520.1-M-2</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000" b="0" i="0" u="none" strike="noStrike" dirty="0">
                          <a:solidFill>
                            <a:srgbClr val="FFFFFF"/>
                          </a:solidFill>
                          <a:effectLst/>
                          <a:latin typeface="Calibri" charset="0"/>
                        </a:rPr>
                        <a:t>Mission Operations Reference Model</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algn="l" fontAlgn="t"/>
                      <a:r>
                        <a:rPr lang="en-US" sz="1000" b="0" i="0" u="none" strike="noStrike" dirty="0">
                          <a:solidFill>
                            <a:srgbClr val="FFFFFF"/>
                          </a:solidFill>
                          <a:effectLst/>
                          <a:latin typeface="Calibri" charset="0"/>
                        </a:rPr>
                        <a:t>Updated version with changes agreed with SEC WG and SEA implemented. Shall be sent to secretariat by Mid June 23.</a:t>
                      </a:r>
                    </a:p>
                  </a:txBody>
                  <a:tcPr marL="11736" marR="11736" marT="117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de-DE" sz="1000" b="0" i="0" u="none" strike="noStrike" dirty="0">
                          <a:solidFill>
                            <a:schemeClr val="bg1"/>
                          </a:solidFill>
                          <a:effectLst/>
                          <a:latin typeface="Calibri" charset="0"/>
                        </a:rPr>
                        <a:t>Start </a:t>
                      </a:r>
                      <a:r>
                        <a:rPr lang="de-DE" sz="1000" b="0" i="0" u="none" strike="noStrike" dirty="0" err="1">
                          <a:solidFill>
                            <a:schemeClr val="bg1"/>
                          </a:solidFill>
                          <a:effectLst/>
                          <a:latin typeface="Calibri" charset="0"/>
                        </a:rPr>
                        <a:t>date</a:t>
                      </a:r>
                      <a:r>
                        <a:rPr lang="de-DE" sz="1000" b="0" i="0" u="none" strike="noStrike" dirty="0">
                          <a:solidFill>
                            <a:schemeClr val="bg1"/>
                          </a:solidFill>
                          <a:effectLst/>
                          <a:latin typeface="Calibri" charset="0"/>
                        </a:rPr>
                        <a:t>    19Oct2018</a:t>
                      </a:r>
                    </a:p>
                    <a:p>
                      <a:pPr marL="0" marR="0" lvl="0" indent="0" algn="l" defTabSz="914400" rtl="0" eaLnBrk="1" fontAlgn="t" latinLnBrk="0" hangingPunct="1">
                        <a:lnSpc>
                          <a:spcPct val="100000"/>
                        </a:lnSpc>
                        <a:spcBef>
                          <a:spcPts val="0"/>
                        </a:spcBef>
                        <a:spcAft>
                          <a:spcPts val="0"/>
                        </a:spcAft>
                        <a:buClrTx/>
                        <a:buSzTx/>
                        <a:buFontTx/>
                        <a:buNone/>
                        <a:tabLst/>
                        <a:defRPr/>
                      </a:pPr>
                      <a:r>
                        <a:rPr lang="de-DE" sz="1000" b="0" i="0" u="none" strike="noStrike" dirty="0">
                          <a:solidFill>
                            <a:schemeClr val="bg1"/>
                          </a:solidFill>
                          <a:effectLst/>
                          <a:latin typeface="Calibri" charset="0"/>
                        </a:rPr>
                        <a:t>End date      01Dec2023</a:t>
                      </a:r>
                    </a:p>
                  </a:txBody>
                  <a:tcPr marL="11736" marR="11736" marT="11736"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0093"/>
                    </a:solidFill>
                  </a:tcPr>
                </a:tc>
                <a:extLst>
                  <a:ext uri="{0D108BD9-81ED-4DB2-BD59-A6C34878D82A}">
                    <a16:rowId xmlns:a16="http://schemas.microsoft.com/office/drawing/2014/main" val="4283634332"/>
                  </a:ext>
                </a:extLst>
              </a:tr>
              <a:tr h="304799">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MOIMS  SM&amp;C</a:t>
                      </a:r>
                    </a:p>
                  </a:txBody>
                  <a:tcPr marL="11736" marR="11736" marT="11736"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dirty="0">
                          <a:solidFill>
                            <a:srgbClr val="FFFFFF"/>
                          </a:solidFill>
                          <a:effectLst/>
                          <a:latin typeface="Calibri" charset="0"/>
                        </a:rPr>
                        <a:t>521.0-B-3</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Mission Operations - Message Abstraction Layer (MAL) - B-3</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dirty="0">
                          <a:solidFill>
                            <a:srgbClr val="FFFFFF"/>
                          </a:solidFill>
                          <a:effectLst/>
                          <a:latin typeface="Calibri" charset="0"/>
                        </a:rPr>
                        <a:t>Passed Agency Review. Updated version with RIDs  by mid June.</a:t>
                      </a:r>
                    </a:p>
                    <a:p>
                      <a:pPr algn="l" fontAlgn="t"/>
                      <a:r>
                        <a:rPr lang="en-US" sz="1000" b="0" i="0" u="none" strike="noStrike" dirty="0">
                          <a:solidFill>
                            <a:srgbClr val="FFFFFF"/>
                          </a:solidFill>
                          <a:effectLst/>
                          <a:latin typeface="Calibri" charset="0"/>
                        </a:rPr>
                        <a:t> Prototyping yellow book expected end June.</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1000" b="0" i="0" u="none" strike="noStrike" dirty="0">
                          <a:solidFill>
                            <a:srgbClr val="FFFFFF"/>
                          </a:solidFill>
                          <a:effectLst/>
                          <a:latin typeface="Calibri" charset="0"/>
                        </a:rPr>
                        <a:t>Start date 2021 </a:t>
                      </a:r>
                    </a:p>
                    <a:p>
                      <a:pPr algn="l" fontAlgn="t"/>
                      <a:r>
                        <a:rPr lang="de-DE" sz="1000" b="0" i="0" u="none" strike="noStrike" dirty="0">
                          <a:solidFill>
                            <a:srgbClr val="FFFFFF"/>
                          </a:solidFill>
                          <a:effectLst/>
                          <a:latin typeface="Calibri" charset="0"/>
                        </a:rPr>
                        <a:t>End date 1OCT2023</a:t>
                      </a:r>
                    </a:p>
                  </a:txBody>
                  <a:tcPr marL="11736" marR="11736" marT="11736"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0002"/>
                  </a:ext>
                </a:extLst>
              </a:tr>
              <a:tr h="401934">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MOIMS SM&amp;C</a:t>
                      </a:r>
                    </a:p>
                  </a:txBody>
                  <a:tcPr marL="11736" marR="11736" marT="11736"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dirty="0">
                          <a:solidFill>
                            <a:srgbClr val="FFFFFF"/>
                          </a:solidFill>
                          <a:effectLst/>
                          <a:latin typeface="Calibri" charset="0"/>
                        </a:rPr>
                        <a:t>522.2-B-1</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Mission Operations - Mission Product Distribution Services</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dirty="0">
                          <a:solidFill>
                            <a:srgbClr val="FFFFFF"/>
                          </a:solidFill>
                          <a:effectLst/>
                          <a:latin typeface="Calibri" charset="0"/>
                        </a:rPr>
                        <a:t>Work resumed, Book shall be ready for AR by Fall meetings 2023</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de-DE" sz="1000" b="0" i="0" u="none" strike="noStrike" dirty="0">
                          <a:solidFill>
                            <a:srgbClr val="FFFFFF"/>
                          </a:solidFill>
                          <a:effectLst/>
                          <a:latin typeface="Calibri" charset="0"/>
                        </a:rPr>
                        <a:t>Start date 2015</a:t>
                      </a:r>
                    </a:p>
                    <a:p>
                      <a:pPr algn="l" fontAlgn="t"/>
                      <a:r>
                        <a:rPr lang="de-DE" sz="1000" b="0" i="0" u="none" strike="noStrike" dirty="0">
                          <a:solidFill>
                            <a:srgbClr val="FFFFFF"/>
                          </a:solidFill>
                          <a:effectLst/>
                          <a:latin typeface="Calibri" charset="0"/>
                        </a:rPr>
                        <a:t>End date 30Jun2024</a:t>
                      </a:r>
                    </a:p>
                  </a:txBody>
                  <a:tcPr marL="11736" marR="11736" marT="11736"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1767303637"/>
                  </a:ext>
                </a:extLst>
              </a:tr>
              <a:tr h="401934">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MOIMS SM&amp;C</a:t>
                      </a:r>
                    </a:p>
                  </a:txBody>
                  <a:tcPr marL="11736" marR="11736" marT="11736"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dirty="0">
                          <a:solidFill>
                            <a:srgbClr val="FFFFFF"/>
                          </a:solidFill>
                          <a:effectLst/>
                          <a:latin typeface="Calibri" charset="0"/>
                        </a:rPr>
                        <a:t>XXX-x-B-1</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Mission Operations File Management Services</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US" sz="1000" b="0" i="0" u="none" strike="noStrike" dirty="0">
                          <a:solidFill>
                            <a:srgbClr val="FFFFFF"/>
                          </a:solidFill>
                          <a:effectLst/>
                          <a:latin typeface="Calibri" charset="0"/>
                        </a:rPr>
                        <a:t>On Hold/ Priority given to MPDS</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tc>
                  <a:txBody>
                    <a:bodyPr/>
                    <a:lstStyle/>
                    <a:p>
                      <a:pPr algn="l" fontAlgn="t"/>
                      <a:r>
                        <a:rPr lang="en-GB" sz="1000" b="0" i="0" u="none" strike="noStrike" noProof="0" dirty="0">
                          <a:solidFill>
                            <a:srgbClr val="FFFFFF"/>
                          </a:solidFill>
                          <a:effectLst/>
                          <a:latin typeface="Calibri" charset="0"/>
                        </a:rPr>
                        <a:t>Suspended for now. Not high priority.</a:t>
                      </a:r>
                    </a:p>
                  </a:txBody>
                  <a:tcPr marL="11736" marR="11736" marT="11736"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B52FC"/>
                    </a:solidFill>
                  </a:tcPr>
                </a:tc>
                <a:extLst>
                  <a:ext uri="{0D108BD9-81ED-4DB2-BD59-A6C34878D82A}">
                    <a16:rowId xmlns:a16="http://schemas.microsoft.com/office/drawing/2014/main" val="3565767763"/>
                  </a:ext>
                </a:extLst>
              </a:tr>
              <a:tr h="401934">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MOIMS SM&amp;C</a:t>
                      </a:r>
                    </a:p>
                  </a:txBody>
                  <a:tcPr marL="11736" marR="11736" marT="11736" marB="0">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nb-NO" sz="1000" b="0" i="0" u="none" strike="noStrike" dirty="0">
                          <a:solidFill>
                            <a:srgbClr val="FFFFFF"/>
                          </a:solidFill>
                          <a:effectLst/>
                          <a:latin typeface="Calibri" charset="0"/>
                        </a:rPr>
                        <a:t>660.1</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a:solidFill>
                            <a:srgbClr val="FFFFFF"/>
                          </a:solidFill>
                          <a:effectLst/>
                          <a:latin typeface="Calibri" charset="0"/>
                        </a:rPr>
                        <a:t>XML Telemetric and Command Exchange (XTCE) Element Description</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000" b="0" i="0" u="none" strike="noStrike" dirty="0">
                          <a:solidFill>
                            <a:srgbClr val="FFFFFF"/>
                          </a:solidFill>
                          <a:effectLst/>
                          <a:latin typeface="Calibri" charset="0"/>
                        </a:rPr>
                        <a:t>On Hold</a:t>
                      </a:r>
                    </a:p>
                  </a:txBody>
                  <a:tcPr marL="11736" marR="11736" marT="1173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000" b="0" i="0" u="none" strike="noStrike" noProof="0" dirty="0">
                          <a:solidFill>
                            <a:srgbClr val="FFFFFF"/>
                          </a:solidFill>
                          <a:effectLst/>
                          <a:latin typeface="Calibri" charset="0"/>
                        </a:rPr>
                        <a:t>Suspended for now. Not high priority.</a:t>
                      </a:r>
                    </a:p>
                    <a:p>
                      <a:pPr algn="l" fontAlgn="t"/>
                      <a:endParaRPr lang="en-GB" sz="1000" b="0" i="0" u="none" strike="noStrike" noProof="0" dirty="0">
                        <a:solidFill>
                          <a:srgbClr val="FFFFFF"/>
                        </a:solidFill>
                        <a:effectLst/>
                        <a:latin typeface="Calibri" charset="0"/>
                      </a:endParaRPr>
                    </a:p>
                  </a:txBody>
                  <a:tcPr marL="11736" marR="11736" marT="11736" marB="0">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38141913"/>
                  </a:ext>
                </a:extLst>
              </a:tr>
            </a:tbl>
          </a:graphicData>
        </a:graphic>
      </p:graphicFrame>
    </p:spTree>
    <p:extLst>
      <p:ext uri="{BB962C8B-B14F-4D97-AF65-F5344CB8AC3E}">
        <p14:creationId xmlns:p14="http://schemas.microsoft.com/office/powerpoint/2010/main" val="143682093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9C09B-64C3-0145-9915-AA4428664D40}"/>
              </a:ext>
            </a:extLst>
          </p:cNvPr>
          <p:cNvSpPr>
            <a:spLocks noGrp="1"/>
          </p:cNvSpPr>
          <p:nvPr>
            <p:ph type="title"/>
          </p:nvPr>
        </p:nvSpPr>
        <p:spPr/>
        <p:txBody>
          <a:bodyPr/>
          <a:lstStyle/>
          <a:p>
            <a:r>
              <a:rPr lang="en-IT" dirty="0"/>
              <a:t>MO 2.0 </a:t>
            </a:r>
            <a:r>
              <a:rPr lang="en-GB" dirty="0"/>
              <a:t>Status and </a:t>
            </a:r>
            <a:r>
              <a:rPr lang="en-IT" dirty="0"/>
              <a:t>Implementation Roadmap</a:t>
            </a:r>
          </a:p>
        </p:txBody>
      </p:sp>
      <p:sp>
        <p:nvSpPr>
          <p:cNvPr id="6" name="Content Placeholder 2">
            <a:extLst>
              <a:ext uri="{FF2B5EF4-FFF2-40B4-BE49-F238E27FC236}">
                <a16:creationId xmlns:a16="http://schemas.microsoft.com/office/drawing/2014/main" id="{BBCC04BA-0D3E-4E20-8928-7F4758B742B5}"/>
              </a:ext>
            </a:extLst>
          </p:cNvPr>
          <p:cNvSpPr>
            <a:spLocks noGrp="1"/>
          </p:cNvSpPr>
          <p:nvPr>
            <p:ph idx="1"/>
          </p:nvPr>
        </p:nvSpPr>
        <p:spPr>
          <a:xfrm>
            <a:off x="609600" y="1030377"/>
            <a:ext cx="10863219" cy="5365631"/>
          </a:xfrm>
        </p:spPr>
        <p:txBody>
          <a:bodyPr>
            <a:normAutofit fontScale="77500" lnSpcReduction="20000"/>
          </a:bodyPr>
          <a:lstStyle/>
          <a:p>
            <a:pPr marL="0" indent="0">
              <a:buNone/>
            </a:pPr>
            <a:r>
              <a:rPr lang="en-IT" sz="3100" b="1" dirty="0"/>
              <a:t>MO Framework:</a:t>
            </a:r>
            <a:endParaRPr lang="en-IT" dirty="0"/>
          </a:p>
          <a:p>
            <a:r>
              <a:rPr lang="en-IT" dirty="0">
                <a:highlight>
                  <a:srgbClr val="FFFF00"/>
                </a:highlight>
              </a:rPr>
              <a:t>(1) </a:t>
            </a:r>
            <a:r>
              <a:rPr lang="en-IT" dirty="0"/>
              <a:t>MAL BB</a:t>
            </a:r>
            <a:r>
              <a:rPr lang="en-GB" dirty="0"/>
              <a:t> will be soon s</a:t>
            </a:r>
            <a:r>
              <a:rPr lang="en-IT" dirty="0"/>
              <a:t>ent </a:t>
            </a:r>
            <a:r>
              <a:rPr lang="en-IT"/>
              <a:t>to </a:t>
            </a:r>
            <a:r>
              <a:rPr lang="en-US" dirty="0"/>
              <a:t>publication</a:t>
            </a:r>
            <a:r>
              <a:rPr lang="en-IT"/>
              <a:t> </a:t>
            </a:r>
            <a:r>
              <a:rPr lang="en-IT" dirty="0"/>
              <a:t>(ESA Editor, ESA/CNES prototype)</a:t>
            </a:r>
            <a:endParaRPr lang="en-IT" sz="2600" dirty="0">
              <a:sym typeface="Wingdings" pitchFamily="2" charset="2"/>
            </a:endParaRPr>
          </a:p>
          <a:p>
            <a:r>
              <a:rPr lang="en-IT" dirty="0">
                <a:sym typeface="Wingdings" pitchFamily="2" charset="2"/>
              </a:rPr>
              <a:t>Reference </a:t>
            </a:r>
            <a:r>
              <a:rPr lang="en-IT">
                <a:sym typeface="Wingdings" pitchFamily="2" charset="2"/>
              </a:rPr>
              <a:t>Model MB</a:t>
            </a:r>
            <a:r>
              <a:rPr lang="en-GB" dirty="0"/>
              <a:t> will be soon s</a:t>
            </a:r>
            <a:r>
              <a:rPr lang="en-IT"/>
              <a:t>ent to </a:t>
            </a:r>
            <a:r>
              <a:rPr lang="en-US" dirty="0"/>
              <a:t>AR (DLR Editor)</a:t>
            </a:r>
            <a:r>
              <a:rPr lang="en-IT"/>
              <a:t> </a:t>
            </a:r>
            <a:endParaRPr lang="en-IT" dirty="0">
              <a:sym typeface="Wingdings" pitchFamily="2" charset="2"/>
            </a:endParaRPr>
          </a:p>
          <a:p>
            <a:r>
              <a:rPr lang="en-IT" dirty="0">
                <a:sym typeface="Wingdings" pitchFamily="2" charset="2"/>
              </a:rPr>
              <a:t>MO Green Book: </a:t>
            </a:r>
            <a:r>
              <a:rPr lang="en-GB" dirty="0">
                <a:sym typeface="Wingdings" pitchFamily="2" charset="2"/>
              </a:rPr>
              <a:t>On hold as today n</a:t>
            </a:r>
            <a:r>
              <a:rPr lang="en-IT" dirty="0">
                <a:sym typeface="Wingdings" pitchFamily="2" charset="2"/>
              </a:rPr>
              <a:t>ot</a:t>
            </a:r>
            <a:r>
              <a:rPr lang="en-GB" dirty="0">
                <a:sym typeface="Wingdings" pitchFamily="2" charset="2"/>
              </a:rPr>
              <a:t> a</a:t>
            </a:r>
            <a:r>
              <a:rPr lang="en-IT" dirty="0">
                <a:sym typeface="Wingdings" pitchFamily="2" charset="2"/>
              </a:rPr>
              <a:t> priority</a:t>
            </a:r>
          </a:p>
          <a:p>
            <a:r>
              <a:rPr lang="en-IT" dirty="0">
                <a:sym typeface="Wingdings" pitchFamily="2" charset="2"/>
              </a:rPr>
              <a:t>COM BB</a:t>
            </a:r>
            <a:r>
              <a:rPr lang="en-IT">
                <a:sym typeface="Wingdings" pitchFamily="2" charset="2"/>
              </a:rPr>
              <a:t>: Silverise, </a:t>
            </a:r>
            <a:r>
              <a:rPr lang="en-IT" dirty="0">
                <a:sym typeface="Wingdings" pitchFamily="2" charset="2"/>
              </a:rPr>
              <a:t>once MO 2.0 set of consistent standards are published</a:t>
            </a:r>
          </a:p>
          <a:p>
            <a:pPr marL="0" indent="0">
              <a:buNone/>
            </a:pPr>
            <a:r>
              <a:rPr lang="en-IT" dirty="0">
                <a:sym typeface="Wingdings" pitchFamily="2" charset="2"/>
              </a:rPr>
              <a:t> </a:t>
            </a:r>
          </a:p>
          <a:p>
            <a:pPr marL="0" indent="0">
              <a:buNone/>
            </a:pPr>
            <a:r>
              <a:rPr lang="en-IT" sz="3100" b="1" dirty="0">
                <a:sym typeface="Wingdings" pitchFamily="2" charset="2"/>
              </a:rPr>
              <a:t>Language Bindings:</a:t>
            </a:r>
          </a:p>
          <a:p>
            <a:r>
              <a:rPr lang="en-IT" dirty="0">
                <a:sym typeface="Wingdings" pitchFamily="2" charset="2"/>
              </a:rPr>
              <a:t>Silverise all books (C++ and JAVA) once MO 2.0 set of consistent standards are published</a:t>
            </a:r>
          </a:p>
          <a:p>
            <a:pPr marL="0" indent="0">
              <a:buNone/>
            </a:pPr>
            <a:endParaRPr lang="en-IT" dirty="0">
              <a:sym typeface="Wingdings" pitchFamily="2" charset="2"/>
            </a:endParaRPr>
          </a:p>
          <a:p>
            <a:pPr marL="0" indent="0">
              <a:buNone/>
            </a:pPr>
            <a:r>
              <a:rPr lang="en-IT" sz="3100" b="1" dirty="0">
                <a:sym typeface="Wingdings" pitchFamily="2" charset="2"/>
              </a:rPr>
              <a:t>Transport Bindings:</a:t>
            </a:r>
          </a:p>
          <a:p>
            <a:r>
              <a:rPr lang="en-GB" dirty="0">
                <a:sym typeface="Wingdings" pitchFamily="2" charset="2"/>
              </a:rPr>
              <a:t>U</a:t>
            </a:r>
            <a:r>
              <a:rPr lang="en-IT" dirty="0">
                <a:sym typeface="Wingdings" pitchFamily="2" charset="2"/>
              </a:rPr>
              <a:t>pdate </a:t>
            </a:r>
            <a:r>
              <a:rPr lang="en-GB" dirty="0">
                <a:sym typeface="Wingdings" pitchFamily="2" charset="2"/>
              </a:rPr>
              <a:t>BBs </a:t>
            </a:r>
            <a:r>
              <a:rPr lang="en-IT" dirty="0">
                <a:sym typeface="Wingdings" pitchFamily="2" charset="2"/>
              </a:rPr>
              <a:t>in the following order: </a:t>
            </a:r>
          </a:p>
          <a:p>
            <a:pPr lvl="1"/>
            <a:r>
              <a:rPr lang="en-IT" dirty="0">
                <a:highlight>
                  <a:srgbClr val="FFFF00"/>
                </a:highlight>
                <a:sym typeface="Wingdings" pitchFamily="2" charset="2"/>
              </a:rPr>
              <a:t>(3) </a:t>
            </a:r>
            <a:r>
              <a:rPr lang="en-IT" dirty="0">
                <a:sym typeface="Wingdings" pitchFamily="2" charset="2"/>
              </a:rPr>
              <a:t>HTTP/XML (ESA editorship</a:t>
            </a:r>
            <a:r>
              <a:rPr lang="en-IT">
                <a:sym typeface="Wingdings" pitchFamily="2" charset="2"/>
              </a:rPr>
              <a:t>, </a:t>
            </a:r>
            <a:r>
              <a:rPr lang="en-US" dirty="0">
                <a:sym typeface="Wingdings" pitchFamily="2" charset="2"/>
              </a:rPr>
              <a:t>NASA</a:t>
            </a:r>
            <a:r>
              <a:rPr lang="en-IT">
                <a:sym typeface="Wingdings" pitchFamily="2" charset="2"/>
              </a:rPr>
              <a:t>-ESA prototype)</a:t>
            </a:r>
            <a:endParaRPr lang="en-IT" dirty="0">
              <a:sym typeface="Wingdings" pitchFamily="2" charset="2"/>
            </a:endParaRPr>
          </a:p>
          <a:p>
            <a:pPr lvl="1"/>
            <a:r>
              <a:rPr lang="en-IT" dirty="0">
                <a:sym typeface="Wingdings" pitchFamily="2" charset="2"/>
              </a:rPr>
              <a:t>TCP/IP and Split Binary Encoding (DLR editorship, prototype TBD)</a:t>
            </a:r>
          </a:p>
          <a:p>
            <a:pPr lvl="1"/>
            <a:r>
              <a:rPr lang="en-IT" dirty="0">
                <a:sym typeface="Wingdings" pitchFamily="2" charset="2"/>
              </a:rPr>
              <a:t>Space Packet and Binary Encoding (TBD)</a:t>
            </a:r>
          </a:p>
          <a:p>
            <a:pPr lvl="1"/>
            <a:r>
              <a:rPr lang="en-IT" dirty="0">
                <a:sym typeface="Wingdings" pitchFamily="2" charset="2"/>
              </a:rPr>
              <a:t>ZMTP (TBD)</a:t>
            </a:r>
          </a:p>
          <a:p>
            <a:pPr marL="0" indent="0">
              <a:buNone/>
            </a:pPr>
            <a:endParaRPr lang="en-IT" dirty="0">
              <a:sym typeface="Wingdings" pitchFamily="2" charset="2"/>
            </a:endParaRPr>
          </a:p>
          <a:p>
            <a:pPr marL="0" indent="0">
              <a:buNone/>
            </a:pPr>
            <a:r>
              <a:rPr lang="en-IT" sz="3100" b="1" dirty="0">
                <a:sym typeface="Wingdings" pitchFamily="2" charset="2"/>
              </a:rPr>
              <a:t>Application Layer Services:</a:t>
            </a:r>
          </a:p>
          <a:p>
            <a:r>
              <a:rPr lang="en-GB" dirty="0">
                <a:sym typeface="Wingdings" pitchFamily="2" charset="2"/>
              </a:rPr>
              <a:t>U</a:t>
            </a:r>
            <a:r>
              <a:rPr lang="en-IT" dirty="0">
                <a:sym typeface="Wingdings" pitchFamily="2" charset="2"/>
              </a:rPr>
              <a:t>pdate </a:t>
            </a:r>
            <a:r>
              <a:rPr lang="en-GB" dirty="0">
                <a:sym typeface="Wingdings" pitchFamily="2" charset="2"/>
              </a:rPr>
              <a:t>BBs </a:t>
            </a:r>
            <a:r>
              <a:rPr lang="en-IT" dirty="0">
                <a:sym typeface="Wingdings" pitchFamily="2" charset="2"/>
              </a:rPr>
              <a:t>in the following order:</a:t>
            </a:r>
            <a:endParaRPr lang="en-GB" dirty="0">
              <a:highlight>
                <a:srgbClr val="FFFF00"/>
              </a:highlight>
              <a:sym typeface="Wingdings" pitchFamily="2" charset="2"/>
            </a:endParaRPr>
          </a:p>
          <a:p>
            <a:pPr lvl="1"/>
            <a:r>
              <a:rPr lang="en-IT" dirty="0">
                <a:highlight>
                  <a:srgbClr val="FFFF00"/>
                </a:highlight>
                <a:sym typeface="Wingdings" pitchFamily="2" charset="2"/>
              </a:rPr>
              <a:t>(2) </a:t>
            </a:r>
            <a:r>
              <a:rPr lang="en-IT">
                <a:sym typeface="Wingdings" pitchFamily="2" charset="2"/>
              </a:rPr>
              <a:t>Mission Product </a:t>
            </a:r>
            <a:r>
              <a:rPr lang="en-IT" dirty="0">
                <a:sym typeface="Wingdings" pitchFamily="2" charset="2"/>
              </a:rPr>
              <a:t>Distribution Service: Work in parallel to M&amp;C. Send to AR </a:t>
            </a:r>
            <a:r>
              <a:rPr lang="en-IT">
                <a:sym typeface="Wingdings" pitchFamily="2" charset="2"/>
              </a:rPr>
              <a:t>in </a:t>
            </a:r>
            <a:r>
              <a:rPr lang="en-US" dirty="0">
                <a:sym typeface="Wingdings" pitchFamily="2" charset="2"/>
              </a:rPr>
              <a:t>Fall</a:t>
            </a:r>
            <a:r>
              <a:rPr lang="en-IT">
                <a:sym typeface="Wingdings" pitchFamily="2" charset="2"/>
              </a:rPr>
              <a:t> </a:t>
            </a:r>
            <a:r>
              <a:rPr lang="en-IT" dirty="0">
                <a:sym typeface="Wingdings" pitchFamily="2" charset="2"/>
              </a:rPr>
              <a:t>2023 (ESA Editor, </a:t>
            </a:r>
            <a:r>
              <a:rPr lang="en-IT">
                <a:sym typeface="Wingdings" pitchFamily="2" charset="2"/>
              </a:rPr>
              <a:t>ESA/</a:t>
            </a:r>
            <a:r>
              <a:rPr lang="en-US" dirty="0">
                <a:sym typeface="Wingdings" pitchFamily="2" charset="2"/>
              </a:rPr>
              <a:t>NASA</a:t>
            </a:r>
            <a:r>
              <a:rPr lang="en-IT">
                <a:sym typeface="Wingdings" pitchFamily="2" charset="2"/>
              </a:rPr>
              <a:t> prototype)</a:t>
            </a:r>
            <a:endParaRPr lang="en-IT" dirty="0">
              <a:sym typeface="Wingdings" pitchFamily="2" charset="2"/>
            </a:endParaRPr>
          </a:p>
          <a:p>
            <a:pPr lvl="1"/>
            <a:r>
              <a:rPr lang="en-IT" dirty="0">
                <a:highlight>
                  <a:srgbClr val="FFFF00"/>
                </a:highlight>
                <a:sym typeface="Wingdings" pitchFamily="2" charset="2"/>
              </a:rPr>
              <a:t>(2) </a:t>
            </a:r>
            <a:r>
              <a:rPr lang="en-IT" dirty="0">
                <a:sym typeface="Wingdings" pitchFamily="2" charset="2"/>
              </a:rPr>
              <a:t>M&amp;C BB: Send to AR </a:t>
            </a:r>
            <a:r>
              <a:rPr lang="en-IT">
                <a:sym typeface="Wingdings" pitchFamily="2" charset="2"/>
              </a:rPr>
              <a:t>in </a:t>
            </a:r>
            <a:r>
              <a:rPr lang="en-US" dirty="0">
                <a:sym typeface="Wingdings" pitchFamily="2" charset="2"/>
              </a:rPr>
              <a:t>Fall</a:t>
            </a:r>
            <a:r>
              <a:rPr lang="en-IT">
                <a:sym typeface="Wingdings" pitchFamily="2" charset="2"/>
              </a:rPr>
              <a:t> </a:t>
            </a:r>
            <a:r>
              <a:rPr lang="en-IT" dirty="0">
                <a:sym typeface="Wingdings" pitchFamily="2" charset="2"/>
              </a:rPr>
              <a:t>2023 (CNES Editor, ESA-CNES prototype)</a:t>
            </a:r>
          </a:p>
          <a:p>
            <a:pPr lvl="1"/>
            <a:r>
              <a:rPr lang="en-IT" dirty="0">
                <a:sym typeface="Wingdings" pitchFamily="2" charset="2"/>
              </a:rPr>
              <a:t>Common Services BB</a:t>
            </a:r>
            <a:r>
              <a:rPr lang="en-GB" dirty="0">
                <a:sym typeface="Wingdings" pitchFamily="2" charset="2"/>
              </a:rPr>
              <a:t>: O</a:t>
            </a:r>
            <a:r>
              <a:rPr lang="en-IT" dirty="0">
                <a:sym typeface="Wingdings" pitchFamily="2" charset="2"/>
              </a:rPr>
              <a:t>n hold</a:t>
            </a:r>
            <a:r>
              <a:rPr lang="en-GB" dirty="0">
                <a:sym typeface="Wingdings" pitchFamily="2" charset="2"/>
              </a:rPr>
              <a:t>.</a:t>
            </a:r>
            <a:r>
              <a:rPr lang="en-IT" dirty="0">
                <a:sym typeface="Wingdings" pitchFamily="2" charset="2"/>
              </a:rPr>
              <a:t> To be tackled later</a:t>
            </a:r>
          </a:p>
          <a:p>
            <a:pPr marL="0" indent="0">
              <a:buNone/>
            </a:pPr>
            <a:endParaRPr lang="en-IT" dirty="0">
              <a:sym typeface="Wingdings" pitchFamily="2" charset="2"/>
            </a:endParaRPr>
          </a:p>
          <a:p>
            <a:endParaRPr lang="en-IT" dirty="0">
              <a:sym typeface="Wingdings" pitchFamily="2" charset="2"/>
            </a:endParaRPr>
          </a:p>
        </p:txBody>
      </p:sp>
    </p:spTree>
    <p:extLst>
      <p:ext uri="{BB962C8B-B14F-4D97-AF65-F5344CB8AC3E}">
        <p14:creationId xmlns:p14="http://schemas.microsoft.com/office/powerpoint/2010/main" val="106104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p:cNvSpPr>
          <p:nvPr/>
        </p:nvSpPr>
        <p:spPr bwMode="auto">
          <a:xfrm>
            <a:off x="2409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SM&amp;C WG Upcoming New Work Items</a:t>
            </a:r>
            <a:endParaRPr lang="en-US" dirty="0"/>
          </a:p>
        </p:txBody>
      </p:sp>
      <p:sp>
        <p:nvSpPr>
          <p:cNvPr id="4" name="TextBox 1">
            <a:extLst>
              <a:ext uri="{FF2B5EF4-FFF2-40B4-BE49-F238E27FC236}">
                <a16:creationId xmlns:a16="http://schemas.microsoft.com/office/drawing/2014/main" id="{0BEB5301-CFC0-FA4C-9E0C-9D46377671B1}"/>
              </a:ext>
            </a:extLst>
          </p:cNvPr>
          <p:cNvSpPr txBox="1"/>
          <p:nvPr/>
        </p:nvSpPr>
        <p:spPr>
          <a:xfrm>
            <a:off x="594128" y="1076856"/>
            <a:ext cx="11079557" cy="923330"/>
          </a:xfrm>
          <a:prstGeom prst="rect">
            <a:avLst/>
          </a:prstGeom>
          <a:noFill/>
        </p:spPr>
        <p:txBody>
          <a:bodyPr wrap="square" rtlCol="0">
            <a:spAutoFit/>
          </a:bodyPr>
          <a:lstStyle/>
          <a:p>
            <a:r>
              <a:rPr lang="en-GB" dirty="0">
                <a:latin typeface="Calibri" panose="020F0502020204030204" pitchFamily="34" charset="0"/>
                <a:cs typeface="Calibri" panose="020F0502020204030204" pitchFamily="34" charset="0"/>
              </a:rPr>
              <a:t>Update of Transport and Encoding Books to MO 2.0</a:t>
            </a: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387513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3"/>
          <p:cNvSpPr>
            <a:spLocks/>
          </p:cNvSpPr>
          <p:nvPr/>
        </p:nvSpPr>
        <p:spPr bwMode="auto">
          <a:xfrm>
            <a:off x="1948260" y="126170"/>
            <a:ext cx="798824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GB" sz="2800" b="1" dirty="0"/>
              <a:t>SM&amp;C WG Issues for CESG/CMC </a:t>
            </a:r>
          </a:p>
        </p:txBody>
      </p:sp>
      <p:sp>
        <p:nvSpPr>
          <p:cNvPr id="3" name="Rectangle 2"/>
          <p:cNvSpPr/>
          <p:nvPr/>
        </p:nvSpPr>
        <p:spPr>
          <a:xfrm>
            <a:off x="241068" y="1185759"/>
            <a:ext cx="11338561" cy="4723729"/>
          </a:xfrm>
          <a:prstGeom prst="rect">
            <a:avLst/>
          </a:prstGeom>
        </p:spPr>
        <p:txBody>
          <a:bodyPr wrap="square">
            <a:spAutoFit/>
          </a:bodyPr>
          <a:lstStyle/>
          <a:p>
            <a:pPr marL="628650" lvl="1" indent="-171450">
              <a:lnSpc>
                <a:spcPct val="120000"/>
              </a:lnSpc>
              <a:buClr>
                <a:srgbClr val="000000"/>
              </a:buClr>
              <a:buSzPct val="95000"/>
              <a:buFont typeface="Arial" panose="020B0604020202020204" pitchFamily="34" charset="0"/>
              <a:buChar char="•"/>
            </a:pPr>
            <a:r>
              <a:rPr lang="en-GB" dirty="0"/>
              <a:t>Replacement of the resigned NASA deputy chair. </a:t>
            </a:r>
          </a:p>
          <a:p>
            <a:pPr marL="628650" lvl="1" indent="-171450">
              <a:lnSpc>
                <a:spcPct val="120000"/>
              </a:lnSpc>
              <a:buClr>
                <a:srgbClr val="000000"/>
              </a:buClr>
              <a:buSzPct val="95000"/>
              <a:buFont typeface="Arial" panose="020B0604020202020204" pitchFamily="34" charset="0"/>
              <a:buChar char="•"/>
            </a:pPr>
            <a:endParaRPr lang="en-GB" dirty="0"/>
          </a:p>
          <a:p>
            <a:pPr marL="628650" lvl="1" indent="-171450">
              <a:lnSpc>
                <a:spcPct val="120000"/>
              </a:lnSpc>
              <a:buClr>
                <a:srgbClr val="000000"/>
              </a:buClr>
              <a:buSzPct val="95000"/>
              <a:buFont typeface="Arial" panose="020B0604020202020204" pitchFamily="34" charset="0"/>
              <a:buChar char="•"/>
            </a:pPr>
            <a:r>
              <a:rPr lang="en-GB" dirty="0"/>
              <a:t>No NASA RIDs received on MAL BB as part of the Agency Review. </a:t>
            </a:r>
          </a:p>
          <a:p>
            <a:pPr marL="628650" lvl="1" indent="-171450">
              <a:lnSpc>
                <a:spcPct val="120000"/>
              </a:lnSpc>
              <a:buClr>
                <a:srgbClr val="000000"/>
              </a:buClr>
              <a:buSzPct val="95000"/>
              <a:buFont typeface="Arial" panose="020B0604020202020204" pitchFamily="34" charset="0"/>
              <a:buChar char="•"/>
            </a:pPr>
            <a:endParaRPr lang="en-GB" dirty="0"/>
          </a:p>
          <a:p>
            <a:pPr marL="628650" lvl="1" indent="-171450">
              <a:lnSpc>
                <a:spcPct val="120000"/>
              </a:lnSpc>
              <a:buClr>
                <a:srgbClr val="000000"/>
              </a:buClr>
              <a:buSzPct val="95000"/>
              <a:buFont typeface="Arial" panose="020B0604020202020204" pitchFamily="34" charset="0"/>
              <a:buChar char="•"/>
            </a:pPr>
            <a:r>
              <a:rPr lang="en-GB" dirty="0"/>
              <a:t>Hybrid meetings with remote participation of </a:t>
            </a:r>
            <a:r>
              <a:rPr lang="en-GB" b="1" u="sng" dirty="0"/>
              <a:t>KEY members </a:t>
            </a:r>
            <a:r>
              <a:rPr lang="en-GB" dirty="0"/>
              <a:t>in 8-9 hours consecutive sessions for 5 days is highly inefficient (also slowing down significantly the flow of discussions for the participants in the room, use of white boards, etc.), when discussing detailed technical topics such as data modelling or service specifications</a:t>
            </a:r>
          </a:p>
          <a:p>
            <a:pPr marL="628650" lvl="1" indent="-171450">
              <a:lnSpc>
                <a:spcPct val="120000"/>
              </a:lnSpc>
              <a:buClr>
                <a:srgbClr val="000000"/>
              </a:buClr>
              <a:buSzPct val="95000"/>
              <a:buFont typeface="Arial" panose="020B0604020202020204" pitchFamily="34" charset="0"/>
              <a:buChar char="•"/>
            </a:pPr>
            <a:endParaRPr lang="en-GB" dirty="0"/>
          </a:p>
          <a:p>
            <a:pPr marL="628650" lvl="1" indent="-171450">
              <a:lnSpc>
                <a:spcPct val="120000"/>
              </a:lnSpc>
              <a:buClr>
                <a:srgbClr val="000000"/>
              </a:buClr>
              <a:buSzPct val="95000"/>
              <a:buFont typeface="Arial" panose="020B0604020202020204" pitchFamily="34" charset="0"/>
              <a:buChar char="•"/>
            </a:pPr>
            <a:r>
              <a:rPr lang="en-GB" dirty="0"/>
              <a:t>Having 5 days 8-9 hours sessions is in comparison to remote sessions during COVID (6-7 sessions of 2 hours each) is more efficient by a factor of 5 (we managed to update 3 BBs and 1 MB in Spring meetings and a joint meeting with MPS WG). During COVID 1 book could be discussed in 6 remote sessions of 2 hours.</a:t>
            </a:r>
          </a:p>
          <a:p>
            <a:pPr marL="628650" lvl="1" indent="-171450">
              <a:lnSpc>
                <a:spcPct val="120000"/>
              </a:lnSpc>
              <a:buClr>
                <a:srgbClr val="000000"/>
              </a:buClr>
              <a:buSzPct val="95000"/>
              <a:buFont typeface="Arial" panose="020B0604020202020204" pitchFamily="34" charset="0"/>
              <a:buChar char="•"/>
            </a:pPr>
            <a:endParaRPr lang="en-GB" dirty="0"/>
          </a:p>
          <a:p>
            <a:pPr marL="628650" lvl="1" indent="-171450">
              <a:lnSpc>
                <a:spcPct val="120000"/>
              </a:lnSpc>
              <a:buClr>
                <a:srgbClr val="000000"/>
              </a:buClr>
              <a:buSzPct val="95000"/>
              <a:buFont typeface="Arial" panose="020B0604020202020204" pitchFamily="34" charset="0"/>
              <a:buChar char="•"/>
            </a:pPr>
            <a:r>
              <a:rPr lang="en-GB" dirty="0"/>
              <a:t>The WG would welcome stronger active promotion of our standards via NASA CCSDS colleagues in particular for large inter-agency collaborative missions (e.g. Artemis). Focus on Ground to Ground adoption of MO Services.</a:t>
            </a:r>
          </a:p>
        </p:txBody>
      </p:sp>
    </p:spTree>
    <p:extLst>
      <p:ext uri="{BB962C8B-B14F-4D97-AF65-F5344CB8AC3E}">
        <p14:creationId xmlns:p14="http://schemas.microsoft.com/office/powerpoint/2010/main" val="1377668643"/>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C152316F81484481851101A35F66A8" ma:contentTypeVersion="11" ma:contentTypeDescription="Create a new document." ma:contentTypeScope="" ma:versionID="48a64a6f7d9c58374b11dc2af3ebe761">
  <xsd:schema xmlns:xsd="http://www.w3.org/2001/XMLSchema" xmlns:xs="http://www.w3.org/2001/XMLSchema" xmlns:p="http://schemas.microsoft.com/office/2006/metadata/properties" xmlns:ns3="a45af452-79d7-4692-9ede-484779a781ca" targetNamespace="http://schemas.microsoft.com/office/2006/metadata/properties" ma:root="true" ma:fieldsID="c6451a1bb7abc0a766a6017e04230874" ns3:_="">
    <xsd:import namespace="a45af452-79d7-4692-9ede-484779a781c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5af452-79d7-4692-9ede-484779a781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A512E7-C295-4968-8E82-FF02ECF4DD95}">
  <ds:schemaRefs>
    <ds:schemaRef ds:uri="http://schemas.microsoft.com/office/2006/documentManagement/types"/>
    <ds:schemaRef ds:uri="http://purl.org/dc/dcmitype/"/>
    <ds:schemaRef ds:uri="http://www.w3.org/XML/1998/namespace"/>
    <ds:schemaRef ds:uri="http://purl.org/dc/elements/1.1/"/>
    <ds:schemaRef ds:uri="http://purl.org/dc/terms/"/>
    <ds:schemaRef ds:uri="http://schemas.openxmlformats.org/package/2006/metadata/core-properties"/>
    <ds:schemaRef ds:uri="http://schemas.microsoft.com/office/infopath/2007/PartnerControls"/>
    <ds:schemaRef ds:uri="a45af452-79d7-4692-9ede-484779a781ca"/>
    <ds:schemaRef ds:uri="http://schemas.microsoft.com/office/2006/metadata/properties"/>
  </ds:schemaRefs>
</ds:datastoreItem>
</file>

<file path=customXml/itemProps2.xml><?xml version="1.0" encoding="utf-8"?>
<ds:datastoreItem xmlns:ds="http://schemas.openxmlformats.org/officeDocument/2006/customXml" ds:itemID="{21975430-47ED-45CA-833D-891E858F5ADE}">
  <ds:schemaRefs>
    <ds:schemaRef ds:uri="http://schemas.microsoft.com/sharepoint/v3/contenttype/forms"/>
  </ds:schemaRefs>
</ds:datastoreItem>
</file>

<file path=customXml/itemProps3.xml><?xml version="1.0" encoding="utf-8"?>
<ds:datastoreItem xmlns:ds="http://schemas.openxmlformats.org/officeDocument/2006/customXml" ds:itemID="{D9B72D72-8F8C-43CF-930B-202A5DBA19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5af452-79d7-4692-9ede-484779a781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976fa30-1907-4356-8241-62ea5e1c0256}" enabled="1" method="Standard" siteId="{9a5cacd0-2bef-4dd7-ac5c-7ebe1f54f495}" contentBits="0" removed="0"/>
</clbl:labelList>
</file>

<file path=docProps/app.xml><?xml version="1.0" encoding="utf-8"?>
<Properties xmlns="http://schemas.openxmlformats.org/officeDocument/2006/extended-properties" xmlns:vt="http://schemas.openxmlformats.org/officeDocument/2006/docPropsVTypes">
  <TotalTime>1274</TotalTime>
  <Words>1307</Words>
  <Application>Microsoft Macintosh PowerPoint</Application>
  <PresentationFormat>Widescreen</PresentationFormat>
  <Paragraphs>137</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TMOD Presentations</vt:lpstr>
      <vt:lpstr>PowerPoint Presentation</vt:lpstr>
      <vt:lpstr>PowerPoint Presentation</vt:lpstr>
      <vt:lpstr>PowerPoint Presentation</vt:lpstr>
      <vt:lpstr>MO 2.0 Status and Implementation Roadmap</vt:lpstr>
      <vt:lpstr>PowerPoint Presentation</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MOIMS Report</dc:title>
  <dc:creator>Mario Merri</dc:creator>
  <cp:lastModifiedBy>Mehran Sarkarati</cp:lastModifiedBy>
  <cp:revision>497</cp:revision>
  <dcterms:created xsi:type="dcterms:W3CDTF">2018-10-02T13:23:14Z</dcterms:created>
  <dcterms:modified xsi:type="dcterms:W3CDTF">2023-05-12T15:11:03Z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0x01010046C152316F81484481851101A35F66A8</vt:lpwstr>
  </property>
  <property fmtid="{D5CDD505-2E9C-101B-9397-08002B2CF9AE}" pid="3" name="MSIP_Label_3976fa30-1907-4356-8241-62ea5e1c0256_Enabled">
    <vt:lpwstr>true</vt:lpwstr>
  </property>
  <property fmtid="{D5CDD505-2E9C-101B-9397-08002B2CF9AE}" pid="4" name="MSIP_Label_3976fa30-1907-4356-8241-62ea5e1c0256_SetDate">
    <vt:lpwstr>2021-11-13T14:14:25Z</vt:lpwstr>
  </property>
  <property fmtid="{D5CDD505-2E9C-101B-9397-08002B2CF9AE}" pid="5" name="MSIP_Label_3976fa30-1907-4356-8241-62ea5e1c0256_Method">
    <vt:lpwstr>Standard</vt:lpwstr>
  </property>
  <property fmtid="{D5CDD505-2E9C-101B-9397-08002B2CF9AE}" pid="6" name="MSIP_Label_3976fa30-1907-4356-8241-62ea5e1c0256_Name">
    <vt:lpwstr>ESA UNCLASSIFIED – For ESA Official Use Only</vt:lpwstr>
  </property>
  <property fmtid="{D5CDD505-2E9C-101B-9397-08002B2CF9AE}" pid="7" name="MSIP_Label_3976fa30-1907-4356-8241-62ea5e1c0256_SiteId">
    <vt:lpwstr>9a5cacd0-2bef-4dd7-ac5c-7ebe1f54f495</vt:lpwstr>
  </property>
  <property fmtid="{D5CDD505-2E9C-101B-9397-08002B2CF9AE}" pid="8" name="MSIP_Label_3976fa30-1907-4356-8241-62ea5e1c0256_ActionId">
    <vt:lpwstr>b7a25f02-41bc-4f81-a445-b954959f485c</vt:lpwstr>
  </property>
  <property fmtid="{D5CDD505-2E9C-101B-9397-08002B2CF9AE}" pid="9" name="MSIP_Label_3976fa30-1907-4356-8241-62ea5e1c0256_ContentBits">
    <vt:lpwstr>0</vt:lpwstr>
  </property>
</Properties>
</file>