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65" r:id="rId4"/>
    <p:sldId id="269" r:id="rId5"/>
    <p:sldId id="267" r:id="rId6"/>
    <p:sldId id="266" r:id="rId7"/>
    <p:sldId id="268" r:id="rId8"/>
    <p:sldId id="270" r:id="rId9"/>
  </p:sldIdLst>
  <p:sldSz cx="9144000" cy="6858000" type="screen4x3"/>
  <p:notesSz cx="6864350" cy="99964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9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FF"/>
    <a:srgbClr val="008000"/>
    <a:srgbClr val="FF0000"/>
    <a:srgbClr val="009999"/>
    <a:srgbClr val="CC00CC"/>
    <a:srgbClr val="FF9900"/>
    <a:srgbClr val="FF5050"/>
    <a:srgbClr val="CC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1525" autoAdjust="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966" y="-96"/>
      </p:cViewPr>
      <p:guideLst>
        <p:guide orient="horz" pos="3149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7961" y="1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/>
          <a:lstStyle>
            <a:lvl1pPr algn="r">
              <a:defRPr sz="1200"/>
            </a:lvl1pPr>
          </a:lstStyle>
          <a:p>
            <a:fld id="{D4168C6B-248F-4DEB-8641-6445C1432AC5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5699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7961" y="9495699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 anchor="b"/>
          <a:lstStyle>
            <a:lvl1pPr algn="r">
              <a:defRPr sz="1200"/>
            </a:lvl1pPr>
          </a:lstStyle>
          <a:p>
            <a:fld id="{CA2732B1-67AB-4C4B-8719-85A543D35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62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t" anchorCtr="0" compatLnSpc="1">
            <a:prstTxWarp prst="textNoShape">
              <a:avLst/>
            </a:prstTxWarp>
          </a:bodyPr>
          <a:lstStyle>
            <a:lvl1pPr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961" y="1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t" anchorCtr="0" compatLnSpc="1">
            <a:prstTxWarp prst="textNoShape">
              <a:avLst/>
            </a:prstTxWarp>
          </a:bodyPr>
          <a:lstStyle>
            <a:lvl1pPr algn="r"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50888"/>
            <a:ext cx="4997450" cy="3748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2" y="4747044"/>
            <a:ext cx="5492129" cy="4499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5699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b" anchorCtr="0" compatLnSpc="1">
            <a:prstTxWarp prst="textNoShape">
              <a:avLst/>
            </a:prstTxWarp>
          </a:bodyPr>
          <a:lstStyle>
            <a:lvl1pPr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961" y="9495699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b" anchorCtr="0" compatLnSpc="1">
            <a:prstTxWarp prst="textNoShape">
              <a:avLst/>
            </a:prstTxWarp>
          </a:bodyPr>
          <a:lstStyle>
            <a:lvl1pPr algn="r"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687653B5-CE8F-4032-ADA5-1E1B0879BA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5133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724400"/>
            <a:ext cx="8353425" cy="792163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Gill Sans MT" pitchFamily="34" charset="0"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1065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5288" y="3716338"/>
            <a:ext cx="8353425" cy="865187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pic>
        <p:nvPicPr>
          <p:cNvPr id="106509" name="Picture 13" descr="Banner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4067944" y="6381328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01/07/2022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MO Packet Distribution Service</a:t>
            </a:r>
            <a:endParaRPr lang="en-GB" alt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01/07/2022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80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351337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836613"/>
            <a:ext cx="4352925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 Packet Distribution Service</a:t>
            </a:r>
            <a:endParaRPr lang="en-GB" alt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01/07/2022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55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 Packet Distribution Service</a:t>
            </a:r>
            <a:endParaRPr lang="en-GB" alt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01/07/2022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09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97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MO Packet Distribution Service</a:t>
            </a:r>
            <a:endParaRPr lang="en-GB" alt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01/07/2022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04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public.ccsds.org/sites/pr/CCSDS%20Logos/CCSDSLogoNoOrg.jpg" TargetMode="Externa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36613"/>
            <a:ext cx="885666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 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512" y="6491547"/>
            <a:ext cx="741682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MO Packet Distribution Service</a:t>
            </a:r>
            <a:endParaRPr lang="en-GB" altLang="en-US" dirty="0"/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8604768" y="6491547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F8E4E667-8BBB-4D3E-951B-EE1E7F0C8C94}" type="slidenum">
              <a:rPr lang="en-GB" altLang="en-US" sz="1200" b="0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GB" altLang="en-US" sz="1200" b="0" dirty="0">
              <a:solidFill>
                <a:srgbClr val="1367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7272932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add Title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2771775" y="4941888"/>
            <a:ext cx="1152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200">
              <a:solidFill>
                <a:schemeClr val="tx2"/>
              </a:solidFill>
              <a:latin typeface="Tahoma" pitchFamily="34" charset="0"/>
            </a:endParaRPr>
          </a:p>
        </p:txBody>
      </p:sp>
      <p:pic>
        <p:nvPicPr>
          <p:cNvPr id="105481" name="Picture 9" descr="Full color JPEG without the .ORG.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451" y="188640"/>
            <a:ext cx="1439863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18000" tIns="18000" rIns="18000" bIns="18000" anchor="ctr"/>
          <a:lstStyle/>
          <a:p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4" y="6482816"/>
            <a:ext cx="949581" cy="292100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01/07/2022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6" r:id="rId4"/>
    <p:sldLayoutId id="2147483657" r:id="rId5"/>
    <p:sldLayoutId id="2147483653" r:id="rId6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9pPr>
    </p:titleStyle>
    <p:bodyStyle>
      <a:lvl1pPr marL="361950" indent="-3619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Gill Sans MT" pitchFamily="34" charset="0"/>
        <a:buChar char="•"/>
        <a:defRPr sz="2000" b="1">
          <a:solidFill>
            <a:srgbClr val="13679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98525" indent="-357188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»"/>
        <a:defRPr sz="18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427163" indent="-3492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›"/>
        <a:defRPr sz="16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971675" indent="-365125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›"/>
        <a:defRPr sz="14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5130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2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9702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6pPr>
      <a:lvl7pPr marL="34274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7pPr>
      <a:lvl8pPr marL="38846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8pPr>
      <a:lvl9pPr marL="43418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0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/>
              <a:t>Proposal for new MO Service</a:t>
            </a:r>
          </a:p>
          <a:p>
            <a:r>
              <a:rPr lang="en-GB" altLang="en-US" b="0" dirty="0"/>
              <a:t>Roger Thompson ESA</a:t>
            </a:r>
          </a:p>
        </p:txBody>
      </p:sp>
      <p:sp>
        <p:nvSpPr>
          <p:cNvPr id="358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5288" y="3357563"/>
            <a:ext cx="8353425" cy="1152525"/>
          </a:xfrm>
        </p:spPr>
        <p:txBody>
          <a:bodyPr/>
          <a:lstStyle/>
          <a:p>
            <a:r>
              <a:rPr lang="en-GB" altLang="en-US" dirty="0"/>
              <a:t>Packet Distribution Service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01/07/2022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5DDCF-2EAF-773D-F3F9-47A1B710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MO Packet Distribution Service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99E194-0236-60BA-87B8-887158ADF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IOAG </a:t>
            </a:r>
            <a:r>
              <a:rPr lang="en-GB" sz="1800" dirty="0" err="1"/>
              <a:t>Catalog</a:t>
            </a:r>
            <a:r>
              <a:rPr lang="en-GB" sz="1800" dirty="0"/>
              <a:t> 3 calls for a Telemetry Packet Distribution Service</a:t>
            </a:r>
          </a:p>
          <a:p>
            <a:pPr lvl="1"/>
            <a:r>
              <a:rPr lang="en-GB" sz="1600" dirty="0"/>
              <a:t>Ground-based</a:t>
            </a:r>
          </a:p>
          <a:p>
            <a:pPr lvl="1"/>
            <a:r>
              <a:rPr lang="en-GB" sz="1600" dirty="0"/>
              <a:t>Across Space Internet / DTN</a:t>
            </a:r>
          </a:p>
          <a:p>
            <a:r>
              <a:rPr lang="en-GB" sz="1800" dirty="0"/>
              <a:t>Use Cases for forwarding selected Packets to multiple destinations:</a:t>
            </a:r>
          </a:p>
          <a:p>
            <a:pPr lvl="1"/>
            <a:r>
              <a:rPr lang="en-GB" sz="1600" dirty="0"/>
              <a:t>Forwarding payload data to Payload Data Processing facilities</a:t>
            </a:r>
          </a:p>
          <a:p>
            <a:pPr lvl="1"/>
            <a:r>
              <a:rPr lang="en-GB" sz="1600" dirty="0"/>
              <a:t>Forwarding science data to PIs</a:t>
            </a:r>
          </a:p>
          <a:p>
            <a:pPr lvl="1"/>
            <a:r>
              <a:rPr lang="en-GB" sz="1600" dirty="0"/>
              <a:t>Forwarding telemetry for Hosted Payloads</a:t>
            </a:r>
          </a:p>
          <a:p>
            <a:pPr lvl="1"/>
            <a:r>
              <a:rPr lang="en-GB" sz="1600" dirty="0"/>
              <a:t>Forwarding selected packets to partner Agencies</a:t>
            </a:r>
          </a:p>
          <a:p>
            <a:pPr lvl="1"/>
            <a:r>
              <a:rPr lang="en-GB" sz="1600" dirty="0"/>
              <a:t>Forwarding subsystem/payload data to Manufacturers for performance/anomaly analysis</a:t>
            </a:r>
          </a:p>
          <a:p>
            <a:pPr lvl="1"/>
            <a:r>
              <a:rPr lang="en-GB" sz="1600" dirty="0"/>
              <a:t>Forwarding selected packets to specialised multi-mission systems for Spacecraft Navigation, Mission Planning, Operations Preparation or Long-term Data Archiving</a:t>
            </a:r>
          </a:p>
          <a:p>
            <a:pPr lvl="1"/>
            <a:r>
              <a:rPr lang="en-GB" sz="1600" dirty="0"/>
              <a:t>Forwarding encrypted packets to Secure Facilities</a:t>
            </a:r>
          </a:p>
          <a:p>
            <a:pPr lvl="1"/>
            <a:r>
              <a:rPr lang="en-GB" sz="1600" dirty="0"/>
              <a:t>Consolidation of Packets by MCC prior to distribution</a:t>
            </a:r>
          </a:p>
          <a:p>
            <a:pPr lvl="1"/>
            <a:endParaRPr lang="en-GB" sz="1600" dirty="0"/>
          </a:p>
          <a:p>
            <a:endParaRPr lang="en-GB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CE896F-C029-8A69-9398-A932E64786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MO Packet Distribution Service</a:t>
            </a:r>
            <a:endParaRPr lang="en-GB" alt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6990D5-4FF3-1759-6FA6-E9F52D4B0DA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01/07/2022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29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" name="Group 30">
            <a:extLst>
              <a:ext uri="{FF2B5EF4-FFF2-40B4-BE49-F238E27FC236}">
                <a16:creationId xmlns:a16="http://schemas.microsoft.com/office/drawing/2014/main" id="{113484F3-216B-F4F3-4412-B7E2BBFEB571}"/>
              </a:ext>
            </a:extLst>
          </p:cNvPr>
          <p:cNvGrpSpPr>
            <a:grpSpLocks/>
          </p:cNvGrpSpPr>
          <p:nvPr/>
        </p:nvGrpSpPr>
        <p:grpSpPr bwMode="auto">
          <a:xfrm>
            <a:off x="4021043" y="1942288"/>
            <a:ext cx="273600" cy="338400"/>
            <a:chOff x="2353" y="1729"/>
            <a:chExt cx="172" cy="214"/>
          </a:xfrm>
        </p:grpSpPr>
        <p:sp>
          <p:nvSpPr>
            <p:cNvPr id="282" name="Freeform 20">
              <a:extLst>
                <a:ext uri="{FF2B5EF4-FFF2-40B4-BE49-F238E27FC236}">
                  <a16:creationId xmlns:a16="http://schemas.microsoft.com/office/drawing/2014/main" id="{81C33A78-8076-29BD-FAC7-CB349EB16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3" y="1729"/>
              <a:ext cx="130" cy="167"/>
            </a:xfrm>
            <a:custGeom>
              <a:avLst/>
              <a:gdLst>
                <a:gd name="T0" fmla="*/ 104 w 130"/>
                <a:gd name="T1" fmla="*/ 3 h 167"/>
                <a:gd name="T2" fmla="*/ 98 w 130"/>
                <a:gd name="T3" fmla="*/ 5 h 167"/>
                <a:gd name="T4" fmla="*/ 92 w 130"/>
                <a:gd name="T5" fmla="*/ 8 h 167"/>
                <a:gd name="T6" fmla="*/ 86 w 130"/>
                <a:gd name="T7" fmla="*/ 12 h 167"/>
                <a:gd name="T8" fmla="*/ 80 w 130"/>
                <a:gd name="T9" fmla="*/ 15 h 167"/>
                <a:gd name="T10" fmla="*/ 75 w 130"/>
                <a:gd name="T11" fmla="*/ 20 h 167"/>
                <a:gd name="T12" fmla="*/ 69 w 130"/>
                <a:gd name="T13" fmla="*/ 25 h 167"/>
                <a:gd name="T14" fmla="*/ 63 w 130"/>
                <a:gd name="T15" fmla="*/ 30 h 167"/>
                <a:gd name="T16" fmla="*/ 57 w 130"/>
                <a:gd name="T17" fmla="*/ 38 h 167"/>
                <a:gd name="T18" fmla="*/ 51 w 130"/>
                <a:gd name="T19" fmla="*/ 43 h 167"/>
                <a:gd name="T20" fmla="*/ 47 w 130"/>
                <a:gd name="T21" fmla="*/ 48 h 167"/>
                <a:gd name="T22" fmla="*/ 41 w 130"/>
                <a:gd name="T23" fmla="*/ 55 h 167"/>
                <a:gd name="T24" fmla="*/ 35 w 130"/>
                <a:gd name="T25" fmla="*/ 63 h 167"/>
                <a:gd name="T26" fmla="*/ 32 w 130"/>
                <a:gd name="T27" fmla="*/ 68 h 167"/>
                <a:gd name="T28" fmla="*/ 27 w 130"/>
                <a:gd name="T29" fmla="*/ 75 h 167"/>
                <a:gd name="T30" fmla="*/ 24 w 130"/>
                <a:gd name="T31" fmla="*/ 82 h 167"/>
                <a:gd name="T32" fmla="*/ 21 w 130"/>
                <a:gd name="T33" fmla="*/ 87 h 167"/>
                <a:gd name="T34" fmla="*/ 18 w 130"/>
                <a:gd name="T35" fmla="*/ 93 h 167"/>
                <a:gd name="T36" fmla="*/ 15 w 130"/>
                <a:gd name="T37" fmla="*/ 99 h 167"/>
                <a:gd name="T38" fmla="*/ 12 w 130"/>
                <a:gd name="T39" fmla="*/ 105 h 167"/>
                <a:gd name="T40" fmla="*/ 9 w 130"/>
                <a:gd name="T41" fmla="*/ 112 h 167"/>
                <a:gd name="T42" fmla="*/ 6 w 130"/>
                <a:gd name="T43" fmla="*/ 119 h 167"/>
                <a:gd name="T44" fmla="*/ 3 w 130"/>
                <a:gd name="T45" fmla="*/ 129 h 167"/>
                <a:gd name="T46" fmla="*/ 0 w 130"/>
                <a:gd name="T47" fmla="*/ 157 h 167"/>
                <a:gd name="T48" fmla="*/ 3 w 130"/>
                <a:gd name="T49" fmla="*/ 163 h 167"/>
                <a:gd name="T50" fmla="*/ 8 w 130"/>
                <a:gd name="T51" fmla="*/ 167 h 167"/>
                <a:gd name="T52" fmla="*/ 30 w 130"/>
                <a:gd name="T53" fmla="*/ 164 h 167"/>
                <a:gd name="T54" fmla="*/ 35 w 130"/>
                <a:gd name="T55" fmla="*/ 162 h 167"/>
                <a:gd name="T56" fmla="*/ 41 w 130"/>
                <a:gd name="T57" fmla="*/ 159 h 167"/>
                <a:gd name="T58" fmla="*/ 47 w 130"/>
                <a:gd name="T59" fmla="*/ 155 h 167"/>
                <a:gd name="T60" fmla="*/ 53 w 130"/>
                <a:gd name="T61" fmla="*/ 150 h 167"/>
                <a:gd name="T62" fmla="*/ 59 w 130"/>
                <a:gd name="T63" fmla="*/ 145 h 167"/>
                <a:gd name="T64" fmla="*/ 64 w 130"/>
                <a:gd name="T65" fmla="*/ 142 h 167"/>
                <a:gd name="T66" fmla="*/ 70 w 130"/>
                <a:gd name="T67" fmla="*/ 135 h 167"/>
                <a:gd name="T68" fmla="*/ 76 w 130"/>
                <a:gd name="T69" fmla="*/ 129 h 167"/>
                <a:gd name="T70" fmla="*/ 82 w 130"/>
                <a:gd name="T71" fmla="*/ 124 h 167"/>
                <a:gd name="T72" fmla="*/ 86 w 130"/>
                <a:gd name="T73" fmla="*/ 118 h 167"/>
                <a:gd name="T74" fmla="*/ 92 w 130"/>
                <a:gd name="T75" fmla="*/ 110 h 167"/>
                <a:gd name="T76" fmla="*/ 97 w 130"/>
                <a:gd name="T77" fmla="*/ 104 h 167"/>
                <a:gd name="T78" fmla="*/ 101 w 130"/>
                <a:gd name="T79" fmla="*/ 98 h 167"/>
                <a:gd name="T80" fmla="*/ 105 w 130"/>
                <a:gd name="T81" fmla="*/ 92 h 167"/>
                <a:gd name="T82" fmla="*/ 108 w 130"/>
                <a:gd name="T83" fmla="*/ 87 h 167"/>
                <a:gd name="T84" fmla="*/ 111 w 130"/>
                <a:gd name="T85" fmla="*/ 82 h 167"/>
                <a:gd name="T86" fmla="*/ 114 w 130"/>
                <a:gd name="T87" fmla="*/ 75 h 167"/>
                <a:gd name="T88" fmla="*/ 117 w 130"/>
                <a:gd name="T89" fmla="*/ 70 h 167"/>
                <a:gd name="T90" fmla="*/ 120 w 130"/>
                <a:gd name="T91" fmla="*/ 62 h 167"/>
                <a:gd name="T92" fmla="*/ 123 w 130"/>
                <a:gd name="T93" fmla="*/ 54 h 167"/>
                <a:gd name="T94" fmla="*/ 126 w 130"/>
                <a:gd name="T95" fmla="*/ 47 h 167"/>
                <a:gd name="T96" fmla="*/ 129 w 130"/>
                <a:gd name="T97" fmla="*/ 33 h 167"/>
                <a:gd name="T98" fmla="*/ 129 w 130"/>
                <a:gd name="T99" fmla="*/ 9 h 167"/>
                <a:gd name="T100" fmla="*/ 124 w 130"/>
                <a:gd name="T101" fmla="*/ 4 h 167"/>
                <a:gd name="T102" fmla="*/ 120 w 130"/>
                <a:gd name="T10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0" h="167">
                  <a:moveTo>
                    <a:pt x="108" y="0"/>
                  </a:moveTo>
                  <a:lnTo>
                    <a:pt x="108" y="2"/>
                  </a:lnTo>
                  <a:lnTo>
                    <a:pt x="104" y="2"/>
                  </a:lnTo>
                  <a:lnTo>
                    <a:pt x="104" y="3"/>
                  </a:lnTo>
                  <a:lnTo>
                    <a:pt x="101" y="3"/>
                  </a:lnTo>
                  <a:lnTo>
                    <a:pt x="101" y="4"/>
                  </a:lnTo>
                  <a:lnTo>
                    <a:pt x="98" y="4"/>
                  </a:lnTo>
                  <a:lnTo>
                    <a:pt x="98" y="5"/>
                  </a:lnTo>
                  <a:lnTo>
                    <a:pt x="95" y="5"/>
                  </a:lnTo>
                  <a:lnTo>
                    <a:pt x="95" y="7"/>
                  </a:lnTo>
                  <a:lnTo>
                    <a:pt x="92" y="7"/>
                  </a:lnTo>
                  <a:lnTo>
                    <a:pt x="92" y="8"/>
                  </a:lnTo>
                  <a:lnTo>
                    <a:pt x="89" y="9"/>
                  </a:lnTo>
                  <a:lnTo>
                    <a:pt x="89" y="10"/>
                  </a:lnTo>
                  <a:lnTo>
                    <a:pt x="86" y="10"/>
                  </a:lnTo>
                  <a:lnTo>
                    <a:pt x="86" y="12"/>
                  </a:lnTo>
                  <a:lnTo>
                    <a:pt x="83" y="13"/>
                  </a:lnTo>
                  <a:lnTo>
                    <a:pt x="83" y="14"/>
                  </a:lnTo>
                  <a:lnTo>
                    <a:pt x="80" y="14"/>
                  </a:lnTo>
                  <a:lnTo>
                    <a:pt x="80" y="15"/>
                  </a:lnTo>
                  <a:lnTo>
                    <a:pt x="78" y="17"/>
                  </a:lnTo>
                  <a:lnTo>
                    <a:pt x="78" y="18"/>
                  </a:lnTo>
                  <a:lnTo>
                    <a:pt x="75" y="19"/>
                  </a:lnTo>
                  <a:lnTo>
                    <a:pt x="75" y="20"/>
                  </a:lnTo>
                  <a:lnTo>
                    <a:pt x="72" y="22"/>
                  </a:lnTo>
                  <a:lnTo>
                    <a:pt x="72" y="23"/>
                  </a:lnTo>
                  <a:lnTo>
                    <a:pt x="69" y="24"/>
                  </a:lnTo>
                  <a:lnTo>
                    <a:pt x="69" y="25"/>
                  </a:lnTo>
                  <a:lnTo>
                    <a:pt x="66" y="27"/>
                  </a:lnTo>
                  <a:lnTo>
                    <a:pt x="66" y="28"/>
                  </a:lnTo>
                  <a:lnTo>
                    <a:pt x="63" y="29"/>
                  </a:lnTo>
                  <a:lnTo>
                    <a:pt x="63" y="30"/>
                  </a:lnTo>
                  <a:lnTo>
                    <a:pt x="60" y="32"/>
                  </a:lnTo>
                  <a:lnTo>
                    <a:pt x="60" y="34"/>
                  </a:lnTo>
                  <a:lnTo>
                    <a:pt x="57" y="35"/>
                  </a:lnTo>
                  <a:lnTo>
                    <a:pt x="57" y="38"/>
                  </a:lnTo>
                  <a:lnTo>
                    <a:pt x="54" y="39"/>
                  </a:lnTo>
                  <a:lnTo>
                    <a:pt x="54" y="40"/>
                  </a:lnTo>
                  <a:lnTo>
                    <a:pt x="51" y="42"/>
                  </a:lnTo>
                  <a:lnTo>
                    <a:pt x="51" y="43"/>
                  </a:lnTo>
                  <a:lnTo>
                    <a:pt x="48" y="44"/>
                  </a:lnTo>
                  <a:lnTo>
                    <a:pt x="48" y="45"/>
                  </a:lnTo>
                  <a:lnTo>
                    <a:pt x="47" y="45"/>
                  </a:lnTo>
                  <a:lnTo>
                    <a:pt x="47" y="48"/>
                  </a:lnTo>
                  <a:lnTo>
                    <a:pt x="44" y="49"/>
                  </a:lnTo>
                  <a:lnTo>
                    <a:pt x="44" y="52"/>
                  </a:lnTo>
                  <a:lnTo>
                    <a:pt x="41" y="53"/>
                  </a:lnTo>
                  <a:lnTo>
                    <a:pt x="41" y="55"/>
                  </a:lnTo>
                  <a:lnTo>
                    <a:pt x="38" y="57"/>
                  </a:lnTo>
                  <a:lnTo>
                    <a:pt x="38" y="59"/>
                  </a:lnTo>
                  <a:lnTo>
                    <a:pt x="35" y="60"/>
                  </a:lnTo>
                  <a:lnTo>
                    <a:pt x="35" y="63"/>
                  </a:lnTo>
                  <a:lnTo>
                    <a:pt x="34" y="63"/>
                  </a:lnTo>
                  <a:lnTo>
                    <a:pt x="34" y="65"/>
                  </a:lnTo>
                  <a:lnTo>
                    <a:pt x="32" y="65"/>
                  </a:lnTo>
                  <a:lnTo>
                    <a:pt x="32" y="68"/>
                  </a:lnTo>
                  <a:lnTo>
                    <a:pt x="30" y="69"/>
                  </a:lnTo>
                  <a:lnTo>
                    <a:pt x="30" y="72"/>
                  </a:lnTo>
                  <a:lnTo>
                    <a:pt x="27" y="73"/>
                  </a:lnTo>
                  <a:lnTo>
                    <a:pt x="27" y="75"/>
                  </a:lnTo>
                  <a:lnTo>
                    <a:pt x="25" y="75"/>
                  </a:lnTo>
                  <a:lnTo>
                    <a:pt x="25" y="79"/>
                  </a:lnTo>
                  <a:lnTo>
                    <a:pt x="24" y="79"/>
                  </a:lnTo>
                  <a:lnTo>
                    <a:pt x="24" y="82"/>
                  </a:lnTo>
                  <a:lnTo>
                    <a:pt x="22" y="82"/>
                  </a:lnTo>
                  <a:lnTo>
                    <a:pt x="22" y="84"/>
                  </a:lnTo>
                  <a:lnTo>
                    <a:pt x="21" y="84"/>
                  </a:lnTo>
                  <a:lnTo>
                    <a:pt x="21" y="87"/>
                  </a:lnTo>
                  <a:lnTo>
                    <a:pt x="19" y="87"/>
                  </a:lnTo>
                  <a:lnTo>
                    <a:pt x="19" y="90"/>
                  </a:lnTo>
                  <a:lnTo>
                    <a:pt x="18" y="90"/>
                  </a:lnTo>
                  <a:lnTo>
                    <a:pt x="18" y="93"/>
                  </a:lnTo>
                  <a:lnTo>
                    <a:pt x="16" y="93"/>
                  </a:lnTo>
                  <a:lnTo>
                    <a:pt x="16" y="95"/>
                  </a:lnTo>
                  <a:lnTo>
                    <a:pt x="15" y="95"/>
                  </a:lnTo>
                  <a:lnTo>
                    <a:pt x="15" y="99"/>
                  </a:lnTo>
                  <a:lnTo>
                    <a:pt x="14" y="99"/>
                  </a:lnTo>
                  <a:lnTo>
                    <a:pt x="14" y="103"/>
                  </a:lnTo>
                  <a:lnTo>
                    <a:pt x="12" y="103"/>
                  </a:lnTo>
                  <a:lnTo>
                    <a:pt x="12" y="105"/>
                  </a:lnTo>
                  <a:lnTo>
                    <a:pt x="11" y="105"/>
                  </a:lnTo>
                  <a:lnTo>
                    <a:pt x="11" y="108"/>
                  </a:lnTo>
                  <a:lnTo>
                    <a:pt x="9" y="108"/>
                  </a:lnTo>
                  <a:lnTo>
                    <a:pt x="9" y="112"/>
                  </a:lnTo>
                  <a:lnTo>
                    <a:pt x="8" y="112"/>
                  </a:lnTo>
                  <a:lnTo>
                    <a:pt x="8" y="115"/>
                  </a:lnTo>
                  <a:lnTo>
                    <a:pt x="6" y="115"/>
                  </a:lnTo>
                  <a:lnTo>
                    <a:pt x="6" y="119"/>
                  </a:lnTo>
                  <a:lnTo>
                    <a:pt x="5" y="119"/>
                  </a:lnTo>
                  <a:lnTo>
                    <a:pt x="5" y="127"/>
                  </a:lnTo>
                  <a:lnTo>
                    <a:pt x="3" y="127"/>
                  </a:lnTo>
                  <a:lnTo>
                    <a:pt x="3" y="129"/>
                  </a:lnTo>
                  <a:lnTo>
                    <a:pt x="2" y="129"/>
                  </a:lnTo>
                  <a:lnTo>
                    <a:pt x="2" y="139"/>
                  </a:lnTo>
                  <a:lnTo>
                    <a:pt x="0" y="139"/>
                  </a:lnTo>
                  <a:lnTo>
                    <a:pt x="0" y="157"/>
                  </a:lnTo>
                  <a:lnTo>
                    <a:pt x="2" y="157"/>
                  </a:lnTo>
                  <a:lnTo>
                    <a:pt x="2" y="160"/>
                  </a:lnTo>
                  <a:lnTo>
                    <a:pt x="3" y="160"/>
                  </a:lnTo>
                  <a:lnTo>
                    <a:pt x="3" y="163"/>
                  </a:lnTo>
                  <a:lnTo>
                    <a:pt x="5" y="163"/>
                  </a:lnTo>
                  <a:lnTo>
                    <a:pt x="6" y="165"/>
                  </a:lnTo>
                  <a:lnTo>
                    <a:pt x="8" y="165"/>
                  </a:lnTo>
                  <a:lnTo>
                    <a:pt x="8" y="167"/>
                  </a:lnTo>
                  <a:lnTo>
                    <a:pt x="27" y="167"/>
                  </a:lnTo>
                  <a:lnTo>
                    <a:pt x="27" y="165"/>
                  </a:lnTo>
                  <a:lnTo>
                    <a:pt x="30" y="165"/>
                  </a:lnTo>
                  <a:lnTo>
                    <a:pt x="30" y="164"/>
                  </a:lnTo>
                  <a:lnTo>
                    <a:pt x="32" y="164"/>
                  </a:lnTo>
                  <a:lnTo>
                    <a:pt x="32" y="163"/>
                  </a:lnTo>
                  <a:lnTo>
                    <a:pt x="35" y="163"/>
                  </a:lnTo>
                  <a:lnTo>
                    <a:pt x="35" y="162"/>
                  </a:lnTo>
                  <a:lnTo>
                    <a:pt x="38" y="162"/>
                  </a:lnTo>
                  <a:lnTo>
                    <a:pt x="38" y="160"/>
                  </a:lnTo>
                  <a:lnTo>
                    <a:pt x="41" y="160"/>
                  </a:lnTo>
                  <a:lnTo>
                    <a:pt x="41" y="159"/>
                  </a:lnTo>
                  <a:lnTo>
                    <a:pt x="44" y="158"/>
                  </a:lnTo>
                  <a:lnTo>
                    <a:pt x="44" y="157"/>
                  </a:lnTo>
                  <a:lnTo>
                    <a:pt x="47" y="157"/>
                  </a:lnTo>
                  <a:lnTo>
                    <a:pt x="47" y="155"/>
                  </a:lnTo>
                  <a:lnTo>
                    <a:pt x="50" y="154"/>
                  </a:lnTo>
                  <a:lnTo>
                    <a:pt x="50" y="153"/>
                  </a:lnTo>
                  <a:lnTo>
                    <a:pt x="53" y="152"/>
                  </a:lnTo>
                  <a:lnTo>
                    <a:pt x="53" y="150"/>
                  </a:lnTo>
                  <a:lnTo>
                    <a:pt x="56" y="149"/>
                  </a:lnTo>
                  <a:lnTo>
                    <a:pt x="56" y="148"/>
                  </a:lnTo>
                  <a:lnTo>
                    <a:pt x="59" y="147"/>
                  </a:lnTo>
                  <a:lnTo>
                    <a:pt x="59" y="145"/>
                  </a:lnTo>
                  <a:lnTo>
                    <a:pt x="62" y="145"/>
                  </a:lnTo>
                  <a:lnTo>
                    <a:pt x="62" y="144"/>
                  </a:lnTo>
                  <a:lnTo>
                    <a:pt x="64" y="143"/>
                  </a:lnTo>
                  <a:lnTo>
                    <a:pt x="64" y="142"/>
                  </a:lnTo>
                  <a:lnTo>
                    <a:pt x="67" y="140"/>
                  </a:lnTo>
                  <a:lnTo>
                    <a:pt x="67" y="138"/>
                  </a:lnTo>
                  <a:lnTo>
                    <a:pt x="70" y="137"/>
                  </a:lnTo>
                  <a:lnTo>
                    <a:pt x="70" y="135"/>
                  </a:lnTo>
                  <a:lnTo>
                    <a:pt x="73" y="134"/>
                  </a:lnTo>
                  <a:lnTo>
                    <a:pt x="73" y="132"/>
                  </a:lnTo>
                  <a:lnTo>
                    <a:pt x="76" y="130"/>
                  </a:lnTo>
                  <a:lnTo>
                    <a:pt x="76" y="129"/>
                  </a:lnTo>
                  <a:lnTo>
                    <a:pt x="79" y="128"/>
                  </a:lnTo>
                  <a:lnTo>
                    <a:pt x="79" y="127"/>
                  </a:lnTo>
                  <a:lnTo>
                    <a:pt x="82" y="125"/>
                  </a:lnTo>
                  <a:lnTo>
                    <a:pt x="82" y="124"/>
                  </a:lnTo>
                  <a:lnTo>
                    <a:pt x="83" y="124"/>
                  </a:lnTo>
                  <a:lnTo>
                    <a:pt x="83" y="122"/>
                  </a:lnTo>
                  <a:lnTo>
                    <a:pt x="86" y="120"/>
                  </a:lnTo>
                  <a:lnTo>
                    <a:pt x="86" y="118"/>
                  </a:lnTo>
                  <a:lnTo>
                    <a:pt x="89" y="117"/>
                  </a:lnTo>
                  <a:lnTo>
                    <a:pt x="89" y="114"/>
                  </a:lnTo>
                  <a:lnTo>
                    <a:pt x="92" y="113"/>
                  </a:lnTo>
                  <a:lnTo>
                    <a:pt x="92" y="110"/>
                  </a:lnTo>
                  <a:lnTo>
                    <a:pt x="95" y="109"/>
                  </a:lnTo>
                  <a:lnTo>
                    <a:pt x="95" y="107"/>
                  </a:lnTo>
                  <a:lnTo>
                    <a:pt x="97" y="107"/>
                  </a:lnTo>
                  <a:lnTo>
                    <a:pt x="97" y="104"/>
                  </a:lnTo>
                  <a:lnTo>
                    <a:pt x="98" y="104"/>
                  </a:lnTo>
                  <a:lnTo>
                    <a:pt x="98" y="102"/>
                  </a:lnTo>
                  <a:lnTo>
                    <a:pt x="101" y="100"/>
                  </a:lnTo>
                  <a:lnTo>
                    <a:pt x="101" y="98"/>
                  </a:lnTo>
                  <a:lnTo>
                    <a:pt x="104" y="97"/>
                  </a:lnTo>
                  <a:lnTo>
                    <a:pt x="104" y="94"/>
                  </a:lnTo>
                  <a:lnTo>
                    <a:pt x="105" y="94"/>
                  </a:lnTo>
                  <a:lnTo>
                    <a:pt x="105" y="92"/>
                  </a:lnTo>
                  <a:lnTo>
                    <a:pt x="107" y="92"/>
                  </a:lnTo>
                  <a:lnTo>
                    <a:pt x="107" y="89"/>
                  </a:lnTo>
                  <a:lnTo>
                    <a:pt x="108" y="89"/>
                  </a:lnTo>
                  <a:lnTo>
                    <a:pt x="108" y="87"/>
                  </a:lnTo>
                  <a:lnTo>
                    <a:pt x="110" y="87"/>
                  </a:lnTo>
                  <a:lnTo>
                    <a:pt x="110" y="84"/>
                  </a:lnTo>
                  <a:lnTo>
                    <a:pt x="111" y="84"/>
                  </a:lnTo>
                  <a:lnTo>
                    <a:pt x="111" y="82"/>
                  </a:lnTo>
                  <a:lnTo>
                    <a:pt x="113" y="82"/>
                  </a:lnTo>
                  <a:lnTo>
                    <a:pt x="113" y="78"/>
                  </a:lnTo>
                  <a:lnTo>
                    <a:pt x="114" y="78"/>
                  </a:lnTo>
                  <a:lnTo>
                    <a:pt x="114" y="75"/>
                  </a:lnTo>
                  <a:lnTo>
                    <a:pt x="115" y="75"/>
                  </a:lnTo>
                  <a:lnTo>
                    <a:pt x="115" y="73"/>
                  </a:lnTo>
                  <a:lnTo>
                    <a:pt x="117" y="73"/>
                  </a:lnTo>
                  <a:lnTo>
                    <a:pt x="117" y="70"/>
                  </a:lnTo>
                  <a:lnTo>
                    <a:pt x="118" y="70"/>
                  </a:lnTo>
                  <a:lnTo>
                    <a:pt x="118" y="65"/>
                  </a:lnTo>
                  <a:lnTo>
                    <a:pt x="120" y="65"/>
                  </a:lnTo>
                  <a:lnTo>
                    <a:pt x="120" y="62"/>
                  </a:lnTo>
                  <a:lnTo>
                    <a:pt x="121" y="62"/>
                  </a:lnTo>
                  <a:lnTo>
                    <a:pt x="121" y="58"/>
                  </a:lnTo>
                  <a:lnTo>
                    <a:pt x="123" y="58"/>
                  </a:lnTo>
                  <a:lnTo>
                    <a:pt x="123" y="54"/>
                  </a:lnTo>
                  <a:lnTo>
                    <a:pt x="124" y="54"/>
                  </a:lnTo>
                  <a:lnTo>
                    <a:pt x="124" y="50"/>
                  </a:lnTo>
                  <a:lnTo>
                    <a:pt x="126" y="50"/>
                  </a:lnTo>
                  <a:lnTo>
                    <a:pt x="126" y="47"/>
                  </a:lnTo>
                  <a:lnTo>
                    <a:pt x="127" y="47"/>
                  </a:lnTo>
                  <a:lnTo>
                    <a:pt x="127" y="40"/>
                  </a:lnTo>
                  <a:lnTo>
                    <a:pt x="129" y="40"/>
                  </a:lnTo>
                  <a:lnTo>
                    <a:pt x="129" y="33"/>
                  </a:lnTo>
                  <a:lnTo>
                    <a:pt x="130" y="33"/>
                  </a:lnTo>
                  <a:lnTo>
                    <a:pt x="130" y="13"/>
                  </a:lnTo>
                  <a:lnTo>
                    <a:pt x="129" y="13"/>
                  </a:lnTo>
                  <a:lnTo>
                    <a:pt x="129" y="9"/>
                  </a:lnTo>
                  <a:lnTo>
                    <a:pt x="127" y="9"/>
                  </a:lnTo>
                  <a:lnTo>
                    <a:pt x="127" y="7"/>
                  </a:lnTo>
                  <a:lnTo>
                    <a:pt x="126" y="7"/>
                  </a:lnTo>
                  <a:lnTo>
                    <a:pt x="124" y="4"/>
                  </a:lnTo>
                  <a:lnTo>
                    <a:pt x="123" y="4"/>
                  </a:lnTo>
                  <a:lnTo>
                    <a:pt x="121" y="2"/>
                  </a:lnTo>
                  <a:lnTo>
                    <a:pt x="120" y="2"/>
                  </a:lnTo>
                  <a:lnTo>
                    <a:pt x="120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3" name="Freeform 21">
              <a:extLst>
                <a:ext uri="{FF2B5EF4-FFF2-40B4-BE49-F238E27FC236}">
                  <a16:creationId xmlns:a16="http://schemas.microsoft.com/office/drawing/2014/main" id="{38502FEE-AA81-F441-9FAD-5B31E9A590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3" y="1729"/>
              <a:ext cx="130" cy="167"/>
            </a:xfrm>
            <a:custGeom>
              <a:avLst/>
              <a:gdLst>
                <a:gd name="T0" fmla="*/ 120 w 130"/>
                <a:gd name="T1" fmla="*/ 0 h 167"/>
                <a:gd name="T2" fmla="*/ 107 w 130"/>
                <a:gd name="T3" fmla="*/ 2 h 167"/>
                <a:gd name="T4" fmla="*/ 101 w 130"/>
                <a:gd name="T5" fmla="*/ 3 h 167"/>
                <a:gd name="T6" fmla="*/ 95 w 130"/>
                <a:gd name="T7" fmla="*/ 5 h 167"/>
                <a:gd name="T8" fmla="*/ 89 w 130"/>
                <a:gd name="T9" fmla="*/ 9 h 167"/>
                <a:gd name="T10" fmla="*/ 83 w 130"/>
                <a:gd name="T11" fmla="*/ 13 h 167"/>
                <a:gd name="T12" fmla="*/ 62 w 130"/>
                <a:gd name="T13" fmla="*/ 30 h 167"/>
                <a:gd name="T14" fmla="*/ 56 w 130"/>
                <a:gd name="T15" fmla="*/ 38 h 167"/>
                <a:gd name="T16" fmla="*/ 46 w 130"/>
                <a:gd name="T17" fmla="*/ 48 h 167"/>
                <a:gd name="T18" fmla="*/ 40 w 130"/>
                <a:gd name="T19" fmla="*/ 55 h 167"/>
                <a:gd name="T20" fmla="*/ 34 w 130"/>
                <a:gd name="T21" fmla="*/ 64 h 167"/>
                <a:gd name="T22" fmla="*/ 28 w 130"/>
                <a:gd name="T23" fmla="*/ 72 h 167"/>
                <a:gd name="T24" fmla="*/ 24 w 130"/>
                <a:gd name="T25" fmla="*/ 80 h 167"/>
                <a:gd name="T26" fmla="*/ 19 w 130"/>
                <a:gd name="T27" fmla="*/ 89 h 167"/>
                <a:gd name="T28" fmla="*/ 15 w 130"/>
                <a:gd name="T29" fmla="*/ 97 h 167"/>
                <a:gd name="T30" fmla="*/ 11 w 130"/>
                <a:gd name="T31" fmla="*/ 105 h 167"/>
                <a:gd name="T32" fmla="*/ 8 w 130"/>
                <a:gd name="T33" fmla="*/ 113 h 167"/>
                <a:gd name="T34" fmla="*/ 5 w 130"/>
                <a:gd name="T35" fmla="*/ 120 h 167"/>
                <a:gd name="T36" fmla="*/ 3 w 130"/>
                <a:gd name="T37" fmla="*/ 128 h 167"/>
                <a:gd name="T38" fmla="*/ 2 w 130"/>
                <a:gd name="T39" fmla="*/ 138 h 167"/>
                <a:gd name="T40" fmla="*/ 0 w 130"/>
                <a:gd name="T41" fmla="*/ 154 h 167"/>
                <a:gd name="T42" fmla="*/ 2 w 130"/>
                <a:gd name="T43" fmla="*/ 158 h 167"/>
                <a:gd name="T44" fmla="*/ 3 w 130"/>
                <a:gd name="T45" fmla="*/ 162 h 167"/>
                <a:gd name="T46" fmla="*/ 9 w 130"/>
                <a:gd name="T47" fmla="*/ 165 h 167"/>
                <a:gd name="T48" fmla="*/ 22 w 130"/>
                <a:gd name="T49" fmla="*/ 167 h 167"/>
                <a:gd name="T50" fmla="*/ 27 w 130"/>
                <a:gd name="T51" fmla="*/ 165 h 167"/>
                <a:gd name="T52" fmla="*/ 32 w 130"/>
                <a:gd name="T53" fmla="*/ 163 h 167"/>
                <a:gd name="T54" fmla="*/ 38 w 130"/>
                <a:gd name="T55" fmla="*/ 160 h 167"/>
                <a:gd name="T56" fmla="*/ 44 w 130"/>
                <a:gd name="T57" fmla="*/ 157 h 167"/>
                <a:gd name="T58" fmla="*/ 59 w 130"/>
                <a:gd name="T59" fmla="*/ 145 h 167"/>
                <a:gd name="T60" fmla="*/ 66 w 130"/>
                <a:gd name="T61" fmla="*/ 140 h 167"/>
                <a:gd name="T62" fmla="*/ 72 w 130"/>
                <a:gd name="T63" fmla="*/ 134 h 167"/>
                <a:gd name="T64" fmla="*/ 82 w 130"/>
                <a:gd name="T65" fmla="*/ 124 h 167"/>
                <a:gd name="T66" fmla="*/ 88 w 130"/>
                <a:gd name="T67" fmla="*/ 117 h 167"/>
                <a:gd name="T68" fmla="*/ 94 w 130"/>
                <a:gd name="T69" fmla="*/ 109 h 167"/>
                <a:gd name="T70" fmla="*/ 99 w 130"/>
                <a:gd name="T71" fmla="*/ 100 h 167"/>
                <a:gd name="T72" fmla="*/ 105 w 130"/>
                <a:gd name="T73" fmla="*/ 92 h 167"/>
                <a:gd name="T74" fmla="*/ 110 w 130"/>
                <a:gd name="T75" fmla="*/ 84 h 167"/>
                <a:gd name="T76" fmla="*/ 114 w 130"/>
                <a:gd name="T77" fmla="*/ 75 h 167"/>
                <a:gd name="T78" fmla="*/ 118 w 130"/>
                <a:gd name="T79" fmla="*/ 67 h 167"/>
                <a:gd name="T80" fmla="*/ 121 w 130"/>
                <a:gd name="T81" fmla="*/ 59 h 167"/>
                <a:gd name="T82" fmla="*/ 124 w 130"/>
                <a:gd name="T83" fmla="*/ 52 h 167"/>
                <a:gd name="T84" fmla="*/ 127 w 130"/>
                <a:gd name="T85" fmla="*/ 44 h 167"/>
                <a:gd name="T86" fmla="*/ 129 w 130"/>
                <a:gd name="T87" fmla="*/ 38 h 167"/>
                <a:gd name="T88" fmla="*/ 130 w 130"/>
                <a:gd name="T89" fmla="*/ 30 h 167"/>
                <a:gd name="T90" fmla="*/ 129 w 130"/>
                <a:gd name="T91" fmla="*/ 12 h 167"/>
                <a:gd name="T92" fmla="*/ 127 w 130"/>
                <a:gd name="T93" fmla="*/ 8 h 167"/>
                <a:gd name="T94" fmla="*/ 121 w 130"/>
                <a:gd name="T95" fmla="*/ 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0" h="167">
                  <a:moveTo>
                    <a:pt x="121" y="2"/>
                  </a:moveTo>
                  <a:lnTo>
                    <a:pt x="120" y="0"/>
                  </a:lnTo>
                  <a:lnTo>
                    <a:pt x="108" y="0"/>
                  </a:lnTo>
                  <a:lnTo>
                    <a:pt x="107" y="2"/>
                  </a:lnTo>
                  <a:lnTo>
                    <a:pt x="104" y="2"/>
                  </a:lnTo>
                  <a:lnTo>
                    <a:pt x="101" y="3"/>
                  </a:lnTo>
                  <a:lnTo>
                    <a:pt x="98" y="4"/>
                  </a:lnTo>
                  <a:lnTo>
                    <a:pt x="95" y="5"/>
                  </a:lnTo>
                  <a:lnTo>
                    <a:pt x="92" y="7"/>
                  </a:lnTo>
                  <a:lnTo>
                    <a:pt x="89" y="9"/>
                  </a:lnTo>
                  <a:lnTo>
                    <a:pt x="86" y="10"/>
                  </a:lnTo>
                  <a:lnTo>
                    <a:pt x="83" y="13"/>
                  </a:lnTo>
                  <a:lnTo>
                    <a:pt x="80" y="14"/>
                  </a:lnTo>
                  <a:lnTo>
                    <a:pt x="62" y="30"/>
                  </a:lnTo>
                  <a:lnTo>
                    <a:pt x="59" y="34"/>
                  </a:lnTo>
                  <a:lnTo>
                    <a:pt x="56" y="38"/>
                  </a:lnTo>
                  <a:lnTo>
                    <a:pt x="48" y="44"/>
                  </a:lnTo>
                  <a:lnTo>
                    <a:pt x="46" y="48"/>
                  </a:lnTo>
                  <a:lnTo>
                    <a:pt x="43" y="52"/>
                  </a:lnTo>
                  <a:lnTo>
                    <a:pt x="40" y="55"/>
                  </a:lnTo>
                  <a:lnTo>
                    <a:pt x="37" y="59"/>
                  </a:lnTo>
                  <a:lnTo>
                    <a:pt x="34" y="64"/>
                  </a:lnTo>
                  <a:lnTo>
                    <a:pt x="31" y="68"/>
                  </a:lnTo>
                  <a:lnTo>
                    <a:pt x="28" y="72"/>
                  </a:lnTo>
                  <a:lnTo>
                    <a:pt x="25" y="77"/>
                  </a:lnTo>
                  <a:lnTo>
                    <a:pt x="24" y="80"/>
                  </a:lnTo>
                  <a:lnTo>
                    <a:pt x="21" y="84"/>
                  </a:lnTo>
                  <a:lnTo>
                    <a:pt x="19" y="89"/>
                  </a:lnTo>
                  <a:lnTo>
                    <a:pt x="16" y="93"/>
                  </a:lnTo>
                  <a:lnTo>
                    <a:pt x="15" y="97"/>
                  </a:lnTo>
                  <a:lnTo>
                    <a:pt x="14" y="102"/>
                  </a:lnTo>
                  <a:lnTo>
                    <a:pt x="11" y="105"/>
                  </a:lnTo>
                  <a:lnTo>
                    <a:pt x="9" y="109"/>
                  </a:lnTo>
                  <a:lnTo>
                    <a:pt x="8" y="113"/>
                  </a:lnTo>
                  <a:lnTo>
                    <a:pt x="6" y="117"/>
                  </a:lnTo>
                  <a:lnTo>
                    <a:pt x="5" y="120"/>
                  </a:lnTo>
                  <a:lnTo>
                    <a:pt x="5" y="124"/>
                  </a:lnTo>
                  <a:lnTo>
                    <a:pt x="3" y="128"/>
                  </a:lnTo>
                  <a:lnTo>
                    <a:pt x="2" y="130"/>
                  </a:lnTo>
                  <a:lnTo>
                    <a:pt x="2" y="138"/>
                  </a:lnTo>
                  <a:lnTo>
                    <a:pt x="0" y="140"/>
                  </a:lnTo>
                  <a:lnTo>
                    <a:pt x="0" y="154"/>
                  </a:lnTo>
                  <a:lnTo>
                    <a:pt x="2" y="157"/>
                  </a:lnTo>
                  <a:lnTo>
                    <a:pt x="2" y="158"/>
                  </a:lnTo>
                  <a:lnTo>
                    <a:pt x="3" y="160"/>
                  </a:lnTo>
                  <a:lnTo>
                    <a:pt x="3" y="162"/>
                  </a:lnTo>
                  <a:lnTo>
                    <a:pt x="9" y="167"/>
                  </a:lnTo>
                  <a:lnTo>
                    <a:pt x="9" y="165"/>
                  </a:lnTo>
                  <a:lnTo>
                    <a:pt x="11" y="167"/>
                  </a:lnTo>
                  <a:lnTo>
                    <a:pt x="22" y="167"/>
                  </a:lnTo>
                  <a:lnTo>
                    <a:pt x="24" y="165"/>
                  </a:lnTo>
                  <a:lnTo>
                    <a:pt x="27" y="165"/>
                  </a:lnTo>
                  <a:lnTo>
                    <a:pt x="30" y="164"/>
                  </a:lnTo>
                  <a:lnTo>
                    <a:pt x="32" y="163"/>
                  </a:lnTo>
                  <a:lnTo>
                    <a:pt x="35" y="162"/>
                  </a:lnTo>
                  <a:lnTo>
                    <a:pt x="38" y="160"/>
                  </a:lnTo>
                  <a:lnTo>
                    <a:pt x="41" y="159"/>
                  </a:lnTo>
                  <a:lnTo>
                    <a:pt x="44" y="157"/>
                  </a:lnTo>
                  <a:lnTo>
                    <a:pt x="47" y="155"/>
                  </a:lnTo>
                  <a:lnTo>
                    <a:pt x="59" y="145"/>
                  </a:lnTo>
                  <a:lnTo>
                    <a:pt x="63" y="143"/>
                  </a:lnTo>
                  <a:lnTo>
                    <a:pt x="66" y="140"/>
                  </a:lnTo>
                  <a:lnTo>
                    <a:pt x="69" y="137"/>
                  </a:lnTo>
                  <a:lnTo>
                    <a:pt x="72" y="134"/>
                  </a:lnTo>
                  <a:lnTo>
                    <a:pt x="75" y="130"/>
                  </a:lnTo>
                  <a:lnTo>
                    <a:pt x="82" y="124"/>
                  </a:lnTo>
                  <a:lnTo>
                    <a:pt x="85" y="120"/>
                  </a:lnTo>
                  <a:lnTo>
                    <a:pt x="88" y="117"/>
                  </a:lnTo>
                  <a:lnTo>
                    <a:pt x="91" y="113"/>
                  </a:lnTo>
                  <a:lnTo>
                    <a:pt x="94" y="109"/>
                  </a:lnTo>
                  <a:lnTo>
                    <a:pt x="97" y="104"/>
                  </a:lnTo>
                  <a:lnTo>
                    <a:pt x="99" y="100"/>
                  </a:lnTo>
                  <a:lnTo>
                    <a:pt x="102" y="97"/>
                  </a:lnTo>
                  <a:lnTo>
                    <a:pt x="105" y="92"/>
                  </a:lnTo>
                  <a:lnTo>
                    <a:pt x="108" y="88"/>
                  </a:lnTo>
                  <a:lnTo>
                    <a:pt x="110" y="84"/>
                  </a:lnTo>
                  <a:lnTo>
                    <a:pt x="113" y="79"/>
                  </a:lnTo>
                  <a:lnTo>
                    <a:pt x="114" y="75"/>
                  </a:lnTo>
                  <a:lnTo>
                    <a:pt x="117" y="72"/>
                  </a:lnTo>
                  <a:lnTo>
                    <a:pt x="118" y="67"/>
                  </a:lnTo>
                  <a:lnTo>
                    <a:pt x="120" y="63"/>
                  </a:lnTo>
                  <a:lnTo>
                    <a:pt x="121" y="59"/>
                  </a:lnTo>
                  <a:lnTo>
                    <a:pt x="123" y="55"/>
                  </a:lnTo>
                  <a:lnTo>
                    <a:pt x="124" y="52"/>
                  </a:lnTo>
                  <a:lnTo>
                    <a:pt x="126" y="48"/>
                  </a:lnTo>
                  <a:lnTo>
                    <a:pt x="127" y="44"/>
                  </a:lnTo>
                  <a:lnTo>
                    <a:pt x="127" y="40"/>
                  </a:lnTo>
                  <a:lnTo>
                    <a:pt x="129" y="38"/>
                  </a:lnTo>
                  <a:lnTo>
                    <a:pt x="129" y="34"/>
                  </a:lnTo>
                  <a:lnTo>
                    <a:pt x="130" y="30"/>
                  </a:lnTo>
                  <a:lnTo>
                    <a:pt x="130" y="14"/>
                  </a:lnTo>
                  <a:lnTo>
                    <a:pt x="129" y="12"/>
                  </a:lnTo>
                  <a:lnTo>
                    <a:pt x="129" y="10"/>
                  </a:lnTo>
                  <a:lnTo>
                    <a:pt x="127" y="8"/>
                  </a:lnTo>
                  <a:lnTo>
                    <a:pt x="127" y="7"/>
                  </a:lnTo>
                  <a:lnTo>
                    <a:pt x="121" y="2"/>
                  </a:lnTo>
                </a:path>
              </a:pathLst>
            </a:custGeom>
            <a:noFill/>
            <a:ln w="31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4" name="Freeform 22">
              <a:extLst>
                <a:ext uri="{FF2B5EF4-FFF2-40B4-BE49-F238E27FC236}">
                  <a16:creationId xmlns:a16="http://schemas.microsoft.com/office/drawing/2014/main" id="{CE779CA7-E7CC-33C9-B1DF-40047AA87B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5" y="1838"/>
              <a:ext cx="90" cy="105"/>
            </a:xfrm>
            <a:custGeom>
              <a:avLst/>
              <a:gdLst>
                <a:gd name="T0" fmla="*/ 45 w 90"/>
                <a:gd name="T1" fmla="*/ 0 h 105"/>
                <a:gd name="T2" fmla="*/ 0 w 90"/>
                <a:gd name="T3" fmla="*/ 105 h 105"/>
                <a:gd name="T4" fmla="*/ 90 w 90"/>
                <a:gd name="T5" fmla="*/ 105 h 105"/>
                <a:gd name="T6" fmla="*/ 45 w 90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05">
                  <a:moveTo>
                    <a:pt x="45" y="0"/>
                  </a:moveTo>
                  <a:lnTo>
                    <a:pt x="0" y="105"/>
                  </a:lnTo>
                  <a:lnTo>
                    <a:pt x="90" y="10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5" name="Line 23">
              <a:extLst>
                <a:ext uri="{FF2B5EF4-FFF2-40B4-BE49-F238E27FC236}">
                  <a16:creationId xmlns:a16="http://schemas.microsoft.com/office/drawing/2014/main" id="{5DA17DC2-0B42-A25F-D253-340C103854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3" y="1809"/>
              <a:ext cx="41" cy="20"/>
            </a:xfrm>
            <a:prstGeom prst="line">
              <a:avLst/>
            </a:prstGeom>
            <a:noFill/>
            <a:ln w="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" name="Rectangle 24">
              <a:extLst>
                <a:ext uri="{FF2B5EF4-FFF2-40B4-BE49-F238E27FC236}">
                  <a16:creationId xmlns:a16="http://schemas.microsoft.com/office/drawing/2014/main" id="{D2FBAA06-5001-C092-807F-823207B3F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9" y="1736"/>
              <a:ext cx="1" cy="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" name="Freeform 25">
              <a:extLst>
                <a:ext uri="{FF2B5EF4-FFF2-40B4-BE49-F238E27FC236}">
                  <a16:creationId xmlns:a16="http://schemas.microsoft.com/office/drawing/2014/main" id="{9B94E559-C5F9-8F8A-92C6-5BF0CA475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1" y="1739"/>
              <a:ext cx="102" cy="153"/>
            </a:xfrm>
            <a:custGeom>
              <a:avLst/>
              <a:gdLst>
                <a:gd name="T0" fmla="*/ 92 w 102"/>
                <a:gd name="T1" fmla="*/ 3 h 153"/>
                <a:gd name="T2" fmla="*/ 91 w 102"/>
                <a:gd name="T3" fmla="*/ 30 h 153"/>
                <a:gd name="T4" fmla="*/ 88 w 102"/>
                <a:gd name="T5" fmla="*/ 37 h 153"/>
                <a:gd name="T6" fmla="*/ 86 w 102"/>
                <a:gd name="T7" fmla="*/ 44 h 153"/>
                <a:gd name="T8" fmla="*/ 83 w 102"/>
                <a:gd name="T9" fmla="*/ 48 h 153"/>
                <a:gd name="T10" fmla="*/ 82 w 102"/>
                <a:gd name="T11" fmla="*/ 55 h 153"/>
                <a:gd name="T12" fmla="*/ 79 w 102"/>
                <a:gd name="T13" fmla="*/ 60 h 153"/>
                <a:gd name="T14" fmla="*/ 77 w 102"/>
                <a:gd name="T15" fmla="*/ 65 h 153"/>
                <a:gd name="T16" fmla="*/ 75 w 102"/>
                <a:gd name="T17" fmla="*/ 68 h 153"/>
                <a:gd name="T18" fmla="*/ 73 w 102"/>
                <a:gd name="T19" fmla="*/ 74 h 153"/>
                <a:gd name="T20" fmla="*/ 70 w 102"/>
                <a:gd name="T21" fmla="*/ 77 h 153"/>
                <a:gd name="T22" fmla="*/ 69 w 102"/>
                <a:gd name="T23" fmla="*/ 82 h 153"/>
                <a:gd name="T24" fmla="*/ 66 w 102"/>
                <a:gd name="T25" fmla="*/ 84 h 153"/>
                <a:gd name="T26" fmla="*/ 63 w 102"/>
                <a:gd name="T27" fmla="*/ 90 h 153"/>
                <a:gd name="T28" fmla="*/ 59 w 102"/>
                <a:gd name="T29" fmla="*/ 94 h 153"/>
                <a:gd name="T30" fmla="*/ 57 w 102"/>
                <a:gd name="T31" fmla="*/ 99 h 153"/>
                <a:gd name="T32" fmla="*/ 51 w 102"/>
                <a:gd name="T33" fmla="*/ 104 h 153"/>
                <a:gd name="T34" fmla="*/ 48 w 102"/>
                <a:gd name="T35" fmla="*/ 110 h 153"/>
                <a:gd name="T36" fmla="*/ 42 w 102"/>
                <a:gd name="T37" fmla="*/ 115 h 153"/>
                <a:gd name="T38" fmla="*/ 40 w 102"/>
                <a:gd name="T39" fmla="*/ 119 h 153"/>
                <a:gd name="T40" fmla="*/ 35 w 102"/>
                <a:gd name="T41" fmla="*/ 122 h 153"/>
                <a:gd name="T42" fmla="*/ 32 w 102"/>
                <a:gd name="T43" fmla="*/ 128 h 153"/>
                <a:gd name="T44" fmla="*/ 26 w 102"/>
                <a:gd name="T45" fmla="*/ 132 h 153"/>
                <a:gd name="T46" fmla="*/ 24 w 102"/>
                <a:gd name="T47" fmla="*/ 135 h 153"/>
                <a:gd name="T48" fmla="*/ 18 w 102"/>
                <a:gd name="T49" fmla="*/ 139 h 153"/>
                <a:gd name="T50" fmla="*/ 15 w 102"/>
                <a:gd name="T51" fmla="*/ 143 h 153"/>
                <a:gd name="T52" fmla="*/ 9 w 102"/>
                <a:gd name="T53" fmla="*/ 145 h 153"/>
                <a:gd name="T54" fmla="*/ 6 w 102"/>
                <a:gd name="T55" fmla="*/ 149 h 153"/>
                <a:gd name="T56" fmla="*/ 0 w 102"/>
                <a:gd name="T57" fmla="*/ 152 h 153"/>
                <a:gd name="T58" fmla="*/ 5 w 102"/>
                <a:gd name="T59" fmla="*/ 152 h 153"/>
                <a:gd name="T60" fmla="*/ 13 w 102"/>
                <a:gd name="T61" fmla="*/ 150 h 153"/>
                <a:gd name="T62" fmla="*/ 18 w 102"/>
                <a:gd name="T63" fmla="*/ 148 h 153"/>
                <a:gd name="T64" fmla="*/ 25 w 102"/>
                <a:gd name="T65" fmla="*/ 147 h 153"/>
                <a:gd name="T66" fmla="*/ 29 w 102"/>
                <a:gd name="T67" fmla="*/ 144 h 153"/>
                <a:gd name="T68" fmla="*/ 35 w 102"/>
                <a:gd name="T69" fmla="*/ 142 h 153"/>
                <a:gd name="T70" fmla="*/ 44 w 102"/>
                <a:gd name="T71" fmla="*/ 138 h 153"/>
                <a:gd name="T72" fmla="*/ 50 w 102"/>
                <a:gd name="T73" fmla="*/ 135 h 153"/>
                <a:gd name="T74" fmla="*/ 53 w 102"/>
                <a:gd name="T75" fmla="*/ 133 h 153"/>
                <a:gd name="T76" fmla="*/ 59 w 102"/>
                <a:gd name="T77" fmla="*/ 130 h 153"/>
                <a:gd name="T78" fmla="*/ 61 w 102"/>
                <a:gd name="T79" fmla="*/ 127 h 153"/>
                <a:gd name="T80" fmla="*/ 67 w 102"/>
                <a:gd name="T81" fmla="*/ 124 h 153"/>
                <a:gd name="T82" fmla="*/ 70 w 102"/>
                <a:gd name="T83" fmla="*/ 120 h 153"/>
                <a:gd name="T84" fmla="*/ 76 w 102"/>
                <a:gd name="T85" fmla="*/ 117 h 153"/>
                <a:gd name="T86" fmla="*/ 79 w 102"/>
                <a:gd name="T87" fmla="*/ 114 h 153"/>
                <a:gd name="T88" fmla="*/ 82 w 102"/>
                <a:gd name="T89" fmla="*/ 109 h 153"/>
                <a:gd name="T90" fmla="*/ 85 w 102"/>
                <a:gd name="T91" fmla="*/ 107 h 153"/>
                <a:gd name="T92" fmla="*/ 86 w 102"/>
                <a:gd name="T93" fmla="*/ 102 h 153"/>
                <a:gd name="T94" fmla="*/ 89 w 102"/>
                <a:gd name="T95" fmla="*/ 99 h 153"/>
                <a:gd name="T96" fmla="*/ 91 w 102"/>
                <a:gd name="T97" fmla="*/ 94 h 153"/>
                <a:gd name="T98" fmla="*/ 93 w 102"/>
                <a:gd name="T99" fmla="*/ 92 h 153"/>
                <a:gd name="T100" fmla="*/ 95 w 102"/>
                <a:gd name="T101" fmla="*/ 83 h 153"/>
                <a:gd name="T102" fmla="*/ 98 w 102"/>
                <a:gd name="T103" fmla="*/ 80 h 153"/>
                <a:gd name="T104" fmla="*/ 99 w 102"/>
                <a:gd name="T105" fmla="*/ 68 h 153"/>
                <a:gd name="T106" fmla="*/ 102 w 102"/>
                <a:gd name="T107" fmla="*/ 55 h 153"/>
                <a:gd name="T108" fmla="*/ 101 w 102"/>
                <a:gd name="T109" fmla="*/ 28 h 153"/>
                <a:gd name="T110" fmla="*/ 98 w 102"/>
                <a:gd name="T111" fmla="*/ 20 h 153"/>
                <a:gd name="T112" fmla="*/ 96 w 102"/>
                <a:gd name="T113" fmla="*/ 8 h 153"/>
                <a:gd name="T114" fmla="*/ 93 w 102"/>
                <a:gd name="T115" fmla="*/ 4 h 153"/>
                <a:gd name="T116" fmla="*/ 92 w 102"/>
                <a:gd name="T117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" h="153">
                  <a:moveTo>
                    <a:pt x="91" y="0"/>
                  </a:moveTo>
                  <a:lnTo>
                    <a:pt x="91" y="3"/>
                  </a:lnTo>
                  <a:lnTo>
                    <a:pt x="92" y="3"/>
                  </a:lnTo>
                  <a:lnTo>
                    <a:pt x="92" y="23"/>
                  </a:lnTo>
                  <a:lnTo>
                    <a:pt x="91" y="23"/>
                  </a:lnTo>
                  <a:lnTo>
                    <a:pt x="91" y="30"/>
                  </a:lnTo>
                  <a:lnTo>
                    <a:pt x="89" y="30"/>
                  </a:lnTo>
                  <a:lnTo>
                    <a:pt x="89" y="37"/>
                  </a:lnTo>
                  <a:lnTo>
                    <a:pt x="88" y="37"/>
                  </a:lnTo>
                  <a:lnTo>
                    <a:pt x="88" y="40"/>
                  </a:lnTo>
                  <a:lnTo>
                    <a:pt x="86" y="40"/>
                  </a:lnTo>
                  <a:lnTo>
                    <a:pt x="86" y="44"/>
                  </a:lnTo>
                  <a:lnTo>
                    <a:pt x="85" y="44"/>
                  </a:lnTo>
                  <a:lnTo>
                    <a:pt x="85" y="48"/>
                  </a:lnTo>
                  <a:lnTo>
                    <a:pt x="83" y="48"/>
                  </a:lnTo>
                  <a:lnTo>
                    <a:pt x="83" y="52"/>
                  </a:lnTo>
                  <a:lnTo>
                    <a:pt x="82" y="52"/>
                  </a:lnTo>
                  <a:lnTo>
                    <a:pt x="82" y="55"/>
                  </a:lnTo>
                  <a:lnTo>
                    <a:pt x="80" y="55"/>
                  </a:lnTo>
                  <a:lnTo>
                    <a:pt x="80" y="60"/>
                  </a:lnTo>
                  <a:lnTo>
                    <a:pt x="79" y="60"/>
                  </a:lnTo>
                  <a:lnTo>
                    <a:pt x="79" y="63"/>
                  </a:lnTo>
                  <a:lnTo>
                    <a:pt x="77" y="63"/>
                  </a:lnTo>
                  <a:lnTo>
                    <a:pt x="77" y="65"/>
                  </a:lnTo>
                  <a:lnTo>
                    <a:pt x="76" y="65"/>
                  </a:lnTo>
                  <a:lnTo>
                    <a:pt x="76" y="68"/>
                  </a:lnTo>
                  <a:lnTo>
                    <a:pt x="75" y="68"/>
                  </a:lnTo>
                  <a:lnTo>
                    <a:pt x="75" y="72"/>
                  </a:lnTo>
                  <a:lnTo>
                    <a:pt x="73" y="72"/>
                  </a:lnTo>
                  <a:lnTo>
                    <a:pt x="73" y="74"/>
                  </a:lnTo>
                  <a:lnTo>
                    <a:pt x="72" y="74"/>
                  </a:lnTo>
                  <a:lnTo>
                    <a:pt x="72" y="77"/>
                  </a:lnTo>
                  <a:lnTo>
                    <a:pt x="70" y="77"/>
                  </a:lnTo>
                  <a:lnTo>
                    <a:pt x="70" y="79"/>
                  </a:lnTo>
                  <a:lnTo>
                    <a:pt x="69" y="79"/>
                  </a:lnTo>
                  <a:lnTo>
                    <a:pt x="69" y="82"/>
                  </a:lnTo>
                  <a:lnTo>
                    <a:pt x="67" y="82"/>
                  </a:lnTo>
                  <a:lnTo>
                    <a:pt x="67" y="84"/>
                  </a:lnTo>
                  <a:lnTo>
                    <a:pt x="66" y="84"/>
                  </a:lnTo>
                  <a:lnTo>
                    <a:pt x="66" y="87"/>
                  </a:lnTo>
                  <a:lnTo>
                    <a:pt x="63" y="88"/>
                  </a:lnTo>
                  <a:lnTo>
                    <a:pt x="63" y="90"/>
                  </a:lnTo>
                  <a:lnTo>
                    <a:pt x="60" y="92"/>
                  </a:lnTo>
                  <a:lnTo>
                    <a:pt x="60" y="94"/>
                  </a:lnTo>
                  <a:lnTo>
                    <a:pt x="59" y="94"/>
                  </a:lnTo>
                  <a:lnTo>
                    <a:pt x="59" y="97"/>
                  </a:lnTo>
                  <a:lnTo>
                    <a:pt x="57" y="97"/>
                  </a:lnTo>
                  <a:lnTo>
                    <a:pt x="57" y="99"/>
                  </a:lnTo>
                  <a:lnTo>
                    <a:pt x="54" y="100"/>
                  </a:lnTo>
                  <a:lnTo>
                    <a:pt x="54" y="103"/>
                  </a:lnTo>
                  <a:lnTo>
                    <a:pt x="51" y="104"/>
                  </a:lnTo>
                  <a:lnTo>
                    <a:pt x="51" y="107"/>
                  </a:lnTo>
                  <a:lnTo>
                    <a:pt x="48" y="108"/>
                  </a:lnTo>
                  <a:lnTo>
                    <a:pt x="48" y="110"/>
                  </a:lnTo>
                  <a:lnTo>
                    <a:pt x="45" y="112"/>
                  </a:lnTo>
                  <a:lnTo>
                    <a:pt x="45" y="114"/>
                  </a:lnTo>
                  <a:lnTo>
                    <a:pt x="42" y="115"/>
                  </a:lnTo>
                  <a:lnTo>
                    <a:pt x="42" y="117"/>
                  </a:lnTo>
                  <a:lnTo>
                    <a:pt x="40" y="118"/>
                  </a:lnTo>
                  <a:lnTo>
                    <a:pt x="40" y="119"/>
                  </a:lnTo>
                  <a:lnTo>
                    <a:pt x="37" y="120"/>
                  </a:lnTo>
                  <a:lnTo>
                    <a:pt x="37" y="122"/>
                  </a:lnTo>
                  <a:lnTo>
                    <a:pt x="35" y="122"/>
                  </a:lnTo>
                  <a:lnTo>
                    <a:pt x="35" y="124"/>
                  </a:lnTo>
                  <a:lnTo>
                    <a:pt x="32" y="125"/>
                  </a:lnTo>
                  <a:lnTo>
                    <a:pt x="32" y="128"/>
                  </a:lnTo>
                  <a:lnTo>
                    <a:pt x="29" y="129"/>
                  </a:lnTo>
                  <a:lnTo>
                    <a:pt x="29" y="130"/>
                  </a:lnTo>
                  <a:lnTo>
                    <a:pt x="26" y="132"/>
                  </a:lnTo>
                  <a:lnTo>
                    <a:pt x="26" y="133"/>
                  </a:lnTo>
                  <a:lnTo>
                    <a:pt x="24" y="134"/>
                  </a:lnTo>
                  <a:lnTo>
                    <a:pt x="24" y="135"/>
                  </a:lnTo>
                  <a:lnTo>
                    <a:pt x="21" y="137"/>
                  </a:lnTo>
                  <a:lnTo>
                    <a:pt x="21" y="138"/>
                  </a:lnTo>
                  <a:lnTo>
                    <a:pt x="18" y="139"/>
                  </a:lnTo>
                  <a:lnTo>
                    <a:pt x="18" y="140"/>
                  </a:lnTo>
                  <a:lnTo>
                    <a:pt x="15" y="142"/>
                  </a:lnTo>
                  <a:lnTo>
                    <a:pt x="15" y="143"/>
                  </a:lnTo>
                  <a:lnTo>
                    <a:pt x="12" y="144"/>
                  </a:lnTo>
                  <a:lnTo>
                    <a:pt x="12" y="145"/>
                  </a:lnTo>
                  <a:lnTo>
                    <a:pt x="9" y="145"/>
                  </a:lnTo>
                  <a:lnTo>
                    <a:pt x="9" y="147"/>
                  </a:lnTo>
                  <a:lnTo>
                    <a:pt x="6" y="148"/>
                  </a:lnTo>
                  <a:lnTo>
                    <a:pt x="6" y="149"/>
                  </a:lnTo>
                  <a:lnTo>
                    <a:pt x="3" y="149"/>
                  </a:lnTo>
                  <a:lnTo>
                    <a:pt x="3" y="150"/>
                  </a:lnTo>
                  <a:lnTo>
                    <a:pt x="0" y="152"/>
                  </a:lnTo>
                  <a:lnTo>
                    <a:pt x="0" y="153"/>
                  </a:lnTo>
                  <a:lnTo>
                    <a:pt x="5" y="153"/>
                  </a:lnTo>
                  <a:lnTo>
                    <a:pt x="5" y="152"/>
                  </a:lnTo>
                  <a:lnTo>
                    <a:pt x="9" y="152"/>
                  </a:lnTo>
                  <a:lnTo>
                    <a:pt x="9" y="150"/>
                  </a:lnTo>
                  <a:lnTo>
                    <a:pt x="13" y="150"/>
                  </a:lnTo>
                  <a:lnTo>
                    <a:pt x="13" y="149"/>
                  </a:lnTo>
                  <a:lnTo>
                    <a:pt x="18" y="149"/>
                  </a:lnTo>
                  <a:lnTo>
                    <a:pt x="18" y="148"/>
                  </a:lnTo>
                  <a:lnTo>
                    <a:pt x="21" y="148"/>
                  </a:lnTo>
                  <a:lnTo>
                    <a:pt x="21" y="147"/>
                  </a:lnTo>
                  <a:lnTo>
                    <a:pt x="25" y="147"/>
                  </a:lnTo>
                  <a:lnTo>
                    <a:pt x="25" y="145"/>
                  </a:lnTo>
                  <a:lnTo>
                    <a:pt x="29" y="145"/>
                  </a:lnTo>
                  <a:lnTo>
                    <a:pt x="29" y="144"/>
                  </a:lnTo>
                  <a:lnTo>
                    <a:pt x="32" y="144"/>
                  </a:lnTo>
                  <a:lnTo>
                    <a:pt x="32" y="143"/>
                  </a:lnTo>
                  <a:lnTo>
                    <a:pt x="35" y="142"/>
                  </a:lnTo>
                  <a:lnTo>
                    <a:pt x="38" y="140"/>
                  </a:lnTo>
                  <a:lnTo>
                    <a:pt x="41" y="139"/>
                  </a:lnTo>
                  <a:lnTo>
                    <a:pt x="44" y="138"/>
                  </a:lnTo>
                  <a:lnTo>
                    <a:pt x="47" y="138"/>
                  </a:lnTo>
                  <a:lnTo>
                    <a:pt x="47" y="137"/>
                  </a:lnTo>
                  <a:lnTo>
                    <a:pt x="50" y="135"/>
                  </a:lnTo>
                  <a:lnTo>
                    <a:pt x="50" y="134"/>
                  </a:lnTo>
                  <a:lnTo>
                    <a:pt x="53" y="134"/>
                  </a:lnTo>
                  <a:lnTo>
                    <a:pt x="53" y="133"/>
                  </a:lnTo>
                  <a:lnTo>
                    <a:pt x="56" y="132"/>
                  </a:lnTo>
                  <a:lnTo>
                    <a:pt x="56" y="130"/>
                  </a:lnTo>
                  <a:lnTo>
                    <a:pt x="59" y="130"/>
                  </a:lnTo>
                  <a:lnTo>
                    <a:pt x="59" y="129"/>
                  </a:lnTo>
                  <a:lnTo>
                    <a:pt x="61" y="128"/>
                  </a:lnTo>
                  <a:lnTo>
                    <a:pt x="61" y="127"/>
                  </a:lnTo>
                  <a:lnTo>
                    <a:pt x="64" y="127"/>
                  </a:lnTo>
                  <a:lnTo>
                    <a:pt x="64" y="125"/>
                  </a:lnTo>
                  <a:lnTo>
                    <a:pt x="67" y="124"/>
                  </a:lnTo>
                  <a:lnTo>
                    <a:pt x="67" y="123"/>
                  </a:lnTo>
                  <a:lnTo>
                    <a:pt x="70" y="123"/>
                  </a:lnTo>
                  <a:lnTo>
                    <a:pt x="70" y="120"/>
                  </a:lnTo>
                  <a:lnTo>
                    <a:pt x="73" y="119"/>
                  </a:lnTo>
                  <a:lnTo>
                    <a:pt x="73" y="118"/>
                  </a:lnTo>
                  <a:lnTo>
                    <a:pt x="76" y="117"/>
                  </a:lnTo>
                  <a:lnTo>
                    <a:pt x="77" y="117"/>
                  </a:lnTo>
                  <a:lnTo>
                    <a:pt x="77" y="114"/>
                  </a:lnTo>
                  <a:lnTo>
                    <a:pt x="79" y="114"/>
                  </a:lnTo>
                  <a:lnTo>
                    <a:pt x="79" y="112"/>
                  </a:lnTo>
                  <a:lnTo>
                    <a:pt x="82" y="110"/>
                  </a:lnTo>
                  <a:lnTo>
                    <a:pt x="82" y="109"/>
                  </a:lnTo>
                  <a:lnTo>
                    <a:pt x="83" y="109"/>
                  </a:lnTo>
                  <a:lnTo>
                    <a:pt x="83" y="107"/>
                  </a:lnTo>
                  <a:lnTo>
                    <a:pt x="85" y="107"/>
                  </a:lnTo>
                  <a:lnTo>
                    <a:pt x="85" y="104"/>
                  </a:lnTo>
                  <a:lnTo>
                    <a:pt x="86" y="104"/>
                  </a:lnTo>
                  <a:lnTo>
                    <a:pt x="86" y="102"/>
                  </a:lnTo>
                  <a:lnTo>
                    <a:pt x="88" y="102"/>
                  </a:lnTo>
                  <a:lnTo>
                    <a:pt x="88" y="99"/>
                  </a:lnTo>
                  <a:lnTo>
                    <a:pt x="89" y="99"/>
                  </a:lnTo>
                  <a:lnTo>
                    <a:pt x="89" y="97"/>
                  </a:lnTo>
                  <a:lnTo>
                    <a:pt x="91" y="97"/>
                  </a:lnTo>
                  <a:lnTo>
                    <a:pt x="91" y="94"/>
                  </a:lnTo>
                  <a:lnTo>
                    <a:pt x="92" y="94"/>
                  </a:lnTo>
                  <a:lnTo>
                    <a:pt x="92" y="92"/>
                  </a:lnTo>
                  <a:lnTo>
                    <a:pt x="93" y="92"/>
                  </a:lnTo>
                  <a:lnTo>
                    <a:pt x="93" y="89"/>
                  </a:lnTo>
                  <a:lnTo>
                    <a:pt x="95" y="89"/>
                  </a:lnTo>
                  <a:lnTo>
                    <a:pt x="95" y="83"/>
                  </a:lnTo>
                  <a:lnTo>
                    <a:pt x="96" y="83"/>
                  </a:lnTo>
                  <a:lnTo>
                    <a:pt x="96" y="80"/>
                  </a:lnTo>
                  <a:lnTo>
                    <a:pt x="98" y="80"/>
                  </a:lnTo>
                  <a:lnTo>
                    <a:pt x="98" y="74"/>
                  </a:lnTo>
                  <a:lnTo>
                    <a:pt x="99" y="74"/>
                  </a:lnTo>
                  <a:lnTo>
                    <a:pt x="99" y="68"/>
                  </a:lnTo>
                  <a:lnTo>
                    <a:pt x="101" y="68"/>
                  </a:lnTo>
                  <a:lnTo>
                    <a:pt x="101" y="55"/>
                  </a:lnTo>
                  <a:lnTo>
                    <a:pt x="102" y="55"/>
                  </a:lnTo>
                  <a:lnTo>
                    <a:pt x="102" y="43"/>
                  </a:lnTo>
                  <a:lnTo>
                    <a:pt x="101" y="43"/>
                  </a:lnTo>
                  <a:lnTo>
                    <a:pt x="101" y="28"/>
                  </a:lnTo>
                  <a:lnTo>
                    <a:pt x="99" y="28"/>
                  </a:lnTo>
                  <a:lnTo>
                    <a:pt x="99" y="20"/>
                  </a:lnTo>
                  <a:lnTo>
                    <a:pt x="98" y="20"/>
                  </a:lnTo>
                  <a:lnTo>
                    <a:pt x="98" y="17"/>
                  </a:lnTo>
                  <a:lnTo>
                    <a:pt x="96" y="17"/>
                  </a:lnTo>
                  <a:lnTo>
                    <a:pt x="96" y="8"/>
                  </a:lnTo>
                  <a:lnTo>
                    <a:pt x="95" y="8"/>
                  </a:lnTo>
                  <a:lnTo>
                    <a:pt x="95" y="4"/>
                  </a:lnTo>
                  <a:lnTo>
                    <a:pt x="93" y="4"/>
                  </a:lnTo>
                  <a:lnTo>
                    <a:pt x="93" y="2"/>
                  </a:lnTo>
                  <a:lnTo>
                    <a:pt x="92" y="2"/>
                  </a:lnTo>
                  <a:lnTo>
                    <a:pt x="92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" name="Freeform 26">
              <a:extLst>
                <a:ext uri="{FF2B5EF4-FFF2-40B4-BE49-F238E27FC236}">
                  <a16:creationId xmlns:a16="http://schemas.microsoft.com/office/drawing/2014/main" id="{3D2A5191-FCAD-9980-C6DC-06A56BF308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4" y="1894"/>
              <a:ext cx="9" cy="3"/>
            </a:xfrm>
            <a:custGeom>
              <a:avLst/>
              <a:gdLst>
                <a:gd name="T0" fmla="*/ 4 w 9"/>
                <a:gd name="T1" fmla="*/ 0 h 3"/>
                <a:gd name="T2" fmla="*/ 4 w 9"/>
                <a:gd name="T3" fmla="*/ 2 h 3"/>
                <a:gd name="T4" fmla="*/ 0 w 9"/>
                <a:gd name="T5" fmla="*/ 2 h 3"/>
                <a:gd name="T6" fmla="*/ 0 w 9"/>
                <a:gd name="T7" fmla="*/ 3 h 3"/>
                <a:gd name="T8" fmla="*/ 6 w 9"/>
                <a:gd name="T9" fmla="*/ 3 h 3"/>
                <a:gd name="T10" fmla="*/ 6 w 9"/>
                <a:gd name="T11" fmla="*/ 2 h 3"/>
                <a:gd name="T12" fmla="*/ 9 w 9"/>
                <a:gd name="T13" fmla="*/ 2 h 3"/>
                <a:gd name="T14" fmla="*/ 9 w 9"/>
                <a:gd name="T15" fmla="*/ 0 h 3"/>
                <a:gd name="T16" fmla="*/ 4 w 9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3">
                  <a:moveTo>
                    <a:pt x="4" y="0"/>
                  </a:moveTo>
                  <a:lnTo>
                    <a:pt x="4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9" y="2"/>
                  </a:lnTo>
                  <a:lnTo>
                    <a:pt x="9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" name="Rectangle 27">
              <a:extLst>
                <a:ext uri="{FF2B5EF4-FFF2-40B4-BE49-F238E27FC236}">
                  <a16:creationId xmlns:a16="http://schemas.microsoft.com/office/drawing/2014/main" id="{0873CF38-36C8-C4C5-D0A9-6863F6F52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1893"/>
              <a:ext cx="2" cy="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" name="Rectangle 28">
              <a:extLst>
                <a:ext uri="{FF2B5EF4-FFF2-40B4-BE49-F238E27FC236}">
                  <a16:creationId xmlns:a16="http://schemas.microsoft.com/office/drawing/2014/main" id="{3699F9F2-0139-965A-5967-7B1F233DD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8" y="1892"/>
              <a:ext cx="3" cy="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1" name="Freeform 29">
              <a:extLst>
                <a:ext uri="{FF2B5EF4-FFF2-40B4-BE49-F238E27FC236}">
                  <a16:creationId xmlns:a16="http://schemas.microsoft.com/office/drawing/2014/main" id="{285A5A42-835C-C111-D350-2093718D8B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" y="1731"/>
              <a:ext cx="131" cy="166"/>
            </a:xfrm>
            <a:custGeom>
              <a:avLst/>
              <a:gdLst>
                <a:gd name="T0" fmla="*/ 124 w 131"/>
                <a:gd name="T1" fmla="*/ 13 h 166"/>
                <a:gd name="T2" fmla="*/ 125 w 131"/>
                <a:gd name="T3" fmla="*/ 22 h 166"/>
                <a:gd name="T4" fmla="*/ 128 w 131"/>
                <a:gd name="T5" fmla="*/ 30 h 166"/>
                <a:gd name="T6" fmla="*/ 130 w 131"/>
                <a:gd name="T7" fmla="*/ 37 h 166"/>
                <a:gd name="T8" fmla="*/ 131 w 131"/>
                <a:gd name="T9" fmla="*/ 51 h 166"/>
                <a:gd name="T10" fmla="*/ 130 w 131"/>
                <a:gd name="T11" fmla="*/ 65 h 166"/>
                <a:gd name="T12" fmla="*/ 128 w 131"/>
                <a:gd name="T13" fmla="*/ 77 h 166"/>
                <a:gd name="T14" fmla="*/ 127 w 131"/>
                <a:gd name="T15" fmla="*/ 83 h 166"/>
                <a:gd name="T16" fmla="*/ 125 w 131"/>
                <a:gd name="T17" fmla="*/ 90 h 166"/>
                <a:gd name="T18" fmla="*/ 124 w 131"/>
                <a:gd name="T19" fmla="*/ 95 h 166"/>
                <a:gd name="T20" fmla="*/ 121 w 131"/>
                <a:gd name="T21" fmla="*/ 101 h 166"/>
                <a:gd name="T22" fmla="*/ 118 w 131"/>
                <a:gd name="T23" fmla="*/ 106 h 166"/>
                <a:gd name="T24" fmla="*/ 115 w 131"/>
                <a:gd name="T25" fmla="*/ 111 h 166"/>
                <a:gd name="T26" fmla="*/ 112 w 131"/>
                <a:gd name="T27" fmla="*/ 116 h 166"/>
                <a:gd name="T28" fmla="*/ 108 w 131"/>
                <a:gd name="T29" fmla="*/ 121 h 166"/>
                <a:gd name="T30" fmla="*/ 104 w 131"/>
                <a:gd name="T31" fmla="*/ 125 h 166"/>
                <a:gd name="T32" fmla="*/ 99 w 131"/>
                <a:gd name="T33" fmla="*/ 130 h 166"/>
                <a:gd name="T34" fmla="*/ 93 w 131"/>
                <a:gd name="T35" fmla="*/ 133 h 166"/>
                <a:gd name="T36" fmla="*/ 88 w 131"/>
                <a:gd name="T37" fmla="*/ 137 h 166"/>
                <a:gd name="T38" fmla="*/ 82 w 131"/>
                <a:gd name="T39" fmla="*/ 141 h 166"/>
                <a:gd name="T40" fmla="*/ 76 w 131"/>
                <a:gd name="T41" fmla="*/ 145 h 166"/>
                <a:gd name="T42" fmla="*/ 69 w 131"/>
                <a:gd name="T43" fmla="*/ 147 h 166"/>
                <a:gd name="T44" fmla="*/ 61 w 131"/>
                <a:gd name="T45" fmla="*/ 151 h 166"/>
                <a:gd name="T46" fmla="*/ 54 w 131"/>
                <a:gd name="T47" fmla="*/ 153 h 166"/>
                <a:gd name="T48" fmla="*/ 47 w 131"/>
                <a:gd name="T49" fmla="*/ 156 h 166"/>
                <a:gd name="T50" fmla="*/ 38 w 131"/>
                <a:gd name="T51" fmla="*/ 158 h 166"/>
                <a:gd name="T52" fmla="*/ 29 w 131"/>
                <a:gd name="T53" fmla="*/ 161 h 166"/>
                <a:gd name="T54" fmla="*/ 21 w 131"/>
                <a:gd name="T55" fmla="*/ 163 h 166"/>
                <a:gd name="T56" fmla="*/ 12 w 131"/>
                <a:gd name="T57" fmla="*/ 165 h 166"/>
                <a:gd name="T58" fmla="*/ 0 w 131"/>
                <a:gd name="T59" fmla="*/ 165 h 166"/>
                <a:gd name="T60" fmla="*/ 13 w 131"/>
                <a:gd name="T61" fmla="*/ 166 h 166"/>
                <a:gd name="T62" fmla="*/ 18 w 131"/>
                <a:gd name="T63" fmla="*/ 165 h 166"/>
                <a:gd name="T64" fmla="*/ 23 w 131"/>
                <a:gd name="T65" fmla="*/ 162 h 166"/>
                <a:gd name="T66" fmla="*/ 29 w 131"/>
                <a:gd name="T67" fmla="*/ 160 h 166"/>
                <a:gd name="T68" fmla="*/ 35 w 131"/>
                <a:gd name="T69" fmla="*/ 156 h 166"/>
                <a:gd name="T70" fmla="*/ 41 w 131"/>
                <a:gd name="T71" fmla="*/ 152 h 166"/>
                <a:gd name="T72" fmla="*/ 63 w 131"/>
                <a:gd name="T73" fmla="*/ 132 h 166"/>
                <a:gd name="T74" fmla="*/ 73 w 131"/>
                <a:gd name="T75" fmla="*/ 122 h 166"/>
                <a:gd name="T76" fmla="*/ 79 w 131"/>
                <a:gd name="T77" fmla="*/ 115 h 166"/>
                <a:gd name="T78" fmla="*/ 85 w 131"/>
                <a:gd name="T79" fmla="*/ 107 h 166"/>
                <a:gd name="T80" fmla="*/ 90 w 131"/>
                <a:gd name="T81" fmla="*/ 98 h 166"/>
                <a:gd name="T82" fmla="*/ 96 w 131"/>
                <a:gd name="T83" fmla="*/ 90 h 166"/>
                <a:gd name="T84" fmla="*/ 101 w 131"/>
                <a:gd name="T85" fmla="*/ 82 h 166"/>
                <a:gd name="T86" fmla="*/ 105 w 131"/>
                <a:gd name="T87" fmla="*/ 73 h 166"/>
                <a:gd name="T88" fmla="*/ 109 w 131"/>
                <a:gd name="T89" fmla="*/ 65 h 166"/>
                <a:gd name="T90" fmla="*/ 112 w 131"/>
                <a:gd name="T91" fmla="*/ 57 h 166"/>
                <a:gd name="T92" fmla="*/ 115 w 131"/>
                <a:gd name="T93" fmla="*/ 50 h 166"/>
                <a:gd name="T94" fmla="*/ 118 w 131"/>
                <a:gd name="T95" fmla="*/ 42 h 166"/>
                <a:gd name="T96" fmla="*/ 120 w 131"/>
                <a:gd name="T97" fmla="*/ 36 h 166"/>
                <a:gd name="T98" fmla="*/ 121 w 131"/>
                <a:gd name="T99" fmla="*/ 28 h 166"/>
                <a:gd name="T100" fmla="*/ 120 w 131"/>
                <a:gd name="T101" fmla="*/ 10 h 166"/>
                <a:gd name="T102" fmla="*/ 118 w 131"/>
                <a:gd name="T103" fmla="*/ 6 h 166"/>
                <a:gd name="T104" fmla="*/ 112 w 131"/>
                <a:gd name="T10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66">
                  <a:moveTo>
                    <a:pt x="122" y="10"/>
                  </a:moveTo>
                  <a:lnTo>
                    <a:pt x="124" y="13"/>
                  </a:lnTo>
                  <a:lnTo>
                    <a:pt x="125" y="17"/>
                  </a:lnTo>
                  <a:lnTo>
                    <a:pt x="125" y="22"/>
                  </a:lnTo>
                  <a:lnTo>
                    <a:pt x="127" y="26"/>
                  </a:lnTo>
                  <a:lnTo>
                    <a:pt x="128" y="30"/>
                  </a:lnTo>
                  <a:lnTo>
                    <a:pt x="128" y="33"/>
                  </a:lnTo>
                  <a:lnTo>
                    <a:pt x="130" y="37"/>
                  </a:lnTo>
                  <a:lnTo>
                    <a:pt x="130" y="48"/>
                  </a:lnTo>
                  <a:lnTo>
                    <a:pt x="131" y="51"/>
                  </a:lnTo>
                  <a:lnTo>
                    <a:pt x="131" y="62"/>
                  </a:lnTo>
                  <a:lnTo>
                    <a:pt x="130" y="65"/>
                  </a:lnTo>
                  <a:lnTo>
                    <a:pt x="130" y="75"/>
                  </a:lnTo>
                  <a:lnTo>
                    <a:pt x="128" y="77"/>
                  </a:lnTo>
                  <a:lnTo>
                    <a:pt x="128" y="81"/>
                  </a:lnTo>
                  <a:lnTo>
                    <a:pt x="127" y="83"/>
                  </a:lnTo>
                  <a:lnTo>
                    <a:pt x="127" y="86"/>
                  </a:lnTo>
                  <a:lnTo>
                    <a:pt x="125" y="90"/>
                  </a:lnTo>
                  <a:lnTo>
                    <a:pt x="124" y="92"/>
                  </a:lnTo>
                  <a:lnTo>
                    <a:pt x="124" y="95"/>
                  </a:lnTo>
                  <a:lnTo>
                    <a:pt x="122" y="98"/>
                  </a:lnTo>
                  <a:lnTo>
                    <a:pt x="121" y="101"/>
                  </a:lnTo>
                  <a:lnTo>
                    <a:pt x="120" y="103"/>
                  </a:lnTo>
                  <a:lnTo>
                    <a:pt x="118" y="106"/>
                  </a:lnTo>
                  <a:lnTo>
                    <a:pt x="117" y="108"/>
                  </a:lnTo>
                  <a:lnTo>
                    <a:pt x="115" y="111"/>
                  </a:lnTo>
                  <a:lnTo>
                    <a:pt x="114" y="113"/>
                  </a:lnTo>
                  <a:lnTo>
                    <a:pt x="112" y="116"/>
                  </a:lnTo>
                  <a:lnTo>
                    <a:pt x="109" y="118"/>
                  </a:lnTo>
                  <a:lnTo>
                    <a:pt x="108" y="121"/>
                  </a:lnTo>
                  <a:lnTo>
                    <a:pt x="106" y="123"/>
                  </a:lnTo>
                  <a:lnTo>
                    <a:pt x="104" y="125"/>
                  </a:lnTo>
                  <a:lnTo>
                    <a:pt x="101" y="127"/>
                  </a:lnTo>
                  <a:lnTo>
                    <a:pt x="99" y="130"/>
                  </a:lnTo>
                  <a:lnTo>
                    <a:pt x="96" y="131"/>
                  </a:lnTo>
                  <a:lnTo>
                    <a:pt x="93" y="133"/>
                  </a:lnTo>
                  <a:lnTo>
                    <a:pt x="90" y="135"/>
                  </a:lnTo>
                  <a:lnTo>
                    <a:pt x="88" y="137"/>
                  </a:lnTo>
                  <a:lnTo>
                    <a:pt x="85" y="138"/>
                  </a:lnTo>
                  <a:lnTo>
                    <a:pt x="82" y="141"/>
                  </a:lnTo>
                  <a:lnTo>
                    <a:pt x="79" y="142"/>
                  </a:lnTo>
                  <a:lnTo>
                    <a:pt x="76" y="145"/>
                  </a:lnTo>
                  <a:lnTo>
                    <a:pt x="71" y="146"/>
                  </a:lnTo>
                  <a:lnTo>
                    <a:pt x="69" y="147"/>
                  </a:lnTo>
                  <a:lnTo>
                    <a:pt x="66" y="148"/>
                  </a:lnTo>
                  <a:lnTo>
                    <a:pt x="61" y="151"/>
                  </a:lnTo>
                  <a:lnTo>
                    <a:pt x="58" y="152"/>
                  </a:lnTo>
                  <a:lnTo>
                    <a:pt x="54" y="153"/>
                  </a:lnTo>
                  <a:lnTo>
                    <a:pt x="50" y="155"/>
                  </a:lnTo>
                  <a:lnTo>
                    <a:pt x="47" y="156"/>
                  </a:lnTo>
                  <a:lnTo>
                    <a:pt x="42" y="157"/>
                  </a:lnTo>
                  <a:lnTo>
                    <a:pt x="38" y="158"/>
                  </a:lnTo>
                  <a:lnTo>
                    <a:pt x="34" y="160"/>
                  </a:lnTo>
                  <a:lnTo>
                    <a:pt x="29" y="161"/>
                  </a:lnTo>
                  <a:lnTo>
                    <a:pt x="25" y="162"/>
                  </a:lnTo>
                  <a:lnTo>
                    <a:pt x="21" y="163"/>
                  </a:lnTo>
                  <a:lnTo>
                    <a:pt x="16" y="163"/>
                  </a:lnTo>
                  <a:lnTo>
                    <a:pt x="12" y="165"/>
                  </a:lnTo>
                  <a:lnTo>
                    <a:pt x="7" y="166"/>
                  </a:lnTo>
                  <a:lnTo>
                    <a:pt x="0" y="165"/>
                  </a:lnTo>
                  <a:lnTo>
                    <a:pt x="2" y="166"/>
                  </a:lnTo>
                  <a:lnTo>
                    <a:pt x="13" y="166"/>
                  </a:lnTo>
                  <a:lnTo>
                    <a:pt x="15" y="165"/>
                  </a:lnTo>
                  <a:lnTo>
                    <a:pt x="18" y="165"/>
                  </a:lnTo>
                  <a:lnTo>
                    <a:pt x="21" y="163"/>
                  </a:lnTo>
                  <a:lnTo>
                    <a:pt x="23" y="162"/>
                  </a:lnTo>
                  <a:lnTo>
                    <a:pt x="26" y="161"/>
                  </a:lnTo>
                  <a:lnTo>
                    <a:pt x="29" y="160"/>
                  </a:lnTo>
                  <a:lnTo>
                    <a:pt x="32" y="157"/>
                  </a:lnTo>
                  <a:lnTo>
                    <a:pt x="35" y="156"/>
                  </a:lnTo>
                  <a:lnTo>
                    <a:pt x="38" y="153"/>
                  </a:lnTo>
                  <a:lnTo>
                    <a:pt x="41" y="152"/>
                  </a:lnTo>
                  <a:lnTo>
                    <a:pt x="60" y="136"/>
                  </a:lnTo>
                  <a:lnTo>
                    <a:pt x="63" y="132"/>
                  </a:lnTo>
                  <a:lnTo>
                    <a:pt x="66" y="128"/>
                  </a:lnTo>
                  <a:lnTo>
                    <a:pt x="73" y="122"/>
                  </a:lnTo>
                  <a:lnTo>
                    <a:pt x="76" y="118"/>
                  </a:lnTo>
                  <a:lnTo>
                    <a:pt x="79" y="115"/>
                  </a:lnTo>
                  <a:lnTo>
                    <a:pt x="82" y="111"/>
                  </a:lnTo>
                  <a:lnTo>
                    <a:pt x="85" y="107"/>
                  </a:lnTo>
                  <a:lnTo>
                    <a:pt x="88" y="102"/>
                  </a:lnTo>
                  <a:lnTo>
                    <a:pt x="90" y="98"/>
                  </a:lnTo>
                  <a:lnTo>
                    <a:pt x="93" y="95"/>
                  </a:lnTo>
                  <a:lnTo>
                    <a:pt x="96" y="90"/>
                  </a:lnTo>
                  <a:lnTo>
                    <a:pt x="99" y="86"/>
                  </a:lnTo>
                  <a:lnTo>
                    <a:pt x="101" y="82"/>
                  </a:lnTo>
                  <a:lnTo>
                    <a:pt x="104" y="77"/>
                  </a:lnTo>
                  <a:lnTo>
                    <a:pt x="105" y="73"/>
                  </a:lnTo>
                  <a:lnTo>
                    <a:pt x="108" y="70"/>
                  </a:lnTo>
                  <a:lnTo>
                    <a:pt x="109" y="65"/>
                  </a:lnTo>
                  <a:lnTo>
                    <a:pt x="111" y="61"/>
                  </a:lnTo>
                  <a:lnTo>
                    <a:pt x="112" y="57"/>
                  </a:lnTo>
                  <a:lnTo>
                    <a:pt x="114" y="53"/>
                  </a:lnTo>
                  <a:lnTo>
                    <a:pt x="115" y="50"/>
                  </a:lnTo>
                  <a:lnTo>
                    <a:pt x="117" y="46"/>
                  </a:lnTo>
                  <a:lnTo>
                    <a:pt x="118" y="42"/>
                  </a:lnTo>
                  <a:lnTo>
                    <a:pt x="118" y="38"/>
                  </a:lnTo>
                  <a:lnTo>
                    <a:pt x="120" y="36"/>
                  </a:lnTo>
                  <a:lnTo>
                    <a:pt x="120" y="32"/>
                  </a:lnTo>
                  <a:lnTo>
                    <a:pt x="121" y="28"/>
                  </a:lnTo>
                  <a:lnTo>
                    <a:pt x="121" y="12"/>
                  </a:lnTo>
                  <a:lnTo>
                    <a:pt x="120" y="10"/>
                  </a:lnTo>
                  <a:lnTo>
                    <a:pt x="120" y="8"/>
                  </a:lnTo>
                  <a:lnTo>
                    <a:pt x="118" y="6"/>
                  </a:lnTo>
                  <a:lnTo>
                    <a:pt x="118" y="5"/>
                  </a:lnTo>
                  <a:lnTo>
                    <a:pt x="112" y="0"/>
                  </a:lnTo>
                  <a:lnTo>
                    <a:pt x="122" y="10"/>
                  </a:lnTo>
                </a:path>
              </a:pathLst>
            </a:custGeom>
            <a:solidFill>
              <a:srgbClr val="FFFFFF"/>
            </a:solidFill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92" name="Group 30">
            <a:extLst>
              <a:ext uri="{FF2B5EF4-FFF2-40B4-BE49-F238E27FC236}">
                <a16:creationId xmlns:a16="http://schemas.microsoft.com/office/drawing/2014/main" id="{059F72FF-F38B-00C8-DD09-3D369F0EA882}"/>
              </a:ext>
            </a:extLst>
          </p:cNvPr>
          <p:cNvGrpSpPr>
            <a:grpSpLocks/>
          </p:cNvGrpSpPr>
          <p:nvPr/>
        </p:nvGrpSpPr>
        <p:grpSpPr bwMode="auto">
          <a:xfrm>
            <a:off x="3239654" y="1948148"/>
            <a:ext cx="273600" cy="338400"/>
            <a:chOff x="2353" y="1729"/>
            <a:chExt cx="172" cy="214"/>
          </a:xfrm>
        </p:grpSpPr>
        <p:sp>
          <p:nvSpPr>
            <p:cNvPr id="293" name="Freeform 20">
              <a:extLst>
                <a:ext uri="{FF2B5EF4-FFF2-40B4-BE49-F238E27FC236}">
                  <a16:creationId xmlns:a16="http://schemas.microsoft.com/office/drawing/2014/main" id="{F282F7FB-96BE-34B6-CC7E-01F89C5C2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3" y="1729"/>
              <a:ext cx="130" cy="167"/>
            </a:xfrm>
            <a:custGeom>
              <a:avLst/>
              <a:gdLst>
                <a:gd name="T0" fmla="*/ 104 w 130"/>
                <a:gd name="T1" fmla="*/ 3 h 167"/>
                <a:gd name="T2" fmla="*/ 98 w 130"/>
                <a:gd name="T3" fmla="*/ 5 h 167"/>
                <a:gd name="T4" fmla="*/ 92 w 130"/>
                <a:gd name="T5" fmla="*/ 8 h 167"/>
                <a:gd name="T6" fmla="*/ 86 w 130"/>
                <a:gd name="T7" fmla="*/ 12 h 167"/>
                <a:gd name="T8" fmla="*/ 80 w 130"/>
                <a:gd name="T9" fmla="*/ 15 h 167"/>
                <a:gd name="T10" fmla="*/ 75 w 130"/>
                <a:gd name="T11" fmla="*/ 20 h 167"/>
                <a:gd name="T12" fmla="*/ 69 w 130"/>
                <a:gd name="T13" fmla="*/ 25 h 167"/>
                <a:gd name="T14" fmla="*/ 63 w 130"/>
                <a:gd name="T15" fmla="*/ 30 h 167"/>
                <a:gd name="T16" fmla="*/ 57 w 130"/>
                <a:gd name="T17" fmla="*/ 38 h 167"/>
                <a:gd name="T18" fmla="*/ 51 w 130"/>
                <a:gd name="T19" fmla="*/ 43 h 167"/>
                <a:gd name="T20" fmla="*/ 47 w 130"/>
                <a:gd name="T21" fmla="*/ 48 h 167"/>
                <a:gd name="T22" fmla="*/ 41 w 130"/>
                <a:gd name="T23" fmla="*/ 55 h 167"/>
                <a:gd name="T24" fmla="*/ 35 w 130"/>
                <a:gd name="T25" fmla="*/ 63 h 167"/>
                <a:gd name="T26" fmla="*/ 32 w 130"/>
                <a:gd name="T27" fmla="*/ 68 h 167"/>
                <a:gd name="T28" fmla="*/ 27 w 130"/>
                <a:gd name="T29" fmla="*/ 75 h 167"/>
                <a:gd name="T30" fmla="*/ 24 w 130"/>
                <a:gd name="T31" fmla="*/ 82 h 167"/>
                <a:gd name="T32" fmla="*/ 21 w 130"/>
                <a:gd name="T33" fmla="*/ 87 h 167"/>
                <a:gd name="T34" fmla="*/ 18 w 130"/>
                <a:gd name="T35" fmla="*/ 93 h 167"/>
                <a:gd name="T36" fmla="*/ 15 w 130"/>
                <a:gd name="T37" fmla="*/ 99 h 167"/>
                <a:gd name="T38" fmla="*/ 12 w 130"/>
                <a:gd name="T39" fmla="*/ 105 h 167"/>
                <a:gd name="T40" fmla="*/ 9 w 130"/>
                <a:gd name="T41" fmla="*/ 112 h 167"/>
                <a:gd name="T42" fmla="*/ 6 w 130"/>
                <a:gd name="T43" fmla="*/ 119 h 167"/>
                <a:gd name="T44" fmla="*/ 3 w 130"/>
                <a:gd name="T45" fmla="*/ 129 h 167"/>
                <a:gd name="T46" fmla="*/ 0 w 130"/>
                <a:gd name="T47" fmla="*/ 157 h 167"/>
                <a:gd name="T48" fmla="*/ 3 w 130"/>
                <a:gd name="T49" fmla="*/ 163 h 167"/>
                <a:gd name="T50" fmla="*/ 8 w 130"/>
                <a:gd name="T51" fmla="*/ 167 h 167"/>
                <a:gd name="T52" fmla="*/ 30 w 130"/>
                <a:gd name="T53" fmla="*/ 164 h 167"/>
                <a:gd name="T54" fmla="*/ 35 w 130"/>
                <a:gd name="T55" fmla="*/ 162 h 167"/>
                <a:gd name="T56" fmla="*/ 41 w 130"/>
                <a:gd name="T57" fmla="*/ 159 h 167"/>
                <a:gd name="T58" fmla="*/ 47 w 130"/>
                <a:gd name="T59" fmla="*/ 155 h 167"/>
                <a:gd name="T60" fmla="*/ 53 w 130"/>
                <a:gd name="T61" fmla="*/ 150 h 167"/>
                <a:gd name="T62" fmla="*/ 59 w 130"/>
                <a:gd name="T63" fmla="*/ 145 h 167"/>
                <a:gd name="T64" fmla="*/ 64 w 130"/>
                <a:gd name="T65" fmla="*/ 142 h 167"/>
                <a:gd name="T66" fmla="*/ 70 w 130"/>
                <a:gd name="T67" fmla="*/ 135 h 167"/>
                <a:gd name="T68" fmla="*/ 76 w 130"/>
                <a:gd name="T69" fmla="*/ 129 h 167"/>
                <a:gd name="T70" fmla="*/ 82 w 130"/>
                <a:gd name="T71" fmla="*/ 124 h 167"/>
                <a:gd name="T72" fmla="*/ 86 w 130"/>
                <a:gd name="T73" fmla="*/ 118 h 167"/>
                <a:gd name="T74" fmla="*/ 92 w 130"/>
                <a:gd name="T75" fmla="*/ 110 h 167"/>
                <a:gd name="T76" fmla="*/ 97 w 130"/>
                <a:gd name="T77" fmla="*/ 104 h 167"/>
                <a:gd name="T78" fmla="*/ 101 w 130"/>
                <a:gd name="T79" fmla="*/ 98 h 167"/>
                <a:gd name="T80" fmla="*/ 105 w 130"/>
                <a:gd name="T81" fmla="*/ 92 h 167"/>
                <a:gd name="T82" fmla="*/ 108 w 130"/>
                <a:gd name="T83" fmla="*/ 87 h 167"/>
                <a:gd name="T84" fmla="*/ 111 w 130"/>
                <a:gd name="T85" fmla="*/ 82 h 167"/>
                <a:gd name="T86" fmla="*/ 114 w 130"/>
                <a:gd name="T87" fmla="*/ 75 h 167"/>
                <a:gd name="T88" fmla="*/ 117 w 130"/>
                <a:gd name="T89" fmla="*/ 70 h 167"/>
                <a:gd name="T90" fmla="*/ 120 w 130"/>
                <a:gd name="T91" fmla="*/ 62 h 167"/>
                <a:gd name="T92" fmla="*/ 123 w 130"/>
                <a:gd name="T93" fmla="*/ 54 h 167"/>
                <a:gd name="T94" fmla="*/ 126 w 130"/>
                <a:gd name="T95" fmla="*/ 47 h 167"/>
                <a:gd name="T96" fmla="*/ 129 w 130"/>
                <a:gd name="T97" fmla="*/ 33 h 167"/>
                <a:gd name="T98" fmla="*/ 129 w 130"/>
                <a:gd name="T99" fmla="*/ 9 h 167"/>
                <a:gd name="T100" fmla="*/ 124 w 130"/>
                <a:gd name="T101" fmla="*/ 4 h 167"/>
                <a:gd name="T102" fmla="*/ 120 w 130"/>
                <a:gd name="T10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0" h="167">
                  <a:moveTo>
                    <a:pt x="108" y="0"/>
                  </a:moveTo>
                  <a:lnTo>
                    <a:pt x="108" y="2"/>
                  </a:lnTo>
                  <a:lnTo>
                    <a:pt x="104" y="2"/>
                  </a:lnTo>
                  <a:lnTo>
                    <a:pt x="104" y="3"/>
                  </a:lnTo>
                  <a:lnTo>
                    <a:pt x="101" y="3"/>
                  </a:lnTo>
                  <a:lnTo>
                    <a:pt x="101" y="4"/>
                  </a:lnTo>
                  <a:lnTo>
                    <a:pt x="98" y="4"/>
                  </a:lnTo>
                  <a:lnTo>
                    <a:pt x="98" y="5"/>
                  </a:lnTo>
                  <a:lnTo>
                    <a:pt x="95" y="5"/>
                  </a:lnTo>
                  <a:lnTo>
                    <a:pt x="95" y="7"/>
                  </a:lnTo>
                  <a:lnTo>
                    <a:pt x="92" y="7"/>
                  </a:lnTo>
                  <a:lnTo>
                    <a:pt x="92" y="8"/>
                  </a:lnTo>
                  <a:lnTo>
                    <a:pt x="89" y="9"/>
                  </a:lnTo>
                  <a:lnTo>
                    <a:pt x="89" y="10"/>
                  </a:lnTo>
                  <a:lnTo>
                    <a:pt x="86" y="10"/>
                  </a:lnTo>
                  <a:lnTo>
                    <a:pt x="86" y="12"/>
                  </a:lnTo>
                  <a:lnTo>
                    <a:pt x="83" y="13"/>
                  </a:lnTo>
                  <a:lnTo>
                    <a:pt x="83" y="14"/>
                  </a:lnTo>
                  <a:lnTo>
                    <a:pt x="80" y="14"/>
                  </a:lnTo>
                  <a:lnTo>
                    <a:pt x="80" y="15"/>
                  </a:lnTo>
                  <a:lnTo>
                    <a:pt x="78" y="17"/>
                  </a:lnTo>
                  <a:lnTo>
                    <a:pt x="78" y="18"/>
                  </a:lnTo>
                  <a:lnTo>
                    <a:pt x="75" y="19"/>
                  </a:lnTo>
                  <a:lnTo>
                    <a:pt x="75" y="20"/>
                  </a:lnTo>
                  <a:lnTo>
                    <a:pt x="72" y="22"/>
                  </a:lnTo>
                  <a:lnTo>
                    <a:pt x="72" y="23"/>
                  </a:lnTo>
                  <a:lnTo>
                    <a:pt x="69" y="24"/>
                  </a:lnTo>
                  <a:lnTo>
                    <a:pt x="69" y="25"/>
                  </a:lnTo>
                  <a:lnTo>
                    <a:pt x="66" y="27"/>
                  </a:lnTo>
                  <a:lnTo>
                    <a:pt x="66" y="28"/>
                  </a:lnTo>
                  <a:lnTo>
                    <a:pt x="63" y="29"/>
                  </a:lnTo>
                  <a:lnTo>
                    <a:pt x="63" y="30"/>
                  </a:lnTo>
                  <a:lnTo>
                    <a:pt x="60" y="32"/>
                  </a:lnTo>
                  <a:lnTo>
                    <a:pt x="60" y="34"/>
                  </a:lnTo>
                  <a:lnTo>
                    <a:pt x="57" y="35"/>
                  </a:lnTo>
                  <a:lnTo>
                    <a:pt x="57" y="38"/>
                  </a:lnTo>
                  <a:lnTo>
                    <a:pt x="54" y="39"/>
                  </a:lnTo>
                  <a:lnTo>
                    <a:pt x="54" y="40"/>
                  </a:lnTo>
                  <a:lnTo>
                    <a:pt x="51" y="42"/>
                  </a:lnTo>
                  <a:lnTo>
                    <a:pt x="51" y="43"/>
                  </a:lnTo>
                  <a:lnTo>
                    <a:pt x="48" y="44"/>
                  </a:lnTo>
                  <a:lnTo>
                    <a:pt x="48" y="45"/>
                  </a:lnTo>
                  <a:lnTo>
                    <a:pt x="47" y="45"/>
                  </a:lnTo>
                  <a:lnTo>
                    <a:pt x="47" y="48"/>
                  </a:lnTo>
                  <a:lnTo>
                    <a:pt x="44" y="49"/>
                  </a:lnTo>
                  <a:lnTo>
                    <a:pt x="44" y="52"/>
                  </a:lnTo>
                  <a:lnTo>
                    <a:pt x="41" y="53"/>
                  </a:lnTo>
                  <a:lnTo>
                    <a:pt x="41" y="55"/>
                  </a:lnTo>
                  <a:lnTo>
                    <a:pt x="38" y="57"/>
                  </a:lnTo>
                  <a:lnTo>
                    <a:pt x="38" y="59"/>
                  </a:lnTo>
                  <a:lnTo>
                    <a:pt x="35" y="60"/>
                  </a:lnTo>
                  <a:lnTo>
                    <a:pt x="35" y="63"/>
                  </a:lnTo>
                  <a:lnTo>
                    <a:pt x="34" y="63"/>
                  </a:lnTo>
                  <a:lnTo>
                    <a:pt x="34" y="65"/>
                  </a:lnTo>
                  <a:lnTo>
                    <a:pt x="32" y="65"/>
                  </a:lnTo>
                  <a:lnTo>
                    <a:pt x="32" y="68"/>
                  </a:lnTo>
                  <a:lnTo>
                    <a:pt x="30" y="69"/>
                  </a:lnTo>
                  <a:lnTo>
                    <a:pt x="30" y="72"/>
                  </a:lnTo>
                  <a:lnTo>
                    <a:pt x="27" y="73"/>
                  </a:lnTo>
                  <a:lnTo>
                    <a:pt x="27" y="75"/>
                  </a:lnTo>
                  <a:lnTo>
                    <a:pt x="25" y="75"/>
                  </a:lnTo>
                  <a:lnTo>
                    <a:pt x="25" y="79"/>
                  </a:lnTo>
                  <a:lnTo>
                    <a:pt x="24" y="79"/>
                  </a:lnTo>
                  <a:lnTo>
                    <a:pt x="24" y="82"/>
                  </a:lnTo>
                  <a:lnTo>
                    <a:pt x="22" y="82"/>
                  </a:lnTo>
                  <a:lnTo>
                    <a:pt x="22" y="84"/>
                  </a:lnTo>
                  <a:lnTo>
                    <a:pt x="21" y="84"/>
                  </a:lnTo>
                  <a:lnTo>
                    <a:pt x="21" y="87"/>
                  </a:lnTo>
                  <a:lnTo>
                    <a:pt x="19" y="87"/>
                  </a:lnTo>
                  <a:lnTo>
                    <a:pt x="19" y="90"/>
                  </a:lnTo>
                  <a:lnTo>
                    <a:pt x="18" y="90"/>
                  </a:lnTo>
                  <a:lnTo>
                    <a:pt x="18" y="93"/>
                  </a:lnTo>
                  <a:lnTo>
                    <a:pt x="16" y="93"/>
                  </a:lnTo>
                  <a:lnTo>
                    <a:pt x="16" y="95"/>
                  </a:lnTo>
                  <a:lnTo>
                    <a:pt x="15" y="95"/>
                  </a:lnTo>
                  <a:lnTo>
                    <a:pt x="15" y="99"/>
                  </a:lnTo>
                  <a:lnTo>
                    <a:pt x="14" y="99"/>
                  </a:lnTo>
                  <a:lnTo>
                    <a:pt x="14" y="103"/>
                  </a:lnTo>
                  <a:lnTo>
                    <a:pt x="12" y="103"/>
                  </a:lnTo>
                  <a:lnTo>
                    <a:pt x="12" y="105"/>
                  </a:lnTo>
                  <a:lnTo>
                    <a:pt x="11" y="105"/>
                  </a:lnTo>
                  <a:lnTo>
                    <a:pt x="11" y="108"/>
                  </a:lnTo>
                  <a:lnTo>
                    <a:pt x="9" y="108"/>
                  </a:lnTo>
                  <a:lnTo>
                    <a:pt x="9" y="112"/>
                  </a:lnTo>
                  <a:lnTo>
                    <a:pt x="8" y="112"/>
                  </a:lnTo>
                  <a:lnTo>
                    <a:pt x="8" y="115"/>
                  </a:lnTo>
                  <a:lnTo>
                    <a:pt x="6" y="115"/>
                  </a:lnTo>
                  <a:lnTo>
                    <a:pt x="6" y="119"/>
                  </a:lnTo>
                  <a:lnTo>
                    <a:pt x="5" y="119"/>
                  </a:lnTo>
                  <a:lnTo>
                    <a:pt x="5" y="127"/>
                  </a:lnTo>
                  <a:lnTo>
                    <a:pt x="3" y="127"/>
                  </a:lnTo>
                  <a:lnTo>
                    <a:pt x="3" y="129"/>
                  </a:lnTo>
                  <a:lnTo>
                    <a:pt x="2" y="129"/>
                  </a:lnTo>
                  <a:lnTo>
                    <a:pt x="2" y="139"/>
                  </a:lnTo>
                  <a:lnTo>
                    <a:pt x="0" y="139"/>
                  </a:lnTo>
                  <a:lnTo>
                    <a:pt x="0" y="157"/>
                  </a:lnTo>
                  <a:lnTo>
                    <a:pt x="2" y="157"/>
                  </a:lnTo>
                  <a:lnTo>
                    <a:pt x="2" y="160"/>
                  </a:lnTo>
                  <a:lnTo>
                    <a:pt x="3" y="160"/>
                  </a:lnTo>
                  <a:lnTo>
                    <a:pt x="3" y="163"/>
                  </a:lnTo>
                  <a:lnTo>
                    <a:pt x="5" y="163"/>
                  </a:lnTo>
                  <a:lnTo>
                    <a:pt x="6" y="165"/>
                  </a:lnTo>
                  <a:lnTo>
                    <a:pt x="8" y="165"/>
                  </a:lnTo>
                  <a:lnTo>
                    <a:pt x="8" y="167"/>
                  </a:lnTo>
                  <a:lnTo>
                    <a:pt x="27" y="167"/>
                  </a:lnTo>
                  <a:lnTo>
                    <a:pt x="27" y="165"/>
                  </a:lnTo>
                  <a:lnTo>
                    <a:pt x="30" y="165"/>
                  </a:lnTo>
                  <a:lnTo>
                    <a:pt x="30" y="164"/>
                  </a:lnTo>
                  <a:lnTo>
                    <a:pt x="32" y="164"/>
                  </a:lnTo>
                  <a:lnTo>
                    <a:pt x="32" y="163"/>
                  </a:lnTo>
                  <a:lnTo>
                    <a:pt x="35" y="163"/>
                  </a:lnTo>
                  <a:lnTo>
                    <a:pt x="35" y="162"/>
                  </a:lnTo>
                  <a:lnTo>
                    <a:pt x="38" y="162"/>
                  </a:lnTo>
                  <a:lnTo>
                    <a:pt x="38" y="160"/>
                  </a:lnTo>
                  <a:lnTo>
                    <a:pt x="41" y="160"/>
                  </a:lnTo>
                  <a:lnTo>
                    <a:pt x="41" y="159"/>
                  </a:lnTo>
                  <a:lnTo>
                    <a:pt x="44" y="158"/>
                  </a:lnTo>
                  <a:lnTo>
                    <a:pt x="44" y="157"/>
                  </a:lnTo>
                  <a:lnTo>
                    <a:pt x="47" y="157"/>
                  </a:lnTo>
                  <a:lnTo>
                    <a:pt x="47" y="155"/>
                  </a:lnTo>
                  <a:lnTo>
                    <a:pt x="50" y="154"/>
                  </a:lnTo>
                  <a:lnTo>
                    <a:pt x="50" y="153"/>
                  </a:lnTo>
                  <a:lnTo>
                    <a:pt x="53" y="152"/>
                  </a:lnTo>
                  <a:lnTo>
                    <a:pt x="53" y="150"/>
                  </a:lnTo>
                  <a:lnTo>
                    <a:pt x="56" y="149"/>
                  </a:lnTo>
                  <a:lnTo>
                    <a:pt x="56" y="148"/>
                  </a:lnTo>
                  <a:lnTo>
                    <a:pt x="59" y="147"/>
                  </a:lnTo>
                  <a:lnTo>
                    <a:pt x="59" y="145"/>
                  </a:lnTo>
                  <a:lnTo>
                    <a:pt x="62" y="145"/>
                  </a:lnTo>
                  <a:lnTo>
                    <a:pt x="62" y="144"/>
                  </a:lnTo>
                  <a:lnTo>
                    <a:pt x="64" y="143"/>
                  </a:lnTo>
                  <a:lnTo>
                    <a:pt x="64" y="142"/>
                  </a:lnTo>
                  <a:lnTo>
                    <a:pt x="67" y="140"/>
                  </a:lnTo>
                  <a:lnTo>
                    <a:pt x="67" y="138"/>
                  </a:lnTo>
                  <a:lnTo>
                    <a:pt x="70" y="137"/>
                  </a:lnTo>
                  <a:lnTo>
                    <a:pt x="70" y="135"/>
                  </a:lnTo>
                  <a:lnTo>
                    <a:pt x="73" y="134"/>
                  </a:lnTo>
                  <a:lnTo>
                    <a:pt x="73" y="132"/>
                  </a:lnTo>
                  <a:lnTo>
                    <a:pt x="76" y="130"/>
                  </a:lnTo>
                  <a:lnTo>
                    <a:pt x="76" y="129"/>
                  </a:lnTo>
                  <a:lnTo>
                    <a:pt x="79" y="128"/>
                  </a:lnTo>
                  <a:lnTo>
                    <a:pt x="79" y="127"/>
                  </a:lnTo>
                  <a:lnTo>
                    <a:pt x="82" y="125"/>
                  </a:lnTo>
                  <a:lnTo>
                    <a:pt x="82" y="124"/>
                  </a:lnTo>
                  <a:lnTo>
                    <a:pt x="83" y="124"/>
                  </a:lnTo>
                  <a:lnTo>
                    <a:pt x="83" y="122"/>
                  </a:lnTo>
                  <a:lnTo>
                    <a:pt x="86" y="120"/>
                  </a:lnTo>
                  <a:lnTo>
                    <a:pt x="86" y="118"/>
                  </a:lnTo>
                  <a:lnTo>
                    <a:pt x="89" y="117"/>
                  </a:lnTo>
                  <a:lnTo>
                    <a:pt x="89" y="114"/>
                  </a:lnTo>
                  <a:lnTo>
                    <a:pt x="92" y="113"/>
                  </a:lnTo>
                  <a:lnTo>
                    <a:pt x="92" y="110"/>
                  </a:lnTo>
                  <a:lnTo>
                    <a:pt x="95" y="109"/>
                  </a:lnTo>
                  <a:lnTo>
                    <a:pt x="95" y="107"/>
                  </a:lnTo>
                  <a:lnTo>
                    <a:pt x="97" y="107"/>
                  </a:lnTo>
                  <a:lnTo>
                    <a:pt x="97" y="104"/>
                  </a:lnTo>
                  <a:lnTo>
                    <a:pt x="98" y="104"/>
                  </a:lnTo>
                  <a:lnTo>
                    <a:pt x="98" y="102"/>
                  </a:lnTo>
                  <a:lnTo>
                    <a:pt x="101" y="100"/>
                  </a:lnTo>
                  <a:lnTo>
                    <a:pt x="101" y="98"/>
                  </a:lnTo>
                  <a:lnTo>
                    <a:pt x="104" y="97"/>
                  </a:lnTo>
                  <a:lnTo>
                    <a:pt x="104" y="94"/>
                  </a:lnTo>
                  <a:lnTo>
                    <a:pt x="105" y="94"/>
                  </a:lnTo>
                  <a:lnTo>
                    <a:pt x="105" y="92"/>
                  </a:lnTo>
                  <a:lnTo>
                    <a:pt x="107" y="92"/>
                  </a:lnTo>
                  <a:lnTo>
                    <a:pt x="107" y="89"/>
                  </a:lnTo>
                  <a:lnTo>
                    <a:pt x="108" y="89"/>
                  </a:lnTo>
                  <a:lnTo>
                    <a:pt x="108" y="87"/>
                  </a:lnTo>
                  <a:lnTo>
                    <a:pt x="110" y="87"/>
                  </a:lnTo>
                  <a:lnTo>
                    <a:pt x="110" y="84"/>
                  </a:lnTo>
                  <a:lnTo>
                    <a:pt x="111" y="84"/>
                  </a:lnTo>
                  <a:lnTo>
                    <a:pt x="111" y="82"/>
                  </a:lnTo>
                  <a:lnTo>
                    <a:pt x="113" y="82"/>
                  </a:lnTo>
                  <a:lnTo>
                    <a:pt x="113" y="78"/>
                  </a:lnTo>
                  <a:lnTo>
                    <a:pt x="114" y="78"/>
                  </a:lnTo>
                  <a:lnTo>
                    <a:pt x="114" y="75"/>
                  </a:lnTo>
                  <a:lnTo>
                    <a:pt x="115" y="75"/>
                  </a:lnTo>
                  <a:lnTo>
                    <a:pt x="115" y="73"/>
                  </a:lnTo>
                  <a:lnTo>
                    <a:pt x="117" y="73"/>
                  </a:lnTo>
                  <a:lnTo>
                    <a:pt x="117" y="70"/>
                  </a:lnTo>
                  <a:lnTo>
                    <a:pt x="118" y="70"/>
                  </a:lnTo>
                  <a:lnTo>
                    <a:pt x="118" y="65"/>
                  </a:lnTo>
                  <a:lnTo>
                    <a:pt x="120" y="65"/>
                  </a:lnTo>
                  <a:lnTo>
                    <a:pt x="120" y="62"/>
                  </a:lnTo>
                  <a:lnTo>
                    <a:pt x="121" y="62"/>
                  </a:lnTo>
                  <a:lnTo>
                    <a:pt x="121" y="58"/>
                  </a:lnTo>
                  <a:lnTo>
                    <a:pt x="123" y="58"/>
                  </a:lnTo>
                  <a:lnTo>
                    <a:pt x="123" y="54"/>
                  </a:lnTo>
                  <a:lnTo>
                    <a:pt x="124" y="54"/>
                  </a:lnTo>
                  <a:lnTo>
                    <a:pt x="124" y="50"/>
                  </a:lnTo>
                  <a:lnTo>
                    <a:pt x="126" y="50"/>
                  </a:lnTo>
                  <a:lnTo>
                    <a:pt x="126" y="47"/>
                  </a:lnTo>
                  <a:lnTo>
                    <a:pt x="127" y="47"/>
                  </a:lnTo>
                  <a:lnTo>
                    <a:pt x="127" y="40"/>
                  </a:lnTo>
                  <a:lnTo>
                    <a:pt x="129" y="40"/>
                  </a:lnTo>
                  <a:lnTo>
                    <a:pt x="129" y="33"/>
                  </a:lnTo>
                  <a:lnTo>
                    <a:pt x="130" y="33"/>
                  </a:lnTo>
                  <a:lnTo>
                    <a:pt x="130" y="13"/>
                  </a:lnTo>
                  <a:lnTo>
                    <a:pt x="129" y="13"/>
                  </a:lnTo>
                  <a:lnTo>
                    <a:pt x="129" y="9"/>
                  </a:lnTo>
                  <a:lnTo>
                    <a:pt x="127" y="9"/>
                  </a:lnTo>
                  <a:lnTo>
                    <a:pt x="127" y="7"/>
                  </a:lnTo>
                  <a:lnTo>
                    <a:pt x="126" y="7"/>
                  </a:lnTo>
                  <a:lnTo>
                    <a:pt x="124" y="4"/>
                  </a:lnTo>
                  <a:lnTo>
                    <a:pt x="123" y="4"/>
                  </a:lnTo>
                  <a:lnTo>
                    <a:pt x="121" y="2"/>
                  </a:lnTo>
                  <a:lnTo>
                    <a:pt x="120" y="2"/>
                  </a:lnTo>
                  <a:lnTo>
                    <a:pt x="120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4" name="Freeform 21">
              <a:extLst>
                <a:ext uri="{FF2B5EF4-FFF2-40B4-BE49-F238E27FC236}">
                  <a16:creationId xmlns:a16="http://schemas.microsoft.com/office/drawing/2014/main" id="{E16DEDF6-5AE7-B766-AE7D-CA8753372D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3" y="1729"/>
              <a:ext cx="130" cy="167"/>
            </a:xfrm>
            <a:custGeom>
              <a:avLst/>
              <a:gdLst>
                <a:gd name="T0" fmla="*/ 120 w 130"/>
                <a:gd name="T1" fmla="*/ 0 h 167"/>
                <a:gd name="T2" fmla="*/ 107 w 130"/>
                <a:gd name="T3" fmla="*/ 2 h 167"/>
                <a:gd name="T4" fmla="*/ 101 w 130"/>
                <a:gd name="T5" fmla="*/ 3 h 167"/>
                <a:gd name="T6" fmla="*/ 95 w 130"/>
                <a:gd name="T7" fmla="*/ 5 h 167"/>
                <a:gd name="T8" fmla="*/ 89 w 130"/>
                <a:gd name="T9" fmla="*/ 9 h 167"/>
                <a:gd name="T10" fmla="*/ 83 w 130"/>
                <a:gd name="T11" fmla="*/ 13 h 167"/>
                <a:gd name="T12" fmla="*/ 62 w 130"/>
                <a:gd name="T13" fmla="*/ 30 h 167"/>
                <a:gd name="T14" fmla="*/ 56 w 130"/>
                <a:gd name="T15" fmla="*/ 38 h 167"/>
                <a:gd name="T16" fmla="*/ 46 w 130"/>
                <a:gd name="T17" fmla="*/ 48 h 167"/>
                <a:gd name="T18" fmla="*/ 40 w 130"/>
                <a:gd name="T19" fmla="*/ 55 h 167"/>
                <a:gd name="T20" fmla="*/ 34 w 130"/>
                <a:gd name="T21" fmla="*/ 64 h 167"/>
                <a:gd name="T22" fmla="*/ 28 w 130"/>
                <a:gd name="T23" fmla="*/ 72 h 167"/>
                <a:gd name="T24" fmla="*/ 24 w 130"/>
                <a:gd name="T25" fmla="*/ 80 h 167"/>
                <a:gd name="T26" fmla="*/ 19 w 130"/>
                <a:gd name="T27" fmla="*/ 89 h 167"/>
                <a:gd name="T28" fmla="*/ 15 w 130"/>
                <a:gd name="T29" fmla="*/ 97 h 167"/>
                <a:gd name="T30" fmla="*/ 11 w 130"/>
                <a:gd name="T31" fmla="*/ 105 h 167"/>
                <a:gd name="T32" fmla="*/ 8 w 130"/>
                <a:gd name="T33" fmla="*/ 113 h 167"/>
                <a:gd name="T34" fmla="*/ 5 w 130"/>
                <a:gd name="T35" fmla="*/ 120 h 167"/>
                <a:gd name="T36" fmla="*/ 3 w 130"/>
                <a:gd name="T37" fmla="*/ 128 h 167"/>
                <a:gd name="T38" fmla="*/ 2 w 130"/>
                <a:gd name="T39" fmla="*/ 138 h 167"/>
                <a:gd name="T40" fmla="*/ 0 w 130"/>
                <a:gd name="T41" fmla="*/ 154 h 167"/>
                <a:gd name="T42" fmla="*/ 2 w 130"/>
                <a:gd name="T43" fmla="*/ 158 h 167"/>
                <a:gd name="T44" fmla="*/ 3 w 130"/>
                <a:gd name="T45" fmla="*/ 162 h 167"/>
                <a:gd name="T46" fmla="*/ 9 w 130"/>
                <a:gd name="T47" fmla="*/ 165 h 167"/>
                <a:gd name="T48" fmla="*/ 22 w 130"/>
                <a:gd name="T49" fmla="*/ 167 h 167"/>
                <a:gd name="T50" fmla="*/ 27 w 130"/>
                <a:gd name="T51" fmla="*/ 165 h 167"/>
                <a:gd name="T52" fmla="*/ 32 w 130"/>
                <a:gd name="T53" fmla="*/ 163 h 167"/>
                <a:gd name="T54" fmla="*/ 38 w 130"/>
                <a:gd name="T55" fmla="*/ 160 h 167"/>
                <a:gd name="T56" fmla="*/ 44 w 130"/>
                <a:gd name="T57" fmla="*/ 157 h 167"/>
                <a:gd name="T58" fmla="*/ 59 w 130"/>
                <a:gd name="T59" fmla="*/ 145 h 167"/>
                <a:gd name="T60" fmla="*/ 66 w 130"/>
                <a:gd name="T61" fmla="*/ 140 h 167"/>
                <a:gd name="T62" fmla="*/ 72 w 130"/>
                <a:gd name="T63" fmla="*/ 134 h 167"/>
                <a:gd name="T64" fmla="*/ 82 w 130"/>
                <a:gd name="T65" fmla="*/ 124 h 167"/>
                <a:gd name="T66" fmla="*/ 88 w 130"/>
                <a:gd name="T67" fmla="*/ 117 h 167"/>
                <a:gd name="T68" fmla="*/ 94 w 130"/>
                <a:gd name="T69" fmla="*/ 109 h 167"/>
                <a:gd name="T70" fmla="*/ 99 w 130"/>
                <a:gd name="T71" fmla="*/ 100 h 167"/>
                <a:gd name="T72" fmla="*/ 105 w 130"/>
                <a:gd name="T73" fmla="*/ 92 h 167"/>
                <a:gd name="T74" fmla="*/ 110 w 130"/>
                <a:gd name="T75" fmla="*/ 84 h 167"/>
                <a:gd name="T76" fmla="*/ 114 w 130"/>
                <a:gd name="T77" fmla="*/ 75 h 167"/>
                <a:gd name="T78" fmla="*/ 118 w 130"/>
                <a:gd name="T79" fmla="*/ 67 h 167"/>
                <a:gd name="T80" fmla="*/ 121 w 130"/>
                <a:gd name="T81" fmla="*/ 59 h 167"/>
                <a:gd name="T82" fmla="*/ 124 w 130"/>
                <a:gd name="T83" fmla="*/ 52 h 167"/>
                <a:gd name="T84" fmla="*/ 127 w 130"/>
                <a:gd name="T85" fmla="*/ 44 h 167"/>
                <a:gd name="T86" fmla="*/ 129 w 130"/>
                <a:gd name="T87" fmla="*/ 38 h 167"/>
                <a:gd name="T88" fmla="*/ 130 w 130"/>
                <a:gd name="T89" fmla="*/ 30 h 167"/>
                <a:gd name="T90" fmla="*/ 129 w 130"/>
                <a:gd name="T91" fmla="*/ 12 h 167"/>
                <a:gd name="T92" fmla="*/ 127 w 130"/>
                <a:gd name="T93" fmla="*/ 8 h 167"/>
                <a:gd name="T94" fmla="*/ 121 w 130"/>
                <a:gd name="T95" fmla="*/ 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0" h="167">
                  <a:moveTo>
                    <a:pt x="121" y="2"/>
                  </a:moveTo>
                  <a:lnTo>
                    <a:pt x="120" y="0"/>
                  </a:lnTo>
                  <a:lnTo>
                    <a:pt x="108" y="0"/>
                  </a:lnTo>
                  <a:lnTo>
                    <a:pt x="107" y="2"/>
                  </a:lnTo>
                  <a:lnTo>
                    <a:pt x="104" y="2"/>
                  </a:lnTo>
                  <a:lnTo>
                    <a:pt x="101" y="3"/>
                  </a:lnTo>
                  <a:lnTo>
                    <a:pt x="98" y="4"/>
                  </a:lnTo>
                  <a:lnTo>
                    <a:pt x="95" y="5"/>
                  </a:lnTo>
                  <a:lnTo>
                    <a:pt x="92" y="7"/>
                  </a:lnTo>
                  <a:lnTo>
                    <a:pt x="89" y="9"/>
                  </a:lnTo>
                  <a:lnTo>
                    <a:pt x="86" y="10"/>
                  </a:lnTo>
                  <a:lnTo>
                    <a:pt x="83" y="13"/>
                  </a:lnTo>
                  <a:lnTo>
                    <a:pt x="80" y="14"/>
                  </a:lnTo>
                  <a:lnTo>
                    <a:pt x="62" y="30"/>
                  </a:lnTo>
                  <a:lnTo>
                    <a:pt x="59" y="34"/>
                  </a:lnTo>
                  <a:lnTo>
                    <a:pt x="56" y="38"/>
                  </a:lnTo>
                  <a:lnTo>
                    <a:pt x="48" y="44"/>
                  </a:lnTo>
                  <a:lnTo>
                    <a:pt x="46" y="48"/>
                  </a:lnTo>
                  <a:lnTo>
                    <a:pt x="43" y="52"/>
                  </a:lnTo>
                  <a:lnTo>
                    <a:pt x="40" y="55"/>
                  </a:lnTo>
                  <a:lnTo>
                    <a:pt x="37" y="59"/>
                  </a:lnTo>
                  <a:lnTo>
                    <a:pt x="34" y="64"/>
                  </a:lnTo>
                  <a:lnTo>
                    <a:pt x="31" y="68"/>
                  </a:lnTo>
                  <a:lnTo>
                    <a:pt x="28" y="72"/>
                  </a:lnTo>
                  <a:lnTo>
                    <a:pt x="25" y="77"/>
                  </a:lnTo>
                  <a:lnTo>
                    <a:pt x="24" y="80"/>
                  </a:lnTo>
                  <a:lnTo>
                    <a:pt x="21" y="84"/>
                  </a:lnTo>
                  <a:lnTo>
                    <a:pt x="19" y="89"/>
                  </a:lnTo>
                  <a:lnTo>
                    <a:pt x="16" y="93"/>
                  </a:lnTo>
                  <a:lnTo>
                    <a:pt x="15" y="97"/>
                  </a:lnTo>
                  <a:lnTo>
                    <a:pt x="14" y="102"/>
                  </a:lnTo>
                  <a:lnTo>
                    <a:pt x="11" y="105"/>
                  </a:lnTo>
                  <a:lnTo>
                    <a:pt x="9" y="109"/>
                  </a:lnTo>
                  <a:lnTo>
                    <a:pt x="8" y="113"/>
                  </a:lnTo>
                  <a:lnTo>
                    <a:pt x="6" y="117"/>
                  </a:lnTo>
                  <a:lnTo>
                    <a:pt x="5" y="120"/>
                  </a:lnTo>
                  <a:lnTo>
                    <a:pt x="5" y="124"/>
                  </a:lnTo>
                  <a:lnTo>
                    <a:pt x="3" y="128"/>
                  </a:lnTo>
                  <a:lnTo>
                    <a:pt x="2" y="130"/>
                  </a:lnTo>
                  <a:lnTo>
                    <a:pt x="2" y="138"/>
                  </a:lnTo>
                  <a:lnTo>
                    <a:pt x="0" y="140"/>
                  </a:lnTo>
                  <a:lnTo>
                    <a:pt x="0" y="154"/>
                  </a:lnTo>
                  <a:lnTo>
                    <a:pt x="2" y="157"/>
                  </a:lnTo>
                  <a:lnTo>
                    <a:pt x="2" y="158"/>
                  </a:lnTo>
                  <a:lnTo>
                    <a:pt x="3" y="160"/>
                  </a:lnTo>
                  <a:lnTo>
                    <a:pt x="3" y="162"/>
                  </a:lnTo>
                  <a:lnTo>
                    <a:pt x="9" y="167"/>
                  </a:lnTo>
                  <a:lnTo>
                    <a:pt x="9" y="165"/>
                  </a:lnTo>
                  <a:lnTo>
                    <a:pt x="11" y="167"/>
                  </a:lnTo>
                  <a:lnTo>
                    <a:pt x="22" y="167"/>
                  </a:lnTo>
                  <a:lnTo>
                    <a:pt x="24" y="165"/>
                  </a:lnTo>
                  <a:lnTo>
                    <a:pt x="27" y="165"/>
                  </a:lnTo>
                  <a:lnTo>
                    <a:pt x="30" y="164"/>
                  </a:lnTo>
                  <a:lnTo>
                    <a:pt x="32" y="163"/>
                  </a:lnTo>
                  <a:lnTo>
                    <a:pt x="35" y="162"/>
                  </a:lnTo>
                  <a:lnTo>
                    <a:pt x="38" y="160"/>
                  </a:lnTo>
                  <a:lnTo>
                    <a:pt x="41" y="159"/>
                  </a:lnTo>
                  <a:lnTo>
                    <a:pt x="44" y="157"/>
                  </a:lnTo>
                  <a:lnTo>
                    <a:pt x="47" y="155"/>
                  </a:lnTo>
                  <a:lnTo>
                    <a:pt x="59" y="145"/>
                  </a:lnTo>
                  <a:lnTo>
                    <a:pt x="63" y="143"/>
                  </a:lnTo>
                  <a:lnTo>
                    <a:pt x="66" y="140"/>
                  </a:lnTo>
                  <a:lnTo>
                    <a:pt x="69" y="137"/>
                  </a:lnTo>
                  <a:lnTo>
                    <a:pt x="72" y="134"/>
                  </a:lnTo>
                  <a:lnTo>
                    <a:pt x="75" y="130"/>
                  </a:lnTo>
                  <a:lnTo>
                    <a:pt x="82" y="124"/>
                  </a:lnTo>
                  <a:lnTo>
                    <a:pt x="85" y="120"/>
                  </a:lnTo>
                  <a:lnTo>
                    <a:pt x="88" y="117"/>
                  </a:lnTo>
                  <a:lnTo>
                    <a:pt x="91" y="113"/>
                  </a:lnTo>
                  <a:lnTo>
                    <a:pt x="94" y="109"/>
                  </a:lnTo>
                  <a:lnTo>
                    <a:pt x="97" y="104"/>
                  </a:lnTo>
                  <a:lnTo>
                    <a:pt x="99" y="100"/>
                  </a:lnTo>
                  <a:lnTo>
                    <a:pt x="102" y="97"/>
                  </a:lnTo>
                  <a:lnTo>
                    <a:pt x="105" y="92"/>
                  </a:lnTo>
                  <a:lnTo>
                    <a:pt x="108" y="88"/>
                  </a:lnTo>
                  <a:lnTo>
                    <a:pt x="110" y="84"/>
                  </a:lnTo>
                  <a:lnTo>
                    <a:pt x="113" y="79"/>
                  </a:lnTo>
                  <a:lnTo>
                    <a:pt x="114" y="75"/>
                  </a:lnTo>
                  <a:lnTo>
                    <a:pt x="117" y="72"/>
                  </a:lnTo>
                  <a:lnTo>
                    <a:pt x="118" y="67"/>
                  </a:lnTo>
                  <a:lnTo>
                    <a:pt x="120" y="63"/>
                  </a:lnTo>
                  <a:lnTo>
                    <a:pt x="121" y="59"/>
                  </a:lnTo>
                  <a:lnTo>
                    <a:pt x="123" y="55"/>
                  </a:lnTo>
                  <a:lnTo>
                    <a:pt x="124" y="52"/>
                  </a:lnTo>
                  <a:lnTo>
                    <a:pt x="126" y="48"/>
                  </a:lnTo>
                  <a:lnTo>
                    <a:pt x="127" y="44"/>
                  </a:lnTo>
                  <a:lnTo>
                    <a:pt x="127" y="40"/>
                  </a:lnTo>
                  <a:lnTo>
                    <a:pt x="129" y="38"/>
                  </a:lnTo>
                  <a:lnTo>
                    <a:pt x="129" y="34"/>
                  </a:lnTo>
                  <a:lnTo>
                    <a:pt x="130" y="30"/>
                  </a:lnTo>
                  <a:lnTo>
                    <a:pt x="130" y="14"/>
                  </a:lnTo>
                  <a:lnTo>
                    <a:pt x="129" y="12"/>
                  </a:lnTo>
                  <a:lnTo>
                    <a:pt x="129" y="10"/>
                  </a:lnTo>
                  <a:lnTo>
                    <a:pt x="127" y="8"/>
                  </a:lnTo>
                  <a:lnTo>
                    <a:pt x="127" y="7"/>
                  </a:lnTo>
                  <a:lnTo>
                    <a:pt x="121" y="2"/>
                  </a:lnTo>
                </a:path>
              </a:pathLst>
            </a:custGeom>
            <a:noFill/>
            <a:ln w="31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5" name="Freeform 22">
              <a:extLst>
                <a:ext uri="{FF2B5EF4-FFF2-40B4-BE49-F238E27FC236}">
                  <a16:creationId xmlns:a16="http://schemas.microsoft.com/office/drawing/2014/main" id="{206BF954-6963-10C1-173E-4874B6D0D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5" y="1838"/>
              <a:ext cx="90" cy="105"/>
            </a:xfrm>
            <a:custGeom>
              <a:avLst/>
              <a:gdLst>
                <a:gd name="T0" fmla="*/ 45 w 90"/>
                <a:gd name="T1" fmla="*/ 0 h 105"/>
                <a:gd name="T2" fmla="*/ 0 w 90"/>
                <a:gd name="T3" fmla="*/ 105 h 105"/>
                <a:gd name="T4" fmla="*/ 90 w 90"/>
                <a:gd name="T5" fmla="*/ 105 h 105"/>
                <a:gd name="T6" fmla="*/ 45 w 90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05">
                  <a:moveTo>
                    <a:pt x="45" y="0"/>
                  </a:moveTo>
                  <a:lnTo>
                    <a:pt x="0" y="105"/>
                  </a:lnTo>
                  <a:lnTo>
                    <a:pt x="90" y="10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6" name="Line 23">
              <a:extLst>
                <a:ext uri="{FF2B5EF4-FFF2-40B4-BE49-F238E27FC236}">
                  <a16:creationId xmlns:a16="http://schemas.microsoft.com/office/drawing/2014/main" id="{D3C8F971-5527-7C2A-7298-9063FFA23F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3" y="1809"/>
              <a:ext cx="41" cy="20"/>
            </a:xfrm>
            <a:prstGeom prst="line">
              <a:avLst/>
            </a:prstGeom>
            <a:noFill/>
            <a:ln w="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" name="Rectangle 24">
              <a:extLst>
                <a:ext uri="{FF2B5EF4-FFF2-40B4-BE49-F238E27FC236}">
                  <a16:creationId xmlns:a16="http://schemas.microsoft.com/office/drawing/2014/main" id="{8BB374A4-D541-BA6E-4FEE-CC43FEAE3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9" y="1736"/>
              <a:ext cx="1" cy="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8" name="Freeform 25">
              <a:extLst>
                <a:ext uri="{FF2B5EF4-FFF2-40B4-BE49-F238E27FC236}">
                  <a16:creationId xmlns:a16="http://schemas.microsoft.com/office/drawing/2014/main" id="{3F44C6B2-DC28-0C85-E8B2-82C5BC8B7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1" y="1739"/>
              <a:ext cx="102" cy="153"/>
            </a:xfrm>
            <a:custGeom>
              <a:avLst/>
              <a:gdLst>
                <a:gd name="T0" fmla="*/ 92 w 102"/>
                <a:gd name="T1" fmla="*/ 3 h 153"/>
                <a:gd name="T2" fmla="*/ 91 w 102"/>
                <a:gd name="T3" fmla="*/ 30 h 153"/>
                <a:gd name="T4" fmla="*/ 88 w 102"/>
                <a:gd name="T5" fmla="*/ 37 h 153"/>
                <a:gd name="T6" fmla="*/ 86 w 102"/>
                <a:gd name="T7" fmla="*/ 44 h 153"/>
                <a:gd name="T8" fmla="*/ 83 w 102"/>
                <a:gd name="T9" fmla="*/ 48 h 153"/>
                <a:gd name="T10" fmla="*/ 82 w 102"/>
                <a:gd name="T11" fmla="*/ 55 h 153"/>
                <a:gd name="T12" fmla="*/ 79 w 102"/>
                <a:gd name="T13" fmla="*/ 60 h 153"/>
                <a:gd name="T14" fmla="*/ 77 w 102"/>
                <a:gd name="T15" fmla="*/ 65 h 153"/>
                <a:gd name="T16" fmla="*/ 75 w 102"/>
                <a:gd name="T17" fmla="*/ 68 h 153"/>
                <a:gd name="T18" fmla="*/ 73 w 102"/>
                <a:gd name="T19" fmla="*/ 74 h 153"/>
                <a:gd name="T20" fmla="*/ 70 w 102"/>
                <a:gd name="T21" fmla="*/ 77 h 153"/>
                <a:gd name="T22" fmla="*/ 69 w 102"/>
                <a:gd name="T23" fmla="*/ 82 h 153"/>
                <a:gd name="T24" fmla="*/ 66 w 102"/>
                <a:gd name="T25" fmla="*/ 84 h 153"/>
                <a:gd name="T26" fmla="*/ 63 w 102"/>
                <a:gd name="T27" fmla="*/ 90 h 153"/>
                <a:gd name="T28" fmla="*/ 59 w 102"/>
                <a:gd name="T29" fmla="*/ 94 h 153"/>
                <a:gd name="T30" fmla="*/ 57 w 102"/>
                <a:gd name="T31" fmla="*/ 99 h 153"/>
                <a:gd name="T32" fmla="*/ 51 w 102"/>
                <a:gd name="T33" fmla="*/ 104 h 153"/>
                <a:gd name="T34" fmla="*/ 48 w 102"/>
                <a:gd name="T35" fmla="*/ 110 h 153"/>
                <a:gd name="T36" fmla="*/ 42 w 102"/>
                <a:gd name="T37" fmla="*/ 115 h 153"/>
                <a:gd name="T38" fmla="*/ 40 w 102"/>
                <a:gd name="T39" fmla="*/ 119 h 153"/>
                <a:gd name="T40" fmla="*/ 35 w 102"/>
                <a:gd name="T41" fmla="*/ 122 h 153"/>
                <a:gd name="T42" fmla="*/ 32 w 102"/>
                <a:gd name="T43" fmla="*/ 128 h 153"/>
                <a:gd name="T44" fmla="*/ 26 w 102"/>
                <a:gd name="T45" fmla="*/ 132 h 153"/>
                <a:gd name="T46" fmla="*/ 24 w 102"/>
                <a:gd name="T47" fmla="*/ 135 h 153"/>
                <a:gd name="T48" fmla="*/ 18 w 102"/>
                <a:gd name="T49" fmla="*/ 139 h 153"/>
                <a:gd name="T50" fmla="*/ 15 w 102"/>
                <a:gd name="T51" fmla="*/ 143 h 153"/>
                <a:gd name="T52" fmla="*/ 9 w 102"/>
                <a:gd name="T53" fmla="*/ 145 h 153"/>
                <a:gd name="T54" fmla="*/ 6 w 102"/>
                <a:gd name="T55" fmla="*/ 149 h 153"/>
                <a:gd name="T56" fmla="*/ 0 w 102"/>
                <a:gd name="T57" fmla="*/ 152 h 153"/>
                <a:gd name="T58" fmla="*/ 5 w 102"/>
                <a:gd name="T59" fmla="*/ 152 h 153"/>
                <a:gd name="T60" fmla="*/ 13 w 102"/>
                <a:gd name="T61" fmla="*/ 150 h 153"/>
                <a:gd name="T62" fmla="*/ 18 w 102"/>
                <a:gd name="T63" fmla="*/ 148 h 153"/>
                <a:gd name="T64" fmla="*/ 25 w 102"/>
                <a:gd name="T65" fmla="*/ 147 h 153"/>
                <a:gd name="T66" fmla="*/ 29 w 102"/>
                <a:gd name="T67" fmla="*/ 144 h 153"/>
                <a:gd name="T68" fmla="*/ 35 w 102"/>
                <a:gd name="T69" fmla="*/ 142 h 153"/>
                <a:gd name="T70" fmla="*/ 44 w 102"/>
                <a:gd name="T71" fmla="*/ 138 h 153"/>
                <a:gd name="T72" fmla="*/ 50 w 102"/>
                <a:gd name="T73" fmla="*/ 135 h 153"/>
                <a:gd name="T74" fmla="*/ 53 w 102"/>
                <a:gd name="T75" fmla="*/ 133 h 153"/>
                <a:gd name="T76" fmla="*/ 59 w 102"/>
                <a:gd name="T77" fmla="*/ 130 h 153"/>
                <a:gd name="T78" fmla="*/ 61 w 102"/>
                <a:gd name="T79" fmla="*/ 127 h 153"/>
                <a:gd name="T80" fmla="*/ 67 w 102"/>
                <a:gd name="T81" fmla="*/ 124 h 153"/>
                <a:gd name="T82" fmla="*/ 70 w 102"/>
                <a:gd name="T83" fmla="*/ 120 h 153"/>
                <a:gd name="T84" fmla="*/ 76 w 102"/>
                <a:gd name="T85" fmla="*/ 117 h 153"/>
                <a:gd name="T86" fmla="*/ 79 w 102"/>
                <a:gd name="T87" fmla="*/ 114 h 153"/>
                <a:gd name="T88" fmla="*/ 82 w 102"/>
                <a:gd name="T89" fmla="*/ 109 h 153"/>
                <a:gd name="T90" fmla="*/ 85 w 102"/>
                <a:gd name="T91" fmla="*/ 107 h 153"/>
                <a:gd name="T92" fmla="*/ 86 w 102"/>
                <a:gd name="T93" fmla="*/ 102 h 153"/>
                <a:gd name="T94" fmla="*/ 89 w 102"/>
                <a:gd name="T95" fmla="*/ 99 h 153"/>
                <a:gd name="T96" fmla="*/ 91 w 102"/>
                <a:gd name="T97" fmla="*/ 94 h 153"/>
                <a:gd name="T98" fmla="*/ 93 w 102"/>
                <a:gd name="T99" fmla="*/ 92 h 153"/>
                <a:gd name="T100" fmla="*/ 95 w 102"/>
                <a:gd name="T101" fmla="*/ 83 h 153"/>
                <a:gd name="T102" fmla="*/ 98 w 102"/>
                <a:gd name="T103" fmla="*/ 80 h 153"/>
                <a:gd name="T104" fmla="*/ 99 w 102"/>
                <a:gd name="T105" fmla="*/ 68 h 153"/>
                <a:gd name="T106" fmla="*/ 102 w 102"/>
                <a:gd name="T107" fmla="*/ 55 h 153"/>
                <a:gd name="T108" fmla="*/ 101 w 102"/>
                <a:gd name="T109" fmla="*/ 28 h 153"/>
                <a:gd name="T110" fmla="*/ 98 w 102"/>
                <a:gd name="T111" fmla="*/ 20 h 153"/>
                <a:gd name="T112" fmla="*/ 96 w 102"/>
                <a:gd name="T113" fmla="*/ 8 h 153"/>
                <a:gd name="T114" fmla="*/ 93 w 102"/>
                <a:gd name="T115" fmla="*/ 4 h 153"/>
                <a:gd name="T116" fmla="*/ 92 w 102"/>
                <a:gd name="T117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" h="153">
                  <a:moveTo>
                    <a:pt x="91" y="0"/>
                  </a:moveTo>
                  <a:lnTo>
                    <a:pt x="91" y="3"/>
                  </a:lnTo>
                  <a:lnTo>
                    <a:pt x="92" y="3"/>
                  </a:lnTo>
                  <a:lnTo>
                    <a:pt x="92" y="23"/>
                  </a:lnTo>
                  <a:lnTo>
                    <a:pt x="91" y="23"/>
                  </a:lnTo>
                  <a:lnTo>
                    <a:pt x="91" y="30"/>
                  </a:lnTo>
                  <a:lnTo>
                    <a:pt x="89" y="30"/>
                  </a:lnTo>
                  <a:lnTo>
                    <a:pt x="89" y="37"/>
                  </a:lnTo>
                  <a:lnTo>
                    <a:pt x="88" y="37"/>
                  </a:lnTo>
                  <a:lnTo>
                    <a:pt x="88" y="40"/>
                  </a:lnTo>
                  <a:lnTo>
                    <a:pt x="86" y="40"/>
                  </a:lnTo>
                  <a:lnTo>
                    <a:pt x="86" y="44"/>
                  </a:lnTo>
                  <a:lnTo>
                    <a:pt x="85" y="44"/>
                  </a:lnTo>
                  <a:lnTo>
                    <a:pt x="85" y="48"/>
                  </a:lnTo>
                  <a:lnTo>
                    <a:pt x="83" y="48"/>
                  </a:lnTo>
                  <a:lnTo>
                    <a:pt x="83" y="52"/>
                  </a:lnTo>
                  <a:lnTo>
                    <a:pt x="82" y="52"/>
                  </a:lnTo>
                  <a:lnTo>
                    <a:pt x="82" y="55"/>
                  </a:lnTo>
                  <a:lnTo>
                    <a:pt x="80" y="55"/>
                  </a:lnTo>
                  <a:lnTo>
                    <a:pt x="80" y="60"/>
                  </a:lnTo>
                  <a:lnTo>
                    <a:pt x="79" y="60"/>
                  </a:lnTo>
                  <a:lnTo>
                    <a:pt x="79" y="63"/>
                  </a:lnTo>
                  <a:lnTo>
                    <a:pt x="77" y="63"/>
                  </a:lnTo>
                  <a:lnTo>
                    <a:pt x="77" y="65"/>
                  </a:lnTo>
                  <a:lnTo>
                    <a:pt x="76" y="65"/>
                  </a:lnTo>
                  <a:lnTo>
                    <a:pt x="76" y="68"/>
                  </a:lnTo>
                  <a:lnTo>
                    <a:pt x="75" y="68"/>
                  </a:lnTo>
                  <a:lnTo>
                    <a:pt x="75" y="72"/>
                  </a:lnTo>
                  <a:lnTo>
                    <a:pt x="73" y="72"/>
                  </a:lnTo>
                  <a:lnTo>
                    <a:pt x="73" y="74"/>
                  </a:lnTo>
                  <a:lnTo>
                    <a:pt x="72" y="74"/>
                  </a:lnTo>
                  <a:lnTo>
                    <a:pt x="72" y="77"/>
                  </a:lnTo>
                  <a:lnTo>
                    <a:pt x="70" y="77"/>
                  </a:lnTo>
                  <a:lnTo>
                    <a:pt x="70" y="79"/>
                  </a:lnTo>
                  <a:lnTo>
                    <a:pt x="69" y="79"/>
                  </a:lnTo>
                  <a:lnTo>
                    <a:pt x="69" y="82"/>
                  </a:lnTo>
                  <a:lnTo>
                    <a:pt x="67" y="82"/>
                  </a:lnTo>
                  <a:lnTo>
                    <a:pt x="67" y="84"/>
                  </a:lnTo>
                  <a:lnTo>
                    <a:pt x="66" y="84"/>
                  </a:lnTo>
                  <a:lnTo>
                    <a:pt x="66" y="87"/>
                  </a:lnTo>
                  <a:lnTo>
                    <a:pt x="63" y="88"/>
                  </a:lnTo>
                  <a:lnTo>
                    <a:pt x="63" y="90"/>
                  </a:lnTo>
                  <a:lnTo>
                    <a:pt x="60" y="92"/>
                  </a:lnTo>
                  <a:lnTo>
                    <a:pt x="60" y="94"/>
                  </a:lnTo>
                  <a:lnTo>
                    <a:pt x="59" y="94"/>
                  </a:lnTo>
                  <a:lnTo>
                    <a:pt x="59" y="97"/>
                  </a:lnTo>
                  <a:lnTo>
                    <a:pt x="57" y="97"/>
                  </a:lnTo>
                  <a:lnTo>
                    <a:pt x="57" y="99"/>
                  </a:lnTo>
                  <a:lnTo>
                    <a:pt x="54" y="100"/>
                  </a:lnTo>
                  <a:lnTo>
                    <a:pt x="54" y="103"/>
                  </a:lnTo>
                  <a:lnTo>
                    <a:pt x="51" y="104"/>
                  </a:lnTo>
                  <a:lnTo>
                    <a:pt x="51" y="107"/>
                  </a:lnTo>
                  <a:lnTo>
                    <a:pt x="48" y="108"/>
                  </a:lnTo>
                  <a:lnTo>
                    <a:pt x="48" y="110"/>
                  </a:lnTo>
                  <a:lnTo>
                    <a:pt x="45" y="112"/>
                  </a:lnTo>
                  <a:lnTo>
                    <a:pt x="45" y="114"/>
                  </a:lnTo>
                  <a:lnTo>
                    <a:pt x="42" y="115"/>
                  </a:lnTo>
                  <a:lnTo>
                    <a:pt x="42" y="117"/>
                  </a:lnTo>
                  <a:lnTo>
                    <a:pt x="40" y="118"/>
                  </a:lnTo>
                  <a:lnTo>
                    <a:pt x="40" y="119"/>
                  </a:lnTo>
                  <a:lnTo>
                    <a:pt x="37" y="120"/>
                  </a:lnTo>
                  <a:lnTo>
                    <a:pt x="37" y="122"/>
                  </a:lnTo>
                  <a:lnTo>
                    <a:pt x="35" y="122"/>
                  </a:lnTo>
                  <a:lnTo>
                    <a:pt x="35" y="124"/>
                  </a:lnTo>
                  <a:lnTo>
                    <a:pt x="32" y="125"/>
                  </a:lnTo>
                  <a:lnTo>
                    <a:pt x="32" y="128"/>
                  </a:lnTo>
                  <a:lnTo>
                    <a:pt x="29" y="129"/>
                  </a:lnTo>
                  <a:lnTo>
                    <a:pt x="29" y="130"/>
                  </a:lnTo>
                  <a:lnTo>
                    <a:pt x="26" y="132"/>
                  </a:lnTo>
                  <a:lnTo>
                    <a:pt x="26" y="133"/>
                  </a:lnTo>
                  <a:lnTo>
                    <a:pt x="24" y="134"/>
                  </a:lnTo>
                  <a:lnTo>
                    <a:pt x="24" y="135"/>
                  </a:lnTo>
                  <a:lnTo>
                    <a:pt x="21" y="137"/>
                  </a:lnTo>
                  <a:lnTo>
                    <a:pt x="21" y="138"/>
                  </a:lnTo>
                  <a:lnTo>
                    <a:pt x="18" y="139"/>
                  </a:lnTo>
                  <a:lnTo>
                    <a:pt x="18" y="140"/>
                  </a:lnTo>
                  <a:lnTo>
                    <a:pt x="15" y="142"/>
                  </a:lnTo>
                  <a:lnTo>
                    <a:pt x="15" y="143"/>
                  </a:lnTo>
                  <a:lnTo>
                    <a:pt x="12" y="144"/>
                  </a:lnTo>
                  <a:lnTo>
                    <a:pt x="12" y="145"/>
                  </a:lnTo>
                  <a:lnTo>
                    <a:pt x="9" y="145"/>
                  </a:lnTo>
                  <a:lnTo>
                    <a:pt x="9" y="147"/>
                  </a:lnTo>
                  <a:lnTo>
                    <a:pt x="6" y="148"/>
                  </a:lnTo>
                  <a:lnTo>
                    <a:pt x="6" y="149"/>
                  </a:lnTo>
                  <a:lnTo>
                    <a:pt x="3" y="149"/>
                  </a:lnTo>
                  <a:lnTo>
                    <a:pt x="3" y="150"/>
                  </a:lnTo>
                  <a:lnTo>
                    <a:pt x="0" y="152"/>
                  </a:lnTo>
                  <a:lnTo>
                    <a:pt x="0" y="153"/>
                  </a:lnTo>
                  <a:lnTo>
                    <a:pt x="5" y="153"/>
                  </a:lnTo>
                  <a:lnTo>
                    <a:pt x="5" y="152"/>
                  </a:lnTo>
                  <a:lnTo>
                    <a:pt x="9" y="152"/>
                  </a:lnTo>
                  <a:lnTo>
                    <a:pt x="9" y="150"/>
                  </a:lnTo>
                  <a:lnTo>
                    <a:pt x="13" y="150"/>
                  </a:lnTo>
                  <a:lnTo>
                    <a:pt x="13" y="149"/>
                  </a:lnTo>
                  <a:lnTo>
                    <a:pt x="18" y="149"/>
                  </a:lnTo>
                  <a:lnTo>
                    <a:pt x="18" y="148"/>
                  </a:lnTo>
                  <a:lnTo>
                    <a:pt x="21" y="148"/>
                  </a:lnTo>
                  <a:lnTo>
                    <a:pt x="21" y="147"/>
                  </a:lnTo>
                  <a:lnTo>
                    <a:pt x="25" y="147"/>
                  </a:lnTo>
                  <a:lnTo>
                    <a:pt x="25" y="145"/>
                  </a:lnTo>
                  <a:lnTo>
                    <a:pt x="29" y="145"/>
                  </a:lnTo>
                  <a:lnTo>
                    <a:pt x="29" y="144"/>
                  </a:lnTo>
                  <a:lnTo>
                    <a:pt x="32" y="144"/>
                  </a:lnTo>
                  <a:lnTo>
                    <a:pt x="32" y="143"/>
                  </a:lnTo>
                  <a:lnTo>
                    <a:pt x="35" y="142"/>
                  </a:lnTo>
                  <a:lnTo>
                    <a:pt x="38" y="140"/>
                  </a:lnTo>
                  <a:lnTo>
                    <a:pt x="41" y="139"/>
                  </a:lnTo>
                  <a:lnTo>
                    <a:pt x="44" y="138"/>
                  </a:lnTo>
                  <a:lnTo>
                    <a:pt x="47" y="138"/>
                  </a:lnTo>
                  <a:lnTo>
                    <a:pt x="47" y="137"/>
                  </a:lnTo>
                  <a:lnTo>
                    <a:pt x="50" y="135"/>
                  </a:lnTo>
                  <a:lnTo>
                    <a:pt x="50" y="134"/>
                  </a:lnTo>
                  <a:lnTo>
                    <a:pt x="53" y="134"/>
                  </a:lnTo>
                  <a:lnTo>
                    <a:pt x="53" y="133"/>
                  </a:lnTo>
                  <a:lnTo>
                    <a:pt x="56" y="132"/>
                  </a:lnTo>
                  <a:lnTo>
                    <a:pt x="56" y="130"/>
                  </a:lnTo>
                  <a:lnTo>
                    <a:pt x="59" y="130"/>
                  </a:lnTo>
                  <a:lnTo>
                    <a:pt x="59" y="129"/>
                  </a:lnTo>
                  <a:lnTo>
                    <a:pt x="61" y="128"/>
                  </a:lnTo>
                  <a:lnTo>
                    <a:pt x="61" y="127"/>
                  </a:lnTo>
                  <a:lnTo>
                    <a:pt x="64" y="127"/>
                  </a:lnTo>
                  <a:lnTo>
                    <a:pt x="64" y="125"/>
                  </a:lnTo>
                  <a:lnTo>
                    <a:pt x="67" y="124"/>
                  </a:lnTo>
                  <a:lnTo>
                    <a:pt x="67" y="123"/>
                  </a:lnTo>
                  <a:lnTo>
                    <a:pt x="70" y="123"/>
                  </a:lnTo>
                  <a:lnTo>
                    <a:pt x="70" y="120"/>
                  </a:lnTo>
                  <a:lnTo>
                    <a:pt x="73" y="119"/>
                  </a:lnTo>
                  <a:lnTo>
                    <a:pt x="73" y="118"/>
                  </a:lnTo>
                  <a:lnTo>
                    <a:pt x="76" y="117"/>
                  </a:lnTo>
                  <a:lnTo>
                    <a:pt x="77" y="117"/>
                  </a:lnTo>
                  <a:lnTo>
                    <a:pt x="77" y="114"/>
                  </a:lnTo>
                  <a:lnTo>
                    <a:pt x="79" y="114"/>
                  </a:lnTo>
                  <a:lnTo>
                    <a:pt x="79" y="112"/>
                  </a:lnTo>
                  <a:lnTo>
                    <a:pt x="82" y="110"/>
                  </a:lnTo>
                  <a:lnTo>
                    <a:pt x="82" y="109"/>
                  </a:lnTo>
                  <a:lnTo>
                    <a:pt x="83" y="109"/>
                  </a:lnTo>
                  <a:lnTo>
                    <a:pt x="83" y="107"/>
                  </a:lnTo>
                  <a:lnTo>
                    <a:pt x="85" y="107"/>
                  </a:lnTo>
                  <a:lnTo>
                    <a:pt x="85" y="104"/>
                  </a:lnTo>
                  <a:lnTo>
                    <a:pt x="86" y="104"/>
                  </a:lnTo>
                  <a:lnTo>
                    <a:pt x="86" y="102"/>
                  </a:lnTo>
                  <a:lnTo>
                    <a:pt x="88" y="102"/>
                  </a:lnTo>
                  <a:lnTo>
                    <a:pt x="88" y="99"/>
                  </a:lnTo>
                  <a:lnTo>
                    <a:pt x="89" y="99"/>
                  </a:lnTo>
                  <a:lnTo>
                    <a:pt x="89" y="97"/>
                  </a:lnTo>
                  <a:lnTo>
                    <a:pt x="91" y="97"/>
                  </a:lnTo>
                  <a:lnTo>
                    <a:pt x="91" y="94"/>
                  </a:lnTo>
                  <a:lnTo>
                    <a:pt x="92" y="94"/>
                  </a:lnTo>
                  <a:lnTo>
                    <a:pt x="92" y="92"/>
                  </a:lnTo>
                  <a:lnTo>
                    <a:pt x="93" y="92"/>
                  </a:lnTo>
                  <a:lnTo>
                    <a:pt x="93" y="89"/>
                  </a:lnTo>
                  <a:lnTo>
                    <a:pt x="95" y="89"/>
                  </a:lnTo>
                  <a:lnTo>
                    <a:pt x="95" y="83"/>
                  </a:lnTo>
                  <a:lnTo>
                    <a:pt x="96" y="83"/>
                  </a:lnTo>
                  <a:lnTo>
                    <a:pt x="96" y="80"/>
                  </a:lnTo>
                  <a:lnTo>
                    <a:pt x="98" y="80"/>
                  </a:lnTo>
                  <a:lnTo>
                    <a:pt x="98" y="74"/>
                  </a:lnTo>
                  <a:lnTo>
                    <a:pt x="99" y="74"/>
                  </a:lnTo>
                  <a:lnTo>
                    <a:pt x="99" y="68"/>
                  </a:lnTo>
                  <a:lnTo>
                    <a:pt x="101" y="68"/>
                  </a:lnTo>
                  <a:lnTo>
                    <a:pt x="101" y="55"/>
                  </a:lnTo>
                  <a:lnTo>
                    <a:pt x="102" y="55"/>
                  </a:lnTo>
                  <a:lnTo>
                    <a:pt x="102" y="43"/>
                  </a:lnTo>
                  <a:lnTo>
                    <a:pt x="101" y="43"/>
                  </a:lnTo>
                  <a:lnTo>
                    <a:pt x="101" y="28"/>
                  </a:lnTo>
                  <a:lnTo>
                    <a:pt x="99" y="28"/>
                  </a:lnTo>
                  <a:lnTo>
                    <a:pt x="99" y="20"/>
                  </a:lnTo>
                  <a:lnTo>
                    <a:pt x="98" y="20"/>
                  </a:lnTo>
                  <a:lnTo>
                    <a:pt x="98" y="17"/>
                  </a:lnTo>
                  <a:lnTo>
                    <a:pt x="96" y="17"/>
                  </a:lnTo>
                  <a:lnTo>
                    <a:pt x="96" y="8"/>
                  </a:lnTo>
                  <a:lnTo>
                    <a:pt x="95" y="8"/>
                  </a:lnTo>
                  <a:lnTo>
                    <a:pt x="95" y="4"/>
                  </a:lnTo>
                  <a:lnTo>
                    <a:pt x="93" y="4"/>
                  </a:lnTo>
                  <a:lnTo>
                    <a:pt x="93" y="2"/>
                  </a:lnTo>
                  <a:lnTo>
                    <a:pt x="92" y="2"/>
                  </a:lnTo>
                  <a:lnTo>
                    <a:pt x="92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9" name="Freeform 26">
              <a:extLst>
                <a:ext uri="{FF2B5EF4-FFF2-40B4-BE49-F238E27FC236}">
                  <a16:creationId xmlns:a16="http://schemas.microsoft.com/office/drawing/2014/main" id="{4535DF98-65DF-ED69-F358-2032B4C48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4" y="1894"/>
              <a:ext cx="9" cy="3"/>
            </a:xfrm>
            <a:custGeom>
              <a:avLst/>
              <a:gdLst>
                <a:gd name="T0" fmla="*/ 4 w 9"/>
                <a:gd name="T1" fmla="*/ 0 h 3"/>
                <a:gd name="T2" fmla="*/ 4 w 9"/>
                <a:gd name="T3" fmla="*/ 2 h 3"/>
                <a:gd name="T4" fmla="*/ 0 w 9"/>
                <a:gd name="T5" fmla="*/ 2 h 3"/>
                <a:gd name="T6" fmla="*/ 0 w 9"/>
                <a:gd name="T7" fmla="*/ 3 h 3"/>
                <a:gd name="T8" fmla="*/ 6 w 9"/>
                <a:gd name="T9" fmla="*/ 3 h 3"/>
                <a:gd name="T10" fmla="*/ 6 w 9"/>
                <a:gd name="T11" fmla="*/ 2 h 3"/>
                <a:gd name="T12" fmla="*/ 9 w 9"/>
                <a:gd name="T13" fmla="*/ 2 h 3"/>
                <a:gd name="T14" fmla="*/ 9 w 9"/>
                <a:gd name="T15" fmla="*/ 0 h 3"/>
                <a:gd name="T16" fmla="*/ 4 w 9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3">
                  <a:moveTo>
                    <a:pt x="4" y="0"/>
                  </a:moveTo>
                  <a:lnTo>
                    <a:pt x="4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9" y="2"/>
                  </a:lnTo>
                  <a:lnTo>
                    <a:pt x="9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0" name="Rectangle 27">
              <a:extLst>
                <a:ext uri="{FF2B5EF4-FFF2-40B4-BE49-F238E27FC236}">
                  <a16:creationId xmlns:a16="http://schemas.microsoft.com/office/drawing/2014/main" id="{BFE671D5-9969-FFC8-667C-1F16E3AE4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1893"/>
              <a:ext cx="2" cy="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1" name="Rectangle 28">
              <a:extLst>
                <a:ext uri="{FF2B5EF4-FFF2-40B4-BE49-F238E27FC236}">
                  <a16:creationId xmlns:a16="http://schemas.microsoft.com/office/drawing/2014/main" id="{ADD06376-38AC-8E3C-3CD1-BF1561B23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8" y="1892"/>
              <a:ext cx="3" cy="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2" name="Freeform 29">
              <a:extLst>
                <a:ext uri="{FF2B5EF4-FFF2-40B4-BE49-F238E27FC236}">
                  <a16:creationId xmlns:a16="http://schemas.microsoft.com/office/drawing/2014/main" id="{4F3AB32A-D481-1D04-4C7A-5D94F1776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" y="1731"/>
              <a:ext cx="131" cy="166"/>
            </a:xfrm>
            <a:custGeom>
              <a:avLst/>
              <a:gdLst>
                <a:gd name="T0" fmla="*/ 124 w 131"/>
                <a:gd name="T1" fmla="*/ 13 h 166"/>
                <a:gd name="T2" fmla="*/ 125 w 131"/>
                <a:gd name="T3" fmla="*/ 22 h 166"/>
                <a:gd name="T4" fmla="*/ 128 w 131"/>
                <a:gd name="T5" fmla="*/ 30 h 166"/>
                <a:gd name="T6" fmla="*/ 130 w 131"/>
                <a:gd name="T7" fmla="*/ 37 h 166"/>
                <a:gd name="T8" fmla="*/ 131 w 131"/>
                <a:gd name="T9" fmla="*/ 51 h 166"/>
                <a:gd name="T10" fmla="*/ 130 w 131"/>
                <a:gd name="T11" fmla="*/ 65 h 166"/>
                <a:gd name="T12" fmla="*/ 128 w 131"/>
                <a:gd name="T13" fmla="*/ 77 h 166"/>
                <a:gd name="T14" fmla="*/ 127 w 131"/>
                <a:gd name="T15" fmla="*/ 83 h 166"/>
                <a:gd name="T16" fmla="*/ 125 w 131"/>
                <a:gd name="T17" fmla="*/ 90 h 166"/>
                <a:gd name="T18" fmla="*/ 124 w 131"/>
                <a:gd name="T19" fmla="*/ 95 h 166"/>
                <a:gd name="T20" fmla="*/ 121 w 131"/>
                <a:gd name="T21" fmla="*/ 101 h 166"/>
                <a:gd name="T22" fmla="*/ 118 w 131"/>
                <a:gd name="T23" fmla="*/ 106 h 166"/>
                <a:gd name="T24" fmla="*/ 115 w 131"/>
                <a:gd name="T25" fmla="*/ 111 h 166"/>
                <a:gd name="T26" fmla="*/ 112 w 131"/>
                <a:gd name="T27" fmla="*/ 116 h 166"/>
                <a:gd name="T28" fmla="*/ 108 w 131"/>
                <a:gd name="T29" fmla="*/ 121 h 166"/>
                <a:gd name="T30" fmla="*/ 104 w 131"/>
                <a:gd name="T31" fmla="*/ 125 h 166"/>
                <a:gd name="T32" fmla="*/ 99 w 131"/>
                <a:gd name="T33" fmla="*/ 130 h 166"/>
                <a:gd name="T34" fmla="*/ 93 w 131"/>
                <a:gd name="T35" fmla="*/ 133 h 166"/>
                <a:gd name="T36" fmla="*/ 88 w 131"/>
                <a:gd name="T37" fmla="*/ 137 h 166"/>
                <a:gd name="T38" fmla="*/ 82 w 131"/>
                <a:gd name="T39" fmla="*/ 141 h 166"/>
                <a:gd name="T40" fmla="*/ 76 w 131"/>
                <a:gd name="T41" fmla="*/ 145 h 166"/>
                <a:gd name="T42" fmla="*/ 69 w 131"/>
                <a:gd name="T43" fmla="*/ 147 h 166"/>
                <a:gd name="T44" fmla="*/ 61 w 131"/>
                <a:gd name="T45" fmla="*/ 151 h 166"/>
                <a:gd name="T46" fmla="*/ 54 w 131"/>
                <a:gd name="T47" fmla="*/ 153 h 166"/>
                <a:gd name="T48" fmla="*/ 47 w 131"/>
                <a:gd name="T49" fmla="*/ 156 h 166"/>
                <a:gd name="T50" fmla="*/ 38 w 131"/>
                <a:gd name="T51" fmla="*/ 158 h 166"/>
                <a:gd name="T52" fmla="*/ 29 w 131"/>
                <a:gd name="T53" fmla="*/ 161 h 166"/>
                <a:gd name="T54" fmla="*/ 21 w 131"/>
                <a:gd name="T55" fmla="*/ 163 h 166"/>
                <a:gd name="T56" fmla="*/ 12 w 131"/>
                <a:gd name="T57" fmla="*/ 165 h 166"/>
                <a:gd name="T58" fmla="*/ 0 w 131"/>
                <a:gd name="T59" fmla="*/ 165 h 166"/>
                <a:gd name="T60" fmla="*/ 13 w 131"/>
                <a:gd name="T61" fmla="*/ 166 h 166"/>
                <a:gd name="T62" fmla="*/ 18 w 131"/>
                <a:gd name="T63" fmla="*/ 165 h 166"/>
                <a:gd name="T64" fmla="*/ 23 w 131"/>
                <a:gd name="T65" fmla="*/ 162 h 166"/>
                <a:gd name="T66" fmla="*/ 29 w 131"/>
                <a:gd name="T67" fmla="*/ 160 h 166"/>
                <a:gd name="T68" fmla="*/ 35 w 131"/>
                <a:gd name="T69" fmla="*/ 156 h 166"/>
                <a:gd name="T70" fmla="*/ 41 w 131"/>
                <a:gd name="T71" fmla="*/ 152 h 166"/>
                <a:gd name="T72" fmla="*/ 63 w 131"/>
                <a:gd name="T73" fmla="*/ 132 h 166"/>
                <a:gd name="T74" fmla="*/ 73 w 131"/>
                <a:gd name="T75" fmla="*/ 122 h 166"/>
                <a:gd name="T76" fmla="*/ 79 w 131"/>
                <a:gd name="T77" fmla="*/ 115 h 166"/>
                <a:gd name="T78" fmla="*/ 85 w 131"/>
                <a:gd name="T79" fmla="*/ 107 h 166"/>
                <a:gd name="T80" fmla="*/ 90 w 131"/>
                <a:gd name="T81" fmla="*/ 98 h 166"/>
                <a:gd name="T82" fmla="*/ 96 w 131"/>
                <a:gd name="T83" fmla="*/ 90 h 166"/>
                <a:gd name="T84" fmla="*/ 101 w 131"/>
                <a:gd name="T85" fmla="*/ 82 h 166"/>
                <a:gd name="T86" fmla="*/ 105 w 131"/>
                <a:gd name="T87" fmla="*/ 73 h 166"/>
                <a:gd name="T88" fmla="*/ 109 w 131"/>
                <a:gd name="T89" fmla="*/ 65 h 166"/>
                <a:gd name="T90" fmla="*/ 112 w 131"/>
                <a:gd name="T91" fmla="*/ 57 h 166"/>
                <a:gd name="T92" fmla="*/ 115 w 131"/>
                <a:gd name="T93" fmla="*/ 50 h 166"/>
                <a:gd name="T94" fmla="*/ 118 w 131"/>
                <a:gd name="T95" fmla="*/ 42 h 166"/>
                <a:gd name="T96" fmla="*/ 120 w 131"/>
                <a:gd name="T97" fmla="*/ 36 h 166"/>
                <a:gd name="T98" fmla="*/ 121 w 131"/>
                <a:gd name="T99" fmla="*/ 28 h 166"/>
                <a:gd name="T100" fmla="*/ 120 w 131"/>
                <a:gd name="T101" fmla="*/ 10 h 166"/>
                <a:gd name="T102" fmla="*/ 118 w 131"/>
                <a:gd name="T103" fmla="*/ 6 h 166"/>
                <a:gd name="T104" fmla="*/ 112 w 131"/>
                <a:gd name="T10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66">
                  <a:moveTo>
                    <a:pt x="122" y="10"/>
                  </a:moveTo>
                  <a:lnTo>
                    <a:pt x="124" y="13"/>
                  </a:lnTo>
                  <a:lnTo>
                    <a:pt x="125" y="17"/>
                  </a:lnTo>
                  <a:lnTo>
                    <a:pt x="125" y="22"/>
                  </a:lnTo>
                  <a:lnTo>
                    <a:pt x="127" y="26"/>
                  </a:lnTo>
                  <a:lnTo>
                    <a:pt x="128" y="30"/>
                  </a:lnTo>
                  <a:lnTo>
                    <a:pt x="128" y="33"/>
                  </a:lnTo>
                  <a:lnTo>
                    <a:pt x="130" y="37"/>
                  </a:lnTo>
                  <a:lnTo>
                    <a:pt x="130" y="48"/>
                  </a:lnTo>
                  <a:lnTo>
                    <a:pt x="131" y="51"/>
                  </a:lnTo>
                  <a:lnTo>
                    <a:pt x="131" y="62"/>
                  </a:lnTo>
                  <a:lnTo>
                    <a:pt x="130" y="65"/>
                  </a:lnTo>
                  <a:lnTo>
                    <a:pt x="130" y="75"/>
                  </a:lnTo>
                  <a:lnTo>
                    <a:pt x="128" y="77"/>
                  </a:lnTo>
                  <a:lnTo>
                    <a:pt x="128" y="81"/>
                  </a:lnTo>
                  <a:lnTo>
                    <a:pt x="127" y="83"/>
                  </a:lnTo>
                  <a:lnTo>
                    <a:pt x="127" y="86"/>
                  </a:lnTo>
                  <a:lnTo>
                    <a:pt x="125" y="90"/>
                  </a:lnTo>
                  <a:lnTo>
                    <a:pt x="124" y="92"/>
                  </a:lnTo>
                  <a:lnTo>
                    <a:pt x="124" y="95"/>
                  </a:lnTo>
                  <a:lnTo>
                    <a:pt x="122" y="98"/>
                  </a:lnTo>
                  <a:lnTo>
                    <a:pt x="121" y="101"/>
                  </a:lnTo>
                  <a:lnTo>
                    <a:pt x="120" y="103"/>
                  </a:lnTo>
                  <a:lnTo>
                    <a:pt x="118" y="106"/>
                  </a:lnTo>
                  <a:lnTo>
                    <a:pt x="117" y="108"/>
                  </a:lnTo>
                  <a:lnTo>
                    <a:pt x="115" y="111"/>
                  </a:lnTo>
                  <a:lnTo>
                    <a:pt x="114" y="113"/>
                  </a:lnTo>
                  <a:lnTo>
                    <a:pt x="112" y="116"/>
                  </a:lnTo>
                  <a:lnTo>
                    <a:pt x="109" y="118"/>
                  </a:lnTo>
                  <a:lnTo>
                    <a:pt x="108" y="121"/>
                  </a:lnTo>
                  <a:lnTo>
                    <a:pt x="106" y="123"/>
                  </a:lnTo>
                  <a:lnTo>
                    <a:pt x="104" y="125"/>
                  </a:lnTo>
                  <a:lnTo>
                    <a:pt x="101" y="127"/>
                  </a:lnTo>
                  <a:lnTo>
                    <a:pt x="99" y="130"/>
                  </a:lnTo>
                  <a:lnTo>
                    <a:pt x="96" y="131"/>
                  </a:lnTo>
                  <a:lnTo>
                    <a:pt x="93" y="133"/>
                  </a:lnTo>
                  <a:lnTo>
                    <a:pt x="90" y="135"/>
                  </a:lnTo>
                  <a:lnTo>
                    <a:pt x="88" y="137"/>
                  </a:lnTo>
                  <a:lnTo>
                    <a:pt x="85" y="138"/>
                  </a:lnTo>
                  <a:lnTo>
                    <a:pt x="82" y="141"/>
                  </a:lnTo>
                  <a:lnTo>
                    <a:pt x="79" y="142"/>
                  </a:lnTo>
                  <a:lnTo>
                    <a:pt x="76" y="145"/>
                  </a:lnTo>
                  <a:lnTo>
                    <a:pt x="71" y="146"/>
                  </a:lnTo>
                  <a:lnTo>
                    <a:pt x="69" y="147"/>
                  </a:lnTo>
                  <a:lnTo>
                    <a:pt x="66" y="148"/>
                  </a:lnTo>
                  <a:lnTo>
                    <a:pt x="61" y="151"/>
                  </a:lnTo>
                  <a:lnTo>
                    <a:pt x="58" y="152"/>
                  </a:lnTo>
                  <a:lnTo>
                    <a:pt x="54" y="153"/>
                  </a:lnTo>
                  <a:lnTo>
                    <a:pt x="50" y="155"/>
                  </a:lnTo>
                  <a:lnTo>
                    <a:pt x="47" y="156"/>
                  </a:lnTo>
                  <a:lnTo>
                    <a:pt x="42" y="157"/>
                  </a:lnTo>
                  <a:lnTo>
                    <a:pt x="38" y="158"/>
                  </a:lnTo>
                  <a:lnTo>
                    <a:pt x="34" y="160"/>
                  </a:lnTo>
                  <a:lnTo>
                    <a:pt x="29" y="161"/>
                  </a:lnTo>
                  <a:lnTo>
                    <a:pt x="25" y="162"/>
                  </a:lnTo>
                  <a:lnTo>
                    <a:pt x="21" y="163"/>
                  </a:lnTo>
                  <a:lnTo>
                    <a:pt x="16" y="163"/>
                  </a:lnTo>
                  <a:lnTo>
                    <a:pt x="12" y="165"/>
                  </a:lnTo>
                  <a:lnTo>
                    <a:pt x="7" y="166"/>
                  </a:lnTo>
                  <a:lnTo>
                    <a:pt x="0" y="165"/>
                  </a:lnTo>
                  <a:lnTo>
                    <a:pt x="2" y="166"/>
                  </a:lnTo>
                  <a:lnTo>
                    <a:pt x="13" y="166"/>
                  </a:lnTo>
                  <a:lnTo>
                    <a:pt x="15" y="165"/>
                  </a:lnTo>
                  <a:lnTo>
                    <a:pt x="18" y="165"/>
                  </a:lnTo>
                  <a:lnTo>
                    <a:pt x="21" y="163"/>
                  </a:lnTo>
                  <a:lnTo>
                    <a:pt x="23" y="162"/>
                  </a:lnTo>
                  <a:lnTo>
                    <a:pt x="26" y="161"/>
                  </a:lnTo>
                  <a:lnTo>
                    <a:pt x="29" y="160"/>
                  </a:lnTo>
                  <a:lnTo>
                    <a:pt x="32" y="157"/>
                  </a:lnTo>
                  <a:lnTo>
                    <a:pt x="35" y="156"/>
                  </a:lnTo>
                  <a:lnTo>
                    <a:pt x="38" y="153"/>
                  </a:lnTo>
                  <a:lnTo>
                    <a:pt x="41" y="152"/>
                  </a:lnTo>
                  <a:lnTo>
                    <a:pt x="60" y="136"/>
                  </a:lnTo>
                  <a:lnTo>
                    <a:pt x="63" y="132"/>
                  </a:lnTo>
                  <a:lnTo>
                    <a:pt x="66" y="128"/>
                  </a:lnTo>
                  <a:lnTo>
                    <a:pt x="73" y="122"/>
                  </a:lnTo>
                  <a:lnTo>
                    <a:pt x="76" y="118"/>
                  </a:lnTo>
                  <a:lnTo>
                    <a:pt x="79" y="115"/>
                  </a:lnTo>
                  <a:lnTo>
                    <a:pt x="82" y="111"/>
                  </a:lnTo>
                  <a:lnTo>
                    <a:pt x="85" y="107"/>
                  </a:lnTo>
                  <a:lnTo>
                    <a:pt x="88" y="102"/>
                  </a:lnTo>
                  <a:lnTo>
                    <a:pt x="90" y="98"/>
                  </a:lnTo>
                  <a:lnTo>
                    <a:pt x="93" y="95"/>
                  </a:lnTo>
                  <a:lnTo>
                    <a:pt x="96" y="90"/>
                  </a:lnTo>
                  <a:lnTo>
                    <a:pt x="99" y="86"/>
                  </a:lnTo>
                  <a:lnTo>
                    <a:pt x="101" y="82"/>
                  </a:lnTo>
                  <a:lnTo>
                    <a:pt x="104" y="77"/>
                  </a:lnTo>
                  <a:lnTo>
                    <a:pt x="105" y="73"/>
                  </a:lnTo>
                  <a:lnTo>
                    <a:pt x="108" y="70"/>
                  </a:lnTo>
                  <a:lnTo>
                    <a:pt x="109" y="65"/>
                  </a:lnTo>
                  <a:lnTo>
                    <a:pt x="111" y="61"/>
                  </a:lnTo>
                  <a:lnTo>
                    <a:pt x="112" y="57"/>
                  </a:lnTo>
                  <a:lnTo>
                    <a:pt x="114" y="53"/>
                  </a:lnTo>
                  <a:lnTo>
                    <a:pt x="115" y="50"/>
                  </a:lnTo>
                  <a:lnTo>
                    <a:pt x="117" y="46"/>
                  </a:lnTo>
                  <a:lnTo>
                    <a:pt x="118" y="42"/>
                  </a:lnTo>
                  <a:lnTo>
                    <a:pt x="118" y="38"/>
                  </a:lnTo>
                  <a:lnTo>
                    <a:pt x="120" y="36"/>
                  </a:lnTo>
                  <a:lnTo>
                    <a:pt x="120" y="32"/>
                  </a:lnTo>
                  <a:lnTo>
                    <a:pt x="121" y="28"/>
                  </a:lnTo>
                  <a:lnTo>
                    <a:pt x="121" y="12"/>
                  </a:lnTo>
                  <a:lnTo>
                    <a:pt x="120" y="10"/>
                  </a:lnTo>
                  <a:lnTo>
                    <a:pt x="120" y="8"/>
                  </a:lnTo>
                  <a:lnTo>
                    <a:pt x="118" y="6"/>
                  </a:lnTo>
                  <a:lnTo>
                    <a:pt x="118" y="5"/>
                  </a:lnTo>
                  <a:lnTo>
                    <a:pt x="112" y="0"/>
                  </a:lnTo>
                  <a:lnTo>
                    <a:pt x="122" y="10"/>
                  </a:lnTo>
                </a:path>
              </a:pathLst>
            </a:custGeom>
            <a:solidFill>
              <a:srgbClr val="FFFFFF"/>
            </a:solidFill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1" name="Group 339">
            <a:extLst>
              <a:ext uri="{FF2B5EF4-FFF2-40B4-BE49-F238E27FC236}">
                <a16:creationId xmlns:a16="http://schemas.microsoft.com/office/drawing/2014/main" id="{7EA458F3-434E-58BB-5BCC-0884DFA28468}"/>
              </a:ext>
            </a:extLst>
          </p:cNvPr>
          <p:cNvGrpSpPr>
            <a:grpSpLocks/>
          </p:cNvGrpSpPr>
          <p:nvPr/>
        </p:nvGrpSpPr>
        <p:grpSpPr bwMode="auto">
          <a:xfrm>
            <a:off x="2638694" y="926616"/>
            <a:ext cx="990600" cy="304800"/>
            <a:chOff x="528" y="1968"/>
            <a:chExt cx="2761" cy="864"/>
          </a:xfrm>
        </p:grpSpPr>
        <p:sp>
          <p:nvSpPr>
            <p:cNvPr id="222" name="Freeform 340">
              <a:extLst>
                <a:ext uri="{FF2B5EF4-FFF2-40B4-BE49-F238E27FC236}">
                  <a16:creationId xmlns:a16="http://schemas.microsoft.com/office/drawing/2014/main" id="{E1B07FE8-0A5F-A8D2-47B7-2C889741D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" y="2256"/>
              <a:ext cx="1321" cy="268"/>
            </a:xfrm>
            <a:custGeom>
              <a:avLst/>
              <a:gdLst>
                <a:gd name="T0" fmla="*/ 572 w 572"/>
                <a:gd name="T1" fmla="*/ 0 h 99"/>
                <a:gd name="T2" fmla="*/ 483 w 572"/>
                <a:gd name="T3" fmla="*/ 99 h 99"/>
                <a:gd name="T4" fmla="*/ 0 w 572"/>
                <a:gd name="T5" fmla="*/ 99 h 99"/>
                <a:gd name="T6" fmla="*/ 87 w 572"/>
                <a:gd name="T7" fmla="*/ 0 h 99"/>
                <a:gd name="T8" fmla="*/ 572 w 572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2" h="99">
                  <a:moveTo>
                    <a:pt x="572" y="0"/>
                  </a:moveTo>
                  <a:lnTo>
                    <a:pt x="483" y="99"/>
                  </a:lnTo>
                  <a:lnTo>
                    <a:pt x="0" y="99"/>
                  </a:lnTo>
                  <a:lnTo>
                    <a:pt x="87" y="0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rgbClr val="EAEAEA"/>
            </a:solidFill>
            <a:ln w="635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3" name="Freeform 341">
              <a:extLst>
                <a:ext uri="{FF2B5EF4-FFF2-40B4-BE49-F238E27FC236}">
                  <a16:creationId xmlns:a16="http://schemas.microsoft.com/office/drawing/2014/main" id="{F56F0602-E317-1221-8BDB-4F438754B6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2496"/>
              <a:ext cx="528" cy="336"/>
            </a:xfrm>
            <a:custGeom>
              <a:avLst/>
              <a:gdLst>
                <a:gd name="T0" fmla="*/ 234 w 234"/>
                <a:gd name="T1" fmla="*/ 0 h 129"/>
                <a:gd name="T2" fmla="*/ 105 w 234"/>
                <a:gd name="T3" fmla="*/ 0 h 129"/>
                <a:gd name="T4" fmla="*/ 0 w 234"/>
                <a:gd name="T5" fmla="*/ 129 h 129"/>
                <a:gd name="T6" fmla="*/ 132 w 234"/>
                <a:gd name="T7" fmla="*/ 129 h 129"/>
                <a:gd name="T8" fmla="*/ 234 w 234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29">
                  <a:moveTo>
                    <a:pt x="234" y="0"/>
                  </a:moveTo>
                  <a:lnTo>
                    <a:pt x="105" y="0"/>
                  </a:lnTo>
                  <a:lnTo>
                    <a:pt x="0" y="129"/>
                  </a:lnTo>
                  <a:lnTo>
                    <a:pt x="132" y="129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EAEAEA"/>
            </a:solidFill>
            <a:ln w="635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4" name="Rectangle 342">
              <a:extLst>
                <a:ext uri="{FF2B5EF4-FFF2-40B4-BE49-F238E27FC236}">
                  <a16:creationId xmlns:a16="http://schemas.microsoft.com/office/drawing/2014/main" id="{01E1868D-2015-CB22-2ABF-A7103E4BC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968"/>
              <a:ext cx="288" cy="528"/>
            </a:xfrm>
            <a:prstGeom prst="rect">
              <a:avLst/>
            </a:prstGeom>
            <a:solidFill>
              <a:srgbClr val="EAEAEA"/>
            </a:solidFill>
            <a:ln w="635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" name="Freeform 343">
              <a:extLst>
                <a:ext uri="{FF2B5EF4-FFF2-40B4-BE49-F238E27FC236}">
                  <a16:creationId xmlns:a16="http://schemas.microsoft.com/office/drawing/2014/main" id="{E443BE41-B7D4-85CB-6E5F-206FCC49EA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968"/>
              <a:ext cx="240" cy="864"/>
            </a:xfrm>
            <a:custGeom>
              <a:avLst/>
              <a:gdLst>
                <a:gd name="T0" fmla="*/ 0 w 240"/>
                <a:gd name="T1" fmla="*/ 864 h 864"/>
                <a:gd name="T2" fmla="*/ 0 w 240"/>
                <a:gd name="T3" fmla="*/ 339 h 864"/>
                <a:gd name="T4" fmla="*/ 240 w 240"/>
                <a:gd name="T5" fmla="*/ 0 h 864"/>
                <a:gd name="T6" fmla="*/ 240 w 240"/>
                <a:gd name="T7" fmla="*/ 528 h 864"/>
                <a:gd name="T8" fmla="*/ 0 w 240"/>
                <a:gd name="T9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864">
                  <a:moveTo>
                    <a:pt x="0" y="864"/>
                  </a:moveTo>
                  <a:lnTo>
                    <a:pt x="0" y="339"/>
                  </a:lnTo>
                  <a:lnTo>
                    <a:pt x="240" y="0"/>
                  </a:lnTo>
                  <a:lnTo>
                    <a:pt x="240" y="528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rgbClr val="EAEAEA"/>
            </a:solidFill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26" name="Group 344">
              <a:extLst>
                <a:ext uri="{FF2B5EF4-FFF2-40B4-BE49-F238E27FC236}">
                  <a16:creationId xmlns:a16="http://schemas.microsoft.com/office/drawing/2014/main" id="{9955715D-C194-B54A-B05B-2CCAD49EC3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2592"/>
              <a:ext cx="336" cy="192"/>
              <a:chOff x="3071" y="2112"/>
              <a:chExt cx="576" cy="287"/>
            </a:xfrm>
          </p:grpSpPr>
          <p:sp>
            <p:nvSpPr>
              <p:cNvPr id="228" name="AutoShape 345">
                <a:extLst>
                  <a:ext uri="{FF2B5EF4-FFF2-40B4-BE49-F238E27FC236}">
                    <a16:creationId xmlns:a16="http://schemas.microsoft.com/office/drawing/2014/main" id="{4C80136C-2C1D-894B-3405-C1A71FDE3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263" y="1920"/>
                <a:ext cx="191" cy="576"/>
              </a:xfrm>
              <a:prstGeom prst="moon">
                <a:avLst>
                  <a:gd name="adj" fmla="val 50259"/>
                </a:avLst>
              </a:prstGeom>
              <a:solidFill>
                <a:srgbClr val="EAEAEA"/>
              </a:solidFill>
              <a:ln w="635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9" name="Oval 346">
                <a:extLst>
                  <a:ext uri="{FF2B5EF4-FFF2-40B4-BE49-F238E27FC236}">
                    <a16:creationId xmlns:a16="http://schemas.microsoft.com/office/drawing/2014/main" id="{EECC6E43-454E-00DB-FC5D-6339849ADB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3071" y="2207"/>
                <a:ext cx="576" cy="192"/>
              </a:xfrm>
              <a:prstGeom prst="ellipse">
                <a:avLst/>
              </a:prstGeom>
              <a:solidFill>
                <a:srgbClr val="EAEAEA"/>
              </a:solidFill>
              <a:ln w="63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0" name="Line 347">
                <a:extLst>
                  <a:ext uri="{FF2B5EF4-FFF2-40B4-BE49-F238E27FC236}">
                    <a16:creationId xmlns:a16="http://schemas.microsoft.com/office/drawing/2014/main" id="{98559B01-6F64-4E62-25E6-D3A431F1BF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3359" y="2207"/>
                <a:ext cx="0" cy="96"/>
              </a:xfrm>
              <a:prstGeom prst="line">
                <a:avLst/>
              </a:prstGeom>
              <a:noFill/>
              <a:ln w="63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27" name="Freeform 348">
              <a:extLst>
                <a:ext uri="{FF2B5EF4-FFF2-40B4-BE49-F238E27FC236}">
                  <a16:creationId xmlns:a16="http://schemas.microsoft.com/office/drawing/2014/main" id="{F97C5806-80A7-A799-53EB-07FB7328A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" y="2256"/>
              <a:ext cx="1323" cy="268"/>
            </a:xfrm>
            <a:custGeom>
              <a:avLst/>
              <a:gdLst>
                <a:gd name="T0" fmla="*/ 573 w 573"/>
                <a:gd name="T1" fmla="*/ 0 h 99"/>
                <a:gd name="T2" fmla="*/ 485 w 573"/>
                <a:gd name="T3" fmla="*/ 99 h 99"/>
                <a:gd name="T4" fmla="*/ 0 w 573"/>
                <a:gd name="T5" fmla="*/ 99 h 99"/>
                <a:gd name="T6" fmla="*/ 88 w 573"/>
                <a:gd name="T7" fmla="*/ 0 h 99"/>
                <a:gd name="T8" fmla="*/ 573 w 573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3" h="99">
                  <a:moveTo>
                    <a:pt x="573" y="0"/>
                  </a:moveTo>
                  <a:lnTo>
                    <a:pt x="485" y="99"/>
                  </a:lnTo>
                  <a:lnTo>
                    <a:pt x="0" y="99"/>
                  </a:lnTo>
                  <a:lnTo>
                    <a:pt x="88" y="0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EAEAEA"/>
            </a:solidFill>
            <a:ln w="6350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9" name="Group 339">
            <a:extLst>
              <a:ext uri="{FF2B5EF4-FFF2-40B4-BE49-F238E27FC236}">
                <a16:creationId xmlns:a16="http://schemas.microsoft.com/office/drawing/2014/main" id="{B9C6C3AF-8C9A-021E-37F0-5393AAB18255}"/>
              </a:ext>
            </a:extLst>
          </p:cNvPr>
          <p:cNvGrpSpPr>
            <a:grpSpLocks/>
          </p:cNvGrpSpPr>
          <p:nvPr/>
        </p:nvGrpSpPr>
        <p:grpSpPr bwMode="auto">
          <a:xfrm>
            <a:off x="4002054" y="926616"/>
            <a:ext cx="990600" cy="304800"/>
            <a:chOff x="528" y="1968"/>
            <a:chExt cx="2761" cy="864"/>
          </a:xfrm>
        </p:grpSpPr>
        <p:sp>
          <p:nvSpPr>
            <p:cNvPr id="180" name="Freeform 340">
              <a:extLst>
                <a:ext uri="{FF2B5EF4-FFF2-40B4-BE49-F238E27FC236}">
                  <a16:creationId xmlns:a16="http://schemas.microsoft.com/office/drawing/2014/main" id="{D6430B84-F70F-6086-1F2A-A25FCBF35E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" y="2256"/>
              <a:ext cx="1321" cy="268"/>
            </a:xfrm>
            <a:custGeom>
              <a:avLst/>
              <a:gdLst>
                <a:gd name="T0" fmla="*/ 572 w 572"/>
                <a:gd name="T1" fmla="*/ 0 h 99"/>
                <a:gd name="T2" fmla="*/ 483 w 572"/>
                <a:gd name="T3" fmla="*/ 99 h 99"/>
                <a:gd name="T4" fmla="*/ 0 w 572"/>
                <a:gd name="T5" fmla="*/ 99 h 99"/>
                <a:gd name="T6" fmla="*/ 87 w 572"/>
                <a:gd name="T7" fmla="*/ 0 h 99"/>
                <a:gd name="T8" fmla="*/ 572 w 572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2" h="99">
                  <a:moveTo>
                    <a:pt x="572" y="0"/>
                  </a:moveTo>
                  <a:lnTo>
                    <a:pt x="483" y="99"/>
                  </a:lnTo>
                  <a:lnTo>
                    <a:pt x="0" y="99"/>
                  </a:lnTo>
                  <a:lnTo>
                    <a:pt x="87" y="0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rgbClr val="EAEAEA"/>
            </a:solidFill>
            <a:ln w="635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1" name="Freeform 341">
              <a:extLst>
                <a:ext uri="{FF2B5EF4-FFF2-40B4-BE49-F238E27FC236}">
                  <a16:creationId xmlns:a16="http://schemas.microsoft.com/office/drawing/2014/main" id="{28AB1741-AE3C-D725-CFBF-A36EDB05FD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2496"/>
              <a:ext cx="528" cy="336"/>
            </a:xfrm>
            <a:custGeom>
              <a:avLst/>
              <a:gdLst>
                <a:gd name="T0" fmla="*/ 234 w 234"/>
                <a:gd name="T1" fmla="*/ 0 h 129"/>
                <a:gd name="T2" fmla="*/ 105 w 234"/>
                <a:gd name="T3" fmla="*/ 0 h 129"/>
                <a:gd name="T4" fmla="*/ 0 w 234"/>
                <a:gd name="T5" fmla="*/ 129 h 129"/>
                <a:gd name="T6" fmla="*/ 132 w 234"/>
                <a:gd name="T7" fmla="*/ 129 h 129"/>
                <a:gd name="T8" fmla="*/ 234 w 234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29">
                  <a:moveTo>
                    <a:pt x="234" y="0"/>
                  </a:moveTo>
                  <a:lnTo>
                    <a:pt x="105" y="0"/>
                  </a:lnTo>
                  <a:lnTo>
                    <a:pt x="0" y="129"/>
                  </a:lnTo>
                  <a:lnTo>
                    <a:pt x="132" y="129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EAEAEA"/>
            </a:solidFill>
            <a:ln w="635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2" name="Rectangle 342">
              <a:extLst>
                <a:ext uri="{FF2B5EF4-FFF2-40B4-BE49-F238E27FC236}">
                  <a16:creationId xmlns:a16="http://schemas.microsoft.com/office/drawing/2014/main" id="{BC8BE1A4-4A44-341A-0568-9D40C4553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968"/>
              <a:ext cx="288" cy="528"/>
            </a:xfrm>
            <a:prstGeom prst="rect">
              <a:avLst/>
            </a:prstGeom>
            <a:solidFill>
              <a:srgbClr val="EAEAEA"/>
            </a:solidFill>
            <a:ln w="635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3" name="Freeform 343">
              <a:extLst>
                <a:ext uri="{FF2B5EF4-FFF2-40B4-BE49-F238E27FC236}">
                  <a16:creationId xmlns:a16="http://schemas.microsoft.com/office/drawing/2014/main" id="{ABDCB0E5-4B66-E494-43A8-00736BC5D4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968"/>
              <a:ext cx="240" cy="864"/>
            </a:xfrm>
            <a:custGeom>
              <a:avLst/>
              <a:gdLst>
                <a:gd name="T0" fmla="*/ 0 w 240"/>
                <a:gd name="T1" fmla="*/ 864 h 864"/>
                <a:gd name="T2" fmla="*/ 0 w 240"/>
                <a:gd name="T3" fmla="*/ 339 h 864"/>
                <a:gd name="T4" fmla="*/ 240 w 240"/>
                <a:gd name="T5" fmla="*/ 0 h 864"/>
                <a:gd name="T6" fmla="*/ 240 w 240"/>
                <a:gd name="T7" fmla="*/ 528 h 864"/>
                <a:gd name="T8" fmla="*/ 0 w 240"/>
                <a:gd name="T9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864">
                  <a:moveTo>
                    <a:pt x="0" y="864"/>
                  </a:moveTo>
                  <a:lnTo>
                    <a:pt x="0" y="339"/>
                  </a:lnTo>
                  <a:lnTo>
                    <a:pt x="240" y="0"/>
                  </a:lnTo>
                  <a:lnTo>
                    <a:pt x="240" y="528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rgbClr val="EAEAEA"/>
            </a:solidFill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84" name="Group 344">
              <a:extLst>
                <a:ext uri="{FF2B5EF4-FFF2-40B4-BE49-F238E27FC236}">
                  <a16:creationId xmlns:a16="http://schemas.microsoft.com/office/drawing/2014/main" id="{AF87BE3D-333C-AD00-C325-5A21DBFED9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2592"/>
              <a:ext cx="336" cy="192"/>
              <a:chOff x="3071" y="2112"/>
              <a:chExt cx="576" cy="287"/>
            </a:xfrm>
          </p:grpSpPr>
          <p:sp>
            <p:nvSpPr>
              <p:cNvPr id="186" name="AutoShape 345">
                <a:extLst>
                  <a:ext uri="{FF2B5EF4-FFF2-40B4-BE49-F238E27FC236}">
                    <a16:creationId xmlns:a16="http://schemas.microsoft.com/office/drawing/2014/main" id="{665B474D-892F-ED76-6448-689629D549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263" y="1920"/>
                <a:ext cx="191" cy="576"/>
              </a:xfrm>
              <a:prstGeom prst="moon">
                <a:avLst>
                  <a:gd name="adj" fmla="val 50259"/>
                </a:avLst>
              </a:prstGeom>
              <a:solidFill>
                <a:srgbClr val="EAEAEA"/>
              </a:solidFill>
              <a:ln w="635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" name="Oval 346">
                <a:extLst>
                  <a:ext uri="{FF2B5EF4-FFF2-40B4-BE49-F238E27FC236}">
                    <a16:creationId xmlns:a16="http://schemas.microsoft.com/office/drawing/2014/main" id="{0BFD624B-9484-E9DC-8C21-612230CFB1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3071" y="2207"/>
                <a:ext cx="576" cy="192"/>
              </a:xfrm>
              <a:prstGeom prst="ellipse">
                <a:avLst/>
              </a:prstGeom>
              <a:solidFill>
                <a:srgbClr val="EAEAEA"/>
              </a:solidFill>
              <a:ln w="63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8" name="Line 347">
                <a:extLst>
                  <a:ext uri="{FF2B5EF4-FFF2-40B4-BE49-F238E27FC236}">
                    <a16:creationId xmlns:a16="http://schemas.microsoft.com/office/drawing/2014/main" id="{C5B827E4-48B8-5C74-0DE4-DEBC1062DA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3359" y="2207"/>
                <a:ext cx="0" cy="96"/>
              </a:xfrm>
              <a:prstGeom prst="line">
                <a:avLst/>
              </a:prstGeom>
              <a:noFill/>
              <a:ln w="63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85" name="Freeform 348">
              <a:extLst>
                <a:ext uri="{FF2B5EF4-FFF2-40B4-BE49-F238E27FC236}">
                  <a16:creationId xmlns:a16="http://schemas.microsoft.com/office/drawing/2014/main" id="{4AED6183-13DA-6753-587E-C7066D2C2E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" y="2256"/>
              <a:ext cx="1323" cy="268"/>
            </a:xfrm>
            <a:custGeom>
              <a:avLst/>
              <a:gdLst>
                <a:gd name="T0" fmla="*/ 573 w 573"/>
                <a:gd name="T1" fmla="*/ 0 h 99"/>
                <a:gd name="T2" fmla="*/ 485 w 573"/>
                <a:gd name="T3" fmla="*/ 99 h 99"/>
                <a:gd name="T4" fmla="*/ 0 w 573"/>
                <a:gd name="T5" fmla="*/ 99 h 99"/>
                <a:gd name="T6" fmla="*/ 88 w 573"/>
                <a:gd name="T7" fmla="*/ 0 h 99"/>
                <a:gd name="T8" fmla="*/ 573 w 573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3" h="99">
                  <a:moveTo>
                    <a:pt x="573" y="0"/>
                  </a:moveTo>
                  <a:lnTo>
                    <a:pt x="485" y="99"/>
                  </a:lnTo>
                  <a:lnTo>
                    <a:pt x="0" y="99"/>
                  </a:lnTo>
                  <a:lnTo>
                    <a:pt x="88" y="0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EAEAEA"/>
            </a:solidFill>
            <a:ln w="6350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02F0AE2F-310F-E0BA-F0DA-096D2B667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Scope of Packet Distribution Service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89A41-E7F4-FD72-2310-790BEBDB27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MO Packet Distribution Service</a:t>
            </a:r>
            <a:endParaRPr lang="en-GB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5340F-9D97-2D46-5FAE-05A322C2D05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01/07/2022</a:t>
            </a:r>
            <a:endParaRPr lang="en-GB" dirty="0"/>
          </a:p>
        </p:txBody>
      </p:sp>
      <p:grpSp>
        <p:nvGrpSpPr>
          <p:cNvPr id="7" name="Group 113">
            <a:extLst>
              <a:ext uri="{FF2B5EF4-FFF2-40B4-BE49-F238E27FC236}">
                <a16:creationId xmlns:a16="http://schemas.microsoft.com/office/drawing/2014/main" id="{B5DB6F64-8421-256E-D186-10FDE6A091C6}"/>
              </a:ext>
            </a:extLst>
          </p:cNvPr>
          <p:cNvGrpSpPr>
            <a:grpSpLocks/>
          </p:cNvGrpSpPr>
          <p:nvPr/>
        </p:nvGrpSpPr>
        <p:grpSpPr bwMode="auto">
          <a:xfrm>
            <a:off x="3293368" y="1219744"/>
            <a:ext cx="990600" cy="304800"/>
            <a:chOff x="528" y="1968"/>
            <a:chExt cx="2761" cy="864"/>
          </a:xfrm>
        </p:grpSpPr>
        <p:sp>
          <p:nvSpPr>
            <p:cNvPr id="8" name="Freeform 114">
              <a:extLst>
                <a:ext uri="{FF2B5EF4-FFF2-40B4-BE49-F238E27FC236}">
                  <a16:creationId xmlns:a16="http://schemas.microsoft.com/office/drawing/2014/main" id="{C44EC890-06A0-5366-648F-2D1682496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" y="2256"/>
              <a:ext cx="1321" cy="268"/>
            </a:xfrm>
            <a:custGeom>
              <a:avLst/>
              <a:gdLst>
                <a:gd name="T0" fmla="*/ 572 w 572"/>
                <a:gd name="T1" fmla="*/ 0 h 99"/>
                <a:gd name="T2" fmla="*/ 483 w 572"/>
                <a:gd name="T3" fmla="*/ 99 h 99"/>
                <a:gd name="T4" fmla="*/ 0 w 572"/>
                <a:gd name="T5" fmla="*/ 99 h 99"/>
                <a:gd name="T6" fmla="*/ 87 w 572"/>
                <a:gd name="T7" fmla="*/ 0 h 99"/>
                <a:gd name="T8" fmla="*/ 572 w 572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2" h="99">
                  <a:moveTo>
                    <a:pt x="572" y="0"/>
                  </a:moveTo>
                  <a:lnTo>
                    <a:pt x="483" y="99"/>
                  </a:lnTo>
                  <a:lnTo>
                    <a:pt x="0" y="99"/>
                  </a:lnTo>
                  <a:lnTo>
                    <a:pt x="87" y="0"/>
                  </a:lnTo>
                  <a:lnTo>
                    <a:pt x="572" y="0"/>
                  </a:lnTo>
                  <a:close/>
                </a:path>
              </a:pathLst>
            </a:custGeom>
            <a:pattFill prst="openDmnd">
              <a:fgClr>
                <a:schemeClr val="bg2"/>
              </a:fgClr>
              <a:bgClr>
                <a:srgbClr val="3333CC"/>
              </a:bgClr>
            </a:patt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115">
              <a:extLst>
                <a:ext uri="{FF2B5EF4-FFF2-40B4-BE49-F238E27FC236}">
                  <a16:creationId xmlns:a16="http://schemas.microsoft.com/office/drawing/2014/main" id="{11F14388-B972-C43C-1A4C-8AFD3FF565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2496"/>
              <a:ext cx="528" cy="336"/>
            </a:xfrm>
            <a:custGeom>
              <a:avLst/>
              <a:gdLst>
                <a:gd name="T0" fmla="*/ 234 w 234"/>
                <a:gd name="T1" fmla="*/ 0 h 129"/>
                <a:gd name="T2" fmla="*/ 105 w 234"/>
                <a:gd name="T3" fmla="*/ 0 h 129"/>
                <a:gd name="T4" fmla="*/ 0 w 234"/>
                <a:gd name="T5" fmla="*/ 129 h 129"/>
                <a:gd name="T6" fmla="*/ 132 w 234"/>
                <a:gd name="T7" fmla="*/ 129 h 129"/>
                <a:gd name="T8" fmla="*/ 234 w 234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29">
                  <a:moveTo>
                    <a:pt x="234" y="0"/>
                  </a:moveTo>
                  <a:lnTo>
                    <a:pt x="105" y="0"/>
                  </a:lnTo>
                  <a:lnTo>
                    <a:pt x="0" y="129"/>
                  </a:lnTo>
                  <a:lnTo>
                    <a:pt x="132" y="129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CCCC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Rectangle 116">
              <a:extLst>
                <a:ext uri="{FF2B5EF4-FFF2-40B4-BE49-F238E27FC236}">
                  <a16:creationId xmlns:a16="http://schemas.microsoft.com/office/drawing/2014/main" id="{21F81144-DA88-2DA1-1E52-B1A61B20C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968"/>
              <a:ext cx="288" cy="528"/>
            </a:xfrm>
            <a:prstGeom prst="rect">
              <a:avLst/>
            </a:prstGeom>
            <a:gradFill rotWithShape="0">
              <a:gsLst>
                <a:gs pos="0">
                  <a:srgbClr val="CCCC00">
                    <a:gamma/>
                    <a:shade val="46275"/>
                    <a:invGamma/>
                  </a:srgbClr>
                </a:gs>
                <a:gs pos="50000">
                  <a:srgbClr val="CCCC00"/>
                </a:gs>
                <a:gs pos="100000">
                  <a:srgbClr val="CC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117">
              <a:extLst>
                <a:ext uri="{FF2B5EF4-FFF2-40B4-BE49-F238E27FC236}">
                  <a16:creationId xmlns:a16="http://schemas.microsoft.com/office/drawing/2014/main" id="{F7ACB67D-4476-593E-FB0E-20E9D916A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968"/>
              <a:ext cx="240" cy="864"/>
            </a:xfrm>
            <a:custGeom>
              <a:avLst/>
              <a:gdLst>
                <a:gd name="T0" fmla="*/ 0 w 240"/>
                <a:gd name="T1" fmla="*/ 864 h 864"/>
                <a:gd name="T2" fmla="*/ 0 w 240"/>
                <a:gd name="T3" fmla="*/ 339 h 864"/>
                <a:gd name="T4" fmla="*/ 240 w 240"/>
                <a:gd name="T5" fmla="*/ 0 h 864"/>
                <a:gd name="T6" fmla="*/ 240 w 240"/>
                <a:gd name="T7" fmla="*/ 528 h 864"/>
                <a:gd name="T8" fmla="*/ 0 w 240"/>
                <a:gd name="T9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864">
                  <a:moveTo>
                    <a:pt x="0" y="864"/>
                  </a:moveTo>
                  <a:lnTo>
                    <a:pt x="0" y="339"/>
                  </a:lnTo>
                  <a:lnTo>
                    <a:pt x="240" y="0"/>
                  </a:lnTo>
                  <a:lnTo>
                    <a:pt x="240" y="528"/>
                  </a:lnTo>
                  <a:lnTo>
                    <a:pt x="0" y="864"/>
                  </a:lnTo>
                  <a:close/>
                </a:path>
              </a:pathLst>
            </a:custGeom>
            <a:gradFill rotWithShape="0">
              <a:gsLst>
                <a:gs pos="0">
                  <a:srgbClr val="CCCC00"/>
                </a:gs>
                <a:gs pos="100000">
                  <a:srgbClr val="CCCC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2" name="Group 118">
              <a:extLst>
                <a:ext uri="{FF2B5EF4-FFF2-40B4-BE49-F238E27FC236}">
                  <a16:creationId xmlns:a16="http://schemas.microsoft.com/office/drawing/2014/main" id="{7489C0E7-F457-A146-4641-F739012892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2592"/>
              <a:ext cx="336" cy="192"/>
              <a:chOff x="3071" y="2112"/>
              <a:chExt cx="576" cy="287"/>
            </a:xfrm>
          </p:grpSpPr>
          <p:sp>
            <p:nvSpPr>
              <p:cNvPr id="14" name="AutoShape 119">
                <a:extLst>
                  <a:ext uri="{FF2B5EF4-FFF2-40B4-BE49-F238E27FC236}">
                    <a16:creationId xmlns:a16="http://schemas.microsoft.com/office/drawing/2014/main" id="{467FC8E8-7054-DC0A-0F3F-BA1324FA6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263" y="1920"/>
                <a:ext cx="191" cy="576"/>
              </a:xfrm>
              <a:prstGeom prst="moon">
                <a:avLst>
                  <a:gd name="adj" fmla="val 50259"/>
                </a:avLst>
              </a:prstGeom>
              <a:solidFill>
                <a:srgbClr val="C0C0C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" name="Oval 120">
                <a:extLst>
                  <a:ext uri="{FF2B5EF4-FFF2-40B4-BE49-F238E27FC236}">
                    <a16:creationId xmlns:a16="http://schemas.microsoft.com/office/drawing/2014/main" id="{10D1E59B-DCBC-A834-12B5-48E0A065A1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3071" y="2207"/>
                <a:ext cx="576" cy="192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" name="Line 121">
                <a:extLst>
                  <a:ext uri="{FF2B5EF4-FFF2-40B4-BE49-F238E27FC236}">
                    <a16:creationId xmlns:a16="http://schemas.microsoft.com/office/drawing/2014/main" id="{4191779B-A448-F7A2-E1E6-070B82EB79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3359" y="2207"/>
                <a:ext cx="0" cy="9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3" name="Freeform 122">
              <a:extLst>
                <a:ext uri="{FF2B5EF4-FFF2-40B4-BE49-F238E27FC236}">
                  <a16:creationId xmlns:a16="http://schemas.microsoft.com/office/drawing/2014/main" id="{D2BB1754-D508-8FF8-FFE0-AC8D05E253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" y="2256"/>
              <a:ext cx="1323" cy="268"/>
            </a:xfrm>
            <a:custGeom>
              <a:avLst/>
              <a:gdLst>
                <a:gd name="T0" fmla="*/ 573 w 573"/>
                <a:gd name="T1" fmla="*/ 0 h 99"/>
                <a:gd name="T2" fmla="*/ 485 w 573"/>
                <a:gd name="T3" fmla="*/ 99 h 99"/>
                <a:gd name="T4" fmla="*/ 0 w 573"/>
                <a:gd name="T5" fmla="*/ 99 h 99"/>
                <a:gd name="T6" fmla="*/ 88 w 573"/>
                <a:gd name="T7" fmla="*/ 0 h 99"/>
                <a:gd name="T8" fmla="*/ 573 w 573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3" h="99">
                  <a:moveTo>
                    <a:pt x="573" y="0"/>
                  </a:moveTo>
                  <a:lnTo>
                    <a:pt x="485" y="99"/>
                  </a:lnTo>
                  <a:lnTo>
                    <a:pt x="0" y="99"/>
                  </a:lnTo>
                  <a:lnTo>
                    <a:pt x="88" y="0"/>
                  </a:lnTo>
                  <a:lnTo>
                    <a:pt x="573" y="0"/>
                  </a:lnTo>
                  <a:close/>
                </a:path>
              </a:pathLst>
            </a:custGeom>
            <a:pattFill prst="openDmnd">
              <a:fgClr>
                <a:schemeClr val="bg2"/>
              </a:fgClr>
              <a:bgClr>
                <a:srgbClr val="3333CC"/>
              </a:bgClr>
            </a:pattFill>
            <a:ln w="63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" name="Group 184">
            <a:extLst>
              <a:ext uri="{FF2B5EF4-FFF2-40B4-BE49-F238E27FC236}">
                <a16:creationId xmlns:a16="http://schemas.microsoft.com/office/drawing/2014/main" id="{828102E9-63A6-F83A-08C7-CE65626A72E0}"/>
              </a:ext>
            </a:extLst>
          </p:cNvPr>
          <p:cNvGrpSpPr>
            <a:grpSpLocks/>
          </p:cNvGrpSpPr>
          <p:nvPr/>
        </p:nvGrpSpPr>
        <p:grpSpPr bwMode="auto">
          <a:xfrm>
            <a:off x="3435155" y="3165297"/>
            <a:ext cx="685800" cy="381000"/>
            <a:chOff x="1680" y="2496"/>
            <a:chExt cx="672" cy="288"/>
          </a:xfrm>
        </p:grpSpPr>
        <p:sp>
          <p:nvSpPr>
            <p:cNvPr id="85" name="Rectangle 158">
              <a:extLst>
                <a:ext uri="{FF2B5EF4-FFF2-40B4-BE49-F238E27FC236}">
                  <a16:creationId xmlns:a16="http://schemas.microsoft.com/office/drawing/2014/main" id="{9334B078-8984-72B9-49CF-FE6BC27E5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672" cy="28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EAEAEA"/>
              </a:extrusionClr>
              <a:contourClr>
                <a:srgbClr val="EAEAEA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GB"/>
            </a:p>
          </p:txBody>
        </p:sp>
        <p:sp>
          <p:nvSpPr>
            <p:cNvPr id="86" name="Rectangle 159">
              <a:extLst>
                <a:ext uri="{FF2B5EF4-FFF2-40B4-BE49-F238E27FC236}">
                  <a16:creationId xmlns:a16="http://schemas.microsoft.com/office/drawing/2014/main" id="{5A81AAEA-8D03-3427-4DFF-FD3E6CBAF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7" name="Rectangle 160">
              <a:extLst>
                <a:ext uri="{FF2B5EF4-FFF2-40B4-BE49-F238E27FC236}">
                  <a16:creationId xmlns:a16="http://schemas.microsoft.com/office/drawing/2014/main" id="{1CFEAF8B-FA68-E8EB-1355-7025933C0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8" name="Rectangle 161">
              <a:extLst>
                <a:ext uri="{FF2B5EF4-FFF2-40B4-BE49-F238E27FC236}">
                  <a16:creationId xmlns:a16="http://schemas.microsoft.com/office/drawing/2014/main" id="{CEA0ADD2-5233-562A-E735-FB841591D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9" name="Rectangle 162">
              <a:extLst>
                <a:ext uri="{FF2B5EF4-FFF2-40B4-BE49-F238E27FC236}">
                  <a16:creationId xmlns:a16="http://schemas.microsoft.com/office/drawing/2014/main" id="{FEAC5C93-917A-ECB8-755E-1E3265657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0" name="Rectangle 163">
              <a:extLst>
                <a:ext uri="{FF2B5EF4-FFF2-40B4-BE49-F238E27FC236}">
                  <a16:creationId xmlns:a16="http://schemas.microsoft.com/office/drawing/2014/main" id="{DC4C74E7-0F35-B0C7-F5D1-26217CC84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1" name="Rectangle 164">
              <a:extLst>
                <a:ext uri="{FF2B5EF4-FFF2-40B4-BE49-F238E27FC236}">
                  <a16:creationId xmlns:a16="http://schemas.microsoft.com/office/drawing/2014/main" id="{89007723-B7C2-728A-1B15-F597F5AE0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" name="Rectangle 165">
              <a:extLst>
                <a:ext uri="{FF2B5EF4-FFF2-40B4-BE49-F238E27FC236}">
                  <a16:creationId xmlns:a16="http://schemas.microsoft.com/office/drawing/2014/main" id="{8B114F40-B97B-AF32-12EA-F24B175A2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" name="Rectangle 166">
              <a:extLst>
                <a:ext uri="{FF2B5EF4-FFF2-40B4-BE49-F238E27FC236}">
                  <a16:creationId xmlns:a16="http://schemas.microsoft.com/office/drawing/2014/main" id="{7280E44B-11BE-A9CE-3E7C-BA8A978D1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" name="Rectangle 167">
              <a:extLst>
                <a:ext uri="{FF2B5EF4-FFF2-40B4-BE49-F238E27FC236}">
                  <a16:creationId xmlns:a16="http://schemas.microsoft.com/office/drawing/2014/main" id="{C5EF82EB-F687-48AC-A8C1-B50500D0D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5" name="Rectangle 168">
              <a:extLst>
                <a:ext uri="{FF2B5EF4-FFF2-40B4-BE49-F238E27FC236}">
                  <a16:creationId xmlns:a16="http://schemas.microsoft.com/office/drawing/2014/main" id="{07E49CA6-4756-1BD6-F756-29C625A39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" name="Rectangle 169">
              <a:extLst>
                <a:ext uri="{FF2B5EF4-FFF2-40B4-BE49-F238E27FC236}">
                  <a16:creationId xmlns:a16="http://schemas.microsoft.com/office/drawing/2014/main" id="{7BDABFD3-1B9C-C7AD-153B-BC055579F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" name="Rectangle 170">
              <a:extLst>
                <a:ext uri="{FF2B5EF4-FFF2-40B4-BE49-F238E27FC236}">
                  <a16:creationId xmlns:a16="http://schemas.microsoft.com/office/drawing/2014/main" id="{EEA1A030-B362-206E-3119-55E1EF9E1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8" name="Rectangle 171">
              <a:extLst>
                <a:ext uri="{FF2B5EF4-FFF2-40B4-BE49-F238E27FC236}">
                  <a16:creationId xmlns:a16="http://schemas.microsoft.com/office/drawing/2014/main" id="{A0E64D8C-B657-557E-7FD2-CE9D51463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9" name="Rectangle 172">
              <a:extLst>
                <a:ext uri="{FF2B5EF4-FFF2-40B4-BE49-F238E27FC236}">
                  <a16:creationId xmlns:a16="http://schemas.microsoft.com/office/drawing/2014/main" id="{A873E87C-51F0-5AC7-7393-F993BA154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656"/>
              <a:ext cx="48" cy="128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0" name="Rectangle 173">
              <a:extLst>
                <a:ext uri="{FF2B5EF4-FFF2-40B4-BE49-F238E27FC236}">
                  <a16:creationId xmlns:a16="http://schemas.microsoft.com/office/drawing/2014/main" id="{A81D9EE6-7CBB-F0AB-34F6-F70BEC47E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656"/>
              <a:ext cx="48" cy="128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54E42AAA-A209-3CF7-B56A-1D81326858DE}"/>
              </a:ext>
            </a:extLst>
          </p:cNvPr>
          <p:cNvGrpSpPr/>
          <p:nvPr/>
        </p:nvGrpSpPr>
        <p:grpSpPr>
          <a:xfrm>
            <a:off x="683568" y="4554237"/>
            <a:ext cx="482369" cy="552499"/>
            <a:chOff x="683568" y="4554237"/>
            <a:chExt cx="482369" cy="552499"/>
          </a:xfrm>
        </p:grpSpPr>
        <p:grpSp>
          <p:nvGrpSpPr>
            <p:cNvPr id="156" name="Group 271">
              <a:extLst>
                <a:ext uri="{FF2B5EF4-FFF2-40B4-BE49-F238E27FC236}">
                  <a16:creationId xmlns:a16="http://schemas.microsoft.com/office/drawing/2014/main" id="{CA7324B2-3B4A-E544-FA1F-72E761AAA8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9271" y="4587378"/>
              <a:ext cx="122329" cy="328083"/>
              <a:chOff x="1347" y="1599"/>
              <a:chExt cx="129" cy="340"/>
            </a:xfrm>
          </p:grpSpPr>
          <p:sp>
            <p:nvSpPr>
              <p:cNvPr id="157" name="Freeform 272">
                <a:extLst>
                  <a:ext uri="{FF2B5EF4-FFF2-40B4-BE49-F238E27FC236}">
                    <a16:creationId xmlns:a16="http://schemas.microsoft.com/office/drawing/2014/main" id="{5B845E11-B501-A1DD-F2B6-713552B6DA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657"/>
                <a:ext cx="129" cy="274"/>
              </a:xfrm>
              <a:custGeom>
                <a:avLst/>
                <a:gdLst>
                  <a:gd name="T0" fmla="*/ 54 w 129"/>
                  <a:gd name="T1" fmla="*/ 8 h 274"/>
                  <a:gd name="T2" fmla="*/ 51 w 129"/>
                  <a:gd name="T3" fmla="*/ 15 h 274"/>
                  <a:gd name="T4" fmla="*/ 32 w 129"/>
                  <a:gd name="T5" fmla="*/ 17 h 274"/>
                  <a:gd name="T6" fmla="*/ 22 w 129"/>
                  <a:gd name="T7" fmla="*/ 19 h 274"/>
                  <a:gd name="T8" fmla="*/ 17 w 129"/>
                  <a:gd name="T9" fmla="*/ 21 h 274"/>
                  <a:gd name="T10" fmla="*/ 13 w 129"/>
                  <a:gd name="T11" fmla="*/ 23 h 274"/>
                  <a:gd name="T12" fmla="*/ 8 w 129"/>
                  <a:gd name="T13" fmla="*/ 28 h 274"/>
                  <a:gd name="T14" fmla="*/ 5 w 129"/>
                  <a:gd name="T15" fmla="*/ 32 h 274"/>
                  <a:gd name="T16" fmla="*/ 3 w 129"/>
                  <a:gd name="T17" fmla="*/ 86 h 274"/>
                  <a:gd name="T18" fmla="*/ 0 w 129"/>
                  <a:gd name="T19" fmla="*/ 130 h 274"/>
                  <a:gd name="T20" fmla="*/ 3 w 129"/>
                  <a:gd name="T21" fmla="*/ 133 h 274"/>
                  <a:gd name="T22" fmla="*/ 10 w 129"/>
                  <a:gd name="T23" fmla="*/ 137 h 274"/>
                  <a:gd name="T24" fmla="*/ 17 w 129"/>
                  <a:gd name="T25" fmla="*/ 141 h 274"/>
                  <a:gd name="T26" fmla="*/ 20 w 129"/>
                  <a:gd name="T27" fmla="*/ 154 h 274"/>
                  <a:gd name="T28" fmla="*/ 22 w 129"/>
                  <a:gd name="T29" fmla="*/ 180 h 274"/>
                  <a:gd name="T30" fmla="*/ 25 w 129"/>
                  <a:gd name="T31" fmla="*/ 208 h 274"/>
                  <a:gd name="T32" fmla="*/ 27 w 129"/>
                  <a:gd name="T33" fmla="*/ 235 h 274"/>
                  <a:gd name="T34" fmla="*/ 30 w 129"/>
                  <a:gd name="T35" fmla="*/ 261 h 274"/>
                  <a:gd name="T36" fmla="*/ 100 w 129"/>
                  <a:gd name="T37" fmla="*/ 274 h 274"/>
                  <a:gd name="T38" fmla="*/ 103 w 129"/>
                  <a:gd name="T39" fmla="*/ 261 h 274"/>
                  <a:gd name="T40" fmla="*/ 105 w 129"/>
                  <a:gd name="T41" fmla="*/ 235 h 274"/>
                  <a:gd name="T42" fmla="*/ 107 w 129"/>
                  <a:gd name="T43" fmla="*/ 208 h 274"/>
                  <a:gd name="T44" fmla="*/ 110 w 129"/>
                  <a:gd name="T45" fmla="*/ 180 h 274"/>
                  <a:gd name="T46" fmla="*/ 112 w 129"/>
                  <a:gd name="T47" fmla="*/ 154 h 274"/>
                  <a:gd name="T48" fmla="*/ 117 w 129"/>
                  <a:gd name="T49" fmla="*/ 141 h 274"/>
                  <a:gd name="T50" fmla="*/ 122 w 129"/>
                  <a:gd name="T51" fmla="*/ 137 h 274"/>
                  <a:gd name="T52" fmla="*/ 129 w 129"/>
                  <a:gd name="T53" fmla="*/ 135 h 274"/>
                  <a:gd name="T54" fmla="*/ 127 w 129"/>
                  <a:gd name="T55" fmla="*/ 32 h 274"/>
                  <a:gd name="T56" fmla="*/ 122 w 129"/>
                  <a:gd name="T57" fmla="*/ 28 h 274"/>
                  <a:gd name="T58" fmla="*/ 115 w 129"/>
                  <a:gd name="T59" fmla="*/ 23 h 274"/>
                  <a:gd name="T60" fmla="*/ 110 w 129"/>
                  <a:gd name="T61" fmla="*/ 21 h 274"/>
                  <a:gd name="T62" fmla="*/ 100 w 129"/>
                  <a:gd name="T63" fmla="*/ 19 h 274"/>
                  <a:gd name="T64" fmla="*/ 81 w 129"/>
                  <a:gd name="T65" fmla="*/ 17 h 274"/>
                  <a:gd name="T66" fmla="*/ 78 w 129"/>
                  <a:gd name="T67" fmla="*/ 8 h 274"/>
                  <a:gd name="T68" fmla="*/ 76 w 129"/>
                  <a:gd name="T69" fmla="*/ 2 h 274"/>
                  <a:gd name="T70" fmla="*/ 73 w 129"/>
                  <a:gd name="T71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9" h="274">
                    <a:moveTo>
                      <a:pt x="54" y="0"/>
                    </a:moveTo>
                    <a:lnTo>
                      <a:pt x="54" y="8"/>
                    </a:lnTo>
                    <a:lnTo>
                      <a:pt x="51" y="8"/>
                    </a:lnTo>
                    <a:lnTo>
                      <a:pt x="51" y="15"/>
                    </a:lnTo>
                    <a:lnTo>
                      <a:pt x="47" y="17"/>
                    </a:lnTo>
                    <a:lnTo>
                      <a:pt x="32" y="17"/>
                    </a:lnTo>
                    <a:lnTo>
                      <a:pt x="32" y="19"/>
                    </a:lnTo>
                    <a:lnTo>
                      <a:pt x="22" y="19"/>
                    </a:lnTo>
                    <a:lnTo>
                      <a:pt x="22" y="21"/>
                    </a:lnTo>
                    <a:lnTo>
                      <a:pt x="17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13" y="26"/>
                    </a:lnTo>
                    <a:lnTo>
                      <a:pt x="8" y="28"/>
                    </a:lnTo>
                    <a:lnTo>
                      <a:pt x="5" y="28"/>
                    </a:lnTo>
                    <a:lnTo>
                      <a:pt x="5" y="32"/>
                    </a:lnTo>
                    <a:lnTo>
                      <a:pt x="3" y="32"/>
                    </a:lnTo>
                    <a:lnTo>
                      <a:pt x="3" y="86"/>
                    </a:lnTo>
                    <a:lnTo>
                      <a:pt x="0" y="86"/>
                    </a:lnTo>
                    <a:lnTo>
                      <a:pt x="0" y="130"/>
                    </a:lnTo>
                    <a:lnTo>
                      <a:pt x="3" y="130"/>
                    </a:lnTo>
                    <a:lnTo>
                      <a:pt x="3" y="133"/>
                    </a:lnTo>
                    <a:lnTo>
                      <a:pt x="8" y="133"/>
                    </a:lnTo>
                    <a:lnTo>
                      <a:pt x="10" y="137"/>
                    </a:lnTo>
                    <a:lnTo>
                      <a:pt x="15" y="137"/>
                    </a:lnTo>
                    <a:lnTo>
                      <a:pt x="17" y="141"/>
                    </a:lnTo>
                    <a:lnTo>
                      <a:pt x="17" y="154"/>
                    </a:lnTo>
                    <a:lnTo>
                      <a:pt x="20" y="154"/>
                    </a:lnTo>
                    <a:lnTo>
                      <a:pt x="20" y="180"/>
                    </a:lnTo>
                    <a:lnTo>
                      <a:pt x="22" y="180"/>
                    </a:lnTo>
                    <a:lnTo>
                      <a:pt x="22" y="208"/>
                    </a:lnTo>
                    <a:lnTo>
                      <a:pt x="25" y="208"/>
                    </a:lnTo>
                    <a:lnTo>
                      <a:pt x="25" y="235"/>
                    </a:lnTo>
                    <a:lnTo>
                      <a:pt x="27" y="235"/>
                    </a:lnTo>
                    <a:lnTo>
                      <a:pt x="27" y="261"/>
                    </a:lnTo>
                    <a:lnTo>
                      <a:pt x="30" y="261"/>
                    </a:lnTo>
                    <a:lnTo>
                      <a:pt x="30" y="274"/>
                    </a:lnTo>
                    <a:lnTo>
                      <a:pt x="100" y="274"/>
                    </a:lnTo>
                    <a:lnTo>
                      <a:pt x="100" y="261"/>
                    </a:lnTo>
                    <a:lnTo>
                      <a:pt x="103" y="261"/>
                    </a:lnTo>
                    <a:lnTo>
                      <a:pt x="103" y="235"/>
                    </a:lnTo>
                    <a:lnTo>
                      <a:pt x="105" y="235"/>
                    </a:lnTo>
                    <a:lnTo>
                      <a:pt x="105" y="208"/>
                    </a:lnTo>
                    <a:lnTo>
                      <a:pt x="107" y="208"/>
                    </a:lnTo>
                    <a:lnTo>
                      <a:pt x="107" y="180"/>
                    </a:lnTo>
                    <a:lnTo>
                      <a:pt x="110" y="180"/>
                    </a:lnTo>
                    <a:lnTo>
                      <a:pt x="110" y="154"/>
                    </a:lnTo>
                    <a:lnTo>
                      <a:pt x="112" y="154"/>
                    </a:lnTo>
                    <a:lnTo>
                      <a:pt x="112" y="141"/>
                    </a:lnTo>
                    <a:lnTo>
                      <a:pt x="117" y="141"/>
                    </a:lnTo>
                    <a:lnTo>
                      <a:pt x="117" y="139"/>
                    </a:lnTo>
                    <a:lnTo>
                      <a:pt x="122" y="137"/>
                    </a:lnTo>
                    <a:lnTo>
                      <a:pt x="127" y="135"/>
                    </a:lnTo>
                    <a:lnTo>
                      <a:pt x="129" y="135"/>
                    </a:lnTo>
                    <a:lnTo>
                      <a:pt x="129" y="32"/>
                    </a:lnTo>
                    <a:lnTo>
                      <a:pt x="127" y="32"/>
                    </a:lnTo>
                    <a:lnTo>
                      <a:pt x="127" y="28"/>
                    </a:lnTo>
                    <a:lnTo>
                      <a:pt x="122" y="28"/>
                    </a:lnTo>
                    <a:lnTo>
                      <a:pt x="120" y="23"/>
                    </a:lnTo>
                    <a:lnTo>
                      <a:pt x="115" y="23"/>
                    </a:lnTo>
                    <a:lnTo>
                      <a:pt x="115" y="21"/>
                    </a:lnTo>
                    <a:lnTo>
                      <a:pt x="110" y="21"/>
                    </a:lnTo>
                    <a:lnTo>
                      <a:pt x="110" y="19"/>
                    </a:lnTo>
                    <a:lnTo>
                      <a:pt x="100" y="19"/>
                    </a:lnTo>
                    <a:lnTo>
                      <a:pt x="100" y="17"/>
                    </a:lnTo>
                    <a:lnTo>
                      <a:pt x="81" y="17"/>
                    </a:lnTo>
                    <a:lnTo>
                      <a:pt x="78" y="13"/>
                    </a:lnTo>
                    <a:lnTo>
                      <a:pt x="78" y="8"/>
                    </a:lnTo>
                    <a:lnTo>
                      <a:pt x="76" y="8"/>
                    </a:lnTo>
                    <a:lnTo>
                      <a:pt x="76" y="2"/>
                    </a:lnTo>
                    <a:lnTo>
                      <a:pt x="73" y="2"/>
                    </a:lnTo>
                    <a:lnTo>
                      <a:pt x="73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AAC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" name="Freeform 273">
                <a:extLst>
                  <a:ext uri="{FF2B5EF4-FFF2-40B4-BE49-F238E27FC236}">
                    <a16:creationId xmlns:a16="http://schemas.microsoft.com/office/drawing/2014/main" id="{A2FF8811-A547-5363-3652-7F2FA73C9A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657"/>
                <a:ext cx="129" cy="274"/>
              </a:xfrm>
              <a:custGeom>
                <a:avLst/>
                <a:gdLst>
                  <a:gd name="T0" fmla="*/ 95 w 129"/>
                  <a:gd name="T1" fmla="*/ 274 h 274"/>
                  <a:gd name="T2" fmla="*/ 34 w 129"/>
                  <a:gd name="T3" fmla="*/ 274 h 274"/>
                  <a:gd name="T4" fmla="*/ 30 w 129"/>
                  <a:gd name="T5" fmla="*/ 274 h 274"/>
                  <a:gd name="T6" fmla="*/ 17 w 129"/>
                  <a:gd name="T7" fmla="*/ 139 h 274"/>
                  <a:gd name="T8" fmla="*/ 3 w 129"/>
                  <a:gd name="T9" fmla="*/ 130 h 274"/>
                  <a:gd name="T10" fmla="*/ 0 w 129"/>
                  <a:gd name="T11" fmla="*/ 128 h 274"/>
                  <a:gd name="T12" fmla="*/ 3 w 129"/>
                  <a:gd name="T13" fmla="*/ 38 h 274"/>
                  <a:gd name="T14" fmla="*/ 3 w 129"/>
                  <a:gd name="T15" fmla="*/ 32 h 274"/>
                  <a:gd name="T16" fmla="*/ 5 w 129"/>
                  <a:gd name="T17" fmla="*/ 32 h 274"/>
                  <a:gd name="T18" fmla="*/ 5 w 129"/>
                  <a:gd name="T19" fmla="*/ 28 h 274"/>
                  <a:gd name="T20" fmla="*/ 8 w 129"/>
                  <a:gd name="T21" fmla="*/ 28 h 274"/>
                  <a:gd name="T22" fmla="*/ 10 w 129"/>
                  <a:gd name="T23" fmla="*/ 26 h 274"/>
                  <a:gd name="T24" fmla="*/ 13 w 129"/>
                  <a:gd name="T25" fmla="*/ 26 h 274"/>
                  <a:gd name="T26" fmla="*/ 13 w 129"/>
                  <a:gd name="T27" fmla="*/ 23 h 274"/>
                  <a:gd name="T28" fmla="*/ 15 w 129"/>
                  <a:gd name="T29" fmla="*/ 23 h 274"/>
                  <a:gd name="T30" fmla="*/ 17 w 129"/>
                  <a:gd name="T31" fmla="*/ 21 h 274"/>
                  <a:gd name="T32" fmla="*/ 22 w 129"/>
                  <a:gd name="T33" fmla="*/ 21 h 274"/>
                  <a:gd name="T34" fmla="*/ 22 w 129"/>
                  <a:gd name="T35" fmla="*/ 19 h 274"/>
                  <a:gd name="T36" fmla="*/ 32 w 129"/>
                  <a:gd name="T37" fmla="*/ 19 h 274"/>
                  <a:gd name="T38" fmla="*/ 32 w 129"/>
                  <a:gd name="T39" fmla="*/ 17 h 274"/>
                  <a:gd name="T40" fmla="*/ 47 w 129"/>
                  <a:gd name="T41" fmla="*/ 17 h 274"/>
                  <a:gd name="T42" fmla="*/ 49 w 129"/>
                  <a:gd name="T43" fmla="*/ 17 h 274"/>
                  <a:gd name="T44" fmla="*/ 49 w 129"/>
                  <a:gd name="T45" fmla="*/ 15 h 274"/>
                  <a:gd name="T46" fmla="*/ 51 w 129"/>
                  <a:gd name="T47" fmla="*/ 15 h 274"/>
                  <a:gd name="T48" fmla="*/ 51 w 129"/>
                  <a:gd name="T49" fmla="*/ 8 h 274"/>
                  <a:gd name="T50" fmla="*/ 54 w 129"/>
                  <a:gd name="T51" fmla="*/ 8 h 274"/>
                  <a:gd name="T52" fmla="*/ 54 w 129"/>
                  <a:gd name="T53" fmla="*/ 2 h 274"/>
                  <a:gd name="T54" fmla="*/ 54 w 129"/>
                  <a:gd name="T55" fmla="*/ 0 h 274"/>
                  <a:gd name="T56" fmla="*/ 73 w 129"/>
                  <a:gd name="T57" fmla="*/ 0 h 274"/>
                  <a:gd name="T58" fmla="*/ 76 w 129"/>
                  <a:gd name="T59" fmla="*/ 2 h 274"/>
                  <a:gd name="T60" fmla="*/ 76 w 129"/>
                  <a:gd name="T61" fmla="*/ 8 h 274"/>
                  <a:gd name="T62" fmla="*/ 78 w 129"/>
                  <a:gd name="T63" fmla="*/ 8 h 274"/>
                  <a:gd name="T64" fmla="*/ 78 w 129"/>
                  <a:gd name="T65" fmla="*/ 15 h 274"/>
                  <a:gd name="T66" fmla="*/ 81 w 129"/>
                  <a:gd name="T67" fmla="*/ 15 h 274"/>
                  <a:gd name="T68" fmla="*/ 81 w 129"/>
                  <a:gd name="T69" fmla="*/ 17 h 274"/>
                  <a:gd name="T70" fmla="*/ 83 w 129"/>
                  <a:gd name="T71" fmla="*/ 17 h 274"/>
                  <a:gd name="T72" fmla="*/ 100 w 129"/>
                  <a:gd name="T73" fmla="*/ 17 h 274"/>
                  <a:gd name="T74" fmla="*/ 100 w 129"/>
                  <a:gd name="T75" fmla="*/ 19 h 274"/>
                  <a:gd name="T76" fmla="*/ 110 w 129"/>
                  <a:gd name="T77" fmla="*/ 19 h 274"/>
                  <a:gd name="T78" fmla="*/ 110 w 129"/>
                  <a:gd name="T79" fmla="*/ 21 h 274"/>
                  <a:gd name="T80" fmla="*/ 115 w 129"/>
                  <a:gd name="T81" fmla="*/ 21 h 274"/>
                  <a:gd name="T82" fmla="*/ 117 w 129"/>
                  <a:gd name="T83" fmla="*/ 23 h 274"/>
                  <a:gd name="T84" fmla="*/ 120 w 129"/>
                  <a:gd name="T85" fmla="*/ 23 h 274"/>
                  <a:gd name="T86" fmla="*/ 120 w 129"/>
                  <a:gd name="T87" fmla="*/ 26 h 274"/>
                  <a:gd name="T88" fmla="*/ 122 w 129"/>
                  <a:gd name="T89" fmla="*/ 26 h 274"/>
                  <a:gd name="T90" fmla="*/ 124 w 129"/>
                  <a:gd name="T91" fmla="*/ 28 h 274"/>
                  <a:gd name="T92" fmla="*/ 127 w 129"/>
                  <a:gd name="T93" fmla="*/ 28 h 274"/>
                  <a:gd name="T94" fmla="*/ 127 w 129"/>
                  <a:gd name="T95" fmla="*/ 32 h 274"/>
                  <a:gd name="T96" fmla="*/ 129 w 129"/>
                  <a:gd name="T97" fmla="*/ 32 h 274"/>
                  <a:gd name="T98" fmla="*/ 129 w 129"/>
                  <a:gd name="T99" fmla="*/ 38 h 274"/>
                  <a:gd name="T100" fmla="*/ 129 w 129"/>
                  <a:gd name="T101" fmla="*/ 128 h 274"/>
                  <a:gd name="T102" fmla="*/ 129 w 129"/>
                  <a:gd name="T103" fmla="*/ 133 h 274"/>
                  <a:gd name="T104" fmla="*/ 112 w 129"/>
                  <a:gd name="T105" fmla="*/ 141 h 274"/>
                  <a:gd name="T106" fmla="*/ 112 w 129"/>
                  <a:gd name="T107" fmla="*/ 139 h 274"/>
                  <a:gd name="T108" fmla="*/ 100 w 129"/>
                  <a:gd name="T109" fmla="*/ 274 h 274"/>
                  <a:gd name="T110" fmla="*/ 95 w 129"/>
                  <a:gd name="T111" fmla="*/ 274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9" h="274">
                    <a:moveTo>
                      <a:pt x="95" y="274"/>
                    </a:moveTo>
                    <a:lnTo>
                      <a:pt x="34" y="274"/>
                    </a:lnTo>
                    <a:lnTo>
                      <a:pt x="30" y="274"/>
                    </a:lnTo>
                    <a:lnTo>
                      <a:pt x="17" y="139"/>
                    </a:lnTo>
                    <a:lnTo>
                      <a:pt x="3" y="130"/>
                    </a:lnTo>
                    <a:lnTo>
                      <a:pt x="0" y="128"/>
                    </a:lnTo>
                    <a:lnTo>
                      <a:pt x="3" y="38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5" y="28"/>
                    </a:lnTo>
                    <a:lnTo>
                      <a:pt x="8" y="28"/>
                    </a:lnTo>
                    <a:lnTo>
                      <a:pt x="10" y="26"/>
                    </a:lnTo>
                    <a:lnTo>
                      <a:pt x="13" y="26"/>
                    </a:lnTo>
                    <a:lnTo>
                      <a:pt x="13" y="23"/>
                    </a:lnTo>
                    <a:lnTo>
                      <a:pt x="15" y="23"/>
                    </a:lnTo>
                    <a:lnTo>
                      <a:pt x="17" y="21"/>
                    </a:lnTo>
                    <a:lnTo>
                      <a:pt x="22" y="21"/>
                    </a:lnTo>
                    <a:lnTo>
                      <a:pt x="22" y="19"/>
                    </a:lnTo>
                    <a:lnTo>
                      <a:pt x="32" y="19"/>
                    </a:lnTo>
                    <a:lnTo>
                      <a:pt x="32" y="17"/>
                    </a:lnTo>
                    <a:lnTo>
                      <a:pt x="47" y="17"/>
                    </a:lnTo>
                    <a:lnTo>
                      <a:pt x="49" y="17"/>
                    </a:lnTo>
                    <a:lnTo>
                      <a:pt x="49" y="15"/>
                    </a:lnTo>
                    <a:lnTo>
                      <a:pt x="51" y="15"/>
                    </a:lnTo>
                    <a:lnTo>
                      <a:pt x="51" y="8"/>
                    </a:lnTo>
                    <a:lnTo>
                      <a:pt x="54" y="8"/>
                    </a:lnTo>
                    <a:lnTo>
                      <a:pt x="54" y="2"/>
                    </a:lnTo>
                    <a:lnTo>
                      <a:pt x="54" y="0"/>
                    </a:lnTo>
                    <a:lnTo>
                      <a:pt x="73" y="0"/>
                    </a:lnTo>
                    <a:lnTo>
                      <a:pt x="76" y="2"/>
                    </a:lnTo>
                    <a:lnTo>
                      <a:pt x="76" y="8"/>
                    </a:lnTo>
                    <a:lnTo>
                      <a:pt x="78" y="8"/>
                    </a:lnTo>
                    <a:lnTo>
                      <a:pt x="78" y="15"/>
                    </a:lnTo>
                    <a:lnTo>
                      <a:pt x="81" y="15"/>
                    </a:lnTo>
                    <a:lnTo>
                      <a:pt x="81" y="17"/>
                    </a:lnTo>
                    <a:lnTo>
                      <a:pt x="83" y="17"/>
                    </a:lnTo>
                    <a:lnTo>
                      <a:pt x="100" y="17"/>
                    </a:lnTo>
                    <a:lnTo>
                      <a:pt x="100" y="19"/>
                    </a:lnTo>
                    <a:lnTo>
                      <a:pt x="110" y="19"/>
                    </a:lnTo>
                    <a:lnTo>
                      <a:pt x="110" y="21"/>
                    </a:lnTo>
                    <a:lnTo>
                      <a:pt x="115" y="21"/>
                    </a:lnTo>
                    <a:lnTo>
                      <a:pt x="117" y="23"/>
                    </a:lnTo>
                    <a:lnTo>
                      <a:pt x="120" y="23"/>
                    </a:lnTo>
                    <a:lnTo>
                      <a:pt x="120" y="26"/>
                    </a:lnTo>
                    <a:lnTo>
                      <a:pt x="122" y="26"/>
                    </a:lnTo>
                    <a:lnTo>
                      <a:pt x="124" y="28"/>
                    </a:lnTo>
                    <a:lnTo>
                      <a:pt x="127" y="28"/>
                    </a:lnTo>
                    <a:lnTo>
                      <a:pt x="127" y="32"/>
                    </a:lnTo>
                    <a:lnTo>
                      <a:pt x="129" y="32"/>
                    </a:lnTo>
                    <a:lnTo>
                      <a:pt x="129" y="38"/>
                    </a:lnTo>
                    <a:lnTo>
                      <a:pt x="129" y="128"/>
                    </a:lnTo>
                    <a:lnTo>
                      <a:pt x="129" y="133"/>
                    </a:lnTo>
                    <a:lnTo>
                      <a:pt x="112" y="141"/>
                    </a:lnTo>
                    <a:lnTo>
                      <a:pt x="112" y="139"/>
                    </a:lnTo>
                    <a:lnTo>
                      <a:pt x="100" y="274"/>
                    </a:lnTo>
                    <a:lnTo>
                      <a:pt x="95" y="27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9" name="Oval 274">
                <a:extLst>
                  <a:ext uri="{FF2B5EF4-FFF2-40B4-BE49-F238E27FC236}">
                    <a16:creationId xmlns:a16="http://schemas.microsoft.com/office/drawing/2014/main" id="{D2F53797-A9D1-BC90-873A-569D9C2198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7" y="1783"/>
                <a:ext cx="27" cy="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0" name="Oval 275">
                <a:extLst>
                  <a:ext uri="{FF2B5EF4-FFF2-40B4-BE49-F238E27FC236}">
                    <a16:creationId xmlns:a16="http://schemas.microsoft.com/office/drawing/2014/main" id="{25E89E22-FC0A-ACFC-C72D-1C9CFE2800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0" y="1783"/>
                <a:ext cx="26" cy="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1" name="Oval 276">
                <a:extLst>
                  <a:ext uri="{FF2B5EF4-FFF2-40B4-BE49-F238E27FC236}">
                    <a16:creationId xmlns:a16="http://schemas.microsoft.com/office/drawing/2014/main" id="{DD993D05-0B3D-96CB-B6D9-8E86E46996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4" y="1929"/>
                <a:ext cx="39" cy="1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2" name="Oval 277">
                <a:extLst>
                  <a:ext uri="{FF2B5EF4-FFF2-40B4-BE49-F238E27FC236}">
                    <a16:creationId xmlns:a16="http://schemas.microsoft.com/office/drawing/2014/main" id="{2361FF63-7125-42AF-F6CF-45F6EB103F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1929"/>
                <a:ext cx="37" cy="1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3" name="Line 278">
                <a:extLst>
                  <a:ext uri="{FF2B5EF4-FFF2-40B4-BE49-F238E27FC236}">
                    <a16:creationId xmlns:a16="http://schemas.microsoft.com/office/drawing/2014/main" id="{E8790EA5-8BD5-136A-97E7-A8BC796A51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3" y="1811"/>
                <a:ext cx="1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" name="Line 279">
                <a:extLst>
                  <a:ext uri="{FF2B5EF4-FFF2-40B4-BE49-F238E27FC236}">
                    <a16:creationId xmlns:a16="http://schemas.microsoft.com/office/drawing/2014/main" id="{59A38D8A-03E0-156A-6604-E594DA3674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7" y="1710"/>
                <a:ext cx="1" cy="8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5" name="Line 280">
                <a:extLst>
                  <a:ext uri="{FF2B5EF4-FFF2-40B4-BE49-F238E27FC236}">
                    <a16:creationId xmlns:a16="http://schemas.microsoft.com/office/drawing/2014/main" id="{EA36161E-8417-50A6-4568-EC7CDE6539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7" y="1710"/>
                <a:ext cx="1" cy="8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6" name="Oval 281">
                <a:extLst>
                  <a:ext uri="{FF2B5EF4-FFF2-40B4-BE49-F238E27FC236}">
                    <a16:creationId xmlns:a16="http://schemas.microsoft.com/office/drawing/2014/main" id="{47DA771E-E2EE-BFA8-6302-CD413C149B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1" y="1599"/>
                <a:ext cx="64" cy="6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12" name="Group 271">
              <a:extLst>
                <a:ext uri="{FF2B5EF4-FFF2-40B4-BE49-F238E27FC236}">
                  <a16:creationId xmlns:a16="http://schemas.microsoft.com/office/drawing/2014/main" id="{5B188966-DB1B-FD64-32EA-B4D0ADE382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3568" y="4624350"/>
              <a:ext cx="122329" cy="328083"/>
              <a:chOff x="1347" y="1599"/>
              <a:chExt cx="129" cy="340"/>
            </a:xfrm>
          </p:grpSpPr>
          <p:sp>
            <p:nvSpPr>
              <p:cNvPr id="113" name="Freeform 272">
                <a:extLst>
                  <a:ext uri="{FF2B5EF4-FFF2-40B4-BE49-F238E27FC236}">
                    <a16:creationId xmlns:a16="http://schemas.microsoft.com/office/drawing/2014/main" id="{58AA8DA2-A275-0EFE-8935-88BAB10F99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657"/>
                <a:ext cx="129" cy="274"/>
              </a:xfrm>
              <a:custGeom>
                <a:avLst/>
                <a:gdLst>
                  <a:gd name="T0" fmla="*/ 54 w 129"/>
                  <a:gd name="T1" fmla="*/ 8 h 274"/>
                  <a:gd name="T2" fmla="*/ 51 w 129"/>
                  <a:gd name="T3" fmla="*/ 15 h 274"/>
                  <a:gd name="T4" fmla="*/ 32 w 129"/>
                  <a:gd name="T5" fmla="*/ 17 h 274"/>
                  <a:gd name="T6" fmla="*/ 22 w 129"/>
                  <a:gd name="T7" fmla="*/ 19 h 274"/>
                  <a:gd name="T8" fmla="*/ 17 w 129"/>
                  <a:gd name="T9" fmla="*/ 21 h 274"/>
                  <a:gd name="T10" fmla="*/ 13 w 129"/>
                  <a:gd name="T11" fmla="*/ 23 h 274"/>
                  <a:gd name="T12" fmla="*/ 8 w 129"/>
                  <a:gd name="T13" fmla="*/ 28 h 274"/>
                  <a:gd name="T14" fmla="*/ 5 w 129"/>
                  <a:gd name="T15" fmla="*/ 32 h 274"/>
                  <a:gd name="T16" fmla="*/ 3 w 129"/>
                  <a:gd name="T17" fmla="*/ 86 h 274"/>
                  <a:gd name="T18" fmla="*/ 0 w 129"/>
                  <a:gd name="T19" fmla="*/ 130 h 274"/>
                  <a:gd name="T20" fmla="*/ 3 w 129"/>
                  <a:gd name="T21" fmla="*/ 133 h 274"/>
                  <a:gd name="T22" fmla="*/ 10 w 129"/>
                  <a:gd name="T23" fmla="*/ 137 h 274"/>
                  <a:gd name="T24" fmla="*/ 17 w 129"/>
                  <a:gd name="T25" fmla="*/ 141 h 274"/>
                  <a:gd name="T26" fmla="*/ 20 w 129"/>
                  <a:gd name="T27" fmla="*/ 154 h 274"/>
                  <a:gd name="T28" fmla="*/ 22 w 129"/>
                  <a:gd name="T29" fmla="*/ 180 h 274"/>
                  <a:gd name="T30" fmla="*/ 25 w 129"/>
                  <a:gd name="T31" fmla="*/ 208 h 274"/>
                  <a:gd name="T32" fmla="*/ 27 w 129"/>
                  <a:gd name="T33" fmla="*/ 235 h 274"/>
                  <a:gd name="T34" fmla="*/ 30 w 129"/>
                  <a:gd name="T35" fmla="*/ 261 h 274"/>
                  <a:gd name="T36" fmla="*/ 100 w 129"/>
                  <a:gd name="T37" fmla="*/ 274 h 274"/>
                  <a:gd name="T38" fmla="*/ 103 w 129"/>
                  <a:gd name="T39" fmla="*/ 261 h 274"/>
                  <a:gd name="T40" fmla="*/ 105 w 129"/>
                  <a:gd name="T41" fmla="*/ 235 h 274"/>
                  <a:gd name="T42" fmla="*/ 107 w 129"/>
                  <a:gd name="T43" fmla="*/ 208 h 274"/>
                  <a:gd name="T44" fmla="*/ 110 w 129"/>
                  <a:gd name="T45" fmla="*/ 180 h 274"/>
                  <a:gd name="T46" fmla="*/ 112 w 129"/>
                  <a:gd name="T47" fmla="*/ 154 h 274"/>
                  <a:gd name="T48" fmla="*/ 117 w 129"/>
                  <a:gd name="T49" fmla="*/ 141 h 274"/>
                  <a:gd name="T50" fmla="*/ 122 w 129"/>
                  <a:gd name="T51" fmla="*/ 137 h 274"/>
                  <a:gd name="T52" fmla="*/ 129 w 129"/>
                  <a:gd name="T53" fmla="*/ 135 h 274"/>
                  <a:gd name="T54" fmla="*/ 127 w 129"/>
                  <a:gd name="T55" fmla="*/ 32 h 274"/>
                  <a:gd name="T56" fmla="*/ 122 w 129"/>
                  <a:gd name="T57" fmla="*/ 28 h 274"/>
                  <a:gd name="T58" fmla="*/ 115 w 129"/>
                  <a:gd name="T59" fmla="*/ 23 h 274"/>
                  <a:gd name="T60" fmla="*/ 110 w 129"/>
                  <a:gd name="T61" fmla="*/ 21 h 274"/>
                  <a:gd name="T62" fmla="*/ 100 w 129"/>
                  <a:gd name="T63" fmla="*/ 19 h 274"/>
                  <a:gd name="T64" fmla="*/ 81 w 129"/>
                  <a:gd name="T65" fmla="*/ 17 h 274"/>
                  <a:gd name="T66" fmla="*/ 78 w 129"/>
                  <a:gd name="T67" fmla="*/ 8 h 274"/>
                  <a:gd name="T68" fmla="*/ 76 w 129"/>
                  <a:gd name="T69" fmla="*/ 2 h 274"/>
                  <a:gd name="T70" fmla="*/ 73 w 129"/>
                  <a:gd name="T71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9" h="274">
                    <a:moveTo>
                      <a:pt x="54" y="0"/>
                    </a:moveTo>
                    <a:lnTo>
                      <a:pt x="54" y="8"/>
                    </a:lnTo>
                    <a:lnTo>
                      <a:pt x="51" y="8"/>
                    </a:lnTo>
                    <a:lnTo>
                      <a:pt x="51" y="15"/>
                    </a:lnTo>
                    <a:lnTo>
                      <a:pt x="47" y="17"/>
                    </a:lnTo>
                    <a:lnTo>
                      <a:pt x="32" y="17"/>
                    </a:lnTo>
                    <a:lnTo>
                      <a:pt x="32" y="19"/>
                    </a:lnTo>
                    <a:lnTo>
                      <a:pt x="22" y="19"/>
                    </a:lnTo>
                    <a:lnTo>
                      <a:pt x="22" y="21"/>
                    </a:lnTo>
                    <a:lnTo>
                      <a:pt x="17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13" y="26"/>
                    </a:lnTo>
                    <a:lnTo>
                      <a:pt x="8" y="28"/>
                    </a:lnTo>
                    <a:lnTo>
                      <a:pt x="5" y="28"/>
                    </a:lnTo>
                    <a:lnTo>
                      <a:pt x="5" y="32"/>
                    </a:lnTo>
                    <a:lnTo>
                      <a:pt x="3" y="32"/>
                    </a:lnTo>
                    <a:lnTo>
                      <a:pt x="3" y="86"/>
                    </a:lnTo>
                    <a:lnTo>
                      <a:pt x="0" y="86"/>
                    </a:lnTo>
                    <a:lnTo>
                      <a:pt x="0" y="130"/>
                    </a:lnTo>
                    <a:lnTo>
                      <a:pt x="3" y="130"/>
                    </a:lnTo>
                    <a:lnTo>
                      <a:pt x="3" y="133"/>
                    </a:lnTo>
                    <a:lnTo>
                      <a:pt x="8" y="133"/>
                    </a:lnTo>
                    <a:lnTo>
                      <a:pt x="10" y="137"/>
                    </a:lnTo>
                    <a:lnTo>
                      <a:pt x="15" y="137"/>
                    </a:lnTo>
                    <a:lnTo>
                      <a:pt x="17" y="141"/>
                    </a:lnTo>
                    <a:lnTo>
                      <a:pt x="17" y="154"/>
                    </a:lnTo>
                    <a:lnTo>
                      <a:pt x="20" y="154"/>
                    </a:lnTo>
                    <a:lnTo>
                      <a:pt x="20" y="180"/>
                    </a:lnTo>
                    <a:lnTo>
                      <a:pt x="22" y="180"/>
                    </a:lnTo>
                    <a:lnTo>
                      <a:pt x="22" y="208"/>
                    </a:lnTo>
                    <a:lnTo>
                      <a:pt x="25" y="208"/>
                    </a:lnTo>
                    <a:lnTo>
                      <a:pt x="25" y="235"/>
                    </a:lnTo>
                    <a:lnTo>
                      <a:pt x="27" y="235"/>
                    </a:lnTo>
                    <a:lnTo>
                      <a:pt x="27" y="261"/>
                    </a:lnTo>
                    <a:lnTo>
                      <a:pt x="30" y="261"/>
                    </a:lnTo>
                    <a:lnTo>
                      <a:pt x="30" y="274"/>
                    </a:lnTo>
                    <a:lnTo>
                      <a:pt x="100" y="274"/>
                    </a:lnTo>
                    <a:lnTo>
                      <a:pt x="100" y="261"/>
                    </a:lnTo>
                    <a:lnTo>
                      <a:pt x="103" y="261"/>
                    </a:lnTo>
                    <a:lnTo>
                      <a:pt x="103" y="235"/>
                    </a:lnTo>
                    <a:lnTo>
                      <a:pt x="105" y="235"/>
                    </a:lnTo>
                    <a:lnTo>
                      <a:pt x="105" y="208"/>
                    </a:lnTo>
                    <a:lnTo>
                      <a:pt x="107" y="208"/>
                    </a:lnTo>
                    <a:lnTo>
                      <a:pt x="107" y="180"/>
                    </a:lnTo>
                    <a:lnTo>
                      <a:pt x="110" y="180"/>
                    </a:lnTo>
                    <a:lnTo>
                      <a:pt x="110" y="154"/>
                    </a:lnTo>
                    <a:lnTo>
                      <a:pt x="112" y="154"/>
                    </a:lnTo>
                    <a:lnTo>
                      <a:pt x="112" y="141"/>
                    </a:lnTo>
                    <a:lnTo>
                      <a:pt x="117" y="141"/>
                    </a:lnTo>
                    <a:lnTo>
                      <a:pt x="117" y="139"/>
                    </a:lnTo>
                    <a:lnTo>
                      <a:pt x="122" y="137"/>
                    </a:lnTo>
                    <a:lnTo>
                      <a:pt x="127" y="135"/>
                    </a:lnTo>
                    <a:lnTo>
                      <a:pt x="129" y="135"/>
                    </a:lnTo>
                    <a:lnTo>
                      <a:pt x="129" y="32"/>
                    </a:lnTo>
                    <a:lnTo>
                      <a:pt x="127" y="32"/>
                    </a:lnTo>
                    <a:lnTo>
                      <a:pt x="127" y="28"/>
                    </a:lnTo>
                    <a:lnTo>
                      <a:pt x="122" y="28"/>
                    </a:lnTo>
                    <a:lnTo>
                      <a:pt x="120" y="23"/>
                    </a:lnTo>
                    <a:lnTo>
                      <a:pt x="115" y="23"/>
                    </a:lnTo>
                    <a:lnTo>
                      <a:pt x="115" y="21"/>
                    </a:lnTo>
                    <a:lnTo>
                      <a:pt x="110" y="21"/>
                    </a:lnTo>
                    <a:lnTo>
                      <a:pt x="110" y="19"/>
                    </a:lnTo>
                    <a:lnTo>
                      <a:pt x="100" y="19"/>
                    </a:lnTo>
                    <a:lnTo>
                      <a:pt x="100" y="17"/>
                    </a:lnTo>
                    <a:lnTo>
                      <a:pt x="81" y="17"/>
                    </a:lnTo>
                    <a:lnTo>
                      <a:pt x="78" y="13"/>
                    </a:lnTo>
                    <a:lnTo>
                      <a:pt x="78" y="8"/>
                    </a:lnTo>
                    <a:lnTo>
                      <a:pt x="76" y="8"/>
                    </a:lnTo>
                    <a:lnTo>
                      <a:pt x="76" y="2"/>
                    </a:lnTo>
                    <a:lnTo>
                      <a:pt x="73" y="2"/>
                    </a:lnTo>
                    <a:lnTo>
                      <a:pt x="73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AAC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4" name="Freeform 273">
                <a:extLst>
                  <a:ext uri="{FF2B5EF4-FFF2-40B4-BE49-F238E27FC236}">
                    <a16:creationId xmlns:a16="http://schemas.microsoft.com/office/drawing/2014/main" id="{AA7E83F6-A1D0-770E-C1BC-A5DC4D9425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657"/>
                <a:ext cx="129" cy="274"/>
              </a:xfrm>
              <a:custGeom>
                <a:avLst/>
                <a:gdLst>
                  <a:gd name="T0" fmla="*/ 95 w 129"/>
                  <a:gd name="T1" fmla="*/ 274 h 274"/>
                  <a:gd name="T2" fmla="*/ 34 w 129"/>
                  <a:gd name="T3" fmla="*/ 274 h 274"/>
                  <a:gd name="T4" fmla="*/ 30 w 129"/>
                  <a:gd name="T5" fmla="*/ 274 h 274"/>
                  <a:gd name="T6" fmla="*/ 17 w 129"/>
                  <a:gd name="T7" fmla="*/ 139 h 274"/>
                  <a:gd name="T8" fmla="*/ 3 w 129"/>
                  <a:gd name="T9" fmla="*/ 130 h 274"/>
                  <a:gd name="T10" fmla="*/ 0 w 129"/>
                  <a:gd name="T11" fmla="*/ 128 h 274"/>
                  <a:gd name="T12" fmla="*/ 3 w 129"/>
                  <a:gd name="T13" fmla="*/ 38 h 274"/>
                  <a:gd name="T14" fmla="*/ 3 w 129"/>
                  <a:gd name="T15" fmla="*/ 32 h 274"/>
                  <a:gd name="T16" fmla="*/ 5 w 129"/>
                  <a:gd name="T17" fmla="*/ 32 h 274"/>
                  <a:gd name="T18" fmla="*/ 5 w 129"/>
                  <a:gd name="T19" fmla="*/ 28 h 274"/>
                  <a:gd name="T20" fmla="*/ 8 w 129"/>
                  <a:gd name="T21" fmla="*/ 28 h 274"/>
                  <a:gd name="T22" fmla="*/ 10 w 129"/>
                  <a:gd name="T23" fmla="*/ 26 h 274"/>
                  <a:gd name="T24" fmla="*/ 13 w 129"/>
                  <a:gd name="T25" fmla="*/ 26 h 274"/>
                  <a:gd name="T26" fmla="*/ 13 w 129"/>
                  <a:gd name="T27" fmla="*/ 23 h 274"/>
                  <a:gd name="T28" fmla="*/ 15 w 129"/>
                  <a:gd name="T29" fmla="*/ 23 h 274"/>
                  <a:gd name="T30" fmla="*/ 17 w 129"/>
                  <a:gd name="T31" fmla="*/ 21 h 274"/>
                  <a:gd name="T32" fmla="*/ 22 w 129"/>
                  <a:gd name="T33" fmla="*/ 21 h 274"/>
                  <a:gd name="T34" fmla="*/ 22 w 129"/>
                  <a:gd name="T35" fmla="*/ 19 h 274"/>
                  <a:gd name="T36" fmla="*/ 32 w 129"/>
                  <a:gd name="T37" fmla="*/ 19 h 274"/>
                  <a:gd name="T38" fmla="*/ 32 w 129"/>
                  <a:gd name="T39" fmla="*/ 17 h 274"/>
                  <a:gd name="T40" fmla="*/ 47 w 129"/>
                  <a:gd name="T41" fmla="*/ 17 h 274"/>
                  <a:gd name="T42" fmla="*/ 49 w 129"/>
                  <a:gd name="T43" fmla="*/ 17 h 274"/>
                  <a:gd name="T44" fmla="*/ 49 w 129"/>
                  <a:gd name="T45" fmla="*/ 15 h 274"/>
                  <a:gd name="T46" fmla="*/ 51 w 129"/>
                  <a:gd name="T47" fmla="*/ 15 h 274"/>
                  <a:gd name="T48" fmla="*/ 51 w 129"/>
                  <a:gd name="T49" fmla="*/ 8 h 274"/>
                  <a:gd name="T50" fmla="*/ 54 w 129"/>
                  <a:gd name="T51" fmla="*/ 8 h 274"/>
                  <a:gd name="T52" fmla="*/ 54 w 129"/>
                  <a:gd name="T53" fmla="*/ 2 h 274"/>
                  <a:gd name="T54" fmla="*/ 54 w 129"/>
                  <a:gd name="T55" fmla="*/ 0 h 274"/>
                  <a:gd name="T56" fmla="*/ 73 w 129"/>
                  <a:gd name="T57" fmla="*/ 0 h 274"/>
                  <a:gd name="T58" fmla="*/ 76 w 129"/>
                  <a:gd name="T59" fmla="*/ 2 h 274"/>
                  <a:gd name="T60" fmla="*/ 76 w 129"/>
                  <a:gd name="T61" fmla="*/ 8 h 274"/>
                  <a:gd name="T62" fmla="*/ 78 w 129"/>
                  <a:gd name="T63" fmla="*/ 8 h 274"/>
                  <a:gd name="T64" fmla="*/ 78 w 129"/>
                  <a:gd name="T65" fmla="*/ 15 h 274"/>
                  <a:gd name="T66" fmla="*/ 81 w 129"/>
                  <a:gd name="T67" fmla="*/ 15 h 274"/>
                  <a:gd name="T68" fmla="*/ 81 w 129"/>
                  <a:gd name="T69" fmla="*/ 17 h 274"/>
                  <a:gd name="T70" fmla="*/ 83 w 129"/>
                  <a:gd name="T71" fmla="*/ 17 h 274"/>
                  <a:gd name="T72" fmla="*/ 100 w 129"/>
                  <a:gd name="T73" fmla="*/ 17 h 274"/>
                  <a:gd name="T74" fmla="*/ 100 w 129"/>
                  <a:gd name="T75" fmla="*/ 19 h 274"/>
                  <a:gd name="T76" fmla="*/ 110 w 129"/>
                  <a:gd name="T77" fmla="*/ 19 h 274"/>
                  <a:gd name="T78" fmla="*/ 110 w 129"/>
                  <a:gd name="T79" fmla="*/ 21 h 274"/>
                  <a:gd name="T80" fmla="*/ 115 w 129"/>
                  <a:gd name="T81" fmla="*/ 21 h 274"/>
                  <a:gd name="T82" fmla="*/ 117 w 129"/>
                  <a:gd name="T83" fmla="*/ 23 h 274"/>
                  <a:gd name="T84" fmla="*/ 120 w 129"/>
                  <a:gd name="T85" fmla="*/ 23 h 274"/>
                  <a:gd name="T86" fmla="*/ 120 w 129"/>
                  <a:gd name="T87" fmla="*/ 26 h 274"/>
                  <a:gd name="T88" fmla="*/ 122 w 129"/>
                  <a:gd name="T89" fmla="*/ 26 h 274"/>
                  <a:gd name="T90" fmla="*/ 124 w 129"/>
                  <a:gd name="T91" fmla="*/ 28 h 274"/>
                  <a:gd name="T92" fmla="*/ 127 w 129"/>
                  <a:gd name="T93" fmla="*/ 28 h 274"/>
                  <a:gd name="T94" fmla="*/ 127 w 129"/>
                  <a:gd name="T95" fmla="*/ 32 h 274"/>
                  <a:gd name="T96" fmla="*/ 129 w 129"/>
                  <a:gd name="T97" fmla="*/ 32 h 274"/>
                  <a:gd name="T98" fmla="*/ 129 w 129"/>
                  <a:gd name="T99" fmla="*/ 38 h 274"/>
                  <a:gd name="T100" fmla="*/ 129 w 129"/>
                  <a:gd name="T101" fmla="*/ 128 h 274"/>
                  <a:gd name="T102" fmla="*/ 129 w 129"/>
                  <a:gd name="T103" fmla="*/ 133 h 274"/>
                  <a:gd name="T104" fmla="*/ 112 w 129"/>
                  <a:gd name="T105" fmla="*/ 141 h 274"/>
                  <a:gd name="T106" fmla="*/ 112 w 129"/>
                  <a:gd name="T107" fmla="*/ 139 h 274"/>
                  <a:gd name="T108" fmla="*/ 100 w 129"/>
                  <a:gd name="T109" fmla="*/ 274 h 274"/>
                  <a:gd name="T110" fmla="*/ 95 w 129"/>
                  <a:gd name="T111" fmla="*/ 274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9" h="274">
                    <a:moveTo>
                      <a:pt x="95" y="274"/>
                    </a:moveTo>
                    <a:lnTo>
                      <a:pt x="34" y="274"/>
                    </a:lnTo>
                    <a:lnTo>
                      <a:pt x="30" y="274"/>
                    </a:lnTo>
                    <a:lnTo>
                      <a:pt x="17" y="139"/>
                    </a:lnTo>
                    <a:lnTo>
                      <a:pt x="3" y="130"/>
                    </a:lnTo>
                    <a:lnTo>
                      <a:pt x="0" y="128"/>
                    </a:lnTo>
                    <a:lnTo>
                      <a:pt x="3" y="38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5" y="28"/>
                    </a:lnTo>
                    <a:lnTo>
                      <a:pt x="8" y="28"/>
                    </a:lnTo>
                    <a:lnTo>
                      <a:pt x="10" y="26"/>
                    </a:lnTo>
                    <a:lnTo>
                      <a:pt x="13" y="26"/>
                    </a:lnTo>
                    <a:lnTo>
                      <a:pt x="13" y="23"/>
                    </a:lnTo>
                    <a:lnTo>
                      <a:pt x="15" y="23"/>
                    </a:lnTo>
                    <a:lnTo>
                      <a:pt x="17" y="21"/>
                    </a:lnTo>
                    <a:lnTo>
                      <a:pt x="22" y="21"/>
                    </a:lnTo>
                    <a:lnTo>
                      <a:pt x="22" y="19"/>
                    </a:lnTo>
                    <a:lnTo>
                      <a:pt x="32" y="19"/>
                    </a:lnTo>
                    <a:lnTo>
                      <a:pt x="32" y="17"/>
                    </a:lnTo>
                    <a:lnTo>
                      <a:pt x="47" y="17"/>
                    </a:lnTo>
                    <a:lnTo>
                      <a:pt x="49" y="17"/>
                    </a:lnTo>
                    <a:lnTo>
                      <a:pt x="49" y="15"/>
                    </a:lnTo>
                    <a:lnTo>
                      <a:pt x="51" y="15"/>
                    </a:lnTo>
                    <a:lnTo>
                      <a:pt x="51" y="8"/>
                    </a:lnTo>
                    <a:lnTo>
                      <a:pt x="54" y="8"/>
                    </a:lnTo>
                    <a:lnTo>
                      <a:pt x="54" y="2"/>
                    </a:lnTo>
                    <a:lnTo>
                      <a:pt x="54" y="0"/>
                    </a:lnTo>
                    <a:lnTo>
                      <a:pt x="73" y="0"/>
                    </a:lnTo>
                    <a:lnTo>
                      <a:pt x="76" y="2"/>
                    </a:lnTo>
                    <a:lnTo>
                      <a:pt x="76" y="8"/>
                    </a:lnTo>
                    <a:lnTo>
                      <a:pt x="78" y="8"/>
                    </a:lnTo>
                    <a:lnTo>
                      <a:pt x="78" y="15"/>
                    </a:lnTo>
                    <a:lnTo>
                      <a:pt x="81" y="15"/>
                    </a:lnTo>
                    <a:lnTo>
                      <a:pt x="81" y="17"/>
                    </a:lnTo>
                    <a:lnTo>
                      <a:pt x="83" y="17"/>
                    </a:lnTo>
                    <a:lnTo>
                      <a:pt x="100" y="17"/>
                    </a:lnTo>
                    <a:lnTo>
                      <a:pt x="100" y="19"/>
                    </a:lnTo>
                    <a:lnTo>
                      <a:pt x="110" y="19"/>
                    </a:lnTo>
                    <a:lnTo>
                      <a:pt x="110" y="21"/>
                    </a:lnTo>
                    <a:lnTo>
                      <a:pt x="115" y="21"/>
                    </a:lnTo>
                    <a:lnTo>
                      <a:pt x="117" y="23"/>
                    </a:lnTo>
                    <a:lnTo>
                      <a:pt x="120" y="23"/>
                    </a:lnTo>
                    <a:lnTo>
                      <a:pt x="120" y="26"/>
                    </a:lnTo>
                    <a:lnTo>
                      <a:pt x="122" y="26"/>
                    </a:lnTo>
                    <a:lnTo>
                      <a:pt x="124" y="28"/>
                    </a:lnTo>
                    <a:lnTo>
                      <a:pt x="127" y="28"/>
                    </a:lnTo>
                    <a:lnTo>
                      <a:pt x="127" y="32"/>
                    </a:lnTo>
                    <a:lnTo>
                      <a:pt x="129" y="32"/>
                    </a:lnTo>
                    <a:lnTo>
                      <a:pt x="129" y="38"/>
                    </a:lnTo>
                    <a:lnTo>
                      <a:pt x="129" y="128"/>
                    </a:lnTo>
                    <a:lnTo>
                      <a:pt x="129" y="133"/>
                    </a:lnTo>
                    <a:lnTo>
                      <a:pt x="112" y="141"/>
                    </a:lnTo>
                    <a:lnTo>
                      <a:pt x="112" y="139"/>
                    </a:lnTo>
                    <a:lnTo>
                      <a:pt x="100" y="274"/>
                    </a:lnTo>
                    <a:lnTo>
                      <a:pt x="95" y="27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" name="Oval 274">
                <a:extLst>
                  <a:ext uri="{FF2B5EF4-FFF2-40B4-BE49-F238E27FC236}">
                    <a16:creationId xmlns:a16="http://schemas.microsoft.com/office/drawing/2014/main" id="{AC82B81A-3B9B-4673-5E75-918148D5E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7" y="1783"/>
                <a:ext cx="27" cy="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" name="Oval 275">
                <a:extLst>
                  <a:ext uri="{FF2B5EF4-FFF2-40B4-BE49-F238E27FC236}">
                    <a16:creationId xmlns:a16="http://schemas.microsoft.com/office/drawing/2014/main" id="{228F4426-9763-EC41-7E87-DCBF85C60B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0" y="1783"/>
                <a:ext cx="26" cy="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" name="Oval 276">
                <a:extLst>
                  <a:ext uri="{FF2B5EF4-FFF2-40B4-BE49-F238E27FC236}">
                    <a16:creationId xmlns:a16="http://schemas.microsoft.com/office/drawing/2014/main" id="{907E2494-EEFC-D5F0-8E7A-615B54517D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4" y="1929"/>
                <a:ext cx="39" cy="1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" name="Oval 277">
                <a:extLst>
                  <a:ext uri="{FF2B5EF4-FFF2-40B4-BE49-F238E27FC236}">
                    <a16:creationId xmlns:a16="http://schemas.microsoft.com/office/drawing/2014/main" id="{24C1ACE9-3C7F-7273-EC96-F7F9ABFFCE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1929"/>
                <a:ext cx="37" cy="1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" name="Line 278">
                <a:extLst>
                  <a:ext uri="{FF2B5EF4-FFF2-40B4-BE49-F238E27FC236}">
                    <a16:creationId xmlns:a16="http://schemas.microsoft.com/office/drawing/2014/main" id="{CACE9AA2-8998-8E7B-D3BF-E01EF92410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3" y="1811"/>
                <a:ext cx="1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0" name="Line 279">
                <a:extLst>
                  <a:ext uri="{FF2B5EF4-FFF2-40B4-BE49-F238E27FC236}">
                    <a16:creationId xmlns:a16="http://schemas.microsoft.com/office/drawing/2014/main" id="{C39E33E1-D596-2318-2582-F14E6449FB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7" y="1710"/>
                <a:ext cx="1" cy="8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1" name="Line 280">
                <a:extLst>
                  <a:ext uri="{FF2B5EF4-FFF2-40B4-BE49-F238E27FC236}">
                    <a16:creationId xmlns:a16="http://schemas.microsoft.com/office/drawing/2014/main" id="{EE7A1358-E94D-3123-985D-07E42408BB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7" y="1710"/>
                <a:ext cx="1" cy="8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2" name="Oval 281">
                <a:extLst>
                  <a:ext uri="{FF2B5EF4-FFF2-40B4-BE49-F238E27FC236}">
                    <a16:creationId xmlns:a16="http://schemas.microsoft.com/office/drawing/2014/main" id="{4C517E62-7321-0B96-253C-D1B74FBB16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1" y="1599"/>
                <a:ext cx="64" cy="6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4" name="Group 271">
              <a:extLst>
                <a:ext uri="{FF2B5EF4-FFF2-40B4-BE49-F238E27FC236}">
                  <a16:creationId xmlns:a16="http://schemas.microsoft.com/office/drawing/2014/main" id="{FF0FB6E1-D114-EE05-AF04-2B1426C903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7584" y="4778653"/>
              <a:ext cx="122329" cy="328083"/>
              <a:chOff x="1347" y="1599"/>
              <a:chExt cx="129" cy="340"/>
            </a:xfrm>
          </p:grpSpPr>
          <p:sp>
            <p:nvSpPr>
              <p:cNvPr id="135" name="Freeform 272">
                <a:extLst>
                  <a:ext uri="{FF2B5EF4-FFF2-40B4-BE49-F238E27FC236}">
                    <a16:creationId xmlns:a16="http://schemas.microsoft.com/office/drawing/2014/main" id="{741BE746-9CDC-E79A-7C24-D4940E59DA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657"/>
                <a:ext cx="129" cy="274"/>
              </a:xfrm>
              <a:custGeom>
                <a:avLst/>
                <a:gdLst>
                  <a:gd name="T0" fmla="*/ 54 w 129"/>
                  <a:gd name="T1" fmla="*/ 8 h 274"/>
                  <a:gd name="T2" fmla="*/ 51 w 129"/>
                  <a:gd name="T3" fmla="*/ 15 h 274"/>
                  <a:gd name="T4" fmla="*/ 32 w 129"/>
                  <a:gd name="T5" fmla="*/ 17 h 274"/>
                  <a:gd name="T6" fmla="*/ 22 w 129"/>
                  <a:gd name="T7" fmla="*/ 19 h 274"/>
                  <a:gd name="T8" fmla="*/ 17 w 129"/>
                  <a:gd name="T9" fmla="*/ 21 h 274"/>
                  <a:gd name="T10" fmla="*/ 13 w 129"/>
                  <a:gd name="T11" fmla="*/ 23 h 274"/>
                  <a:gd name="T12" fmla="*/ 8 w 129"/>
                  <a:gd name="T13" fmla="*/ 28 h 274"/>
                  <a:gd name="T14" fmla="*/ 5 w 129"/>
                  <a:gd name="T15" fmla="*/ 32 h 274"/>
                  <a:gd name="T16" fmla="*/ 3 w 129"/>
                  <a:gd name="T17" fmla="*/ 86 h 274"/>
                  <a:gd name="T18" fmla="*/ 0 w 129"/>
                  <a:gd name="T19" fmla="*/ 130 h 274"/>
                  <a:gd name="T20" fmla="*/ 3 w 129"/>
                  <a:gd name="T21" fmla="*/ 133 h 274"/>
                  <a:gd name="T22" fmla="*/ 10 w 129"/>
                  <a:gd name="T23" fmla="*/ 137 h 274"/>
                  <a:gd name="T24" fmla="*/ 17 w 129"/>
                  <a:gd name="T25" fmla="*/ 141 h 274"/>
                  <a:gd name="T26" fmla="*/ 20 w 129"/>
                  <a:gd name="T27" fmla="*/ 154 h 274"/>
                  <a:gd name="T28" fmla="*/ 22 w 129"/>
                  <a:gd name="T29" fmla="*/ 180 h 274"/>
                  <a:gd name="T30" fmla="*/ 25 w 129"/>
                  <a:gd name="T31" fmla="*/ 208 h 274"/>
                  <a:gd name="T32" fmla="*/ 27 w 129"/>
                  <a:gd name="T33" fmla="*/ 235 h 274"/>
                  <a:gd name="T34" fmla="*/ 30 w 129"/>
                  <a:gd name="T35" fmla="*/ 261 h 274"/>
                  <a:gd name="T36" fmla="*/ 100 w 129"/>
                  <a:gd name="T37" fmla="*/ 274 h 274"/>
                  <a:gd name="T38" fmla="*/ 103 w 129"/>
                  <a:gd name="T39" fmla="*/ 261 h 274"/>
                  <a:gd name="T40" fmla="*/ 105 w 129"/>
                  <a:gd name="T41" fmla="*/ 235 h 274"/>
                  <a:gd name="T42" fmla="*/ 107 w 129"/>
                  <a:gd name="T43" fmla="*/ 208 h 274"/>
                  <a:gd name="T44" fmla="*/ 110 w 129"/>
                  <a:gd name="T45" fmla="*/ 180 h 274"/>
                  <a:gd name="T46" fmla="*/ 112 w 129"/>
                  <a:gd name="T47" fmla="*/ 154 h 274"/>
                  <a:gd name="T48" fmla="*/ 117 w 129"/>
                  <a:gd name="T49" fmla="*/ 141 h 274"/>
                  <a:gd name="T50" fmla="*/ 122 w 129"/>
                  <a:gd name="T51" fmla="*/ 137 h 274"/>
                  <a:gd name="T52" fmla="*/ 129 w 129"/>
                  <a:gd name="T53" fmla="*/ 135 h 274"/>
                  <a:gd name="T54" fmla="*/ 127 w 129"/>
                  <a:gd name="T55" fmla="*/ 32 h 274"/>
                  <a:gd name="T56" fmla="*/ 122 w 129"/>
                  <a:gd name="T57" fmla="*/ 28 h 274"/>
                  <a:gd name="T58" fmla="*/ 115 w 129"/>
                  <a:gd name="T59" fmla="*/ 23 h 274"/>
                  <a:gd name="T60" fmla="*/ 110 w 129"/>
                  <a:gd name="T61" fmla="*/ 21 h 274"/>
                  <a:gd name="T62" fmla="*/ 100 w 129"/>
                  <a:gd name="T63" fmla="*/ 19 h 274"/>
                  <a:gd name="T64" fmla="*/ 81 w 129"/>
                  <a:gd name="T65" fmla="*/ 17 h 274"/>
                  <a:gd name="T66" fmla="*/ 78 w 129"/>
                  <a:gd name="T67" fmla="*/ 8 h 274"/>
                  <a:gd name="T68" fmla="*/ 76 w 129"/>
                  <a:gd name="T69" fmla="*/ 2 h 274"/>
                  <a:gd name="T70" fmla="*/ 73 w 129"/>
                  <a:gd name="T71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9" h="274">
                    <a:moveTo>
                      <a:pt x="54" y="0"/>
                    </a:moveTo>
                    <a:lnTo>
                      <a:pt x="54" y="8"/>
                    </a:lnTo>
                    <a:lnTo>
                      <a:pt x="51" y="8"/>
                    </a:lnTo>
                    <a:lnTo>
                      <a:pt x="51" y="15"/>
                    </a:lnTo>
                    <a:lnTo>
                      <a:pt x="47" y="17"/>
                    </a:lnTo>
                    <a:lnTo>
                      <a:pt x="32" y="17"/>
                    </a:lnTo>
                    <a:lnTo>
                      <a:pt x="32" y="19"/>
                    </a:lnTo>
                    <a:lnTo>
                      <a:pt x="22" y="19"/>
                    </a:lnTo>
                    <a:lnTo>
                      <a:pt x="22" y="21"/>
                    </a:lnTo>
                    <a:lnTo>
                      <a:pt x="17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13" y="26"/>
                    </a:lnTo>
                    <a:lnTo>
                      <a:pt x="8" y="28"/>
                    </a:lnTo>
                    <a:lnTo>
                      <a:pt x="5" y="28"/>
                    </a:lnTo>
                    <a:lnTo>
                      <a:pt x="5" y="32"/>
                    </a:lnTo>
                    <a:lnTo>
                      <a:pt x="3" y="32"/>
                    </a:lnTo>
                    <a:lnTo>
                      <a:pt x="3" y="86"/>
                    </a:lnTo>
                    <a:lnTo>
                      <a:pt x="0" y="86"/>
                    </a:lnTo>
                    <a:lnTo>
                      <a:pt x="0" y="130"/>
                    </a:lnTo>
                    <a:lnTo>
                      <a:pt x="3" y="130"/>
                    </a:lnTo>
                    <a:lnTo>
                      <a:pt x="3" y="133"/>
                    </a:lnTo>
                    <a:lnTo>
                      <a:pt x="8" y="133"/>
                    </a:lnTo>
                    <a:lnTo>
                      <a:pt x="10" y="137"/>
                    </a:lnTo>
                    <a:lnTo>
                      <a:pt x="15" y="137"/>
                    </a:lnTo>
                    <a:lnTo>
                      <a:pt x="17" y="141"/>
                    </a:lnTo>
                    <a:lnTo>
                      <a:pt x="17" y="154"/>
                    </a:lnTo>
                    <a:lnTo>
                      <a:pt x="20" y="154"/>
                    </a:lnTo>
                    <a:lnTo>
                      <a:pt x="20" y="180"/>
                    </a:lnTo>
                    <a:lnTo>
                      <a:pt x="22" y="180"/>
                    </a:lnTo>
                    <a:lnTo>
                      <a:pt x="22" y="208"/>
                    </a:lnTo>
                    <a:lnTo>
                      <a:pt x="25" y="208"/>
                    </a:lnTo>
                    <a:lnTo>
                      <a:pt x="25" y="235"/>
                    </a:lnTo>
                    <a:lnTo>
                      <a:pt x="27" y="235"/>
                    </a:lnTo>
                    <a:lnTo>
                      <a:pt x="27" y="261"/>
                    </a:lnTo>
                    <a:lnTo>
                      <a:pt x="30" y="261"/>
                    </a:lnTo>
                    <a:lnTo>
                      <a:pt x="30" y="274"/>
                    </a:lnTo>
                    <a:lnTo>
                      <a:pt x="100" y="274"/>
                    </a:lnTo>
                    <a:lnTo>
                      <a:pt x="100" y="261"/>
                    </a:lnTo>
                    <a:lnTo>
                      <a:pt x="103" y="261"/>
                    </a:lnTo>
                    <a:lnTo>
                      <a:pt x="103" y="235"/>
                    </a:lnTo>
                    <a:lnTo>
                      <a:pt x="105" y="235"/>
                    </a:lnTo>
                    <a:lnTo>
                      <a:pt x="105" y="208"/>
                    </a:lnTo>
                    <a:lnTo>
                      <a:pt x="107" y="208"/>
                    </a:lnTo>
                    <a:lnTo>
                      <a:pt x="107" y="180"/>
                    </a:lnTo>
                    <a:lnTo>
                      <a:pt x="110" y="180"/>
                    </a:lnTo>
                    <a:lnTo>
                      <a:pt x="110" y="154"/>
                    </a:lnTo>
                    <a:lnTo>
                      <a:pt x="112" y="154"/>
                    </a:lnTo>
                    <a:lnTo>
                      <a:pt x="112" y="141"/>
                    </a:lnTo>
                    <a:lnTo>
                      <a:pt x="117" y="141"/>
                    </a:lnTo>
                    <a:lnTo>
                      <a:pt x="117" y="139"/>
                    </a:lnTo>
                    <a:lnTo>
                      <a:pt x="122" y="137"/>
                    </a:lnTo>
                    <a:lnTo>
                      <a:pt x="127" y="135"/>
                    </a:lnTo>
                    <a:lnTo>
                      <a:pt x="129" y="135"/>
                    </a:lnTo>
                    <a:lnTo>
                      <a:pt x="129" y="32"/>
                    </a:lnTo>
                    <a:lnTo>
                      <a:pt x="127" y="32"/>
                    </a:lnTo>
                    <a:lnTo>
                      <a:pt x="127" y="28"/>
                    </a:lnTo>
                    <a:lnTo>
                      <a:pt x="122" y="28"/>
                    </a:lnTo>
                    <a:lnTo>
                      <a:pt x="120" y="23"/>
                    </a:lnTo>
                    <a:lnTo>
                      <a:pt x="115" y="23"/>
                    </a:lnTo>
                    <a:lnTo>
                      <a:pt x="115" y="21"/>
                    </a:lnTo>
                    <a:lnTo>
                      <a:pt x="110" y="21"/>
                    </a:lnTo>
                    <a:lnTo>
                      <a:pt x="110" y="19"/>
                    </a:lnTo>
                    <a:lnTo>
                      <a:pt x="100" y="19"/>
                    </a:lnTo>
                    <a:lnTo>
                      <a:pt x="100" y="17"/>
                    </a:lnTo>
                    <a:lnTo>
                      <a:pt x="81" y="17"/>
                    </a:lnTo>
                    <a:lnTo>
                      <a:pt x="78" y="13"/>
                    </a:lnTo>
                    <a:lnTo>
                      <a:pt x="78" y="8"/>
                    </a:lnTo>
                    <a:lnTo>
                      <a:pt x="76" y="8"/>
                    </a:lnTo>
                    <a:lnTo>
                      <a:pt x="76" y="2"/>
                    </a:lnTo>
                    <a:lnTo>
                      <a:pt x="73" y="2"/>
                    </a:lnTo>
                    <a:lnTo>
                      <a:pt x="73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AAC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Freeform 273">
                <a:extLst>
                  <a:ext uri="{FF2B5EF4-FFF2-40B4-BE49-F238E27FC236}">
                    <a16:creationId xmlns:a16="http://schemas.microsoft.com/office/drawing/2014/main" id="{B3B3B5DC-058E-CA29-B110-9AC195CFA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657"/>
                <a:ext cx="129" cy="274"/>
              </a:xfrm>
              <a:custGeom>
                <a:avLst/>
                <a:gdLst>
                  <a:gd name="T0" fmla="*/ 95 w 129"/>
                  <a:gd name="T1" fmla="*/ 274 h 274"/>
                  <a:gd name="T2" fmla="*/ 34 w 129"/>
                  <a:gd name="T3" fmla="*/ 274 h 274"/>
                  <a:gd name="T4" fmla="*/ 30 w 129"/>
                  <a:gd name="T5" fmla="*/ 274 h 274"/>
                  <a:gd name="T6" fmla="*/ 17 w 129"/>
                  <a:gd name="T7" fmla="*/ 139 h 274"/>
                  <a:gd name="T8" fmla="*/ 3 w 129"/>
                  <a:gd name="T9" fmla="*/ 130 h 274"/>
                  <a:gd name="T10" fmla="*/ 0 w 129"/>
                  <a:gd name="T11" fmla="*/ 128 h 274"/>
                  <a:gd name="T12" fmla="*/ 3 w 129"/>
                  <a:gd name="T13" fmla="*/ 38 h 274"/>
                  <a:gd name="T14" fmla="*/ 3 w 129"/>
                  <a:gd name="T15" fmla="*/ 32 h 274"/>
                  <a:gd name="T16" fmla="*/ 5 w 129"/>
                  <a:gd name="T17" fmla="*/ 32 h 274"/>
                  <a:gd name="T18" fmla="*/ 5 w 129"/>
                  <a:gd name="T19" fmla="*/ 28 h 274"/>
                  <a:gd name="T20" fmla="*/ 8 w 129"/>
                  <a:gd name="T21" fmla="*/ 28 h 274"/>
                  <a:gd name="T22" fmla="*/ 10 w 129"/>
                  <a:gd name="T23" fmla="*/ 26 h 274"/>
                  <a:gd name="T24" fmla="*/ 13 w 129"/>
                  <a:gd name="T25" fmla="*/ 26 h 274"/>
                  <a:gd name="T26" fmla="*/ 13 w 129"/>
                  <a:gd name="T27" fmla="*/ 23 h 274"/>
                  <a:gd name="T28" fmla="*/ 15 w 129"/>
                  <a:gd name="T29" fmla="*/ 23 h 274"/>
                  <a:gd name="T30" fmla="*/ 17 w 129"/>
                  <a:gd name="T31" fmla="*/ 21 h 274"/>
                  <a:gd name="T32" fmla="*/ 22 w 129"/>
                  <a:gd name="T33" fmla="*/ 21 h 274"/>
                  <a:gd name="T34" fmla="*/ 22 w 129"/>
                  <a:gd name="T35" fmla="*/ 19 h 274"/>
                  <a:gd name="T36" fmla="*/ 32 w 129"/>
                  <a:gd name="T37" fmla="*/ 19 h 274"/>
                  <a:gd name="T38" fmla="*/ 32 w 129"/>
                  <a:gd name="T39" fmla="*/ 17 h 274"/>
                  <a:gd name="T40" fmla="*/ 47 w 129"/>
                  <a:gd name="T41" fmla="*/ 17 h 274"/>
                  <a:gd name="T42" fmla="*/ 49 w 129"/>
                  <a:gd name="T43" fmla="*/ 17 h 274"/>
                  <a:gd name="T44" fmla="*/ 49 w 129"/>
                  <a:gd name="T45" fmla="*/ 15 h 274"/>
                  <a:gd name="T46" fmla="*/ 51 w 129"/>
                  <a:gd name="T47" fmla="*/ 15 h 274"/>
                  <a:gd name="T48" fmla="*/ 51 w 129"/>
                  <a:gd name="T49" fmla="*/ 8 h 274"/>
                  <a:gd name="T50" fmla="*/ 54 w 129"/>
                  <a:gd name="T51" fmla="*/ 8 h 274"/>
                  <a:gd name="T52" fmla="*/ 54 w 129"/>
                  <a:gd name="T53" fmla="*/ 2 h 274"/>
                  <a:gd name="T54" fmla="*/ 54 w 129"/>
                  <a:gd name="T55" fmla="*/ 0 h 274"/>
                  <a:gd name="T56" fmla="*/ 73 w 129"/>
                  <a:gd name="T57" fmla="*/ 0 h 274"/>
                  <a:gd name="T58" fmla="*/ 76 w 129"/>
                  <a:gd name="T59" fmla="*/ 2 h 274"/>
                  <a:gd name="T60" fmla="*/ 76 w 129"/>
                  <a:gd name="T61" fmla="*/ 8 h 274"/>
                  <a:gd name="T62" fmla="*/ 78 w 129"/>
                  <a:gd name="T63" fmla="*/ 8 h 274"/>
                  <a:gd name="T64" fmla="*/ 78 w 129"/>
                  <a:gd name="T65" fmla="*/ 15 h 274"/>
                  <a:gd name="T66" fmla="*/ 81 w 129"/>
                  <a:gd name="T67" fmla="*/ 15 h 274"/>
                  <a:gd name="T68" fmla="*/ 81 w 129"/>
                  <a:gd name="T69" fmla="*/ 17 h 274"/>
                  <a:gd name="T70" fmla="*/ 83 w 129"/>
                  <a:gd name="T71" fmla="*/ 17 h 274"/>
                  <a:gd name="T72" fmla="*/ 100 w 129"/>
                  <a:gd name="T73" fmla="*/ 17 h 274"/>
                  <a:gd name="T74" fmla="*/ 100 w 129"/>
                  <a:gd name="T75" fmla="*/ 19 h 274"/>
                  <a:gd name="T76" fmla="*/ 110 w 129"/>
                  <a:gd name="T77" fmla="*/ 19 h 274"/>
                  <a:gd name="T78" fmla="*/ 110 w 129"/>
                  <a:gd name="T79" fmla="*/ 21 h 274"/>
                  <a:gd name="T80" fmla="*/ 115 w 129"/>
                  <a:gd name="T81" fmla="*/ 21 h 274"/>
                  <a:gd name="T82" fmla="*/ 117 w 129"/>
                  <a:gd name="T83" fmla="*/ 23 h 274"/>
                  <a:gd name="T84" fmla="*/ 120 w 129"/>
                  <a:gd name="T85" fmla="*/ 23 h 274"/>
                  <a:gd name="T86" fmla="*/ 120 w 129"/>
                  <a:gd name="T87" fmla="*/ 26 h 274"/>
                  <a:gd name="T88" fmla="*/ 122 w 129"/>
                  <a:gd name="T89" fmla="*/ 26 h 274"/>
                  <a:gd name="T90" fmla="*/ 124 w 129"/>
                  <a:gd name="T91" fmla="*/ 28 h 274"/>
                  <a:gd name="T92" fmla="*/ 127 w 129"/>
                  <a:gd name="T93" fmla="*/ 28 h 274"/>
                  <a:gd name="T94" fmla="*/ 127 w 129"/>
                  <a:gd name="T95" fmla="*/ 32 h 274"/>
                  <a:gd name="T96" fmla="*/ 129 w 129"/>
                  <a:gd name="T97" fmla="*/ 32 h 274"/>
                  <a:gd name="T98" fmla="*/ 129 w 129"/>
                  <a:gd name="T99" fmla="*/ 38 h 274"/>
                  <a:gd name="T100" fmla="*/ 129 w 129"/>
                  <a:gd name="T101" fmla="*/ 128 h 274"/>
                  <a:gd name="T102" fmla="*/ 129 w 129"/>
                  <a:gd name="T103" fmla="*/ 133 h 274"/>
                  <a:gd name="T104" fmla="*/ 112 w 129"/>
                  <a:gd name="T105" fmla="*/ 141 h 274"/>
                  <a:gd name="T106" fmla="*/ 112 w 129"/>
                  <a:gd name="T107" fmla="*/ 139 h 274"/>
                  <a:gd name="T108" fmla="*/ 100 w 129"/>
                  <a:gd name="T109" fmla="*/ 274 h 274"/>
                  <a:gd name="T110" fmla="*/ 95 w 129"/>
                  <a:gd name="T111" fmla="*/ 274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9" h="274">
                    <a:moveTo>
                      <a:pt x="95" y="274"/>
                    </a:moveTo>
                    <a:lnTo>
                      <a:pt x="34" y="274"/>
                    </a:lnTo>
                    <a:lnTo>
                      <a:pt x="30" y="274"/>
                    </a:lnTo>
                    <a:lnTo>
                      <a:pt x="17" y="139"/>
                    </a:lnTo>
                    <a:lnTo>
                      <a:pt x="3" y="130"/>
                    </a:lnTo>
                    <a:lnTo>
                      <a:pt x="0" y="128"/>
                    </a:lnTo>
                    <a:lnTo>
                      <a:pt x="3" y="38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5" y="28"/>
                    </a:lnTo>
                    <a:lnTo>
                      <a:pt x="8" y="28"/>
                    </a:lnTo>
                    <a:lnTo>
                      <a:pt x="10" y="26"/>
                    </a:lnTo>
                    <a:lnTo>
                      <a:pt x="13" y="26"/>
                    </a:lnTo>
                    <a:lnTo>
                      <a:pt x="13" y="23"/>
                    </a:lnTo>
                    <a:lnTo>
                      <a:pt x="15" y="23"/>
                    </a:lnTo>
                    <a:lnTo>
                      <a:pt x="17" y="21"/>
                    </a:lnTo>
                    <a:lnTo>
                      <a:pt x="22" y="21"/>
                    </a:lnTo>
                    <a:lnTo>
                      <a:pt x="22" y="19"/>
                    </a:lnTo>
                    <a:lnTo>
                      <a:pt x="32" y="19"/>
                    </a:lnTo>
                    <a:lnTo>
                      <a:pt x="32" y="17"/>
                    </a:lnTo>
                    <a:lnTo>
                      <a:pt x="47" y="17"/>
                    </a:lnTo>
                    <a:lnTo>
                      <a:pt x="49" y="17"/>
                    </a:lnTo>
                    <a:lnTo>
                      <a:pt x="49" y="15"/>
                    </a:lnTo>
                    <a:lnTo>
                      <a:pt x="51" y="15"/>
                    </a:lnTo>
                    <a:lnTo>
                      <a:pt x="51" y="8"/>
                    </a:lnTo>
                    <a:lnTo>
                      <a:pt x="54" y="8"/>
                    </a:lnTo>
                    <a:lnTo>
                      <a:pt x="54" y="2"/>
                    </a:lnTo>
                    <a:lnTo>
                      <a:pt x="54" y="0"/>
                    </a:lnTo>
                    <a:lnTo>
                      <a:pt x="73" y="0"/>
                    </a:lnTo>
                    <a:lnTo>
                      <a:pt x="76" y="2"/>
                    </a:lnTo>
                    <a:lnTo>
                      <a:pt x="76" y="8"/>
                    </a:lnTo>
                    <a:lnTo>
                      <a:pt x="78" y="8"/>
                    </a:lnTo>
                    <a:lnTo>
                      <a:pt x="78" y="15"/>
                    </a:lnTo>
                    <a:lnTo>
                      <a:pt x="81" y="15"/>
                    </a:lnTo>
                    <a:lnTo>
                      <a:pt x="81" y="17"/>
                    </a:lnTo>
                    <a:lnTo>
                      <a:pt x="83" y="17"/>
                    </a:lnTo>
                    <a:lnTo>
                      <a:pt x="100" y="17"/>
                    </a:lnTo>
                    <a:lnTo>
                      <a:pt x="100" y="19"/>
                    </a:lnTo>
                    <a:lnTo>
                      <a:pt x="110" y="19"/>
                    </a:lnTo>
                    <a:lnTo>
                      <a:pt x="110" y="21"/>
                    </a:lnTo>
                    <a:lnTo>
                      <a:pt x="115" y="21"/>
                    </a:lnTo>
                    <a:lnTo>
                      <a:pt x="117" y="23"/>
                    </a:lnTo>
                    <a:lnTo>
                      <a:pt x="120" y="23"/>
                    </a:lnTo>
                    <a:lnTo>
                      <a:pt x="120" y="26"/>
                    </a:lnTo>
                    <a:lnTo>
                      <a:pt x="122" y="26"/>
                    </a:lnTo>
                    <a:lnTo>
                      <a:pt x="124" y="28"/>
                    </a:lnTo>
                    <a:lnTo>
                      <a:pt x="127" y="28"/>
                    </a:lnTo>
                    <a:lnTo>
                      <a:pt x="127" y="32"/>
                    </a:lnTo>
                    <a:lnTo>
                      <a:pt x="129" y="32"/>
                    </a:lnTo>
                    <a:lnTo>
                      <a:pt x="129" y="38"/>
                    </a:lnTo>
                    <a:lnTo>
                      <a:pt x="129" y="128"/>
                    </a:lnTo>
                    <a:lnTo>
                      <a:pt x="129" y="133"/>
                    </a:lnTo>
                    <a:lnTo>
                      <a:pt x="112" y="141"/>
                    </a:lnTo>
                    <a:lnTo>
                      <a:pt x="112" y="139"/>
                    </a:lnTo>
                    <a:lnTo>
                      <a:pt x="100" y="274"/>
                    </a:lnTo>
                    <a:lnTo>
                      <a:pt x="95" y="27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" name="Oval 274">
                <a:extLst>
                  <a:ext uri="{FF2B5EF4-FFF2-40B4-BE49-F238E27FC236}">
                    <a16:creationId xmlns:a16="http://schemas.microsoft.com/office/drawing/2014/main" id="{C255A09F-04AB-2C0F-A60F-F2D101794E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7" y="1783"/>
                <a:ext cx="27" cy="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" name="Oval 275">
                <a:extLst>
                  <a:ext uri="{FF2B5EF4-FFF2-40B4-BE49-F238E27FC236}">
                    <a16:creationId xmlns:a16="http://schemas.microsoft.com/office/drawing/2014/main" id="{09FD5D89-B48C-6201-C877-07E7B03C5E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0" y="1783"/>
                <a:ext cx="26" cy="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Oval 276">
                <a:extLst>
                  <a:ext uri="{FF2B5EF4-FFF2-40B4-BE49-F238E27FC236}">
                    <a16:creationId xmlns:a16="http://schemas.microsoft.com/office/drawing/2014/main" id="{D5B52747-CDA5-4D71-C535-350E2793CA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4" y="1929"/>
                <a:ext cx="39" cy="1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" name="Oval 277">
                <a:extLst>
                  <a:ext uri="{FF2B5EF4-FFF2-40B4-BE49-F238E27FC236}">
                    <a16:creationId xmlns:a16="http://schemas.microsoft.com/office/drawing/2014/main" id="{FC6A231E-D312-0051-14BA-3612777531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1929"/>
                <a:ext cx="37" cy="1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" name="Line 278">
                <a:extLst>
                  <a:ext uri="{FF2B5EF4-FFF2-40B4-BE49-F238E27FC236}">
                    <a16:creationId xmlns:a16="http://schemas.microsoft.com/office/drawing/2014/main" id="{A82C8535-891F-0E45-A1A1-26A02EAE5E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3" y="1811"/>
                <a:ext cx="1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" name="Line 279">
                <a:extLst>
                  <a:ext uri="{FF2B5EF4-FFF2-40B4-BE49-F238E27FC236}">
                    <a16:creationId xmlns:a16="http://schemas.microsoft.com/office/drawing/2014/main" id="{E3C668C0-95DF-F1A1-E98C-745C8FA497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7" y="1710"/>
                <a:ext cx="1" cy="8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" name="Line 280">
                <a:extLst>
                  <a:ext uri="{FF2B5EF4-FFF2-40B4-BE49-F238E27FC236}">
                    <a16:creationId xmlns:a16="http://schemas.microsoft.com/office/drawing/2014/main" id="{BC363387-5277-B31F-0330-AAB937A511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7" y="1710"/>
                <a:ext cx="1" cy="8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" name="Oval 281">
                <a:extLst>
                  <a:ext uri="{FF2B5EF4-FFF2-40B4-BE49-F238E27FC236}">
                    <a16:creationId xmlns:a16="http://schemas.microsoft.com/office/drawing/2014/main" id="{17DE37E5-ACD9-7841-B998-CB890BD814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1" y="1599"/>
                <a:ext cx="64" cy="6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5" name="Group 271">
              <a:extLst>
                <a:ext uri="{FF2B5EF4-FFF2-40B4-BE49-F238E27FC236}">
                  <a16:creationId xmlns:a16="http://schemas.microsoft.com/office/drawing/2014/main" id="{A597ADCF-42EB-0502-2CED-32AAE1684B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3608" y="4554237"/>
              <a:ext cx="122329" cy="328083"/>
              <a:chOff x="1347" y="1599"/>
              <a:chExt cx="129" cy="340"/>
            </a:xfrm>
          </p:grpSpPr>
          <p:sp>
            <p:nvSpPr>
              <p:cNvPr id="146" name="Freeform 272">
                <a:extLst>
                  <a:ext uri="{FF2B5EF4-FFF2-40B4-BE49-F238E27FC236}">
                    <a16:creationId xmlns:a16="http://schemas.microsoft.com/office/drawing/2014/main" id="{DBBE98B3-6432-1CF0-1E73-61FEE258A9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657"/>
                <a:ext cx="129" cy="274"/>
              </a:xfrm>
              <a:custGeom>
                <a:avLst/>
                <a:gdLst>
                  <a:gd name="T0" fmla="*/ 54 w 129"/>
                  <a:gd name="T1" fmla="*/ 8 h 274"/>
                  <a:gd name="T2" fmla="*/ 51 w 129"/>
                  <a:gd name="T3" fmla="*/ 15 h 274"/>
                  <a:gd name="T4" fmla="*/ 32 w 129"/>
                  <a:gd name="T5" fmla="*/ 17 h 274"/>
                  <a:gd name="T6" fmla="*/ 22 w 129"/>
                  <a:gd name="T7" fmla="*/ 19 h 274"/>
                  <a:gd name="T8" fmla="*/ 17 w 129"/>
                  <a:gd name="T9" fmla="*/ 21 h 274"/>
                  <a:gd name="T10" fmla="*/ 13 w 129"/>
                  <a:gd name="T11" fmla="*/ 23 h 274"/>
                  <a:gd name="T12" fmla="*/ 8 w 129"/>
                  <a:gd name="T13" fmla="*/ 28 h 274"/>
                  <a:gd name="T14" fmla="*/ 5 w 129"/>
                  <a:gd name="T15" fmla="*/ 32 h 274"/>
                  <a:gd name="T16" fmla="*/ 3 w 129"/>
                  <a:gd name="T17" fmla="*/ 86 h 274"/>
                  <a:gd name="T18" fmla="*/ 0 w 129"/>
                  <a:gd name="T19" fmla="*/ 130 h 274"/>
                  <a:gd name="T20" fmla="*/ 3 w 129"/>
                  <a:gd name="T21" fmla="*/ 133 h 274"/>
                  <a:gd name="T22" fmla="*/ 10 w 129"/>
                  <a:gd name="T23" fmla="*/ 137 h 274"/>
                  <a:gd name="T24" fmla="*/ 17 w 129"/>
                  <a:gd name="T25" fmla="*/ 141 h 274"/>
                  <a:gd name="T26" fmla="*/ 20 w 129"/>
                  <a:gd name="T27" fmla="*/ 154 h 274"/>
                  <a:gd name="T28" fmla="*/ 22 w 129"/>
                  <a:gd name="T29" fmla="*/ 180 h 274"/>
                  <a:gd name="T30" fmla="*/ 25 w 129"/>
                  <a:gd name="T31" fmla="*/ 208 h 274"/>
                  <a:gd name="T32" fmla="*/ 27 w 129"/>
                  <a:gd name="T33" fmla="*/ 235 h 274"/>
                  <a:gd name="T34" fmla="*/ 30 w 129"/>
                  <a:gd name="T35" fmla="*/ 261 h 274"/>
                  <a:gd name="T36" fmla="*/ 100 w 129"/>
                  <a:gd name="T37" fmla="*/ 274 h 274"/>
                  <a:gd name="T38" fmla="*/ 103 w 129"/>
                  <a:gd name="T39" fmla="*/ 261 h 274"/>
                  <a:gd name="T40" fmla="*/ 105 w 129"/>
                  <a:gd name="T41" fmla="*/ 235 h 274"/>
                  <a:gd name="T42" fmla="*/ 107 w 129"/>
                  <a:gd name="T43" fmla="*/ 208 h 274"/>
                  <a:gd name="T44" fmla="*/ 110 w 129"/>
                  <a:gd name="T45" fmla="*/ 180 h 274"/>
                  <a:gd name="T46" fmla="*/ 112 w 129"/>
                  <a:gd name="T47" fmla="*/ 154 h 274"/>
                  <a:gd name="T48" fmla="*/ 117 w 129"/>
                  <a:gd name="T49" fmla="*/ 141 h 274"/>
                  <a:gd name="T50" fmla="*/ 122 w 129"/>
                  <a:gd name="T51" fmla="*/ 137 h 274"/>
                  <a:gd name="T52" fmla="*/ 129 w 129"/>
                  <a:gd name="T53" fmla="*/ 135 h 274"/>
                  <a:gd name="T54" fmla="*/ 127 w 129"/>
                  <a:gd name="T55" fmla="*/ 32 h 274"/>
                  <a:gd name="T56" fmla="*/ 122 w 129"/>
                  <a:gd name="T57" fmla="*/ 28 h 274"/>
                  <a:gd name="T58" fmla="*/ 115 w 129"/>
                  <a:gd name="T59" fmla="*/ 23 h 274"/>
                  <a:gd name="T60" fmla="*/ 110 w 129"/>
                  <a:gd name="T61" fmla="*/ 21 h 274"/>
                  <a:gd name="T62" fmla="*/ 100 w 129"/>
                  <a:gd name="T63" fmla="*/ 19 h 274"/>
                  <a:gd name="T64" fmla="*/ 81 w 129"/>
                  <a:gd name="T65" fmla="*/ 17 h 274"/>
                  <a:gd name="T66" fmla="*/ 78 w 129"/>
                  <a:gd name="T67" fmla="*/ 8 h 274"/>
                  <a:gd name="T68" fmla="*/ 76 w 129"/>
                  <a:gd name="T69" fmla="*/ 2 h 274"/>
                  <a:gd name="T70" fmla="*/ 73 w 129"/>
                  <a:gd name="T71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9" h="274">
                    <a:moveTo>
                      <a:pt x="54" y="0"/>
                    </a:moveTo>
                    <a:lnTo>
                      <a:pt x="54" y="8"/>
                    </a:lnTo>
                    <a:lnTo>
                      <a:pt x="51" y="8"/>
                    </a:lnTo>
                    <a:lnTo>
                      <a:pt x="51" y="15"/>
                    </a:lnTo>
                    <a:lnTo>
                      <a:pt x="47" y="17"/>
                    </a:lnTo>
                    <a:lnTo>
                      <a:pt x="32" y="17"/>
                    </a:lnTo>
                    <a:lnTo>
                      <a:pt x="32" y="19"/>
                    </a:lnTo>
                    <a:lnTo>
                      <a:pt x="22" y="19"/>
                    </a:lnTo>
                    <a:lnTo>
                      <a:pt x="22" y="21"/>
                    </a:lnTo>
                    <a:lnTo>
                      <a:pt x="17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13" y="26"/>
                    </a:lnTo>
                    <a:lnTo>
                      <a:pt x="8" y="28"/>
                    </a:lnTo>
                    <a:lnTo>
                      <a:pt x="5" y="28"/>
                    </a:lnTo>
                    <a:lnTo>
                      <a:pt x="5" y="32"/>
                    </a:lnTo>
                    <a:lnTo>
                      <a:pt x="3" y="32"/>
                    </a:lnTo>
                    <a:lnTo>
                      <a:pt x="3" y="86"/>
                    </a:lnTo>
                    <a:lnTo>
                      <a:pt x="0" y="86"/>
                    </a:lnTo>
                    <a:lnTo>
                      <a:pt x="0" y="130"/>
                    </a:lnTo>
                    <a:lnTo>
                      <a:pt x="3" y="130"/>
                    </a:lnTo>
                    <a:lnTo>
                      <a:pt x="3" y="133"/>
                    </a:lnTo>
                    <a:lnTo>
                      <a:pt x="8" y="133"/>
                    </a:lnTo>
                    <a:lnTo>
                      <a:pt x="10" y="137"/>
                    </a:lnTo>
                    <a:lnTo>
                      <a:pt x="15" y="137"/>
                    </a:lnTo>
                    <a:lnTo>
                      <a:pt x="17" y="141"/>
                    </a:lnTo>
                    <a:lnTo>
                      <a:pt x="17" y="154"/>
                    </a:lnTo>
                    <a:lnTo>
                      <a:pt x="20" y="154"/>
                    </a:lnTo>
                    <a:lnTo>
                      <a:pt x="20" y="180"/>
                    </a:lnTo>
                    <a:lnTo>
                      <a:pt x="22" y="180"/>
                    </a:lnTo>
                    <a:lnTo>
                      <a:pt x="22" y="208"/>
                    </a:lnTo>
                    <a:lnTo>
                      <a:pt x="25" y="208"/>
                    </a:lnTo>
                    <a:lnTo>
                      <a:pt x="25" y="235"/>
                    </a:lnTo>
                    <a:lnTo>
                      <a:pt x="27" y="235"/>
                    </a:lnTo>
                    <a:lnTo>
                      <a:pt x="27" y="261"/>
                    </a:lnTo>
                    <a:lnTo>
                      <a:pt x="30" y="261"/>
                    </a:lnTo>
                    <a:lnTo>
                      <a:pt x="30" y="274"/>
                    </a:lnTo>
                    <a:lnTo>
                      <a:pt x="100" y="274"/>
                    </a:lnTo>
                    <a:lnTo>
                      <a:pt x="100" y="261"/>
                    </a:lnTo>
                    <a:lnTo>
                      <a:pt x="103" y="261"/>
                    </a:lnTo>
                    <a:lnTo>
                      <a:pt x="103" y="235"/>
                    </a:lnTo>
                    <a:lnTo>
                      <a:pt x="105" y="235"/>
                    </a:lnTo>
                    <a:lnTo>
                      <a:pt x="105" y="208"/>
                    </a:lnTo>
                    <a:lnTo>
                      <a:pt x="107" y="208"/>
                    </a:lnTo>
                    <a:lnTo>
                      <a:pt x="107" y="180"/>
                    </a:lnTo>
                    <a:lnTo>
                      <a:pt x="110" y="180"/>
                    </a:lnTo>
                    <a:lnTo>
                      <a:pt x="110" y="154"/>
                    </a:lnTo>
                    <a:lnTo>
                      <a:pt x="112" y="154"/>
                    </a:lnTo>
                    <a:lnTo>
                      <a:pt x="112" y="141"/>
                    </a:lnTo>
                    <a:lnTo>
                      <a:pt x="117" y="141"/>
                    </a:lnTo>
                    <a:lnTo>
                      <a:pt x="117" y="139"/>
                    </a:lnTo>
                    <a:lnTo>
                      <a:pt x="122" y="137"/>
                    </a:lnTo>
                    <a:lnTo>
                      <a:pt x="127" y="135"/>
                    </a:lnTo>
                    <a:lnTo>
                      <a:pt x="129" y="135"/>
                    </a:lnTo>
                    <a:lnTo>
                      <a:pt x="129" y="32"/>
                    </a:lnTo>
                    <a:lnTo>
                      <a:pt x="127" y="32"/>
                    </a:lnTo>
                    <a:lnTo>
                      <a:pt x="127" y="28"/>
                    </a:lnTo>
                    <a:lnTo>
                      <a:pt x="122" y="28"/>
                    </a:lnTo>
                    <a:lnTo>
                      <a:pt x="120" y="23"/>
                    </a:lnTo>
                    <a:lnTo>
                      <a:pt x="115" y="23"/>
                    </a:lnTo>
                    <a:lnTo>
                      <a:pt x="115" y="21"/>
                    </a:lnTo>
                    <a:lnTo>
                      <a:pt x="110" y="21"/>
                    </a:lnTo>
                    <a:lnTo>
                      <a:pt x="110" y="19"/>
                    </a:lnTo>
                    <a:lnTo>
                      <a:pt x="100" y="19"/>
                    </a:lnTo>
                    <a:lnTo>
                      <a:pt x="100" y="17"/>
                    </a:lnTo>
                    <a:lnTo>
                      <a:pt x="81" y="17"/>
                    </a:lnTo>
                    <a:lnTo>
                      <a:pt x="78" y="13"/>
                    </a:lnTo>
                    <a:lnTo>
                      <a:pt x="78" y="8"/>
                    </a:lnTo>
                    <a:lnTo>
                      <a:pt x="76" y="8"/>
                    </a:lnTo>
                    <a:lnTo>
                      <a:pt x="76" y="2"/>
                    </a:lnTo>
                    <a:lnTo>
                      <a:pt x="73" y="2"/>
                    </a:lnTo>
                    <a:lnTo>
                      <a:pt x="73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AAC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" name="Freeform 273">
                <a:extLst>
                  <a:ext uri="{FF2B5EF4-FFF2-40B4-BE49-F238E27FC236}">
                    <a16:creationId xmlns:a16="http://schemas.microsoft.com/office/drawing/2014/main" id="{9D3FA4F5-DAB3-E0BE-E742-7E7B092D99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657"/>
                <a:ext cx="129" cy="274"/>
              </a:xfrm>
              <a:custGeom>
                <a:avLst/>
                <a:gdLst>
                  <a:gd name="T0" fmla="*/ 95 w 129"/>
                  <a:gd name="T1" fmla="*/ 274 h 274"/>
                  <a:gd name="T2" fmla="*/ 34 w 129"/>
                  <a:gd name="T3" fmla="*/ 274 h 274"/>
                  <a:gd name="T4" fmla="*/ 30 w 129"/>
                  <a:gd name="T5" fmla="*/ 274 h 274"/>
                  <a:gd name="T6" fmla="*/ 17 w 129"/>
                  <a:gd name="T7" fmla="*/ 139 h 274"/>
                  <a:gd name="T8" fmla="*/ 3 w 129"/>
                  <a:gd name="T9" fmla="*/ 130 h 274"/>
                  <a:gd name="T10" fmla="*/ 0 w 129"/>
                  <a:gd name="T11" fmla="*/ 128 h 274"/>
                  <a:gd name="T12" fmla="*/ 3 w 129"/>
                  <a:gd name="T13" fmla="*/ 38 h 274"/>
                  <a:gd name="T14" fmla="*/ 3 w 129"/>
                  <a:gd name="T15" fmla="*/ 32 h 274"/>
                  <a:gd name="T16" fmla="*/ 5 w 129"/>
                  <a:gd name="T17" fmla="*/ 32 h 274"/>
                  <a:gd name="T18" fmla="*/ 5 w 129"/>
                  <a:gd name="T19" fmla="*/ 28 h 274"/>
                  <a:gd name="T20" fmla="*/ 8 w 129"/>
                  <a:gd name="T21" fmla="*/ 28 h 274"/>
                  <a:gd name="T22" fmla="*/ 10 w 129"/>
                  <a:gd name="T23" fmla="*/ 26 h 274"/>
                  <a:gd name="T24" fmla="*/ 13 w 129"/>
                  <a:gd name="T25" fmla="*/ 26 h 274"/>
                  <a:gd name="T26" fmla="*/ 13 w 129"/>
                  <a:gd name="T27" fmla="*/ 23 h 274"/>
                  <a:gd name="T28" fmla="*/ 15 w 129"/>
                  <a:gd name="T29" fmla="*/ 23 h 274"/>
                  <a:gd name="T30" fmla="*/ 17 w 129"/>
                  <a:gd name="T31" fmla="*/ 21 h 274"/>
                  <a:gd name="T32" fmla="*/ 22 w 129"/>
                  <a:gd name="T33" fmla="*/ 21 h 274"/>
                  <a:gd name="T34" fmla="*/ 22 w 129"/>
                  <a:gd name="T35" fmla="*/ 19 h 274"/>
                  <a:gd name="T36" fmla="*/ 32 w 129"/>
                  <a:gd name="T37" fmla="*/ 19 h 274"/>
                  <a:gd name="T38" fmla="*/ 32 w 129"/>
                  <a:gd name="T39" fmla="*/ 17 h 274"/>
                  <a:gd name="T40" fmla="*/ 47 w 129"/>
                  <a:gd name="T41" fmla="*/ 17 h 274"/>
                  <a:gd name="T42" fmla="*/ 49 w 129"/>
                  <a:gd name="T43" fmla="*/ 17 h 274"/>
                  <a:gd name="T44" fmla="*/ 49 w 129"/>
                  <a:gd name="T45" fmla="*/ 15 h 274"/>
                  <a:gd name="T46" fmla="*/ 51 w 129"/>
                  <a:gd name="T47" fmla="*/ 15 h 274"/>
                  <a:gd name="T48" fmla="*/ 51 w 129"/>
                  <a:gd name="T49" fmla="*/ 8 h 274"/>
                  <a:gd name="T50" fmla="*/ 54 w 129"/>
                  <a:gd name="T51" fmla="*/ 8 h 274"/>
                  <a:gd name="T52" fmla="*/ 54 w 129"/>
                  <a:gd name="T53" fmla="*/ 2 h 274"/>
                  <a:gd name="T54" fmla="*/ 54 w 129"/>
                  <a:gd name="T55" fmla="*/ 0 h 274"/>
                  <a:gd name="T56" fmla="*/ 73 w 129"/>
                  <a:gd name="T57" fmla="*/ 0 h 274"/>
                  <a:gd name="T58" fmla="*/ 76 w 129"/>
                  <a:gd name="T59" fmla="*/ 2 h 274"/>
                  <a:gd name="T60" fmla="*/ 76 w 129"/>
                  <a:gd name="T61" fmla="*/ 8 h 274"/>
                  <a:gd name="T62" fmla="*/ 78 w 129"/>
                  <a:gd name="T63" fmla="*/ 8 h 274"/>
                  <a:gd name="T64" fmla="*/ 78 w 129"/>
                  <a:gd name="T65" fmla="*/ 15 h 274"/>
                  <a:gd name="T66" fmla="*/ 81 w 129"/>
                  <a:gd name="T67" fmla="*/ 15 h 274"/>
                  <a:gd name="T68" fmla="*/ 81 w 129"/>
                  <a:gd name="T69" fmla="*/ 17 h 274"/>
                  <a:gd name="T70" fmla="*/ 83 w 129"/>
                  <a:gd name="T71" fmla="*/ 17 h 274"/>
                  <a:gd name="T72" fmla="*/ 100 w 129"/>
                  <a:gd name="T73" fmla="*/ 17 h 274"/>
                  <a:gd name="T74" fmla="*/ 100 w 129"/>
                  <a:gd name="T75" fmla="*/ 19 h 274"/>
                  <a:gd name="T76" fmla="*/ 110 w 129"/>
                  <a:gd name="T77" fmla="*/ 19 h 274"/>
                  <a:gd name="T78" fmla="*/ 110 w 129"/>
                  <a:gd name="T79" fmla="*/ 21 h 274"/>
                  <a:gd name="T80" fmla="*/ 115 w 129"/>
                  <a:gd name="T81" fmla="*/ 21 h 274"/>
                  <a:gd name="T82" fmla="*/ 117 w 129"/>
                  <a:gd name="T83" fmla="*/ 23 h 274"/>
                  <a:gd name="T84" fmla="*/ 120 w 129"/>
                  <a:gd name="T85" fmla="*/ 23 h 274"/>
                  <a:gd name="T86" fmla="*/ 120 w 129"/>
                  <a:gd name="T87" fmla="*/ 26 h 274"/>
                  <a:gd name="T88" fmla="*/ 122 w 129"/>
                  <a:gd name="T89" fmla="*/ 26 h 274"/>
                  <a:gd name="T90" fmla="*/ 124 w 129"/>
                  <a:gd name="T91" fmla="*/ 28 h 274"/>
                  <a:gd name="T92" fmla="*/ 127 w 129"/>
                  <a:gd name="T93" fmla="*/ 28 h 274"/>
                  <a:gd name="T94" fmla="*/ 127 w 129"/>
                  <a:gd name="T95" fmla="*/ 32 h 274"/>
                  <a:gd name="T96" fmla="*/ 129 w 129"/>
                  <a:gd name="T97" fmla="*/ 32 h 274"/>
                  <a:gd name="T98" fmla="*/ 129 w 129"/>
                  <a:gd name="T99" fmla="*/ 38 h 274"/>
                  <a:gd name="T100" fmla="*/ 129 w 129"/>
                  <a:gd name="T101" fmla="*/ 128 h 274"/>
                  <a:gd name="T102" fmla="*/ 129 w 129"/>
                  <a:gd name="T103" fmla="*/ 133 h 274"/>
                  <a:gd name="T104" fmla="*/ 112 w 129"/>
                  <a:gd name="T105" fmla="*/ 141 h 274"/>
                  <a:gd name="T106" fmla="*/ 112 w 129"/>
                  <a:gd name="T107" fmla="*/ 139 h 274"/>
                  <a:gd name="T108" fmla="*/ 100 w 129"/>
                  <a:gd name="T109" fmla="*/ 274 h 274"/>
                  <a:gd name="T110" fmla="*/ 95 w 129"/>
                  <a:gd name="T111" fmla="*/ 274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9" h="274">
                    <a:moveTo>
                      <a:pt x="95" y="274"/>
                    </a:moveTo>
                    <a:lnTo>
                      <a:pt x="34" y="274"/>
                    </a:lnTo>
                    <a:lnTo>
                      <a:pt x="30" y="274"/>
                    </a:lnTo>
                    <a:lnTo>
                      <a:pt x="17" y="139"/>
                    </a:lnTo>
                    <a:lnTo>
                      <a:pt x="3" y="130"/>
                    </a:lnTo>
                    <a:lnTo>
                      <a:pt x="0" y="128"/>
                    </a:lnTo>
                    <a:lnTo>
                      <a:pt x="3" y="38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5" y="28"/>
                    </a:lnTo>
                    <a:lnTo>
                      <a:pt x="8" y="28"/>
                    </a:lnTo>
                    <a:lnTo>
                      <a:pt x="10" y="26"/>
                    </a:lnTo>
                    <a:lnTo>
                      <a:pt x="13" y="26"/>
                    </a:lnTo>
                    <a:lnTo>
                      <a:pt x="13" y="23"/>
                    </a:lnTo>
                    <a:lnTo>
                      <a:pt x="15" y="23"/>
                    </a:lnTo>
                    <a:lnTo>
                      <a:pt x="17" y="21"/>
                    </a:lnTo>
                    <a:lnTo>
                      <a:pt x="22" y="21"/>
                    </a:lnTo>
                    <a:lnTo>
                      <a:pt x="22" y="19"/>
                    </a:lnTo>
                    <a:lnTo>
                      <a:pt x="32" y="19"/>
                    </a:lnTo>
                    <a:lnTo>
                      <a:pt x="32" y="17"/>
                    </a:lnTo>
                    <a:lnTo>
                      <a:pt x="47" y="17"/>
                    </a:lnTo>
                    <a:lnTo>
                      <a:pt x="49" y="17"/>
                    </a:lnTo>
                    <a:lnTo>
                      <a:pt x="49" y="15"/>
                    </a:lnTo>
                    <a:lnTo>
                      <a:pt x="51" y="15"/>
                    </a:lnTo>
                    <a:lnTo>
                      <a:pt x="51" y="8"/>
                    </a:lnTo>
                    <a:lnTo>
                      <a:pt x="54" y="8"/>
                    </a:lnTo>
                    <a:lnTo>
                      <a:pt x="54" y="2"/>
                    </a:lnTo>
                    <a:lnTo>
                      <a:pt x="54" y="0"/>
                    </a:lnTo>
                    <a:lnTo>
                      <a:pt x="73" y="0"/>
                    </a:lnTo>
                    <a:lnTo>
                      <a:pt x="76" y="2"/>
                    </a:lnTo>
                    <a:lnTo>
                      <a:pt x="76" y="8"/>
                    </a:lnTo>
                    <a:lnTo>
                      <a:pt x="78" y="8"/>
                    </a:lnTo>
                    <a:lnTo>
                      <a:pt x="78" y="15"/>
                    </a:lnTo>
                    <a:lnTo>
                      <a:pt x="81" y="15"/>
                    </a:lnTo>
                    <a:lnTo>
                      <a:pt x="81" y="17"/>
                    </a:lnTo>
                    <a:lnTo>
                      <a:pt x="83" y="17"/>
                    </a:lnTo>
                    <a:lnTo>
                      <a:pt x="100" y="17"/>
                    </a:lnTo>
                    <a:lnTo>
                      <a:pt x="100" y="19"/>
                    </a:lnTo>
                    <a:lnTo>
                      <a:pt x="110" y="19"/>
                    </a:lnTo>
                    <a:lnTo>
                      <a:pt x="110" y="21"/>
                    </a:lnTo>
                    <a:lnTo>
                      <a:pt x="115" y="21"/>
                    </a:lnTo>
                    <a:lnTo>
                      <a:pt x="117" y="23"/>
                    </a:lnTo>
                    <a:lnTo>
                      <a:pt x="120" y="23"/>
                    </a:lnTo>
                    <a:lnTo>
                      <a:pt x="120" y="26"/>
                    </a:lnTo>
                    <a:lnTo>
                      <a:pt x="122" y="26"/>
                    </a:lnTo>
                    <a:lnTo>
                      <a:pt x="124" y="28"/>
                    </a:lnTo>
                    <a:lnTo>
                      <a:pt x="127" y="28"/>
                    </a:lnTo>
                    <a:lnTo>
                      <a:pt x="127" y="32"/>
                    </a:lnTo>
                    <a:lnTo>
                      <a:pt x="129" y="32"/>
                    </a:lnTo>
                    <a:lnTo>
                      <a:pt x="129" y="38"/>
                    </a:lnTo>
                    <a:lnTo>
                      <a:pt x="129" y="128"/>
                    </a:lnTo>
                    <a:lnTo>
                      <a:pt x="129" y="133"/>
                    </a:lnTo>
                    <a:lnTo>
                      <a:pt x="112" y="141"/>
                    </a:lnTo>
                    <a:lnTo>
                      <a:pt x="112" y="139"/>
                    </a:lnTo>
                    <a:lnTo>
                      <a:pt x="100" y="274"/>
                    </a:lnTo>
                    <a:lnTo>
                      <a:pt x="95" y="27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Oval 274">
                <a:extLst>
                  <a:ext uri="{FF2B5EF4-FFF2-40B4-BE49-F238E27FC236}">
                    <a16:creationId xmlns:a16="http://schemas.microsoft.com/office/drawing/2014/main" id="{17CFB5BC-2A3F-E276-C0B7-5140F1EF5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7" y="1783"/>
                <a:ext cx="27" cy="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Oval 275">
                <a:extLst>
                  <a:ext uri="{FF2B5EF4-FFF2-40B4-BE49-F238E27FC236}">
                    <a16:creationId xmlns:a16="http://schemas.microsoft.com/office/drawing/2014/main" id="{E4A65459-10F4-D696-2BD2-D4145B2F45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0" y="1783"/>
                <a:ext cx="26" cy="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Oval 276">
                <a:extLst>
                  <a:ext uri="{FF2B5EF4-FFF2-40B4-BE49-F238E27FC236}">
                    <a16:creationId xmlns:a16="http://schemas.microsoft.com/office/drawing/2014/main" id="{D566824B-27FB-D6E3-A77E-18A419A601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4" y="1929"/>
                <a:ext cx="39" cy="1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Oval 277">
                <a:extLst>
                  <a:ext uri="{FF2B5EF4-FFF2-40B4-BE49-F238E27FC236}">
                    <a16:creationId xmlns:a16="http://schemas.microsoft.com/office/drawing/2014/main" id="{519EA197-2C3A-3489-00BA-9E4AAD398D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1929"/>
                <a:ext cx="37" cy="1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" name="Line 278">
                <a:extLst>
                  <a:ext uri="{FF2B5EF4-FFF2-40B4-BE49-F238E27FC236}">
                    <a16:creationId xmlns:a16="http://schemas.microsoft.com/office/drawing/2014/main" id="{BDBD871E-F459-1175-B166-C4E87C013B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3" y="1811"/>
                <a:ext cx="1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" name="Line 279">
                <a:extLst>
                  <a:ext uri="{FF2B5EF4-FFF2-40B4-BE49-F238E27FC236}">
                    <a16:creationId xmlns:a16="http://schemas.microsoft.com/office/drawing/2014/main" id="{15C1EFB0-BED5-7092-D926-B11203A920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7" y="1710"/>
                <a:ext cx="1" cy="8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" name="Line 280">
                <a:extLst>
                  <a:ext uri="{FF2B5EF4-FFF2-40B4-BE49-F238E27FC236}">
                    <a16:creationId xmlns:a16="http://schemas.microsoft.com/office/drawing/2014/main" id="{CE8B3217-CC76-7445-C307-4953A54841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7" y="1710"/>
                <a:ext cx="1" cy="8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" name="Oval 281">
                <a:extLst>
                  <a:ext uri="{FF2B5EF4-FFF2-40B4-BE49-F238E27FC236}">
                    <a16:creationId xmlns:a16="http://schemas.microsoft.com/office/drawing/2014/main" id="{6996C6C1-E247-84B6-3458-EAC176985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1" y="1599"/>
                <a:ext cx="64" cy="6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67" name="Group 271">
              <a:extLst>
                <a:ext uri="{FF2B5EF4-FFF2-40B4-BE49-F238E27FC236}">
                  <a16:creationId xmlns:a16="http://schemas.microsoft.com/office/drawing/2014/main" id="{95034091-87C2-73E9-6404-863B8414C8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0163" y="4716348"/>
              <a:ext cx="122329" cy="328083"/>
              <a:chOff x="1347" y="1599"/>
              <a:chExt cx="129" cy="340"/>
            </a:xfrm>
          </p:grpSpPr>
          <p:sp>
            <p:nvSpPr>
              <p:cNvPr id="168" name="Freeform 272">
                <a:extLst>
                  <a:ext uri="{FF2B5EF4-FFF2-40B4-BE49-F238E27FC236}">
                    <a16:creationId xmlns:a16="http://schemas.microsoft.com/office/drawing/2014/main" id="{71254B2A-3D03-4CFD-C7D8-6671866DD4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657"/>
                <a:ext cx="129" cy="274"/>
              </a:xfrm>
              <a:custGeom>
                <a:avLst/>
                <a:gdLst>
                  <a:gd name="T0" fmla="*/ 54 w 129"/>
                  <a:gd name="T1" fmla="*/ 8 h 274"/>
                  <a:gd name="T2" fmla="*/ 51 w 129"/>
                  <a:gd name="T3" fmla="*/ 15 h 274"/>
                  <a:gd name="T4" fmla="*/ 32 w 129"/>
                  <a:gd name="T5" fmla="*/ 17 h 274"/>
                  <a:gd name="T6" fmla="*/ 22 w 129"/>
                  <a:gd name="T7" fmla="*/ 19 h 274"/>
                  <a:gd name="T8" fmla="*/ 17 w 129"/>
                  <a:gd name="T9" fmla="*/ 21 h 274"/>
                  <a:gd name="T10" fmla="*/ 13 w 129"/>
                  <a:gd name="T11" fmla="*/ 23 h 274"/>
                  <a:gd name="T12" fmla="*/ 8 w 129"/>
                  <a:gd name="T13" fmla="*/ 28 h 274"/>
                  <a:gd name="T14" fmla="*/ 5 w 129"/>
                  <a:gd name="T15" fmla="*/ 32 h 274"/>
                  <a:gd name="T16" fmla="*/ 3 w 129"/>
                  <a:gd name="T17" fmla="*/ 86 h 274"/>
                  <a:gd name="T18" fmla="*/ 0 w 129"/>
                  <a:gd name="T19" fmla="*/ 130 h 274"/>
                  <a:gd name="T20" fmla="*/ 3 w 129"/>
                  <a:gd name="T21" fmla="*/ 133 h 274"/>
                  <a:gd name="T22" fmla="*/ 10 w 129"/>
                  <a:gd name="T23" fmla="*/ 137 h 274"/>
                  <a:gd name="T24" fmla="*/ 17 w 129"/>
                  <a:gd name="T25" fmla="*/ 141 h 274"/>
                  <a:gd name="T26" fmla="*/ 20 w 129"/>
                  <a:gd name="T27" fmla="*/ 154 h 274"/>
                  <a:gd name="T28" fmla="*/ 22 w 129"/>
                  <a:gd name="T29" fmla="*/ 180 h 274"/>
                  <a:gd name="T30" fmla="*/ 25 w 129"/>
                  <a:gd name="T31" fmla="*/ 208 h 274"/>
                  <a:gd name="T32" fmla="*/ 27 w 129"/>
                  <a:gd name="T33" fmla="*/ 235 h 274"/>
                  <a:gd name="T34" fmla="*/ 30 w 129"/>
                  <a:gd name="T35" fmla="*/ 261 h 274"/>
                  <a:gd name="T36" fmla="*/ 100 w 129"/>
                  <a:gd name="T37" fmla="*/ 274 h 274"/>
                  <a:gd name="T38" fmla="*/ 103 w 129"/>
                  <a:gd name="T39" fmla="*/ 261 h 274"/>
                  <a:gd name="T40" fmla="*/ 105 w 129"/>
                  <a:gd name="T41" fmla="*/ 235 h 274"/>
                  <a:gd name="T42" fmla="*/ 107 w 129"/>
                  <a:gd name="T43" fmla="*/ 208 h 274"/>
                  <a:gd name="T44" fmla="*/ 110 w 129"/>
                  <a:gd name="T45" fmla="*/ 180 h 274"/>
                  <a:gd name="T46" fmla="*/ 112 w 129"/>
                  <a:gd name="T47" fmla="*/ 154 h 274"/>
                  <a:gd name="T48" fmla="*/ 117 w 129"/>
                  <a:gd name="T49" fmla="*/ 141 h 274"/>
                  <a:gd name="T50" fmla="*/ 122 w 129"/>
                  <a:gd name="T51" fmla="*/ 137 h 274"/>
                  <a:gd name="T52" fmla="*/ 129 w 129"/>
                  <a:gd name="T53" fmla="*/ 135 h 274"/>
                  <a:gd name="T54" fmla="*/ 127 w 129"/>
                  <a:gd name="T55" fmla="*/ 32 h 274"/>
                  <a:gd name="T56" fmla="*/ 122 w 129"/>
                  <a:gd name="T57" fmla="*/ 28 h 274"/>
                  <a:gd name="T58" fmla="*/ 115 w 129"/>
                  <a:gd name="T59" fmla="*/ 23 h 274"/>
                  <a:gd name="T60" fmla="*/ 110 w 129"/>
                  <a:gd name="T61" fmla="*/ 21 h 274"/>
                  <a:gd name="T62" fmla="*/ 100 w 129"/>
                  <a:gd name="T63" fmla="*/ 19 h 274"/>
                  <a:gd name="T64" fmla="*/ 81 w 129"/>
                  <a:gd name="T65" fmla="*/ 17 h 274"/>
                  <a:gd name="T66" fmla="*/ 78 w 129"/>
                  <a:gd name="T67" fmla="*/ 8 h 274"/>
                  <a:gd name="T68" fmla="*/ 76 w 129"/>
                  <a:gd name="T69" fmla="*/ 2 h 274"/>
                  <a:gd name="T70" fmla="*/ 73 w 129"/>
                  <a:gd name="T71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9" h="274">
                    <a:moveTo>
                      <a:pt x="54" y="0"/>
                    </a:moveTo>
                    <a:lnTo>
                      <a:pt x="54" y="8"/>
                    </a:lnTo>
                    <a:lnTo>
                      <a:pt x="51" y="8"/>
                    </a:lnTo>
                    <a:lnTo>
                      <a:pt x="51" y="15"/>
                    </a:lnTo>
                    <a:lnTo>
                      <a:pt x="47" y="17"/>
                    </a:lnTo>
                    <a:lnTo>
                      <a:pt x="32" y="17"/>
                    </a:lnTo>
                    <a:lnTo>
                      <a:pt x="32" y="19"/>
                    </a:lnTo>
                    <a:lnTo>
                      <a:pt x="22" y="19"/>
                    </a:lnTo>
                    <a:lnTo>
                      <a:pt x="22" y="21"/>
                    </a:lnTo>
                    <a:lnTo>
                      <a:pt x="17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13" y="26"/>
                    </a:lnTo>
                    <a:lnTo>
                      <a:pt x="8" y="28"/>
                    </a:lnTo>
                    <a:lnTo>
                      <a:pt x="5" y="28"/>
                    </a:lnTo>
                    <a:lnTo>
                      <a:pt x="5" y="32"/>
                    </a:lnTo>
                    <a:lnTo>
                      <a:pt x="3" y="32"/>
                    </a:lnTo>
                    <a:lnTo>
                      <a:pt x="3" y="86"/>
                    </a:lnTo>
                    <a:lnTo>
                      <a:pt x="0" y="86"/>
                    </a:lnTo>
                    <a:lnTo>
                      <a:pt x="0" y="130"/>
                    </a:lnTo>
                    <a:lnTo>
                      <a:pt x="3" y="130"/>
                    </a:lnTo>
                    <a:lnTo>
                      <a:pt x="3" y="133"/>
                    </a:lnTo>
                    <a:lnTo>
                      <a:pt x="8" y="133"/>
                    </a:lnTo>
                    <a:lnTo>
                      <a:pt x="10" y="137"/>
                    </a:lnTo>
                    <a:lnTo>
                      <a:pt x="15" y="137"/>
                    </a:lnTo>
                    <a:lnTo>
                      <a:pt x="17" y="141"/>
                    </a:lnTo>
                    <a:lnTo>
                      <a:pt x="17" y="154"/>
                    </a:lnTo>
                    <a:lnTo>
                      <a:pt x="20" y="154"/>
                    </a:lnTo>
                    <a:lnTo>
                      <a:pt x="20" y="180"/>
                    </a:lnTo>
                    <a:lnTo>
                      <a:pt x="22" y="180"/>
                    </a:lnTo>
                    <a:lnTo>
                      <a:pt x="22" y="208"/>
                    </a:lnTo>
                    <a:lnTo>
                      <a:pt x="25" y="208"/>
                    </a:lnTo>
                    <a:lnTo>
                      <a:pt x="25" y="235"/>
                    </a:lnTo>
                    <a:lnTo>
                      <a:pt x="27" y="235"/>
                    </a:lnTo>
                    <a:lnTo>
                      <a:pt x="27" y="261"/>
                    </a:lnTo>
                    <a:lnTo>
                      <a:pt x="30" y="261"/>
                    </a:lnTo>
                    <a:lnTo>
                      <a:pt x="30" y="274"/>
                    </a:lnTo>
                    <a:lnTo>
                      <a:pt x="100" y="274"/>
                    </a:lnTo>
                    <a:lnTo>
                      <a:pt x="100" y="261"/>
                    </a:lnTo>
                    <a:lnTo>
                      <a:pt x="103" y="261"/>
                    </a:lnTo>
                    <a:lnTo>
                      <a:pt x="103" y="235"/>
                    </a:lnTo>
                    <a:lnTo>
                      <a:pt x="105" y="235"/>
                    </a:lnTo>
                    <a:lnTo>
                      <a:pt x="105" y="208"/>
                    </a:lnTo>
                    <a:lnTo>
                      <a:pt x="107" y="208"/>
                    </a:lnTo>
                    <a:lnTo>
                      <a:pt x="107" y="180"/>
                    </a:lnTo>
                    <a:lnTo>
                      <a:pt x="110" y="180"/>
                    </a:lnTo>
                    <a:lnTo>
                      <a:pt x="110" y="154"/>
                    </a:lnTo>
                    <a:lnTo>
                      <a:pt x="112" y="154"/>
                    </a:lnTo>
                    <a:lnTo>
                      <a:pt x="112" y="141"/>
                    </a:lnTo>
                    <a:lnTo>
                      <a:pt x="117" y="141"/>
                    </a:lnTo>
                    <a:lnTo>
                      <a:pt x="117" y="139"/>
                    </a:lnTo>
                    <a:lnTo>
                      <a:pt x="122" y="137"/>
                    </a:lnTo>
                    <a:lnTo>
                      <a:pt x="127" y="135"/>
                    </a:lnTo>
                    <a:lnTo>
                      <a:pt x="129" y="135"/>
                    </a:lnTo>
                    <a:lnTo>
                      <a:pt x="129" y="32"/>
                    </a:lnTo>
                    <a:lnTo>
                      <a:pt x="127" y="32"/>
                    </a:lnTo>
                    <a:lnTo>
                      <a:pt x="127" y="28"/>
                    </a:lnTo>
                    <a:lnTo>
                      <a:pt x="122" y="28"/>
                    </a:lnTo>
                    <a:lnTo>
                      <a:pt x="120" y="23"/>
                    </a:lnTo>
                    <a:lnTo>
                      <a:pt x="115" y="23"/>
                    </a:lnTo>
                    <a:lnTo>
                      <a:pt x="115" y="21"/>
                    </a:lnTo>
                    <a:lnTo>
                      <a:pt x="110" y="21"/>
                    </a:lnTo>
                    <a:lnTo>
                      <a:pt x="110" y="19"/>
                    </a:lnTo>
                    <a:lnTo>
                      <a:pt x="100" y="19"/>
                    </a:lnTo>
                    <a:lnTo>
                      <a:pt x="100" y="17"/>
                    </a:lnTo>
                    <a:lnTo>
                      <a:pt x="81" y="17"/>
                    </a:lnTo>
                    <a:lnTo>
                      <a:pt x="78" y="13"/>
                    </a:lnTo>
                    <a:lnTo>
                      <a:pt x="78" y="8"/>
                    </a:lnTo>
                    <a:lnTo>
                      <a:pt x="76" y="8"/>
                    </a:lnTo>
                    <a:lnTo>
                      <a:pt x="76" y="2"/>
                    </a:lnTo>
                    <a:lnTo>
                      <a:pt x="73" y="2"/>
                    </a:lnTo>
                    <a:lnTo>
                      <a:pt x="73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AAC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9" name="Freeform 273">
                <a:extLst>
                  <a:ext uri="{FF2B5EF4-FFF2-40B4-BE49-F238E27FC236}">
                    <a16:creationId xmlns:a16="http://schemas.microsoft.com/office/drawing/2014/main" id="{0B1F563C-35FB-B5E5-D5DD-07C3BC6DD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657"/>
                <a:ext cx="129" cy="274"/>
              </a:xfrm>
              <a:custGeom>
                <a:avLst/>
                <a:gdLst>
                  <a:gd name="T0" fmla="*/ 95 w 129"/>
                  <a:gd name="T1" fmla="*/ 274 h 274"/>
                  <a:gd name="T2" fmla="*/ 34 w 129"/>
                  <a:gd name="T3" fmla="*/ 274 h 274"/>
                  <a:gd name="T4" fmla="*/ 30 w 129"/>
                  <a:gd name="T5" fmla="*/ 274 h 274"/>
                  <a:gd name="T6" fmla="*/ 17 w 129"/>
                  <a:gd name="T7" fmla="*/ 139 h 274"/>
                  <a:gd name="T8" fmla="*/ 3 w 129"/>
                  <a:gd name="T9" fmla="*/ 130 h 274"/>
                  <a:gd name="T10" fmla="*/ 0 w 129"/>
                  <a:gd name="T11" fmla="*/ 128 h 274"/>
                  <a:gd name="T12" fmla="*/ 3 w 129"/>
                  <a:gd name="T13" fmla="*/ 38 h 274"/>
                  <a:gd name="T14" fmla="*/ 3 w 129"/>
                  <a:gd name="T15" fmla="*/ 32 h 274"/>
                  <a:gd name="T16" fmla="*/ 5 w 129"/>
                  <a:gd name="T17" fmla="*/ 32 h 274"/>
                  <a:gd name="T18" fmla="*/ 5 w 129"/>
                  <a:gd name="T19" fmla="*/ 28 h 274"/>
                  <a:gd name="T20" fmla="*/ 8 w 129"/>
                  <a:gd name="T21" fmla="*/ 28 h 274"/>
                  <a:gd name="T22" fmla="*/ 10 w 129"/>
                  <a:gd name="T23" fmla="*/ 26 h 274"/>
                  <a:gd name="T24" fmla="*/ 13 w 129"/>
                  <a:gd name="T25" fmla="*/ 26 h 274"/>
                  <a:gd name="T26" fmla="*/ 13 w 129"/>
                  <a:gd name="T27" fmla="*/ 23 h 274"/>
                  <a:gd name="T28" fmla="*/ 15 w 129"/>
                  <a:gd name="T29" fmla="*/ 23 h 274"/>
                  <a:gd name="T30" fmla="*/ 17 w 129"/>
                  <a:gd name="T31" fmla="*/ 21 h 274"/>
                  <a:gd name="T32" fmla="*/ 22 w 129"/>
                  <a:gd name="T33" fmla="*/ 21 h 274"/>
                  <a:gd name="T34" fmla="*/ 22 w 129"/>
                  <a:gd name="T35" fmla="*/ 19 h 274"/>
                  <a:gd name="T36" fmla="*/ 32 w 129"/>
                  <a:gd name="T37" fmla="*/ 19 h 274"/>
                  <a:gd name="T38" fmla="*/ 32 w 129"/>
                  <a:gd name="T39" fmla="*/ 17 h 274"/>
                  <a:gd name="T40" fmla="*/ 47 w 129"/>
                  <a:gd name="T41" fmla="*/ 17 h 274"/>
                  <a:gd name="T42" fmla="*/ 49 w 129"/>
                  <a:gd name="T43" fmla="*/ 17 h 274"/>
                  <a:gd name="T44" fmla="*/ 49 w 129"/>
                  <a:gd name="T45" fmla="*/ 15 h 274"/>
                  <a:gd name="T46" fmla="*/ 51 w 129"/>
                  <a:gd name="T47" fmla="*/ 15 h 274"/>
                  <a:gd name="T48" fmla="*/ 51 w 129"/>
                  <a:gd name="T49" fmla="*/ 8 h 274"/>
                  <a:gd name="T50" fmla="*/ 54 w 129"/>
                  <a:gd name="T51" fmla="*/ 8 h 274"/>
                  <a:gd name="T52" fmla="*/ 54 w 129"/>
                  <a:gd name="T53" fmla="*/ 2 h 274"/>
                  <a:gd name="T54" fmla="*/ 54 w 129"/>
                  <a:gd name="T55" fmla="*/ 0 h 274"/>
                  <a:gd name="T56" fmla="*/ 73 w 129"/>
                  <a:gd name="T57" fmla="*/ 0 h 274"/>
                  <a:gd name="T58" fmla="*/ 76 w 129"/>
                  <a:gd name="T59" fmla="*/ 2 h 274"/>
                  <a:gd name="T60" fmla="*/ 76 w 129"/>
                  <a:gd name="T61" fmla="*/ 8 h 274"/>
                  <a:gd name="T62" fmla="*/ 78 w 129"/>
                  <a:gd name="T63" fmla="*/ 8 h 274"/>
                  <a:gd name="T64" fmla="*/ 78 w 129"/>
                  <a:gd name="T65" fmla="*/ 15 h 274"/>
                  <a:gd name="T66" fmla="*/ 81 w 129"/>
                  <a:gd name="T67" fmla="*/ 15 h 274"/>
                  <a:gd name="T68" fmla="*/ 81 w 129"/>
                  <a:gd name="T69" fmla="*/ 17 h 274"/>
                  <a:gd name="T70" fmla="*/ 83 w 129"/>
                  <a:gd name="T71" fmla="*/ 17 h 274"/>
                  <a:gd name="T72" fmla="*/ 100 w 129"/>
                  <a:gd name="T73" fmla="*/ 17 h 274"/>
                  <a:gd name="T74" fmla="*/ 100 w 129"/>
                  <a:gd name="T75" fmla="*/ 19 h 274"/>
                  <a:gd name="T76" fmla="*/ 110 w 129"/>
                  <a:gd name="T77" fmla="*/ 19 h 274"/>
                  <a:gd name="T78" fmla="*/ 110 w 129"/>
                  <a:gd name="T79" fmla="*/ 21 h 274"/>
                  <a:gd name="T80" fmla="*/ 115 w 129"/>
                  <a:gd name="T81" fmla="*/ 21 h 274"/>
                  <a:gd name="T82" fmla="*/ 117 w 129"/>
                  <a:gd name="T83" fmla="*/ 23 h 274"/>
                  <a:gd name="T84" fmla="*/ 120 w 129"/>
                  <a:gd name="T85" fmla="*/ 23 h 274"/>
                  <a:gd name="T86" fmla="*/ 120 w 129"/>
                  <a:gd name="T87" fmla="*/ 26 h 274"/>
                  <a:gd name="T88" fmla="*/ 122 w 129"/>
                  <a:gd name="T89" fmla="*/ 26 h 274"/>
                  <a:gd name="T90" fmla="*/ 124 w 129"/>
                  <a:gd name="T91" fmla="*/ 28 h 274"/>
                  <a:gd name="T92" fmla="*/ 127 w 129"/>
                  <a:gd name="T93" fmla="*/ 28 h 274"/>
                  <a:gd name="T94" fmla="*/ 127 w 129"/>
                  <a:gd name="T95" fmla="*/ 32 h 274"/>
                  <a:gd name="T96" fmla="*/ 129 w 129"/>
                  <a:gd name="T97" fmla="*/ 32 h 274"/>
                  <a:gd name="T98" fmla="*/ 129 w 129"/>
                  <a:gd name="T99" fmla="*/ 38 h 274"/>
                  <a:gd name="T100" fmla="*/ 129 w 129"/>
                  <a:gd name="T101" fmla="*/ 128 h 274"/>
                  <a:gd name="T102" fmla="*/ 129 w 129"/>
                  <a:gd name="T103" fmla="*/ 133 h 274"/>
                  <a:gd name="T104" fmla="*/ 112 w 129"/>
                  <a:gd name="T105" fmla="*/ 141 h 274"/>
                  <a:gd name="T106" fmla="*/ 112 w 129"/>
                  <a:gd name="T107" fmla="*/ 139 h 274"/>
                  <a:gd name="T108" fmla="*/ 100 w 129"/>
                  <a:gd name="T109" fmla="*/ 274 h 274"/>
                  <a:gd name="T110" fmla="*/ 95 w 129"/>
                  <a:gd name="T111" fmla="*/ 274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9" h="274">
                    <a:moveTo>
                      <a:pt x="95" y="274"/>
                    </a:moveTo>
                    <a:lnTo>
                      <a:pt x="34" y="274"/>
                    </a:lnTo>
                    <a:lnTo>
                      <a:pt x="30" y="274"/>
                    </a:lnTo>
                    <a:lnTo>
                      <a:pt x="17" y="139"/>
                    </a:lnTo>
                    <a:lnTo>
                      <a:pt x="3" y="130"/>
                    </a:lnTo>
                    <a:lnTo>
                      <a:pt x="0" y="128"/>
                    </a:lnTo>
                    <a:lnTo>
                      <a:pt x="3" y="38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5" y="28"/>
                    </a:lnTo>
                    <a:lnTo>
                      <a:pt x="8" y="28"/>
                    </a:lnTo>
                    <a:lnTo>
                      <a:pt x="10" y="26"/>
                    </a:lnTo>
                    <a:lnTo>
                      <a:pt x="13" y="26"/>
                    </a:lnTo>
                    <a:lnTo>
                      <a:pt x="13" y="23"/>
                    </a:lnTo>
                    <a:lnTo>
                      <a:pt x="15" y="23"/>
                    </a:lnTo>
                    <a:lnTo>
                      <a:pt x="17" y="21"/>
                    </a:lnTo>
                    <a:lnTo>
                      <a:pt x="22" y="21"/>
                    </a:lnTo>
                    <a:lnTo>
                      <a:pt x="22" y="19"/>
                    </a:lnTo>
                    <a:lnTo>
                      <a:pt x="32" y="19"/>
                    </a:lnTo>
                    <a:lnTo>
                      <a:pt x="32" y="17"/>
                    </a:lnTo>
                    <a:lnTo>
                      <a:pt x="47" y="17"/>
                    </a:lnTo>
                    <a:lnTo>
                      <a:pt x="49" y="17"/>
                    </a:lnTo>
                    <a:lnTo>
                      <a:pt x="49" y="15"/>
                    </a:lnTo>
                    <a:lnTo>
                      <a:pt x="51" y="15"/>
                    </a:lnTo>
                    <a:lnTo>
                      <a:pt x="51" y="8"/>
                    </a:lnTo>
                    <a:lnTo>
                      <a:pt x="54" y="8"/>
                    </a:lnTo>
                    <a:lnTo>
                      <a:pt x="54" y="2"/>
                    </a:lnTo>
                    <a:lnTo>
                      <a:pt x="54" y="0"/>
                    </a:lnTo>
                    <a:lnTo>
                      <a:pt x="73" y="0"/>
                    </a:lnTo>
                    <a:lnTo>
                      <a:pt x="76" y="2"/>
                    </a:lnTo>
                    <a:lnTo>
                      <a:pt x="76" y="8"/>
                    </a:lnTo>
                    <a:lnTo>
                      <a:pt x="78" y="8"/>
                    </a:lnTo>
                    <a:lnTo>
                      <a:pt x="78" y="15"/>
                    </a:lnTo>
                    <a:lnTo>
                      <a:pt x="81" y="15"/>
                    </a:lnTo>
                    <a:lnTo>
                      <a:pt x="81" y="17"/>
                    </a:lnTo>
                    <a:lnTo>
                      <a:pt x="83" y="17"/>
                    </a:lnTo>
                    <a:lnTo>
                      <a:pt x="100" y="17"/>
                    </a:lnTo>
                    <a:lnTo>
                      <a:pt x="100" y="19"/>
                    </a:lnTo>
                    <a:lnTo>
                      <a:pt x="110" y="19"/>
                    </a:lnTo>
                    <a:lnTo>
                      <a:pt x="110" y="21"/>
                    </a:lnTo>
                    <a:lnTo>
                      <a:pt x="115" y="21"/>
                    </a:lnTo>
                    <a:lnTo>
                      <a:pt x="117" y="23"/>
                    </a:lnTo>
                    <a:lnTo>
                      <a:pt x="120" y="23"/>
                    </a:lnTo>
                    <a:lnTo>
                      <a:pt x="120" y="26"/>
                    </a:lnTo>
                    <a:lnTo>
                      <a:pt x="122" y="26"/>
                    </a:lnTo>
                    <a:lnTo>
                      <a:pt x="124" y="28"/>
                    </a:lnTo>
                    <a:lnTo>
                      <a:pt x="127" y="28"/>
                    </a:lnTo>
                    <a:lnTo>
                      <a:pt x="127" y="32"/>
                    </a:lnTo>
                    <a:lnTo>
                      <a:pt x="129" y="32"/>
                    </a:lnTo>
                    <a:lnTo>
                      <a:pt x="129" y="38"/>
                    </a:lnTo>
                    <a:lnTo>
                      <a:pt x="129" y="128"/>
                    </a:lnTo>
                    <a:lnTo>
                      <a:pt x="129" y="133"/>
                    </a:lnTo>
                    <a:lnTo>
                      <a:pt x="112" y="141"/>
                    </a:lnTo>
                    <a:lnTo>
                      <a:pt x="112" y="139"/>
                    </a:lnTo>
                    <a:lnTo>
                      <a:pt x="100" y="274"/>
                    </a:lnTo>
                    <a:lnTo>
                      <a:pt x="95" y="27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0" name="Oval 274">
                <a:extLst>
                  <a:ext uri="{FF2B5EF4-FFF2-40B4-BE49-F238E27FC236}">
                    <a16:creationId xmlns:a16="http://schemas.microsoft.com/office/drawing/2014/main" id="{41AF6186-1A79-A21D-B28D-16F02B3D4C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7" y="1783"/>
                <a:ext cx="27" cy="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1" name="Oval 275">
                <a:extLst>
                  <a:ext uri="{FF2B5EF4-FFF2-40B4-BE49-F238E27FC236}">
                    <a16:creationId xmlns:a16="http://schemas.microsoft.com/office/drawing/2014/main" id="{026392A9-C3ED-64E5-FC67-118283D8C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0" y="1783"/>
                <a:ext cx="26" cy="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2" name="Oval 276">
                <a:extLst>
                  <a:ext uri="{FF2B5EF4-FFF2-40B4-BE49-F238E27FC236}">
                    <a16:creationId xmlns:a16="http://schemas.microsoft.com/office/drawing/2014/main" id="{E653440F-AA19-12A7-03BD-F16EB1FA15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4" y="1929"/>
                <a:ext cx="39" cy="1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3" name="Oval 277">
                <a:extLst>
                  <a:ext uri="{FF2B5EF4-FFF2-40B4-BE49-F238E27FC236}">
                    <a16:creationId xmlns:a16="http://schemas.microsoft.com/office/drawing/2014/main" id="{ADB54421-719B-C111-2022-D32580E350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1929"/>
                <a:ext cx="37" cy="1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" name="Line 278">
                <a:extLst>
                  <a:ext uri="{FF2B5EF4-FFF2-40B4-BE49-F238E27FC236}">
                    <a16:creationId xmlns:a16="http://schemas.microsoft.com/office/drawing/2014/main" id="{879EF19E-60D2-AF7E-6818-C8CCAAC7D7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3" y="1811"/>
                <a:ext cx="1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" name="Line 279">
                <a:extLst>
                  <a:ext uri="{FF2B5EF4-FFF2-40B4-BE49-F238E27FC236}">
                    <a16:creationId xmlns:a16="http://schemas.microsoft.com/office/drawing/2014/main" id="{1F16F2D9-57BD-05C9-7187-D2225491F9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7" y="1710"/>
                <a:ext cx="1" cy="8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6" name="Line 280">
                <a:extLst>
                  <a:ext uri="{FF2B5EF4-FFF2-40B4-BE49-F238E27FC236}">
                    <a16:creationId xmlns:a16="http://schemas.microsoft.com/office/drawing/2014/main" id="{93476F86-85B2-FD0F-E4C1-AC4C825408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7" y="1710"/>
                <a:ext cx="1" cy="8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7" name="Oval 281">
                <a:extLst>
                  <a:ext uri="{FF2B5EF4-FFF2-40B4-BE49-F238E27FC236}">
                    <a16:creationId xmlns:a16="http://schemas.microsoft.com/office/drawing/2014/main" id="{B1D4EED8-5CCA-A89B-E547-EB65704EEB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1" y="1599"/>
                <a:ext cx="64" cy="6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pic>
        <p:nvPicPr>
          <p:cNvPr id="1026" name="Picture 2" descr="46 Free Factory Clipart - Cliparting.com">
            <a:extLst>
              <a:ext uri="{FF2B5EF4-FFF2-40B4-BE49-F238E27FC236}">
                <a16:creationId xmlns:a16="http://schemas.microsoft.com/office/drawing/2014/main" id="{DC32A100-027E-0981-F3FB-44AC0D64C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788" y="4649114"/>
            <a:ext cx="346468" cy="34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6" name="Group 184">
            <a:extLst>
              <a:ext uri="{FF2B5EF4-FFF2-40B4-BE49-F238E27FC236}">
                <a16:creationId xmlns:a16="http://schemas.microsoft.com/office/drawing/2014/main" id="{15605FAD-FB8D-92E5-2863-ADF07D221839}"/>
              </a:ext>
            </a:extLst>
          </p:cNvPr>
          <p:cNvGrpSpPr>
            <a:grpSpLocks/>
          </p:cNvGrpSpPr>
          <p:nvPr/>
        </p:nvGrpSpPr>
        <p:grpSpPr bwMode="auto">
          <a:xfrm>
            <a:off x="3520305" y="4741477"/>
            <a:ext cx="453692" cy="293305"/>
            <a:chOff x="1680" y="2496"/>
            <a:chExt cx="672" cy="288"/>
          </a:xfrm>
        </p:grpSpPr>
        <p:sp>
          <p:nvSpPr>
            <p:cNvPr id="197" name="Rectangle 158">
              <a:extLst>
                <a:ext uri="{FF2B5EF4-FFF2-40B4-BE49-F238E27FC236}">
                  <a16:creationId xmlns:a16="http://schemas.microsoft.com/office/drawing/2014/main" id="{9AFEF121-C5D8-C6C6-6AAC-F1FF4F8A5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672" cy="28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EAEAEA"/>
              </a:extrusionClr>
              <a:contourClr>
                <a:srgbClr val="EAEAEA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GB"/>
            </a:p>
          </p:txBody>
        </p:sp>
        <p:sp>
          <p:nvSpPr>
            <p:cNvPr id="198" name="Rectangle 159">
              <a:extLst>
                <a:ext uri="{FF2B5EF4-FFF2-40B4-BE49-F238E27FC236}">
                  <a16:creationId xmlns:a16="http://schemas.microsoft.com/office/drawing/2014/main" id="{C224CF43-54D1-3E13-CD2C-09E262105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9" name="Rectangle 160">
              <a:extLst>
                <a:ext uri="{FF2B5EF4-FFF2-40B4-BE49-F238E27FC236}">
                  <a16:creationId xmlns:a16="http://schemas.microsoft.com/office/drawing/2014/main" id="{96155CE7-E3A9-665F-8176-136109242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0" name="Rectangle 161">
              <a:extLst>
                <a:ext uri="{FF2B5EF4-FFF2-40B4-BE49-F238E27FC236}">
                  <a16:creationId xmlns:a16="http://schemas.microsoft.com/office/drawing/2014/main" id="{7FAC05D2-4F8E-4F21-CD59-7AF1FFAA3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1" name="Rectangle 162">
              <a:extLst>
                <a:ext uri="{FF2B5EF4-FFF2-40B4-BE49-F238E27FC236}">
                  <a16:creationId xmlns:a16="http://schemas.microsoft.com/office/drawing/2014/main" id="{0E03F2BB-7E70-7836-C171-FE99E5317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2" name="Rectangle 163">
              <a:extLst>
                <a:ext uri="{FF2B5EF4-FFF2-40B4-BE49-F238E27FC236}">
                  <a16:creationId xmlns:a16="http://schemas.microsoft.com/office/drawing/2014/main" id="{024AA241-3721-7772-8947-999475049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3" name="Rectangle 164">
              <a:extLst>
                <a:ext uri="{FF2B5EF4-FFF2-40B4-BE49-F238E27FC236}">
                  <a16:creationId xmlns:a16="http://schemas.microsoft.com/office/drawing/2014/main" id="{5E7E1D09-22F4-3261-F220-1343D919D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" name="Rectangle 165">
              <a:extLst>
                <a:ext uri="{FF2B5EF4-FFF2-40B4-BE49-F238E27FC236}">
                  <a16:creationId xmlns:a16="http://schemas.microsoft.com/office/drawing/2014/main" id="{35D68925-3237-1762-D83F-C4ECDC736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" name="Rectangle 166">
              <a:extLst>
                <a:ext uri="{FF2B5EF4-FFF2-40B4-BE49-F238E27FC236}">
                  <a16:creationId xmlns:a16="http://schemas.microsoft.com/office/drawing/2014/main" id="{24D31A4C-F750-50BB-3E87-C405E1B195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6" name="Rectangle 167">
              <a:extLst>
                <a:ext uri="{FF2B5EF4-FFF2-40B4-BE49-F238E27FC236}">
                  <a16:creationId xmlns:a16="http://schemas.microsoft.com/office/drawing/2014/main" id="{A77CDF4D-1666-FF69-03BA-F44A559F1F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" name="Rectangle 168">
              <a:extLst>
                <a:ext uri="{FF2B5EF4-FFF2-40B4-BE49-F238E27FC236}">
                  <a16:creationId xmlns:a16="http://schemas.microsoft.com/office/drawing/2014/main" id="{ACDDFD30-8590-7EFA-91AA-46AF7B8BF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8" name="Rectangle 169">
              <a:extLst>
                <a:ext uri="{FF2B5EF4-FFF2-40B4-BE49-F238E27FC236}">
                  <a16:creationId xmlns:a16="http://schemas.microsoft.com/office/drawing/2014/main" id="{C0D2E532-955B-D600-A00C-5F96E3B63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9" name="Rectangle 170">
              <a:extLst>
                <a:ext uri="{FF2B5EF4-FFF2-40B4-BE49-F238E27FC236}">
                  <a16:creationId xmlns:a16="http://schemas.microsoft.com/office/drawing/2014/main" id="{53AA2F2B-16B5-37BA-37D7-5720DA7F9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0" name="Rectangle 171">
              <a:extLst>
                <a:ext uri="{FF2B5EF4-FFF2-40B4-BE49-F238E27FC236}">
                  <a16:creationId xmlns:a16="http://schemas.microsoft.com/office/drawing/2014/main" id="{F2A38597-FA9E-F5CC-5ED2-C87091221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1" name="Rectangle 172">
              <a:extLst>
                <a:ext uri="{FF2B5EF4-FFF2-40B4-BE49-F238E27FC236}">
                  <a16:creationId xmlns:a16="http://schemas.microsoft.com/office/drawing/2014/main" id="{4D59B333-CC7D-D1F5-F5D6-280AE3E80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656"/>
              <a:ext cx="48" cy="128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2" name="Rectangle 173">
              <a:extLst>
                <a:ext uri="{FF2B5EF4-FFF2-40B4-BE49-F238E27FC236}">
                  <a16:creationId xmlns:a16="http://schemas.microsoft.com/office/drawing/2014/main" id="{FA6A6FF9-BEAF-8054-C885-9C8D5090F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656"/>
              <a:ext cx="48" cy="128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33" name="Group 296">
            <a:extLst>
              <a:ext uri="{FF2B5EF4-FFF2-40B4-BE49-F238E27FC236}">
                <a16:creationId xmlns:a16="http://schemas.microsoft.com/office/drawing/2014/main" id="{0F1D8719-D1E9-DC02-1043-C36D4A2E09FC}"/>
              </a:ext>
            </a:extLst>
          </p:cNvPr>
          <p:cNvGrpSpPr>
            <a:grpSpLocks/>
          </p:cNvGrpSpPr>
          <p:nvPr/>
        </p:nvGrpSpPr>
        <p:grpSpPr bwMode="auto">
          <a:xfrm>
            <a:off x="5533306" y="4652366"/>
            <a:ext cx="550862" cy="290512"/>
            <a:chOff x="3288" y="1026"/>
            <a:chExt cx="347" cy="183"/>
          </a:xfrm>
        </p:grpSpPr>
        <p:sp>
          <p:nvSpPr>
            <p:cNvPr id="178" name="Oval 297">
              <a:extLst>
                <a:ext uri="{FF2B5EF4-FFF2-40B4-BE49-F238E27FC236}">
                  <a16:creationId xmlns:a16="http://schemas.microsoft.com/office/drawing/2014/main" id="{25281C9E-4254-15F0-9676-E8E08233A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0" y="1026"/>
              <a:ext cx="136" cy="136"/>
            </a:xfrm>
            <a:prstGeom prst="ellipse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13" name="Group 298">
              <a:extLst>
                <a:ext uri="{FF2B5EF4-FFF2-40B4-BE49-F238E27FC236}">
                  <a16:creationId xmlns:a16="http://schemas.microsoft.com/office/drawing/2014/main" id="{EC78E515-0768-7AAB-C9E3-D48C98559065}"/>
                </a:ext>
              </a:extLst>
            </p:cNvPr>
            <p:cNvGrpSpPr>
              <a:grpSpLocks/>
            </p:cNvGrpSpPr>
            <p:nvPr/>
          </p:nvGrpSpPr>
          <p:grpSpPr bwMode="auto">
            <a:xfrm rot="-2297410">
              <a:off x="3380" y="1162"/>
              <a:ext cx="182" cy="45"/>
              <a:chOff x="1020" y="3748"/>
              <a:chExt cx="862" cy="136"/>
            </a:xfrm>
          </p:grpSpPr>
          <p:sp>
            <p:nvSpPr>
              <p:cNvPr id="215" name="Rectangle 299">
                <a:extLst>
                  <a:ext uri="{FF2B5EF4-FFF2-40B4-BE49-F238E27FC236}">
                    <a16:creationId xmlns:a16="http://schemas.microsoft.com/office/drawing/2014/main" id="{998C79D3-9A15-36F7-5457-EF572BFBBC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3" y="3748"/>
                <a:ext cx="136" cy="136"/>
              </a:xfrm>
              <a:prstGeom prst="rect">
                <a:avLst/>
              </a:prstGeom>
              <a:solidFill>
                <a:srgbClr val="CCCC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6" name="Rectangle 300">
                <a:extLst>
                  <a:ext uri="{FF2B5EF4-FFF2-40B4-BE49-F238E27FC236}">
                    <a16:creationId xmlns:a16="http://schemas.microsoft.com/office/drawing/2014/main" id="{BD2A57BE-A1B0-8ACE-117F-C1D1778C47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3793"/>
                <a:ext cx="363" cy="45"/>
              </a:xfrm>
              <a:prstGeom prst="rect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7" name="Rectangle 301">
                <a:extLst>
                  <a:ext uri="{FF2B5EF4-FFF2-40B4-BE49-F238E27FC236}">
                    <a16:creationId xmlns:a16="http://schemas.microsoft.com/office/drawing/2014/main" id="{96B7F848-56A6-EA78-8F5B-C2911C58C7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9" y="3793"/>
                <a:ext cx="363" cy="45"/>
              </a:xfrm>
              <a:prstGeom prst="rect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14" name="Freeform 302">
              <a:extLst>
                <a:ext uri="{FF2B5EF4-FFF2-40B4-BE49-F238E27FC236}">
                  <a16:creationId xmlns:a16="http://schemas.microsoft.com/office/drawing/2014/main" id="{CA210FD7-944F-6EF2-16F2-2BEC653B7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8" y="1097"/>
              <a:ext cx="347" cy="112"/>
            </a:xfrm>
            <a:custGeom>
              <a:avLst/>
              <a:gdLst>
                <a:gd name="T0" fmla="*/ 92 w 347"/>
                <a:gd name="T1" fmla="*/ 0 h 112"/>
                <a:gd name="T2" fmla="*/ 1 w 347"/>
                <a:gd name="T3" fmla="*/ 73 h 112"/>
                <a:gd name="T4" fmla="*/ 87 w 347"/>
                <a:gd name="T5" fmla="*/ 109 h 112"/>
                <a:gd name="T6" fmla="*/ 347 w 347"/>
                <a:gd name="T7" fmla="*/ 55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112">
                  <a:moveTo>
                    <a:pt x="92" y="0"/>
                  </a:moveTo>
                  <a:cubicBezTo>
                    <a:pt x="27" y="27"/>
                    <a:pt x="2" y="56"/>
                    <a:pt x="1" y="73"/>
                  </a:cubicBezTo>
                  <a:cubicBezTo>
                    <a:pt x="0" y="91"/>
                    <a:pt x="29" y="112"/>
                    <a:pt x="87" y="109"/>
                  </a:cubicBezTo>
                  <a:cubicBezTo>
                    <a:pt x="145" y="106"/>
                    <a:pt x="293" y="66"/>
                    <a:pt x="347" y="55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AC9E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A6C1FFFB-6AB1-C8DE-5687-39071D3E61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333" y="4597161"/>
            <a:ext cx="390283" cy="437621"/>
          </a:xfrm>
          <a:prstGeom prst="rect">
            <a:avLst/>
          </a:prstGeom>
        </p:spPr>
      </p:pic>
      <p:pic>
        <p:nvPicPr>
          <p:cNvPr id="1028" name="Picture 4" descr="Archive - Free ui icons">
            <a:extLst>
              <a:ext uri="{FF2B5EF4-FFF2-40B4-BE49-F238E27FC236}">
                <a16:creationId xmlns:a16="http://schemas.microsoft.com/office/drawing/2014/main" id="{C49F9FF2-71B8-E121-BE6B-D0BF4E732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764" y="4644818"/>
            <a:ext cx="390284" cy="390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032140E9-0EB0-41AF-6DF1-4B1E1F3506EA}"/>
              </a:ext>
            </a:extLst>
          </p:cNvPr>
          <p:cNvCxnSpPr>
            <a:endCxn id="50" idx="5"/>
          </p:cNvCxnSpPr>
          <p:nvPr/>
        </p:nvCxnSpPr>
        <p:spPr bwMode="auto">
          <a:xfrm>
            <a:off x="3784455" y="1575874"/>
            <a:ext cx="1588" cy="577464"/>
          </a:xfrm>
          <a:prstGeom prst="lin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1D3D40FA-7823-AA09-E26A-6C88C1FF6C2D}"/>
              </a:ext>
            </a:extLst>
          </p:cNvPr>
          <p:cNvCxnSpPr/>
          <p:nvPr/>
        </p:nvCxnSpPr>
        <p:spPr bwMode="auto">
          <a:xfrm flipH="1">
            <a:off x="3784169" y="2491089"/>
            <a:ext cx="13" cy="621227"/>
          </a:xfrm>
          <a:prstGeom prst="line">
            <a:avLst/>
          </a:prstGeom>
          <a:noFill/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02911ACD-8525-DC6A-8021-C715C40772B7}"/>
              </a:ext>
            </a:extLst>
          </p:cNvPr>
          <p:cNvCxnSpPr/>
          <p:nvPr/>
        </p:nvCxnSpPr>
        <p:spPr bwMode="auto">
          <a:xfrm>
            <a:off x="3784169" y="1582119"/>
            <a:ext cx="0" cy="1521808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grpSp>
        <p:nvGrpSpPr>
          <p:cNvPr id="48" name="Group 303">
            <a:extLst>
              <a:ext uri="{FF2B5EF4-FFF2-40B4-BE49-F238E27FC236}">
                <a16:creationId xmlns:a16="http://schemas.microsoft.com/office/drawing/2014/main" id="{71675FD5-4067-7AF0-9E6A-F00B36314F72}"/>
              </a:ext>
            </a:extLst>
          </p:cNvPr>
          <p:cNvGrpSpPr>
            <a:grpSpLocks/>
          </p:cNvGrpSpPr>
          <p:nvPr/>
        </p:nvGrpSpPr>
        <p:grpSpPr bwMode="auto">
          <a:xfrm>
            <a:off x="3654280" y="2132700"/>
            <a:ext cx="273050" cy="339725"/>
            <a:chOff x="2353" y="1729"/>
            <a:chExt cx="172" cy="214"/>
          </a:xfrm>
        </p:grpSpPr>
        <p:sp>
          <p:nvSpPr>
            <p:cNvPr id="49" name="Freeform 304">
              <a:extLst>
                <a:ext uri="{FF2B5EF4-FFF2-40B4-BE49-F238E27FC236}">
                  <a16:creationId xmlns:a16="http://schemas.microsoft.com/office/drawing/2014/main" id="{5C7E58EB-F217-E0BE-64D8-CD71DEEF41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3" y="1729"/>
              <a:ext cx="130" cy="167"/>
            </a:xfrm>
            <a:custGeom>
              <a:avLst/>
              <a:gdLst>
                <a:gd name="T0" fmla="*/ 104 w 130"/>
                <a:gd name="T1" fmla="*/ 3 h 167"/>
                <a:gd name="T2" fmla="*/ 98 w 130"/>
                <a:gd name="T3" fmla="*/ 5 h 167"/>
                <a:gd name="T4" fmla="*/ 92 w 130"/>
                <a:gd name="T5" fmla="*/ 8 h 167"/>
                <a:gd name="T6" fmla="*/ 86 w 130"/>
                <a:gd name="T7" fmla="*/ 12 h 167"/>
                <a:gd name="T8" fmla="*/ 80 w 130"/>
                <a:gd name="T9" fmla="*/ 15 h 167"/>
                <a:gd name="T10" fmla="*/ 75 w 130"/>
                <a:gd name="T11" fmla="*/ 20 h 167"/>
                <a:gd name="T12" fmla="*/ 69 w 130"/>
                <a:gd name="T13" fmla="*/ 25 h 167"/>
                <a:gd name="T14" fmla="*/ 63 w 130"/>
                <a:gd name="T15" fmla="*/ 30 h 167"/>
                <a:gd name="T16" fmla="*/ 57 w 130"/>
                <a:gd name="T17" fmla="*/ 38 h 167"/>
                <a:gd name="T18" fmla="*/ 51 w 130"/>
                <a:gd name="T19" fmla="*/ 43 h 167"/>
                <a:gd name="T20" fmla="*/ 47 w 130"/>
                <a:gd name="T21" fmla="*/ 48 h 167"/>
                <a:gd name="T22" fmla="*/ 41 w 130"/>
                <a:gd name="T23" fmla="*/ 55 h 167"/>
                <a:gd name="T24" fmla="*/ 35 w 130"/>
                <a:gd name="T25" fmla="*/ 63 h 167"/>
                <a:gd name="T26" fmla="*/ 32 w 130"/>
                <a:gd name="T27" fmla="*/ 68 h 167"/>
                <a:gd name="T28" fmla="*/ 27 w 130"/>
                <a:gd name="T29" fmla="*/ 75 h 167"/>
                <a:gd name="T30" fmla="*/ 24 w 130"/>
                <a:gd name="T31" fmla="*/ 82 h 167"/>
                <a:gd name="T32" fmla="*/ 21 w 130"/>
                <a:gd name="T33" fmla="*/ 87 h 167"/>
                <a:gd name="T34" fmla="*/ 18 w 130"/>
                <a:gd name="T35" fmla="*/ 93 h 167"/>
                <a:gd name="T36" fmla="*/ 15 w 130"/>
                <a:gd name="T37" fmla="*/ 99 h 167"/>
                <a:gd name="T38" fmla="*/ 12 w 130"/>
                <a:gd name="T39" fmla="*/ 105 h 167"/>
                <a:gd name="T40" fmla="*/ 9 w 130"/>
                <a:gd name="T41" fmla="*/ 112 h 167"/>
                <a:gd name="T42" fmla="*/ 6 w 130"/>
                <a:gd name="T43" fmla="*/ 119 h 167"/>
                <a:gd name="T44" fmla="*/ 3 w 130"/>
                <a:gd name="T45" fmla="*/ 129 h 167"/>
                <a:gd name="T46" fmla="*/ 0 w 130"/>
                <a:gd name="T47" fmla="*/ 157 h 167"/>
                <a:gd name="T48" fmla="*/ 3 w 130"/>
                <a:gd name="T49" fmla="*/ 163 h 167"/>
                <a:gd name="T50" fmla="*/ 8 w 130"/>
                <a:gd name="T51" fmla="*/ 167 h 167"/>
                <a:gd name="T52" fmla="*/ 30 w 130"/>
                <a:gd name="T53" fmla="*/ 164 h 167"/>
                <a:gd name="T54" fmla="*/ 35 w 130"/>
                <a:gd name="T55" fmla="*/ 162 h 167"/>
                <a:gd name="T56" fmla="*/ 41 w 130"/>
                <a:gd name="T57" fmla="*/ 159 h 167"/>
                <a:gd name="T58" fmla="*/ 47 w 130"/>
                <a:gd name="T59" fmla="*/ 155 h 167"/>
                <a:gd name="T60" fmla="*/ 53 w 130"/>
                <a:gd name="T61" fmla="*/ 150 h 167"/>
                <a:gd name="T62" fmla="*/ 59 w 130"/>
                <a:gd name="T63" fmla="*/ 145 h 167"/>
                <a:gd name="T64" fmla="*/ 64 w 130"/>
                <a:gd name="T65" fmla="*/ 142 h 167"/>
                <a:gd name="T66" fmla="*/ 70 w 130"/>
                <a:gd name="T67" fmla="*/ 135 h 167"/>
                <a:gd name="T68" fmla="*/ 76 w 130"/>
                <a:gd name="T69" fmla="*/ 129 h 167"/>
                <a:gd name="T70" fmla="*/ 82 w 130"/>
                <a:gd name="T71" fmla="*/ 124 h 167"/>
                <a:gd name="T72" fmla="*/ 86 w 130"/>
                <a:gd name="T73" fmla="*/ 118 h 167"/>
                <a:gd name="T74" fmla="*/ 92 w 130"/>
                <a:gd name="T75" fmla="*/ 110 h 167"/>
                <a:gd name="T76" fmla="*/ 97 w 130"/>
                <a:gd name="T77" fmla="*/ 104 h 167"/>
                <a:gd name="T78" fmla="*/ 101 w 130"/>
                <a:gd name="T79" fmla="*/ 98 h 167"/>
                <a:gd name="T80" fmla="*/ 105 w 130"/>
                <a:gd name="T81" fmla="*/ 92 h 167"/>
                <a:gd name="T82" fmla="*/ 108 w 130"/>
                <a:gd name="T83" fmla="*/ 87 h 167"/>
                <a:gd name="T84" fmla="*/ 111 w 130"/>
                <a:gd name="T85" fmla="*/ 82 h 167"/>
                <a:gd name="T86" fmla="*/ 114 w 130"/>
                <a:gd name="T87" fmla="*/ 75 h 167"/>
                <a:gd name="T88" fmla="*/ 117 w 130"/>
                <a:gd name="T89" fmla="*/ 70 h 167"/>
                <a:gd name="T90" fmla="*/ 120 w 130"/>
                <a:gd name="T91" fmla="*/ 62 h 167"/>
                <a:gd name="T92" fmla="*/ 123 w 130"/>
                <a:gd name="T93" fmla="*/ 54 h 167"/>
                <a:gd name="T94" fmla="*/ 126 w 130"/>
                <a:gd name="T95" fmla="*/ 47 h 167"/>
                <a:gd name="T96" fmla="*/ 129 w 130"/>
                <a:gd name="T97" fmla="*/ 33 h 167"/>
                <a:gd name="T98" fmla="*/ 129 w 130"/>
                <a:gd name="T99" fmla="*/ 9 h 167"/>
                <a:gd name="T100" fmla="*/ 124 w 130"/>
                <a:gd name="T101" fmla="*/ 4 h 167"/>
                <a:gd name="T102" fmla="*/ 120 w 130"/>
                <a:gd name="T10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0" h="167">
                  <a:moveTo>
                    <a:pt x="108" y="0"/>
                  </a:moveTo>
                  <a:lnTo>
                    <a:pt x="108" y="2"/>
                  </a:lnTo>
                  <a:lnTo>
                    <a:pt x="104" y="2"/>
                  </a:lnTo>
                  <a:lnTo>
                    <a:pt x="104" y="3"/>
                  </a:lnTo>
                  <a:lnTo>
                    <a:pt x="101" y="3"/>
                  </a:lnTo>
                  <a:lnTo>
                    <a:pt x="101" y="4"/>
                  </a:lnTo>
                  <a:lnTo>
                    <a:pt x="98" y="4"/>
                  </a:lnTo>
                  <a:lnTo>
                    <a:pt x="98" y="5"/>
                  </a:lnTo>
                  <a:lnTo>
                    <a:pt x="95" y="5"/>
                  </a:lnTo>
                  <a:lnTo>
                    <a:pt x="95" y="7"/>
                  </a:lnTo>
                  <a:lnTo>
                    <a:pt x="92" y="7"/>
                  </a:lnTo>
                  <a:lnTo>
                    <a:pt x="92" y="8"/>
                  </a:lnTo>
                  <a:lnTo>
                    <a:pt x="89" y="9"/>
                  </a:lnTo>
                  <a:lnTo>
                    <a:pt x="89" y="10"/>
                  </a:lnTo>
                  <a:lnTo>
                    <a:pt x="86" y="10"/>
                  </a:lnTo>
                  <a:lnTo>
                    <a:pt x="86" y="12"/>
                  </a:lnTo>
                  <a:lnTo>
                    <a:pt x="83" y="13"/>
                  </a:lnTo>
                  <a:lnTo>
                    <a:pt x="83" y="14"/>
                  </a:lnTo>
                  <a:lnTo>
                    <a:pt x="80" y="14"/>
                  </a:lnTo>
                  <a:lnTo>
                    <a:pt x="80" y="15"/>
                  </a:lnTo>
                  <a:lnTo>
                    <a:pt x="78" y="17"/>
                  </a:lnTo>
                  <a:lnTo>
                    <a:pt x="78" y="18"/>
                  </a:lnTo>
                  <a:lnTo>
                    <a:pt x="75" y="19"/>
                  </a:lnTo>
                  <a:lnTo>
                    <a:pt x="75" y="20"/>
                  </a:lnTo>
                  <a:lnTo>
                    <a:pt x="72" y="22"/>
                  </a:lnTo>
                  <a:lnTo>
                    <a:pt x="72" y="23"/>
                  </a:lnTo>
                  <a:lnTo>
                    <a:pt x="69" y="24"/>
                  </a:lnTo>
                  <a:lnTo>
                    <a:pt x="69" y="25"/>
                  </a:lnTo>
                  <a:lnTo>
                    <a:pt x="66" y="27"/>
                  </a:lnTo>
                  <a:lnTo>
                    <a:pt x="66" y="28"/>
                  </a:lnTo>
                  <a:lnTo>
                    <a:pt x="63" y="29"/>
                  </a:lnTo>
                  <a:lnTo>
                    <a:pt x="63" y="30"/>
                  </a:lnTo>
                  <a:lnTo>
                    <a:pt x="60" y="32"/>
                  </a:lnTo>
                  <a:lnTo>
                    <a:pt x="60" y="34"/>
                  </a:lnTo>
                  <a:lnTo>
                    <a:pt x="57" y="35"/>
                  </a:lnTo>
                  <a:lnTo>
                    <a:pt x="57" y="38"/>
                  </a:lnTo>
                  <a:lnTo>
                    <a:pt x="54" y="39"/>
                  </a:lnTo>
                  <a:lnTo>
                    <a:pt x="54" y="40"/>
                  </a:lnTo>
                  <a:lnTo>
                    <a:pt x="51" y="42"/>
                  </a:lnTo>
                  <a:lnTo>
                    <a:pt x="51" y="43"/>
                  </a:lnTo>
                  <a:lnTo>
                    <a:pt x="48" y="44"/>
                  </a:lnTo>
                  <a:lnTo>
                    <a:pt x="48" y="45"/>
                  </a:lnTo>
                  <a:lnTo>
                    <a:pt x="47" y="45"/>
                  </a:lnTo>
                  <a:lnTo>
                    <a:pt x="47" y="48"/>
                  </a:lnTo>
                  <a:lnTo>
                    <a:pt x="44" y="49"/>
                  </a:lnTo>
                  <a:lnTo>
                    <a:pt x="44" y="52"/>
                  </a:lnTo>
                  <a:lnTo>
                    <a:pt x="41" y="53"/>
                  </a:lnTo>
                  <a:lnTo>
                    <a:pt x="41" y="55"/>
                  </a:lnTo>
                  <a:lnTo>
                    <a:pt x="38" y="57"/>
                  </a:lnTo>
                  <a:lnTo>
                    <a:pt x="38" y="59"/>
                  </a:lnTo>
                  <a:lnTo>
                    <a:pt x="35" y="60"/>
                  </a:lnTo>
                  <a:lnTo>
                    <a:pt x="35" y="63"/>
                  </a:lnTo>
                  <a:lnTo>
                    <a:pt x="34" y="63"/>
                  </a:lnTo>
                  <a:lnTo>
                    <a:pt x="34" y="65"/>
                  </a:lnTo>
                  <a:lnTo>
                    <a:pt x="32" y="65"/>
                  </a:lnTo>
                  <a:lnTo>
                    <a:pt x="32" y="68"/>
                  </a:lnTo>
                  <a:lnTo>
                    <a:pt x="30" y="69"/>
                  </a:lnTo>
                  <a:lnTo>
                    <a:pt x="30" y="72"/>
                  </a:lnTo>
                  <a:lnTo>
                    <a:pt x="27" y="73"/>
                  </a:lnTo>
                  <a:lnTo>
                    <a:pt x="27" y="75"/>
                  </a:lnTo>
                  <a:lnTo>
                    <a:pt x="25" y="75"/>
                  </a:lnTo>
                  <a:lnTo>
                    <a:pt x="25" y="79"/>
                  </a:lnTo>
                  <a:lnTo>
                    <a:pt x="24" y="79"/>
                  </a:lnTo>
                  <a:lnTo>
                    <a:pt x="24" y="82"/>
                  </a:lnTo>
                  <a:lnTo>
                    <a:pt x="22" y="82"/>
                  </a:lnTo>
                  <a:lnTo>
                    <a:pt x="22" y="84"/>
                  </a:lnTo>
                  <a:lnTo>
                    <a:pt x="21" y="84"/>
                  </a:lnTo>
                  <a:lnTo>
                    <a:pt x="21" y="87"/>
                  </a:lnTo>
                  <a:lnTo>
                    <a:pt x="19" y="87"/>
                  </a:lnTo>
                  <a:lnTo>
                    <a:pt x="19" y="90"/>
                  </a:lnTo>
                  <a:lnTo>
                    <a:pt x="18" y="90"/>
                  </a:lnTo>
                  <a:lnTo>
                    <a:pt x="18" y="93"/>
                  </a:lnTo>
                  <a:lnTo>
                    <a:pt x="16" y="93"/>
                  </a:lnTo>
                  <a:lnTo>
                    <a:pt x="16" y="95"/>
                  </a:lnTo>
                  <a:lnTo>
                    <a:pt x="15" y="95"/>
                  </a:lnTo>
                  <a:lnTo>
                    <a:pt x="15" y="99"/>
                  </a:lnTo>
                  <a:lnTo>
                    <a:pt x="14" y="99"/>
                  </a:lnTo>
                  <a:lnTo>
                    <a:pt x="14" y="103"/>
                  </a:lnTo>
                  <a:lnTo>
                    <a:pt x="12" y="103"/>
                  </a:lnTo>
                  <a:lnTo>
                    <a:pt x="12" y="105"/>
                  </a:lnTo>
                  <a:lnTo>
                    <a:pt x="11" y="105"/>
                  </a:lnTo>
                  <a:lnTo>
                    <a:pt x="11" y="108"/>
                  </a:lnTo>
                  <a:lnTo>
                    <a:pt x="9" y="108"/>
                  </a:lnTo>
                  <a:lnTo>
                    <a:pt x="9" y="112"/>
                  </a:lnTo>
                  <a:lnTo>
                    <a:pt x="8" y="112"/>
                  </a:lnTo>
                  <a:lnTo>
                    <a:pt x="8" y="115"/>
                  </a:lnTo>
                  <a:lnTo>
                    <a:pt x="6" y="115"/>
                  </a:lnTo>
                  <a:lnTo>
                    <a:pt x="6" y="119"/>
                  </a:lnTo>
                  <a:lnTo>
                    <a:pt x="5" y="119"/>
                  </a:lnTo>
                  <a:lnTo>
                    <a:pt x="5" y="127"/>
                  </a:lnTo>
                  <a:lnTo>
                    <a:pt x="3" y="127"/>
                  </a:lnTo>
                  <a:lnTo>
                    <a:pt x="3" y="129"/>
                  </a:lnTo>
                  <a:lnTo>
                    <a:pt x="2" y="129"/>
                  </a:lnTo>
                  <a:lnTo>
                    <a:pt x="2" y="139"/>
                  </a:lnTo>
                  <a:lnTo>
                    <a:pt x="0" y="139"/>
                  </a:lnTo>
                  <a:lnTo>
                    <a:pt x="0" y="157"/>
                  </a:lnTo>
                  <a:lnTo>
                    <a:pt x="2" y="157"/>
                  </a:lnTo>
                  <a:lnTo>
                    <a:pt x="2" y="160"/>
                  </a:lnTo>
                  <a:lnTo>
                    <a:pt x="3" y="160"/>
                  </a:lnTo>
                  <a:lnTo>
                    <a:pt x="3" y="163"/>
                  </a:lnTo>
                  <a:lnTo>
                    <a:pt x="5" y="163"/>
                  </a:lnTo>
                  <a:lnTo>
                    <a:pt x="6" y="165"/>
                  </a:lnTo>
                  <a:lnTo>
                    <a:pt x="8" y="165"/>
                  </a:lnTo>
                  <a:lnTo>
                    <a:pt x="8" y="167"/>
                  </a:lnTo>
                  <a:lnTo>
                    <a:pt x="27" y="167"/>
                  </a:lnTo>
                  <a:lnTo>
                    <a:pt x="27" y="165"/>
                  </a:lnTo>
                  <a:lnTo>
                    <a:pt x="30" y="165"/>
                  </a:lnTo>
                  <a:lnTo>
                    <a:pt x="30" y="164"/>
                  </a:lnTo>
                  <a:lnTo>
                    <a:pt x="32" y="164"/>
                  </a:lnTo>
                  <a:lnTo>
                    <a:pt x="32" y="163"/>
                  </a:lnTo>
                  <a:lnTo>
                    <a:pt x="35" y="163"/>
                  </a:lnTo>
                  <a:lnTo>
                    <a:pt x="35" y="162"/>
                  </a:lnTo>
                  <a:lnTo>
                    <a:pt x="38" y="162"/>
                  </a:lnTo>
                  <a:lnTo>
                    <a:pt x="38" y="160"/>
                  </a:lnTo>
                  <a:lnTo>
                    <a:pt x="41" y="160"/>
                  </a:lnTo>
                  <a:lnTo>
                    <a:pt x="41" y="159"/>
                  </a:lnTo>
                  <a:lnTo>
                    <a:pt x="44" y="158"/>
                  </a:lnTo>
                  <a:lnTo>
                    <a:pt x="44" y="157"/>
                  </a:lnTo>
                  <a:lnTo>
                    <a:pt x="47" y="157"/>
                  </a:lnTo>
                  <a:lnTo>
                    <a:pt x="47" y="155"/>
                  </a:lnTo>
                  <a:lnTo>
                    <a:pt x="50" y="154"/>
                  </a:lnTo>
                  <a:lnTo>
                    <a:pt x="50" y="153"/>
                  </a:lnTo>
                  <a:lnTo>
                    <a:pt x="53" y="152"/>
                  </a:lnTo>
                  <a:lnTo>
                    <a:pt x="53" y="150"/>
                  </a:lnTo>
                  <a:lnTo>
                    <a:pt x="56" y="149"/>
                  </a:lnTo>
                  <a:lnTo>
                    <a:pt x="56" y="148"/>
                  </a:lnTo>
                  <a:lnTo>
                    <a:pt x="59" y="147"/>
                  </a:lnTo>
                  <a:lnTo>
                    <a:pt x="59" y="145"/>
                  </a:lnTo>
                  <a:lnTo>
                    <a:pt x="62" y="145"/>
                  </a:lnTo>
                  <a:lnTo>
                    <a:pt x="62" y="144"/>
                  </a:lnTo>
                  <a:lnTo>
                    <a:pt x="64" y="143"/>
                  </a:lnTo>
                  <a:lnTo>
                    <a:pt x="64" y="142"/>
                  </a:lnTo>
                  <a:lnTo>
                    <a:pt x="67" y="140"/>
                  </a:lnTo>
                  <a:lnTo>
                    <a:pt x="67" y="138"/>
                  </a:lnTo>
                  <a:lnTo>
                    <a:pt x="70" y="137"/>
                  </a:lnTo>
                  <a:lnTo>
                    <a:pt x="70" y="135"/>
                  </a:lnTo>
                  <a:lnTo>
                    <a:pt x="73" y="134"/>
                  </a:lnTo>
                  <a:lnTo>
                    <a:pt x="73" y="132"/>
                  </a:lnTo>
                  <a:lnTo>
                    <a:pt x="76" y="130"/>
                  </a:lnTo>
                  <a:lnTo>
                    <a:pt x="76" y="129"/>
                  </a:lnTo>
                  <a:lnTo>
                    <a:pt x="79" y="128"/>
                  </a:lnTo>
                  <a:lnTo>
                    <a:pt x="79" y="127"/>
                  </a:lnTo>
                  <a:lnTo>
                    <a:pt x="82" y="125"/>
                  </a:lnTo>
                  <a:lnTo>
                    <a:pt x="82" y="124"/>
                  </a:lnTo>
                  <a:lnTo>
                    <a:pt x="83" y="124"/>
                  </a:lnTo>
                  <a:lnTo>
                    <a:pt x="83" y="122"/>
                  </a:lnTo>
                  <a:lnTo>
                    <a:pt x="86" y="120"/>
                  </a:lnTo>
                  <a:lnTo>
                    <a:pt x="86" y="118"/>
                  </a:lnTo>
                  <a:lnTo>
                    <a:pt x="89" y="117"/>
                  </a:lnTo>
                  <a:lnTo>
                    <a:pt x="89" y="114"/>
                  </a:lnTo>
                  <a:lnTo>
                    <a:pt x="92" y="113"/>
                  </a:lnTo>
                  <a:lnTo>
                    <a:pt x="92" y="110"/>
                  </a:lnTo>
                  <a:lnTo>
                    <a:pt x="95" y="109"/>
                  </a:lnTo>
                  <a:lnTo>
                    <a:pt x="95" y="107"/>
                  </a:lnTo>
                  <a:lnTo>
                    <a:pt x="97" y="107"/>
                  </a:lnTo>
                  <a:lnTo>
                    <a:pt x="97" y="104"/>
                  </a:lnTo>
                  <a:lnTo>
                    <a:pt x="98" y="104"/>
                  </a:lnTo>
                  <a:lnTo>
                    <a:pt x="98" y="102"/>
                  </a:lnTo>
                  <a:lnTo>
                    <a:pt x="101" y="100"/>
                  </a:lnTo>
                  <a:lnTo>
                    <a:pt x="101" y="98"/>
                  </a:lnTo>
                  <a:lnTo>
                    <a:pt x="104" y="97"/>
                  </a:lnTo>
                  <a:lnTo>
                    <a:pt x="104" y="94"/>
                  </a:lnTo>
                  <a:lnTo>
                    <a:pt x="105" y="94"/>
                  </a:lnTo>
                  <a:lnTo>
                    <a:pt x="105" y="92"/>
                  </a:lnTo>
                  <a:lnTo>
                    <a:pt x="107" y="92"/>
                  </a:lnTo>
                  <a:lnTo>
                    <a:pt x="107" y="89"/>
                  </a:lnTo>
                  <a:lnTo>
                    <a:pt x="108" y="89"/>
                  </a:lnTo>
                  <a:lnTo>
                    <a:pt x="108" y="87"/>
                  </a:lnTo>
                  <a:lnTo>
                    <a:pt x="110" y="87"/>
                  </a:lnTo>
                  <a:lnTo>
                    <a:pt x="110" y="84"/>
                  </a:lnTo>
                  <a:lnTo>
                    <a:pt x="111" y="84"/>
                  </a:lnTo>
                  <a:lnTo>
                    <a:pt x="111" y="82"/>
                  </a:lnTo>
                  <a:lnTo>
                    <a:pt x="113" y="82"/>
                  </a:lnTo>
                  <a:lnTo>
                    <a:pt x="113" y="78"/>
                  </a:lnTo>
                  <a:lnTo>
                    <a:pt x="114" y="78"/>
                  </a:lnTo>
                  <a:lnTo>
                    <a:pt x="114" y="75"/>
                  </a:lnTo>
                  <a:lnTo>
                    <a:pt x="115" y="75"/>
                  </a:lnTo>
                  <a:lnTo>
                    <a:pt x="115" y="73"/>
                  </a:lnTo>
                  <a:lnTo>
                    <a:pt x="117" y="73"/>
                  </a:lnTo>
                  <a:lnTo>
                    <a:pt x="117" y="70"/>
                  </a:lnTo>
                  <a:lnTo>
                    <a:pt x="118" y="70"/>
                  </a:lnTo>
                  <a:lnTo>
                    <a:pt x="118" y="65"/>
                  </a:lnTo>
                  <a:lnTo>
                    <a:pt x="120" y="65"/>
                  </a:lnTo>
                  <a:lnTo>
                    <a:pt x="120" y="62"/>
                  </a:lnTo>
                  <a:lnTo>
                    <a:pt x="121" y="62"/>
                  </a:lnTo>
                  <a:lnTo>
                    <a:pt x="121" y="58"/>
                  </a:lnTo>
                  <a:lnTo>
                    <a:pt x="123" y="58"/>
                  </a:lnTo>
                  <a:lnTo>
                    <a:pt x="123" y="54"/>
                  </a:lnTo>
                  <a:lnTo>
                    <a:pt x="124" y="54"/>
                  </a:lnTo>
                  <a:lnTo>
                    <a:pt x="124" y="50"/>
                  </a:lnTo>
                  <a:lnTo>
                    <a:pt x="126" y="50"/>
                  </a:lnTo>
                  <a:lnTo>
                    <a:pt x="126" y="47"/>
                  </a:lnTo>
                  <a:lnTo>
                    <a:pt x="127" y="47"/>
                  </a:lnTo>
                  <a:lnTo>
                    <a:pt x="127" y="40"/>
                  </a:lnTo>
                  <a:lnTo>
                    <a:pt x="129" y="40"/>
                  </a:lnTo>
                  <a:lnTo>
                    <a:pt x="129" y="33"/>
                  </a:lnTo>
                  <a:lnTo>
                    <a:pt x="130" y="33"/>
                  </a:lnTo>
                  <a:lnTo>
                    <a:pt x="130" y="13"/>
                  </a:lnTo>
                  <a:lnTo>
                    <a:pt x="129" y="13"/>
                  </a:lnTo>
                  <a:lnTo>
                    <a:pt x="129" y="9"/>
                  </a:lnTo>
                  <a:lnTo>
                    <a:pt x="127" y="9"/>
                  </a:lnTo>
                  <a:lnTo>
                    <a:pt x="127" y="7"/>
                  </a:lnTo>
                  <a:lnTo>
                    <a:pt x="126" y="7"/>
                  </a:lnTo>
                  <a:lnTo>
                    <a:pt x="124" y="4"/>
                  </a:lnTo>
                  <a:lnTo>
                    <a:pt x="123" y="4"/>
                  </a:lnTo>
                  <a:lnTo>
                    <a:pt x="121" y="2"/>
                  </a:lnTo>
                  <a:lnTo>
                    <a:pt x="120" y="2"/>
                  </a:lnTo>
                  <a:lnTo>
                    <a:pt x="120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0" name="Freeform 305">
              <a:extLst>
                <a:ext uri="{FF2B5EF4-FFF2-40B4-BE49-F238E27FC236}">
                  <a16:creationId xmlns:a16="http://schemas.microsoft.com/office/drawing/2014/main" id="{21BA6E23-A88C-DC60-7E5B-742DE0ED10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3" y="1729"/>
              <a:ext cx="130" cy="167"/>
            </a:xfrm>
            <a:custGeom>
              <a:avLst/>
              <a:gdLst>
                <a:gd name="T0" fmla="*/ 120 w 130"/>
                <a:gd name="T1" fmla="*/ 0 h 167"/>
                <a:gd name="T2" fmla="*/ 107 w 130"/>
                <a:gd name="T3" fmla="*/ 2 h 167"/>
                <a:gd name="T4" fmla="*/ 101 w 130"/>
                <a:gd name="T5" fmla="*/ 3 h 167"/>
                <a:gd name="T6" fmla="*/ 95 w 130"/>
                <a:gd name="T7" fmla="*/ 5 h 167"/>
                <a:gd name="T8" fmla="*/ 89 w 130"/>
                <a:gd name="T9" fmla="*/ 9 h 167"/>
                <a:gd name="T10" fmla="*/ 83 w 130"/>
                <a:gd name="T11" fmla="*/ 13 h 167"/>
                <a:gd name="T12" fmla="*/ 62 w 130"/>
                <a:gd name="T13" fmla="*/ 30 h 167"/>
                <a:gd name="T14" fmla="*/ 56 w 130"/>
                <a:gd name="T15" fmla="*/ 38 h 167"/>
                <a:gd name="T16" fmla="*/ 46 w 130"/>
                <a:gd name="T17" fmla="*/ 48 h 167"/>
                <a:gd name="T18" fmla="*/ 40 w 130"/>
                <a:gd name="T19" fmla="*/ 55 h 167"/>
                <a:gd name="T20" fmla="*/ 34 w 130"/>
                <a:gd name="T21" fmla="*/ 64 h 167"/>
                <a:gd name="T22" fmla="*/ 28 w 130"/>
                <a:gd name="T23" fmla="*/ 72 h 167"/>
                <a:gd name="T24" fmla="*/ 24 w 130"/>
                <a:gd name="T25" fmla="*/ 80 h 167"/>
                <a:gd name="T26" fmla="*/ 19 w 130"/>
                <a:gd name="T27" fmla="*/ 89 h 167"/>
                <a:gd name="T28" fmla="*/ 15 w 130"/>
                <a:gd name="T29" fmla="*/ 97 h 167"/>
                <a:gd name="T30" fmla="*/ 11 w 130"/>
                <a:gd name="T31" fmla="*/ 105 h 167"/>
                <a:gd name="T32" fmla="*/ 8 w 130"/>
                <a:gd name="T33" fmla="*/ 113 h 167"/>
                <a:gd name="T34" fmla="*/ 5 w 130"/>
                <a:gd name="T35" fmla="*/ 120 h 167"/>
                <a:gd name="T36" fmla="*/ 3 w 130"/>
                <a:gd name="T37" fmla="*/ 128 h 167"/>
                <a:gd name="T38" fmla="*/ 2 w 130"/>
                <a:gd name="T39" fmla="*/ 138 h 167"/>
                <a:gd name="T40" fmla="*/ 0 w 130"/>
                <a:gd name="T41" fmla="*/ 154 h 167"/>
                <a:gd name="T42" fmla="*/ 2 w 130"/>
                <a:gd name="T43" fmla="*/ 158 h 167"/>
                <a:gd name="T44" fmla="*/ 3 w 130"/>
                <a:gd name="T45" fmla="*/ 162 h 167"/>
                <a:gd name="T46" fmla="*/ 9 w 130"/>
                <a:gd name="T47" fmla="*/ 165 h 167"/>
                <a:gd name="T48" fmla="*/ 22 w 130"/>
                <a:gd name="T49" fmla="*/ 167 h 167"/>
                <a:gd name="T50" fmla="*/ 27 w 130"/>
                <a:gd name="T51" fmla="*/ 165 h 167"/>
                <a:gd name="T52" fmla="*/ 32 w 130"/>
                <a:gd name="T53" fmla="*/ 163 h 167"/>
                <a:gd name="T54" fmla="*/ 38 w 130"/>
                <a:gd name="T55" fmla="*/ 160 h 167"/>
                <a:gd name="T56" fmla="*/ 44 w 130"/>
                <a:gd name="T57" fmla="*/ 157 h 167"/>
                <a:gd name="T58" fmla="*/ 59 w 130"/>
                <a:gd name="T59" fmla="*/ 145 h 167"/>
                <a:gd name="T60" fmla="*/ 66 w 130"/>
                <a:gd name="T61" fmla="*/ 140 h 167"/>
                <a:gd name="T62" fmla="*/ 72 w 130"/>
                <a:gd name="T63" fmla="*/ 134 h 167"/>
                <a:gd name="T64" fmla="*/ 82 w 130"/>
                <a:gd name="T65" fmla="*/ 124 h 167"/>
                <a:gd name="T66" fmla="*/ 88 w 130"/>
                <a:gd name="T67" fmla="*/ 117 h 167"/>
                <a:gd name="T68" fmla="*/ 94 w 130"/>
                <a:gd name="T69" fmla="*/ 109 h 167"/>
                <a:gd name="T70" fmla="*/ 99 w 130"/>
                <a:gd name="T71" fmla="*/ 100 h 167"/>
                <a:gd name="T72" fmla="*/ 105 w 130"/>
                <a:gd name="T73" fmla="*/ 92 h 167"/>
                <a:gd name="T74" fmla="*/ 110 w 130"/>
                <a:gd name="T75" fmla="*/ 84 h 167"/>
                <a:gd name="T76" fmla="*/ 114 w 130"/>
                <a:gd name="T77" fmla="*/ 75 h 167"/>
                <a:gd name="T78" fmla="*/ 118 w 130"/>
                <a:gd name="T79" fmla="*/ 67 h 167"/>
                <a:gd name="T80" fmla="*/ 121 w 130"/>
                <a:gd name="T81" fmla="*/ 59 h 167"/>
                <a:gd name="T82" fmla="*/ 124 w 130"/>
                <a:gd name="T83" fmla="*/ 52 h 167"/>
                <a:gd name="T84" fmla="*/ 127 w 130"/>
                <a:gd name="T85" fmla="*/ 44 h 167"/>
                <a:gd name="T86" fmla="*/ 129 w 130"/>
                <a:gd name="T87" fmla="*/ 38 h 167"/>
                <a:gd name="T88" fmla="*/ 130 w 130"/>
                <a:gd name="T89" fmla="*/ 30 h 167"/>
                <a:gd name="T90" fmla="*/ 129 w 130"/>
                <a:gd name="T91" fmla="*/ 12 h 167"/>
                <a:gd name="T92" fmla="*/ 127 w 130"/>
                <a:gd name="T93" fmla="*/ 8 h 167"/>
                <a:gd name="T94" fmla="*/ 121 w 130"/>
                <a:gd name="T95" fmla="*/ 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0" h="167">
                  <a:moveTo>
                    <a:pt x="121" y="2"/>
                  </a:moveTo>
                  <a:lnTo>
                    <a:pt x="120" y="0"/>
                  </a:lnTo>
                  <a:lnTo>
                    <a:pt x="108" y="0"/>
                  </a:lnTo>
                  <a:lnTo>
                    <a:pt x="107" y="2"/>
                  </a:lnTo>
                  <a:lnTo>
                    <a:pt x="104" y="2"/>
                  </a:lnTo>
                  <a:lnTo>
                    <a:pt x="101" y="3"/>
                  </a:lnTo>
                  <a:lnTo>
                    <a:pt x="98" y="4"/>
                  </a:lnTo>
                  <a:lnTo>
                    <a:pt x="95" y="5"/>
                  </a:lnTo>
                  <a:lnTo>
                    <a:pt x="92" y="7"/>
                  </a:lnTo>
                  <a:lnTo>
                    <a:pt x="89" y="9"/>
                  </a:lnTo>
                  <a:lnTo>
                    <a:pt x="86" y="10"/>
                  </a:lnTo>
                  <a:lnTo>
                    <a:pt x="83" y="13"/>
                  </a:lnTo>
                  <a:lnTo>
                    <a:pt x="80" y="14"/>
                  </a:lnTo>
                  <a:lnTo>
                    <a:pt x="62" y="30"/>
                  </a:lnTo>
                  <a:lnTo>
                    <a:pt x="59" y="34"/>
                  </a:lnTo>
                  <a:lnTo>
                    <a:pt x="56" y="38"/>
                  </a:lnTo>
                  <a:lnTo>
                    <a:pt x="48" y="44"/>
                  </a:lnTo>
                  <a:lnTo>
                    <a:pt x="46" y="48"/>
                  </a:lnTo>
                  <a:lnTo>
                    <a:pt x="43" y="52"/>
                  </a:lnTo>
                  <a:lnTo>
                    <a:pt x="40" y="55"/>
                  </a:lnTo>
                  <a:lnTo>
                    <a:pt x="37" y="59"/>
                  </a:lnTo>
                  <a:lnTo>
                    <a:pt x="34" y="64"/>
                  </a:lnTo>
                  <a:lnTo>
                    <a:pt x="31" y="68"/>
                  </a:lnTo>
                  <a:lnTo>
                    <a:pt x="28" y="72"/>
                  </a:lnTo>
                  <a:lnTo>
                    <a:pt x="25" y="77"/>
                  </a:lnTo>
                  <a:lnTo>
                    <a:pt x="24" y="80"/>
                  </a:lnTo>
                  <a:lnTo>
                    <a:pt x="21" y="84"/>
                  </a:lnTo>
                  <a:lnTo>
                    <a:pt x="19" y="89"/>
                  </a:lnTo>
                  <a:lnTo>
                    <a:pt x="16" y="93"/>
                  </a:lnTo>
                  <a:lnTo>
                    <a:pt x="15" y="97"/>
                  </a:lnTo>
                  <a:lnTo>
                    <a:pt x="14" y="102"/>
                  </a:lnTo>
                  <a:lnTo>
                    <a:pt x="11" y="105"/>
                  </a:lnTo>
                  <a:lnTo>
                    <a:pt x="9" y="109"/>
                  </a:lnTo>
                  <a:lnTo>
                    <a:pt x="8" y="113"/>
                  </a:lnTo>
                  <a:lnTo>
                    <a:pt x="6" y="117"/>
                  </a:lnTo>
                  <a:lnTo>
                    <a:pt x="5" y="120"/>
                  </a:lnTo>
                  <a:lnTo>
                    <a:pt x="5" y="124"/>
                  </a:lnTo>
                  <a:lnTo>
                    <a:pt x="3" y="128"/>
                  </a:lnTo>
                  <a:lnTo>
                    <a:pt x="2" y="130"/>
                  </a:lnTo>
                  <a:lnTo>
                    <a:pt x="2" y="138"/>
                  </a:lnTo>
                  <a:lnTo>
                    <a:pt x="0" y="140"/>
                  </a:lnTo>
                  <a:lnTo>
                    <a:pt x="0" y="154"/>
                  </a:lnTo>
                  <a:lnTo>
                    <a:pt x="2" y="157"/>
                  </a:lnTo>
                  <a:lnTo>
                    <a:pt x="2" y="158"/>
                  </a:lnTo>
                  <a:lnTo>
                    <a:pt x="3" y="160"/>
                  </a:lnTo>
                  <a:lnTo>
                    <a:pt x="3" y="162"/>
                  </a:lnTo>
                  <a:lnTo>
                    <a:pt x="9" y="167"/>
                  </a:lnTo>
                  <a:lnTo>
                    <a:pt x="9" y="165"/>
                  </a:lnTo>
                  <a:lnTo>
                    <a:pt x="11" y="167"/>
                  </a:lnTo>
                  <a:lnTo>
                    <a:pt x="22" y="167"/>
                  </a:lnTo>
                  <a:lnTo>
                    <a:pt x="24" y="165"/>
                  </a:lnTo>
                  <a:lnTo>
                    <a:pt x="27" y="165"/>
                  </a:lnTo>
                  <a:lnTo>
                    <a:pt x="30" y="164"/>
                  </a:lnTo>
                  <a:lnTo>
                    <a:pt x="32" y="163"/>
                  </a:lnTo>
                  <a:lnTo>
                    <a:pt x="35" y="162"/>
                  </a:lnTo>
                  <a:lnTo>
                    <a:pt x="38" y="160"/>
                  </a:lnTo>
                  <a:lnTo>
                    <a:pt x="41" y="159"/>
                  </a:lnTo>
                  <a:lnTo>
                    <a:pt x="44" y="157"/>
                  </a:lnTo>
                  <a:lnTo>
                    <a:pt x="47" y="155"/>
                  </a:lnTo>
                  <a:lnTo>
                    <a:pt x="59" y="145"/>
                  </a:lnTo>
                  <a:lnTo>
                    <a:pt x="63" y="143"/>
                  </a:lnTo>
                  <a:lnTo>
                    <a:pt x="66" y="140"/>
                  </a:lnTo>
                  <a:lnTo>
                    <a:pt x="69" y="137"/>
                  </a:lnTo>
                  <a:lnTo>
                    <a:pt x="72" y="134"/>
                  </a:lnTo>
                  <a:lnTo>
                    <a:pt x="75" y="130"/>
                  </a:lnTo>
                  <a:lnTo>
                    <a:pt x="82" y="124"/>
                  </a:lnTo>
                  <a:lnTo>
                    <a:pt x="85" y="120"/>
                  </a:lnTo>
                  <a:lnTo>
                    <a:pt x="88" y="117"/>
                  </a:lnTo>
                  <a:lnTo>
                    <a:pt x="91" y="113"/>
                  </a:lnTo>
                  <a:lnTo>
                    <a:pt x="94" y="109"/>
                  </a:lnTo>
                  <a:lnTo>
                    <a:pt x="97" y="104"/>
                  </a:lnTo>
                  <a:lnTo>
                    <a:pt x="99" y="100"/>
                  </a:lnTo>
                  <a:lnTo>
                    <a:pt x="102" y="97"/>
                  </a:lnTo>
                  <a:lnTo>
                    <a:pt x="105" y="92"/>
                  </a:lnTo>
                  <a:lnTo>
                    <a:pt x="108" y="88"/>
                  </a:lnTo>
                  <a:lnTo>
                    <a:pt x="110" y="84"/>
                  </a:lnTo>
                  <a:lnTo>
                    <a:pt x="113" y="79"/>
                  </a:lnTo>
                  <a:lnTo>
                    <a:pt x="114" y="75"/>
                  </a:lnTo>
                  <a:lnTo>
                    <a:pt x="117" y="72"/>
                  </a:lnTo>
                  <a:lnTo>
                    <a:pt x="118" y="67"/>
                  </a:lnTo>
                  <a:lnTo>
                    <a:pt x="120" y="63"/>
                  </a:lnTo>
                  <a:lnTo>
                    <a:pt x="121" y="59"/>
                  </a:lnTo>
                  <a:lnTo>
                    <a:pt x="123" y="55"/>
                  </a:lnTo>
                  <a:lnTo>
                    <a:pt x="124" y="52"/>
                  </a:lnTo>
                  <a:lnTo>
                    <a:pt x="126" y="48"/>
                  </a:lnTo>
                  <a:lnTo>
                    <a:pt x="127" y="44"/>
                  </a:lnTo>
                  <a:lnTo>
                    <a:pt x="127" y="40"/>
                  </a:lnTo>
                  <a:lnTo>
                    <a:pt x="129" y="38"/>
                  </a:lnTo>
                  <a:lnTo>
                    <a:pt x="129" y="34"/>
                  </a:lnTo>
                  <a:lnTo>
                    <a:pt x="130" y="30"/>
                  </a:lnTo>
                  <a:lnTo>
                    <a:pt x="130" y="14"/>
                  </a:lnTo>
                  <a:lnTo>
                    <a:pt x="129" y="12"/>
                  </a:lnTo>
                  <a:lnTo>
                    <a:pt x="129" y="10"/>
                  </a:lnTo>
                  <a:lnTo>
                    <a:pt x="127" y="8"/>
                  </a:lnTo>
                  <a:lnTo>
                    <a:pt x="127" y="7"/>
                  </a:lnTo>
                  <a:lnTo>
                    <a:pt x="121" y="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Freeform 306">
              <a:extLst>
                <a:ext uri="{FF2B5EF4-FFF2-40B4-BE49-F238E27FC236}">
                  <a16:creationId xmlns:a16="http://schemas.microsoft.com/office/drawing/2014/main" id="{31348F06-DAA3-25B0-3B04-5B2D51940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5" y="1838"/>
              <a:ext cx="90" cy="105"/>
            </a:xfrm>
            <a:custGeom>
              <a:avLst/>
              <a:gdLst>
                <a:gd name="T0" fmla="*/ 45 w 90"/>
                <a:gd name="T1" fmla="*/ 0 h 105"/>
                <a:gd name="T2" fmla="*/ 0 w 90"/>
                <a:gd name="T3" fmla="*/ 105 h 105"/>
                <a:gd name="T4" fmla="*/ 90 w 90"/>
                <a:gd name="T5" fmla="*/ 105 h 105"/>
                <a:gd name="T6" fmla="*/ 45 w 90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05">
                  <a:moveTo>
                    <a:pt x="45" y="0"/>
                  </a:moveTo>
                  <a:lnTo>
                    <a:pt x="0" y="105"/>
                  </a:lnTo>
                  <a:lnTo>
                    <a:pt x="90" y="10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Line 307">
              <a:extLst>
                <a:ext uri="{FF2B5EF4-FFF2-40B4-BE49-F238E27FC236}">
                  <a16:creationId xmlns:a16="http://schemas.microsoft.com/office/drawing/2014/main" id="{E41B21E7-D6BC-AEC0-CE29-215AFF2A14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3" y="1809"/>
              <a:ext cx="4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" name="Rectangle 308">
              <a:extLst>
                <a:ext uri="{FF2B5EF4-FFF2-40B4-BE49-F238E27FC236}">
                  <a16:creationId xmlns:a16="http://schemas.microsoft.com/office/drawing/2014/main" id="{1862D974-1329-B6A5-8185-BA27940D1C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9" y="1736"/>
              <a:ext cx="1" cy="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Freeform 309">
              <a:extLst>
                <a:ext uri="{FF2B5EF4-FFF2-40B4-BE49-F238E27FC236}">
                  <a16:creationId xmlns:a16="http://schemas.microsoft.com/office/drawing/2014/main" id="{8F4BC94E-116F-BD91-4AC7-CFEB30D7CE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1" y="1739"/>
              <a:ext cx="102" cy="153"/>
            </a:xfrm>
            <a:custGeom>
              <a:avLst/>
              <a:gdLst>
                <a:gd name="T0" fmla="*/ 92 w 102"/>
                <a:gd name="T1" fmla="*/ 3 h 153"/>
                <a:gd name="T2" fmla="*/ 91 w 102"/>
                <a:gd name="T3" fmla="*/ 30 h 153"/>
                <a:gd name="T4" fmla="*/ 88 w 102"/>
                <a:gd name="T5" fmla="*/ 37 h 153"/>
                <a:gd name="T6" fmla="*/ 86 w 102"/>
                <a:gd name="T7" fmla="*/ 44 h 153"/>
                <a:gd name="T8" fmla="*/ 83 w 102"/>
                <a:gd name="T9" fmla="*/ 48 h 153"/>
                <a:gd name="T10" fmla="*/ 82 w 102"/>
                <a:gd name="T11" fmla="*/ 55 h 153"/>
                <a:gd name="T12" fmla="*/ 79 w 102"/>
                <a:gd name="T13" fmla="*/ 60 h 153"/>
                <a:gd name="T14" fmla="*/ 77 w 102"/>
                <a:gd name="T15" fmla="*/ 65 h 153"/>
                <a:gd name="T16" fmla="*/ 75 w 102"/>
                <a:gd name="T17" fmla="*/ 68 h 153"/>
                <a:gd name="T18" fmla="*/ 73 w 102"/>
                <a:gd name="T19" fmla="*/ 74 h 153"/>
                <a:gd name="T20" fmla="*/ 70 w 102"/>
                <a:gd name="T21" fmla="*/ 77 h 153"/>
                <a:gd name="T22" fmla="*/ 69 w 102"/>
                <a:gd name="T23" fmla="*/ 82 h 153"/>
                <a:gd name="T24" fmla="*/ 66 w 102"/>
                <a:gd name="T25" fmla="*/ 84 h 153"/>
                <a:gd name="T26" fmla="*/ 63 w 102"/>
                <a:gd name="T27" fmla="*/ 90 h 153"/>
                <a:gd name="T28" fmla="*/ 59 w 102"/>
                <a:gd name="T29" fmla="*/ 94 h 153"/>
                <a:gd name="T30" fmla="*/ 57 w 102"/>
                <a:gd name="T31" fmla="*/ 99 h 153"/>
                <a:gd name="T32" fmla="*/ 51 w 102"/>
                <a:gd name="T33" fmla="*/ 104 h 153"/>
                <a:gd name="T34" fmla="*/ 48 w 102"/>
                <a:gd name="T35" fmla="*/ 110 h 153"/>
                <a:gd name="T36" fmla="*/ 42 w 102"/>
                <a:gd name="T37" fmla="*/ 115 h 153"/>
                <a:gd name="T38" fmla="*/ 40 w 102"/>
                <a:gd name="T39" fmla="*/ 119 h 153"/>
                <a:gd name="T40" fmla="*/ 35 w 102"/>
                <a:gd name="T41" fmla="*/ 122 h 153"/>
                <a:gd name="T42" fmla="*/ 32 w 102"/>
                <a:gd name="T43" fmla="*/ 128 h 153"/>
                <a:gd name="T44" fmla="*/ 26 w 102"/>
                <a:gd name="T45" fmla="*/ 132 h 153"/>
                <a:gd name="T46" fmla="*/ 24 w 102"/>
                <a:gd name="T47" fmla="*/ 135 h 153"/>
                <a:gd name="T48" fmla="*/ 18 w 102"/>
                <a:gd name="T49" fmla="*/ 139 h 153"/>
                <a:gd name="T50" fmla="*/ 15 w 102"/>
                <a:gd name="T51" fmla="*/ 143 h 153"/>
                <a:gd name="T52" fmla="*/ 9 w 102"/>
                <a:gd name="T53" fmla="*/ 145 h 153"/>
                <a:gd name="T54" fmla="*/ 6 w 102"/>
                <a:gd name="T55" fmla="*/ 149 h 153"/>
                <a:gd name="T56" fmla="*/ 0 w 102"/>
                <a:gd name="T57" fmla="*/ 152 h 153"/>
                <a:gd name="T58" fmla="*/ 5 w 102"/>
                <a:gd name="T59" fmla="*/ 152 h 153"/>
                <a:gd name="T60" fmla="*/ 13 w 102"/>
                <a:gd name="T61" fmla="*/ 150 h 153"/>
                <a:gd name="T62" fmla="*/ 18 w 102"/>
                <a:gd name="T63" fmla="*/ 148 h 153"/>
                <a:gd name="T64" fmla="*/ 25 w 102"/>
                <a:gd name="T65" fmla="*/ 147 h 153"/>
                <a:gd name="T66" fmla="*/ 29 w 102"/>
                <a:gd name="T67" fmla="*/ 144 h 153"/>
                <a:gd name="T68" fmla="*/ 35 w 102"/>
                <a:gd name="T69" fmla="*/ 142 h 153"/>
                <a:gd name="T70" fmla="*/ 44 w 102"/>
                <a:gd name="T71" fmla="*/ 138 h 153"/>
                <a:gd name="T72" fmla="*/ 50 w 102"/>
                <a:gd name="T73" fmla="*/ 135 h 153"/>
                <a:gd name="T74" fmla="*/ 53 w 102"/>
                <a:gd name="T75" fmla="*/ 133 h 153"/>
                <a:gd name="T76" fmla="*/ 59 w 102"/>
                <a:gd name="T77" fmla="*/ 130 h 153"/>
                <a:gd name="T78" fmla="*/ 61 w 102"/>
                <a:gd name="T79" fmla="*/ 127 h 153"/>
                <a:gd name="T80" fmla="*/ 67 w 102"/>
                <a:gd name="T81" fmla="*/ 124 h 153"/>
                <a:gd name="T82" fmla="*/ 70 w 102"/>
                <a:gd name="T83" fmla="*/ 120 h 153"/>
                <a:gd name="T84" fmla="*/ 76 w 102"/>
                <a:gd name="T85" fmla="*/ 117 h 153"/>
                <a:gd name="T86" fmla="*/ 79 w 102"/>
                <a:gd name="T87" fmla="*/ 114 h 153"/>
                <a:gd name="T88" fmla="*/ 82 w 102"/>
                <a:gd name="T89" fmla="*/ 109 h 153"/>
                <a:gd name="T90" fmla="*/ 85 w 102"/>
                <a:gd name="T91" fmla="*/ 107 h 153"/>
                <a:gd name="T92" fmla="*/ 86 w 102"/>
                <a:gd name="T93" fmla="*/ 102 h 153"/>
                <a:gd name="T94" fmla="*/ 89 w 102"/>
                <a:gd name="T95" fmla="*/ 99 h 153"/>
                <a:gd name="T96" fmla="*/ 91 w 102"/>
                <a:gd name="T97" fmla="*/ 94 h 153"/>
                <a:gd name="T98" fmla="*/ 93 w 102"/>
                <a:gd name="T99" fmla="*/ 92 h 153"/>
                <a:gd name="T100" fmla="*/ 95 w 102"/>
                <a:gd name="T101" fmla="*/ 83 h 153"/>
                <a:gd name="T102" fmla="*/ 98 w 102"/>
                <a:gd name="T103" fmla="*/ 80 h 153"/>
                <a:gd name="T104" fmla="*/ 99 w 102"/>
                <a:gd name="T105" fmla="*/ 68 h 153"/>
                <a:gd name="T106" fmla="*/ 102 w 102"/>
                <a:gd name="T107" fmla="*/ 55 h 153"/>
                <a:gd name="T108" fmla="*/ 101 w 102"/>
                <a:gd name="T109" fmla="*/ 28 h 153"/>
                <a:gd name="T110" fmla="*/ 98 w 102"/>
                <a:gd name="T111" fmla="*/ 20 h 153"/>
                <a:gd name="T112" fmla="*/ 96 w 102"/>
                <a:gd name="T113" fmla="*/ 8 h 153"/>
                <a:gd name="T114" fmla="*/ 93 w 102"/>
                <a:gd name="T115" fmla="*/ 4 h 153"/>
                <a:gd name="T116" fmla="*/ 92 w 102"/>
                <a:gd name="T117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" h="153">
                  <a:moveTo>
                    <a:pt x="91" y="0"/>
                  </a:moveTo>
                  <a:lnTo>
                    <a:pt x="91" y="3"/>
                  </a:lnTo>
                  <a:lnTo>
                    <a:pt x="92" y="3"/>
                  </a:lnTo>
                  <a:lnTo>
                    <a:pt x="92" y="23"/>
                  </a:lnTo>
                  <a:lnTo>
                    <a:pt x="91" y="23"/>
                  </a:lnTo>
                  <a:lnTo>
                    <a:pt x="91" y="30"/>
                  </a:lnTo>
                  <a:lnTo>
                    <a:pt x="89" y="30"/>
                  </a:lnTo>
                  <a:lnTo>
                    <a:pt x="89" y="37"/>
                  </a:lnTo>
                  <a:lnTo>
                    <a:pt x="88" y="37"/>
                  </a:lnTo>
                  <a:lnTo>
                    <a:pt x="88" y="40"/>
                  </a:lnTo>
                  <a:lnTo>
                    <a:pt x="86" y="40"/>
                  </a:lnTo>
                  <a:lnTo>
                    <a:pt x="86" y="44"/>
                  </a:lnTo>
                  <a:lnTo>
                    <a:pt x="85" y="44"/>
                  </a:lnTo>
                  <a:lnTo>
                    <a:pt x="85" y="48"/>
                  </a:lnTo>
                  <a:lnTo>
                    <a:pt x="83" y="48"/>
                  </a:lnTo>
                  <a:lnTo>
                    <a:pt x="83" y="52"/>
                  </a:lnTo>
                  <a:lnTo>
                    <a:pt x="82" y="52"/>
                  </a:lnTo>
                  <a:lnTo>
                    <a:pt x="82" y="55"/>
                  </a:lnTo>
                  <a:lnTo>
                    <a:pt x="80" y="55"/>
                  </a:lnTo>
                  <a:lnTo>
                    <a:pt x="80" y="60"/>
                  </a:lnTo>
                  <a:lnTo>
                    <a:pt x="79" y="60"/>
                  </a:lnTo>
                  <a:lnTo>
                    <a:pt x="79" y="63"/>
                  </a:lnTo>
                  <a:lnTo>
                    <a:pt x="77" y="63"/>
                  </a:lnTo>
                  <a:lnTo>
                    <a:pt x="77" y="65"/>
                  </a:lnTo>
                  <a:lnTo>
                    <a:pt x="76" y="65"/>
                  </a:lnTo>
                  <a:lnTo>
                    <a:pt x="76" y="68"/>
                  </a:lnTo>
                  <a:lnTo>
                    <a:pt x="75" y="68"/>
                  </a:lnTo>
                  <a:lnTo>
                    <a:pt x="75" y="72"/>
                  </a:lnTo>
                  <a:lnTo>
                    <a:pt x="73" y="72"/>
                  </a:lnTo>
                  <a:lnTo>
                    <a:pt x="73" y="74"/>
                  </a:lnTo>
                  <a:lnTo>
                    <a:pt x="72" y="74"/>
                  </a:lnTo>
                  <a:lnTo>
                    <a:pt x="72" y="77"/>
                  </a:lnTo>
                  <a:lnTo>
                    <a:pt x="70" y="77"/>
                  </a:lnTo>
                  <a:lnTo>
                    <a:pt x="70" y="79"/>
                  </a:lnTo>
                  <a:lnTo>
                    <a:pt x="69" y="79"/>
                  </a:lnTo>
                  <a:lnTo>
                    <a:pt x="69" y="82"/>
                  </a:lnTo>
                  <a:lnTo>
                    <a:pt x="67" y="82"/>
                  </a:lnTo>
                  <a:lnTo>
                    <a:pt x="67" y="84"/>
                  </a:lnTo>
                  <a:lnTo>
                    <a:pt x="66" y="84"/>
                  </a:lnTo>
                  <a:lnTo>
                    <a:pt x="66" y="87"/>
                  </a:lnTo>
                  <a:lnTo>
                    <a:pt x="63" y="88"/>
                  </a:lnTo>
                  <a:lnTo>
                    <a:pt x="63" y="90"/>
                  </a:lnTo>
                  <a:lnTo>
                    <a:pt x="60" y="92"/>
                  </a:lnTo>
                  <a:lnTo>
                    <a:pt x="60" y="94"/>
                  </a:lnTo>
                  <a:lnTo>
                    <a:pt x="59" y="94"/>
                  </a:lnTo>
                  <a:lnTo>
                    <a:pt x="59" y="97"/>
                  </a:lnTo>
                  <a:lnTo>
                    <a:pt x="57" y="97"/>
                  </a:lnTo>
                  <a:lnTo>
                    <a:pt x="57" y="99"/>
                  </a:lnTo>
                  <a:lnTo>
                    <a:pt x="54" y="100"/>
                  </a:lnTo>
                  <a:lnTo>
                    <a:pt x="54" y="103"/>
                  </a:lnTo>
                  <a:lnTo>
                    <a:pt x="51" y="104"/>
                  </a:lnTo>
                  <a:lnTo>
                    <a:pt x="51" y="107"/>
                  </a:lnTo>
                  <a:lnTo>
                    <a:pt x="48" y="108"/>
                  </a:lnTo>
                  <a:lnTo>
                    <a:pt x="48" y="110"/>
                  </a:lnTo>
                  <a:lnTo>
                    <a:pt x="45" y="112"/>
                  </a:lnTo>
                  <a:lnTo>
                    <a:pt x="45" y="114"/>
                  </a:lnTo>
                  <a:lnTo>
                    <a:pt x="42" y="115"/>
                  </a:lnTo>
                  <a:lnTo>
                    <a:pt x="42" y="117"/>
                  </a:lnTo>
                  <a:lnTo>
                    <a:pt x="40" y="118"/>
                  </a:lnTo>
                  <a:lnTo>
                    <a:pt x="40" y="119"/>
                  </a:lnTo>
                  <a:lnTo>
                    <a:pt x="37" y="120"/>
                  </a:lnTo>
                  <a:lnTo>
                    <a:pt x="37" y="122"/>
                  </a:lnTo>
                  <a:lnTo>
                    <a:pt x="35" y="122"/>
                  </a:lnTo>
                  <a:lnTo>
                    <a:pt x="35" y="124"/>
                  </a:lnTo>
                  <a:lnTo>
                    <a:pt x="32" y="125"/>
                  </a:lnTo>
                  <a:lnTo>
                    <a:pt x="32" y="128"/>
                  </a:lnTo>
                  <a:lnTo>
                    <a:pt x="29" y="129"/>
                  </a:lnTo>
                  <a:lnTo>
                    <a:pt x="29" y="130"/>
                  </a:lnTo>
                  <a:lnTo>
                    <a:pt x="26" y="132"/>
                  </a:lnTo>
                  <a:lnTo>
                    <a:pt x="26" y="133"/>
                  </a:lnTo>
                  <a:lnTo>
                    <a:pt x="24" y="134"/>
                  </a:lnTo>
                  <a:lnTo>
                    <a:pt x="24" y="135"/>
                  </a:lnTo>
                  <a:lnTo>
                    <a:pt x="21" y="137"/>
                  </a:lnTo>
                  <a:lnTo>
                    <a:pt x="21" y="138"/>
                  </a:lnTo>
                  <a:lnTo>
                    <a:pt x="18" y="139"/>
                  </a:lnTo>
                  <a:lnTo>
                    <a:pt x="18" y="140"/>
                  </a:lnTo>
                  <a:lnTo>
                    <a:pt x="15" y="142"/>
                  </a:lnTo>
                  <a:lnTo>
                    <a:pt x="15" y="143"/>
                  </a:lnTo>
                  <a:lnTo>
                    <a:pt x="12" y="144"/>
                  </a:lnTo>
                  <a:lnTo>
                    <a:pt x="12" y="145"/>
                  </a:lnTo>
                  <a:lnTo>
                    <a:pt x="9" y="145"/>
                  </a:lnTo>
                  <a:lnTo>
                    <a:pt x="9" y="147"/>
                  </a:lnTo>
                  <a:lnTo>
                    <a:pt x="6" y="148"/>
                  </a:lnTo>
                  <a:lnTo>
                    <a:pt x="6" y="149"/>
                  </a:lnTo>
                  <a:lnTo>
                    <a:pt x="3" y="149"/>
                  </a:lnTo>
                  <a:lnTo>
                    <a:pt x="3" y="150"/>
                  </a:lnTo>
                  <a:lnTo>
                    <a:pt x="0" y="152"/>
                  </a:lnTo>
                  <a:lnTo>
                    <a:pt x="0" y="153"/>
                  </a:lnTo>
                  <a:lnTo>
                    <a:pt x="5" y="153"/>
                  </a:lnTo>
                  <a:lnTo>
                    <a:pt x="5" y="152"/>
                  </a:lnTo>
                  <a:lnTo>
                    <a:pt x="9" y="152"/>
                  </a:lnTo>
                  <a:lnTo>
                    <a:pt x="9" y="150"/>
                  </a:lnTo>
                  <a:lnTo>
                    <a:pt x="13" y="150"/>
                  </a:lnTo>
                  <a:lnTo>
                    <a:pt x="13" y="149"/>
                  </a:lnTo>
                  <a:lnTo>
                    <a:pt x="18" y="149"/>
                  </a:lnTo>
                  <a:lnTo>
                    <a:pt x="18" y="148"/>
                  </a:lnTo>
                  <a:lnTo>
                    <a:pt x="21" y="148"/>
                  </a:lnTo>
                  <a:lnTo>
                    <a:pt x="21" y="147"/>
                  </a:lnTo>
                  <a:lnTo>
                    <a:pt x="25" y="147"/>
                  </a:lnTo>
                  <a:lnTo>
                    <a:pt x="25" y="145"/>
                  </a:lnTo>
                  <a:lnTo>
                    <a:pt x="29" y="145"/>
                  </a:lnTo>
                  <a:lnTo>
                    <a:pt x="29" y="144"/>
                  </a:lnTo>
                  <a:lnTo>
                    <a:pt x="32" y="144"/>
                  </a:lnTo>
                  <a:lnTo>
                    <a:pt x="32" y="143"/>
                  </a:lnTo>
                  <a:lnTo>
                    <a:pt x="35" y="142"/>
                  </a:lnTo>
                  <a:lnTo>
                    <a:pt x="38" y="140"/>
                  </a:lnTo>
                  <a:lnTo>
                    <a:pt x="41" y="139"/>
                  </a:lnTo>
                  <a:lnTo>
                    <a:pt x="44" y="138"/>
                  </a:lnTo>
                  <a:lnTo>
                    <a:pt x="47" y="138"/>
                  </a:lnTo>
                  <a:lnTo>
                    <a:pt x="47" y="137"/>
                  </a:lnTo>
                  <a:lnTo>
                    <a:pt x="50" y="135"/>
                  </a:lnTo>
                  <a:lnTo>
                    <a:pt x="50" y="134"/>
                  </a:lnTo>
                  <a:lnTo>
                    <a:pt x="53" y="134"/>
                  </a:lnTo>
                  <a:lnTo>
                    <a:pt x="53" y="133"/>
                  </a:lnTo>
                  <a:lnTo>
                    <a:pt x="56" y="132"/>
                  </a:lnTo>
                  <a:lnTo>
                    <a:pt x="56" y="130"/>
                  </a:lnTo>
                  <a:lnTo>
                    <a:pt x="59" y="130"/>
                  </a:lnTo>
                  <a:lnTo>
                    <a:pt x="59" y="129"/>
                  </a:lnTo>
                  <a:lnTo>
                    <a:pt x="61" y="128"/>
                  </a:lnTo>
                  <a:lnTo>
                    <a:pt x="61" y="127"/>
                  </a:lnTo>
                  <a:lnTo>
                    <a:pt x="64" y="127"/>
                  </a:lnTo>
                  <a:lnTo>
                    <a:pt x="64" y="125"/>
                  </a:lnTo>
                  <a:lnTo>
                    <a:pt x="67" y="124"/>
                  </a:lnTo>
                  <a:lnTo>
                    <a:pt x="67" y="123"/>
                  </a:lnTo>
                  <a:lnTo>
                    <a:pt x="70" y="123"/>
                  </a:lnTo>
                  <a:lnTo>
                    <a:pt x="70" y="120"/>
                  </a:lnTo>
                  <a:lnTo>
                    <a:pt x="73" y="119"/>
                  </a:lnTo>
                  <a:lnTo>
                    <a:pt x="73" y="118"/>
                  </a:lnTo>
                  <a:lnTo>
                    <a:pt x="76" y="117"/>
                  </a:lnTo>
                  <a:lnTo>
                    <a:pt x="77" y="117"/>
                  </a:lnTo>
                  <a:lnTo>
                    <a:pt x="77" y="114"/>
                  </a:lnTo>
                  <a:lnTo>
                    <a:pt x="79" y="114"/>
                  </a:lnTo>
                  <a:lnTo>
                    <a:pt x="79" y="112"/>
                  </a:lnTo>
                  <a:lnTo>
                    <a:pt x="82" y="110"/>
                  </a:lnTo>
                  <a:lnTo>
                    <a:pt x="82" y="109"/>
                  </a:lnTo>
                  <a:lnTo>
                    <a:pt x="83" y="109"/>
                  </a:lnTo>
                  <a:lnTo>
                    <a:pt x="83" y="107"/>
                  </a:lnTo>
                  <a:lnTo>
                    <a:pt x="85" y="107"/>
                  </a:lnTo>
                  <a:lnTo>
                    <a:pt x="85" y="104"/>
                  </a:lnTo>
                  <a:lnTo>
                    <a:pt x="86" y="104"/>
                  </a:lnTo>
                  <a:lnTo>
                    <a:pt x="86" y="102"/>
                  </a:lnTo>
                  <a:lnTo>
                    <a:pt x="88" y="102"/>
                  </a:lnTo>
                  <a:lnTo>
                    <a:pt x="88" y="99"/>
                  </a:lnTo>
                  <a:lnTo>
                    <a:pt x="89" y="99"/>
                  </a:lnTo>
                  <a:lnTo>
                    <a:pt x="89" y="97"/>
                  </a:lnTo>
                  <a:lnTo>
                    <a:pt x="91" y="97"/>
                  </a:lnTo>
                  <a:lnTo>
                    <a:pt x="91" y="94"/>
                  </a:lnTo>
                  <a:lnTo>
                    <a:pt x="92" y="94"/>
                  </a:lnTo>
                  <a:lnTo>
                    <a:pt x="92" y="92"/>
                  </a:lnTo>
                  <a:lnTo>
                    <a:pt x="93" y="92"/>
                  </a:lnTo>
                  <a:lnTo>
                    <a:pt x="93" y="89"/>
                  </a:lnTo>
                  <a:lnTo>
                    <a:pt x="95" y="89"/>
                  </a:lnTo>
                  <a:lnTo>
                    <a:pt x="95" y="83"/>
                  </a:lnTo>
                  <a:lnTo>
                    <a:pt x="96" y="83"/>
                  </a:lnTo>
                  <a:lnTo>
                    <a:pt x="96" y="80"/>
                  </a:lnTo>
                  <a:lnTo>
                    <a:pt x="98" y="80"/>
                  </a:lnTo>
                  <a:lnTo>
                    <a:pt x="98" y="74"/>
                  </a:lnTo>
                  <a:lnTo>
                    <a:pt x="99" y="74"/>
                  </a:lnTo>
                  <a:lnTo>
                    <a:pt x="99" y="68"/>
                  </a:lnTo>
                  <a:lnTo>
                    <a:pt x="101" y="68"/>
                  </a:lnTo>
                  <a:lnTo>
                    <a:pt x="101" y="55"/>
                  </a:lnTo>
                  <a:lnTo>
                    <a:pt x="102" y="55"/>
                  </a:lnTo>
                  <a:lnTo>
                    <a:pt x="102" y="43"/>
                  </a:lnTo>
                  <a:lnTo>
                    <a:pt x="101" y="43"/>
                  </a:lnTo>
                  <a:lnTo>
                    <a:pt x="101" y="28"/>
                  </a:lnTo>
                  <a:lnTo>
                    <a:pt x="99" y="28"/>
                  </a:lnTo>
                  <a:lnTo>
                    <a:pt x="99" y="20"/>
                  </a:lnTo>
                  <a:lnTo>
                    <a:pt x="98" y="20"/>
                  </a:lnTo>
                  <a:lnTo>
                    <a:pt x="98" y="17"/>
                  </a:lnTo>
                  <a:lnTo>
                    <a:pt x="96" y="17"/>
                  </a:lnTo>
                  <a:lnTo>
                    <a:pt x="96" y="8"/>
                  </a:lnTo>
                  <a:lnTo>
                    <a:pt x="95" y="8"/>
                  </a:lnTo>
                  <a:lnTo>
                    <a:pt x="95" y="4"/>
                  </a:lnTo>
                  <a:lnTo>
                    <a:pt x="93" y="4"/>
                  </a:lnTo>
                  <a:lnTo>
                    <a:pt x="93" y="2"/>
                  </a:lnTo>
                  <a:lnTo>
                    <a:pt x="92" y="2"/>
                  </a:lnTo>
                  <a:lnTo>
                    <a:pt x="92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Freeform 310">
              <a:extLst>
                <a:ext uri="{FF2B5EF4-FFF2-40B4-BE49-F238E27FC236}">
                  <a16:creationId xmlns:a16="http://schemas.microsoft.com/office/drawing/2014/main" id="{124CEEE6-AC0C-6C2E-0D61-504AD7B55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4" y="1894"/>
              <a:ext cx="9" cy="3"/>
            </a:xfrm>
            <a:custGeom>
              <a:avLst/>
              <a:gdLst>
                <a:gd name="T0" fmla="*/ 4 w 9"/>
                <a:gd name="T1" fmla="*/ 0 h 3"/>
                <a:gd name="T2" fmla="*/ 4 w 9"/>
                <a:gd name="T3" fmla="*/ 2 h 3"/>
                <a:gd name="T4" fmla="*/ 0 w 9"/>
                <a:gd name="T5" fmla="*/ 2 h 3"/>
                <a:gd name="T6" fmla="*/ 0 w 9"/>
                <a:gd name="T7" fmla="*/ 3 h 3"/>
                <a:gd name="T8" fmla="*/ 6 w 9"/>
                <a:gd name="T9" fmla="*/ 3 h 3"/>
                <a:gd name="T10" fmla="*/ 6 w 9"/>
                <a:gd name="T11" fmla="*/ 2 h 3"/>
                <a:gd name="T12" fmla="*/ 9 w 9"/>
                <a:gd name="T13" fmla="*/ 2 h 3"/>
                <a:gd name="T14" fmla="*/ 9 w 9"/>
                <a:gd name="T15" fmla="*/ 0 h 3"/>
                <a:gd name="T16" fmla="*/ 4 w 9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3">
                  <a:moveTo>
                    <a:pt x="4" y="0"/>
                  </a:moveTo>
                  <a:lnTo>
                    <a:pt x="4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9" y="2"/>
                  </a:lnTo>
                  <a:lnTo>
                    <a:pt x="9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Rectangle 311">
              <a:extLst>
                <a:ext uri="{FF2B5EF4-FFF2-40B4-BE49-F238E27FC236}">
                  <a16:creationId xmlns:a16="http://schemas.microsoft.com/office/drawing/2014/main" id="{2E2969FE-6DF8-7989-636B-1371B52C1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1893"/>
              <a:ext cx="2" cy="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Rectangle 312">
              <a:extLst>
                <a:ext uri="{FF2B5EF4-FFF2-40B4-BE49-F238E27FC236}">
                  <a16:creationId xmlns:a16="http://schemas.microsoft.com/office/drawing/2014/main" id="{A6210B86-0FB6-53D3-79F4-50D054AEF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8" y="1892"/>
              <a:ext cx="3" cy="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Freeform 313">
              <a:extLst>
                <a:ext uri="{FF2B5EF4-FFF2-40B4-BE49-F238E27FC236}">
                  <a16:creationId xmlns:a16="http://schemas.microsoft.com/office/drawing/2014/main" id="{0936FBEB-38B5-2B38-35A2-495AD0715A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" y="1731"/>
              <a:ext cx="131" cy="166"/>
            </a:xfrm>
            <a:custGeom>
              <a:avLst/>
              <a:gdLst>
                <a:gd name="T0" fmla="*/ 124 w 131"/>
                <a:gd name="T1" fmla="*/ 13 h 166"/>
                <a:gd name="T2" fmla="*/ 125 w 131"/>
                <a:gd name="T3" fmla="*/ 22 h 166"/>
                <a:gd name="T4" fmla="*/ 128 w 131"/>
                <a:gd name="T5" fmla="*/ 30 h 166"/>
                <a:gd name="T6" fmla="*/ 130 w 131"/>
                <a:gd name="T7" fmla="*/ 37 h 166"/>
                <a:gd name="T8" fmla="*/ 131 w 131"/>
                <a:gd name="T9" fmla="*/ 51 h 166"/>
                <a:gd name="T10" fmla="*/ 130 w 131"/>
                <a:gd name="T11" fmla="*/ 65 h 166"/>
                <a:gd name="T12" fmla="*/ 128 w 131"/>
                <a:gd name="T13" fmla="*/ 77 h 166"/>
                <a:gd name="T14" fmla="*/ 127 w 131"/>
                <a:gd name="T15" fmla="*/ 83 h 166"/>
                <a:gd name="T16" fmla="*/ 125 w 131"/>
                <a:gd name="T17" fmla="*/ 90 h 166"/>
                <a:gd name="T18" fmla="*/ 124 w 131"/>
                <a:gd name="T19" fmla="*/ 95 h 166"/>
                <a:gd name="T20" fmla="*/ 121 w 131"/>
                <a:gd name="T21" fmla="*/ 101 h 166"/>
                <a:gd name="T22" fmla="*/ 118 w 131"/>
                <a:gd name="T23" fmla="*/ 106 h 166"/>
                <a:gd name="T24" fmla="*/ 115 w 131"/>
                <a:gd name="T25" fmla="*/ 111 h 166"/>
                <a:gd name="T26" fmla="*/ 112 w 131"/>
                <a:gd name="T27" fmla="*/ 116 h 166"/>
                <a:gd name="T28" fmla="*/ 108 w 131"/>
                <a:gd name="T29" fmla="*/ 121 h 166"/>
                <a:gd name="T30" fmla="*/ 104 w 131"/>
                <a:gd name="T31" fmla="*/ 125 h 166"/>
                <a:gd name="T32" fmla="*/ 99 w 131"/>
                <a:gd name="T33" fmla="*/ 130 h 166"/>
                <a:gd name="T34" fmla="*/ 93 w 131"/>
                <a:gd name="T35" fmla="*/ 133 h 166"/>
                <a:gd name="T36" fmla="*/ 88 w 131"/>
                <a:gd name="T37" fmla="*/ 137 h 166"/>
                <a:gd name="T38" fmla="*/ 82 w 131"/>
                <a:gd name="T39" fmla="*/ 141 h 166"/>
                <a:gd name="T40" fmla="*/ 76 w 131"/>
                <a:gd name="T41" fmla="*/ 145 h 166"/>
                <a:gd name="T42" fmla="*/ 69 w 131"/>
                <a:gd name="T43" fmla="*/ 147 h 166"/>
                <a:gd name="T44" fmla="*/ 61 w 131"/>
                <a:gd name="T45" fmla="*/ 151 h 166"/>
                <a:gd name="T46" fmla="*/ 54 w 131"/>
                <a:gd name="T47" fmla="*/ 153 h 166"/>
                <a:gd name="T48" fmla="*/ 47 w 131"/>
                <a:gd name="T49" fmla="*/ 156 h 166"/>
                <a:gd name="T50" fmla="*/ 38 w 131"/>
                <a:gd name="T51" fmla="*/ 158 h 166"/>
                <a:gd name="T52" fmla="*/ 29 w 131"/>
                <a:gd name="T53" fmla="*/ 161 h 166"/>
                <a:gd name="T54" fmla="*/ 21 w 131"/>
                <a:gd name="T55" fmla="*/ 163 h 166"/>
                <a:gd name="T56" fmla="*/ 12 w 131"/>
                <a:gd name="T57" fmla="*/ 165 h 166"/>
                <a:gd name="T58" fmla="*/ 0 w 131"/>
                <a:gd name="T59" fmla="*/ 165 h 166"/>
                <a:gd name="T60" fmla="*/ 13 w 131"/>
                <a:gd name="T61" fmla="*/ 166 h 166"/>
                <a:gd name="T62" fmla="*/ 18 w 131"/>
                <a:gd name="T63" fmla="*/ 165 h 166"/>
                <a:gd name="T64" fmla="*/ 23 w 131"/>
                <a:gd name="T65" fmla="*/ 162 h 166"/>
                <a:gd name="T66" fmla="*/ 29 w 131"/>
                <a:gd name="T67" fmla="*/ 160 h 166"/>
                <a:gd name="T68" fmla="*/ 35 w 131"/>
                <a:gd name="T69" fmla="*/ 156 h 166"/>
                <a:gd name="T70" fmla="*/ 41 w 131"/>
                <a:gd name="T71" fmla="*/ 152 h 166"/>
                <a:gd name="T72" fmla="*/ 63 w 131"/>
                <a:gd name="T73" fmla="*/ 132 h 166"/>
                <a:gd name="T74" fmla="*/ 73 w 131"/>
                <a:gd name="T75" fmla="*/ 122 h 166"/>
                <a:gd name="T76" fmla="*/ 79 w 131"/>
                <a:gd name="T77" fmla="*/ 115 h 166"/>
                <a:gd name="T78" fmla="*/ 85 w 131"/>
                <a:gd name="T79" fmla="*/ 107 h 166"/>
                <a:gd name="T80" fmla="*/ 90 w 131"/>
                <a:gd name="T81" fmla="*/ 98 h 166"/>
                <a:gd name="T82" fmla="*/ 96 w 131"/>
                <a:gd name="T83" fmla="*/ 90 h 166"/>
                <a:gd name="T84" fmla="*/ 101 w 131"/>
                <a:gd name="T85" fmla="*/ 82 h 166"/>
                <a:gd name="T86" fmla="*/ 105 w 131"/>
                <a:gd name="T87" fmla="*/ 73 h 166"/>
                <a:gd name="T88" fmla="*/ 109 w 131"/>
                <a:gd name="T89" fmla="*/ 65 h 166"/>
                <a:gd name="T90" fmla="*/ 112 w 131"/>
                <a:gd name="T91" fmla="*/ 57 h 166"/>
                <a:gd name="T92" fmla="*/ 115 w 131"/>
                <a:gd name="T93" fmla="*/ 50 h 166"/>
                <a:gd name="T94" fmla="*/ 118 w 131"/>
                <a:gd name="T95" fmla="*/ 42 h 166"/>
                <a:gd name="T96" fmla="*/ 120 w 131"/>
                <a:gd name="T97" fmla="*/ 36 h 166"/>
                <a:gd name="T98" fmla="*/ 121 w 131"/>
                <a:gd name="T99" fmla="*/ 28 h 166"/>
                <a:gd name="T100" fmla="*/ 120 w 131"/>
                <a:gd name="T101" fmla="*/ 10 h 166"/>
                <a:gd name="T102" fmla="*/ 118 w 131"/>
                <a:gd name="T103" fmla="*/ 6 h 166"/>
                <a:gd name="T104" fmla="*/ 112 w 131"/>
                <a:gd name="T10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66">
                  <a:moveTo>
                    <a:pt x="122" y="10"/>
                  </a:moveTo>
                  <a:lnTo>
                    <a:pt x="124" y="13"/>
                  </a:lnTo>
                  <a:lnTo>
                    <a:pt x="125" y="17"/>
                  </a:lnTo>
                  <a:lnTo>
                    <a:pt x="125" y="22"/>
                  </a:lnTo>
                  <a:lnTo>
                    <a:pt x="127" y="26"/>
                  </a:lnTo>
                  <a:lnTo>
                    <a:pt x="128" y="30"/>
                  </a:lnTo>
                  <a:lnTo>
                    <a:pt x="128" y="33"/>
                  </a:lnTo>
                  <a:lnTo>
                    <a:pt x="130" y="37"/>
                  </a:lnTo>
                  <a:lnTo>
                    <a:pt x="130" y="48"/>
                  </a:lnTo>
                  <a:lnTo>
                    <a:pt x="131" y="51"/>
                  </a:lnTo>
                  <a:lnTo>
                    <a:pt x="131" y="62"/>
                  </a:lnTo>
                  <a:lnTo>
                    <a:pt x="130" y="65"/>
                  </a:lnTo>
                  <a:lnTo>
                    <a:pt x="130" y="75"/>
                  </a:lnTo>
                  <a:lnTo>
                    <a:pt x="128" y="77"/>
                  </a:lnTo>
                  <a:lnTo>
                    <a:pt x="128" y="81"/>
                  </a:lnTo>
                  <a:lnTo>
                    <a:pt x="127" y="83"/>
                  </a:lnTo>
                  <a:lnTo>
                    <a:pt x="127" y="86"/>
                  </a:lnTo>
                  <a:lnTo>
                    <a:pt x="125" y="90"/>
                  </a:lnTo>
                  <a:lnTo>
                    <a:pt x="124" y="92"/>
                  </a:lnTo>
                  <a:lnTo>
                    <a:pt x="124" y="95"/>
                  </a:lnTo>
                  <a:lnTo>
                    <a:pt x="122" y="98"/>
                  </a:lnTo>
                  <a:lnTo>
                    <a:pt x="121" y="101"/>
                  </a:lnTo>
                  <a:lnTo>
                    <a:pt x="120" y="103"/>
                  </a:lnTo>
                  <a:lnTo>
                    <a:pt x="118" y="106"/>
                  </a:lnTo>
                  <a:lnTo>
                    <a:pt x="117" y="108"/>
                  </a:lnTo>
                  <a:lnTo>
                    <a:pt x="115" y="111"/>
                  </a:lnTo>
                  <a:lnTo>
                    <a:pt x="114" y="113"/>
                  </a:lnTo>
                  <a:lnTo>
                    <a:pt x="112" y="116"/>
                  </a:lnTo>
                  <a:lnTo>
                    <a:pt x="109" y="118"/>
                  </a:lnTo>
                  <a:lnTo>
                    <a:pt x="108" y="121"/>
                  </a:lnTo>
                  <a:lnTo>
                    <a:pt x="106" y="123"/>
                  </a:lnTo>
                  <a:lnTo>
                    <a:pt x="104" y="125"/>
                  </a:lnTo>
                  <a:lnTo>
                    <a:pt x="101" y="127"/>
                  </a:lnTo>
                  <a:lnTo>
                    <a:pt x="99" y="130"/>
                  </a:lnTo>
                  <a:lnTo>
                    <a:pt x="96" y="131"/>
                  </a:lnTo>
                  <a:lnTo>
                    <a:pt x="93" y="133"/>
                  </a:lnTo>
                  <a:lnTo>
                    <a:pt x="90" y="135"/>
                  </a:lnTo>
                  <a:lnTo>
                    <a:pt x="88" y="137"/>
                  </a:lnTo>
                  <a:lnTo>
                    <a:pt x="85" y="138"/>
                  </a:lnTo>
                  <a:lnTo>
                    <a:pt x="82" y="141"/>
                  </a:lnTo>
                  <a:lnTo>
                    <a:pt x="79" y="142"/>
                  </a:lnTo>
                  <a:lnTo>
                    <a:pt x="76" y="145"/>
                  </a:lnTo>
                  <a:lnTo>
                    <a:pt x="71" y="146"/>
                  </a:lnTo>
                  <a:lnTo>
                    <a:pt x="69" y="147"/>
                  </a:lnTo>
                  <a:lnTo>
                    <a:pt x="66" y="148"/>
                  </a:lnTo>
                  <a:lnTo>
                    <a:pt x="61" y="151"/>
                  </a:lnTo>
                  <a:lnTo>
                    <a:pt x="58" y="152"/>
                  </a:lnTo>
                  <a:lnTo>
                    <a:pt x="54" y="153"/>
                  </a:lnTo>
                  <a:lnTo>
                    <a:pt x="50" y="155"/>
                  </a:lnTo>
                  <a:lnTo>
                    <a:pt x="47" y="156"/>
                  </a:lnTo>
                  <a:lnTo>
                    <a:pt x="42" y="157"/>
                  </a:lnTo>
                  <a:lnTo>
                    <a:pt x="38" y="158"/>
                  </a:lnTo>
                  <a:lnTo>
                    <a:pt x="34" y="160"/>
                  </a:lnTo>
                  <a:lnTo>
                    <a:pt x="29" y="161"/>
                  </a:lnTo>
                  <a:lnTo>
                    <a:pt x="25" y="162"/>
                  </a:lnTo>
                  <a:lnTo>
                    <a:pt x="21" y="163"/>
                  </a:lnTo>
                  <a:lnTo>
                    <a:pt x="16" y="163"/>
                  </a:lnTo>
                  <a:lnTo>
                    <a:pt x="12" y="165"/>
                  </a:lnTo>
                  <a:lnTo>
                    <a:pt x="7" y="166"/>
                  </a:lnTo>
                  <a:lnTo>
                    <a:pt x="0" y="165"/>
                  </a:lnTo>
                  <a:lnTo>
                    <a:pt x="2" y="166"/>
                  </a:lnTo>
                  <a:lnTo>
                    <a:pt x="13" y="166"/>
                  </a:lnTo>
                  <a:lnTo>
                    <a:pt x="15" y="165"/>
                  </a:lnTo>
                  <a:lnTo>
                    <a:pt x="18" y="165"/>
                  </a:lnTo>
                  <a:lnTo>
                    <a:pt x="21" y="163"/>
                  </a:lnTo>
                  <a:lnTo>
                    <a:pt x="23" y="162"/>
                  </a:lnTo>
                  <a:lnTo>
                    <a:pt x="26" y="161"/>
                  </a:lnTo>
                  <a:lnTo>
                    <a:pt x="29" y="160"/>
                  </a:lnTo>
                  <a:lnTo>
                    <a:pt x="32" y="157"/>
                  </a:lnTo>
                  <a:lnTo>
                    <a:pt x="35" y="156"/>
                  </a:lnTo>
                  <a:lnTo>
                    <a:pt x="38" y="153"/>
                  </a:lnTo>
                  <a:lnTo>
                    <a:pt x="41" y="152"/>
                  </a:lnTo>
                  <a:lnTo>
                    <a:pt x="60" y="136"/>
                  </a:lnTo>
                  <a:lnTo>
                    <a:pt x="63" y="132"/>
                  </a:lnTo>
                  <a:lnTo>
                    <a:pt x="66" y="128"/>
                  </a:lnTo>
                  <a:lnTo>
                    <a:pt x="73" y="122"/>
                  </a:lnTo>
                  <a:lnTo>
                    <a:pt x="76" y="118"/>
                  </a:lnTo>
                  <a:lnTo>
                    <a:pt x="79" y="115"/>
                  </a:lnTo>
                  <a:lnTo>
                    <a:pt x="82" y="111"/>
                  </a:lnTo>
                  <a:lnTo>
                    <a:pt x="85" y="107"/>
                  </a:lnTo>
                  <a:lnTo>
                    <a:pt x="88" y="102"/>
                  </a:lnTo>
                  <a:lnTo>
                    <a:pt x="90" y="98"/>
                  </a:lnTo>
                  <a:lnTo>
                    <a:pt x="93" y="95"/>
                  </a:lnTo>
                  <a:lnTo>
                    <a:pt x="96" y="90"/>
                  </a:lnTo>
                  <a:lnTo>
                    <a:pt x="99" y="86"/>
                  </a:lnTo>
                  <a:lnTo>
                    <a:pt x="101" y="82"/>
                  </a:lnTo>
                  <a:lnTo>
                    <a:pt x="104" y="77"/>
                  </a:lnTo>
                  <a:lnTo>
                    <a:pt x="105" y="73"/>
                  </a:lnTo>
                  <a:lnTo>
                    <a:pt x="108" y="70"/>
                  </a:lnTo>
                  <a:lnTo>
                    <a:pt x="109" y="65"/>
                  </a:lnTo>
                  <a:lnTo>
                    <a:pt x="111" y="61"/>
                  </a:lnTo>
                  <a:lnTo>
                    <a:pt x="112" y="57"/>
                  </a:lnTo>
                  <a:lnTo>
                    <a:pt x="114" y="53"/>
                  </a:lnTo>
                  <a:lnTo>
                    <a:pt x="115" y="50"/>
                  </a:lnTo>
                  <a:lnTo>
                    <a:pt x="117" y="46"/>
                  </a:lnTo>
                  <a:lnTo>
                    <a:pt x="118" y="42"/>
                  </a:lnTo>
                  <a:lnTo>
                    <a:pt x="118" y="38"/>
                  </a:lnTo>
                  <a:lnTo>
                    <a:pt x="120" y="36"/>
                  </a:lnTo>
                  <a:lnTo>
                    <a:pt x="120" y="32"/>
                  </a:lnTo>
                  <a:lnTo>
                    <a:pt x="121" y="28"/>
                  </a:lnTo>
                  <a:lnTo>
                    <a:pt x="121" y="12"/>
                  </a:lnTo>
                  <a:lnTo>
                    <a:pt x="120" y="10"/>
                  </a:lnTo>
                  <a:lnTo>
                    <a:pt x="120" y="8"/>
                  </a:lnTo>
                  <a:lnTo>
                    <a:pt x="118" y="6"/>
                  </a:lnTo>
                  <a:lnTo>
                    <a:pt x="118" y="5"/>
                  </a:lnTo>
                  <a:lnTo>
                    <a:pt x="112" y="0"/>
                  </a:lnTo>
                  <a:lnTo>
                    <a:pt x="122" y="10"/>
                  </a:lnTo>
                </a:path>
              </a:pathLst>
            </a:custGeom>
            <a:solidFill>
              <a:schemeClr val="accent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90C366C-2805-BA51-D34F-BC1CA3719C8C}"/>
              </a:ext>
            </a:extLst>
          </p:cNvPr>
          <p:cNvSpPr txBox="1"/>
          <p:nvPr/>
        </p:nvSpPr>
        <p:spPr>
          <a:xfrm>
            <a:off x="4242782" y="3163103"/>
            <a:ext cx="11576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 Control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3FE8E387-823E-1390-10F0-0A5EE0EDA009}"/>
              </a:ext>
            </a:extLst>
          </p:cNvPr>
          <p:cNvSpPr txBox="1"/>
          <p:nvPr/>
        </p:nvSpPr>
        <p:spPr>
          <a:xfrm>
            <a:off x="4266456" y="2185990"/>
            <a:ext cx="10679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TT&amp;C Network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7750F6A-2C0C-1265-F112-DF332045D34B}"/>
              </a:ext>
            </a:extLst>
          </p:cNvPr>
          <p:cNvSpPr txBox="1"/>
          <p:nvPr/>
        </p:nvSpPr>
        <p:spPr>
          <a:xfrm>
            <a:off x="4376215" y="1238902"/>
            <a:ext cx="8290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Spacecraft</a:t>
            </a: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BB3BBF58-DF38-89CD-F2A2-7B40B1C82C13}"/>
              </a:ext>
            </a:extLst>
          </p:cNvPr>
          <p:cNvCxnSpPr>
            <a:stCxn id="100" idx="2"/>
            <a:endCxn id="166" idx="0"/>
          </p:cNvCxnSpPr>
          <p:nvPr/>
        </p:nvCxnSpPr>
        <p:spPr bwMode="auto">
          <a:xfrm rot="5400000">
            <a:off x="1836663" y="2621492"/>
            <a:ext cx="1041081" cy="2890690"/>
          </a:xfrm>
          <a:prstGeom prst="bentConnector3">
            <a:avLst>
              <a:gd name="adj1" fmla="val 5078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E8484DC8-49AA-4D1E-32AF-3417EC5538EC}"/>
              </a:ext>
            </a:extLst>
          </p:cNvPr>
          <p:cNvCxnSpPr>
            <a:stCxn id="3" idx="0"/>
            <a:endCxn id="100" idx="2"/>
          </p:cNvCxnSpPr>
          <p:nvPr/>
        </p:nvCxnSpPr>
        <p:spPr bwMode="auto">
          <a:xfrm rot="5400000" flipH="1" flipV="1">
            <a:off x="2836579" y="3631193"/>
            <a:ext cx="1050864" cy="881073"/>
          </a:xfrm>
          <a:prstGeom prst="bentConnector3">
            <a:avLst>
              <a:gd name="adj1" fmla="val 49951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42" name="Connector: Elbow 241">
            <a:extLst>
              <a:ext uri="{FF2B5EF4-FFF2-40B4-BE49-F238E27FC236}">
                <a16:creationId xmlns:a16="http://schemas.microsoft.com/office/drawing/2014/main" id="{9E767D9B-3372-546A-4575-D89D25144A31}"/>
              </a:ext>
            </a:extLst>
          </p:cNvPr>
          <p:cNvCxnSpPr>
            <a:stCxn id="1028" idx="0"/>
            <a:endCxn id="100" idx="2"/>
          </p:cNvCxnSpPr>
          <p:nvPr/>
        </p:nvCxnSpPr>
        <p:spPr bwMode="auto">
          <a:xfrm rot="16200000" flipV="1">
            <a:off x="3756467" y="3592379"/>
            <a:ext cx="1098521" cy="1006358"/>
          </a:xfrm>
          <a:prstGeom prst="bentConnector3">
            <a:avLst>
              <a:gd name="adj1" fmla="val 51734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43" name="Connector: Elbow 242">
            <a:extLst>
              <a:ext uri="{FF2B5EF4-FFF2-40B4-BE49-F238E27FC236}">
                <a16:creationId xmlns:a16="http://schemas.microsoft.com/office/drawing/2014/main" id="{7E9C89C7-92B5-6998-0703-093EC013F822}"/>
              </a:ext>
            </a:extLst>
          </p:cNvPr>
          <p:cNvCxnSpPr>
            <a:stCxn id="178" idx="0"/>
            <a:endCxn id="100" idx="2"/>
          </p:cNvCxnSpPr>
          <p:nvPr/>
        </p:nvCxnSpPr>
        <p:spPr bwMode="auto">
          <a:xfrm rot="16200000" flipV="1">
            <a:off x="4241893" y="3106953"/>
            <a:ext cx="1106069" cy="1984758"/>
          </a:xfrm>
          <a:prstGeom prst="bentConnector3">
            <a:avLst>
              <a:gd name="adj1" fmla="val 52583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grpSp>
        <p:nvGrpSpPr>
          <p:cNvPr id="244" name="Group 282">
            <a:extLst>
              <a:ext uri="{FF2B5EF4-FFF2-40B4-BE49-F238E27FC236}">
                <a16:creationId xmlns:a16="http://schemas.microsoft.com/office/drawing/2014/main" id="{1208C40E-F732-BF4E-624D-68ADA6921C57}"/>
              </a:ext>
            </a:extLst>
          </p:cNvPr>
          <p:cNvGrpSpPr>
            <a:grpSpLocks/>
          </p:cNvGrpSpPr>
          <p:nvPr/>
        </p:nvGrpSpPr>
        <p:grpSpPr bwMode="auto">
          <a:xfrm>
            <a:off x="1842772" y="4618370"/>
            <a:ext cx="157184" cy="399190"/>
            <a:chOff x="1817" y="3655"/>
            <a:chExt cx="79" cy="243"/>
          </a:xfrm>
        </p:grpSpPr>
        <p:sp>
          <p:nvSpPr>
            <p:cNvPr id="245" name="Freeform 283">
              <a:extLst>
                <a:ext uri="{FF2B5EF4-FFF2-40B4-BE49-F238E27FC236}">
                  <a16:creationId xmlns:a16="http://schemas.microsoft.com/office/drawing/2014/main" id="{EA2FFF99-D735-CFB9-298C-A1D7F5B4DE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7" y="3696"/>
              <a:ext cx="79" cy="196"/>
            </a:xfrm>
            <a:custGeom>
              <a:avLst/>
              <a:gdLst>
                <a:gd name="T0" fmla="*/ 54 w 129"/>
                <a:gd name="T1" fmla="*/ 8 h 274"/>
                <a:gd name="T2" fmla="*/ 51 w 129"/>
                <a:gd name="T3" fmla="*/ 15 h 274"/>
                <a:gd name="T4" fmla="*/ 32 w 129"/>
                <a:gd name="T5" fmla="*/ 17 h 274"/>
                <a:gd name="T6" fmla="*/ 22 w 129"/>
                <a:gd name="T7" fmla="*/ 19 h 274"/>
                <a:gd name="T8" fmla="*/ 17 w 129"/>
                <a:gd name="T9" fmla="*/ 21 h 274"/>
                <a:gd name="T10" fmla="*/ 13 w 129"/>
                <a:gd name="T11" fmla="*/ 23 h 274"/>
                <a:gd name="T12" fmla="*/ 8 w 129"/>
                <a:gd name="T13" fmla="*/ 28 h 274"/>
                <a:gd name="T14" fmla="*/ 5 w 129"/>
                <a:gd name="T15" fmla="*/ 32 h 274"/>
                <a:gd name="T16" fmla="*/ 3 w 129"/>
                <a:gd name="T17" fmla="*/ 86 h 274"/>
                <a:gd name="T18" fmla="*/ 0 w 129"/>
                <a:gd name="T19" fmla="*/ 130 h 274"/>
                <a:gd name="T20" fmla="*/ 3 w 129"/>
                <a:gd name="T21" fmla="*/ 133 h 274"/>
                <a:gd name="T22" fmla="*/ 10 w 129"/>
                <a:gd name="T23" fmla="*/ 137 h 274"/>
                <a:gd name="T24" fmla="*/ 17 w 129"/>
                <a:gd name="T25" fmla="*/ 141 h 274"/>
                <a:gd name="T26" fmla="*/ 20 w 129"/>
                <a:gd name="T27" fmla="*/ 154 h 274"/>
                <a:gd name="T28" fmla="*/ 22 w 129"/>
                <a:gd name="T29" fmla="*/ 180 h 274"/>
                <a:gd name="T30" fmla="*/ 25 w 129"/>
                <a:gd name="T31" fmla="*/ 208 h 274"/>
                <a:gd name="T32" fmla="*/ 27 w 129"/>
                <a:gd name="T33" fmla="*/ 235 h 274"/>
                <a:gd name="T34" fmla="*/ 30 w 129"/>
                <a:gd name="T35" fmla="*/ 261 h 274"/>
                <a:gd name="T36" fmla="*/ 100 w 129"/>
                <a:gd name="T37" fmla="*/ 274 h 274"/>
                <a:gd name="T38" fmla="*/ 103 w 129"/>
                <a:gd name="T39" fmla="*/ 261 h 274"/>
                <a:gd name="T40" fmla="*/ 105 w 129"/>
                <a:gd name="T41" fmla="*/ 235 h 274"/>
                <a:gd name="T42" fmla="*/ 107 w 129"/>
                <a:gd name="T43" fmla="*/ 208 h 274"/>
                <a:gd name="T44" fmla="*/ 110 w 129"/>
                <a:gd name="T45" fmla="*/ 180 h 274"/>
                <a:gd name="T46" fmla="*/ 112 w 129"/>
                <a:gd name="T47" fmla="*/ 154 h 274"/>
                <a:gd name="T48" fmla="*/ 117 w 129"/>
                <a:gd name="T49" fmla="*/ 141 h 274"/>
                <a:gd name="T50" fmla="*/ 122 w 129"/>
                <a:gd name="T51" fmla="*/ 137 h 274"/>
                <a:gd name="T52" fmla="*/ 129 w 129"/>
                <a:gd name="T53" fmla="*/ 135 h 274"/>
                <a:gd name="T54" fmla="*/ 127 w 129"/>
                <a:gd name="T55" fmla="*/ 32 h 274"/>
                <a:gd name="T56" fmla="*/ 122 w 129"/>
                <a:gd name="T57" fmla="*/ 28 h 274"/>
                <a:gd name="T58" fmla="*/ 115 w 129"/>
                <a:gd name="T59" fmla="*/ 23 h 274"/>
                <a:gd name="T60" fmla="*/ 110 w 129"/>
                <a:gd name="T61" fmla="*/ 21 h 274"/>
                <a:gd name="T62" fmla="*/ 100 w 129"/>
                <a:gd name="T63" fmla="*/ 19 h 274"/>
                <a:gd name="T64" fmla="*/ 81 w 129"/>
                <a:gd name="T65" fmla="*/ 17 h 274"/>
                <a:gd name="T66" fmla="*/ 78 w 129"/>
                <a:gd name="T67" fmla="*/ 8 h 274"/>
                <a:gd name="T68" fmla="*/ 76 w 129"/>
                <a:gd name="T69" fmla="*/ 2 h 274"/>
                <a:gd name="T70" fmla="*/ 73 w 129"/>
                <a:gd name="T7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9" h="274">
                  <a:moveTo>
                    <a:pt x="54" y="0"/>
                  </a:moveTo>
                  <a:lnTo>
                    <a:pt x="54" y="8"/>
                  </a:lnTo>
                  <a:lnTo>
                    <a:pt x="51" y="8"/>
                  </a:lnTo>
                  <a:lnTo>
                    <a:pt x="51" y="15"/>
                  </a:lnTo>
                  <a:lnTo>
                    <a:pt x="47" y="17"/>
                  </a:lnTo>
                  <a:lnTo>
                    <a:pt x="32" y="17"/>
                  </a:lnTo>
                  <a:lnTo>
                    <a:pt x="32" y="19"/>
                  </a:lnTo>
                  <a:lnTo>
                    <a:pt x="22" y="19"/>
                  </a:lnTo>
                  <a:lnTo>
                    <a:pt x="22" y="21"/>
                  </a:lnTo>
                  <a:lnTo>
                    <a:pt x="17" y="21"/>
                  </a:lnTo>
                  <a:lnTo>
                    <a:pt x="17" y="23"/>
                  </a:lnTo>
                  <a:lnTo>
                    <a:pt x="13" y="23"/>
                  </a:lnTo>
                  <a:lnTo>
                    <a:pt x="13" y="26"/>
                  </a:lnTo>
                  <a:lnTo>
                    <a:pt x="8" y="28"/>
                  </a:lnTo>
                  <a:lnTo>
                    <a:pt x="5" y="28"/>
                  </a:lnTo>
                  <a:lnTo>
                    <a:pt x="5" y="32"/>
                  </a:lnTo>
                  <a:lnTo>
                    <a:pt x="3" y="32"/>
                  </a:lnTo>
                  <a:lnTo>
                    <a:pt x="3" y="86"/>
                  </a:lnTo>
                  <a:lnTo>
                    <a:pt x="0" y="86"/>
                  </a:lnTo>
                  <a:lnTo>
                    <a:pt x="0" y="130"/>
                  </a:lnTo>
                  <a:lnTo>
                    <a:pt x="3" y="130"/>
                  </a:lnTo>
                  <a:lnTo>
                    <a:pt x="3" y="133"/>
                  </a:lnTo>
                  <a:lnTo>
                    <a:pt x="8" y="133"/>
                  </a:lnTo>
                  <a:lnTo>
                    <a:pt x="10" y="137"/>
                  </a:lnTo>
                  <a:lnTo>
                    <a:pt x="15" y="137"/>
                  </a:lnTo>
                  <a:lnTo>
                    <a:pt x="17" y="141"/>
                  </a:lnTo>
                  <a:lnTo>
                    <a:pt x="17" y="154"/>
                  </a:lnTo>
                  <a:lnTo>
                    <a:pt x="20" y="154"/>
                  </a:lnTo>
                  <a:lnTo>
                    <a:pt x="20" y="180"/>
                  </a:lnTo>
                  <a:lnTo>
                    <a:pt x="22" y="180"/>
                  </a:lnTo>
                  <a:lnTo>
                    <a:pt x="22" y="208"/>
                  </a:lnTo>
                  <a:lnTo>
                    <a:pt x="25" y="208"/>
                  </a:lnTo>
                  <a:lnTo>
                    <a:pt x="25" y="235"/>
                  </a:lnTo>
                  <a:lnTo>
                    <a:pt x="27" y="235"/>
                  </a:lnTo>
                  <a:lnTo>
                    <a:pt x="27" y="261"/>
                  </a:lnTo>
                  <a:lnTo>
                    <a:pt x="30" y="261"/>
                  </a:lnTo>
                  <a:lnTo>
                    <a:pt x="30" y="274"/>
                  </a:lnTo>
                  <a:lnTo>
                    <a:pt x="100" y="274"/>
                  </a:lnTo>
                  <a:lnTo>
                    <a:pt x="100" y="261"/>
                  </a:lnTo>
                  <a:lnTo>
                    <a:pt x="103" y="261"/>
                  </a:lnTo>
                  <a:lnTo>
                    <a:pt x="103" y="235"/>
                  </a:lnTo>
                  <a:lnTo>
                    <a:pt x="105" y="235"/>
                  </a:lnTo>
                  <a:lnTo>
                    <a:pt x="105" y="208"/>
                  </a:lnTo>
                  <a:lnTo>
                    <a:pt x="107" y="208"/>
                  </a:lnTo>
                  <a:lnTo>
                    <a:pt x="107" y="180"/>
                  </a:lnTo>
                  <a:lnTo>
                    <a:pt x="110" y="180"/>
                  </a:lnTo>
                  <a:lnTo>
                    <a:pt x="110" y="154"/>
                  </a:lnTo>
                  <a:lnTo>
                    <a:pt x="112" y="154"/>
                  </a:lnTo>
                  <a:lnTo>
                    <a:pt x="112" y="141"/>
                  </a:lnTo>
                  <a:lnTo>
                    <a:pt x="117" y="141"/>
                  </a:lnTo>
                  <a:lnTo>
                    <a:pt x="117" y="139"/>
                  </a:lnTo>
                  <a:lnTo>
                    <a:pt x="122" y="137"/>
                  </a:lnTo>
                  <a:lnTo>
                    <a:pt x="127" y="135"/>
                  </a:lnTo>
                  <a:lnTo>
                    <a:pt x="129" y="135"/>
                  </a:lnTo>
                  <a:lnTo>
                    <a:pt x="129" y="32"/>
                  </a:lnTo>
                  <a:lnTo>
                    <a:pt x="127" y="32"/>
                  </a:lnTo>
                  <a:lnTo>
                    <a:pt x="127" y="28"/>
                  </a:lnTo>
                  <a:lnTo>
                    <a:pt x="122" y="28"/>
                  </a:lnTo>
                  <a:lnTo>
                    <a:pt x="120" y="23"/>
                  </a:lnTo>
                  <a:lnTo>
                    <a:pt x="115" y="23"/>
                  </a:lnTo>
                  <a:lnTo>
                    <a:pt x="115" y="21"/>
                  </a:lnTo>
                  <a:lnTo>
                    <a:pt x="110" y="21"/>
                  </a:lnTo>
                  <a:lnTo>
                    <a:pt x="110" y="19"/>
                  </a:lnTo>
                  <a:lnTo>
                    <a:pt x="100" y="19"/>
                  </a:lnTo>
                  <a:lnTo>
                    <a:pt x="100" y="17"/>
                  </a:lnTo>
                  <a:lnTo>
                    <a:pt x="81" y="17"/>
                  </a:lnTo>
                  <a:lnTo>
                    <a:pt x="78" y="13"/>
                  </a:lnTo>
                  <a:lnTo>
                    <a:pt x="78" y="8"/>
                  </a:lnTo>
                  <a:lnTo>
                    <a:pt x="76" y="8"/>
                  </a:lnTo>
                  <a:lnTo>
                    <a:pt x="76" y="2"/>
                  </a:lnTo>
                  <a:lnTo>
                    <a:pt x="73" y="2"/>
                  </a:lnTo>
                  <a:lnTo>
                    <a:pt x="73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" name="Freeform 284">
              <a:extLst>
                <a:ext uri="{FF2B5EF4-FFF2-40B4-BE49-F238E27FC236}">
                  <a16:creationId xmlns:a16="http://schemas.microsoft.com/office/drawing/2014/main" id="{CA5DF5F0-EE85-7C8C-B7E8-8F5AAC0F7E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7" y="3696"/>
              <a:ext cx="79" cy="196"/>
            </a:xfrm>
            <a:custGeom>
              <a:avLst/>
              <a:gdLst>
                <a:gd name="T0" fmla="*/ 95 w 129"/>
                <a:gd name="T1" fmla="*/ 274 h 274"/>
                <a:gd name="T2" fmla="*/ 34 w 129"/>
                <a:gd name="T3" fmla="*/ 274 h 274"/>
                <a:gd name="T4" fmla="*/ 30 w 129"/>
                <a:gd name="T5" fmla="*/ 274 h 274"/>
                <a:gd name="T6" fmla="*/ 17 w 129"/>
                <a:gd name="T7" fmla="*/ 139 h 274"/>
                <a:gd name="T8" fmla="*/ 3 w 129"/>
                <a:gd name="T9" fmla="*/ 130 h 274"/>
                <a:gd name="T10" fmla="*/ 0 w 129"/>
                <a:gd name="T11" fmla="*/ 128 h 274"/>
                <a:gd name="T12" fmla="*/ 3 w 129"/>
                <a:gd name="T13" fmla="*/ 38 h 274"/>
                <a:gd name="T14" fmla="*/ 3 w 129"/>
                <a:gd name="T15" fmla="*/ 32 h 274"/>
                <a:gd name="T16" fmla="*/ 5 w 129"/>
                <a:gd name="T17" fmla="*/ 32 h 274"/>
                <a:gd name="T18" fmla="*/ 5 w 129"/>
                <a:gd name="T19" fmla="*/ 28 h 274"/>
                <a:gd name="T20" fmla="*/ 8 w 129"/>
                <a:gd name="T21" fmla="*/ 28 h 274"/>
                <a:gd name="T22" fmla="*/ 10 w 129"/>
                <a:gd name="T23" fmla="*/ 26 h 274"/>
                <a:gd name="T24" fmla="*/ 13 w 129"/>
                <a:gd name="T25" fmla="*/ 26 h 274"/>
                <a:gd name="T26" fmla="*/ 13 w 129"/>
                <a:gd name="T27" fmla="*/ 23 h 274"/>
                <a:gd name="T28" fmla="*/ 15 w 129"/>
                <a:gd name="T29" fmla="*/ 23 h 274"/>
                <a:gd name="T30" fmla="*/ 17 w 129"/>
                <a:gd name="T31" fmla="*/ 21 h 274"/>
                <a:gd name="T32" fmla="*/ 22 w 129"/>
                <a:gd name="T33" fmla="*/ 21 h 274"/>
                <a:gd name="T34" fmla="*/ 22 w 129"/>
                <a:gd name="T35" fmla="*/ 19 h 274"/>
                <a:gd name="T36" fmla="*/ 32 w 129"/>
                <a:gd name="T37" fmla="*/ 19 h 274"/>
                <a:gd name="T38" fmla="*/ 32 w 129"/>
                <a:gd name="T39" fmla="*/ 17 h 274"/>
                <a:gd name="T40" fmla="*/ 47 w 129"/>
                <a:gd name="T41" fmla="*/ 17 h 274"/>
                <a:gd name="T42" fmla="*/ 49 w 129"/>
                <a:gd name="T43" fmla="*/ 17 h 274"/>
                <a:gd name="T44" fmla="*/ 49 w 129"/>
                <a:gd name="T45" fmla="*/ 15 h 274"/>
                <a:gd name="T46" fmla="*/ 51 w 129"/>
                <a:gd name="T47" fmla="*/ 15 h 274"/>
                <a:gd name="T48" fmla="*/ 51 w 129"/>
                <a:gd name="T49" fmla="*/ 8 h 274"/>
                <a:gd name="T50" fmla="*/ 54 w 129"/>
                <a:gd name="T51" fmla="*/ 8 h 274"/>
                <a:gd name="T52" fmla="*/ 54 w 129"/>
                <a:gd name="T53" fmla="*/ 2 h 274"/>
                <a:gd name="T54" fmla="*/ 54 w 129"/>
                <a:gd name="T55" fmla="*/ 0 h 274"/>
                <a:gd name="T56" fmla="*/ 73 w 129"/>
                <a:gd name="T57" fmla="*/ 0 h 274"/>
                <a:gd name="T58" fmla="*/ 76 w 129"/>
                <a:gd name="T59" fmla="*/ 2 h 274"/>
                <a:gd name="T60" fmla="*/ 76 w 129"/>
                <a:gd name="T61" fmla="*/ 8 h 274"/>
                <a:gd name="T62" fmla="*/ 78 w 129"/>
                <a:gd name="T63" fmla="*/ 8 h 274"/>
                <a:gd name="T64" fmla="*/ 78 w 129"/>
                <a:gd name="T65" fmla="*/ 15 h 274"/>
                <a:gd name="T66" fmla="*/ 81 w 129"/>
                <a:gd name="T67" fmla="*/ 15 h 274"/>
                <a:gd name="T68" fmla="*/ 81 w 129"/>
                <a:gd name="T69" fmla="*/ 17 h 274"/>
                <a:gd name="T70" fmla="*/ 83 w 129"/>
                <a:gd name="T71" fmla="*/ 17 h 274"/>
                <a:gd name="T72" fmla="*/ 100 w 129"/>
                <a:gd name="T73" fmla="*/ 17 h 274"/>
                <a:gd name="T74" fmla="*/ 100 w 129"/>
                <a:gd name="T75" fmla="*/ 19 h 274"/>
                <a:gd name="T76" fmla="*/ 110 w 129"/>
                <a:gd name="T77" fmla="*/ 19 h 274"/>
                <a:gd name="T78" fmla="*/ 110 w 129"/>
                <a:gd name="T79" fmla="*/ 21 h 274"/>
                <a:gd name="T80" fmla="*/ 115 w 129"/>
                <a:gd name="T81" fmla="*/ 21 h 274"/>
                <a:gd name="T82" fmla="*/ 117 w 129"/>
                <a:gd name="T83" fmla="*/ 23 h 274"/>
                <a:gd name="T84" fmla="*/ 120 w 129"/>
                <a:gd name="T85" fmla="*/ 23 h 274"/>
                <a:gd name="T86" fmla="*/ 120 w 129"/>
                <a:gd name="T87" fmla="*/ 26 h 274"/>
                <a:gd name="T88" fmla="*/ 122 w 129"/>
                <a:gd name="T89" fmla="*/ 26 h 274"/>
                <a:gd name="T90" fmla="*/ 124 w 129"/>
                <a:gd name="T91" fmla="*/ 28 h 274"/>
                <a:gd name="T92" fmla="*/ 127 w 129"/>
                <a:gd name="T93" fmla="*/ 28 h 274"/>
                <a:gd name="T94" fmla="*/ 127 w 129"/>
                <a:gd name="T95" fmla="*/ 32 h 274"/>
                <a:gd name="T96" fmla="*/ 129 w 129"/>
                <a:gd name="T97" fmla="*/ 32 h 274"/>
                <a:gd name="T98" fmla="*/ 129 w 129"/>
                <a:gd name="T99" fmla="*/ 38 h 274"/>
                <a:gd name="T100" fmla="*/ 129 w 129"/>
                <a:gd name="T101" fmla="*/ 128 h 274"/>
                <a:gd name="T102" fmla="*/ 129 w 129"/>
                <a:gd name="T103" fmla="*/ 133 h 274"/>
                <a:gd name="T104" fmla="*/ 112 w 129"/>
                <a:gd name="T105" fmla="*/ 141 h 274"/>
                <a:gd name="T106" fmla="*/ 112 w 129"/>
                <a:gd name="T107" fmla="*/ 139 h 274"/>
                <a:gd name="T108" fmla="*/ 100 w 129"/>
                <a:gd name="T109" fmla="*/ 274 h 274"/>
                <a:gd name="T110" fmla="*/ 95 w 129"/>
                <a:gd name="T111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9" h="274">
                  <a:moveTo>
                    <a:pt x="95" y="274"/>
                  </a:moveTo>
                  <a:lnTo>
                    <a:pt x="34" y="274"/>
                  </a:lnTo>
                  <a:lnTo>
                    <a:pt x="30" y="274"/>
                  </a:lnTo>
                  <a:lnTo>
                    <a:pt x="17" y="139"/>
                  </a:lnTo>
                  <a:lnTo>
                    <a:pt x="3" y="130"/>
                  </a:lnTo>
                  <a:lnTo>
                    <a:pt x="0" y="128"/>
                  </a:lnTo>
                  <a:lnTo>
                    <a:pt x="3" y="38"/>
                  </a:lnTo>
                  <a:lnTo>
                    <a:pt x="3" y="32"/>
                  </a:lnTo>
                  <a:lnTo>
                    <a:pt x="5" y="32"/>
                  </a:lnTo>
                  <a:lnTo>
                    <a:pt x="5" y="28"/>
                  </a:lnTo>
                  <a:lnTo>
                    <a:pt x="8" y="28"/>
                  </a:lnTo>
                  <a:lnTo>
                    <a:pt x="10" y="26"/>
                  </a:lnTo>
                  <a:lnTo>
                    <a:pt x="13" y="26"/>
                  </a:lnTo>
                  <a:lnTo>
                    <a:pt x="13" y="23"/>
                  </a:lnTo>
                  <a:lnTo>
                    <a:pt x="15" y="23"/>
                  </a:lnTo>
                  <a:lnTo>
                    <a:pt x="17" y="21"/>
                  </a:lnTo>
                  <a:lnTo>
                    <a:pt x="22" y="21"/>
                  </a:lnTo>
                  <a:lnTo>
                    <a:pt x="22" y="19"/>
                  </a:lnTo>
                  <a:lnTo>
                    <a:pt x="32" y="19"/>
                  </a:lnTo>
                  <a:lnTo>
                    <a:pt x="32" y="17"/>
                  </a:lnTo>
                  <a:lnTo>
                    <a:pt x="47" y="17"/>
                  </a:lnTo>
                  <a:lnTo>
                    <a:pt x="49" y="17"/>
                  </a:lnTo>
                  <a:lnTo>
                    <a:pt x="49" y="15"/>
                  </a:lnTo>
                  <a:lnTo>
                    <a:pt x="51" y="15"/>
                  </a:lnTo>
                  <a:lnTo>
                    <a:pt x="51" y="8"/>
                  </a:lnTo>
                  <a:lnTo>
                    <a:pt x="54" y="8"/>
                  </a:lnTo>
                  <a:lnTo>
                    <a:pt x="54" y="2"/>
                  </a:lnTo>
                  <a:lnTo>
                    <a:pt x="54" y="0"/>
                  </a:lnTo>
                  <a:lnTo>
                    <a:pt x="73" y="0"/>
                  </a:lnTo>
                  <a:lnTo>
                    <a:pt x="76" y="2"/>
                  </a:lnTo>
                  <a:lnTo>
                    <a:pt x="76" y="8"/>
                  </a:lnTo>
                  <a:lnTo>
                    <a:pt x="78" y="8"/>
                  </a:lnTo>
                  <a:lnTo>
                    <a:pt x="78" y="15"/>
                  </a:lnTo>
                  <a:lnTo>
                    <a:pt x="81" y="15"/>
                  </a:lnTo>
                  <a:lnTo>
                    <a:pt x="81" y="17"/>
                  </a:lnTo>
                  <a:lnTo>
                    <a:pt x="83" y="17"/>
                  </a:lnTo>
                  <a:lnTo>
                    <a:pt x="100" y="17"/>
                  </a:lnTo>
                  <a:lnTo>
                    <a:pt x="100" y="19"/>
                  </a:lnTo>
                  <a:lnTo>
                    <a:pt x="110" y="19"/>
                  </a:lnTo>
                  <a:lnTo>
                    <a:pt x="110" y="21"/>
                  </a:lnTo>
                  <a:lnTo>
                    <a:pt x="115" y="21"/>
                  </a:lnTo>
                  <a:lnTo>
                    <a:pt x="117" y="23"/>
                  </a:lnTo>
                  <a:lnTo>
                    <a:pt x="120" y="23"/>
                  </a:lnTo>
                  <a:lnTo>
                    <a:pt x="120" y="26"/>
                  </a:lnTo>
                  <a:lnTo>
                    <a:pt x="122" y="26"/>
                  </a:lnTo>
                  <a:lnTo>
                    <a:pt x="124" y="28"/>
                  </a:lnTo>
                  <a:lnTo>
                    <a:pt x="127" y="28"/>
                  </a:lnTo>
                  <a:lnTo>
                    <a:pt x="127" y="32"/>
                  </a:lnTo>
                  <a:lnTo>
                    <a:pt x="129" y="32"/>
                  </a:lnTo>
                  <a:lnTo>
                    <a:pt x="129" y="38"/>
                  </a:lnTo>
                  <a:lnTo>
                    <a:pt x="129" y="128"/>
                  </a:lnTo>
                  <a:lnTo>
                    <a:pt x="129" y="133"/>
                  </a:lnTo>
                  <a:lnTo>
                    <a:pt x="112" y="141"/>
                  </a:lnTo>
                  <a:lnTo>
                    <a:pt x="112" y="139"/>
                  </a:lnTo>
                  <a:lnTo>
                    <a:pt x="100" y="274"/>
                  </a:lnTo>
                  <a:lnTo>
                    <a:pt x="95" y="27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7" name="Oval 285">
              <a:extLst>
                <a:ext uri="{FF2B5EF4-FFF2-40B4-BE49-F238E27FC236}">
                  <a16:creationId xmlns:a16="http://schemas.microsoft.com/office/drawing/2014/main" id="{B17070B9-8F37-19F2-5D91-DB4948B25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7" y="3787"/>
              <a:ext cx="17" cy="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8" name="Oval 286">
              <a:extLst>
                <a:ext uri="{FF2B5EF4-FFF2-40B4-BE49-F238E27FC236}">
                  <a16:creationId xmlns:a16="http://schemas.microsoft.com/office/drawing/2014/main" id="{F77F25F4-7B32-84E9-6455-62B7324AF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3787"/>
              <a:ext cx="16" cy="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9" name="Oval 287">
              <a:extLst>
                <a:ext uri="{FF2B5EF4-FFF2-40B4-BE49-F238E27FC236}">
                  <a16:creationId xmlns:a16="http://schemas.microsoft.com/office/drawing/2014/main" id="{DD41E93D-57AD-C154-7B59-822C67A03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" y="3891"/>
              <a:ext cx="23" cy="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0" name="Oval 288">
              <a:extLst>
                <a:ext uri="{FF2B5EF4-FFF2-40B4-BE49-F238E27FC236}">
                  <a16:creationId xmlns:a16="http://schemas.microsoft.com/office/drawing/2014/main" id="{EF0B1BA3-CD5A-132F-B407-9F22B7F61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" y="3891"/>
              <a:ext cx="23" cy="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1" name="Line 289">
              <a:extLst>
                <a:ext uri="{FF2B5EF4-FFF2-40B4-BE49-F238E27FC236}">
                  <a16:creationId xmlns:a16="http://schemas.microsoft.com/office/drawing/2014/main" id="{34B5467F-941E-F238-F40D-4078B33290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7" y="3807"/>
              <a:ext cx="1" cy="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2" name="Line 290">
              <a:extLst>
                <a:ext uri="{FF2B5EF4-FFF2-40B4-BE49-F238E27FC236}">
                  <a16:creationId xmlns:a16="http://schemas.microsoft.com/office/drawing/2014/main" id="{0E87DABF-E912-2A53-F9D1-38728ED7E1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5" y="3734"/>
              <a:ext cx="1" cy="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3" name="Line 291">
              <a:extLst>
                <a:ext uri="{FF2B5EF4-FFF2-40B4-BE49-F238E27FC236}">
                  <a16:creationId xmlns:a16="http://schemas.microsoft.com/office/drawing/2014/main" id="{C1CA649B-8F6F-40A7-D181-E52156E976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8" y="3734"/>
              <a:ext cx="1" cy="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4" name="Oval 292">
              <a:extLst>
                <a:ext uri="{FF2B5EF4-FFF2-40B4-BE49-F238E27FC236}">
                  <a16:creationId xmlns:a16="http://schemas.microsoft.com/office/drawing/2014/main" id="{CBED22B3-D91D-AB77-4FEB-66C1EAA3A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8" y="3655"/>
              <a:ext cx="39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255" name="Group 293">
              <a:extLst>
                <a:ext uri="{FF2B5EF4-FFF2-40B4-BE49-F238E27FC236}">
                  <a16:creationId xmlns:a16="http://schemas.microsoft.com/office/drawing/2014/main" id="{83BAE5AB-D847-C3EF-77F7-A563784064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41" y="3671"/>
              <a:ext cx="34" cy="11"/>
              <a:chOff x="1338" y="3884"/>
              <a:chExt cx="181" cy="45"/>
            </a:xfrm>
          </p:grpSpPr>
          <p:sp>
            <p:nvSpPr>
              <p:cNvPr id="256" name="AutoShape 294">
                <a:extLst>
                  <a:ext uri="{FF2B5EF4-FFF2-40B4-BE49-F238E27FC236}">
                    <a16:creationId xmlns:a16="http://schemas.microsoft.com/office/drawing/2014/main" id="{CED7505D-E0E6-5A61-71F1-E5EC7F51E9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1360" y="3862"/>
                <a:ext cx="45" cy="90"/>
              </a:xfrm>
              <a:prstGeom prst="flowChartDelay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7" name="AutoShape 295">
                <a:extLst>
                  <a:ext uri="{FF2B5EF4-FFF2-40B4-BE49-F238E27FC236}">
                    <a16:creationId xmlns:a16="http://schemas.microsoft.com/office/drawing/2014/main" id="{3EF394C5-E017-4945-26A5-4474D0CB78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1451" y="3862"/>
                <a:ext cx="45" cy="90"/>
              </a:xfrm>
              <a:prstGeom prst="flowChartDelay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cxnSp>
        <p:nvCxnSpPr>
          <p:cNvPr id="258" name="Connector: Elbow 257">
            <a:extLst>
              <a:ext uri="{FF2B5EF4-FFF2-40B4-BE49-F238E27FC236}">
                <a16:creationId xmlns:a16="http://schemas.microsoft.com/office/drawing/2014/main" id="{2644C285-1A6C-3FAE-FBC9-D2E2C35FAA37}"/>
              </a:ext>
            </a:extLst>
          </p:cNvPr>
          <p:cNvCxnSpPr>
            <a:stCxn id="254" idx="0"/>
            <a:endCxn id="100" idx="2"/>
          </p:cNvCxnSpPr>
          <p:nvPr/>
        </p:nvCxnSpPr>
        <p:spPr bwMode="auto">
          <a:xfrm rot="5400000" flipH="1" flipV="1">
            <a:off x="2326915" y="3142737"/>
            <a:ext cx="1072073" cy="1879194"/>
          </a:xfrm>
          <a:prstGeom prst="bentConnector3">
            <a:avLst>
              <a:gd name="adj1" fmla="val 50811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F4FE8FEA-6D04-FDB7-2A39-CD71311AAA29}"/>
              </a:ext>
            </a:extLst>
          </p:cNvPr>
          <p:cNvCxnSpPr>
            <a:stCxn id="100" idx="2"/>
          </p:cNvCxnSpPr>
          <p:nvPr/>
        </p:nvCxnSpPr>
        <p:spPr bwMode="auto">
          <a:xfrm flipH="1">
            <a:off x="3799678" y="3546297"/>
            <a:ext cx="2870" cy="1124065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6" name="Connector: Elbow 125">
            <a:extLst>
              <a:ext uri="{FF2B5EF4-FFF2-40B4-BE49-F238E27FC236}">
                <a16:creationId xmlns:a16="http://schemas.microsoft.com/office/drawing/2014/main" id="{E816C9C1-55F6-B50B-D42E-6DD1467F00B3}"/>
              </a:ext>
            </a:extLst>
          </p:cNvPr>
          <p:cNvCxnSpPr>
            <a:stCxn id="1026" idx="0"/>
            <a:endCxn id="100" idx="2"/>
          </p:cNvCxnSpPr>
          <p:nvPr/>
        </p:nvCxnSpPr>
        <p:spPr bwMode="auto">
          <a:xfrm rot="16200000" flipV="1">
            <a:off x="4701377" y="2647469"/>
            <a:ext cx="1102817" cy="2900474"/>
          </a:xfrm>
          <a:prstGeom prst="bentConnector3">
            <a:avLst>
              <a:gd name="adj1" fmla="val 5259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59" name="TextBox 258">
            <a:extLst>
              <a:ext uri="{FF2B5EF4-FFF2-40B4-BE49-F238E27FC236}">
                <a16:creationId xmlns:a16="http://schemas.microsoft.com/office/drawing/2014/main" id="{DE80602B-E758-1C79-A122-AD0EF6AE6084}"/>
              </a:ext>
            </a:extLst>
          </p:cNvPr>
          <p:cNvSpPr txBox="1"/>
          <p:nvPr/>
        </p:nvSpPr>
        <p:spPr>
          <a:xfrm>
            <a:off x="3447373" y="5111378"/>
            <a:ext cx="67358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Payload</a:t>
            </a:r>
            <a:b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9B2CB5D9-6D7F-2901-4692-F4A3074D5976}"/>
              </a:ext>
            </a:extLst>
          </p:cNvPr>
          <p:cNvSpPr txBox="1"/>
          <p:nvPr/>
        </p:nvSpPr>
        <p:spPr>
          <a:xfrm>
            <a:off x="2436392" y="5111378"/>
            <a:ext cx="853119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Payload</a:t>
            </a:r>
            <a:b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b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Processing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F2ADC5B4-C273-1283-07B7-DCABD2423246}"/>
              </a:ext>
            </a:extLst>
          </p:cNvPr>
          <p:cNvSpPr txBox="1"/>
          <p:nvPr/>
        </p:nvSpPr>
        <p:spPr>
          <a:xfrm>
            <a:off x="1508092" y="5111378"/>
            <a:ext cx="84510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</a:t>
            </a:r>
            <a:b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E74C10E2-2DF4-7D5E-0F19-451476299AC2}"/>
              </a:ext>
            </a:extLst>
          </p:cNvPr>
          <p:cNvSpPr txBox="1"/>
          <p:nvPr/>
        </p:nvSpPr>
        <p:spPr>
          <a:xfrm>
            <a:off x="603016" y="5111378"/>
            <a:ext cx="53732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 /</a:t>
            </a:r>
            <a:b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70C40F32-0907-EE7D-BA25-E578C026A1A4}"/>
              </a:ext>
            </a:extLst>
          </p:cNvPr>
          <p:cNvSpPr txBox="1"/>
          <p:nvPr/>
        </p:nvSpPr>
        <p:spPr>
          <a:xfrm>
            <a:off x="4499992" y="5111378"/>
            <a:ext cx="63511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b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Archive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5D239516-5133-C933-4BAC-489B54421E25}"/>
              </a:ext>
            </a:extLst>
          </p:cNvPr>
          <p:cNvSpPr txBox="1"/>
          <p:nvPr/>
        </p:nvSpPr>
        <p:spPr>
          <a:xfrm>
            <a:off x="5364088" y="5111378"/>
            <a:ext cx="8242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Navigation</a:t>
            </a:r>
            <a:b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C6FCFE04-3706-0FCE-C328-1D7E176A33F3}"/>
              </a:ext>
            </a:extLst>
          </p:cNvPr>
          <p:cNvSpPr txBox="1"/>
          <p:nvPr/>
        </p:nvSpPr>
        <p:spPr>
          <a:xfrm>
            <a:off x="6256540" y="5111378"/>
            <a:ext cx="97975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Spacecraft</a:t>
            </a:r>
            <a:b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Manufacturer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A33BF1C8-302C-8FEB-B31E-AD1A47E50B10}"/>
              </a:ext>
            </a:extLst>
          </p:cNvPr>
          <p:cNvSpPr txBox="1"/>
          <p:nvPr/>
        </p:nvSpPr>
        <p:spPr>
          <a:xfrm>
            <a:off x="3853733" y="1719769"/>
            <a:ext cx="10054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SLS Space Link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608F8197-83F7-595B-6178-BD2C347C8A1D}"/>
              </a:ext>
            </a:extLst>
          </p:cNvPr>
          <p:cNvSpPr txBox="1"/>
          <p:nvPr/>
        </p:nvSpPr>
        <p:spPr>
          <a:xfrm>
            <a:off x="3861833" y="2642901"/>
            <a:ext cx="1563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0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CSS Space Link Extension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1A80077B-326A-C701-C666-D07DBF007EF4}"/>
              </a:ext>
            </a:extLst>
          </p:cNvPr>
          <p:cNvSpPr txBox="1"/>
          <p:nvPr/>
        </p:nvSpPr>
        <p:spPr>
          <a:xfrm>
            <a:off x="3853020" y="2814605"/>
            <a:ext cx="15760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CCSDS Telemetry Packets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3DCEC6A7-71BB-5C7A-F7AB-1C4D9DFF3C35}"/>
              </a:ext>
            </a:extLst>
          </p:cNvPr>
          <p:cNvSpPr txBox="1"/>
          <p:nvPr/>
        </p:nvSpPr>
        <p:spPr>
          <a:xfrm>
            <a:off x="3841392" y="3798251"/>
            <a:ext cx="18004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CCSDS MO Packet Distribution</a:t>
            </a:r>
          </a:p>
        </p:txBody>
      </p:sp>
      <p:grpSp>
        <p:nvGrpSpPr>
          <p:cNvPr id="1029" name="Group 1028">
            <a:extLst>
              <a:ext uri="{FF2B5EF4-FFF2-40B4-BE49-F238E27FC236}">
                <a16:creationId xmlns:a16="http://schemas.microsoft.com/office/drawing/2014/main" id="{80EB97F4-67D2-4200-820A-4FCC9C808F23}"/>
              </a:ext>
            </a:extLst>
          </p:cNvPr>
          <p:cNvGrpSpPr/>
          <p:nvPr/>
        </p:nvGrpSpPr>
        <p:grpSpPr>
          <a:xfrm>
            <a:off x="5889293" y="1279282"/>
            <a:ext cx="989198" cy="2787555"/>
            <a:chOff x="5889293" y="1279282"/>
            <a:chExt cx="989198" cy="2787555"/>
          </a:xfrm>
        </p:grpSpPr>
        <p:pic>
          <p:nvPicPr>
            <p:cNvPr id="273" name="Picture 1" descr="router_joeseph_teed_01.jpg">
              <a:extLst>
                <a:ext uri="{FF2B5EF4-FFF2-40B4-BE49-F238E27FC236}">
                  <a16:creationId xmlns:a16="http://schemas.microsoft.com/office/drawing/2014/main" id="{5F56DB05-14B1-CA8A-1D85-4B1042D873A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CFFFF"/>
                </a:clrFrom>
                <a:clrTo>
                  <a:srgbClr val="FC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9293" y="1304698"/>
              <a:ext cx="216000" cy="1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4" name="Picture 1" descr="router_joeseph_teed_01.jpg">
              <a:extLst>
                <a:ext uri="{FF2B5EF4-FFF2-40B4-BE49-F238E27FC236}">
                  <a16:creationId xmlns:a16="http://schemas.microsoft.com/office/drawing/2014/main" id="{FCB856CE-A7AC-DDDF-8A1C-6D26FEA6500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CFFFF"/>
                </a:clrFrom>
                <a:clrTo>
                  <a:srgbClr val="FC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1519" y="2226320"/>
              <a:ext cx="216000" cy="1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5" name="Picture 1" descr="router_joeseph_teed_01.jpg">
              <a:extLst>
                <a:ext uri="{FF2B5EF4-FFF2-40B4-BE49-F238E27FC236}">
                  <a16:creationId xmlns:a16="http://schemas.microsoft.com/office/drawing/2014/main" id="{0B2F7D4E-BD74-D82F-0C21-0067BFDBEA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CFFFF"/>
                </a:clrFrom>
                <a:clrTo>
                  <a:srgbClr val="FC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9293" y="3249963"/>
              <a:ext cx="216000" cy="1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27" name="Straight Connector 1026">
              <a:extLst>
                <a:ext uri="{FF2B5EF4-FFF2-40B4-BE49-F238E27FC236}">
                  <a16:creationId xmlns:a16="http://schemas.microsoft.com/office/drawing/2014/main" id="{F1B50611-3158-83D1-A4AF-B25A8F57B067}"/>
                </a:ext>
              </a:extLst>
            </p:cNvPr>
            <p:cNvCxnSpPr>
              <a:stCxn id="273" idx="2"/>
            </p:cNvCxnSpPr>
            <p:nvPr/>
          </p:nvCxnSpPr>
          <p:spPr bwMode="auto">
            <a:xfrm>
              <a:off x="5997293" y="1484698"/>
              <a:ext cx="0" cy="2582139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AC9E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653F01A5-9A9C-571D-DE3E-198689F5AB63}"/>
                </a:ext>
              </a:extLst>
            </p:cNvPr>
            <p:cNvSpPr txBox="1"/>
            <p:nvPr/>
          </p:nvSpPr>
          <p:spPr>
            <a:xfrm>
              <a:off x="6111759" y="1279282"/>
              <a:ext cx="7489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b="0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SSI Router</a:t>
              </a: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03671725-56D2-5E2D-61ED-C5568A3CA0BA}"/>
                </a:ext>
              </a:extLst>
            </p:cNvPr>
            <p:cNvSpPr txBox="1"/>
            <p:nvPr/>
          </p:nvSpPr>
          <p:spPr>
            <a:xfrm>
              <a:off x="6111759" y="2185990"/>
              <a:ext cx="7489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b="0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SSI Router</a:t>
              </a: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D74528F2-7799-95C1-A550-1ECF9C15EFA6}"/>
                </a:ext>
              </a:extLst>
            </p:cNvPr>
            <p:cNvSpPr txBox="1"/>
            <p:nvPr/>
          </p:nvSpPr>
          <p:spPr>
            <a:xfrm>
              <a:off x="6129568" y="3224547"/>
              <a:ext cx="7489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b="0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SSI Router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665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F3B26E8-8C7D-A0B4-77F9-D2DDFDD31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Potential Use of SLE and Limitations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9608ED-D30C-1223-9E08-11063A69F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CCSDS-CSS provides Space Link Extension from TT&amp;C Ground Station Network to a Mission Control Centre</a:t>
            </a:r>
            <a:endParaRPr lang="en-GB" dirty="0"/>
          </a:p>
          <a:p>
            <a:pPr lvl="1"/>
            <a:r>
              <a:rPr lang="en-GB" dirty="0"/>
              <a:t>Can support multiple connections</a:t>
            </a:r>
          </a:p>
          <a:p>
            <a:r>
              <a:rPr lang="en-GB" dirty="0"/>
              <a:t>SLE Limitations:</a:t>
            </a:r>
          </a:p>
          <a:p>
            <a:pPr lvl="1"/>
            <a:r>
              <a:rPr lang="en-GB" dirty="0"/>
              <a:t>Unconsolidated Packet Stream:  MCC performs consolidation of multiple passes and of Live/Recorded TM</a:t>
            </a:r>
          </a:p>
          <a:p>
            <a:pPr lvl="1"/>
            <a:r>
              <a:rPr lang="en-GB" dirty="0"/>
              <a:t>Requires Consumer to be aware of TT&amp;C contact schedule (which TT&amp;C station and when in contact)</a:t>
            </a:r>
          </a:p>
          <a:p>
            <a:pPr lvl="1"/>
            <a:r>
              <a:rPr lang="en-GB" dirty="0"/>
              <a:t>Packets filtered by Virtual Channel only</a:t>
            </a:r>
          </a:p>
          <a:p>
            <a:pPr lvl="1"/>
            <a:r>
              <a:rPr lang="en-GB" dirty="0"/>
              <a:t>Return path to Spacecraft (Forward CLTU) restricted to two connections only (prime or back-up)</a:t>
            </a:r>
          </a:p>
          <a:p>
            <a:r>
              <a:rPr lang="en-GB" dirty="0"/>
              <a:t>MO PDS Advantages:</a:t>
            </a:r>
          </a:p>
          <a:p>
            <a:pPr lvl="1"/>
            <a:r>
              <a:rPr lang="en-GB" dirty="0"/>
              <a:t>Allows for more Packet filtration options</a:t>
            </a:r>
          </a:p>
          <a:p>
            <a:pPr lvl="1"/>
            <a:r>
              <a:rPr lang="en-GB" dirty="0"/>
              <a:t>Packet Distribution Provider can be MCC or any node in the network</a:t>
            </a:r>
          </a:p>
          <a:p>
            <a:pPr lvl="1"/>
            <a:r>
              <a:rPr lang="en-GB" dirty="0"/>
              <a:t>Provision of consolidated TM packet stream</a:t>
            </a:r>
          </a:p>
          <a:p>
            <a:pPr lvl="1"/>
            <a:r>
              <a:rPr lang="en-GB" dirty="0"/>
              <a:t>Consumer knowledge of TT&amp;C contact schedule not required</a:t>
            </a:r>
          </a:p>
          <a:p>
            <a:pPr lvl="1"/>
            <a:r>
              <a:rPr lang="en-GB" dirty="0"/>
              <a:t>Can be deployed across Space Internet/DTN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2B8BD7-4C02-664F-5FCF-C6A6757A0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MO Packet Distribution Service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3044C-EA9C-9E97-7C71-597BC41B135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01/07/2022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8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A314B-814F-188F-C399-B089A923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Scope of Packet Distribution Service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FC26C1-BF09-97EE-655A-677C9CDD1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Traditional Space Link Deployments:</a:t>
            </a:r>
          </a:p>
          <a:p>
            <a:pPr lvl="1"/>
            <a:r>
              <a:rPr lang="en-GB" dirty="0"/>
              <a:t>CCSDS Packets used over SLS to Ground Station</a:t>
            </a:r>
          </a:p>
          <a:p>
            <a:pPr lvl="1"/>
            <a:r>
              <a:rPr lang="en-GB" dirty="0"/>
              <a:t>CSS Space Link Extension used to MCC</a:t>
            </a:r>
          </a:p>
          <a:p>
            <a:pPr lvl="1"/>
            <a:r>
              <a:rPr lang="en-GB" dirty="0"/>
              <a:t>MCC provides terrestrial MO Packet Distribution Service to potentially multiple consumers:  </a:t>
            </a:r>
            <a:r>
              <a:rPr lang="en-GB" i="1" dirty="0"/>
              <a:t>PIs / Users; Payload Control; Payload Data Processing; Secure Operations; Data Archives; Navigation Services or Spacecraft Manufacturers</a:t>
            </a:r>
          </a:p>
          <a:p>
            <a:r>
              <a:rPr lang="en-GB" dirty="0"/>
              <a:t>Future Space System Internet (SSI) Deployments:</a:t>
            </a:r>
          </a:p>
          <a:p>
            <a:pPr lvl="1"/>
            <a:r>
              <a:rPr lang="en-GB" dirty="0"/>
              <a:t>SIS SSI Routers located in Space Segment Assets; Ground Stations and MCC facilities provide delay-tolerant internet connectivity</a:t>
            </a:r>
          </a:p>
          <a:p>
            <a:pPr lvl="1"/>
            <a:r>
              <a:rPr lang="en-GB" dirty="0"/>
              <a:t>MO Packet Distribution Service can be provided at any node in the network:  from MCC as above, or directly from a Space Segment Asset across the DTN.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38A973-D6DE-D015-C093-B5565CC80B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MO Packet Distribution Service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79B6F-12C7-6887-945A-774385C3318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01/07/2022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875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5DDCF-2EAF-773D-F3F9-47A1B710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MO Packet Distribution Service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99E194-0236-60BA-87B8-887158ADF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MO M&amp;C Services identified in CCSDS Application Support Layer ADD include Parameter, Action and Alert services – but not a Packet service</a:t>
            </a:r>
          </a:p>
          <a:p>
            <a:pPr lvl="1"/>
            <a:r>
              <a:rPr lang="en-GB" sz="1600" dirty="0"/>
              <a:t>Pattern similar to Parameter service</a:t>
            </a:r>
          </a:p>
          <a:p>
            <a:pPr lvl="1"/>
            <a:r>
              <a:rPr lang="en-GB" sz="1600" dirty="0"/>
              <a:t>Could be included in 5yr update of M&amp;C Service</a:t>
            </a:r>
          </a:p>
          <a:p>
            <a:r>
              <a:rPr lang="en-GB" sz="1800" dirty="0"/>
              <a:t>Scope limited to the streamed distribution of selected CCSDS Packets</a:t>
            </a:r>
          </a:p>
          <a:p>
            <a:r>
              <a:rPr lang="en-GB" sz="1800" dirty="0"/>
              <a:t>Information Model: single class for Packet:</a:t>
            </a:r>
          </a:p>
          <a:p>
            <a:pPr lvl="1"/>
            <a:r>
              <a:rPr lang="en-GB" sz="1400" dirty="0"/>
              <a:t>Reception Timestamp </a:t>
            </a:r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as MAL::Time</a:t>
            </a:r>
          </a:p>
          <a:p>
            <a:pPr lvl="1"/>
            <a:r>
              <a:rPr lang="en-GB" sz="1400" dirty="0"/>
              <a:t>Generation Timestamp </a:t>
            </a:r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as MAL::Time</a:t>
            </a:r>
          </a:p>
          <a:p>
            <a:pPr lvl="1"/>
            <a:r>
              <a:rPr lang="en-GB" sz="1400" dirty="0"/>
              <a:t>Metadata </a:t>
            </a:r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as List&lt;MAL::</a:t>
            </a:r>
            <a:r>
              <a:rPr lang="en-GB" sz="1400" dirty="0" err="1">
                <a:solidFill>
                  <a:schemeClr val="bg1">
                    <a:lumMod val="75000"/>
                  </a:schemeClr>
                </a:solidFill>
              </a:rPr>
              <a:t>NameValuePair</a:t>
            </a:r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&gt; </a:t>
            </a:r>
            <a:r>
              <a:rPr lang="en-GB" sz="1400" dirty="0"/>
              <a:t>(for PUB-SUB subscription criteria)</a:t>
            </a:r>
          </a:p>
          <a:p>
            <a:pPr lvl="1"/>
            <a:r>
              <a:rPr lang="en-GB" sz="1400" dirty="0"/>
              <a:t>Packet </a:t>
            </a:r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as MAL::Blob </a:t>
            </a:r>
            <a:r>
              <a:rPr lang="en-GB" sz="1400" dirty="0"/>
              <a:t>(binary packet data)</a:t>
            </a:r>
          </a:p>
          <a:p>
            <a:r>
              <a:rPr lang="en-GB" sz="1600" dirty="0"/>
              <a:t>Service Operations</a:t>
            </a:r>
          </a:p>
          <a:p>
            <a:pPr lvl="1"/>
            <a:r>
              <a:rPr lang="en-GB" sz="1400" dirty="0" err="1"/>
              <a:t>monitorPacket</a:t>
            </a:r>
            <a:r>
              <a:rPr lang="en-GB" sz="1400" dirty="0"/>
              <a:t>: subscribe to receive selected subset of Packets</a:t>
            </a:r>
          </a:p>
          <a:p>
            <a:r>
              <a:rPr lang="en-GB" sz="1600" dirty="0"/>
              <a:t>Subscription Criteria:</a:t>
            </a:r>
          </a:p>
          <a:p>
            <a:pPr lvl="1"/>
            <a:r>
              <a:rPr lang="en-GB" sz="1400" i="1" dirty="0"/>
              <a:t>Domain</a:t>
            </a:r>
            <a:r>
              <a:rPr lang="en-GB" sz="1400" dirty="0"/>
              <a:t> of subscribed Packets (hierarchical – e.g. </a:t>
            </a:r>
            <a:r>
              <a:rPr lang="en-GB" sz="1400" dirty="0" err="1"/>
              <a:t>Mission.Spacecraft</a:t>
            </a:r>
            <a:r>
              <a:rPr lang="en-GB" sz="1400" dirty="0"/>
              <a:t>) is supported as a specific subscription field</a:t>
            </a:r>
          </a:p>
          <a:p>
            <a:pPr lvl="1"/>
            <a:r>
              <a:rPr lang="en-GB" sz="1400" dirty="0"/>
              <a:t>APID</a:t>
            </a:r>
          </a:p>
          <a:p>
            <a:pPr lvl="1"/>
            <a:r>
              <a:rPr lang="en-GB" sz="1400" dirty="0"/>
              <a:t>Mission-specific Metadata parameters</a:t>
            </a:r>
          </a:p>
          <a:p>
            <a:pPr lvl="1"/>
            <a:r>
              <a:rPr lang="en-GB" sz="1400" dirty="0"/>
              <a:t>ECSS PUS Profile would include Packet Type, </a:t>
            </a:r>
            <a:r>
              <a:rPr lang="en-GB" sz="1400" dirty="0" err="1"/>
              <a:t>SubType</a:t>
            </a:r>
            <a:r>
              <a:rPr lang="en-GB" sz="1400" dirty="0"/>
              <a:t> and Structure ID as standard metadata parameters</a:t>
            </a:r>
          </a:p>
          <a:p>
            <a:endParaRPr lang="en-GB" sz="1600" dirty="0"/>
          </a:p>
          <a:p>
            <a:pPr lvl="1"/>
            <a:endParaRPr lang="en-GB" sz="1400" dirty="0"/>
          </a:p>
          <a:p>
            <a:endParaRPr lang="en-GB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CE896F-C029-8A69-9398-A932E64786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MO Packet Distribution Service</a:t>
            </a:r>
            <a:endParaRPr lang="en-GB" alt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6990D5-4FF3-1759-6FA6-E9F52D4B0DA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01/07/2022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574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633E63F-6C42-5477-F6AB-3DE5497C0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err="1"/>
              <a:t>monitorPacket</a:t>
            </a:r>
            <a:r>
              <a:rPr lang="en-GB" sz="2400" dirty="0"/>
              <a:t> Service Operation (PUB-SUB)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BDB247-A5DC-23A3-03F0-8F10B3136F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MO Packet Distribution Service</a:t>
            </a:r>
            <a:endParaRPr lang="en-GB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5016C-BAF2-B5C1-B5C1-1AD08F386A0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01/07/2022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729399-80C5-ACE4-B61B-6130BDD6813E}"/>
              </a:ext>
            </a:extLst>
          </p:cNvPr>
          <p:cNvSpPr/>
          <p:nvPr/>
        </p:nvSpPr>
        <p:spPr bwMode="auto">
          <a:xfrm>
            <a:off x="539552" y="1052736"/>
            <a:ext cx="936104" cy="506412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PDS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Consumer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EC8A4C-2159-57CB-1B51-F6E4A06BFE50}"/>
              </a:ext>
            </a:extLst>
          </p:cNvPr>
          <p:cNvSpPr/>
          <p:nvPr/>
        </p:nvSpPr>
        <p:spPr bwMode="auto">
          <a:xfrm>
            <a:off x="4153903" y="1051620"/>
            <a:ext cx="936104" cy="50641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Broker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D350DC-BA71-39E7-9431-57A1C9F9A3E8}"/>
              </a:ext>
            </a:extLst>
          </p:cNvPr>
          <p:cNvSpPr/>
          <p:nvPr/>
        </p:nvSpPr>
        <p:spPr bwMode="auto">
          <a:xfrm>
            <a:off x="7668345" y="1051620"/>
            <a:ext cx="936104" cy="506412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PDS</a:t>
            </a:r>
            <a:b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Provider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87FA382-3EEC-78C0-0DFB-3A06F6C7BC73}"/>
              </a:ext>
            </a:extLst>
          </p:cNvPr>
          <p:cNvCxnSpPr>
            <a:stCxn id="15" idx="2"/>
          </p:cNvCxnSpPr>
          <p:nvPr/>
        </p:nvCxnSpPr>
        <p:spPr bwMode="auto">
          <a:xfrm>
            <a:off x="8136397" y="1558032"/>
            <a:ext cx="0" cy="460727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630CFD9-B513-4466-0784-6AFA30CBB3FD}"/>
              </a:ext>
            </a:extLst>
          </p:cNvPr>
          <p:cNvCxnSpPr/>
          <p:nvPr/>
        </p:nvCxnSpPr>
        <p:spPr bwMode="auto">
          <a:xfrm>
            <a:off x="4624002" y="1558032"/>
            <a:ext cx="0" cy="460727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F77FD7-BDA0-C4BB-325A-E1BF6D1EFD5B}"/>
              </a:ext>
            </a:extLst>
          </p:cNvPr>
          <p:cNvCxnSpPr/>
          <p:nvPr/>
        </p:nvCxnSpPr>
        <p:spPr bwMode="auto">
          <a:xfrm>
            <a:off x="1032102" y="1558032"/>
            <a:ext cx="0" cy="460727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ABC70C3-0D99-16CD-6F82-559A116918D0}"/>
              </a:ext>
            </a:extLst>
          </p:cNvPr>
          <p:cNvSpPr/>
          <p:nvPr/>
        </p:nvSpPr>
        <p:spPr bwMode="auto">
          <a:xfrm>
            <a:off x="539552" y="1914327"/>
            <a:ext cx="8064896" cy="37133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25" name="Rectangle: Folded Corner 24">
            <a:extLst>
              <a:ext uri="{FF2B5EF4-FFF2-40B4-BE49-F238E27FC236}">
                <a16:creationId xmlns:a16="http://schemas.microsoft.com/office/drawing/2014/main" id="{0B59B5AC-6319-9013-0806-3DD07B56E864}"/>
              </a:ext>
            </a:extLst>
          </p:cNvPr>
          <p:cNvSpPr/>
          <p:nvPr/>
        </p:nvSpPr>
        <p:spPr bwMode="auto">
          <a:xfrm>
            <a:off x="539552" y="1914327"/>
            <a:ext cx="1224134" cy="218529"/>
          </a:xfrm>
          <a:prstGeom prst="foldedCorner">
            <a:avLst>
              <a:gd name="adj" fmla="val 43125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sz="1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 </a:t>
            </a:r>
            <a:r>
              <a:rPr lang="en-GB" sz="1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monitorPacket</a:t>
            </a:r>
            <a:endParaRPr lang="en-GB" sz="1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D7C9258-8517-A2A5-5DE3-C18AA522E7A7}"/>
              </a:ext>
            </a:extLst>
          </p:cNvPr>
          <p:cNvCxnSpPr/>
          <p:nvPr/>
        </p:nvCxnSpPr>
        <p:spPr bwMode="auto">
          <a:xfrm>
            <a:off x="8136397" y="2204864"/>
            <a:ext cx="914400" cy="914400"/>
          </a:xfrm>
          <a:prstGeom prst="straightConnector1">
            <a:avLst/>
          </a:prstGeom>
          <a:noFill/>
          <a:ln>
            <a:noFill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79C494FF-CFA0-A263-B97B-8E93B1A21AA3}"/>
              </a:ext>
            </a:extLst>
          </p:cNvPr>
          <p:cNvSpPr/>
          <p:nvPr/>
        </p:nvSpPr>
        <p:spPr bwMode="auto">
          <a:xfrm>
            <a:off x="8082397" y="2204865"/>
            <a:ext cx="113294" cy="50641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BC16113-AB24-7BB3-0C23-034A2641CBFF}"/>
              </a:ext>
            </a:extLst>
          </p:cNvPr>
          <p:cNvSpPr txBox="1"/>
          <p:nvPr/>
        </p:nvSpPr>
        <p:spPr>
          <a:xfrm>
            <a:off x="5587062" y="2023591"/>
            <a:ext cx="19912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PUBLISH_REGISTER(List&lt;</a:t>
            </a:r>
            <a:r>
              <a:rPr lang="en-GB" sz="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EntityKey</a:t>
            </a:r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&gt;)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0E110D2-C8D4-B9F1-E18F-BBC2AE8BBE44}"/>
              </a:ext>
            </a:extLst>
          </p:cNvPr>
          <p:cNvCxnSpPr/>
          <p:nvPr/>
        </p:nvCxnSpPr>
        <p:spPr bwMode="auto">
          <a:xfrm>
            <a:off x="4624002" y="2511127"/>
            <a:ext cx="35123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A987B999-29EF-355E-9715-3F0DB36A0444}"/>
              </a:ext>
            </a:extLst>
          </p:cNvPr>
          <p:cNvSpPr/>
          <p:nvPr/>
        </p:nvSpPr>
        <p:spPr bwMode="auto">
          <a:xfrm>
            <a:off x="8141708" y="2509615"/>
            <a:ext cx="113298" cy="127296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5F6EE5B-7631-2EDC-2A69-5A1585682970}"/>
              </a:ext>
            </a:extLst>
          </p:cNvPr>
          <p:cNvSpPr txBox="1"/>
          <p:nvPr/>
        </p:nvSpPr>
        <p:spPr>
          <a:xfrm>
            <a:off x="5715981" y="2314128"/>
            <a:ext cx="15792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PUBLISH_REGISTER_ACK()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99A0C9B-6CA3-D6D2-8C01-41FD04DA73F1}"/>
              </a:ext>
            </a:extLst>
          </p:cNvPr>
          <p:cNvSpPr/>
          <p:nvPr/>
        </p:nvSpPr>
        <p:spPr bwMode="auto">
          <a:xfrm>
            <a:off x="4559317" y="2168645"/>
            <a:ext cx="113294" cy="50641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32BF6F0-5F3E-6745-325C-7325E6725708}"/>
              </a:ext>
            </a:extLst>
          </p:cNvPr>
          <p:cNvCxnSpPr/>
          <p:nvPr/>
        </p:nvCxnSpPr>
        <p:spPr bwMode="auto">
          <a:xfrm flipH="1">
            <a:off x="4624002" y="2204864"/>
            <a:ext cx="35123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D05C6E14-6E73-969D-2C05-A851845286D3}"/>
              </a:ext>
            </a:extLst>
          </p:cNvPr>
          <p:cNvSpPr/>
          <p:nvPr/>
        </p:nvSpPr>
        <p:spPr bwMode="auto">
          <a:xfrm>
            <a:off x="971600" y="2885493"/>
            <a:ext cx="113294" cy="50641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33447EE-E626-8A33-AA6E-6F650981E85A}"/>
              </a:ext>
            </a:extLst>
          </p:cNvPr>
          <p:cNvSpPr/>
          <p:nvPr/>
        </p:nvSpPr>
        <p:spPr bwMode="auto">
          <a:xfrm>
            <a:off x="1030911" y="3190243"/>
            <a:ext cx="113298" cy="127296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4EFB8F6-7BAC-883D-2022-822512439956}"/>
              </a:ext>
            </a:extLst>
          </p:cNvPr>
          <p:cNvCxnSpPr/>
          <p:nvPr/>
        </p:nvCxnSpPr>
        <p:spPr bwMode="auto">
          <a:xfrm flipH="1">
            <a:off x="1109560" y="3190243"/>
            <a:ext cx="35123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57E8A728-5627-481C-0C44-4A02D5346161}"/>
              </a:ext>
            </a:extLst>
          </p:cNvPr>
          <p:cNvSpPr/>
          <p:nvPr/>
        </p:nvSpPr>
        <p:spPr bwMode="auto">
          <a:xfrm>
            <a:off x="4559317" y="2866905"/>
            <a:ext cx="113294" cy="50641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4FC2AAC-67B3-7AC5-32E1-C4DC27552E9F}"/>
              </a:ext>
            </a:extLst>
          </p:cNvPr>
          <p:cNvCxnSpPr/>
          <p:nvPr/>
        </p:nvCxnSpPr>
        <p:spPr bwMode="auto">
          <a:xfrm>
            <a:off x="1084894" y="2885493"/>
            <a:ext cx="35123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948E23F6-FCDA-C358-5918-8B17B06C669E}"/>
              </a:ext>
            </a:extLst>
          </p:cNvPr>
          <p:cNvSpPr txBox="1"/>
          <p:nvPr/>
        </p:nvSpPr>
        <p:spPr>
          <a:xfrm>
            <a:off x="1652277" y="2672046"/>
            <a:ext cx="24096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REGISTER(</a:t>
            </a:r>
            <a:r>
              <a:rPr lang="en-GB" sz="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subscriptionID</a:t>
            </a:r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List&lt;</a:t>
            </a:r>
            <a:r>
              <a:rPr lang="en-GB" sz="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EntityRequest</a:t>
            </a:r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C3BDD6B-06CF-5FAE-FAC6-C630F715ED2D}"/>
              </a:ext>
            </a:extLst>
          </p:cNvPr>
          <p:cNvSpPr txBox="1"/>
          <p:nvPr/>
        </p:nvSpPr>
        <p:spPr>
          <a:xfrm>
            <a:off x="2248379" y="3011542"/>
            <a:ext cx="10470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REGISTER_ACK()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B8DE21A-7C8A-E2F5-0571-EED3025B4090}"/>
              </a:ext>
            </a:extLst>
          </p:cNvPr>
          <p:cNvSpPr/>
          <p:nvPr/>
        </p:nvSpPr>
        <p:spPr bwMode="auto">
          <a:xfrm>
            <a:off x="8082397" y="3545676"/>
            <a:ext cx="109101" cy="347217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4B42FCA-91BC-F414-2BDF-ED557236C0EC}"/>
              </a:ext>
            </a:extLst>
          </p:cNvPr>
          <p:cNvSpPr/>
          <p:nvPr/>
        </p:nvSpPr>
        <p:spPr bwMode="auto">
          <a:xfrm>
            <a:off x="4559314" y="3534866"/>
            <a:ext cx="113297" cy="34721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7418996-2A18-8739-7131-B49EF8D365FD}"/>
              </a:ext>
            </a:extLst>
          </p:cNvPr>
          <p:cNvCxnSpPr/>
          <p:nvPr/>
        </p:nvCxnSpPr>
        <p:spPr bwMode="auto">
          <a:xfrm flipH="1">
            <a:off x="4597289" y="3545676"/>
            <a:ext cx="35123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76E24C9-FCEA-F605-1709-70A0689EDF0B}"/>
              </a:ext>
            </a:extLst>
          </p:cNvPr>
          <p:cNvSpPr txBox="1"/>
          <p:nvPr/>
        </p:nvSpPr>
        <p:spPr>
          <a:xfrm>
            <a:off x="5637433" y="3319422"/>
            <a:ext cx="17363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monitorPacket</a:t>
            </a:r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PUBLISH(Packet)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5964177-8821-2708-EDB4-CA398DDFE57D}"/>
              </a:ext>
            </a:extLst>
          </p:cNvPr>
          <p:cNvCxnSpPr/>
          <p:nvPr/>
        </p:nvCxnSpPr>
        <p:spPr bwMode="auto">
          <a:xfrm flipH="1">
            <a:off x="1059605" y="3721660"/>
            <a:ext cx="35123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812FFEF1-641E-DE73-67E3-D925F6D91594}"/>
              </a:ext>
            </a:extLst>
          </p:cNvPr>
          <p:cNvSpPr txBox="1"/>
          <p:nvPr/>
        </p:nvSpPr>
        <p:spPr>
          <a:xfrm>
            <a:off x="1890362" y="3529739"/>
            <a:ext cx="16722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monitorPacket</a:t>
            </a:r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NOTIFY(Packet)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1D9EFF4-8137-EE7F-BD78-827012DE97BD}"/>
              </a:ext>
            </a:extLst>
          </p:cNvPr>
          <p:cNvSpPr/>
          <p:nvPr/>
        </p:nvSpPr>
        <p:spPr bwMode="auto">
          <a:xfrm>
            <a:off x="975000" y="3714340"/>
            <a:ext cx="113298" cy="127296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68C22DB-E628-3470-18CB-E2D6657299EC}"/>
              </a:ext>
            </a:extLst>
          </p:cNvPr>
          <p:cNvSpPr/>
          <p:nvPr/>
        </p:nvSpPr>
        <p:spPr bwMode="auto">
          <a:xfrm>
            <a:off x="967329" y="4152762"/>
            <a:ext cx="113294" cy="50641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2B7F068-A835-CCD7-F120-CC3A34E7A3EA}"/>
              </a:ext>
            </a:extLst>
          </p:cNvPr>
          <p:cNvSpPr/>
          <p:nvPr/>
        </p:nvSpPr>
        <p:spPr bwMode="auto">
          <a:xfrm>
            <a:off x="1026640" y="4457512"/>
            <a:ext cx="113298" cy="127296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E745A1C-C188-DDE9-82B5-1F13E73E98F8}"/>
              </a:ext>
            </a:extLst>
          </p:cNvPr>
          <p:cNvCxnSpPr/>
          <p:nvPr/>
        </p:nvCxnSpPr>
        <p:spPr bwMode="auto">
          <a:xfrm flipH="1">
            <a:off x="1105289" y="4457512"/>
            <a:ext cx="35123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72D396F-2A35-61CF-5916-982EDD3042D1}"/>
              </a:ext>
            </a:extLst>
          </p:cNvPr>
          <p:cNvSpPr/>
          <p:nvPr/>
        </p:nvSpPr>
        <p:spPr bwMode="auto">
          <a:xfrm>
            <a:off x="4559317" y="4134174"/>
            <a:ext cx="113294" cy="50641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0C23D78-382C-946E-36C6-AC2F6AD78B3B}"/>
              </a:ext>
            </a:extLst>
          </p:cNvPr>
          <p:cNvCxnSpPr/>
          <p:nvPr/>
        </p:nvCxnSpPr>
        <p:spPr bwMode="auto">
          <a:xfrm>
            <a:off x="1080623" y="4152762"/>
            <a:ext cx="35123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43AF7119-57BB-28C4-FFA7-8D0E46B3CC90}"/>
              </a:ext>
            </a:extLst>
          </p:cNvPr>
          <p:cNvSpPr txBox="1"/>
          <p:nvPr/>
        </p:nvSpPr>
        <p:spPr>
          <a:xfrm>
            <a:off x="1829547" y="3938753"/>
            <a:ext cx="19094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DEREGISTER(List&lt;</a:t>
            </a:r>
            <a:r>
              <a:rPr lang="en-GB" sz="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subscriptionID</a:t>
            </a:r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2949299-50BA-FA31-B894-CC9694FE6FE8}"/>
              </a:ext>
            </a:extLst>
          </p:cNvPr>
          <p:cNvSpPr txBox="1"/>
          <p:nvPr/>
        </p:nvSpPr>
        <p:spPr>
          <a:xfrm>
            <a:off x="2214945" y="4277784"/>
            <a:ext cx="11897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DEREGISTER_ACK()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BA23463-BFA9-0BEB-F9EF-500C07AB059F}"/>
              </a:ext>
            </a:extLst>
          </p:cNvPr>
          <p:cNvSpPr/>
          <p:nvPr/>
        </p:nvSpPr>
        <p:spPr bwMode="auto">
          <a:xfrm>
            <a:off x="8084493" y="4882859"/>
            <a:ext cx="113294" cy="50641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1C1E13-A159-E345-16A7-44C5B8F1CFD7}"/>
              </a:ext>
            </a:extLst>
          </p:cNvPr>
          <p:cNvSpPr txBox="1"/>
          <p:nvPr/>
        </p:nvSpPr>
        <p:spPr>
          <a:xfrm>
            <a:off x="5761674" y="4682805"/>
            <a:ext cx="14189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PUBLISH_DEREGISTER()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428F9D0-6305-36E1-CA74-C3FDC5051F52}"/>
              </a:ext>
            </a:extLst>
          </p:cNvPr>
          <p:cNvCxnSpPr/>
          <p:nvPr/>
        </p:nvCxnSpPr>
        <p:spPr bwMode="auto">
          <a:xfrm>
            <a:off x="4626098" y="5189121"/>
            <a:ext cx="35123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5F136D53-ACD5-DE59-38D1-9069DFA154DE}"/>
              </a:ext>
            </a:extLst>
          </p:cNvPr>
          <p:cNvSpPr/>
          <p:nvPr/>
        </p:nvSpPr>
        <p:spPr bwMode="auto">
          <a:xfrm>
            <a:off x="8143804" y="5187609"/>
            <a:ext cx="113298" cy="127296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EAD4998-A53C-34DA-E996-4C970E62D9B0}"/>
              </a:ext>
            </a:extLst>
          </p:cNvPr>
          <p:cNvSpPr txBox="1"/>
          <p:nvPr/>
        </p:nvSpPr>
        <p:spPr>
          <a:xfrm>
            <a:off x="5669066" y="5000342"/>
            <a:ext cx="16882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PUBLISH_DEREGISTER_ACK()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C37112F-F2C3-A0F6-4D56-36173A4DF202}"/>
              </a:ext>
            </a:extLst>
          </p:cNvPr>
          <p:cNvSpPr/>
          <p:nvPr/>
        </p:nvSpPr>
        <p:spPr bwMode="auto">
          <a:xfrm>
            <a:off x="4559317" y="4846639"/>
            <a:ext cx="113294" cy="50641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8D975D8D-CC3F-082F-1E9F-DCAE407787A4}"/>
              </a:ext>
            </a:extLst>
          </p:cNvPr>
          <p:cNvCxnSpPr/>
          <p:nvPr/>
        </p:nvCxnSpPr>
        <p:spPr bwMode="auto">
          <a:xfrm flipH="1">
            <a:off x="4626098" y="4882858"/>
            <a:ext cx="35123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7127BFC0-CE43-EFD2-04F5-A12C2338B04F}"/>
              </a:ext>
            </a:extLst>
          </p:cNvPr>
          <p:cNvSpPr txBox="1"/>
          <p:nvPr/>
        </p:nvSpPr>
        <p:spPr>
          <a:xfrm>
            <a:off x="22626" y="2811414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Subscribe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37E178E-EECD-0B0D-0131-67544D1F85AA}"/>
              </a:ext>
            </a:extLst>
          </p:cNvPr>
          <p:cNvSpPr txBox="1"/>
          <p:nvPr/>
        </p:nvSpPr>
        <p:spPr>
          <a:xfrm>
            <a:off x="23538" y="3542021"/>
            <a:ext cx="6960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Receive</a:t>
            </a:r>
            <a:b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Packets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F3D4683-AD0E-9A47-46E6-4653B6D4FC61}"/>
              </a:ext>
            </a:extLst>
          </p:cNvPr>
          <p:cNvSpPr txBox="1"/>
          <p:nvPr/>
        </p:nvSpPr>
        <p:spPr>
          <a:xfrm>
            <a:off x="13165" y="4098168"/>
            <a:ext cx="10005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Unsubscribe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C7E1C4C-0504-E062-73C8-861B8B8F1081}"/>
              </a:ext>
            </a:extLst>
          </p:cNvPr>
          <p:cNvSpPr txBox="1"/>
          <p:nvPr/>
        </p:nvSpPr>
        <p:spPr>
          <a:xfrm>
            <a:off x="8279935" y="2163711"/>
            <a:ext cx="7248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Register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D74E727-F697-D806-71CA-4E1025778A1B}"/>
              </a:ext>
            </a:extLst>
          </p:cNvPr>
          <p:cNvSpPr txBox="1"/>
          <p:nvPr/>
        </p:nvSpPr>
        <p:spPr>
          <a:xfrm>
            <a:off x="8283149" y="3442370"/>
            <a:ext cx="6960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Publish</a:t>
            </a:r>
            <a:b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Packets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5298B17-0180-F287-FFA6-94E165FCEC33}"/>
              </a:ext>
            </a:extLst>
          </p:cNvPr>
          <p:cNvSpPr txBox="1"/>
          <p:nvPr/>
        </p:nvSpPr>
        <p:spPr>
          <a:xfrm>
            <a:off x="8279935" y="4838343"/>
            <a:ext cx="8531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Deregister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998EB1B-9DBF-4CE1-B3AA-790C243107BF}"/>
              </a:ext>
            </a:extLst>
          </p:cNvPr>
          <p:cNvSpPr txBox="1"/>
          <p:nvPr/>
        </p:nvSpPr>
        <p:spPr>
          <a:xfrm>
            <a:off x="4711584" y="3580999"/>
            <a:ext cx="27719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Forward</a:t>
            </a:r>
            <a:b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Packets, subject to Subscription Criteria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3653260-2A30-CEFA-8102-03CE7F74DA62}"/>
              </a:ext>
            </a:extLst>
          </p:cNvPr>
          <p:cNvSpPr txBox="1"/>
          <p:nvPr/>
        </p:nvSpPr>
        <p:spPr>
          <a:xfrm>
            <a:off x="2121560" y="2133633"/>
            <a:ext cx="183415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i="1" dirty="0">
                <a:latin typeface="Arial" panose="020B0604020202020204" pitchFamily="34" charset="0"/>
                <a:cs typeface="Arial" panose="020B0604020202020204" pitchFamily="34" charset="0"/>
              </a:rPr>
              <a:t>Subscription Criteria:</a:t>
            </a:r>
            <a:br>
              <a:rPr lang="en-GB" sz="105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i="1" dirty="0">
                <a:latin typeface="Arial" panose="020B0604020202020204" pitchFamily="34" charset="0"/>
                <a:cs typeface="Arial" panose="020B0604020202020204" pitchFamily="34" charset="0"/>
              </a:rPr>
              <a:t>APID, Type, </a:t>
            </a:r>
            <a:r>
              <a:rPr lang="en-GB" sz="1050" i="1" dirty="0" err="1">
                <a:latin typeface="Arial" panose="020B0604020202020204" pitchFamily="34" charset="0"/>
                <a:cs typeface="Arial" panose="020B0604020202020204" pitchFamily="34" charset="0"/>
              </a:rPr>
              <a:t>SubType</a:t>
            </a:r>
            <a:r>
              <a:rPr lang="en-GB" sz="1050" i="1" dirty="0">
                <a:latin typeface="Arial" panose="020B0604020202020204" pitchFamily="34" charset="0"/>
                <a:cs typeface="Arial" panose="020B0604020202020204" pitchFamily="34" charset="0"/>
              </a:rPr>
              <a:t>, SID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7E491EE-6E6D-F4A1-61D5-8A9D7BE5CB6F}"/>
              </a:ext>
            </a:extLst>
          </p:cNvPr>
          <p:cNvCxnSpPr>
            <a:stCxn id="73" idx="2"/>
          </p:cNvCxnSpPr>
          <p:nvPr/>
        </p:nvCxnSpPr>
        <p:spPr bwMode="auto">
          <a:xfrm>
            <a:off x="3038638" y="2549131"/>
            <a:ext cx="340408" cy="188602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B9246D96-8D8B-9A8C-504B-358A7B2926D3}"/>
              </a:ext>
            </a:extLst>
          </p:cNvPr>
          <p:cNvSpPr txBox="1"/>
          <p:nvPr/>
        </p:nvSpPr>
        <p:spPr>
          <a:xfrm>
            <a:off x="5669066" y="1485175"/>
            <a:ext cx="183415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i="1" dirty="0">
                <a:latin typeface="Arial" panose="020B0604020202020204" pitchFamily="34" charset="0"/>
                <a:cs typeface="Arial" panose="020B0604020202020204" pitchFamily="34" charset="0"/>
              </a:rPr>
              <a:t>Metadata:</a:t>
            </a:r>
            <a:br>
              <a:rPr lang="en-GB" sz="105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i="1" dirty="0">
                <a:latin typeface="Arial" panose="020B0604020202020204" pitchFamily="34" charset="0"/>
                <a:cs typeface="Arial" panose="020B0604020202020204" pitchFamily="34" charset="0"/>
              </a:rPr>
              <a:t>APID, Type, </a:t>
            </a:r>
            <a:r>
              <a:rPr lang="en-GB" sz="1050" i="1" dirty="0" err="1">
                <a:latin typeface="Arial" panose="020B0604020202020204" pitchFamily="34" charset="0"/>
                <a:cs typeface="Arial" panose="020B0604020202020204" pitchFamily="34" charset="0"/>
              </a:rPr>
              <a:t>SubType</a:t>
            </a:r>
            <a:r>
              <a:rPr lang="en-GB" sz="1050" i="1" dirty="0">
                <a:latin typeface="Arial" panose="020B0604020202020204" pitchFamily="34" charset="0"/>
                <a:cs typeface="Arial" panose="020B0604020202020204" pitchFamily="34" charset="0"/>
              </a:rPr>
              <a:t>, SID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5AE6A7F-CA0F-5B79-E1AB-186A2261FF7A}"/>
              </a:ext>
            </a:extLst>
          </p:cNvPr>
          <p:cNvCxnSpPr>
            <a:stCxn id="76" idx="2"/>
          </p:cNvCxnSpPr>
          <p:nvPr/>
        </p:nvCxnSpPr>
        <p:spPr bwMode="auto">
          <a:xfrm>
            <a:off x="6586144" y="1900673"/>
            <a:ext cx="340408" cy="188602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99841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30DA5-E8DB-D2CD-0109-8F8DF7D79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Points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5AF782-4FB1-3C4B-7AF3-7D931EF7A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Publication of Packet Distribution Service:</a:t>
            </a:r>
          </a:p>
          <a:p>
            <a:pPr lvl="1">
              <a:buFont typeface="+mj-lt"/>
              <a:buAutoNum type="arabicPeriod"/>
            </a:pPr>
            <a:r>
              <a:rPr lang="en-GB" dirty="0"/>
              <a:t>Inclusion in MO M&amp;C Services Blue Book (update required anyway for MO v2)</a:t>
            </a:r>
          </a:p>
          <a:p>
            <a:pPr lvl="1">
              <a:buFont typeface="+mj-lt"/>
              <a:buAutoNum type="arabicPeriod"/>
            </a:pPr>
            <a:r>
              <a:rPr lang="en-GB" dirty="0"/>
              <a:t>Publication as stand-alone Blue Book</a:t>
            </a:r>
          </a:p>
          <a:p>
            <a:r>
              <a:rPr lang="en-GB" dirty="0"/>
              <a:t>Potential support for TM Frames:</a:t>
            </a:r>
          </a:p>
          <a:p>
            <a:pPr lvl="1"/>
            <a:r>
              <a:rPr lang="en-GB" dirty="0"/>
              <a:t>Would cater for Frame level Encryption</a:t>
            </a:r>
          </a:p>
          <a:p>
            <a:r>
              <a:rPr lang="en-GB" dirty="0"/>
              <a:t>Potential inclusion of Packet Retrieval based on specified time period (T</a:t>
            </a:r>
            <a:r>
              <a:rPr lang="en-GB" baseline="-25000" dirty="0"/>
              <a:t>1</a:t>
            </a:r>
            <a:r>
              <a:rPr lang="en-GB" dirty="0"/>
              <a:t>-T</a:t>
            </a:r>
            <a:r>
              <a:rPr lang="en-GB" baseline="-25000" dirty="0"/>
              <a:t>2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Additional one-shot “Get” Operation (Progress with multiple returns, not </a:t>
            </a:r>
            <a:r>
              <a:rPr lang="en-GB" dirty="0" err="1"/>
              <a:t>PubSub</a:t>
            </a:r>
            <a:r>
              <a:rPr lang="en-GB" dirty="0"/>
              <a:t>).  Request includes Filter Options as before, but with the addition of the time range.  </a:t>
            </a:r>
          </a:p>
          <a:p>
            <a:pPr marL="900000" lvl="1" indent="0">
              <a:buNone/>
            </a:pPr>
            <a:r>
              <a:rPr lang="en-GB" i="1" dirty="0"/>
              <a:t>Note filtering must be handled by the Provider, not the Broker.  Alternative is </a:t>
            </a:r>
            <a:r>
              <a:rPr lang="en-GB" i="1" dirty="0" err="1"/>
              <a:t>PubSub</a:t>
            </a:r>
            <a:r>
              <a:rPr lang="en-GB" i="1" dirty="0"/>
              <a:t> with a “Replay” session managed by additional operations.</a:t>
            </a:r>
          </a:p>
          <a:p>
            <a:pPr lvl="1"/>
            <a:r>
              <a:rPr lang="en-GB" dirty="0"/>
              <a:t>If included for TM Packets, should this facility also be extended to other M&amp;C Objects: Parameters, Actions and Alerts.</a:t>
            </a:r>
          </a:p>
          <a:p>
            <a:pPr lvl="1">
              <a:buFont typeface="+mj-lt"/>
              <a:buAutoNum type="arabicPeriod"/>
            </a:pP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A120BD-2A19-51BB-26AE-871E3F4DEF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MO Packet Distribution Service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551F5-1BB5-8C22-DAC3-A4DF7F7F022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01/07/2022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6935430"/>
      </p:ext>
    </p:extLst>
  </p:cSld>
  <p:clrMapOvr>
    <a:masterClrMapping/>
  </p:clrMapOvr>
</p:sld>
</file>

<file path=ppt/theme/theme1.xml><?xml version="1.0" encoding="utf-8"?>
<a:theme xmlns:a="http://schemas.openxmlformats.org/drawingml/2006/main" name="MOIMS Services v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CSDS 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AAC9E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squar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1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AAC9E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squar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1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Gill Sans MT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b="0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CCSDS 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SDS 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AC9E9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D2E1F2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MPS Services Updates for MOv2</Template>
  <TotalTime>1219</TotalTime>
  <Words>863</Words>
  <Application>Microsoft Office PowerPoint</Application>
  <PresentationFormat>On-screen Show (4:3)</PresentationFormat>
  <Paragraphs>126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Gill Sans MT</vt:lpstr>
      <vt:lpstr>Tahoma</vt:lpstr>
      <vt:lpstr>Times New Roman</vt:lpstr>
      <vt:lpstr>MOIMS Services v5</vt:lpstr>
      <vt:lpstr>Packet Distribution Service</vt:lpstr>
      <vt:lpstr>Proposed MO Packet Distribution Service</vt:lpstr>
      <vt:lpstr>Scope of Packet Distribution Service</vt:lpstr>
      <vt:lpstr>Potential Use of SLE and Limitations</vt:lpstr>
      <vt:lpstr>Scope of Packet Distribution Service</vt:lpstr>
      <vt:lpstr>Proposed MO Packet Distribution Service</vt:lpstr>
      <vt:lpstr>monitorPacket Service Operation (PUB-SUB)</vt:lpstr>
      <vt:lpstr>Open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Packet Distribution Service</dc:title>
  <dc:creator>Roger Thompson</dc:creator>
  <cp:lastModifiedBy>Roger Thompson</cp:lastModifiedBy>
  <cp:revision>7</cp:revision>
  <cp:lastPrinted>2016-06-22T11:22:57Z</cp:lastPrinted>
  <dcterms:created xsi:type="dcterms:W3CDTF">2022-06-06T15:39:56Z</dcterms:created>
  <dcterms:modified xsi:type="dcterms:W3CDTF">2022-07-01T09:56:32Z</dcterms:modified>
</cp:coreProperties>
</file>