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7" r:id="rId4"/>
    <p:sldId id="273" r:id="rId5"/>
    <p:sldId id="272" r:id="rId6"/>
    <p:sldId id="276" r:id="rId7"/>
    <p:sldId id="274" r:id="rId8"/>
    <p:sldId id="275" r:id="rId9"/>
    <p:sldId id="258" r:id="rId10"/>
    <p:sldId id="259" r:id="rId11"/>
    <p:sldId id="270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ésar Coelho" initials="CC" lastIdx="4" clrIdx="0">
    <p:extLst>
      <p:ext uri="{19B8F6BF-5375-455C-9EA6-DF929625EA0E}">
        <p15:presenceInfo xmlns:p15="http://schemas.microsoft.com/office/powerpoint/2012/main" userId="S-1-5-21-3641078771-3653456904-245653651-16275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F42DD-150C-4791-BF53-23072F6F19B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3B8A0-67FF-4450-9C25-CB9C3101A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4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3B8A0-67FF-4450-9C25-CB9C3101A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3B8A0-67FF-4450-9C25-CB9C3101AD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93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20DC-46AC-4875-A316-C82B9CC85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EE97A-6869-44E5-AA0A-D05A3F0BA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A4DA-0E7F-49AE-8B9E-A60DE46F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CDE27-62B4-4E2A-A962-962BCE6B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57219-49E2-4C50-A14E-D559CA11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4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C1755-D0A8-475F-947E-C7959CCD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D4D24-9CF1-444C-8D1E-C36340A2D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FE706-306B-4861-83B2-BE9E384A1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067A9-75EC-40FA-91D9-7F9AC7B8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CF00E-5092-4BAC-8FBC-E3CC1FB1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7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141ED-8DB1-4B01-BE6E-565C16F6E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6ED24-A9F9-4189-9765-8BFFD82C0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D6C50-6F1D-4A3D-8F40-AB289C38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03484-6C4F-4ECD-AC76-D6BD3A7E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A175E-53C7-4010-9FEE-880F481E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11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DA00-B9A1-4173-B65F-2F631960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47D9-CE0F-466B-9375-4758D1530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1C6A1-31FA-4522-950A-D59EF7A4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37DE-C420-4281-BFA6-9C426DADD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515FC-62CC-4DE6-8BE0-153957EB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7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E0AF-41DC-4CCD-97E2-171EEA68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6588F-E37E-4466-BC3C-CE60CC214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B5544-CA20-46AA-A2C8-0020350C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803F5-4632-40FB-9A0F-5ABFE532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89283-53D3-4D8C-B80D-3F2E8E62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60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3BC6F-C15A-44AE-B7DE-782DDFE16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4FCB5-EA63-4B01-95DA-AFB2533A2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643FB-BD78-4B31-8C13-10745DA9C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763B-0C6C-4B8A-9EBD-0C8F3E0D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EDFD3-0BB1-465C-B95E-EDDD0C27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4CAB0-BAA6-498F-960D-10639DD7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4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631A-C2B8-4ED7-AF13-C38B504D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B20E0-73A6-48E9-A959-59BB9D047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D8EC6-AA10-430C-AC1C-B1611C23A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6A515-64C5-430B-9F5B-37C584665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676E7-553E-4628-B286-B6D8CE430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F678E-5874-44B8-B71C-3C4BABAA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41F5E0-F9EC-4F32-B2BF-732A0628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D0A90-FFD5-4E50-8CC0-261242E9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0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32A2-390C-4435-8980-2647B703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52DC9-1FB1-40C9-9130-BA4DF943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35998-841D-4876-BFBE-8CBF6B9F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FADC2-2744-4810-8903-C8502A3E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2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69E89-DFFD-4C16-9C1B-64D620F2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CFE40-BF90-46E8-9FF6-5D92B929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9BBEB-01A2-4B0B-A8CE-F5242355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5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9453-B3C1-4259-9F4A-078FCB58E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964A-02C2-4A42-9001-A57F58FFE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77E41-E5B6-41D2-A702-DA39AA32B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16C30-06C2-4A7B-9E16-BFFAF7328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B23BC-DE00-4F17-A0BC-DBABEDF33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DAD58-85A8-4D88-9D1F-79C870F5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63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514EA-B847-4CCD-A9F6-6772CADE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109AA-EA97-4078-A463-E7998993B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3CC1D-BE29-4D62-8E86-FCA8F0D75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398FC-AB53-4E79-8365-E7C77ABD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1D174-22FF-41F9-AA18-ABF84520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31BA5-748C-46D8-BD01-9BEDC0CC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3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DD431-1C95-43B0-807E-7B0AAE84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219E6-DD7A-4099-9798-583EA86F5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5EF1-1DB3-4E90-B18B-8D78F04E1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F884-D0E8-4925-B264-459A36748B1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A6366-BDC9-419E-960F-3136E4E5E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49645-08F2-4F4F-BB59-26023D02B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57DCF-2B65-4394-9415-924A5B3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CF3D7-1A01-4F00-8FBC-18C8AFD69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 5 year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2EAAA-8E0E-49CE-BA38-BB5B72FA18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21624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80F-D3B6-4909-A53C-19703FE65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2a) Service object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91C43-5E8E-4A84-8A31-B6EF7368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Currently each service COM Object “instance” is uniquely identified by:</a:t>
            </a:r>
          </a:p>
          <a:p>
            <a:pPr lvl="1"/>
            <a:r>
              <a:rPr lang="en-GB" dirty="0"/>
              <a:t>Its domain		(String)</a:t>
            </a:r>
          </a:p>
          <a:p>
            <a:pPr lvl="1"/>
            <a:r>
              <a:rPr lang="en-GB" dirty="0"/>
              <a:t>Its Object Type		(Long – Composed of 4 numbers)</a:t>
            </a:r>
          </a:p>
          <a:p>
            <a:pPr lvl="1"/>
            <a:r>
              <a:rPr lang="en-GB" dirty="0"/>
              <a:t>Its object instance id	(Long)</a:t>
            </a:r>
          </a:p>
          <a:p>
            <a:pPr lvl="1"/>
            <a:endParaRPr lang="en-GB" dirty="0"/>
          </a:p>
          <a:p>
            <a:r>
              <a:rPr lang="en-GB" dirty="0"/>
              <a:t>For example, a value update for a parameter holding the temperature of a payload would be:</a:t>
            </a:r>
          </a:p>
          <a:p>
            <a:pPr lvl="1"/>
            <a:r>
              <a:rPr lang="en-GB" dirty="0"/>
              <a:t>Domain:		</a:t>
            </a:r>
            <a:r>
              <a:rPr lang="en-GB" dirty="0" err="1"/>
              <a:t>int.esa.lpf.platform.temps.obc</a:t>
            </a:r>
            <a:endParaRPr lang="en-GB" dirty="0"/>
          </a:p>
          <a:p>
            <a:pPr lvl="1"/>
            <a:r>
              <a:rPr lang="en-GB" dirty="0"/>
              <a:t>Object Type</a:t>
            </a:r>
          </a:p>
          <a:p>
            <a:pPr lvl="2"/>
            <a:r>
              <a:rPr lang="en-GB" dirty="0"/>
              <a:t>Area:		4</a:t>
            </a:r>
          </a:p>
          <a:p>
            <a:pPr lvl="2"/>
            <a:r>
              <a:rPr lang="en-GB" dirty="0"/>
              <a:t>Service:	2</a:t>
            </a:r>
          </a:p>
          <a:p>
            <a:pPr lvl="2"/>
            <a:r>
              <a:rPr lang="en-GB" dirty="0"/>
              <a:t>Type:		3</a:t>
            </a:r>
          </a:p>
          <a:p>
            <a:pPr lvl="1"/>
            <a:r>
              <a:rPr lang="en-GB" dirty="0"/>
              <a:t>Instance Id:	746545432</a:t>
            </a:r>
          </a:p>
        </p:txBody>
      </p:sp>
    </p:spTree>
    <p:extLst>
      <p:ext uri="{BB962C8B-B14F-4D97-AF65-F5344CB8AC3E}">
        <p14:creationId xmlns:p14="http://schemas.microsoft.com/office/powerpoint/2010/main" val="115711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80F-D3B6-4909-A53C-19703FE65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2a) Service object identification - Instance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92" y="1588233"/>
            <a:ext cx="5663616" cy="481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9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30C56-280D-444B-AAD4-4BDC69C3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2a) Service object identification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63CF-72E6-4CFF-AB4B-FDFCD08F8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For most ground to ground cases the use of strings is preferable</a:t>
            </a:r>
          </a:p>
          <a:p>
            <a:endParaRPr lang="en-GB" dirty="0"/>
          </a:p>
          <a:p>
            <a:r>
              <a:rPr lang="en-GB" dirty="0"/>
              <a:t>Onboard and on the space link the use of numbers is very important</a:t>
            </a:r>
          </a:p>
          <a:p>
            <a:endParaRPr lang="en-GB" dirty="0"/>
          </a:p>
          <a:p>
            <a:r>
              <a:rPr lang="en-GB" dirty="0"/>
              <a:t>At the moment there is a mix of both strings and numbers</a:t>
            </a:r>
          </a:p>
          <a:p>
            <a:endParaRPr lang="en-GB" dirty="0"/>
          </a:p>
          <a:p>
            <a:r>
              <a:rPr lang="en-GB" dirty="0"/>
              <a:t>The use of numbers for object identifiers means for most ground to ground situations there needs to be a “query” pattern</a:t>
            </a:r>
          </a:p>
          <a:p>
            <a:pPr lvl="1"/>
            <a:r>
              <a:rPr lang="en-GB" dirty="0"/>
              <a:t>The assumption is for space/ground interactions this is a fixed scenario</a:t>
            </a:r>
          </a:p>
          <a:p>
            <a:pPr lvl="2"/>
            <a:r>
              <a:rPr lang="en-GB" dirty="0"/>
              <a:t>No lookup is expected here</a:t>
            </a:r>
          </a:p>
        </p:txBody>
      </p:sp>
    </p:spTree>
    <p:extLst>
      <p:ext uri="{BB962C8B-B14F-4D97-AF65-F5344CB8AC3E}">
        <p14:creationId xmlns:p14="http://schemas.microsoft.com/office/powerpoint/2010/main" val="17524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150A2-40A8-45CF-A2C6-4BBD4282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2b) Service model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49264-9F40-4AB5-A261-6A629201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 part this is caused by issue 1a)</a:t>
            </a:r>
          </a:p>
          <a:p>
            <a:endParaRPr lang="en-GB" dirty="0"/>
          </a:p>
          <a:p>
            <a:r>
              <a:rPr lang="en-GB" dirty="0"/>
              <a:t>The very prescriptive nature of the COM model forces design/implementation</a:t>
            </a:r>
          </a:p>
          <a:p>
            <a:endParaRPr lang="en-GB" dirty="0"/>
          </a:p>
          <a:p>
            <a:r>
              <a:rPr lang="en-GB" dirty="0"/>
              <a:t>Whilst it claims to be optional in parts you are still forced to implement much more than expected</a:t>
            </a:r>
          </a:p>
          <a:p>
            <a:pPr lvl="1"/>
            <a:r>
              <a:rPr lang="en-GB" dirty="0"/>
              <a:t>COM archive access for example for definition lookups</a:t>
            </a:r>
          </a:p>
          <a:p>
            <a:endParaRPr lang="en-GB" dirty="0"/>
          </a:p>
          <a:p>
            <a:r>
              <a:rPr lang="en-GB" dirty="0"/>
              <a:t>It should focus on edge to edge interoperability</a:t>
            </a:r>
          </a:p>
          <a:p>
            <a:pPr lvl="1"/>
            <a:r>
              <a:rPr lang="en-GB" dirty="0"/>
              <a:t>However, due to the heavyweight model it actually forces its architecture into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138440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8B2F-AC12-4590-8F40-96C9E0AE2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2c) Usefulness of COM Archive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17450-D778-406D-8A27-3F4B59E58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COM archive is used in two ways:</a:t>
            </a:r>
          </a:p>
          <a:p>
            <a:pPr lvl="1"/>
            <a:r>
              <a:rPr lang="en-GB" dirty="0"/>
              <a:t>For archiving historic values for later data exploitation</a:t>
            </a:r>
          </a:p>
          <a:p>
            <a:pPr lvl="1"/>
            <a:r>
              <a:rPr lang="en-GB" dirty="0"/>
              <a:t>As a version control system for recording changes to definitions</a:t>
            </a:r>
          </a:p>
          <a:p>
            <a:r>
              <a:rPr lang="en-GB" dirty="0"/>
              <a:t>Two opposing views on its usefulness:</a:t>
            </a:r>
          </a:p>
          <a:p>
            <a:pPr lvl="1"/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17450-D778-406D-8A27-3F4B59E58EF9}"/>
              </a:ext>
            </a:extLst>
          </p:cNvPr>
          <p:cNvSpPr txBox="1">
            <a:spLocks/>
          </p:cNvSpPr>
          <p:nvPr/>
        </p:nvSpPr>
        <p:spPr>
          <a:xfrm>
            <a:off x="5644662" y="3821600"/>
            <a:ext cx="6054969" cy="25398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The opposing view is it is a hindrance</a:t>
            </a:r>
          </a:p>
          <a:p>
            <a:r>
              <a:rPr lang="en-GB" dirty="0"/>
              <a:t>For historic values (e.g. parameter values over time):</a:t>
            </a:r>
          </a:p>
          <a:p>
            <a:pPr lvl="1"/>
            <a:r>
              <a:rPr lang="en-GB" dirty="0"/>
              <a:t>Archive retrieval usually results in more complex queries than COM can support</a:t>
            </a:r>
          </a:p>
          <a:p>
            <a:pPr lvl="1"/>
            <a:r>
              <a:rPr lang="en-GB" dirty="0"/>
              <a:t>A system will always use an actual archive/database</a:t>
            </a:r>
          </a:p>
          <a:p>
            <a:pPr lvl="1"/>
            <a:r>
              <a:rPr lang="en-GB" dirty="0"/>
              <a:t>It is the only way to get the performance required</a:t>
            </a:r>
          </a:p>
          <a:p>
            <a:pPr lvl="1"/>
            <a:endParaRPr lang="en-GB" dirty="0"/>
          </a:p>
          <a:p>
            <a:r>
              <a:rPr lang="en-GB" dirty="0"/>
              <a:t>For version control (e.g. parameter definitions):</a:t>
            </a:r>
          </a:p>
          <a:p>
            <a:pPr lvl="1"/>
            <a:r>
              <a:rPr lang="en-GB" dirty="0"/>
              <a:t>You should use a proper version control system</a:t>
            </a:r>
          </a:p>
          <a:p>
            <a:pPr lvl="1"/>
            <a:r>
              <a:rPr lang="en-GB" dirty="0"/>
              <a:t>COM archive is not that, it is a simple CRUD database</a:t>
            </a:r>
          </a:p>
          <a:p>
            <a:pPr lvl="1"/>
            <a:endParaRPr lang="en-GB" dirty="0"/>
          </a:p>
          <a:p>
            <a:r>
              <a:rPr lang="en-GB" dirty="0"/>
              <a:t>Therefore, use of archive and archiving in general must be implementation specific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617450-D778-406D-8A27-3F4B59E58EF9}"/>
              </a:ext>
            </a:extLst>
          </p:cNvPr>
          <p:cNvSpPr txBox="1">
            <a:spLocks/>
          </p:cNvSpPr>
          <p:nvPr/>
        </p:nvSpPr>
        <p:spPr>
          <a:xfrm>
            <a:off x="838201" y="3821600"/>
            <a:ext cx="4806462" cy="227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One view is the COM Archive is useful</a:t>
            </a:r>
          </a:p>
          <a:p>
            <a:r>
              <a:rPr lang="en-GB" dirty="0"/>
              <a:t>Operationally in use by:</a:t>
            </a:r>
          </a:p>
          <a:p>
            <a:pPr lvl="1"/>
            <a:r>
              <a:rPr lang="en-GB" dirty="0"/>
              <a:t>OPS-SAT (on ground and space)</a:t>
            </a:r>
          </a:p>
          <a:p>
            <a:pPr marL="457200" lvl="1" indent="0">
              <a:buNone/>
            </a:pPr>
            <a:endParaRPr lang="en-GB" strike="sngStrike" dirty="0"/>
          </a:p>
          <a:p>
            <a:r>
              <a:rPr lang="en-GB" dirty="0"/>
              <a:t>It is currently in use in many prototypes:</a:t>
            </a:r>
          </a:p>
          <a:p>
            <a:pPr lvl="1"/>
            <a:r>
              <a:rPr lang="en-GB" dirty="0"/>
              <a:t>In the MPDS Prototype</a:t>
            </a:r>
          </a:p>
          <a:p>
            <a:pPr lvl="1"/>
            <a:r>
              <a:rPr lang="en-GB" dirty="0"/>
              <a:t>In METERON</a:t>
            </a:r>
          </a:p>
          <a:p>
            <a:pPr lvl="1"/>
            <a:r>
              <a:rPr lang="en-GB" dirty="0"/>
              <a:t>Implemented successfully with EUD4MO</a:t>
            </a:r>
          </a:p>
        </p:txBody>
      </p:sp>
    </p:spTree>
    <p:extLst>
      <p:ext uri="{BB962C8B-B14F-4D97-AF65-F5344CB8AC3E}">
        <p14:creationId xmlns:p14="http://schemas.microsoft.com/office/powerpoint/2010/main" val="157751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B9DF-3882-494D-8CAA-A02C151E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A10A-AD23-43CE-BF4E-36F9CC657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Agree the scope</a:t>
            </a:r>
          </a:p>
          <a:p>
            <a:endParaRPr lang="en-GB" dirty="0"/>
          </a:p>
          <a:p>
            <a:r>
              <a:rPr lang="en-GB" dirty="0"/>
              <a:t>Define the issues to be addressed</a:t>
            </a:r>
          </a:p>
          <a:p>
            <a:endParaRPr lang="en-GB" dirty="0"/>
          </a:p>
          <a:p>
            <a:r>
              <a:rPr lang="en-GB" dirty="0"/>
              <a:t>Define the approach</a:t>
            </a:r>
          </a:p>
          <a:p>
            <a:pPr lvl="1"/>
            <a:r>
              <a:rPr lang="en-GB" dirty="0"/>
              <a:t>Specify guidelines</a:t>
            </a:r>
          </a:p>
          <a:p>
            <a:pPr lvl="1"/>
            <a:r>
              <a:rPr lang="en-GB" dirty="0"/>
              <a:t>Work out the roadmap</a:t>
            </a:r>
          </a:p>
          <a:p>
            <a:endParaRPr lang="en-GB" dirty="0"/>
          </a:p>
          <a:p>
            <a:r>
              <a:rPr lang="en-GB" dirty="0"/>
              <a:t>Other Considerations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67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5AD7-0012-4B5F-ADFA-862AC3DD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E1047-0297-46C9-ACFC-987BBACD7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Primary Focus on Interagency interoperability (per IOAG MOSSG </a:t>
            </a:r>
            <a:r>
              <a:rPr lang="en-GB" dirty="0" err="1"/>
              <a:t>Catalog</a:t>
            </a:r>
            <a:r>
              <a:rPr lang="en-GB" dirty="0"/>
              <a:t> #3)</a:t>
            </a:r>
          </a:p>
          <a:p>
            <a:pPr lvl="1"/>
            <a:r>
              <a:rPr lang="en-GB" dirty="0"/>
              <a:t>Focus on edge-to-edge</a:t>
            </a:r>
          </a:p>
          <a:p>
            <a:pPr lvl="1"/>
            <a:r>
              <a:rPr lang="en-GB" dirty="0"/>
              <a:t>Does not preclude </a:t>
            </a:r>
            <a:r>
              <a:rPr lang="en-GB" dirty="0" err="1"/>
              <a:t>intraoperability</a:t>
            </a:r>
            <a:r>
              <a:rPr lang="en-GB" dirty="0"/>
              <a:t> as long as it does not force architecture/design</a:t>
            </a:r>
          </a:p>
          <a:p>
            <a:pPr lvl="1"/>
            <a:endParaRPr lang="en-GB" dirty="0"/>
          </a:p>
          <a:p>
            <a:r>
              <a:rPr lang="en-GB" dirty="0"/>
              <a:t>Goal is reduction in complexity of service model</a:t>
            </a:r>
          </a:p>
          <a:p>
            <a:pPr lvl="1"/>
            <a:r>
              <a:rPr lang="en-GB" dirty="0"/>
              <a:t>Avoid internal system architecture and design</a:t>
            </a:r>
          </a:p>
          <a:p>
            <a:pPr lvl="1"/>
            <a:endParaRPr lang="en-GB" dirty="0"/>
          </a:p>
          <a:p>
            <a:r>
              <a:rPr lang="en-GB" dirty="0"/>
              <a:t>Re-use current service functionality where possible</a:t>
            </a:r>
          </a:p>
          <a:p>
            <a:pPr lvl="1"/>
            <a:endParaRPr lang="en-GB" dirty="0"/>
          </a:p>
          <a:p>
            <a:r>
              <a:rPr lang="en-GB" dirty="0"/>
              <a:t>Must consider:</a:t>
            </a:r>
          </a:p>
          <a:p>
            <a:pPr lvl="1"/>
            <a:r>
              <a:rPr lang="en-GB" dirty="0"/>
              <a:t>Ground to Ground</a:t>
            </a:r>
          </a:p>
          <a:p>
            <a:pPr lvl="1"/>
            <a:r>
              <a:rPr lang="en-GB" dirty="0"/>
              <a:t>Ground to Space</a:t>
            </a:r>
          </a:p>
          <a:p>
            <a:pPr lvl="1"/>
            <a:r>
              <a:rPr lang="en-GB" dirty="0"/>
              <a:t>Space to Space</a:t>
            </a:r>
          </a:p>
        </p:txBody>
      </p:sp>
    </p:spTree>
    <p:extLst>
      <p:ext uri="{BB962C8B-B14F-4D97-AF65-F5344CB8AC3E}">
        <p14:creationId xmlns:p14="http://schemas.microsoft.com/office/powerpoint/2010/main" val="261611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5AD7-0012-4B5F-ADFA-862AC3DD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E1047-0297-46C9-ACFC-987BBACD7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Complexity of COM service model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its more an architecture/implementation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No native support for versioning of service objects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Text identifiers over numeric identifiers on ground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Proposal for making this context specific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Appropriateness of COM Archive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B9DF-3882-494D-8CAA-A02C151E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A10A-AD23-43CE-BF4E-36F9CC657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Apply the work we have done for 15+ years!</a:t>
            </a:r>
          </a:p>
          <a:p>
            <a:pPr lvl="1"/>
            <a:r>
              <a:rPr lang="en-GB" dirty="0"/>
              <a:t>We do not need to change the service concepts</a:t>
            </a:r>
          </a:p>
          <a:p>
            <a:pPr lvl="1"/>
            <a:r>
              <a:rPr lang="en-GB" dirty="0"/>
              <a:t>Only how they are presented and to what level</a:t>
            </a:r>
          </a:p>
          <a:p>
            <a:endParaRPr lang="en-GB" dirty="0"/>
          </a:p>
          <a:p>
            <a:r>
              <a:rPr lang="en-GB" dirty="0"/>
              <a:t>Procedure</a:t>
            </a:r>
          </a:p>
          <a:p>
            <a:pPr lvl="1"/>
            <a:r>
              <a:rPr lang="en-GB" dirty="0"/>
              <a:t>List and agree the issues we want to address</a:t>
            </a:r>
          </a:p>
          <a:p>
            <a:pPr lvl="2"/>
            <a:r>
              <a:rPr lang="en-GB" dirty="0"/>
              <a:t>Clear and specific issues to be considered</a:t>
            </a:r>
          </a:p>
          <a:p>
            <a:pPr lvl="1"/>
            <a:r>
              <a:rPr lang="en-GB" dirty="0"/>
              <a:t>Produce a new roadmap</a:t>
            </a:r>
          </a:p>
          <a:p>
            <a:pPr lvl="2"/>
            <a:r>
              <a:rPr lang="en-GB" dirty="0"/>
              <a:t>Include due dates and Agency commitments</a:t>
            </a:r>
          </a:p>
          <a:p>
            <a:pPr lvl="1"/>
            <a:r>
              <a:rPr lang="en-GB" dirty="0"/>
              <a:t>Name a technical lead(s)</a:t>
            </a:r>
          </a:p>
          <a:p>
            <a:pPr lvl="1"/>
            <a:r>
              <a:rPr lang="en-GB" dirty="0"/>
              <a:t>Working telecons once per month</a:t>
            </a:r>
          </a:p>
          <a:p>
            <a:pPr lvl="1"/>
            <a:r>
              <a:rPr lang="en-GB" dirty="0"/>
              <a:t>Can we start any sub-teams now?</a:t>
            </a:r>
          </a:p>
          <a:p>
            <a:pPr lvl="1"/>
            <a:endParaRPr lang="en-GB" dirty="0"/>
          </a:p>
          <a:p>
            <a:r>
              <a:rPr lang="en-GB" dirty="0"/>
              <a:t>What do we do with current books and those in progress?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79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B9DF-3882-494D-8CAA-A02C151E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A10A-AD23-43CE-BF4E-36F9CC657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should agree to Guidelines for service definitions</a:t>
            </a:r>
          </a:p>
          <a:p>
            <a:endParaRPr lang="en-GB" dirty="0"/>
          </a:p>
          <a:p>
            <a:r>
              <a:rPr lang="en-GB" dirty="0"/>
              <a:t>For example:</a:t>
            </a:r>
          </a:p>
          <a:p>
            <a:pPr lvl="1"/>
            <a:r>
              <a:rPr lang="en-GB" dirty="0"/>
              <a:t>Do not expose internal IDs across external interfaces</a:t>
            </a:r>
          </a:p>
          <a:p>
            <a:pPr lvl="1"/>
            <a:r>
              <a:rPr lang="en-GB" dirty="0"/>
              <a:t>Do not store your config info on some one else’s system</a:t>
            </a:r>
          </a:p>
          <a:p>
            <a:pPr lvl="1"/>
            <a:r>
              <a:rPr lang="en-GB" dirty="0"/>
              <a:t>Simplify </a:t>
            </a:r>
            <a:r>
              <a:rPr lang="en-GB" dirty="0" err="1"/>
              <a:t>simplify</a:t>
            </a:r>
            <a:r>
              <a:rPr lang="en-GB" dirty="0"/>
              <a:t> </a:t>
            </a:r>
            <a:r>
              <a:rPr lang="en-GB" dirty="0" err="1"/>
              <a:t>simplify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65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B9DF-3882-494D-8CAA-A02C151E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4A10A-AD23-43CE-BF4E-36F9CC657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Backward compatibility</a:t>
            </a:r>
          </a:p>
          <a:p>
            <a:pPr lvl="1"/>
            <a:r>
              <a:rPr lang="en-GB" dirty="0"/>
              <a:t>Work towards retaining some level of backwards compatibility</a:t>
            </a:r>
          </a:p>
          <a:p>
            <a:pPr lvl="1"/>
            <a:r>
              <a:rPr lang="en-GB" dirty="0"/>
              <a:t>Do not ignore all that some agencies already have invested</a:t>
            </a:r>
          </a:p>
          <a:p>
            <a:endParaRPr lang="en-GB" dirty="0"/>
          </a:p>
          <a:p>
            <a:r>
              <a:rPr lang="en-GB" dirty="0"/>
              <a:t>Document message formats as well as service specifications</a:t>
            </a:r>
          </a:p>
          <a:p>
            <a:endParaRPr lang="en-GB" dirty="0"/>
          </a:p>
          <a:p>
            <a:r>
              <a:rPr lang="en-GB" dirty="0"/>
              <a:t>Should work with or without the MAL as a layer</a:t>
            </a:r>
          </a:p>
          <a:p>
            <a:pPr lvl="1"/>
            <a:r>
              <a:rPr lang="en-GB" dirty="0"/>
              <a:t>Reinforce that MAL is a set of requirements not an implementation</a:t>
            </a:r>
          </a:p>
          <a:p>
            <a:endParaRPr lang="en-GB" dirty="0"/>
          </a:p>
          <a:p>
            <a:r>
              <a:rPr lang="en-GB" dirty="0"/>
              <a:t>Consider assumption that XTCE is available</a:t>
            </a:r>
          </a:p>
          <a:p>
            <a:endParaRPr lang="en-GB" dirty="0"/>
          </a:p>
          <a:p>
            <a:r>
              <a:rPr lang="en-GB" dirty="0"/>
              <a:t>Should do a trade off between available resources </a:t>
            </a:r>
            <a:r>
              <a:rPr lang="en-GB"/>
              <a:t>and proposed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7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D4B78-7C78-48F8-BA22-AF3DA4E74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EF38C-9233-4AA1-B2F8-7CEE97368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1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36D8-209E-46BC-94FF-7F342F45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1a) No native support for 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3C624-E33F-441C-8230-494838119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/>
              <a:t>NOTE: This is NOT the COM archive service</a:t>
            </a:r>
          </a:p>
          <a:p>
            <a:endParaRPr lang="en-GB" dirty="0"/>
          </a:p>
          <a:p>
            <a:r>
              <a:rPr lang="en-GB" dirty="0"/>
              <a:t>Services such as Parameter etc define their service object model to support object versioning</a:t>
            </a:r>
          </a:p>
          <a:p>
            <a:pPr lvl="1"/>
            <a:r>
              <a:rPr lang="en-GB" dirty="0"/>
              <a:t>This is when the specification supports the persistence of all changes to objects</a:t>
            </a:r>
          </a:p>
          <a:p>
            <a:pPr lvl="1"/>
            <a:endParaRPr lang="en-GB" dirty="0"/>
          </a:p>
          <a:p>
            <a:r>
              <a:rPr lang="en-GB" dirty="0"/>
              <a:t>Issue:</a:t>
            </a:r>
          </a:p>
          <a:p>
            <a:pPr lvl="1"/>
            <a:r>
              <a:rPr lang="en-GB" dirty="0"/>
              <a:t>There is no built-in support for this feature in the COM service model</a:t>
            </a:r>
          </a:p>
          <a:p>
            <a:pPr lvl="1"/>
            <a:r>
              <a:rPr lang="en-GB" dirty="0"/>
              <a:t>Each service is required to “build” the feature itself</a:t>
            </a:r>
          </a:p>
          <a:p>
            <a:pPr lvl="1"/>
            <a:r>
              <a:rPr lang="en-GB" dirty="0"/>
              <a:t>It makes each service far more complex than expected</a:t>
            </a:r>
          </a:p>
        </p:txBody>
      </p:sp>
    </p:spTree>
    <p:extLst>
      <p:ext uri="{BB962C8B-B14F-4D97-AF65-F5344CB8AC3E}">
        <p14:creationId xmlns:p14="http://schemas.microsoft.com/office/powerpoint/2010/main" val="373494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841</Words>
  <Application>Microsoft Office PowerPoint</Application>
  <PresentationFormat>Widescreen</PresentationFormat>
  <Paragraphs>142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COM 5 year review</vt:lpstr>
      <vt:lpstr>Overview</vt:lpstr>
      <vt:lpstr>Scope</vt:lpstr>
      <vt:lpstr>Proposed Issues</vt:lpstr>
      <vt:lpstr>Approach</vt:lpstr>
      <vt:lpstr>Guidelines</vt:lpstr>
      <vt:lpstr>Other considerations</vt:lpstr>
      <vt:lpstr>Backups</vt:lpstr>
      <vt:lpstr>1a) No native support for versioning</vt:lpstr>
      <vt:lpstr>2a) Service object identification</vt:lpstr>
      <vt:lpstr>2a) Service object identification - Instance</vt:lpstr>
      <vt:lpstr>2a) Service object identification issue</vt:lpstr>
      <vt:lpstr>2b) Service model complexity</vt:lpstr>
      <vt:lpstr>2c) Usefulness of COM Archive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5 year review</dc:title>
  <dc:creator>Sam Cooper</dc:creator>
  <cp:lastModifiedBy>Sam Cooper</cp:lastModifiedBy>
  <cp:revision>55</cp:revision>
  <dcterms:created xsi:type="dcterms:W3CDTF">2020-05-06T14:53:12Z</dcterms:created>
  <dcterms:modified xsi:type="dcterms:W3CDTF">2020-05-12T14:38:57Z</dcterms:modified>
</cp:coreProperties>
</file>