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4" r:id="rId2"/>
    <p:sldId id="259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7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673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8775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336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249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93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22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43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8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2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4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4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6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1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28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1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06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437FA7-869F-406A-B284-6939C1059C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367304"/>
              </p:ext>
            </p:extLst>
          </p:nvPr>
        </p:nvGraphicFramePr>
        <p:xfrm>
          <a:off x="730080" y="780919"/>
          <a:ext cx="10471320" cy="5255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89">
                  <a:extLst>
                    <a:ext uri="{9D8B030D-6E8A-4147-A177-3AD203B41FA5}">
                      <a16:colId xmlns:a16="http://schemas.microsoft.com/office/drawing/2014/main" val="377325324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3674363205"/>
                    </a:ext>
                  </a:extLst>
                </a:gridCol>
                <a:gridCol w="1758462">
                  <a:extLst>
                    <a:ext uri="{9D8B030D-6E8A-4147-A177-3AD203B41FA5}">
                      <a16:colId xmlns:a16="http://schemas.microsoft.com/office/drawing/2014/main" val="4015698536"/>
                    </a:ext>
                  </a:extLst>
                </a:gridCol>
                <a:gridCol w="3209192">
                  <a:extLst>
                    <a:ext uri="{9D8B030D-6E8A-4147-A177-3AD203B41FA5}">
                      <a16:colId xmlns:a16="http://schemas.microsoft.com/office/drawing/2014/main" val="2385743507"/>
                    </a:ext>
                  </a:extLst>
                </a:gridCol>
                <a:gridCol w="2312377">
                  <a:extLst>
                    <a:ext uri="{9D8B030D-6E8A-4147-A177-3AD203B41FA5}">
                      <a16:colId xmlns:a16="http://schemas.microsoft.com/office/drawing/2014/main" val="2209077608"/>
                    </a:ext>
                  </a:extLst>
                </a:gridCol>
              </a:tblGrid>
              <a:tr h="355163">
                <a:tc>
                  <a:txBody>
                    <a:bodyPr/>
                    <a:lstStyle/>
                    <a:p>
                      <a:r>
                        <a:rPr lang="en-US" sz="1300" dirty="0"/>
                        <a:t>Meeting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Date/Time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Theme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Topics /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Leader/Presenters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3539717"/>
                  </a:ext>
                </a:extLst>
              </a:tr>
              <a:tr h="138321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Monday May 4,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All documents/CWE     15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Old action items           15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err="1"/>
                        <a:t>OpSat</a:t>
                      </a:r>
                      <a:r>
                        <a:rPr lang="en-US" sz="1200" dirty="0"/>
                        <a:t>                         40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Prototypes                   15?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Prototype with SOIS     10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Software library, sharing  15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Gateway/Artemis        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Dan Smith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8548884"/>
                  </a:ext>
                </a:extLst>
              </a:tr>
              <a:tr h="122934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Wednesday May 6,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OMG and IOAG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OMG Update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Status and process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Summary of </a:t>
                      </a:r>
                      <a:r>
                        <a:rPr lang="en-US" sz="1200" u="sng" dirty="0"/>
                        <a:t>baselined</a:t>
                      </a:r>
                      <a:r>
                        <a:rPr lang="en-US" sz="1200" dirty="0"/>
                        <a:t> catalog #3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What will Catalog #3 mean to SM&amp;C?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Status and discussion of the NASA-ESA-CNES interoperability demo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Dan Smith,</a:t>
                      </a:r>
                    </a:p>
                    <a:p>
                      <a:r>
                        <a:rPr lang="en-US" sz="1200" dirty="0"/>
                        <a:t>Costin Radulescu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0057560"/>
                  </a:ext>
                </a:extLst>
              </a:tr>
              <a:tr h="64169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Friday May 8,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Common Object Model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Review purpose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Alternatives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Decisions and way forward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Sam Cooper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784948"/>
                  </a:ext>
                </a:extLst>
              </a:tr>
              <a:tr h="45631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Tuesday May 12,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Documents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Green Book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Mission Data Products Distribution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Sam Cooper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5583861"/>
                  </a:ext>
                </a:extLst>
              </a:tr>
              <a:tr h="8270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Thursday May 14,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Interoperability and</a:t>
                      </a:r>
                    </a:p>
                    <a:p>
                      <a:r>
                        <a:rPr lang="en-US" sz="1200" dirty="0"/>
                        <a:t>Wrap 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SM&amp;C Concerns and Vision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MO subset for interoperability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Changing specifications to improve outward-facing interfaces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Action Items from Meetings 1-5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Resolutions, Report for Area Director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Dan Smith</a:t>
                      </a:r>
                    </a:p>
                    <a:p>
                      <a:r>
                        <a:rPr lang="en-US" sz="1200" dirty="0"/>
                        <a:t>Sam Cooper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206294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DCD5B73-0F53-4A0D-91E4-8E05718DA280}"/>
              </a:ext>
            </a:extLst>
          </p:cNvPr>
          <p:cNvSpPr txBox="1"/>
          <p:nvPr/>
        </p:nvSpPr>
        <p:spPr>
          <a:xfrm>
            <a:off x="2542760" y="134588"/>
            <a:ext cx="1116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CCSDS / MOIMS / SM&amp;C WG.  Spring 2020 Virtual Meeting Series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787885-44B5-4692-BE3F-C6A036BAD874}"/>
              </a:ext>
            </a:extLst>
          </p:cNvPr>
          <p:cNvSpPr txBox="1"/>
          <p:nvPr/>
        </p:nvSpPr>
        <p:spPr>
          <a:xfrm>
            <a:off x="1271189" y="6312643"/>
            <a:ext cx="11161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Each meeting is scheduled for 2 hours via WEBEX and will start at JPL/6am, GSFC/9am, ESA/3pm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80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40FCEB-02DB-4731-9B09-C1498509F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799428"/>
              </p:ext>
            </p:extLst>
          </p:nvPr>
        </p:nvGraphicFramePr>
        <p:xfrm>
          <a:off x="984739" y="1037493"/>
          <a:ext cx="10410092" cy="5424853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823714">
                  <a:extLst>
                    <a:ext uri="{9D8B030D-6E8A-4147-A177-3AD203B41FA5}">
                      <a16:colId xmlns:a16="http://schemas.microsoft.com/office/drawing/2014/main" val="998722230"/>
                    </a:ext>
                  </a:extLst>
                </a:gridCol>
                <a:gridCol w="2104286">
                  <a:extLst>
                    <a:ext uri="{9D8B030D-6E8A-4147-A177-3AD203B41FA5}">
                      <a16:colId xmlns:a16="http://schemas.microsoft.com/office/drawing/2014/main" val="2897858258"/>
                    </a:ext>
                  </a:extLst>
                </a:gridCol>
                <a:gridCol w="1591017">
                  <a:extLst>
                    <a:ext uri="{9D8B030D-6E8A-4147-A177-3AD203B41FA5}">
                      <a16:colId xmlns:a16="http://schemas.microsoft.com/office/drawing/2014/main" val="1193452145"/>
                    </a:ext>
                  </a:extLst>
                </a:gridCol>
                <a:gridCol w="1389496">
                  <a:extLst>
                    <a:ext uri="{9D8B030D-6E8A-4147-A177-3AD203B41FA5}">
                      <a16:colId xmlns:a16="http://schemas.microsoft.com/office/drawing/2014/main" val="1980413402"/>
                    </a:ext>
                  </a:extLst>
                </a:gridCol>
                <a:gridCol w="1597700">
                  <a:extLst>
                    <a:ext uri="{9D8B030D-6E8A-4147-A177-3AD203B41FA5}">
                      <a16:colId xmlns:a16="http://schemas.microsoft.com/office/drawing/2014/main" val="274354962"/>
                    </a:ext>
                  </a:extLst>
                </a:gridCol>
                <a:gridCol w="1903879">
                  <a:extLst>
                    <a:ext uri="{9D8B030D-6E8A-4147-A177-3AD203B41FA5}">
                      <a16:colId xmlns:a16="http://schemas.microsoft.com/office/drawing/2014/main" val="1172636576"/>
                    </a:ext>
                  </a:extLst>
                </a:gridCol>
              </a:tblGrid>
              <a:tr h="2161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ACTION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ASSIGNED TO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DUE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NOTES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STATUS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/>
                </a:tc>
                <a:extLst>
                  <a:ext uri="{0D108BD9-81ED-4DB2-BD59-A6C34878D82A}">
                    <a16:rowId xmlns:a16="http://schemas.microsoft.com/office/drawing/2014/main" val="2608204898"/>
                  </a:ext>
                </a:extLst>
              </a:tr>
              <a:tr h="5583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2019-1024-01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 (was 2019-0509-1)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JAVA API 5-yr review - Find single agency to do the work.  (was 2018-1019-3)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3/15/2020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 volunteers.   Sam and Dan may decide to reconfirm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/>
                </a:tc>
                <a:extLst>
                  <a:ext uri="{0D108BD9-81ED-4DB2-BD59-A6C34878D82A}">
                    <a16:rowId xmlns:a16="http://schemas.microsoft.com/office/drawing/2014/main" val="1934959139"/>
                  </a:ext>
                </a:extLst>
              </a:tr>
              <a:tr h="4540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2019-1024-02 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(was 2019-0509-2)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Provide updated draft file services spec (was 2018-1019-6)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ESA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3/15/2020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Defer until after Data Products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/>
                </a:tc>
                <a:extLst>
                  <a:ext uri="{0D108BD9-81ED-4DB2-BD59-A6C34878D82A}">
                    <a16:rowId xmlns:a16="http://schemas.microsoft.com/office/drawing/2014/main" val="2609675621"/>
                  </a:ext>
                </a:extLst>
              </a:tr>
              <a:tr h="7983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2019-1024-03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(was 2019-0509-3)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Find a second Agency (besides ESA)  for supporting the binding to DTN (was 2018-1019-7)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3/15/2020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May create DRAFT project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/>
                </a:tc>
                <a:extLst>
                  <a:ext uri="{0D108BD9-81ED-4DB2-BD59-A6C34878D82A}">
                    <a16:rowId xmlns:a16="http://schemas.microsoft.com/office/drawing/2014/main" val="1024673031"/>
                  </a:ext>
                </a:extLst>
              </a:tr>
              <a:tr h="326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2019-1024-04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(was 2019-0509-6)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Ensure XML files are moved to the SANA registry.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Sam, Olivier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12/30/2019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/>
                </a:tc>
                <a:extLst>
                  <a:ext uri="{0D108BD9-81ED-4DB2-BD59-A6C34878D82A}">
                    <a16:rowId xmlns:a16="http://schemas.microsoft.com/office/drawing/2014/main" val="2486176793"/>
                  </a:ext>
                </a:extLst>
              </a:tr>
              <a:tr h="4373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2019-1024-05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Distribute XTCE Elements Green Book for WG Review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Dan Smith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11/1/2019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/>
                </a:tc>
                <a:extLst>
                  <a:ext uri="{0D108BD9-81ED-4DB2-BD59-A6C34878D82A}">
                    <a16:rowId xmlns:a16="http://schemas.microsoft.com/office/drawing/2014/main" val="1965401684"/>
                  </a:ext>
                </a:extLst>
              </a:tr>
              <a:tr h="6584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2019-1024-06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MO Green Book – Review discussion of Object Model definition and consider alternatives.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Sam, Olivier, </a:t>
                      </a:r>
                      <a:r>
                        <a:rPr lang="en-US" sz="1000" dirty="0" err="1">
                          <a:effectLst/>
                        </a:rPr>
                        <a:t>Ceasar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12/30/2019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/>
                </a:tc>
                <a:extLst>
                  <a:ext uri="{0D108BD9-81ED-4DB2-BD59-A6C34878D82A}">
                    <a16:rowId xmlns:a16="http://schemas.microsoft.com/office/drawing/2014/main" val="2968164699"/>
                  </a:ext>
                </a:extLst>
              </a:tr>
              <a:tr h="6584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2019-1024-07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Review books for possible PINK sheets to remove MAL polymorphic restriction.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Olivier (ZMTP), Stefan (SPP), Sam (TCP/IP, misc.), Adrian (HTTP).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2/1/2020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May need to justify why no prototype is needed.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/>
                </a:tc>
                <a:extLst>
                  <a:ext uri="{0D108BD9-81ED-4DB2-BD59-A6C34878D82A}">
                    <a16:rowId xmlns:a16="http://schemas.microsoft.com/office/drawing/2014/main" val="2047906632"/>
                  </a:ext>
                </a:extLst>
              </a:tr>
              <a:tr h="547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2019-1024-08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Mission Data Product Services – put out a new concept paper update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Sam and Tiago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12/30/2019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/>
                </a:tc>
                <a:extLst>
                  <a:ext uri="{0D108BD9-81ED-4DB2-BD59-A6C34878D82A}">
                    <a16:rowId xmlns:a16="http://schemas.microsoft.com/office/drawing/2014/main" val="1293292012"/>
                  </a:ext>
                </a:extLst>
              </a:tr>
              <a:tr h="7690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2019-1024-09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Review SOIS Yellow Book conclusions section.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Sam and ALL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Sam to distribute by 12/30/2019, ALL to review by 2/1/2020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49" marR="32349" marT="0" marB="0"/>
                </a:tc>
                <a:extLst>
                  <a:ext uri="{0D108BD9-81ED-4DB2-BD59-A6C34878D82A}">
                    <a16:rowId xmlns:a16="http://schemas.microsoft.com/office/drawing/2014/main" val="3480847154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C045221C-15B3-458B-8CDC-0C8270C69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6616" y="274695"/>
            <a:ext cx="607942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Fall 2019 – Darmstadt, Germany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Actions from Spring 2019 meeting have been moved to this list.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446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9439</TotalTime>
  <Words>447</Words>
  <Application>Microsoft Office PowerPoint</Application>
  <PresentationFormat>Widescreen</PresentationFormat>
  <Paragraphs>121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Tw Cen MT</vt:lpstr>
      <vt:lpstr>Circuit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Danford S. (GSFC-5800)</dc:creator>
  <cp:lastModifiedBy>Smith, Danford S. (GSFC-5800)</cp:lastModifiedBy>
  <cp:revision>19</cp:revision>
  <cp:lastPrinted>2020-04-11T20:11:07Z</cp:lastPrinted>
  <dcterms:created xsi:type="dcterms:W3CDTF">2020-04-07T23:25:17Z</dcterms:created>
  <dcterms:modified xsi:type="dcterms:W3CDTF">2020-04-23T11:13:53Z</dcterms:modified>
</cp:coreProperties>
</file>