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7" r:id="rId5"/>
    <p:sldId id="393" r:id="rId6"/>
    <p:sldId id="365" r:id="rId7"/>
    <p:sldId id="366" r:id="rId8"/>
    <p:sldId id="394" r:id="rId9"/>
    <p:sldId id="339" r:id="rId10"/>
    <p:sldId id="3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 Merri" initials="MM" lastIdx="1" clrIdx="0">
    <p:extLst>
      <p:ext uri="{19B8F6BF-5375-455C-9EA6-DF929625EA0E}">
        <p15:presenceInfo xmlns:p15="http://schemas.microsoft.com/office/powerpoint/2012/main" userId="Mario Merri" providerId="None"/>
      </p:ext>
    </p:extLst>
  </p:cmAuthor>
  <p:cmAuthor id="2" name="Behal Brigitte" initials="BB" lastIdx="5" clrIdx="1">
    <p:extLst>
      <p:ext uri="{19B8F6BF-5375-455C-9EA6-DF929625EA0E}">
        <p15:presenceInfo xmlns:p15="http://schemas.microsoft.com/office/powerpoint/2012/main" userId="S-1-5-21-335591254-3743126510-2744721249-93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B52F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050" autoAdjust="0"/>
  </p:normalViewPr>
  <p:slideViewPr>
    <p:cSldViewPr snapToGrid="0">
      <p:cViewPr varScale="1">
        <p:scale>
          <a:sx n="144" d="100"/>
          <a:sy n="144" d="100"/>
        </p:scale>
        <p:origin x="1560" y="1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03/05/2024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685800" y="1143000"/>
            <a:ext cx="5486400" cy="3086100"/>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50330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dirty="0"/>
          </a:p>
        </p:txBody>
      </p:sp>
    </p:spTree>
    <p:extLst>
      <p:ext uri="{BB962C8B-B14F-4D97-AF65-F5344CB8AC3E}">
        <p14:creationId xmlns:p14="http://schemas.microsoft.com/office/powerpoint/2010/main" val="184126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402326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2708135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80588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6</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6</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6</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2178472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7</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260980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575094" y="1081177"/>
            <a:ext cx="11145329"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17786"/>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16F53F89-BC79-F552-BC19-9596759BC86A}"/>
              </a:ext>
            </a:extLst>
          </p:cNvPr>
          <p:cNvSpPr txBox="1"/>
          <p:nvPr userDrawn="1"/>
        </p:nvSpPr>
        <p:spPr>
          <a:xfrm>
            <a:off x="0" y="6488668"/>
            <a:ext cx="2382715"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0608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1947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764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649818" y="838200"/>
            <a:ext cx="10991849" cy="0"/>
          </a:xfrm>
          <a:prstGeom prst="line">
            <a:avLst/>
          </a:prstGeom>
          <a:noFill/>
          <a:ln w="1651">
            <a:solidFill>
              <a:srgbClr val="333399"/>
            </a:solidFill>
            <a:round/>
            <a:headEnd/>
            <a:tailEnd/>
          </a:ln>
        </p:spPr>
        <p:txBody>
          <a:bodyPr/>
          <a:lstStyle/>
          <a:p>
            <a:pPr eaLnBrk="0" hangingPunct="0">
              <a:defRPr/>
            </a:pPr>
            <a:endParaRPr lang="en-US" sz="1800"/>
          </a:p>
        </p:txBody>
      </p:sp>
      <p:sp>
        <p:nvSpPr>
          <p:cNvPr id="1027" name="Rectangle 2015"/>
          <p:cNvSpPr>
            <a:spLocks noGrp="1" noChangeArrowheads="1"/>
          </p:cNvSpPr>
          <p:nvPr>
            <p:ph type="body" idx="1"/>
          </p:nvPr>
        </p:nvSpPr>
        <p:spPr bwMode="auto">
          <a:xfrm>
            <a:off x="575094" y="1081177"/>
            <a:ext cx="11145329"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10" cstate="print"/>
          <a:srcRect/>
          <a:stretch>
            <a:fillRect/>
          </a:stretch>
        </p:blipFill>
        <p:spPr bwMode="auto">
          <a:xfrm>
            <a:off x="10058400" y="65088"/>
            <a:ext cx="1879600" cy="620712"/>
          </a:xfrm>
          <a:prstGeom prst="rect">
            <a:avLst/>
          </a:prstGeom>
          <a:noFill/>
          <a:ln w="9525">
            <a:noFill/>
            <a:miter lim="800000"/>
            <a:headEnd/>
            <a:tailEnd/>
          </a:ln>
        </p:spPr>
      </p:pic>
      <p:sp>
        <p:nvSpPr>
          <p:cNvPr id="7" name="Rectangle 2017"/>
          <p:cNvSpPr>
            <a:spLocks noChangeArrowheads="1"/>
          </p:cNvSpPr>
          <p:nvPr userDrawn="1"/>
        </p:nvSpPr>
        <p:spPr bwMode="auto">
          <a:xfrm>
            <a:off x="0" y="6621463"/>
            <a:ext cx="243396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15-16May</a:t>
            </a:r>
            <a:r>
              <a:rPr lang="en-US" sz="1000" b="1" dirty="0">
                <a:solidFill>
                  <a:srgbClr val="333399"/>
                </a:solidFill>
                <a:latin typeface="Arial" charset="0"/>
              </a:rPr>
              <a:t>2023 – MOIMS Spring 2023</a:t>
            </a: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8" r:id="rId7"/>
    <p:sldLayoutId id="2147483670" r:id="rId8"/>
  </p:sldLayoutIdLst>
  <p:hf hd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Calibri" pitchFamily="34" charset="0"/>
        </a:defRPr>
      </a:lvl2pPr>
      <a:lvl3pPr algn="ctr" rtl="0" eaLnBrk="0" fontAlgn="base" hangingPunct="0">
        <a:lnSpc>
          <a:spcPct val="90000"/>
        </a:lnSpc>
        <a:spcBef>
          <a:spcPct val="0"/>
        </a:spcBef>
        <a:spcAft>
          <a:spcPct val="0"/>
        </a:spcAft>
        <a:defRPr sz="2500" b="1">
          <a:solidFill>
            <a:schemeClr val="hlink"/>
          </a:solidFill>
          <a:latin typeface="Calibri" pitchFamily="34" charset="0"/>
        </a:defRPr>
      </a:lvl3pPr>
      <a:lvl4pPr algn="ctr" rtl="0" eaLnBrk="0" fontAlgn="base" hangingPunct="0">
        <a:lnSpc>
          <a:spcPct val="90000"/>
        </a:lnSpc>
        <a:spcBef>
          <a:spcPct val="0"/>
        </a:spcBef>
        <a:spcAft>
          <a:spcPct val="0"/>
        </a:spcAft>
        <a:defRPr sz="2500" b="1">
          <a:solidFill>
            <a:schemeClr val="hlink"/>
          </a:solidFill>
          <a:latin typeface="Calibri" pitchFamily="34" charset="0"/>
        </a:defRPr>
      </a:lvl4pPr>
      <a:lvl5pPr algn="ctr" rtl="0" eaLnBrk="0" fontAlgn="base" hangingPunct="0">
        <a:lnSpc>
          <a:spcPct val="90000"/>
        </a:lnSpc>
        <a:spcBef>
          <a:spcPct val="0"/>
        </a:spcBef>
        <a:spcAft>
          <a:spcPct val="0"/>
        </a:spcAft>
        <a:defRPr sz="2500" b="1">
          <a:solidFill>
            <a:schemeClr val="hlink"/>
          </a:solidFill>
          <a:latin typeface="Calibri" pitchFamily="34"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0">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0">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0">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0">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0">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6056" y="2795320"/>
            <a:ext cx="4493385" cy="2200602"/>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NAV WG  Report to MOIMS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Washington, DC, USA</a:t>
            </a:r>
          </a:p>
          <a:p>
            <a:r>
              <a:rPr lang="en-US" sz="2100" dirty="0">
                <a:latin typeface="Arial" panose="020B0604020202020204" pitchFamily="34" charset="0"/>
                <a:cs typeface="Arial" panose="020B0604020202020204" pitchFamily="34" charset="0"/>
              </a:rPr>
              <a:t>Spring 2024</a:t>
            </a:r>
          </a:p>
          <a:p>
            <a:endParaRPr lang="en-US" sz="21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David Berry (NAV WG Chair)</a:t>
            </a:r>
          </a:p>
          <a:p>
            <a:r>
              <a:rPr lang="en-US" sz="1600" dirty="0">
                <a:latin typeface="Arial" panose="020B0604020202020204" pitchFamily="34" charset="0"/>
                <a:cs typeface="Arial" panose="020B0604020202020204" pitchFamily="34" charset="0"/>
              </a:rPr>
              <a:t>Frank Dreger (NAV WG Deputy Chair)</a:t>
            </a:r>
          </a:p>
        </p:txBody>
      </p:sp>
      <p:sp>
        <p:nvSpPr>
          <p:cNvPr id="5" name="TextBox 4">
            <a:extLst>
              <a:ext uri="{FF2B5EF4-FFF2-40B4-BE49-F238E27FC236}">
                <a16:creationId xmlns:a16="http://schemas.microsoft.com/office/drawing/2014/main" id="{64754FA2-D785-E44D-8ABE-35A4717DC659}"/>
              </a:ext>
            </a:extLst>
          </p:cNvPr>
          <p:cNvSpPr txBox="1"/>
          <p:nvPr/>
        </p:nvSpPr>
        <p:spPr>
          <a:xfrm>
            <a:off x="1524000" y="6491237"/>
            <a:ext cx="1708220" cy="369332"/>
          </a:xfrm>
          <a:prstGeom prst="rect">
            <a:avLst/>
          </a:prstGeom>
          <a:solidFill>
            <a:schemeClr val="bg1"/>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E6ADF3FD-6876-79E7-164D-2ECE00CD1FD1}"/>
              </a:ext>
            </a:extLst>
          </p:cNvPr>
          <p:cNvSpPr txBox="1"/>
          <p:nvPr/>
        </p:nvSpPr>
        <p:spPr>
          <a:xfrm>
            <a:off x="0" y="6488668"/>
            <a:ext cx="18288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12299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MOIMS/Nav Meeting Demographics</a:t>
            </a:r>
            <a:endParaRPr lang="en-US" dirty="0"/>
          </a:p>
        </p:txBody>
      </p:sp>
      <p:graphicFrame>
        <p:nvGraphicFramePr>
          <p:cNvPr id="5" name="Table 2">
            <a:extLst>
              <a:ext uri="{FF2B5EF4-FFF2-40B4-BE49-F238E27FC236}">
                <a16:creationId xmlns:a16="http://schemas.microsoft.com/office/drawing/2014/main" id="{739171A7-85E7-424F-8A5A-CCF8E039A49F}"/>
              </a:ext>
            </a:extLst>
          </p:cNvPr>
          <p:cNvGraphicFramePr>
            <a:graphicFrameLocks noGrp="1"/>
          </p:cNvGraphicFramePr>
          <p:nvPr>
            <p:extLst>
              <p:ext uri="{D42A27DB-BD31-4B8C-83A1-F6EECF244321}">
                <p14:modId xmlns:p14="http://schemas.microsoft.com/office/powerpoint/2010/main" val="936301971"/>
              </p:ext>
            </p:extLst>
          </p:nvPr>
        </p:nvGraphicFramePr>
        <p:xfrm>
          <a:off x="1095156" y="956928"/>
          <a:ext cx="10206119" cy="4482991"/>
        </p:xfrm>
        <a:graphic>
          <a:graphicData uri="http://schemas.openxmlformats.org/drawingml/2006/table">
            <a:tbl>
              <a:tblPr bandRow="1">
                <a:tableStyleId>{5C22544A-7EE6-4342-B048-85BDC9FD1C3A}</a:tableStyleId>
              </a:tblPr>
              <a:tblGrid>
                <a:gridCol w="1632984">
                  <a:extLst>
                    <a:ext uri="{9D8B030D-6E8A-4147-A177-3AD203B41FA5}">
                      <a16:colId xmlns:a16="http://schemas.microsoft.com/office/drawing/2014/main" val="3612145401"/>
                    </a:ext>
                  </a:extLst>
                </a:gridCol>
                <a:gridCol w="1301970">
                  <a:extLst>
                    <a:ext uri="{9D8B030D-6E8A-4147-A177-3AD203B41FA5}">
                      <a16:colId xmlns:a16="http://schemas.microsoft.com/office/drawing/2014/main" val="586022201"/>
                    </a:ext>
                  </a:extLst>
                </a:gridCol>
                <a:gridCol w="7271165">
                  <a:extLst>
                    <a:ext uri="{9D8B030D-6E8A-4147-A177-3AD203B41FA5}">
                      <a16:colId xmlns:a16="http://schemas.microsoft.com/office/drawing/2014/main" val="3564660677"/>
                    </a:ext>
                  </a:extLst>
                </a:gridCol>
              </a:tblGrid>
              <a:tr h="360527">
                <a:tc>
                  <a:txBody>
                    <a:bodyPr/>
                    <a:lstStyle/>
                    <a:p>
                      <a:pPr algn="l" fontAlgn="b"/>
                      <a:r>
                        <a:rPr lang="en-US" sz="1600" b="1" i="0" u="none" strike="noStrike" dirty="0">
                          <a:solidFill>
                            <a:schemeClr val="tx1"/>
                          </a:solidFill>
                          <a:effectLst/>
                          <a:latin typeface="+mj-lt"/>
                        </a:rPr>
                        <a:t>Agency</a:t>
                      </a:r>
                    </a:p>
                  </a:txBody>
                  <a:tcPr marL="9525" marR="9525" marT="952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90000"/>
                      </a:schemeClr>
                    </a:solidFill>
                  </a:tcPr>
                </a:tc>
                <a:tc>
                  <a:txBody>
                    <a:bodyPr/>
                    <a:lstStyle/>
                    <a:p>
                      <a:pPr algn="ctr" fontAlgn="b"/>
                      <a:r>
                        <a:rPr lang="en-US" sz="1600" b="1" i="0" u="none" strike="noStrike" dirty="0">
                          <a:solidFill>
                            <a:schemeClr val="tx1"/>
                          </a:solidFill>
                          <a:effectLst/>
                          <a:latin typeface="+mj-lt"/>
                        </a:rPr>
                        <a:t>NAV WG</a:t>
                      </a:r>
                    </a:p>
                  </a:txBody>
                  <a:tcPr marL="9525" marR="9525" marT="9524" marB="0" anchor="ctr">
                    <a:lnT w="12700" cap="flat" cmpd="sng" algn="ctr">
                      <a:solidFill>
                        <a:schemeClr val="tx1"/>
                      </a:solidFill>
                      <a:prstDash val="solid"/>
                      <a:round/>
                      <a:headEnd type="none" w="med" len="med"/>
                      <a:tailEnd type="none" w="med" len="med"/>
                    </a:lnT>
                    <a:solidFill>
                      <a:schemeClr val="accent5">
                        <a:lumMod val="90000"/>
                      </a:schemeClr>
                    </a:solidFill>
                  </a:tcPr>
                </a:tc>
                <a:tc>
                  <a:txBody>
                    <a:bodyPr/>
                    <a:lstStyle/>
                    <a:p>
                      <a:pPr algn="l" fontAlgn="b"/>
                      <a:endParaRPr lang="en-US" sz="1600" b="1" i="0" u="none" strike="noStrike" dirty="0">
                        <a:solidFill>
                          <a:schemeClr val="tx1"/>
                        </a:solidFill>
                        <a:effectLst/>
                        <a:latin typeface="+mj-lt"/>
                      </a:endParaRPr>
                    </a:p>
                  </a:txBody>
                  <a:tcPr marL="9525" marR="9525" marT="952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90000"/>
                      </a:schemeClr>
                    </a:solidFill>
                  </a:tcPr>
                </a:tc>
                <a:extLst>
                  <a:ext uri="{0D108BD9-81ED-4DB2-BD59-A6C34878D82A}">
                    <a16:rowId xmlns:a16="http://schemas.microsoft.com/office/drawing/2014/main" val="2046174415"/>
                  </a:ext>
                </a:extLst>
              </a:tr>
              <a:tr h="360527">
                <a:tc>
                  <a:txBody>
                    <a:bodyPr/>
                    <a:lstStyle/>
                    <a:p>
                      <a:pPr algn="l" fontAlgn="t"/>
                      <a:r>
                        <a:rPr lang="en-US" sz="1600" b="1" i="0" u="none" strike="noStrike" dirty="0">
                          <a:solidFill>
                            <a:schemeClr val="tx1"/>
                          </a:solidFill>
                          <a:effectLst/>
                          <a:latin typeface="+mj-lt"/>
                        </a:rPr>
                        <a:t>CNES</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ctr"/>
                      <a:r>
                        <a:rPr lang="en-US" sz="1600" b="1" i="0" u="none" strike="noStrike" dirty="0">
                          <a:solidFill>
                            <a:schemeClr val="tx1"/>
                          </a:solidFill>
                          <a:effectLst/>
                          <a:latin typeface="+mj-lt"/>
                        </a:rPr>
                        <a:t>1</a:t>
                      </a:r>
                    </a:p>
                  </a:txBody>
                  <a:tcPr marL="9525" marR="9525" marT="9524" marB="0" anchor="ctr"/>
                </a:tc>
                <a:tc>
                  <a:txBody>
                    <a:bodyPr/>
                    <a:lstStyle/>
                    <a:p>
                      <a:pPr algn="l" fontAlgn="ctr"/>
                      <a:r>
                        <a:rPr lang="en-US" sz="1600" b="1" i="0" u="none" strike="noStrike" dirty="0">
                          <a:solidFill>
                            <a:schemeClr val="tx1"/>
                          </a:solidFill>
                          <a:effectLst/>
                          <a:latin typeface="+mj-lt"/>
                        </a:rPr>
                        <a:t>Alain Lamy</a:t>
                      </a: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21539220"/>
                  </a:ext>
                </a:extLst>
              </a:tr>
              <a:tr h="360527">
                <a:tc>
                  <a:txBody>
                    <a:bodyPr/>
                    <a:lstStyle/>
                    <a:p>
                      <a:pPr algn="l" fontAlgn="t"/>
                      <a:r>
                        <a:rPr lang="en-US" sz="1600" b="1" i="0" u="none" strike="noStrike" dirty="0">
                          <a:solidFill>
                            <a:schemeClr val="tx1"/>
                          </a:solidFill>
                          <a:effectLst/>
                          <a:latin typeface="+mj-lt"/>
                        </a:rPr>
                        <a:t>DLR</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1</a:t>
                      </a:r>
                    </a:p>
                  </a:txBody>
                  <a:tcPr marL="9525" marR="9525" marT="9524" marB="0" anchor="ctr"/>
                </a:tc>
                <a:tc>
                  <a:txBody>
                    <a:bodyPr/>
                    <a:lstStyle/>
                    <a:p>
                      <a:pPr algn="l" fontAlgn="b"/>
                      <a:r>
                        <a:rPr lang="en-US" sz="1600" b="1" i="0" u="none" strike="noStrike" dirty="0">
                          <a:solidFill>
                            <a:schemeClr val="tx1"/>
                          </a:solidFill>
                          <a:effectLst/>
                          <a:latin typeface="+mj-lt"/>
                        </a:rPr>
                        <a:t>Ralph Kahle</a:t>
                      </a: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0982800"/>
                  </a:ext>
                </a:extLst>
              </a:tr>
              <a:tr h="360527">
                <a:tc>
                  <a:txBody>
                    <a:bodyPr/>
                    <a:lstStyle/>
                    <a:p>
                      <a:pPr algn="l" fontAlgn="t"/>
                      <a:r>
                        <a:rPr lang="en-US" sz="1600" b="1" i="0" u="none" strike="noStrike" dirty="0">
                          <a:solidFill>
                            <a:schemeClr val="tx1"/>
                          </a:solidFill>
                          <a:effectLst/>
                          <a:latin typeface="+mj-lt"/>
                        </a:rPr>
                        <a:t>ESA</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3</a:t>
                      </a:r>
                    </a:p>
                  </a:txBody>
                  <a:tcPr marL="9525" marR="9525" marT="9524" marB="0" anchor="ctr"/>
                </a:tc>
                <a:tc>
                  <a:txBody>
                    <a:bodyPr/>
                    <a:lstStyle/>
                    <a:p>
                      <a:pPr algn="l" fontAlgn="b"/>
                      <a:r>
                        <a:rPr lang="en-US" sz="1600" b="1" i="0" u="none" strike="noStrike" dirty="0">
                          <a:solidFill>
                            <a:schemeClr val="tx1"/>
                          </a:solidFill>
                          <a:effectLst/>
                          <a:latin typeface="+mj-lt"/>
                        </a:rPr>
                        <a:t>Frank Dreger (virtual), Vitali Braun (virtual), Jose Miguel Lozano</a:t>
                      </a: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41491355"/>
                  </a:ext>
                </a:extLst>
              </a:tr>
              <a:tr h="360527">
                <a:tc>
                  <a:txBody>
                    <a:bodyPr/>
                    <a:lstStyle/>
                    <a:p>
                      <a:pPr algn="l" fontAlgn="t"/>
                      <a:r>
                        <a:rPr lang="en-US" sz="1600" b="1" i="0" u="none" strike="noStrike" dirty="0">
                          <a:solidFill>
                            <a:schemeClr val="tx1"/>
                          </a:solidFill>
                          <a:effectLst/>
                          <a:latin typeface="+mj-lt"/>
                        </a:rPr>
                        <a:t>JAXA</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1</a:t>
                      </a:r>
                    </a:p>
                  </a:txBody>
                  <a:tcPr marL="9525" marR="9525" marT="9524" marB="0" anchor="ctr"/>
                </a:tc>
                <a:tc>
                  <a:txBody>
                    <a:bodyPr/>
                    <a:lstStyle/>
                    <a:p>
                      <a:pPr algn="l" fontAlgn="b"/>
                      <a:r>
                        <a:rPr lang="en-US" sz="1600" b="1" i="0" u="none" strike="noStrike" dirty="0">
                          <a:solidFill>
                            <a:schemeClr val="tx1"/>
                          </a:solidFill>
                          <a:effectLst/>
                          <a:latin typeface="+mj-lt"/>
                        </a:rPr>
                        <a:t>Hideaki </a:t>
                      </a:r>
                      <a:r>
                        <a:rPr lang="en-US" sz="1600" b="1" i="0" u="none" strike="noStrike" dirty="0" err="1">
                          <a:solidFill>
                            <a:schemeClr val="tx1"/>
                          </a:solidFill>
                          <a:effectLst/>
                          <a:latin typeface="+mj-lt"/>
                        </a:rPr>
                        <a:t>Hinagawa</a:t>
                      </a:r>
                      <a:r>
                        <a:rPr lang="en-US" sz="1600" b="1" i="0" u="none" strike="noStrike" dirty="0">
                          <a:solidFill>
                            <a:schemeClr val="tx1"/>
                          </a:solidFill>
                          <a:effectLst/>
                          <a:latin typeface="+mj-lt"/>
                        </a:rPr>
                        <a:t> (virtual)</a:t>
                      </a: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97457901"/>
                  </a:ext>
                </a:extLst>
              </a:tr>
              <a:tr h="360527">
                <a:tc>
                  <a:txBody>
                    <a:bodyPr/>
                    <a:lstStyle/>
                    <a:p>
                      <a:pPr algn="l" fontAlgn="t"/>
                      <a:r>
                        <a:rPr lang="en-US" sz="1600" b="1" i="0" u="none" strike="noStrike" dirty="0">
                          <a:solidFill>
                            <a:schemeClr val="tx1"/>
                          </a:solidFill>
                          <a:effectLst/>
                          <a:latin typeface="+mj-lt"/>
                        </a:rPr>
                        <a:t>NASA</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ctr"/>
                      <a:r>
                        <a:rPr lang="en-US" sz="1600" b="1" i="0" u="none" strike="noStrike" dirty="0">
                          <a:solidFill>
                            <a:schemeClr val="tx1"/>
                          </a:solidFill>
                          <a:effectLst/>
                          <a:latin typeface="+mj-lt"/>
                        </a:rPr>
                        <a:t>7</a:t>
                      </a:r>
                    </a:p>
                  </a:txBody>
                  <a:tcPr marL="9525" marR="9525" marT="9524" marB="0" anchor="ctr"/>
                </a:tc>
                <a:tc>
                  <a:txBody>
                    <a:bodyPr/>
                    <a:lstStyle/>
                    <a:p>
                      <a:pPr algn="l" fontAlgn="ctr"/>
                      <a:r>
                        <a:rPr lang="en-US" sz="1600" b="1" i="0" u="none" strike="noStrike" dirty="0">
                          <a:solidFill>
                            <a:schemeClr val="tx1"/>
                          </a:solidFill>
                          <a:effectLst/>
                          <a:latin typeface="+mj-lt"/>
                        </a:rPr>
                        <a:t>David Berry, Juan Crenshaw, Cheryl Gramling, Julie Halverson, Dan </a:t>
                      </a:r>
                      <a:r>
                        <a:rPr lang="en-US" sz="1600" b="1" i="0" u="none" strike="noStrike" dirty="0" err="1">
                          <a:solidFill>
                            <a:schemeClr val="tx1"/>
                          </a:solidFill>
                          <a:effectLst/>
                          <a:latin typeface="+mj-lt"/>
                        </a:rPr>
                        <a:t>Oltrogge</a:t>
                      </a:r>
                      <a:r>
                        <a:rPr lang="en-US" sz="1600" b="1" i="0" u="none" strike="noStrike" dirty="0">
                          <a:solidFill>
                            <a:schemeClr val="tx1"/>
                          </a:solidFill>
                          <a:effectLst/>
                          <a:latin typeface="+mj-lt"/>
                        </a:rPr>
                        <a:t>, Patrick Zimmerman (virtual), Dianne Poster</a:t>
                      </a: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75771249"/>
                  </a:ext>
                </a:extLst>
              </a:tr>
              <a:tr h="360527">
                <a:tc>
                  <a:txBody>
                    <a:bodyPr/>
                    <a:lstStyle/>
                    <a:p>
                      <a:pPr algn="l" fontAlgn="t"/>
                      <a:r>
                        <a:rPr lang="en-US" sz="1600" b="1" i="0" u="none" strike="noStrike" dirty="0">
                          <a:solidFill>
                            <a:schemeClr val="tx1"/>
                          </a:solidFill>
                          <a:effectLst/>
                          <a:latin typeface="+mj-lt"/>
                        </a:rPr>
                        <a:t>UKSA</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0</a:t>
                      </a:r>
                    </a:p>
                  </a:txBody>
                  <a:tcPr marL="9525" marR="9525" marT="9524" marB="0" anchor="ctr"/>
                </a:tc>
                <a:tc>
                  <a:txBody>
                    <a:bodyPr/>
                    <a:lstStyle/>
                    <a:p>
                      <a:pPr algn="l" fontAlgn="b"/>
                      <a:endParaRPr lang="en-US" sz="1600" b="1" i="0" u="none" strike="noStrike" dirty="0">
                        <a:solidFill>
                          <a:schemeClr val="tx1"/>
                        </a:solidFill>
                        <a:effectLst/>
                        <a:latin typeface="+mj-lt"/>
                      </a:endParaRP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75326560"/>
                  </a:ext>
                </a:extLst>
              </a:tr>
              <a:tr h="360527">
                <a:tc>
                  <a:txBody>
                    <a:bodyPr/>
                    <a:lstStyle/>
                    <a:p>
                      <a:pPr algn="l" fontAlgn="b"/>
                      <a:r>
                        <a:rPr lang="en-US" sz="1600" b="1" i="0" u="none" strike="noStrike" dirty="0">
                          <a:solidFill>
                            <a:schemeClr val="tx1"/>
                          </a:solidFill>
                          <a:effectLst/>
                          <a:latin typeface="+mj-lt"/>
                        </a:rPr>
                        <a:t>Total</a:t>
                      </a: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13</a:t>
                      </a: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126504"/>
                  </a:ext>
                </a:extLst>
              </a:tr>
              <a:tr h="360527">
                <a:tc>
                  <a:txBody>
                    <a:bodyPr/>
                    <a:lstStyle/>
                    <a:p>
                      <a:pPr algn="l" fontAlgn="t"/>
                      <a:r>
                        <a:rPr lang="en-US" sz="1600" b="1" u="none" strike="noStrike">
                          <a:effectLst/>
                          <a:latin typeface="+mj-lt"/>
                        </a:rPr>
                        <a:t>Meeting Duration</a:t>
                      </a:r>
                      <a:endParaRPr lang="en-US" sz="1600" b="1" i="0" u="none" strike="noStrike" dirty="0">
                        <a:solidFill>
                          <a:srgbClr val="000000"/>
                        </a:solidFill>
                        <a:effectLst/>
                        <a:latin typeface="+mj-lt"/>
                      </a:endParaRP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5 days</a:t>
                      </a:r>
                    </a:p>
                  </a:txBody>
                  <a:tcPr marL="9525" marR="9525" marT="952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600" b="1" i="0" u="none" strike="noStrike" kern="1200" dirty="0">
                        <a:solidFill>
                          <a:schemeClr val="tx1"/>
                        </a:solidFill>
                        <a:effectLst/>
                        <a:latin typeface="+mn-lt"/>
                        <a:ea typeface="+mn-ea"/>
                        <a:cs typeface="+mn-cs"/>
                      </a:endParaRP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77473536"/>
                  </a:ext>
                </a:extLst>
              </a:tr>
              <a:tr h="360527">
                <a:tc>
                  <a:txBody>
                    <a:bodyPr/>
                    <a:lstStyle/>
                    <a:p>
                      <a:pPr algn="l" fontAlgn="t"/>
                      <a:r>
                        <a:rPr lang="en-US" sz="1600" b="1" u="none" strike="noStrike" dirty="0">
                          <a:effectLst/>
                          <a:latin typeface="+mj-lt"/>
                        </a:rPr>
                        <a:t>Agency Diversity</a:t>
                      </a:r>
                      <a:endParaRPr lang="en-US" sz="1600" b="1" i="0" u="none" strike="noStrike" dirty="0">
                        <a:solidFill>
                          <a:srgbClr val="000000"/>
                        </a:solidFill>
                        <a:effectLst/>
                        <a:latin typeface="+mj-lt"/>
                      </a:endParaRPr>
                    </a:p>
                  </a:txBody>
                  <a:tcPr marL="9525" marR="9525" marT="9524"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solidFill>
                            <a:schemeClr val="tx1"/>
                          </a:solidFill>
                          <a:effectLst/>
                          <a:latin typeface="+mj-lt"/>
                        </a:rPr>
                        <a:t>5</a:t>
                      </a: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94402315"/>
                  </a:ext>
                </a:extLst>
              </a:tr>
              <a:tr h="360527">
                <a:tc>
                  <a:txBody>
                    <a:bodyPr/>
                    <a:lstStyle/>
                    <a:p>
                      <a:pPr algn="l" fontAlgn="t"/>
                      <a:r>
                        <a:rPr lang="en-US" sz="1600" b="1" i="0" u="none" strike="noStrike" dirty="0">
                          <a:solidFill>
                            <a:schemeClr val="tx1"/>
                          </a:solidFill>
                          <a:effectLst/>
                          <a:latin typeface="+mj-lt"/>
                        </a:rPr>
                        <a:t>Others (Non-Nav WG personnel)</a:t>
                      </a:r>
                    </a:p>
                  </a:txBody>
                  <a:tcPr marL="9525" marR="9525" marT="952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chemeClr val="tx1"/>
                          </a:solidFill>
                          <a:effectLst/>
                          <a:latin typeface="+mj-lt"/>
                        </a:rPr>
                        <a:t>12</a:t>
                      </a:r>
                    </a:p>
                  </a:txBody>
                  <a:tcPr marL="9525" marR="9525" marT="9524" marB="0" anchor="ctr">
                    <a:lnB w="12700" cap="flat" cmpd="sng" algn="ctr">
                      <a:solidFill>
                        <a:schemeClr val="tx1"/>
                      </a:solidFill>
                      <a:prstDash val="solid"/>
                      <a:round/>
                      <a:headEnd type="none" w="med" len="med"/>
                      <a:tailEnd type="none" w="med" len="med"/>
                    </a:lnB>
                  </a:tcPr>
                </a:tc>
                <a:tc>
                  <a:txBody>
                    <a:bodyPr/>
                    <a:lstStyle/>
                    <a:p>
                      <a:pPr algn="l" fontAlgn="b"/>
                      <a:r>
                        <a:rPr lang="en-US" sz="1600" b="1" i="0" u="none" strike="noStrike" kern="1200" dirty="0">
                          <a:solidFill>
                            <a:schemeClr val="tx1"/>
                          </a:solidFill>
                          <a:effectLst/>
                          <a:latin typeface="+mn-lt"/>
                          <a:ea typeface="+mn-ea"/>
                          <a:cs typeface="+mn-cs"/>
                        </a:rPr>
                        <a:t>Daniel Fischer, Klaus Juergen Schulz, Javier Vicente, Christine Joseph, Jim Lux, Chris Volk, Mehran </a:t>
                      </a:r>
                      <a:r>
                        <a:rPr lang="en-US" sz="1600" b="1" i="0" u="none" strike="noStrike" kern="1200" dirty="0" err="1">
                          <a:solidFill>
                            <a:schemeClr val="tx1"/>
                          </a:solidFill>
                          <a:effectLst/>
                          <a:latin typeface="+mn-lt"/>
                          <a:ea typeface="+mn-ea"/>
                          <a:cs typeface="+mn-cs"/>
                        </a:rPr>
                        <a:t>Sarkarati</a:t>
                      </a:r>
                      <a:r>
                        <a:rPr lang="en-US" sz="1600" b="1" i="0" u="none" strike="noStrike" kern="1200" dirty="0">
                          <a:solidFill>
                            <a:schemeClr val="tx1"/>
                          </a:solidFill>
                          <a:effectLst/>
                          <a:latin typeface="+mn-lt"/>
                          <a:ea typeface="+mn-ea"/>
                          <a:cs typeface="+mn-cs"/>
                        </a:rPr>
                        <a:t>, Costin </a:t>
                      </a:r>
                      <a:r>
                        <a:rPr lang="en-US" sz="1600" b="1" i="0" u="none" strike="noStrike" kern="1200" dirty="0" err="1">
                          <a:solidFill>
                            <a:schemeClr val="tx1"/>
                          </a:solidFill>
                          <a:effectLst/>
                          <a:latin typeface="+mn-lt"/>
                          <a:ea typeface="+mn-ea"/>
                          <a:cs typeface="+mn-cs"/>
                        </a:rPr>
                        <a:t>Radulescu</a:t>
                      </a:r>
                      <a:r>
                        <a:rPr lang="en-US" sz="1600" b="1" i="0" u="none" strike="noStrike" kern="1200" dirty="0">
                          <a:solidFill>
                            <a:schemeClr val="tx1"/>
                          </a:solidFill>
                          <a:effectLst/>
                          <a:latin typeface="+mn-lt"/>
                          <a:ea typeface="+mn-ea"/>
                          <a:cs typeface="+mn-cs"/>
                        </a:rPr>
                        <a:t>, and several members of the SM&amp;C WG (counted as 1) , </a:t>
                      </a:r>
                      <a:r>
                        <a:rPr lang="en-US" sz="1600" b="1" i="0" u="none" strike="noStrike" dirty="0">
                          <a:solidFill>
                            <a:schemeClr val="tx1"/>
                          </a:solidFill>
                          <a:effectLst/>
                          <a:latin typeface="+mj-lt"/>
                        </a:rPr>
                        <a:t>Julien Bernard (SANA), Michel Bernier (SANA), Sergey Polyakov (NIST)</a:t>
                      </a:r>
                    </a:p>
                  </a:txBody>
                  <a:tcPr marL="9525" marR="9525" marT="952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337139"/>
                  </a:ext>
                </a:extLst>
              </a:tr>
            </a:tbl>
          </a:graphicData>
        </a:graphic>
      </p:graphicFrame>
      <p:sp>
        <p:nvSpPr>
          <p:cNvPr id="2" name="TextBox 1">
            <a:extLst>
              <a:ext uri="{FF2B5EF4-FFF2-40B4-BE49-F238E27FC236}">
                <a16:creationId xmlns:a16="http://schemas.microsoft.com/office/drawing/2014/main" id="{E198CF92-825B-FEF3-4DB6-08A8D0E17833}"/>
              </a:ext>
            </a:extLst>
          </p:cNvPr>
          <p:cNvSpPr txBox="1"/>
          <p:nvPr/>
        </p:nvSpPr>
        <p:spPr>
          <a:xfrm>
            <a:off x="-1" y="6610594"/>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223802886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70517" y="846584"/>
            <a:ext cx="11352888" cy="5639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95000"/>
              </a:lnSpc>
            </a:pPr>
            <a:r>
              <a:rPr lang="en-US" sz="1600" b="1" dirty="0"/>
              <a:t>Achievements for this meeting cycle:</a:t>
            </a:r>
          </a:p>
          <a:p>
            <a:pPr marL="342900" lvl="1" indent="-342900">
              <a:lnSpc>
                <a:spcPct val="95000"/>
              </a:lnSpc>
              <a:buFont typeface="Arial" panose="020B0604020202020204" pitchFamily="34" charset="0"/>
              <a:buChar char="•"/>
            </a:pPr>
            <a:r>
              <a:rPr lang="en-US" sz="1600" dirty="0">
                <a:cs typeface="Arial" pitchFamily="34" charset="0"/>
              </a:rPr>
              <a:t>Completed a CESG requested presentation on potential NavWG contributions to </a:t>
            </a:r>
            <a:r>
              <a:rPr lang="en-US" sz="1600" dirty="0" err="1">
                <a:cs typeface="Arial" pitchFamily="34" charset="0"/>
              </a:rPr>
              <a:t>LunaNet</a:t>
            </a:r>
            <a:r>
              <a:rPr lang="en-US" sz="1600" dirty="0">
                <a:cs typeface="Arial" pitchFamily="34" charset="0"/>
                <a:sym typeface="Arial" pitchFamily="34" charset="0"/>
              </a:rPr>
              <a:t>. </a:t>
            </a:r>
            <a:r>
              <a:rPr lang="en-US" sz="1600" dirty="0">
                <a:cs typeface="Arial" pitchFamily="34" charset="0"/>
              </a:rPr>
              <a:t>Nav WG members Cheryl Gramling and Juan Crenshaw were the presenters.</a:t>
            </a:r>
          </a:p>
          <a:p>
            <a:pPr marL="342900" lvl="1" indent="-342900">
              <a:lnSpc>
                <a:spcPct val="95000"/>
              </a:lnSpc>
              <a:buFont typeface="Arial" panose="020B0604020202020204" pitchFamily="34" charset="0"/>
              <a:buChar char="•"/>
            </a:pPr>
            <a:r>
              <a:rPr lang="en-GB" sz="1600" dirty="0">
                <a:cs typeface="Arial" pitchFamily="34" charset="0"/>
                <a:sym typeface="Arial" pitchFamily="34" charset="0"/>
              </a:rPr>
              <a:t>Completed discussion of Conjunction Data Message V.2 (Review draft Pink Book 1.1) with members of the </a:t>
            </a:r>
            <a:r>
              <a:rPr lang="en-GB" sz="1600" dirty="0" err="1">
                <a:cs typeface="Arial" pitchFamily="34" charset="0"/>
                <a:sym typeface="Arial" pitchFamily="34" charset="0"/>
              </a:rPr>
              <a:t>TraCSS</a:t>
            </a:r>
            <a:r>
              <a:rPr lang="en-GB" sz="1600" dirty="0">
                <a:cs typeface="Arial" pitchFamily="34" charset="0"/>
                <a:sym typeface="Arial" pitchFamily="34" charset="0"/>
              </a:rPr>
              <a:t> system being developed by NOAA/NIST for civil space conjunction assessment</a:t>
            </a:r>
          </a:p>
          <a:p>
            <a:pPr marL="342900" lvl="1" indent="-342900">
              <a:lnSpc>
                <a:spcPct val="95000"/>
              </a:lnSpc>
              <a:buFont typeface="Arial" panose="020B0604020202020204" pitchFamily="34" charset="0"/>
              <a:buChar char="•"/>
            </a:pPr>
            <a:r>
              <a:rPr lang="en-GB" sz="1600" dirty="0">
                <a:cs typeface="Arial" pitchFamily="34" charset="0"/>
                <a:sym typeface="Arial" pitchFamily="34" charset="0"/>
              </a:rPr>
              <a:t>Continued Reconfirmation of Pointing Request Message (poll ends 10-May-2024); 3 "adopt" votes received as of 03-May-2024</a:t>
            </a:r>
          </a:p>
          <a:p>
            <a:pPr marL="342900" lvl="1" indent="-342900">
              <a:lnSpc>
                <a:spcPct val="95000"/>
              </a:lnSpc>
              <a:buFont typeface="Arial" panose="020B0604020202020204" pitchFamily="34" charset="0"/>
              <a:buChar char="•"/>
            </a:pPr>
            <a:r>
              <a:rPr lang="en-GB" sz="1600" dirty="0">
                <a:cs typeface="Arial" pitchFamily="34" charset="0"/>
                <a:sym typeface="Arial" pitchFamily="34" charset="0"/>
              </a:rPr>
              <a:t>Continued discussion of plans for content updates in Tracking Data Message V.3 draft (P-2.0.2)</a:t>
            </a:r>
          </a:p>
          <a:p>
            <a:pPr marL="342900" lvl="1" indent="-342900">
              <a:lnSpc>
                <a:spcPct val="95000"/>
              </a:lnSpc>
              <a:buFont typeface="Arial" panose="020B0604020202020204" pitchFamily="34" charset="0"/>
              <a:buChar char="•"/>
            </a:pPr>
            <a:r>
              <a:rPr lang="en-GB" sz="1600" dirty="0">
                <a:cs typeface="Arial" pitchFamily="34" charset="0"/>
                <a:sym typeface="Arial" pitchFamily="34" charset="0"/>
              </a:rPr>
              <a:t>Completed discussion of 3 White Books 1.0: Launch Data Message, Fragmentation Data Message, and Navigation Events Message </a:t>
            </a:r>
          </a:p>
          <a:p>
            <a:pPr marL="342900" lvl="1" indent="-342900">
              <a:lnSpc>
                <a:spcPct val="95000"/>
              </a:lnSpc>
              <a:buFont typeface="Arial" panose="020B0604020202020204" pitchFamily="34" charset="0"/>
              <a:buChar char="•"/>
            </a:pPr>
            <a:r>
              <a:rPr lang="en-GB" sz="1600" dirty="0">
                <a:cs typeface="Arial" pitchFamily="34" charset="0"/>
                <a:sym typeface="Arial" pitchFamily="34" charset="0"/>
              </a:rPr>
              <a:t>Continued discussion of NDM/XML V.4 Pink Book draft 3.0.1 and issues with the document schedule</a:t>
            </a:r>
          </a:p>
          <a:p>
            <a:pPr marL="342900" lvl="1" indent="-342900">
              <a:lnSpc>
                <a:spcPct val="95000"/>
              </a:lnSpc>
              <a:spcAft>
                <a:spcPts val="900"/>
              </a:spcAft>
              <a:buFont typeface="Arial" panose="020B0604020202020204" pitchFamily="34" charset="0"/>
              <a:buChar char="•"/>
            </a:pPr>
            <a:r>
              <a:rPr lang="en-GB" sz="1600" dirty="0">
                <a:cs typeface="Arial" pitchFamily="34" charset="0"/>
                <a:sym typeface="Arial" pitchFamily="34" charset="0"/>
              </a:rPr>
              <a:t>Completed discussion of the Concept Paper for a potential new project ("Navigation Composite Message"), will request CMC Poll. </a:t>
            </a:r>
          </a:p>
          <a:p>
            <a:pPr>
              <a:lnSpc>
                <a:spcPct val="95000"/>
              </a:lnSpc>
              <a:spcAft>
                <a:spcPts val="1200"/>
              </a:spcAft>
              <a:buClr>
                <a:srgbClr val="000000"/>
              </a:buClr>
              <a:buSzPct val="95000"/>
            </a:pPr>
            <a:r>
              <a:rPr lang="en-US" sz="1600" b="1" dirty="0"/>
              <a:t>Working Group Status:</a:t>
            </a:r>
            <a:r>
              <a:rPr lang="en-US" sz="1600" b="1" dirty="0">
                <a:solidFill>
                  <a:srgbClr val="00B050"/>
                </a:solidFill>
              </a:rPr>
              <a:t> </a:t>
            </a:r>
            <a:r>
              <a:rPr lang="en-GB" sz="1600" b="1" dirty="0">
                <a:solidFill>
                  <a:srgbClr val="00B050"/>
                </a:solidFill>
                <a:cs typeface="Arial" pitchFamily="34" charset="0"/>
              </a:rPr>
              <a:t> Good progress, "High Momentum" with very good attendance.</a:t>
            </a:r>
            <a:endParaRPr lang="en-US" sz="1600" b="1" dirty="0">
              <a:solidFill>
                <a:srgbClr val="00B050"/>
              </a:solidFill>
              <a:cs typeface="Arial" pitchFamily="34" charset="0"/>
              <a:sym typeface="Arial" pitchFamily="34" charset="0"/>
            </a:endParaRPr>
          </a:p>
          <a:p>
            <a:pPr>
              <a:lnSpc>
                <a:spcPct val="95000"/>
              </a:lnSpc>
              <a:buClr>
                <a:srgbClr val="000000"/>
              </a:buClr>
              <a:buSzPct val="95000"/>
            </a:pPr>
            <a:r>
              <a:rPr lang="en-US" sz="1600" b="1" dirty="0"/>
              <a:t>Interaction with other WGs:</a:t>
            </a:r>
          </a:p>
          <a:p>
            <a:pPr marL="285750" lvl="1" indent="-285750">
              <a:lnSpc>
                <a:spcPct val="95000"/>
              </a:lnSpc>
              <a:buClr>
                <a:srgbClr val="000000"/>
              </a:buClr>
              <a:buSzPct val="95000"/>
              <a:buFont typeface="Arial" panose="020B0604020202020204" pitchFamily="34" charset="0"/>
              <a:buChar char="•"/>
            </a:pPr>
            <a:r>
              <a:rPr lang="en-US" sz="1600" dirty="0">
                <a:cs typeface="Arial" pitchFamily="34" charset="0"/>
              </a:rPr>
              <a:t>Completed a CESG requested </a:t>
            </a:r>
            <a:r>
              <a:rPr lang="en-US" sz="1600" dirty="0" err="1">
                <a:cs typeface="Arial" pitchFamily="34" charset="0"/>
              </a:rPr>
              <a:t>LunaNet</a:t>
            </a:r>
            <a:r>
              <a:rPr lang="en-US" sz="1600" dirty="0">
                <a:cs typeface="Arial" pitchFamily="34" charset="0"/>
              </a:rPr>
              <a:t> discussion with representation from CESG Chair, MOIMS AD, NavWG, and SM&amp;C WG</a:t>
            </a:r>
            <a:r>
              <a:rPr lang="en-US" sz="1600" dirty="0">
                <a:cs typeface="Arial" pitchFamily="34" charset="0"/>
                <a:sym typeface="Arial" pitchFamily="34" charset="0"/>
              </a:rPr>
              <a:t>. </a:t>
            </a:r>
            <a:endParaRPr lang="en-US" sz="1600" dirty="0">
              <a:cs typeface="Arial" pitchFamily="34" charset="0"/>
            </a:endParaRPr>
          </a:p>
          <a:p>
            <a:pPr marL="285750" lvl="1" indent="-285750">
              <a:lnSpc>
                <a:spcPct val="95000"/>
              </a:lnSpc>
              <a:buClr>
                <a:srgbClr val="000000"/>
              </a:buClr>
              <a:buSzPct val="95000"/>
              <a:buFont typeface="Arial" panose="020B0604020202020204" pitchFamily="34" charset="0"/>
              <a:buChar char="•"/>
            </a:pPr>
            <a:r>
              <a:rPr lang="en-GB" sz="1600" dirty="0">
                <a:cs typeface="Arial" pitchFamily="34" charset="0"/>
              </a:rPr>
              <a:t>Met with the Delta-DOR WG to discuss requested additions to the Tracking Data Message</a:t>
            </a:r>
          </a:p>
          <a:p>
            <a:pPr marL="285750" lvl="1" indent="-285750">
              <a:lnSpc>
                <a:spcPct val="95000"/>
              </a:lnSpc>
              <a:buClr>
                <a:srgbClr val="000000"/>
              </a:buClr>
              <a:buSzPct val="95000"/>
              <a:buFont typeface="Arial" panose="020B0604020202020204" pitchFamily="34" charset="0"/>
              <a:buChar char="•"/>
            </a:pPr>
            <a:r>
              <a:rPr lang="en-GB" sz="1600" dirty="0">
                <a:cs typeface="Arial" pitchFamily="34" charset="0"/>
              </a:rPr>
              <a:t>Some members of NavWG also attended discussions with Time Management and a joint meeting of several Space Link Services WGs</a:t>
            </a:r>
          </a:p>
          <a:p>
            <a:pPr marL="285750" lvl="1" indent="-285750">
              <a:lnSpc>
                <a:spcPct val="95000"/>
              </a:lnSpc>
              <a:spcAft>
                <a:spcPts val="900"/>
              </a:spcAft>
              <a:buClr>
                <a:srgbClr val="000000"/>
              </a:buClr>
              <a:buSzPct val="95000"/>
              <a:buFont typeface="Arial" panose="020B0604020202020204" pitchFamily="34" charset="0"/>
              <a:buChar char="•"/>
            </a:pPr>
            <a:r>
              <a:rPr lang="en-GB" sz="1600" dirty="0">
                <a:cs typeface="Arial" pitchFamily="34" charset="0"/>
              </a:rPr>
              <a:t>Met with representatives of SANA Operator Team to discuss various topics related to NavWG use of SANA </a:t>
            </a:r>
            <a:endParaRPr lang="en-US" sz="1600" dirty="0"/>
          </a:p>
          <a:p>
            <a:pPr>
              <a:lnSpc>
                <a:spcPct val="95000"/>
              </a:lnSpc>
              <a:buClr>
                <a:srgbClr val="000000"/>
              </a:buClr>
              <a:buSzPct val="95000"/>
            </a:pPr>
            <a:r>
              <a:rPr lang="en-US" sz="1600" b="1" dirty="0"/>
              <a:t>Problems &amp; Issues:</a:t>
            </a:r>
            <a:r>
              <a:rPr lang="en-GB" sz="1600" dirty="0"/>
              <a:t> </a:t>
            </a:r>
          </a:p>
          <a:p>
            <a:pPr marL="285750" indent="-285750">
              <a:lnSpc>
                <a:spcPct val="95000"/>
              </a:lnSpc>
              <a:buClr>
                <a:srgbClr val="000000"/>
              </a:buClr>
              <a:buSzPct val="95000"/>
              <a:buFont typeface="Arial" panose="020B0604020202020204" pitchFamily="34" charset="0"/>
              <a:buChar char="•"/>
            </a:pPr>
            <a:r>
              <a:rPr lang="en-US" sz="1600" dirty="0">
                <a:cs typeface="Arial" pitchFamily="34" charset="0"/>
              </a:rPr>
              <a:t>The Department of Commerce (DOC) meeting room required an application (</a:t>
            </a:r>
            <a:r>
              <a:rPr lang="en-US" sz="1600" dirty="0" err="1">
                <a:cs typeface="Arial" pitchFamily="34" charset="0"/>
              </a:rPr>
              <a:t>ClickShare</a:t>
            </a:r>
            <a:r>
              <a:rPr lang="en-US" sz="1600" dirty="0">
                <a:cs typeface="Arial" pitchFamily="34" charset="0"/>
              </a:rPr>
              <a:t>) to be installed on presenter laptops, which some Agency technical support groups do not permit. Secretariat should provide advance notice of special presentation software requirements. </a:t>
            </a:r>
          </a:p>
          <a:p>
            <a:pPr marL="285750" indent="-285750">
              <a:lnSpc>
                <a:spcPct val="95000"/>
              </a:lnSpc>
              <a:buClr>
                <a:srgbClr val="000000"/>
              </a:buClr>
              <a:buSzPct val="95000"/>
              <a:buFont typeface="Arial" panose="020B0604020202020204" pitchFamily="34" charset="0"/>
              <a:buChar char="•"/>
            </a:pPr>
            <a:r>
              <a:rPr lang="en-US" sz="1600" dirty="0">
                <a:cs typeface="Arial" pitchFamily="34" charset="0"/>
              </a:rPr>
              <a:t>Security escort arrangements in the DOC building helped attendees avoid getting lost in the building maze and personnel contributed some relevant technical commentary, and may have been warranted for security reasons, but presented some challenges to inter-Working Group activities.</a:t>
            </a:r>
          </a:p>
          <a:p>
            <a:pPr marL="285750" indent="-285750">
              <a:lnSpc>
                <a:spcPct val="95000"/>
              </a:lnSpc>
              <a:buClr>
                <a:srgbClr val="000000"/>
              </a:buClr>
              <a:buSzPct val="95000"/>
              <a:buFont typeface="Arial" panose="020B0604020202020204" pitchFamily="34" charset="0"/>
              <a:buChar char="•"/>
            </a:pPr>
            <a:endParaRPr lang="en-US" sz="1500" dirty="0">
              <a:cs typeface="Arial" pitchFamily="34" charset="0"/>
            </a:endParaRPr>
          </a:p>
          <a:p>
            <a:pPr marL="285750" indent="-285750">
              <a:lnSpc>
                <a:spcPct val="95000"/>
              </a:lnSpc>
              <a:buClr>
                <a:srgbClr val="000000"/>
              </a:buClr>
              <a:buSzPct val="95000"/>
              <a:buFont typeface="Arial" panose="020B0604020202020204" pitchFamily="34" charset="0"/>
              <a:buChar char="•"/>
            </a:pPr>
            <a:endParaRPr lang="en-US" sz="1500" dirty="0">
              <a:cs typeface="Arial" pitchFamily="34" charset="0"/>
            </a:endParaRP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NAV WG Executive Summary </a:t>
            </a:r>
            <a:endParaRPr lang="en-US" dirty="0"/>
          </a:p>
        </p:txBody>
      </p:sp>
      <p:sp>
        <p:nvSpPr>
          <p:cNvPr id="2" name="TextBox 1">
            <a:extLst>
              <a:ext uri="{FF2B5EF4-FFF2-40B4-BE49-F238E27FC236}">
                <a16:creationId xmlns:a16="http://schemas.microsoft.com/office/drawing/2014/main" id="{E1230764-C9D6-F68A-5753-C5F50B9D4DB1}"/>
              </a:ext>
            </a:extLst>
          </p:cNvPr>
          <p:cNvSpPr txBox="1"/>
          <p:nvPr/>
        </p:nvSpPr>
        <p:spPr>
          <a:xfrm>
            <a:off x="0" y="6619207"/>
            <a:ext cx="2290355" cy="230832"/>
          </a:xfrm>
          <a:prstGeom prst="rect">
            <a:avLst/>
          </a:prstGeom>
          <a:solidFill>
            <a:schemeClr val="bg1"/>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6352B1F0-894E-EBEB-AD7D-E4FAEDCE7419}"/>
              </a:ext>
            </a:extLst>
          </p:cNvPr>
          <p:cNvSpPr txBox="1"/>
          <p:nvPr/>
        </p:nvSpPr>
        <p:spPr>
          <a:xfrm>
            <a:off x="0" y="6619207"/>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370547190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38385" y="1076857"/>
            <a:ext cx="11314632" cy="53796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buClr>
                <a:srgbClr val="000000"/>
              </a:buClr>
              <a:buSzPct val="95000"/>
            </a:pPr>
            <a:r>
              <a:rPr lang="en-US" b="1" dirty="0"/>
              <a:t>Resolutions agreed upon this meeting:</a:t>
            </a:r>
          </a:p>
          <a:p>
            <a:pPr>
              <a:buClr>
                <a:srgbClr val="000000"/>
              </a:buClr>
              <a:buSzPct val="95000"/>
            </a:pPr>
            <a:endParaRPr lang="en-GB" u="sng" dirty="0"/>
          </a:p>
          <a:p>
            <a:pPr marL="742950" lvl="1" indent="-285750">
              <a:buClr>
                <a:srgbClr val="000000"/>
              </a:buClr>
              <a:buSzPct val="95000"/>
              <a:buFont typeface="Arial" panose="020B0604020202020204" pitchFamily="34" charset="0"/>
              <a:buChar char="•"/>
            </a:pPr>
            <a:r>
              <a:rPr lang="en-GB" u="sng" dirty="0"/>
              <a:t>NAV-01: </a:t>
            </a:r>
            <a:r>
              <a:rPr lang="en-GB" dirty="0"/>
              <a:t>The Navigation WG thanks The US Department of Commerce for arranging the high </a:t>
            </a:r>
            <a:r>
              <a:rPr lang="en-GB" dirty="0" err="1"/>
              <a:t>caliber</a:t>
            </a:r>
            <a:r>
              <a:rPr lang="en-GB" dirty="0"/>
              <a:t> of opening Plenary speakers, including  the Deputy Secretary of Commerce, NOAA leadership, and the leadership of the White House National Space Council.  </a:t>
            </a:r>
          </a:p>
          <a:p>
            <a:pPr marL="742950" lvl="1" indent="-285750">
              <a:buClr>
                <a:srgbClr val="000000"/>
              </a:buClr>
              <a:buSzPct val="95000"/>
              <a:buFont typeface="Arial" panose="020B0604020202020204" pitchFamily="34" charset="0"/>
              <a:buChar char="•"/>
            </a:pPr>
            <a:r>
              <a:rPr lang="en-GB" u="sng" dirty="0"/>
              <a:t>Nav-02</a:t>
            </a:r>
            <a:r>
              <a:rPr lang="en-GB" dirty="0"/>
              <a:t>: The Navigation WG expresses thanks for the great meeting facilities!</a:t>
            </a:r>
          </a:p>
          <a:p>
            <a:pPr marL="742950" lvl="1" indent="-285750">
              <a:buClr>
                <a:srgbClr val="000000"/>
              </a:buClr>
              <a:buSzPct val="95000"/>
              <a:buFont typeface="Arial" panose="020B0604020202020204" pitchFamily="34" charset="0"/>
              <a:buChar char="•"/>
            </a:pPr>
            <a:r>
              <a:rPr lang="en-GB" u="sng" dirty="0"/>
              <a:t>NAV-03</a:t>
            </a:r>
            <a:r>
              <a:rPr lang="en-GB" dirty="0"/>
              <a:t>: To create a CMC Poll for a new project, the "Navigation Composite Message" </a:t>
            </a:r>
          </a:p>
          <a:p>
            <a:pPr lvl="1">
              <a:buClr>
                <a:srgbClr val="000000"/>
              </a:buClr>
              <a:buSzPct val="95000"/>
            </a:pPr>
            <a:endParaRPr lang="en-US" dirty="0"/>
          </a:p>
          <a:p>
            <a:pPr>
              <a:buClr>
                <a:srgbClr val="000000"/>
              </a:buClr>
              <a:buSzPct val="95000"/>
            </a:pPr>
            <a:r>
              <a:rPr lang="en-US" b="1" dirty="0"/>
              <a:t>Further Resolutions anticipated in the next 6 months:</a:t>
            </a:r>
          </a:p>
          <a:p>
            <a:pPr marL="742950" lvl="1" indent="-285750">
              <a:buClr>
                <a:srgbClr val="000000"/>
              </a:buClr>
              <a:buSzPct val="95000"/>
              <a:buFont typeface="Arial" panose="020B0604020202020204" pitchFamily="34" charset="0"/>
              <a:buChar char="•"/>
            </a:pPr>
            <a:r>
              <a:rPr lang="en-GB" dirty="0"/>
              <a:t>None anticipated</a:t>
            </a:r>
          </a:p>
          <a:p>
            <a:pPr lvl="1">
              <a:buClr>
                <a:srgbClr val="000000"/>
              </a:buClr>
              <a:buSzPct val="95000"/>
            </a:pPr>
            <a:endParaRPr lang="en-US" dirty="0">
              <a:solidFill>
                <a:srgbClr val="FF0000"/>
              </a:solidFill>
            </a:endParaRPr>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NAV WG Executive Summary </a:t>
            </a:r>
          </a:p>
        </p:txBody>
      </p:sp>
      <p:sp>
        <p:nvSpPr>
          <p:cNvPr id="2" name="TextBox 1">
            <a:extLst>
              <a:ext uri="{FF2B5EF4-FFF2-40B4-BE49-F238E27FC236}">
                <a16:creationId xmlns:a16="http://schemas.microsoft.com/office/drawing/2014/main" id="{2F2E9EAD-8499-66A3-084D-1965A0E66329}"/>
              </a:ext>
            </a:extLst>
          </p:cNvPr>
          <p:cNvSpPr txBox="1"/>
          <p:nvPr/>
        </p:nvSpPr>
        <p:spPr>
          <a:xfrm>
            <a:off x="-1" y="6488668"/>
            <a:ext cx="2301073" cy="369332"/>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ED5A8E7D-0DB6-C9C8-FCF8-341C79836139}"/>
              </a:ext>
            </a:extLst>
          </p:cNvPr>
          <p:cNvSpPr txBox="1"/>
          <p:nvPr/>
        </p:nvSpPr>
        <p:spPr>
          <a:xfrm>
            <a:off x="-1" y="6610594"/>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Fall 2023 10-Nov-2023</a:t>
            </a:r>
          </a:p>
        </p:txBody>
      </p:sp>
      <p:sp>
        <p:nvSpPr>
          <p:cNvPr id="4" name="TextBox 3">
            <a:extLst>
              <a:ext uri="{FF2B5EF4-FFF2-40B4-BE49-F238E27FC236}">
                <a16:creationId xmlns:a16="http://schemas.microsoft.com/office/drawing/2014/main" id="{DD0F1907-7480-86F9-2649-8FAAB3C02791}"/>
              </a:ext>
            </a:extLst>
          </p:cNvPr>
          <p:cNvSpPr txBox="1"/>
          <p:nvPr/>
        </p:nvSpPr>
        <p:spPr>
          <a:xfrm>
            <a:off x="10717" y="6626717"/>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14283272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31261" y="1076857"/>
            <a:ext cx="11023857" cy="53796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buClr>
                <a:srgbClr val="000000"/>
              </a:buClr>
              <a:buSzPct val="95000"/>
            </a:pPr>
            <a:r>
              <a:rPr lang="en-US" b="1" dirty="0"/>
              <a:t>Planning (only approved Projects):</a:t>
            </a:r>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NAV WG Executive Summary </a:t>
            </a:r>
          </a:p>
        </p:txBody>
      </p:sp>
      <p:graphicFrame>
        <p:nvGraphicFramePr>
          <p:cNvPr id="6" name="Table 5">
            <a:extLst>
              <a:ext uri="{FF2B5EF4-FFF2-40B4-BE49-F238E27FC236}">
                <a16:creationId xmlns:a16="http://schemas.microsoft.com/office/drawing/2014/main" id="{37366ED1-CF02-4D17-AD66-1FF0798A6489}"/>
              </a:ext>
            </a:extLst>
          </p:cNvPr>
          <p:cNvGraphicFramePr>
            <a:graphicFrameLocks noGrp="1"/>
          </p:cNvGraphicFramePr>
          <p:nvPr>
            <p:extLst>
              <p:ext uri="{D42A27DB-BD31-4B8C-83A1-F6EECF244321}">
                <p14:modId xmlns:p14="http://schemas.microsoft.com/office/powerpoint/2010/main" val="4159945062"/>
              </p:ext>
            </p:extLst>
          </p:nvPr>
        </p:nvGraphicFramePr>
        <p:xfrm>
          <a:off x="536882" y="1645756"/>
          <a:ext cx="11202037" cy="4144915"/>
        </p:xfrm>
        <a:graphic>
          <a:graphicData uri="http://schemas.openxmlformats.org/drawingml/2006/table">
            <a:tbl>
              <a:tblPr>
                <a:tableStyleId>{5C22544A-7EE6-4342-B048-85BDC9FD1C3A}</a:tableStyleId>
              </a:tblPr>
              <a:tblGrid>
                <a:gridCol w="1070493">
                  <a:extLst>
                    <a:ext uri="{9D8B030D-6E8A-4147-A177-3AD203B41FA5}">
                      <a16:colId xmlns:a16="http://schemas.microsoft.com/office/drawing/2014/main" val="20000"/>
                    </a:ext>
                  </a:extLst>
                </a:gridCol>
                <a:gridCol w="1125085">
                  <a:extLst>
                    <a:ext uri="{9D8B030D-6E8A-4147-A177-3AD203B41FA5}">
                      <a16:colId xmlns:a16="http://schemas.microsoft.com/office/drawing/2014/main" val="20001"/>
                    </a:ext>
                  </a:extLst>
                </a:gridCol>
                <a:gridCol w="2933402">
                  <a:extLst>
                    <a:ext uri="{9D8B030D-6E8A-4147-A177-3AD203B41FA5}">
                      <a16:colId xmlns:a16="http://schemas.microsoft.com/office/drawing/2014/main" val="20002"/>
                    </a:ext>
                  </a:extLst>
                </a:gridCol>
                <a:gridCol w="4204531">
                  <a:extLst>
                    <a:ext uri="{9D8B030D-6E8A-4147-A177-3AD203B41FA5}">
                      <a16:colId xmlns:a16="http://schemas.microsoft.com/office/drawing/2014/main" val="20003"/>
                    </a:ext>
                  </a:extLst>
                </a:gridCol>
                <a:gridCol w="1868526">
                  <a:extLst>
                    <a:ext uri="{9D8B030D-6E8A-4147-A177-3AD203B41FA5}">
                      <a16:colId xmlns:a16="http://schemas.microsoft.com/office/drawing/2014/main" val="20004"/>
                    </a:ext>
                  </a:extLst>
                </a:gridCol>
              </a:tblGrid>
              <a:tr h="390643">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&amp;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69239">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Good progress. Spent considerable time discussing tracking data message changes in the recently distributed Pink Book 2.0.2 draft. Had joint meeting with Delta-DOR working group regarding requested changes.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06-May-2019</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                       30-Aug-2026</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279290463"/>
                  </a:ext>
                </a:extLst>
              </a:tr>
              <a:tr h="524900">
                <a:tc>
                  <a:txBody>
                    <a:bodyPr/>
                    <a:lstStyle/>
                    <a:p>
                      <a:pPr algn="ctr"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hr-HR" sz="12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Version 4 Revision</a:t>
                      </a:r>
                      <a:endParaRPr lang="en-US" sz="12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dirty="0">
                          <a:solidFill>
                            <a:schemeClr val="bg1"/>
                          </a:solidFill>
                          <a:effectLst/>
                          <a:latin typeface="Arial" panose="020B0604020202020204" pitchFamily="34" charset="0"/>
                          <a:ea typeface="Arial" charset="0"/>
                          <a:cs typeface="Arial" panose="020B0604020202020204" pitchFamily="34" charset="0"/>
                        </a:rPr>
                        <a:t>Good progress. Discussed impending Agency Review and issues with the schedule due to the gap between publishing the ADM and this companion document.</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date                      06-Jan-2023</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date                       15-Jan-2025</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2163424284"/>
                  </a:ext>
                </a:extLst>
              </a:tr>
              <a:tr h="524900">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507.0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 (NEM)</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Good progress. We reviewed a draft of White Book Version 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07-Nov-2017</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28-Feb-2026</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1393752613"/>
                  </a:ext>
                </a:extLst>
              </a:tr>
              <a:tr h="517807">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507.1</a:t>
                      </a:r>
                      <a:endParaRPr lang="bg-BG" sz="1200" b="0" i="0" u="none" strike="noStrike" kern="1200" dirty="0">
                        <a:solidFill>
                          <a:schemeClr val="bg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Arial" panose="020B0604020202020204" pitchFamily="34" charset="0"/>
                          <a:cs typeface="Arial" panose="020B0604020202020204" pitchFamily="34" charset="0"/>
                        </a:rPr>
                        <a:t>Launch Data Message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Good progress. We reviewed a draft of White Book Version 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02-Jun-2023</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 </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01-Dec-2025</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2033355564"/>
                  </a:ext>
                </a:extLst>
              </a:tr>
              <a:tr h="517807">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i="0" u="none" strike="noStrike" dirty="0">
                          <a:solidFill>
                            <a:schemeClr val="bg1"/>
                          </a:solidFill>
                          <a:effectLst/>
                          <a:highlight>
                            <a:srgbClr val="0B52FC"/>
                          </a:highlight>
                          <a:latin typeface="Arial" panose="020B0604020202020204" pitchFamily="34" charset="0"/>
                          <a:ea typeface="Arial" charset="0"/>
                          <a:cs typeface="Arial" panose="020B0604020202020204" pitchFamily="34" charset="0"/>
                        </a:rPr>
                        <a:t>Conjunction Data Message 5 Year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baseline="0" dirty="0">
                          <a:solidFill>
                            <a:schemeClr val="bg1"/>
                          </a:solidFill>
                          <a:effectLst/>
                          <a:highlight>
                            <a:srgbClr val="0B52FC"/>
                          </a:highlight>
                          <a:latin typeface="Arial" panose="020B0604020202020204" pitchFamily="34" charset="0"/>
                          <a:ea typeface="Arial" charset="0"/>
                          <a:cs typeface="Arial" panose="020B0604020202020204" pitchFamily="34" charset="0"/>
                        </a:rPr>
                        <a:t>Discussion of future use of the standard in the US DOC Traffic Coordination System for Space (</a:t>
                      </a:r>
                      <a:r>
                        <a:rPr lang="en-US" sz="1200" u="none" strike="noStrike" kern="1200" baseline="0" dirty="0" err="1">
                          <a:solidFill>
                            <a:schemeClr val="bg1"/>
                          </a:solidFill>
                          <a:effectLst/>
                          <a:highlight>
                            <a:srgbClr val="0B52FC"/>
                          </a:highlight>
                          <a:latin typeface="Arial" panose="020B0604020202020204" pitchFamily="34" charset="0"/>
                          <a:ea typeface="Arial" charset="0"/>
                          <a:cs typeface="Arial" panose="020B0604020202020204" pitchFamily="34" charset="0"/>
                        </a:rPr>
                        <a:t>TraCSS</a:t>
                      </a:r>
                      <a:r>
                        <a:rPr lang="en-US" sz="1200" u="none" strike="noStrike" kern="1200" baseline="0" dirty="0">
                          <a:solidFill>
                            <a:schemeClr val="bg1"/>
                          </a:solidFill>
                          <a:effectLst/>
                          <a:highlight>
                            <a:srgbClr val="0B52FC"/>
                          </a:highlight>
                          <a:latin typeface="Arial" panose="020B0604020202020204" pitchFamily="34" charset="0"/>
                          <a:ea typeface="Arial" charset="0"/>
                          <a:cs typeface="Arial" panose="020B0604020202020204" pitchFamily="34" charset="0"/>
                        </a:rPr>
                        <a:t>). Document is in Agency Review for another month.</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14-Jan-2019</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                       30-Sep-2024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3061652783"/>
                  </a:ext>
                </a:extLst>
              </a:tr>
              <a:tr h="434868">
                <a:tc>
                  <a:txBody>
                    <a:bodyPr/>
                    <a:lstStyle/>
                    <a:p>
                      <a:pPr algn="ctr" fontAlgn="t"/>
                      <a:r>
                        <a:rPr lang="en-US" sz="1200" b="0" i="0" u="none" strike="noStrike" baseline="0"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effectLst/>
                          <a:latin typeface="Arial" panose="020B0604020202020204" pitchFamily="34" charset="0"/>
                          <a:cs typeface="Arial" panose="020B0604020202020204" pitchFamily="34" charset="0"/>
                        </a:rPr>
                        <a:t>508.2</a:t>
                      </a:r>
                      <a:endParaRPr lang="bg-BG" sz="1200" b="0" i="0" u="none" strike="noStrike" kern="1200" baseline="0" dirty="0">
                        <a:solidFill>
                          <a:schemeClr val="bg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i="0" u="none" strike="noStrike" kern="1200" dirty="0">
                          <a:solidFill>
                            <a:schemeClr val="bg1"/>
                          </a:solidFill>
                          <a:effectLst/>
                          <a:latin typeface="Arial" panose="020B0604020202020204" pitchFamily="34" charset="0"/>
                          <a:ea typeface="Arial" charset="0"/>
                          <a:cs typeface="Arial" panose="020B0604020202020204" pitchFamily="34" charset="0"/>
                        </a:rPr>
                        <a:t>Fragmentation Data Message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Good progress. We reviewed a draft of White Book Version 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02-Jan-2024</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                       15-Sep-2026</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4140681842"/>
                  </a:ext>
                </a:extLst>
              </a:tr>
              <a:tr h="434868">
                <a:tc>
                  <a:txBody>
                    <a:bodyPr/>
                    <a:lstStyle/>
                    <a:p>
                      <a:pPr algn="ctr"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sk-SK" sz="1200" u="none" strike="noStrike" kern="1200" dirty="0">
                          <a:solidFill>
                            <a:schemeClr val="bg1"/>
                          </a:solidFill>
                          <a:effectLst/>
                          <a:latin typeface="Arial" panose="020B0604020202020204" pitchFamily="34" charset="0"/>
                          <a:ea typeface="Arial" charset="0"/>
                          <a:cs typeface="Arial" panose="020B0604020202020204" pitchFamily="34" charset="0"/>
                        </a:rPr>
                        <a:t>509.0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b="0" i="0" u="none" strike="noStrike" dirty="0">
                          <a:solidFill>
                            <a:schemeClr val="bg1"/>
                          </a:solidFill>
                          <a:effectLst/>
                          <a:latin typeface="Arial" panose="020B0604020202020204" pitchFamily="34" charset="0"/>
                          <a:ea typeface="Arial" charset="0"/>
                          <a:cs typeface="Arial" panose="020B0604020202020204" pitchFamily="34" charset="0"/>
                        </a:rPr>
                        <a:t>Pointing Request Message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en-US" sz="1200" u="none" strike="noStrike" kern="1200" baseline="0" dirty="0">
                          <a:solidFill>
                            <a:schemeClr val="bg1"/>
                          </a:solidFill>
                          <a:effectLst/>
                          <a:latin typeface="Arial" panose="020B0604020202020204" pitchFamily="34" charset="0"/>
                          <a:ea typeface="Arial" charset="0"/>
                          <a:cs typeface="Arial" panose="020B0604020202020204" pitchFamily="34" charset="0"/>
                        </a:rPr>
                        <a:t>No discussion. The document is in CMC Reconfirmation Polling until 10-May-2024.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date                      26-Apr-2024</a:t>
                      </a:r>
                    </a:p>
                    <a:p>
                      <a:pPr algn="l"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date                      10-May-2024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1762781274"/>
                  </a:ext>
                </a:extLst>
              </a:tr>
            </a:tbl>
          </a:graphicData>
        </a:graphic>
      </p:graphicFrame>
      <p:sp>
        <p:nvSpPr>
          <p:cNvPr id="2" name="TextBox 1">
            <a:extLst>
              <a:ext uri="{FF2B5EF4-FFF2-40B4-BE49-F238E27FC236}">
                <a16:creationId xmlns:a16="http://schemas.microsoft.com/office/drawing/2014/main" id="{AE2DCB9E-1966-622D-DEB0-41361D333341}"/>
              </a:ext>
            </a:extLst>
          </p:cNvPr>
          <p:cNvSpPr txBox="1"/>
          <p:nvPr/>
        </p:nvSpPr>
        <p:spPr>
          <a:xfrm>
            <a:off x="-1" y="6488668"/>
            <a:ext cx="2301073" cy="369332"/>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0031CBA7-2A04-CE9B-570A-203FEDD6F08F}"/>
              </a:ext>
            </a:extLst>
          </p:cNvPr>
          <p:cNvSpPr txBox="1"/>
          <p:nvPr/>
        </p:nvSpPr>
        <p:spPr>
          <a:xfrm>
            <a:off x="-1" y="6610594"/>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Fall 2023 10-Nov-2023</a:t>
            </a:r>
          </a:p>
        </p:txBody>
      </p:sp>
      <p:sp>
        <p:nvSpPr>
          <p:cNvPr id="4" name="TextBox 3">
            <a:extLst>
              <a:ext uri="{FF2B5EF4-FFF2-40B4-BE49-F238E27FC236}">
                <a16:creationId xmlns:a16="http://schemas.microsoft.com/office/drawing/2014/main" id="{22CAAB2C-8DAC-A306-27BD-968A8FCA0376}"/>
              </a:ext>
            </a:extLst>
          </p:cNvPr>
          <p:cNvSpPr txBox="1"/>
          <p:nvPr/>
        </p:nvSpPr>
        <p:spPr>
          <a:xfrm>
            <a:off x="-10719" y="6629425"/>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35905352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NAV</a:t>
            </a:r>
            <a:r>
              <a:rPr lang="en-US" sz="2800" dirty="0"/>
              <a:t> </a:t>
            </a:r>
            <a:r>
              <a:rPr lang="en-US" sz="2800" b="1" dirty="0"/>
              <a:t>WG Upcoming New Work Items</a:t>
            </a:r>
          </a:p>
        </p:txBody>
      </p:sp>
      <p:graphicFrame>
        <p:nvGraphicFramePr>
          <p:cNvPr id="4" name="Table 3">
            <a:extLst>
              <a:ext uri="{FF2B5EF4-FFF2-40B4-BE49-F238E27FC236}">
                <a16:creationId xmlns:a16="http://schemas.microsoft.com/office/drawing/2014/main" id="{EE1D1C62-32D9-4A6B-9F33-6BE63024AE95}"/>
              </a:ext>
            </a:extLst>
          </p:cNvPr>
          <p:cNvGraphicFramePr>
            <a:graphicFrameLocks noGrp="1"/>
          </p:cNvGraphicFramePr>
          <p:nvPr>
            <p:extLst>
              <p:ext uri="{D42A27DB-BD31-4B8C-83A1-F6EECF244321}">
                <p14:modId xmlns:p14="http://schemas.microsoft.com/office/powerpoint/2010/main" val="1409270354"/>
              </p:ext>
            </p:extLst>
          </p:nvPr>
        </p:nvGraphicFramePr>
        <p:xfrm>
          <a:off x="333286" y="1163105"/>
          <a:ext cx="11357361" cy="797734"/>
        </p:xfrm>
        <a:graphic>
          <a:graphicData uri="http://schemas.openxmlformats.org/drawingml/2006/table">
            <a:tbl>
              <a:tblPr>
                <a:tableStyleId>{5C22544A-7EE6-4342-B048-85BDC9FD1C3A}</a:tableStyleId>
              </a:tblPr>
              <a:tblGrid>
                <a:gridCol w="1066817">
                  <a:extLst>
                    <a:ext uri="{9D8B030D-6E8A-4147-A177-3AD203B41FA5}">
                      <a16:colId xmlns:a16="http://schemas.microsoft.com/office/drawing/2014/main" val="20000"/>
                    </a:ext>
                  </a:extLst>
                </a:gridCol>
                <a:gridCol w="1066817">
                  <a:extLst>
                    <a:ext uri="{9D8B030D-6E8A-4147-A177-3AD203B41FA5}">
                      <a16:colId xmlns:a16="http://schemas.microsoft.com/office/drawing/2014/main" val="20001"/>
                    </a:ext>
                  </a:extLst>
                </a:gridCol>
                <a:gridCol w="1249180">
                  <a:extLst>
                    <a:ext uri="{9D8B030D-6E8A-4147-A177-3AD203B41FA5}">
                      <a16:colId xmlns:a16="http://schemas.microsoft.com/office/drawing/2014/main" val="20002"/>
                    </a:ext>
                  </a:extLst>
                </a:gridCol>
                <a:gridCol w="1349479">
                  <a:extLst>
                    <a:ext uri="{9D8B030D-6E8A-4147-A177-3AD203B41FA5}">
                      <a16:colId xmlns:a16="http://schemas.microsoft.com/office/drawing/2014/main" val="20003"/>
                    </a:ext>
                  </a:extLst>
                </a:gridCol>
                <a:gridCol w="4685172">
                  <a:extLst>
                    <a:ext uri="{9D8B030D-6E8A-4147-A177-3AD203B41FA5}">
                      <a16:colId xmlns:a16="http://schemas.microsoft.com/office/drawing/2014/main" val="20004"/>
                    </a:ext>
                  </a:extLst>
                </a:gridCol>
                <a:gridCol w="1939896">
                  <a:extLst>
                    <a:ext uri="{9D8B030D-6E8A-4147-A177-3AD203B41FA5}">
                      <a16:colId xmlns:a16="http://schemas.microsoft.com/office/drawing/2014/main" val="20009"/>
                    </a:ext>
                  </a:extLst>
                </a:gridCol>
              </a:tblGrid>
              <a:tr h="797734">
                <a:tc>
                  <a:txBody>
                    <a:bodyPr/>
                    <a:lstStyle/>
                    <a:p>
                      <a:pPr algn="ctr" fontAlgn="t"/>
                      <a:r>
                        <a:rPr lang="en-US" sz="1200" b="1" u="none" strike="noStrike" dirty="0">
                          <a:solidFill>
                            <a:schemeClr val="tx1"/>
                          </a:solidFill>
                          <a:effectLst/>
                        </a:rPr>
                        <a:t>Area and WG name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CCSDS Ref Number</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Document Title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Target Start / Publication Date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50" b="1" u="none" strike="noStrike" dirty="0">
                          <a:solidFill>
                            <a:schemeClr val="tx1"/>
                          </a:solidFill>
                          <a:effectLst/>
                        </a:rPr>
                        <a:t>Resources Needed (total, Editor, Proto 1, Proto 2)</a:t>
                      </a:r>
                      <a:br>
                        <a:rPr lang="en-US" sz="1150" b="1" u="none" strike="noStrike" dirty="0">
                          <a:solidFill>
                            <a:schemeClr val="tx1"/>
                          </a:solidFill>
                          <a:effectLst/>
                        </a:rPr>
                      </a:br>
                      <a:endParaRPr lang="en-US" sz="1150" b="1" u="none" strike="noStrike" dirty="0">
                        <a:solidFill>
                          <a:schemeClr val="tx1"/>
                        </a:solidFill>
                        <a:effectLst/>
                      </a:endParaRPr>
                    </a:p>
                    <a:p>
                      <a:pPr algn="ctr" fontAlgn="t"/>
                      <a:endParaRPr lang="en-US" sz="1150" b="1" i="0" u="none" strike="noStrike" dirty="0">
                        <a:solidFill>
                          <a:schemeClr val="tx1"/>
                        </a:solidFill>
                        <a:effectLst/>
                        <a:latin typeface="Calibri" charset="0"/>
                      </a:endParaRPr>
                    </a:p>
                    <a:p>
                      <a:pPr algn="ctr" fontAlgn="t"/>
                      <a:r>
                        <a:rPr lang="en-US" sz="1150" b="1" i="0" u="none" strike="noStrike" dirty="0">
                          <a:solidFill>
                            <a:schemeClr val="tx1"/>
                          </a:solidFill>
                          <a:effectLst/>
                          <a:latin typeface="Calibri" charset="0"/>
                        </a:rPr>
                        <a:t>                 TOTAL</a:t>
                      </a:r>
                      <a:r>
                        <a:rPr lang="en-US" sz="1150" b="1" i="0" u="none" strike="noStrike" baseline="0" dirty="0">
                          <a:solidFill>
                            <a:schemeClr val="tx1"/>
                          </a:solidFill>
                          <a:effectLst/>
                          <a:latin typeface="Calibri" charset="0"/>
                        </a:rPr>
                        <a:t>           EDITOR          PROTO1       PROTO2</a:t>
                      </a:r>
                      <a:endParaRPr lang="en-US" sz="115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Comments</a:t>
                      </a:r>
                      <a:br>
                        <a:rPr lang="en-US" sz="1200" b="1" u="none" strike="noStrike" dirty="0">
                          <a:solidFill>
                            <a:schemeClr val="tx1"/>
                          </a:solidFill>
                          <a:effectLst/>
                        </a:rPr>
                      </a:br>
                      <a:r>
                        <a:rPr lang="en-US" sz="1200" b="1" u="none" strike="noStrike" dirty="0">
                          <a:solidFill>
                            <a:schemeClr val="tx1"/>
                          </a:solidFill>
                          <a:effectLst/>
                        </a:rPr>
                        <a:t>Rationale</a:t>
                      </a:r>
                      <a:br>
                        <a:rPr lang="en-US" sz="1200" b="1" u="none" strike="noStrike" dirty="0">
                          <a:solidFill>
                            <a:schemeClr val="tx1"/>
                          </a:solidFill>
                          <a:effectLst/>
                        </a:rPr>
                      </a:br>
                      <a:r>
                        <a:rPr lang="en-US" sz="1200" b="1" u="none" strike="noStrike" dirty="0">
                          <a:solidFill>
                            <a:schemeClr val="tx1"/>
                          </a:solidFill>
                          <a:effectLst/>
                        </a:rPr>
                        <a:t>What if not started?</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553E2F90-2C10-49EF-BF37-F0A0EA6EF7DE}"/>
              </a:ext>
            </a:extLst>
          </p:cNvPr>
          <p:cNvGraphicFramePr>
            <a:graphicFrameLocks noGrp="1"/>
          </p:cNvGraphicFramePr>
          <p:nvPr>
            <p:extLst>
              <p:ext uri="{D42A27DB-BD31-4B8C-83A1-F6EECF244321}">
                <p14:modId xmlns:p14="http://schemas.microsoft.com/office/powerpoint/2010/main" val="2754786284"/>
              </p:ext>
            </p:extLst>
          </p:nvPr>
        </p:nvGraphicFramePr>
        <p:xfrm>
          <a:off x="333286" y="1992196"/>
          <a:ext cx="11357360" cy="2930457"/>
        </p:xfrm>
        <a:graphic>
          <a:graphicData uri="http://schemas.openxmlformats.org/drawingml/2006/table">
            <a:tbl>
              <a:tblPr>
                <a:tableStyleId>{5C22544A-7EE6-4342-B048-85BDC9FD1C3A}</a:tableStyleId>
              </a:tblPr>
              <a:tblGrid>
                <a:gridCol w="1066817">
                  <a:extLst>
                    <a:ext uri="{9D8B030D-6E8A-4147-A177-3AD203B41FA5}">
                      <a16:colId xmlns:a16="http://schemas.microsoft.com/office/drawing/2014/main" val="4174254872"/>
                    </a:ext>
                  </a:extLst>
                </a:gridCol>
                <a:gridCol w="1066817">
                  <a:extLst>
                    <a:ext uri="{9D8B030D-6E8A-4147-A177-3AD203B41FA5}">
                      <a16:colId xmlns:a16="http://schemas.microsoft.com/office/drawing/2014/main" val="1337254283"/>
                    </a:ext>
                  </a:extLst>
                </a:gridCol>
                <a:gridCol w="1249180">
                  <a:extLst>
                    <a:ext uri="{9D8B030D-6E8A-4147-A177-3AD203B41FA5}">
                      <a16:colId xmlns:a16="http://schemas.microsoft.com/office/drawing/2014/main" val="1596284330"/>
                    </a:ext>
                  </a:extLst>
                </a:gridCol>
                <a:gridCol w="1349479">
                  <a:extLst>
                    <a:ext uri="{9D8B030D-6E8A-4147-A177-3AD203B41FA5}">
                      <a16:colId xmlns:a16="http://schemas.microsoft.com/office/drawing/2014/main" val="1887901897"/>
                    </a:ext>
                  </a:extLst>
                </a:gridCol>
                <a:gridCol w="720331">
                  <a:extLst>
                    <a:ext uri="{9D8B030D-6E8A-4147-A177-3AD203B41FA5}">
                      <a16:colId xmlns:a16="http://schemas.microsoft.com/office/drawing/2014/main" val="1789868957"/>
                    </a:ext>
                  </a:extLst>
                </a:gridCol>
                <a:gridCol w="957401">
                  <a:extLst>
                    <a:ext uri="{9D8B030D-6E8A-4147-A177-3AD203B41FA5}">
                      <a16:colId xmlns:a16="http://schemas.microsoft.com/office/drawing/2014/main" val="2257449298"/>
                    </a:ext>
                  </a:extLst>
                </a:gridCol>
                <a:gridCol w="1066817">
                  <a:extLst>
                    <a:ext uri="{9D8B030D-6E8A-4147-A177-3AD203B41FA5}">
                      <a16:colId xmlns:a16="http://schemas.microsoft.com/office/drawing/2014/main" val="2543033246"/>
                    </a:ext>
                  </a:extLst>
                </a:gridCol>
                <a:gridCol w="1057700">
                  <a:extLst>
                    <a:ext uri="{9D8B030D-6E8A-4147-A177-3AD203B41FA5}">
                      <a16:colId xmlns:a16="http://schemas.microsoft.com/office/drawing/2014/main" val="3470929576"/>
                    </a:ext>
                  </a:extLst>
                </a:gridCol>
                <a:gridCol w="882923">
                  <a:extLst>
                    <a:ext uri="{9D8B030D-6E8A-4147-A177-3AD203B41FA5}">
                      <a16:colId xmlns:a16="http://schemas.microsoft.com/office/drawing/2014/main" val="2756312062"/>
                    </a:ext>
                  </a:extLst>
                </a:gridCol>
                <a:gridCol w="1939895">
                  <a:extLst>
                    <a:ext uri="{9D8B030D-6E8A-4147-A177-3AD203B41FA5}">
                      <a16:colId xmlns:a16="http://schemas.microsoft.com/office/drawing/2014/main" val="2423901293"/>
                    </a:ext>
                  </a:extLst>
                </a:gridCol>
              </a:tblGrid>
              <a:tr h="204931">
                <a:tc rowSpan="3">
                  <a:txBody>
                    <a:bodyPr/>
                    <a:lstStyle/>
                    <a:p>
                      <a:pPr algn="ctr" fontAlgn="t"/>
                      <a:r>
                        <a:rPr lang="en-US" sz="1200" u="none" strike="noStrike" dirty="0">
                          <a:solidFill>
                            <a:schemeClr val="bg1"/>
                          </a:solidFill>
                          <a:effectLst/>
                          <a:highlight>
                            <a:srgbClr val="0B52FC"/>
                          </a:highlight>
                        </a:rPr>
                        <a:t>MOIMS NAV</a:t>
                      </a:r>
                      <a:endParaRPr lang="en-US" sz="1200" b="1" i="0" u="none" strike="noStrike" dirty="0">
                        <a:solidFill>
                          <a:schemeClr val="bg1"/>
                        </a:solidFill>
                        <a:effectLst/>
                        <a:highlight>
                          <a:srgbClr val="0B52FC"/>
                        </a:highligh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rowSpan="3">
                  <a:txBody>
                    <a:bodyPr/>
                    <a:lstStyle/>
                    <a:p>
                      <a:pPr algn="ctr" fontAlgn="t"/>
                      <a:r>
                        <a:rPr lang="en-US" sz="1200" u="none" strike="noStrike" dirty="0">
                          <a:solidFill>
                            <a:schemeClr val="bg1"/>
                          </a:solidFill>
                          <a:effectLst/>
                          <a:highlight>
                            <a:srgbClr val="0B52FC"/>
                          </a:highlight>
                        </a:rPr>
                        <a:t>&lt;&lt;To be chosen by Secretariat&gt;&gt;</a:t>
                      </a:r>
                      <a:endParaRPr lang="bg-BG" sz="1200" b="1" i="0" u="none" strike="noStrike" dirty="0">
                        <a:solidFill>
                          <a:schemeClr val="bg1"/>
                        </a:solidFill>
                        <a:effectLst/>
                        <a:highlight>
                          <a:srgbClr val="0B52FC"/>
                        </a:highligh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rowSpan="3">
                  <a:txBody>
                    <a:bodyPr/>
                    <a:lstStyle/>
                    <a:p>
                      <a:pPr algn="l" fontAlgn="t"/>
                      <a:r>
                        <a:rPr lang="en-US" sz="1200" u="none" strike="noStrike" dirty="0">
                          <a:solidFill>
                            <a:schemeClr val="bg1"/>
                          </a:solidFill>
                          <a:effectLst/>
                          <a:highlight>
                            <a:srgbClr val="0B52FC"/>
                          </a:highlight>
                        </a:rPr>
                        <a:t>Navigation Composite Message</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rowSpan="3">
                  <a:txBody>
                    <a:bodyPr/>
                    <a:lstStyle/>
                    <a:p>
                      <a:pPr algn="ctr" fontAlgn="t"/>
                      <a:r>
                        <a:rPr lang="de-DE" sz="1200" u="none" strike="noStrike" kern="1200" dirty="0">
                          <a:solidFill>
                            <a:schemeClr val="bg1"/>
                          </a:solidFill>
                          <a:effectLst/>
                          <a:highlight>
                            <a:srgbClr val="0B52FC"/>
                          </a:highlight>
                          <a:latin typeface="+mn-lt"/>
                          <a:ea typeface="+mn-ea"/>
                          <a:cs typeface="+mn-cs"/>
                        </a:rPr>
                        <a:t>01-Jul-2024</a:t>
                      </a:r>
                    </a:p>
                    <a:p>
                      <a:pPr algn="ctr" fontAlgn="t"/>
                      <a:r>
                        <a:rPr lang="de-DE" sz="1200" u="none" strike="noStrike" kern="1200" dirty="0">
                          <a:solidFill>
                            <a:schemeClr val="bg1"/>
                          </a:solidFill>
                          <a:effectLst/>
                          <a:highlight>
                            <a:srgbClr val="0B52FC"/>
                          </a:highlight>
                          <a:latin typeface="+mn-lt"/>
                          <a:ea typeface="+mn-ea"/>
                          <a:cs typeface="+mn-cs"/>
                        </a:rPr>
                        <a:t>31-Dec-2026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is-IS" sz="1200" u="none" strike="noStrike" kern="1200" dirty="0">
                          <a:solidFill>
                            <a:schemeClr val="bg1"/>
                          </a:solidFill>
                          <a:effectLst/>
                          <a:highlight>
                            <a:srgbClr val="0B52FC"/>
                          </a:highlight>
                          <a:latin typeface="+mn-lt"/>
                          <a:ea typeface="+mn-ea"/>
                          <a:cs typeface="+mn-cs"/>
                        </a:rPr>
                        <a:t>2024</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algn="ctr" defTabSz="914400" rtl="0" eaLnBrk="1" fontAlgn="t" latinLnBrk="0" hangingPunct="1"/>
                      <a:r>
                        <a:rPr lang="en-US" sz="1200" u="none" strike="noStrike" kern="1200" dirty="0">
                          <a:solidFill>
                            <a:schemeClr val="bg1"/>
                          </a:solidFill>
                          <a:effectLst/>
                          <a:highlight>
                            <a:srgbClr val="0B52FC"/>
                          </a:highligh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marL="0" algn="ctr" defTabSz="914400" rtl="0" eaLnBrk="1" fontAlgn="t" latinLnBrk="0" hangingPunct="1"/>
                      <a:r>
                        <a:rPr lang="en-US" sz="1200" u="none" strike="noStrike" kern="1200" dirty="0">
                          <a:solidFill>
                            <a:schemeClr val="bg1"/>
                          </a:solidFill>
                          <a:effectLst/>
                          <a:highlight>
                            <a:srgbClr val="0B52FC"/>
                          </a:highlight>
                          <a:latin typeface="+mn-lt"/>
                          <a:ea typeface="+mn-ea"/>
                          <a:cs typeface="+mn-cs"/>
                        </a:rPr>
                        <a:t>6</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u="none" strike="noStrike" kern="1200" dirty="0">
                          <a:solidFill>
                            <a:schemeClr val="bg1"/>
                          </a:solidFill>
                          <a:effectLst/>
                          <a:highlight>
                            <a:srgbClr val="0B52FC"/>
                          </a:highlight>
                          <a:latin typeface="+mn-lt"/>
                          <a:ea typeface="+mn-ea"/>
                          <a:cs typeface="+mn-cs"/>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u="none" strike="noStrike" kern="1200" dirty="0">
                          <a:solidFill>
                            <a:schemeClr val="bg1"/>
                          </a:solidFill>
                          <a:effectLst/>
                          <a:highlight>
                            <a:srgbClr val="0B52FC"/>
                          </a:highlight>
                          <a:latin typeface="+mn-lt"/>
                          <a:ea typeface="+mn-ea"/>
                          <a:cs typeface="+mn-cs"/>
                        </a:rPr>
                        <a:t>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rowSpan="3">
                  <a:txBody>
                    <a:bodyPr/>
                    <a:lstStyle/>
                    <a:p>
                      <a:pPr marL="58738" indent="0" algn="l" fontAlgn="t">
                        <a:tabLst/>
                      </a:pPr>
                      <a:r>
                        <a:rPr lang="en-US" sz="1200" b="0" i="0" u="none" strike="noStrike" kern="1200" baseline="0" dirty="0">
                          <a:solidFill>
                            <a:schemeClr val="bg1"/>
                          </a:solidFill>
                          <a:effectLst/>
                          <a:highlight>
                            <a:srgbClr val="0B52FC"/>
                          </a:highlight>
                          <a:latin typeface="+mn-lt"/>
                          <a:ea typeface="+mn-ea"/>
                          <a:cs typeface="+mn-cs"/>
                        </a:rPr>
                        <a:t>Rationale: Extends capabilities of existing standard. Could reduce "time to market" for new standards.</a:t>
                      </a:r>
                    </a:p>
                    <a:p>
                      <a:pPr marL="58738" indent="0" algn="l" fontAlgn="t">
                        <a:tabLst/>
                      </a:pPr>
                      <a:endParaRPr lang="en-US" sz="1200" b="0" i="0" u="none" strike="noStrike" kern="1200" baseline="0" dirty="0">
                        <a:solidFill>
                          <a:schemeClr val="bg1"/>
                        </a:solidFill>
                        <a:effectLst/>
                        <a:highlight>
                          <a:srgbClr val="0B52FC"/>
                        </a:highlight>
                        <a:latin typeface="+mn-lt"/>
                        <a:ea typeface="+mn-ea"/>
                        <a:cs typeface="+mn-cs"/>
                      </a:endParaRPr>
                    </a:p>
                    <a:p>
                      <a:pPr marL="58738" indent="0" algn="l" fontAlgn="t">
                        <a:tabLst/>
                      </a:pPr>
                      <a:r>
                        <a:rPr lang="en-US" sz="1200" b="0" i="0" u="none" strike="noStrike" kern="1200" baseline="0" dirty="0">
                          <a:solidFill>
                            <a:schemeClr val="bg1"/>
                          </a:solidFill>
                          <a:effectLst/>
                          <a:highlight>
                            <a:srgbClr val="0B52FC"/>
                          </a:highlight>
                          <a:latin typeface="+mn-lt"/>
                          <a:ea typeface="+mn-ea"/>
                          <a:cs typeface="+mn-cs"/>
                        </a:rPr>
                        <a:t>If Not Started?: Current types of document inconsistencies that have their origin in imperfect and/or "out of phase" duplication of common material will persist. Agency resources will be consumed in efforts to achieve consistency.</a:t>
                      </a:r>
                    </a:p>
                    <a:p>
                      <a:pPr marL="58738" indent="0" algn="l" fontAlgn="t">
                        <a:tabLst/>
                      </a:pPr>
                      <a:endParaRPr lang="en-US" sz="1200" b="0" i="0" u="none" strike="noStrike" kern="1200" baseline="0" dirty="0">
                        <a:solidFill>
                          <a:schemeClr val="bg1"/>
                        </a:solidFill>
                        <a:effectLst/>
                        <a:highlight>
                          <a:srgbClr val="0B52FC"/>
                        </a:highlight>
                        <a:latin typeface="+mn-lt"/>
                        <a:ea typeface="+mn-ea"/>
                        <a:cs typeface="+mn-cs"/>
                      </a:endParaRPr>
                    </a:p>
                    <a:p>
                      <a:pPr marL="58738"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baseline="0" dirty="0">
                          <a:solidFill>
                            <a:schemeClr val="bg1"/>
                          </a:solidFill>
                          <a:effectLst/>
                          <a:highlight>
                            <a:srgbClr val="0B52FC"/>
                          </a:highlight>
                          <a:latin typeface="+mn-lt"/>
                          <a:ea typeface="+mn-ea"/>
                          <a:cs typeface="+mn-cs"/>
                        </a:rPr>
                        <a:t>See Concept Paper. </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extLst>
                  <a:ext uri="{0D108BD9-81ED-4DB2-BD59-A6C34878D82A}">
                    <a16:rowId xmlns:a16="http://schemas.microsoft.com/office/drawing/2014/main" val="1520064286"/>
                  </a:ext>
                </a:extLst>
              </a:tr>
              <a:tr h="204931">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is-IS" sz="1200" u="none" strike="noStrike" kern="1200" dirty="0">
                          <a:solidFill>
                            <a:schemeClr val="bg1"/>
                          </a:solidFill>
                          <a:effectLst/>
                          <a:highlight>
                            <a:srgbClr val="0B52FC"/>
                          </a:highlight>
                          <a:latin typeface="+mn-lt"/>
                          <a:ea typeface="+mn-ea"/>
                          <a:cs typeface="+mn-cs"/>
                        </a:rPr>
                        <a:t>2025</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fi-FI" sz="1200" u="none" strike="noStrike" kern="1200" dirty="0">
                          <a:solidFill>
                            <a:schemeClr val="bg1"/>
                          </a:solidFill>
                          <a:effectLst/>
                          <a:highlight>
                            <a:srgbClr val="0B52FC"/>
                          </a:highlight>
                          <a:latin typeface="+mn-lt"/>
                          <a:ea typeface="+mn-ea"/>
                          <a:cs typeface="+mn-cs"/>
                        </a:rPr>
                        <a:t>20</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u="none" strike="noStrike" kern="1200" dirty="0">
                          <a:solidFill>
                            <a:schemeClr val="bg1"/>
                          </a:solidFill>
                          <a:effectLst/>
                          <a:highlight>
                            <a:srgbClr val="0B52FC"/>
                          </a:highlight>
                          <a:latin typeface="+mn-lt"/>
                          <a:ea typeface="+mn-ea"/>
                          <a:cs typeface="+mn-cs"/>
                        </a:rPr>
                        <a:t>12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u="none" strike="noStrike" kern="1200" dirty="0">
                          <a:solidFill>
                            <a:schemeClr val="bg1"/>
                          </a:solidFill>
                          <a:effectLst/>
                          <a:highlight>
                            <a:srgbClr val="0B52FC"/>
                          </a:highlight>
                          <a:latin typeface="+mn-lt"/>
                          <a:ea typeface="+mn-ea"/>
                          <a:cs typeface="+mn-cs"/>
                        </a:rPr>
                        <a:t>4</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u="none" strike="noStrike" kern="1200" dirty="0">
                          <a:solidFill>
                            <a:schemeClr val="bg1"/>
                          </a:solidFill>
                          <a:effectLst/>
                          <a:highlight>
                            <a:srgbClr val="0B52FC"/>
                          </a:highlight>
                          <a:latin typeface="+mn-lt"/>
                          <a:ea typeface="+mn-ea"/>
                          <a:cs typeface="+mn-cs"/>
                        </a:rPr>
                        <a:t>4</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25511385"/>
                  </a:ext>
                </a:extLst>
              </a:tr>
              <a:tr h="32413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is-IS" sz="1200" u="none" strike="noStrike" dirty="0">
                          <a:solidFill>
                            <a:schemeClr val="bg1"/>
                          </a:solidFill>
                          <a:effectLst/>
                          <a:highlight>
                            <a:srgbClr val="0B52FC"/>
                          </a:highlight>
                        </a:rPr>
                        <a:t>2026</a:t>
                      </a:r>
                      <a:endParaRPr lang="is-IS" sz="1200" b="1" i="0" u="none" strike="noStrike" dirty="0">
                        <a:solidFill>
                          <a:schemeClr val="bg1"/>
                        </a:solidFill>
                        <a:effectLst/>
                        <a:highlight>
                          <a:srgbClr val="0B52FC"/>
                        </a:highligh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fi-FI" sz="1200" b="1" i="0" u="none" strike="noStrike" dirty="0">
                          <a:solidFill>
                            <a:schemeClr val="bg1"/>
                          </a:solidFill>
                          <a:effectLst/>
                          <a:highlight>
                            <a:srgbClr val="0B52FC"/>
                          </a:highlight>
                          <a:latin typeface="Calibri" charset="0"/>
                        </a:rPr>
                        <a:t>18</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b="1" i="0" u="none" strike="noStrike" dirty="0">
                          <a:solidFill>
                            <a:schemeClr val="bg1"/>
                          </a:solidFill>
                          <a:effectLst/>
                          <a:highlight>
                            <a:srgbClr val="0B52FC"/>
                          </a:highlight>
                          <a:latin typeface="Calibri" charset="0"/>
                        </a:rPr>
                        <a:t>2</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b="1" i="0" u="none" strike="noStrike" dirty="0">
                          <a:solidFill>
                            <a:schemeClr val="bg1"/>
                          </a:solidFill>
                          <a:effectLst/>
                          <a:highlight>
                            <a:srgbClr val="0B52FC"/>
                          </a:highlight>
                          <a:latin typeface="Calibri" charset="0"/>
                        </a:rPr>
                        <a:t>8</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a:txBody>
                    <a:bodyPr/>
                    <a:lstStyle/>
                    <a:p>
                      <a:pPr algn="ctr" fontAlgn="t"/>
                      <a:r>
                        <a:rPr lang="en-US" sz="1200" b="1" i="0" u="none" strike="noStrike" dirty="0">
                          <a:solidFill>
                            <a:schemeClr val="bg1"/>
                          </a:solidFill>
                          <a:effectLst/>
                          <a:highlight>
                            <a:srgbClr val="0B52FC"/>
                          </a:highlight>
                          <a:latin typeface="Calibri" charset="0"/>
                        </a:rPr>
                        <a:t>8</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52FC"/>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60310702"/>
                  </a:ext>
                </a:extLst>
              </a:tr>
            </a:tbl>
          </a:graphicData>
        </a:graphic>
      </p:graphicFrame>
      <p:sp>
        <p:nvSpPr>
          <p:cNvPr id="2" name="TextBox 1">
            <a:extLst>
              <a:ext uri="{FF2B5EF4-FFF2-40B4-BE49-F238E27FC236}">
                <a16:creationId xmlns:a16="http://schemas.microsoft.com/office/drawing/2014/main" id="{5366BAFC-A696-2506-FF90-DE8741F0CD0F}"/>
              </a:ext>
            </a:extLst>
          </p:cNvPr>
          <p:cNvSpPr txBox="1"/>
          <p:nvPr/>
        </p:nvSpPr>
        <p:spPr>
          <a:xfrm>
            <a:off x="-1" y="6488668"/>
            <a:ext cx="2301073" cy="369332"/>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8B196D06-FEBB-F8EE-1686-1AF8AF52C733}"/>
              </a:ext>
            </a:extLst>
          </p:cNvPr>
          <p:cNvSpPr txBox="1"/>
          <p:nvPr/>
        </p:nvSpPr>
        <p:spPr>
          <a:xfrm>
            <a:off x="-1" y="6619303"/>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Fall 2023 10-Nov-2023</a:t>
            </a:r>
          </a:p>
        </p:txBody>
      </p:sp>
      <p:sp>
        <p:nvSpPr>
          <p:cNvPr id="6" name="TextBox 5">
            <a:extLst>
              <a:ext uri="{FF2B5EF4-FFF2-40B4-BE49-F238E27FC236}">
                <a16:creationId xmlns:a16="http://schemas.microsoft.com/office/drawing/2014/main" id="{45B8DEAF-7390-72A0-F16D-ACF998A12DCF}"/>
              </a:ext>
            </a:extLst>
          </p:cNvPr>
          <p:cNvSpPr txBox="1"/>
          <p:nvPr/>
        </p:nvSpPr>
        <p:spPr>
          <a:xfrm>
            <a:off x="-10719" y="6632323"/>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380517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b="1" dirty="0"/>
              <a:t>NAV WG Issues for CESG/CMC </a:t>
            </a:r>
          </a:p>
        </p:txBody>
      </p:sp>
      <p:sp>
        <p:nvSpPr>
          <p:cNvPr id="2" name="AutoShape 2">
            <a:extLst>
              <a:ext uri="{FF2B5EF4-FFF2-40B4-BE49-F238E27FC236}">
                <a16:creationId xmlns:a16="http://schemas.microsoft.com/office/drawing/2014/main" id="{DF1931B7-B57B-2F64-98AF-BF1FB0623AB8}"/>
              </a:ext>
            </a:extLst>
          </p:cNvPr>
          <p:cNvSpPr>
            <a:spLocks/>
          </p:cNvSpPr>
          <p:nvPr/>
        </p:nvSpPr>
        <p:spPr bwMode="auto">
          <a:xfrm>
            <a:off x="631261" y="1076857"/>
            <a:ext cx="11023857" cy="53796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marL="7938" lvl="1">
              <a:buClr>
                <a:srgbClr val="000000"/>
              </a:buClr>
              <a:buSzPct val="95000"/>
            </a:pPr>
            <a:r>
              <a:rPr lang="en-US" b="1" dirty="0"/>
              <a:t>Increasingly Major Issue Related to CCSDS Standards Co-Published with ISO</a:t>
            </a:r>
            <a:endParaRPr lang="en-GB" dirty="0"/>
          </a:p>
          <a:p>
            <a:pPr marL="742950" lvl="1" indent="-285750">
              <a:buClr>
                <a:srgbClr val="000000"/>
              </a:buClr>
              <a:buSzPct val="95000"/>
              <a:buFont typeface="Arial" panose="020B0604020202020204" pitchFamily="34" charset="0"/>
              <a:buChar char="•"/>
            </a:pPr>
            <a:r>
              <a:rPr lang="en-GB" dirty="0"/>
              <a:t>The ISO "Revisable Figure Rule" can require extensive (and expensive) effort to provide revisable figures for older documents. The benefit of co-publication with ISO TC20/SC14 may be worth reconsidering.</a:t>
            </a:r>
          </a:p>
          <a:p>
            <a:pPr>
              <a:buClr>
                <a:srgbClr val="000000"/>
              </a:buClr>
              <a:buSzPct val="95000"/>
            </a:pPr>
            <a:endParaRPr lang="en-US" b="1" dirty="0"/>
          </a:p>
          <a:p>
            <a:pPr>
              <a:buClr>
                <a:srgbClr val="000000"/>
              </a:buClr>
              <a:buSzPct val="95000"/>
            </a:pPr>
            <a:r>
              <a:rPr lang="en-US" b="1" dirty="0"/>
              <a:t>Minor Issue Related to CCSDS Draft Projects and Concept Papers</a:t>
            </a:r>
          </a:p>
          <a:p>
            <a:pPr marL="742950" lvl="1" indent="-285750">
              <a:buClr>
                <a:srgbClr val="000000"/>
              </a:buClr>
              <a:buSzPct val="95000"/>
              <a:buFont typeface="Arial" panose="020B0604020202020204" pitchFamily="34" charset="0"/>
              <a:buChar char="•"/>
            </a:pPr>
            <a:r>
              <a:rPr lang="en-US" dirty="0"/>
              <a:t>Note that the CCSDS A02.1-Y-4 "Organization and Processes for the Consultative Committee for Space Data Systems" states in 6.1.1 "Every CCSDS document (or family of related documents) starts out as a CCSDS concept paper". </a:t>
            </a:r>
          </a:p>
          <a:p>
            <a:pPr marL="742950" lvl="1" indent="-285750">
              <a:buClr>
                <a:srgbClr val="000000"/>
              </a:buClr>
              <a:buSzPct val="95000"/>
              <a:buFont typeface="Arial" panose="020B0604020202020204" pitchFamily="34" charset="0"/>
              <a:buChar char="•"/>
            </a:pPr>
            <a:r>
              <a:rPr lang="en-US" dirty="0"/>
              <a:t>A02.1-Y-4 contains extensive discussion about the purpose, content, etc. of concept papers, but there is no current way to associate a concept paper with a Draft Project on the CWE when a CMC Poll is requested (https://</a:t>
            </a:r>
            <a:r>
              <a:rPr lang="en-US" dirty="0" err="1"/>
              <a:t>cwe.ccsds.org</a:t>
            </a:r>
            <a:r>
              <a:rPr lang="en-US" dirty="0"/>
              <a:t>/</a:t>
            </a:r>
            <a:r>
              <a:rPr lang="en-US" dirty="0" err="1"/>
              <a:t>fm</a:t>
            </a:r>
            <a:r>
              <a:rPr lang="en-US" dirty="0"/>
              <a:t>/Lists/Projects/</a:t>
            </a:r>
            <a:r>
              <a:rPr lang="en-US" dirty="0" err="1"/>
              <a:t>AllOpenChartersWithDraftProjects.aspx</a:t>
            </a:r>
            <a:r>
              <a:rPr lang="en-US" dirty="0"/>
              <a:t>).</a:t>
            </a:r>
          </a:p>
          <a:p>
            <a:pPr marL="742950" lvl="1" indent="-285750">
              <a:buClr>
                <a:srgbClr val="000000"/>
              </a:buClr>
              <a:buSzPct val="95000"/>
              <a:buFont typeface="Arial" panose="020B0604020202020204" pitchFamily="34" charset="0"/>
              <a:buChar char="•"/>
            </a:pPr>
            <a:r>
              <a:rPr lang="en-US" dirty="0"/>
              <a:t>It seems logical that a Concept Paper could be attached to the Draft Project form.</a:t>
            </a:r>
          </a:p>
          <a:p>
            <a:pPr lvl="1">
              <a:buClr>
                <a:srgbClr val="000000"/>
              </a:buClr>
              <a:buSzPct val="95000"/>
            </a:pPr>
            <a:endParaRPr lang="en-US" dirty="0">
              <a:solidFill>
                <a:srgbClr val="FF0000"/>
              </a:solidFill>
            </a:endParaRPr>
          </a:p>
          <a:p>
            <a:pPr>
              <a:lnSpc>
                <a:spcPct val="120000"/>
              </a:lnSpc>
              <a:buClr>
                <a:srgbClr val="000000"/>
              </a:buClr>
              <a:buSzPct val="95000"/>
            </a:pPr>
            <a:endParaRPr lang="en-US" dirty="0"/>
          </a:p>
        </p:txBody>
      </p:sp>
      <p:sp>
        <p:nvSpPr>
          <p:cNvPr id="3" name="TextBox 2">
            <a:extLst>
              <a:ext uri="{FF2B5EF4-FFF2-40B4-BE49-F238E27FC236}">
                <a16:creationId xmlns:a16="http://schemas.microsoft.com/office/drawing/2014/main" id="{FB300449-8E84-FC65-4137-B496FD9BB63F}"/>
              </a:ext>
            </a:extLst>
          </p:cNvPr>
          <p:cNvSpPr txBox="1"/>
          <p:nvPr/>
        </p:nvSpPr>
        <p:spPr>
          <a:xfrm>
            <a:off x="-1" y="6488668"/>
            <a:ext cx="2301073" cy="369332"/>
          </a:xfrm>
          <a:prstGeom prst="rect">
            <a:avLst/>
          </a:prstGeom>
          <a:solidFill>
            <a:schemeClr val="bg1"/>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1CE528A4-EF26-1B07-DC3A-E014373D62DB}"/>
              </a:ext>
            </a:extLst>
          </p:cNvPr>
          <p:cNvSpPr txBox="1"/>
          <p:nvPr/>
        </p:nvSpPr>
        <p:spPr>
          <a:xfrm>
            <a:off x="-1" y="6610594"/>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Fall 2023 10-Nov-2023</a:t>
            </a:r>
          </a:p>
        </p:txBody>
      </p:sp>
      <p:sp>
        <p:nvSpPr>
          <p:cNvPr id="5" name="TextBox 4">
            <a:extLst>
              <a:ext uri="{FF2B5EF4-FFF2-40B4-BE49-F238E27FC236}">
                <a16:creationId xmlns:a16="http://schemas.microsoft.com/office/drawing/2014/main" id="{BF081A83-F8EA-370A-D20A-402B3E540BA1}"/>
              </a:ext>
            </a:extLst>
          </p:cNvPr>
          <p:cNvSpPr txBox="1"/>
          <p:nvPr/>
        </p:nvSpPr>
        <p:spPr>
          <a:xfrm>
            <a:off x="10717" y="6627168"/>
            <a:ext cx="2290355" cy="230832"/>
          </a:xfrm>
          <a:prstGeom prst="rect">
            <a:avLst/>
          </a:prstGeom>
          <a:solidFill>
            <a:schemeClr val="bg1"/>
          </a:solidFill>
        </p:spPr>
        <p:txBody>
          <a:bodyPr wrap="square" rtlCol="0">
            <a:spAutoFit/>
          </a:bodyPr>
          <a:lstStyle/>
          <a:p>
            <a:r>
              <a:rPr lang="en-US" sz="900" b="1" dirty="0">
                <a:solidFill>
                  <a:srgbClr val="0B52FC"/>
                </a:solidFill>
                <a:latin typeface="Arial" panose="020B0604020202020204" pitchFamily="34" charset="0"/>
                <a:cs typeface="Arial" panose="020B0604020202020204" pitchFamily="34" charset="0"/>
              </a:rPr>
              <a:t>Spring 2024 – 03-May-2024</a:t>
            </a:r>
          </a:p>
        </p:txBody>
      </p:sp>
    </p:spTree>
    <p:extLst>
      <p:ext uri="{BB962C8B-B14F-4D97-AF65-F5344CB8AC3E}">
        <p14:creationId xmlns:p14="http://schemas.microsoft.com/office/powerpoint/2010/main" val="1018496586"/>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C152316F81484481851101A35F66A8" ma:contentTypeVersion="11" ma:contentTypeDescription="Create a new document." ma:contentTypeScope="" ma:versionID="48a64a6f7d9c58374b11dc2af3ebe761">
  <xsd:schema xmlns:xsd="http://www.w3.org/2001/XMLSchema" xmlns:xs="http://www.w3.org/2001/XMLSchema" xmlns:p="http://schemas.microsoft.com/office/2006/metadata/properties" xmlns:ns3="a45af452-79d7-4692-9ede-484779a781ca" targetNamespace="http://schemas.microsoft.com/office/2006/metadata/properties" ma:root="true" ma:fieldsID="c6451a1bb7abc0a766a6017e04230874" ns3:_="">
    <xsd:import namespace="a45af452-79d7-4692-9ede-484779a781c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5af452-79d7-4692-9ede-484779a78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B72D72-8F8C-43CF-930B-202A5DBA19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5af452-79d7-4692-9ede-484779a781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975430-47ED-45CA-833D-891E858F5ADE}">
  <ds:schemaRefs>
    <ds:schemaRef ds:uri="http://schemas.microsoft.com/sharepoint/v3/contenttype/forms"/>
  </ds:schemaRefs>
</ds:datastoreItem>
</file>

<file path=customXml/itemProps3.xml><?xml version="1.0" encoding="utf-8"?>
<ds:datastoreItem xmlns:ds="http://schemas.openxmlformats.org/officeDocument/2006/customXml" ds:itemID="{F5A512E7-C295-4968-8E82-FF02ECF4DD95}">
  <ds:schemaRefs>
    <ds:schemaRef ds:uri="http://purl.org/dc/elements/1.1/"/>
    <ds:schemaRef ds:uri="http://schemas.microsoft.com/office/2006/metadata/properties"/>
    <ds:schemaRef ds:uri="a45af452-79d7-4692-9ede-484779a781ca"/>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4192</TotalTime>
  <Words>1242</Words>
  <Application>Microsoft Macintosh PowerPoint</Application>
  <PresentationFormat>Widescreen</PresentationFormat>
  <Paragraphs>177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TMOD 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Report</dc:title>
  <dc:creator>Mario Merri</dc:creator>
  <cp:lastModifiedBy>Berry, David S (US 3920)</cp:lastModifiedBy>
  <cp:revision>645</cp:revision>
  <dcterms:created xsi:type="dcterms:W3CDTF">2018-10-02T13:23:14Z</dcterms:created>
  <dcterms:modified xsi:type="dcterms:W3CDTF">2024-05-04T02:16:22Z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0x01010046C152316F81484481851101A35F66A8</vt:lpwstr>
  </property>
  <property fmtid="{D5CDD505-2E9C-101B-9397-08002B2CF9AE}" pid="3" name="MSIP_Label_3976fa30-1907-4356-8241-62ea5e1c0256_Enabled">
    <vt:lpwstr>true</vt:lpwstr>
  </property>
  <property fmtid="{D5CDD505-2E9C-101B-9397-08002B2CF9AE}" pid="4" name="MSIP_Label_3976fa30-1907-4356-8241-62ea5e1c0256_SetDate">
    <vt:lpwstr>2021-11-13T14:14:25Z</vt:lpwstr>
  </property>
  <property fmtid="{D5CDD505-2E9C-101B-9397-08002B2CF9AE}" pid="5" name="MSIP_Label_3976fa30-1907-4356-8241-62ea5e1c0256_Method">
    <vt:lpwstr>Standard</vt:lpwstr>
  </property>
  <property fmtid="{D5CDD505-2E9C-101B-9397-08002B2CF9AE}" pid="6" name="MSIP_Label_3976fa30-1907-4356-8241-62ea5e1c0256_Name">
    <vt:lpwstr>ESA UNCLASSIFIED – For ESA Official Use Only</vt:lpwstr>
  </property>
  <property fmtid="{D5CDD505-2E9C-101B-9397-08002B2CF9AE}" pid="7" name="MSIP_Label_3976fa30-1907-4356-8241-62ea5e1c0256_SiteId">
    <vt:lpwstr>9a5cacd0-2bef-4dd7-ac5c-7ebe1f54f495</vt:lpwstr>
  </property>
  <property fmtid="{D5CDD505-2E9C-101B-9397-08002B2CF9AE}" pid="8" name="MSIP_Label_3976fa30-1907-4356-8241-62ea5e1c0256_ActionId">
    <vt:lpwstr>b7a25f02-41bc-4f81-a445-b954959f485c</vt:lpwstr>
  </property>
  <property fmtid="{D5CDD505-2E9C-101B-9397-08002B2CF9AE}" pid="9" name="MSIP_Label_3976fa30-1907-4356-8241-62ea5e1c0256_ContentBits">
    <vt:lpwstr>0</vt:lpwstr>
  </property>
</Properties>
</file>