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5"/>
  </p:notesMasterIdLst>
  <p:sldIdLst>
    <p:sldId id="256" r:id="rId5"/>
    <p:sldId id="265" r:id="rId6"/>
    <p:sldId id="369" r:id="rId7"/>
    <p:sldId id="367" r:id="rId8"/>
    <p:sldId id="362" r:id="rId9"/>
    <p:sldId id="360" r:id="rId10"/>
    <p:sldId id="361" r:id="rId11"/>
    <p:sldId id="366" r:id="rId12"/>
    <p:sldId id="370" r:id="rId13"/>
    <p:sldId id="382" r:id="rId14"/>
    <p:sldId id="371" r:id="rId15"/>
    <p:sldId id="373" r:id="rId16"/>
    <p:sldId id="364" r:id="rId17"/>
    <p:sldId id="365" r:id="rId18"/>
    <p:sldId id="390" r:id="rId19"/>
    <p:sldId id="377" r:id="rId20"/>
    <p:sldId id="376" r:id="rId21"/>
    <p:sldId id="380" r:id="rId22"/>
    <p:sldId id="381" r:id="rId23"/>
    <p:sldId id="33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F0011B-DF32-42FF-A52F-18C542D04128}">
          <p14:sldIdLst>
            <p14:sldId id="256"/>
            <p14:sldId id="265"/>
            <p14:sldId id="369"/>
            <p14:sldId id="367"/>
            <p14:sldId id="362"/>
            <p14:sldId id="360"/>
            <p14:sldId id="361"/>
            <p14:sldId id="366"/>
            <p14:sldId id="370"/>
            <p14:sldId id="382"/>
            <p14:sldId id="371"/>
            <p14:sldId id="373"/>
            <p14:sldId id="364"/>
            <p14:sldId id="365"/>
            <p14:sldId id="390"/>
            <p14:sldId id="377"/>
            <p14:sldId id="376"/>
            <p14:sldId id="380"/>
            <p14:sldId id="381"/>
          </p14:sldIdLst>
        </p14:section>
        <p14:section name="Backup" id="{03295299-411C-44B3-A06A-8BB7DCA9881C}">
          <p14:sldIdLst>
            <p14:sldId id="337"/>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CF4615-8749-64AD-73B3-E5AEACFED26A}" name="Juan Crenshaw" initials="JC" userId="S::jmcrensh@ndc.nasa.gov::1444d2f5-1342-4ca4-81c2-acbf5be6f3a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renshaw, Juan M. (GSFC-5950)" initials="CJM(5" lastIdx="4" clrIdx="0">
    <p:extLst>
      <p:ext uri="{19B8F6BF-5375-455C-9EA6-DF929625EA0E}">
        <p15:presenceInfo xmlns:p15="http://schemas.microsoft.com/office/powerpoint/2012/main" userId="S::jmcrensh@ndc.nasa.gov::1444d2f5-1342-4ca4-81c2-acbf5be6f3a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796" autoAdjust="0"/>
  </p:normalViewPr>
  <p:slideViewPr>
    <p:cSldViewPr snapToGrid="0">
      <p:cViewPr varScale="1">
        <p:scale>
          <a:sx n="67" d="100"/>
          <a:sy n="67" d="100"/>
        </p:scale>
        <p:origin x="75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D85BD-6FA1-864D-B01E-26A6D6A19233}" type="datetimeFigureOut">
              <a:rPr lang="en-US" smtClean="0"/>
              <a:t>4/10/2024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9F425A-31A4-4E48-97B9-0D9D1C00A778}" type="slidenum">
              <a:rPr lang="en-US" smtClean="0"/>
              <a:t>‹#›</a:t>
            </a:fld>
            <a:endParaRPr lang="en-US"/>
          </a:p>
        </p:txBody>
      </p:sp>
    </p:spTree>
    <p:extLst>
      <p:ext uri="{BB962C8B-B14F-4D97-AF65-F5344CB8AC3E}">
        <p14:creationId xmlns:p14="http://schemas.microsoft.com/office/powerpoint/2010/main" val="910959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E9B5D-45D1-E345-9BA4-34ED594186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FB675-249F-FC48-AC73-A6EBA0D383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7ECB55-ED6D-CC41-98FD-188AA93B2E6D}"/>
              </a:ext>
            </a:extLst>
          </p:cNvPr>
          <p:cNvSpPr>
            <a:spLocks noGrp="1"/>
          </p:cNvSpPr>
          <p:nvPr>
            <p:ph type="dt" sz="half" idx="10"/>
          </p:nvPr>
        </p:nvSpPr>
        <p:spPr/>
        <p:txBody>
          <a:bodyPr/>
          <a:lstStyle/>
          <a:p>
            <a:fld id="{99E1D38A-5AB6-634F-9B05-8812810C5892}" type="datetime1">
              <a:rPr lang="en-US" smtClean="0"/>
              <a:t>4/10/2024</a:t>
            </a:fld>
            <a:endParaRPr lang="en-US"/>
          </a:p>
        </p:txBody>
      </p:sp>
      <p:sp>
        <p:nvSpPr>
          <p:cNvPr id="5" name="Footer Placeholder 4">
            <a:extLst>
              <a:ext uri="{FF2B5EF4-FFF2-40B4-BE49-F238E27FC236}">
                <a16:creationId xmlns:a16="http://schemas.microsoft.com/office/drawing/2014/main" id="{AC19C9C9-C847-8C42-ACB5-A10FDBC29B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A6A65-2B54-2D4D-92BD-EBF3A61DB83F}"/>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73634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5F2CC-CB03-9C44-90D7-8896AF9AF9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A97447-387F-D74C-8F90-8CB52A3D0B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DA434-7CBA-EA45-9630-C26914011B02}"/>
              </a:ext>
            </a:extLst>
          </p:cNvPr>
          <p:cNvSpPr>
            <a:spLocks noGrp="1"/>
          </p:cNvSpPr>
          <p:nvPr>
            <p:ph type="dt" sz="half" idx="10"/>
          </p:nvPr>
        </p:nvSpPr>
        <p:spPr/>
        <p:txBody>
          <a:bodyPr/>
          <a:lstStyle/>
          <a:p>
            <a:fld id="{26EAD091-BC42-A74D-A84B-3D530933CD2F}" type="datetime1">
              <a:rPr lang="en-US" smtClean="0"/>
              <a:t>4/10/2024</a:t>
            </a:fld>
            <a:endParaRPr lang="en-US"/>
          </a:p>
        </p:txBody>
      </p:sp>
      <p:sp>
        <p:nvSpPr>
          <p:cNvPr id="5" name="Footer Placeholder 4">
            <a:extLst>
              <a:ext uri="{FF2B5EF4-FFF2-40B4-BE49-F238E27FC236}">
                <a16:creationId xmlns:a16="http://schemas.microsoft.com/office/drawing/2014/main" id="{9044DBAD-A89C-F14B-8F69-DBE3F2F6F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426D84-2C81-2A41-B89F-F8BEF0660FFE}"/>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4105803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722D61-6149-B84A-ACC8-4D9729BC57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389783-9062-5042-9981-C19F891008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745F93-8047-1D4B-A27F-E9A36254C0BE}"/>
              </a:ext>
            </a:extLst>
          </p:cNvPr>
          <p:cNvSpPr>
            <a:spLocks noGrp="1"/>
          </p:cNvSpPr>
          <p:nvPr>
            <p:ph type="dt" sz="half" idx="10"/>
          </p:nvPr>
        </p:nvSpPr>
        <p:spPr/>
        <p:txBody>
          <a:bodyPr/>
          <a:lstStyle/>
          <a:p>
            <a:fld id="{6D1BD924-F1A3-DA4B-8636-8034F42B8746}" type="datetime1">
              <a:rPr lang="en-US" smtClean="0"/>
              <a:t>4/10/2024</a:t>
            </a:fld>
            <a:endParaRPr lang="en-US"/>
          </a:p>
        </p:txBody>
      </p:sp>
      <p:sp>
        <p:nvSpPr>
          <p:cNvPr id="5" name="Footer Placeholder 4">
            <a:extLst>
              <a:ext uri="{FF2B5EF4-FFF2-40B4-BE49-F238E27FC236}">
                <a16:creationId xmlns:a16="http://schemas.microsoft.com/office/drawing/2014/main" id="{005F02D2-9A13-1A42-948C-7B4882A4B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4E5210-E087-B645-B348-F799A71D57FB}"/>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28848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3880E-41CB-E44E-95AD-C4C1B7357C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23EAD8-8F2B-044A-9598-F4FEEDD6C4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3D0C0B-0082-7144-9BB5-250F2D46B4D7}"/>
              </a:ext>
            </a:extLst>
          </p:cNvPr>
          <p:cNvSpPr>
            <a:spLocks noGrp="1"/>
          </p:cNvSpPr>
          <p:nvPr>
            <p:ph type="dt" sz="half" idx="10"/>
          </p:nvPr>
        </p:nvSpPr>
        <p:spPr/>
        <p:txBody>
          <a:bodyPr/>
          <a:lstStyle/>
          <a:p>
            <a:fld id="{2982B63C-F728-2842-A39A-2F2E932A0707}" type="datetime1">
              <a:rPr lang="en-US" smtClean="0"/>
              <a:t>4/10/2024</a:t>
            </a:fld>
            <a:endParaRPr lang="en-US"/>
          </a:p>
        </p:txBody>
      </p:sp>
      <p:sp>
        <p:nvSpPr>
          <p:cNvPr id="5" name="Footer Placeholder 4">
            <a:extLst>
              <a:ext uri="{FF2B5EF4-FFF2-40B4-BE49-F238E27FC236}">
                <a16:creationId xmlns:a16="http://schemas.microsoft.com/office/drawing/2014/main" id="{D35C509A-835B-DF47-9BB8-4CC664B9B0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B14015-1DF9-6346-B9A4-9E032820209A}"/>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953199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3DEC2-17B0-1B41-B249-811F325962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AD7939-DC05-1441-89E4-3CDBF1AA90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E2FC82-6A22-1A4C-B085-C6FB357341F2}"/>
              </a:ext>
            </a:extLst>
          </p:cNvPr>
          <p:cNvSpPr>
            <a:spLocks noGrp="1"/>
          </p:cNvSpPr>
          <p:nvPr>
            <p:ph type="dt" sz="half" idx="10"/>
          </p:nvPr>
        </p:nvSpPr>
        <p:spPr/>
        <p:txBody>
          <a:bodyPr/>
          <a:lstStyle/>
          <a:p>
            <a:fld id="{E5B51314-F627-AF40-BEBB-9F3E50F969D8}" type="datetime1">
              <a:rPr lang="en-US" smtClean="0"/>
              <a:t>4/10/2024</a:t>
            </a:fld>
            <a:endParaRPr lang="en-US"/>
          </a:p>
        </p:txBody>
      </p:sp>
      <p:sp>
        <p:nvSpPr>
          <p:cNvPr id="5" name="Footer Placeholder 4">
            <a:extLst>
              <a:ext uri="{FF2B5EF4-FFF2-40B4-BE49-F238E27FC236}">
                <a16:creationId xmlns:a16="http://schemas.microsoft.com/office/drawing/2014/main" id="{78BC0FE7-8659-D14A-8126-310EC88733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E6EA9-F3EC-8742-B601-AF3C6E4B90C8}"/>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187060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CD0E9-4955-FE4F-A77F-AA5E6CAD90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DBFFB0-A62F-2642-9028-5DB2537DAD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0564A2-F8D4-6B43-904E-44FF70DE0F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F4EB3F-BB78-084A-87A1-66689FAEF9E2}"/>
              </a:ext>
            </a:extLst>
          </p:cNvPr>
          <p:cNvSpPr>
            <a:spLocks noGrp="1"/>
          </p:cNvSpPr>
          <p:nvPr>
            <p:ph type="dt" sz="half" idx="10"/>
          </p:nvPr>
        </p:nvSpPr>
        <p:spPr/>
        <p:txBody>
          <a:bodyPr/>
          <a:lstStyle/>
          <a:p>
            <a:fld id="{537613E4-9CA4-8E44-891F-05B973A626F4}" type="datetime1">
              <a:rPr lang="en-US" smtClean="0"/>
              <a:t>4/10/2024</a:t>
            </a:fld>
            <a:endParaRPr lang="en-US"/>
          </a:p>
        </p:txBody>
      </p:sp>
      <p:sp>
        <p:nvSpPr>
          <p:cNvPr id="6" name="Footer Placeholder 5">
            <a:extLst>
              <a:ext uri="{FF2B5EF4-FFF2-40B4-BE49-F238E27FC236}">
                <a16:creationId xmlns:a16="http://schemas.microsoft.com/office/drawing/2014/main" id="{BD3FB6C6-CA2E-E541-9A0E-DA0246C7F3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63CE54-9D4D-8A48-B8EC-866F18A7A9E6}"/>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411071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36D-43FC-8640-908C-FD677BDBF7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F76C94-95D0-B243-92B8-2B5103D4F4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45667C-0A23-5942-B00B-4707638B37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042124-EA15-3E4C-84A9-37F988457A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46397E-D933-9E4F-9913-77B19F5233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CC4EA8-499D-F944-AFA9-ED211160A6D1}"/>
              </a:ext>
            </a:extLst>
          </p:cNvPr>
          <p:cNvSpPr>
            <a:spLocks noGrp="1"/>
          </p:cNvSpPr>
          <p:nvPr>
            <p:ph type="dt" sz="half" idx="10"/>
          </p:nvPr>
        </p:nvSpPr>
        <p:spPr/>
        <p:txBody>
          <a:bodyPr/>
          <a:lstStyle/>
          <a:p>
            <a:fld id="{B4DC7DD7-7589-D648-9C3D-2A12F83387CE}" type="datetime1">
              <a:rPr lang="en-US" smtClean="0"/>
              <a:t>4/10/2024</a:t>
            </a:fld>
            <a:endParaRPr lang="en-US"/>
          </a:p>
        </p:txBody>
      </p:sp>
      <p:sp>
        <p:nvSpPr>
          <p:cNvPr id="8" name="Footer Placeholder 7">
            <a:extLst>
              <a:ext uri="{FF2B5EF4-FFF2-40B4-BE49-F238E27FC236}">
                <a16:creationId xmlns:a16="http://schemas.microsoft.com/office/drawing/2014/main" id="{A28E0A15-ABDD-8548-AF52-B3EC54B4CE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3BA1CA-BF5A-6147-9A75-37EF8C7F06AB}"/>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471078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B175F-84F4-174C-AEE3-24CB1FACB9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0E265A-E743-4A4C-881F-B3D98FD4B877}"/>
              </a:ext>
            </a:extLst>
          </p:cNvPr>
          <p:cNvSpPr>
            <a:spLocks noGrp="1"/>
          </p:cNvSpPr>
          <p:nvPr>
            <p:ph type="dt" sz="half" idx="10"/>
          </p:nvPr>
        </p:nvSpPr>
        <p:spPr/>
        <p:txBody>
          <a:bodyPr/>
          <a:lstStyle/>
          <a:p>
            <a:fld id="{E6821ACB-FC5E-1940-B02C-E825E55D46F9}" type="datetime1">
              <a:rPr lang="en-US" smtClean="0"/>
              <a:t>4/10/2024</a:t>
            </a:fld>
            <a:endParaRPr lang="en-US"/>
          </a:p>
        </p:txBody>
      </p:sp>
      <p:sp>
        <p:nvSpPr>
          <p:cNvPr id="4" name="Footer Placeholder 3">
            <a:extLst>
              <a:ext uri="{FF2B5EF4-FFF2-40B4-BE49-F238E27FC236}">
                <a16:creationId xmlns:a16="http://schemas.microsoft.com/office/drawing/2014/main" id="{04A3C7D1-3E87-C543-A3D3-6DDF013823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192874-ECE6-F243-B5F3-78CC6CE24E81}"/>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26252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934269-1C55-6341-9B3E-D7D3680CFB2C}"/>
              </a:ext>
            </a:extLst>
          </p:cNvPr>
          <p:cNvSpPr>
            <a:spLocks noGrp="1"/>
          </p:cNvSpPr>
          <p:nvPr>
            <p:ph type="dt" sz="half" idx="10"/>
          </p:nvPr>
        </p:nvSpPr>
        <p:spPr/>
        <p:txBody>
          <a:bodyPr/>
          <a:lstStyle/>
          <a:p>
            <a:fld id="{3C6077CB-406C-184B-9226-C081F6E82CC7}" type="datetime1">
              <a:rPr lang="en-US" smtClean="0"/>
              <a:t>4/10/2024</a:t>
            </a:fld>
            <a:endParaRPr lang="en-US"/>
          </a:p>
        </p:txBody>
      </p:sp>
      <p:sp>
        <p:nvSpPr>
          <p:cNvPr id="3" name="Footer Placeholder 2">
            <a:extLst>
              <a:ext uri="{FF2B5EF4-FFF2-40B4-BE49-F238E27FC236}">
                <a16:creationId xmlns:a16="http://schemas.microsoft.com/office/drawing/2014/main" id="{43656E91-79D1-AF45-96A3-AE0958DBA5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EB9A3C-7A76-864A-9BD7-1ED5BC520DDD}"/>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089378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FED36-2FC9-844F-A598-5AC70DB478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648E07-E583-F046-967E-54C13AB3C7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CF1A9A-03C5-CC43-B016-F4F03B8030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467CED-24FF-3947-9BA9-569EC0BDD3D3}"/>
              </a:ext>
            </a:extLst>
          </p:cNvPr>
          <p:cNvSpPr>
            <a:spLocks noGrp="1"/>
          </p:cNvSpPr>
          <p:nvPr>
            <p:ph type="dt" sz="half" idx="10"/>
          </p:nvPr>
        </p:nvSpPr>
        <p:spPr/>
        <p:txBody>
          <a:bodyPr/>
          <a:lstStyle/>
          <a:p>
            <a:fld id="{C78051C9-5B4A-4C43-B817-40801EF773EC}" type="datetime1">
              <a:rPr lang="en-US" smtClean="0"/>
              <a:t>4/10/2024</a:t>
            </a:fld>
            <a:endParaRPr lang="en-US"/>
          </a:p>
        </p:txBody>
      </p:sp>
      <p:sp>
        <p:nvSpPr>
          <p:cNvPr id="6" name="Footer Placeholder 5">
            <a:extLst>
              <a:ext uri="{FF2B5EF4-FFF2-40B4-BE49-F238E27FC236}">
                <a16:creationId xmlns:a16="http://schemas.microsoft.com/office/drawing/2014/main" id="{8F003FA7-5DD7-6346-BF64-10D46DE9E8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4D475A-FDDD-6A47-B8A7-EAC26261D975}"/>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343351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6AE25-CB3F-334B-9EF3-D13331B7B6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F6DB9F-F3AB-564B-9E9B-862EFB94E9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AC0F43-9D94-AF4D-8FBE-61FFA0434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CB8CDD-24AE-6941-85A8-0BAFBB6B54A7}"/>
              </a:ext>
            </a:extLst>
          </p:cNvPr>
          <p:cNvSpPr>
            <a:spLocks noGrp="1"/>
          </p:cNvSpPr>
          <p:nvPr>
            <p:ph type="dt" sz="half" idx="10"/>
          </p:nvPr>
        </p:nvSpPr>
        <p:spPr/>
        <p:txBody>
          <a:bodyPr/>
          <a:lstStyle/>
          <a:p>
            <a:fld id="{07C176D3-629B-8249-9A1B-4B7CBE18DDF6}" type="datetime1">
              <a:rPr lang="en-US" smtClean="0"/>
              <a:t>4/10/2024</a:t>
            </a:fld>
            <a:endParaRPr lang="en-US"/>
          </a:p>
        </p:txBody>
      </p:sp>
      <p:sp>
        <p:nvSpPr>
          <p:cNvPr id="6" name="Footer Placeholder 5">
            <a:extLst>
              <a:ext uri="{FF2B5EF4-FFF2-40B4-BE49-F238E27FC236}">
                <a16:creationId xmlns:a16="http://schemas.microsoft.com/office/drawing/2014/main" id="{09B9DC55-D7AA-0448-A882-6A01E01239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06799E-F6CD-CD4A-AEF3-1CC5EED71583}"/>
              </a:ext>
            </a:extLst>
          </p:cNvPr>
          <p:cNvSpPr>
            <a:spLocks noGrp="1"/>
          </p:cNvSpPr>
          <p:nvPr>
            <p:ph type="sldNum" sz="quarter" idx="12"/>
          </p:nvPr>
        </p:nvSpPr>
        <p:spPr/>
        <p:txBody>
          <a:bodyPr/>
          <a:lstStyle/>
          <a:p>
            <a:fld id="{F4EC45F3-5820-1141-8702-7AA835721CC3}" type="slidenum">
              <a:rPr lang="en-US" smtClean="0"/>
              <a:t>‹#›</a:t>
            </a:fld>
            <a:endParaRPr lang="en-US"/>
          </a:p>
        </p:txBody>
      </p:sp>
    </p:spTree>
    <p:extLst>
      <p:ext uri="{BB962C8B-B14F-4D97-AF65-F5344CB8AC3E}">
        <p14:creationId xmlns:p14="http://schemas.microsoft.com/office/powerpoint/2010/main" val="291570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CB0195-5059-3D4B-A597-E53771348C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E545A4-E3D2-C148-A58E-E1962A1515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5917E-F038-C340-B08A-D65C4EABDF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54AC2-E35E-1941-940D-EAE0494E445B}" type="datetime1">
              <a:rPr lang="en-US" smtClean="0"/>
              <a:t>4/10/2024</a:t>
            </a:fld>
            <a:endParaRPr lang="en-US"/>
          </a:p>
        </p:txBody>
      </p:sp>
      <p:sp>
        <p:nvSpPr>
          <p:cNvPr id="5" name="Footer Placeholder 4">
            <a:extLst>
              <a:ext uri="{FF2B5EF4-FFF2-40B4-BE49-F238E27FC236}">
                <a16:creationId xmlns:a16="http://schemas.microsoft.com/office/drawing/2014/main" id="{E89A7C7A-F32C-344F-AFFC-ABC54450B1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82A3F4-07EE-FB41-AC36-3A98576A14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C45F3-5820-1141-8702-7AA835721CC3}" type="slidenum">
              <a:rPr lang="en-US" smtClean="0"/>
              <a:t>‹#›</a:t>
            </a:fld>
            <a:endParaRPr lang="en-US"/>
          </a:p>
        </p:txBody>
      </p:sp>
    </p:spTree>
    <p:extLst>
      <p:ext uri="{BB962C8B-B14F-4D97-AF65-F5344CB8AC3E}">
        <p14:creationId xmlns:p14="http://schemas.microsoft.com/office/powerpoint/2010/main" val="128378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4813E-5F1D-424A-8CBF-6D3BAF2A151F}"/>
              </a:ext>
            </a:extLst>
          </p:cNvPr>
          <p:cNvSpPr>
            <a:spLocks noGrp="1"/>
          </p:cNvSpPr>
          <p:nvPr>
            <p:ph type="ctrTitle"/>
          </p:nvPr>
        </p:nvSpPr>
        <p:spPr>
          <a:xfrm>
            <a:off x="1524000" y="1122363"/>
            <a:ext cx="9144000" cy="2957512"/>
          </a:xfrm>
        </p:spPr>
        <p:txBody>
          <a:bodyPr>
            <a:normAutofit fontScale="90000"/>
          </a:bodyPr>
          <a:lstStyle/>
          <a:p>
            <a:r>
              <a:rPr lang="en-US" dirty="0"/>
              <a:t>Tracking Data Message Pv2.02</a:t>
            </a:r>
            <a:br>
              <a:rPr lang="en-US" dirty="0"/>
            </a:br>
            <a:r>
              <a:rPr lang="en-US" dirty="0"/>
              <a:t>CCSDS</a:t>
            </a:r>
            <a:br>
              <a:rPr lang="en-US" dirty="0"/>
            </a:br>
            <a:r>
              <a:rPr lang="en-US" dirty="0"/>
              <a:t> Summary of Updates Included</a:t>
            </a:r>
          </a:p>
        </p:txBody>
      </p:sp>
      <p:sp>
        <p:nvSpPr>
          <p:cNvPr id="3" name="Subtitle 2">
            <a:extLst>
              <a:ext uri="{FF2B5EF4-FFF2-40B4-BE49-F238E27FC236}">
                <a16:creationId xmlns:a16="http://schemas.microsoft.com/office/drawing/2014/main" id="{A5DB5FC8-63E3-F14A-A08C-F4C458F1B0A2}"/>
              </a:ext>
            </a:extLst>
          </p:cNvPr>
          <p:cNvSpPr>
            <a:spLocks noGrp="1"/>
          </p:cNvSpPr>
          <p:nvPr>
            <p:ph type="subTitle" idx="1"/>
          </p:nvPr>
        </p:nvSpPr>
        <p:spPr>
          <a:xfrm>
            <a:off x="2527122" y="4526443"/>
            <a:ext cx="9144000" cy="1655762"/>
          </a:xfrm>
        </p:spPr>
        <p:txBody>
          <a:bodyPr/>
          <a:lstStyle/>
          <a:p>
            <a:pPr algn="r"/>
            <a:r>
              <a:rPr lang="en-US" dirty="0"/>
              <a:t>10 April 2024</a:t>
            </a:r>
          </a:p>
          <a:p>
            <a:pPr algn="r"/>
            <a:r>
              <a:rPr lang="en-US" dirty="0"/>
              <a:t>Juan Crenshaw</a:t>
            </a:r>
          </a:p>
        </p:txBody>
      </p:sp>
      <p:sp>
        <p:nvSpPr>
          <p:cNvPr id="4" name="TextBox 3">
            <a:extLst>
              <a:ext uri="{FF2B5EF4-FFF2-40B4-BE49-F238E27FC236}">
                <a16:creationId xmlns:a16="http://schemas.microsoft.com/office/drawing/2014/main" id="{ACE4256A-A174-C642-A54B-39505AD8898E}"/>
              </a:ext>
            </a:extLst>
          </p:cNvPr>
          <p:cNvSpPr txBox="1"/>
          <p:nvPr/>
        </p:nvSpPr>
        <p:spPr>
          <a:xfrm>
            <a:off x="768096" y="5650992"/>
            <a:ext cx="2742930" cy="369332"/>
          </a:xfrm>
          <a:prstGeom prst="rect">
            <a:avLst/>
          </a:prstGeom>
          <a:noFill/>
        </p:spPr>
        <p:txBody>
          <a:bodyPr wrap="none" rtlCol="0">
            <a:spAutoFit/>
          </a:bodyPr>
          <a:lstStyle/>
          <a:p>
            <a:r>
              <a:rPr lang="en-US" dirty="0">
                <a:solidFill>
                  <a:schemeClr val="accent1"/>
                </a:solidFill>
              </a:rPr>
              <a:t>Blue</a:t>
            </a:r>
            <a:r>
              <a:rPr lang="en-US" dirty="0">
                <a:solidFill>
                  <a:srgbClr val="FF0000"/>
                </a:solidFill>
              </a:rPr>
              <a:t> </a:t>
            </a:r>
            <a:r>
              <a:rPr lang="en-US" dirty="0"/>
              <a:t>= highlighted changes </a:t>
            </a:r>
          </a:p>
        </p:txBody>
      </p:sp>
    </p:spTree>
    <p:extLst>
      <p:ext uri="{BB962C8B-B14F-4D97-AF65-F5344CB8AC3E}">
        <p14:creationId xmlns:p14="http://schemas.microsoft.com/office/powerpoint/2010/main" val="4021328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D4B4-B60A-F8E1-BA6A-A435054B3056}"/>
              </a:ext>
            </a:extLst>
          </p:cNvPr>
          <p:cNvSpPr>
            <a:spLocks noGrp="1"/>
          </p:cNvSpPr>
          <p:nvPr>
            <p:ph type="title"/>
          </p:nvPr>
        </p:nvSpPr>
        <p:spPr/>
        <p:txBody>
          <a:bodyPr/>
          <a:lstStyle/>
          <a:p>
            <a:r>
              <a:rPr lang="en-US" dirty="0"/>
              <a:t>SYSTEM_CONFIG and SYSTEM_STATUS Examples</a:t>
            </a:r>
          </a:p>
        </p:txBody>
      </p:sp>
      <p:sp>
        <p:nvSpPr>
          <p:cNvPr id="3" name="Content Placeholder 2">
            <a:extLst>
              <a:ext uri="{FF2B5EF4-FFF2-40B4-BE49-F238E27FC236}">
                <a16:creationId xmlns:a16="http://schemas.microsoft.com/office/drawing/2014/main" id="{655B68D8-E29C-CA3B-911D-ACD5F16EA88A}"/>
              </a:ext>
            </a:extLst>
          </p:cNvPr>
          <p:cNvSpPr>
            <a:spLocks noGrp="1"/>
          </p:cNvSpPr>
          <p:nvPr>
            <p:ph idx="1"/>
          </p:nvPr>
        </p:nvSpPr>
        <p:spPr/>
        <p:txBody>
          <a:bodyPr>
            <a:normAutofit fontScale="92500" lnSpcReduction="20000"/>
          </a:bodyPr>
          <a:lstStyle/>
          <a:p>
            <a:pPr marL="0" indent="0">
              <a:buNone/>
            </a:pPr>
            <a:r>
              <a:rPr lang="en-US" dirty="0"/>
              <a:t>SYSTEM_CONFIG_1_START</a:t>
            </a:r>
          </a:p>
          <a:p>
            <a:pPr marL="457200" lvl="1" indent="0">
              <a:buNone/>
            </a:pPr>
            <a:r>
              <a:rPr lang="en-US" dirty="0" err="1"/>
              <a:t>Front_End_ID</a:t>
            </a:r>
            <a:r>
              <a:rPr lang="en-US" dirty="0"/>
              <a:t>=GRA43245</a:t>
            </a:r>
          </a:p>
          <a:p>
            <a:pPr marL="457200" lvl="1" indent="0">
              <a:buNone/>
            </a:pPr>
            <a:r>
              <a:rPr lang="en-US" dirty="0" err="1"/>
              <a:t>System_Mode</a:t>
            </a:r>
            <a:r>
              <a:rPr lang="en-US" dirty="0"/>
              <a:t>=SA</a:t>
            </a:r>
          </a:p>
          <a:p>
            <a:pPr marL="457200" lvl="1" indent="0">
              <a:buNone/>
            </a:pPr>
            <a:r>
              <a:rPr lang="en-US" dirty="0" err="1"/>
              <a:t>System_Path</a:t>
            </a:r>
            <a:r>
              <a:rPr lang="en-US" dirty="0"/>
              <a:t>=Pol1_UC2</a:t>
            </a:r>
          </a:p>
          <a:p>
            <a:pPr marL="457200" lvl="1" indent="0">
              <a:buNone/>
            </a:pPr>
            <a:r>
              <a:rPr lang="en-US" dirty="0"/>
              <a:t>TFR_ID=2</a:t>
            </a:r>
          </a:p>
          <a:p>
            <a:pPr marL="457200" lvl="1" indent="0">
              <a:buNone/>
            </a:pPr>
            <a:r>
              <a:rPr lang="en-US" dirty="0" err="1"/>
              <a:t>Exposure_Time</a:t>
            </a:r>
            <a:r>
              <a:rPr lang="en-US" dirty="0"/>
              <a:t>=0.453</a:t>
            </a:r>
          </a:p>
          <a:p>
            <a:pPr marL="457200" lvl="1" indent="0">
              <a:buNone/>
            </a:pPr>
            <a:r>
              <a:rPr lang="en-US" dirty="0" err="1"/>
              <a:t>Absorption_Normalization_Applied</a:t>
            </a:r>
            <a:r>
              <a:rPr lang="en-US" dirty="0"/>
              <a:t>=YES</a:t>
            </a:r>
          </a:p>
          <a:p>
            <a:pPr marL="0" indent="0">
              <a:buNone/>
            </a:pPr>
            <a:r>
              <a:rPr lang="en-US" dirty="0"/>
              <a:t>SYSTEM_CONFIG_1_STOP</a:t>
            </a:r>
          </a:p>
          <a:p>
            <a:pPr marL="0" indent="0">
              <a:buNone/>
            </a:pPr>
            <a:r>
              <a:rPr lang="en-US" dirty="0"/>
              <a:t>SYSTEM_STATUS_1_START</a:t>
            </a:r>
          </a:p>
          <a:p>
            <a:pPr marL="457200" lvl="1" indent="0">
              <a:buNone/>
            </a:pPr>
            <a:r>
              <a:rPr lang="en-US" dirty="0" err="1"/>
              <a:t>Aperture_Filter</a:t>
            </a:r>
            <a:r>
              <a:rPr lang="en-US" dirty="0"/>
              <a:t> = 2023-09-03T23:43:56.000 NONE</a:t>
            </a:r>
          </a:p>
          <a:p>
            <a:pPr marL="457200" lvl="1" indent="0">
              <a:buNone/>
            </a:pPr>
            <a:r>
              <a:rPr lang="en-US" dirty="0" err="1"/>
              <a:t>System_Temperature</a:t>
            </a:r>
            <a:r>
              <a:rPr lang="en-US" dirty="0"/>
              <a:t> = 2023-09-03T23:43:56.000 294.5</a:t>
            </a:r>
          </a:p>
          <a:p>
            <a:pPr marL="0" indent="0">
              <a:buNone/>
            </a:pPr>
            <a:r>
              <a:rPr lang="en-US" dirty="0"/>
              <a:t>SYSTEM_STATUS_1_STOP</a:t>
            </a:r>
          </a:p>
          <a:p>
            <a:pPr marL="0" indent="0">
              <a:buNone/>
            </a:pPr>
            <a:endParaRPr lang="en-US" dirty="0"/>
          </a:p>
        </p:txBody>
      </p:sp>
      <p:sp>
        <p:nvSpPr>
          <p:cNvPr id="4" name="Slide Number Placeholder 3">
            <a:extLst>
              <a:ext uri="{FF2B5EF4-FFF2-40B4-BE49-F238E27FC236}">
                <a16:creationId xmlns:a16="http://schemas.microsoft.com/office/drawing/2014/main" id="{4A55B9F1-48A6-BF5F-CEE2-1235A4EC0F90}"/>
              </a:ext>
            </a:extLst>
          </p:cNvPr>
          <p:cNvSpPr>
            <a:spLocks noGrp="1"/>
          </p:cNvSpPr>
          <p:nvPr>
            <p:ph type="sldNum" sz="quarter" idx="12"/>
          </p:nvPr>
        </p:nvSpPr>
        <p:spPr/>
        <p:txBody>
          <a:bodyPr/>
          <a:lstStyle/>
          <a:p>
            <a:fld id="{F4EC45F3-5820-1141-8702-7AA835721CC3}" type="slidenum">
              <a:rPr lang="en-US" smtClean="0"/>
              <a:t>10</a:t>
            </a:fld>
            <a:endParaRPr lang="en-US"/>
          </a:p>
        </p:txBody>
      </p:sp>
    </p:spTree>
    <p:extLst>
      <p:ext uri="{BB962C8B-B14F-4D97-AF65-F5344CB8AC3E}">
        <p14:creationId xmlns:p14="http://schemas.microsoft.com/office/powerpoint/2010/main" val="3675422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DC202-5ED1-A906-E07C-07410DB02800}"/>
              </a:ext>
            </a:extLst>
          </p:cNvPr>
          <p:cNvSpPr>
            <a:spLocks noGrp="1"/>
          </p:cNvSpPr>
          <p:nvPr>
            <p:ph type="title"/>
          </p:nvPr>
        </p:nvSpPr>
        <p:spPr/>
        <p:txBody>
          <a:bodyPr/>
          <a:lstStyle/>
          <a:p>
            <a:r>
              <a:rPr lang="en-US" dirty="0"/>
              <a:t>SYSTEM_CONFIG Parameters Included</a:t>
            </a:r>
          </a:p>
        </p:txBody>
      </p:sp>
      <p:sp>
        <p:nvSpPr>
          <p:cNvPr id="3" name="Content Placeholder 2">
            <a:extLst>
              <a:ext uri="{FF2B5EF4-FFF2-40B4-BE49-F238E27FC236}">
                <a16:creationId xmlns:a16="http://schemas.microsoft.com/office/drawing/2014/main" id="{7802E4BB-3275-E989-6C90-E4A3932C710A}"/>
              </a:ext>
            </a:extLst>
          </p:cNvPr>
          <p:cNvSpPr>
            <a:spLocks noGrp="1"/>
          </p:cNvSpPr>
          <p:nvPr>
            <p:ph idx="1"/>
          </p:nvPr>
        </p:nvSpPr>
        <p:spPr/>
        <p:txBody>
          <a:bodyPr>
            <a:normAutofit fontScale="77500" lnSpcReduction="20000"/>
          </a:bodyPr>
          <a:lstStyle/>
          <a:p>
            <a:pPr marL="342900" marR="0" lvl="0" indent="-342900">
              <a:lnSpc>
                <a:spcPct val="107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Front_End_ID</a:t>
            </a:r>
            <a:r>
              <a:rPr lang="en-US" dirty="0">
                <a:effectLst/>
                <a:latin typeface="Calibri" panose="020F0502020204030204" pitchFamily="34" charset="0"/>
                <a:ea typeface="Calibri" panose="020F0502020204030204" pitchFamily="34" charset="0"/>
                <a:cs typeface="Times New Roman" panose="02020603050405020304" pitchFamily="18" charset="0"/>
              </a:rPr>
              <a:t>’=&lt;identifier&gt; </a:t>
            </a:r>
            <a:r>
              <a:rPr lang="en-US" b="1" dirty="0">
                <a:effectLst/>
                <a:latin typeface="Calibri" panose="020F0502020204030204" pitchFamily="34" charset="0"/>
                <a:ea typeface="Calibri" panose="020F0502020204030204" pitchFamily="34" charset="0"/>
                <a:cs typeface="Times New Roman" panose="02020603050405020304" pitchFamily="18" charset="0"/>
              </a:rPr>
              <a:t>[Precision tracking]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System_Mode</a:t>
            </a:r>
            <a:r>
              <a:rPr lang="en-US" dirty="0">
                <a:effectLst/>
                <a:latin typeface="Calibri" panose="020F0502020204030204" pitchFamily="34" charset="0"/>
                <a:ea typeface="Calibri" panose="020F0502020204030204" pitchFamily="34" charset="0"/>
                <a:cs typeface="Times New Roman" panose="02020603050405020304" pitchFamily="18" charset="0"/>
              </a:rPr>
              <a:t>’=&lt;mode&gt; </a:t>
            </a:r>
            <a:r>
              <a:rPr lang="en-US" b="1" dirty="0">
                <a:effectLst/>
                <a:latin typeface="Calibri" panose="020F0502020204030204" pitchFamily="34" charset="0"/>
                <a:ea typeface="Calibri" panose="020F0502020204030204" pitchFamily="34" charset="0"/>
                <a:cs typeface="Times New Roman" panose="02020603050405020304" pitchFamily="18" charset="0"/>
              </a:rPr>
              <a:t>[Relay tracking]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System_Path</a:t>
            </a:r>
            <a:r>
              <a:rPr lang="en-US" dirty="0">
                <a:effectLst/>
                <a:latin typeface="Calibri" panose="020F0502020204030204" pitchFamily="34" charset="0"/>
                <a:ea typeface="Calibri" panose="020F0502020204030204" pitchFamily="34" charset="0"/>
                <a:cs typeface="Times New Roman" panose="02020603050405020304" pitchFamily="18" charset="0"/>
              </a:rPr>
              <a:t>’=&lt;path&gt; </a:t>
            </a:r>
            <a:r>
              <a:rPr lang="en-US" b="1" dirty="0">
                <a:effectLst/>
                <a:latin typeface="Calibri" panose="020F0502020204030204" pitchFamily="34" charset="0"/>
                <a:ea typeface="Calibri" panose="020F0502020204030204" pitchFamily="34" charset="0"/>
                <a:cs typeface="Times New Roman" panose="02020603050405020304" pitchFamily="18" charset="0"/>
              </a:rPr>
              <a:t>[Precision tracking]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‘TFR_ID’=&lt;identifier&gt; </a:t>
            </a:r>
            <a:r>
              <a:rPr lang="en-US" b="1" dirty="0">
                <a:effectLst/>
                <a:latin typeface="Calibri" panose="020F0502020204030204" pitchFamily="34" charset="0"/>
                <a:ea typeface="Calibri" panose="020F0502020204030204" pitchFamily="34" charset="0"/>
                <a:cs typeface="Times New Roman" panose="02020603050405020304" pitchFamily="18" charset="0"/>
              </a:rPr>
              <a:t>[Precision tracking]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Exposure_Time</a:t>
            </a:r>
            <a:r>
              <a:rPr lang="en-US" dirty="0">
                <a:effectLst/>
                <a:latin typeface="Calibri" panose="020F0502020204030204" pitchFamily="34" charset="0"/>
                <a:ea typeface="Calibri" panose="020F0502020204030204" pitchFamily="34" charset="0"/>
                <a:cs typeface="Times New Roman" panose="02020603050405020304" pitchFamily="18" charset="0"/>
              </a:rPr>
              <a:t>’=&lt;time&gt; </a:t>
            </a:r>
            <a:r>
              <a:rPr lang="en-US" b="1" dirty="0">
                <a:effectLst/>
                <a:latin typeface="Calibri" panose="020F0502020204030204" pitchFamily="34" charset="0"/>
                <a:ea typeface="Calibri" panose="020F0502020204030204" pitchFamily="34" charset="0"/>
                <a:cs typeface="Times New Roman" panose="02020603050405020304" pitchFamily="18" charset="0"/>
              </a:rPr>
              <a:t>[Optical tracking]</a:t>
            </a:r>
          </a:p>
          <a:p>
            <a:pPr marL="342900" marR="0" lvl="0" indent="-342900">
              <a:lnSpc>
                <a:spcPct val="107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Absorption_Normalization_Applied</a:t>
            </a:r>
            <a:r>
              <a:rPr lang="en-US" dirty="0">
                <a:effectLst/>
                <a:latin typeface="Calibri" panose="020F0502020204030204" pitchFamily="34" charset="0"/>
                <a:ea typeface="Calibri" panose="020F0502020204030204" pitchFamily="34" charset="0"/>
                <a:cs typeface="Times New Roman" panose="02020603050405020304" pitchFamily="18" charset="0"/>
              </a:rPr>
              <a:t>’=&lt;YES or NO&gt; </a:t>
            </a:r>
            <a:r>
              <a:rPr lang="en-US" b="1" dirty="0">
                <a:effectLst/>
                <a:latin typeface="Calibri" panose="020F0502020204030204" pitchFamily="34" charset="0"/>
                <a:ea typeface="Calibri" panose="020F0502020204030204" pitchFamily="34" charset="0"/>
                <a:cs typeface="Times New Roman" panose="02020603050405020304" pitchFamily="18" charset="0"/>
              </a:rPr>
              <a:t>[Optical tracking]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Normalization_Distance</a:t>
            </a:r>
            <a:r>
              <a:rPr lang="en-US" dirty="0">
                <a:effectLst/>
                <a:latin typeface="Calibri" panose="020F0502020204030204" pitchFamily="34" charset="0"/>
                <a:ea typeface="Calibri" panose="020F0502020204030204" pitchFamily="34" charset="0"/>
                <a:cs typeface="Times New Roman" panose="02020603050405020304" pitchFamily="18" charset="0"/>
              </a:rPr>
              <a:t>’=&lt;distance&gt; </a:t>
            </a:r>
            <a:r>
              <a:rPr lang="en-US" b="1" dirty="0">
                <a:effectLst/>
                <a:latin typeface="Calibri" panose="020F0502020204030204" pitchFamily="34" charset="0"/>
                <a:ea typeface="Calibri" panose="020F0502020204030204" pitchFamily="34" charset="0"/>
                <a:cs typeface="Times New Roman" panose="02020603050405020304" pitchFamily="18" charset="0"/>
              </a:rPr>
              <a:t>[Optical tracking]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Normalization_Phase_Angle</a:t>
            </a:r>
            <a:r>
              <a:rPr lang="en-US" dirty="0">
                <a:effectLst/>
                <a:latin typeface="Calibri" panose="020F0502020204030204" pitchFamily="34" charset="0"/>
                <a:ea typeface="Calibri" panose="020F0502020204030204" pitchFamily="34" charset="0"/>
                <a:cs typeface="Times New Roman" panose="02020603050405020304" pitchFamily="18" charset="0"/>
              </a:rPr>
              <a:t>’=&lt;angle&gt; </a:t>
            </a:r>
            <a:r>
              <a:rPr lang="en-US" b="1" dirty="0">
                <a:effectLst/>
                <a:latin typeface="Calibri" panose="020F0502020204030204" pitchFamily="34" charset="0"/>
                <a:ea typeface="Calibri" panose="020F0502020204030204" pitchFamily="34" charset="0"/>
                <a:cs typeface="Times New Roman" panose="02020603050405020304" pitchFamily="18" charset="0"/>
              </a:rPr>
              <a:t>[Optical tracking]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Astrometry_Catalogue</a:t>
            </a:r>
            <a:r>
              <a:rPr lang="en-US" dirty="0">
                <a:effectLst/>
                <a:latin typeface="Calibri" panose="020F0502020204030204" pitchFamily="34" charset="0"/>
                <a:ea typeface="Calibri" panose="020F0502020204030204" pitchFamily="34" charset="0"/>
                <a:cs typeface="Times New Roman" panose="02020603050405020304" pitchFamily="18" charset="0"/>
              </a:rPr>
              <a:t>’=&lt;identifier&gt; </a:t>
            </a:r>
            <a:r>
              <a:rPr lang="en-US" b="1" dirty="0">
                <a:effectLst/>
                <a:latin typeface="Calibri" panose="020F0502020204030204" pitchFamily="34" charset="0"/>
                <a:ea typeface="Calibri" panose="020F0502020204030204" pitchFamily="34" charset="0"/>
                <a:cs typeface="Times New Roman" panose="02020603050405020304" pitchFamily="18" charset="0"/>
              </a:rPr>
              <a:t>[Optical tracking]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Photometry_Catalogue</a:t>
            </a:r>
            <a:r>
              <a:rPr lang="en-US" dirty="0">
                <a:effectLst/>
                <a:latin typeface="Calibri" panose="020F0502020204030204" pitchFamily="34" charset="0"/>
                <a:ea typeface="Calibri" panose="020F0502020204030204" pitchFamily="34" charset="0"/>
                <a:cs typeface="Times New Roman" panose="02020603050405020304" pitchFamily="18" charset="0"/>
              </a:rPr>
              <a:t>’=&lt;identifier&gt; </a:t>
            </a:r>
            <a:r>
              <a:rPr lang="en-US" b="1" dirty="0">
                <a:effectLst/>
                <a:latin typeface="Calibri" panose="020F0502020204030204" pitchFamily="34" charset="0"/>
                <a:ea typeface="Calibri" panose="020F0502020204030204" pitchFamily="34" charset="0"/>
                <a:cs typeface="Times New Roman" panose="02020603050405020304" pitchFamily="18" charset="0"/>
              </a:rPr>
              <a:t>[Optical tracking]</a:t>
            </a:r>
          </a:p>
          <a:p>
            <a:pPr marL="342900" marR="0" lvl="0" indent="-342900">
              <a:lnSpc>
                <a:spcPct val="107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‘RCS_MIN’=&lt;value&gt; </a:t>
            </a:r>
            <a:r>
              <a:rPr lang="en-US" b="1" dirty="0">
                <a:effectLst/>
                <a:latin typeface="Calibri" panose="020F0502020204030204" pitchFamily="34" charset="0"/>
                <a:ea typeface="Calibri" panose="020F0502020204030204" pitchFamily="34" charset="0"/>
                <a:cs typeface="Times New Roman" panose="02020603050405020304" pitchFamily="18" charset="0"/>
              </a:rPr>
              <a:t>[Optical tracking]</a:t>
            </a:r>
          </a:p>
          <a:p>
            <a:pPr marL="342900" indent="-342900">
              <a:lnSpc>
                <a:spcPct val="107000"/>
              </a:lnSpc>
              <a:spcBef>
                <a:spcPts val="0"/>
              </a:spcBef>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‘RCS_MAX’=&lt;value&gt; </a:t>
            </a:r>
            <a:r>
              <a:rPr lang="en-US" b="1" dirty="0">
                <a:effectLst/>
                <a:latin typeface="Calibri" panose="020F0502020204030204" pitchFamily="34" charset="0"/>
                <a:ea typeface="Calibri" panose="020F0502020204030204" pitchFamily="34" charset="0"/>
                <a:cs typeface="Times New Roman" panose="02020603050405020304" pitchFamily="18" charset="0"/>
              </a:rPr>
              <a:t>[Optical tracking]</a:t>
            </a:r>
          </a:p>
          <a:p>
            <a:pPr marL="342900" marR="0" lvl="0" indent="-342900">
              <a:lnSpc>
                <a:spcPct val="107000"/>
              </a:lnSpc>
              <a:spcBef>
                <a:spcPts val="0"/>
              </a:spcBef>
              <a:spcAft>
                <a:spcPts val="80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Sensor_Offset</a:t>
            </a:r>
            <a:r>
              <a:rPr lang="en-US" dirty="0">
                <a:effectLst/>
                <a:latin typeface="Calibri" panose="020F0502020204030204" pitchFamily="34" charset="0"/>
                <a:ea typeface="Calibri" panose="020F0502020204030204" pitchFamily="34" charset="0"/>
                <a:cs typeface="Times New Roman" panose="02020603050405020304" pitchFamily="18" charset="0"/>
              </a:rPr>
              <a:t>’=&lt;X, Y, Z&gt; </a:t>
            </a:r>
            <a:r>
              <a:rPr lang="en-US" b="1" dirty="0">
                <a:effectLst/>
                <a:latin typeface="Calibri" panose="020F0502020204030204" pitchFamily="34" charset="0"/>
                <a:ea typeface="Calibri" panose="020F0502020204030204" pitchFamily="34" charset="0"/>
                <a:cs typeface="Times New Roman" panose="02020603050405020304" pitchFamily="18" charset="0"/>
              </a:rPr>
              <a:t>[Precision tracking]</a:t>
            </a:r>
          </a:p>
          <a:p>
            <a:pPr marL="342900" indent="-342900">
              <a:lnSpc>
                <a:spcPct val="107000"/>
              </a:lnSpc>
              <a:spcBef>
                <a:spcPts val="0"/>
              </a:spcBef>
              <a:spcAft>
                <a:spcPts val="80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Obs_Granularity</a:t>
            </a:r>
            <a:r>
              <a:rPr lang="en-US" dirty="0">
                <a:effectLst/>
                <a:latin typeface="Calibri" panose="020F0502020204030204" pitchFamily="34" charset="0"/>
                <a:ea typeface="Calibri" panose="020F0502020204030204" pitchFamily="34" charset="0"/>
                <a:cs typeface="Times New Roman" panose="02020603050405020304" pitchFamily="18" charset="0"/>
              </a:rPr>
              <a:t>=&lt;OBS&gt;,&lt;value&gt; </a:t>
            </a:r>
            <a:r>
              <a:rPr lang="en-US" b="1" dirty="0">
                <a:effectLst/>
                <a:latin typeface="Calibri" panose="020F0502020204030204" pitchFamily="34" charset="0"/>
                <a:ea typeface="Calibri" panose="020F0502020204030204" pitchFamily="34" charset="0"/>
                <a:cs typeface="Times New Roman" panose="02020603050405020304" pitchFamily="18" charset="0"/>
              </a:rPr>
              <a:t>[Precision tracking, </a:t>
            </a:r>
            <a:r>
              <a:rPr lang="en-US" b="1" u="sng" dirty="0">
                <a:effectLst/>
                <a:latin typeface="Calibri" panose="020F0502020204030204" pitchFamily="34" charset="0"/>
                <a:ea typeface="Calibri" panose="020F0502020204030204" pitchFamily="34" charset="0"/>
                <a:cs typeface="Times New Roman" panose="02020603050405020304" pitchFamily="18" charset="0"/>
              </a:rPr>
              <a:t>late addition</a:t>
            </a:r>
            <a:r>
              <a:rPr lang="en-US" b="1"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55127163-562F-2A11-762F-4F7EC33812B7}"/>
              </a:ext>
            </a:extLst>
          </p:cNvPr>
          <p:cNvSpPr>
            <a:spLocks noGrp="1"/>
          </p:cNvSpPr>
          <p:nvPr>
            <p:ph type="sldNum" sz="quarter" idx="12"/>
          </p:nvPr>
        </p:nvSpPr>
        <p:spPr/>
        <p:txBody>
          <a:bodyPr/>
          <a:lstStyle/>
          <a:p>
            <a:fld id="{F4EC45F3-5820-1141-8702-7AA835721CC3}" type="slidenum">
              <a:rPr lang="en-US" smtClean="0"/>
              <a:t>11</a:t>
            </a:fld>
            <a:endParaRPr lang="en-US"/>
          </a:p>
        </p:txBody>
      </p:sp>
    </p:spTree>
    <p:extLst>
      <p:ext uri="{BB962C8B-B14F-4D97-AF65-F5344CB8AC3E}">
        <p14:creationId xmlns:p14="http://schemas.microsoft.com/office/powerpoint/2010/main" val="3029990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15382-38D0-6CD8-0640-FCF952F0867E}"/>
              </a:ext>
            </a:extLst>
          </p:cNvPr>
          <p:cNvSpPr>
            <a:spLocks noGrp="1"/>
          </p:cNvSpPr>
          <p:nvPr>
            <p:ph type="title"/>
          </p:nvPr>
        </p:nvSpPr>
        <p:spPr/>
        <p:txBody>
          <a:bodyPr/>
          <a:lstStyle/>
          <a:p>
            <a:r>
              <a:rPr lang="en-US" dirty="0"/>
              <a:t>SYSTEM_STATUS Parameters Included</a:t>
            </a:r>
          </a:p>
        </p:txBody>
      </p:sp>
      <p:sp>
        <p:nvSpPr>
          <p:cNvPr id="3" name="Content Placeholder 2">
            <a:extLst>
              <a:ext uri="{FF2B5EF4-FFF2-40B4-BE49-F238E27FC236}">
                <a16:creationId xmlns:a16="http://schemas.microsoft.com/office/drawing/2014/main" id="{3DF8FF2F-9CD7-3F7C-F999-B6C5BDEE5392}"/>
              </a:ext>
            </a:extLst>
          </p:cNvPr>
          <p:cNvSpPr>
            <a:spLocks noGrp="1"/>
          </p:cNvSpPr>
          <p:nvPr>
            <p:ph idx="1"/>
          </p:nvPr>
        </p:nvSpPr>
        <p:spPr/>
        <p:txBody>
          <a:bodyPr>
            <a:normAutofit lnSpcReduction="10000"/>
          </a:bodyPr>
          <a:lstStyle/>
          <a:p>
            <a:pPr marL="800100" lvl="1" indent="-342900">
              <a:lnSpc>
                <a:spcPct val="107000"/>
              </a:lnSpc>
              <a:spcBef>
                <a:spcPts val="0"/>
              </a:spcBef>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PN_Status</a:t>
            </a:r>
            <a:r>
              <a:rPr lang="en-US" sz="1800" dirty="0">
                <a:effectLst/>
                <a:latin typeface="Calibri" panose="020F0502020204030204" pitchFamily="34" charset="0"/>
                <a:ea typeface="Calibri" panose="020F0502020204030204" pitchFamily="34" charset="0"/>
                <a:cs typeface="Times New Roman" panose="02020603050405020304" pitchFamily="18" charset="0"/>
              </a:rPr>
              <a:t>’=&lt;Lock, Sync, Search&gt;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[radiometric ranging]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Carrier_Status</a:t>
            </a:r>
            <a:r>
              <a:rPr lang="en-US" sz="1800" dirty="0">
                <a:effectLst/>
                <a:latin typeface="Calibri" panose="020F0502020204030204" pitchFamily="34" charset="0"/>
                <a:ea typeface="Calibri" panose="020F0502020204030204" pitchFamily="34" charset="0"/>
                <a:cs typeface="Times New Roman" panose="02020603050405020304" pitchFamily="18" charset="0"/>
              </a:rPr>
              <a:t>’=&lt;Lock,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Acq</a:t>
            </a:r>
            <a:r>
              <a:rPr lang="en-US" sz="1800" dirty="0">
                <a:effectLst/>
                <a:latin typeface="Calibri" panose="020F0502020204030204" pitchFamily="34" charset="0"/>
                <a:ea typeface="Calibri" panose="020F0502020204030204" pitchFamily="34" charset="0"/>
                <a:cs typeface="Times New Roman" panose="02020603050405020304" pitchFamily="18" charset="0"/>
              </a:rPr>
              <a:t>, Search&gt;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[radiometric tracking]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Range_Quality_Factor</a:t>
            </a:r>
            <a:r>
              <a:rPr lang="en-US" sz="1800" dirty="0">
                <a:effectLst/>
                <a:latin typeface="Calibri" panose="020F0502020204030204" pitchFamily="34" charset="0"/>
                <a:ea typeface="Calibri" panose="020F0502020204030204" pitchFamily="34" charset="0"/>
                <a:cs typeface="Times New Roman" panose="02020603050405020304" pitchFamily="18" charset="0"/>
              </a:rPr>
              <a:t>’=&lt;0.0 to 1.0&gt;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[radiometric ranging]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Signal_SNR</a:t>
            </a:r>
            <a:r>
              <a:rPr lang="en-US" sz="1800" dirty="0">
                <a:effectLst/>
                <a:latin typeface="Calibri" panose="020F0502020204030204" pitchFamily="34" charset="0"/>
                <a:ea typeface="Calibri" panose="020F0502020204030204" pitchFamily="34" charset="0"/>
                <a:cs typeface="Times New Roman" panose="02020603050405020304" pitchFamily="18" charset="0"/>
              </a:rPr>
              <a:t>’=&lt;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dBHz</a:t>
            </a:r>
            <a:r>
              <a:rPr lang="en-US" sz="1800" dirty="0">
                <a:effectLst/>
                <a:latin typeface="Calibri" panose="020F0502020204030204" pitchFamily="34" charset="0"/>
                <a:ea typeface="Calibri" panose="020F0502020204030204" pitchFamily="34" charset="0"/>
                <a:cs typeface="Times New Roman" panose="02020603050405020304" pitchFamily="18" charset="0"/>
              </a:rPr>
              <a:t>&gt;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[radiometric tracking]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Aperature_Filter</a:t>
            </a:r>
            <a:r>
              <a:rPr lang="en-US" sz="1800" dirty="0">
                <a:effectLst/>
                <a:latin typeface="Calibri" panose="020F0502020204030204" pitchFamily="34" charset="0"/>
                <a:ea typeface="Calibri" panose="020F0502020204030204" pitchFamily="34" charset="0"/>
                <a:cs typeface="Times New Roman" panose="02020603050405020304" pitchFamily="18" charset="0"/>
              </a:rPr>
              <a:t>’=&lt;NONE, JOHNSON B, SLOAN z&gt;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[optical tracking]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Aperature_Filter_Zero_Pt</a:t>
            </a:r>
            <a:r>
              <a:rPr lang="en-US" sz="1800" dirty="0">
                <a:effectLst/>
                <a:latin typeface="Calibri" panose="020F0502020204030204" pitchFamily="34" charset="0"/>
                <a:ea typeface="Calibri" panose="020F0502020204030204" pitchFamily="34" charset="0"/>
                <a:cs typeface="Times New Roman" panose="02020603050405020304" pitchFamily="18" charset="0"/>
              </a:rPr>
              <a:t>’=&lt;[values]&gt;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[optical tracking]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System_Temperature</a:t>
            </a:r>
            <a:r>
              <a:rPr lang="en-US" sz="1800" dirty="0">
                <a:effectLst/>
                <a:latin typeface="Calibri" panose="020F0502020204030204" pitchFamily="34" charset="0"/>
                <a:ea typeface="Calibri" panose="020F0502020204030204" pitchFamily="34" charset="0"/>
                <a:cs typeface="Times New Roman" panose="02020603050405020304" pitchFamily="18" charset="0"/>
              </a:rPr>
              <a:t>’=&lt;value&gt;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[radiometric tracking]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Beamformer_Bias</a:t>
            </a:r>
            <a:r>
              <a:rPr lang="en-US" sz="1800" dirty="0">
                <a:effectLst/>
                <a:latin typeface="Calibri" panose="020F0502020204030204" pitchFamily="34" charset="0"/>
                <a:ea typeface="Calibri" panose="020F0502020204030204" pitchFamily="34" charset="0"/>
                <a:cs typeface="Times New Roman" panose="02020603050405020304" pitchFamily="18" charset="0"/>
              </a:rPr>
              <a:t>’=&lt;bias&gt;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[relay tracking]</a:t>
            </a:r>
          </a:p>
          <a:p>
            <a:pPr marL="800100" lvl="1" indent="-342900">
              <a:lnSpc>
                <a:spcPct val="107000"/>
              </a:lnSpc>
              <a:spcBef>
                <a:spcPts val="0"/>
              </a:spcBef>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Beamformer_Noise</a:t>
            </a:r>
            <a:r>
              <a:rPr lang="en-US" sz="1800" dirty="0">
                <a:effectLst/>
                <a:latin typeface="Calibri" panose="020F0502020204030204" pitchFamily="34" charset="0"/>
                <a:ea typeface="Calibri" panose="020F0502020204030204" pitchFamily="34" charset="0"/>
                <a:cs typeface="Times New Roman" panose="02020603050405020304" pitchFamily="18" charset="0"/>
              </a:rPr>
              <a:t>’=&lt;noise&gt;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[relay tracking]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Pointing_Mode</a:t>
            </a:r>
            <a:r>
              <a:rPr lang="en-US" sz="1800" dirty="0">
                <a:effectLst/>
                <a:latin typeface="Calibri" panose="020F0502020204030204" pitchFamily="34" charset="0"/>
                <a:ea typeface="Calibri" panose="020F0502020204030204" pitchFamily="34" charset="0"/>
                <a:cs typeface="Times New Roman" panose="02020603050405020304" pitchFamily="18" charset="0"/>
              </a:rPr>
              <a:t>’=&lt;AUTOTRACK, PROGRAM, MANUAL, LOCKED&gt;</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[Angle tracking]</a:t>
            </a:r>
          </a:p>
          <a:p>
            <a:pPr marL="800100" lvl="1" indent="-342900">
              <a:lnSpc>
                <a:spcPct val="107000"/>
              </a:lnSpc>
              <a:spcBef>
                <a:spcPts val="0"/>
              </a:spcBef>
              <a:buFont typeface="Wingdings" panose="05000000000000000000" pitchFamily="2"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a:t>
            </a:r>
            <a:r>
              <a:rPr lang="en-US" sz="1800" dirty="0" err="1">
                <a:latin typeface="Calibri" panose="020F0502020204030204" pitchFamily="34" charset="0"/>
                <a:ea typeface="Calibri" panose="020F0502020204030204" pitchFamily="34" charset="0"/>
                <a:cs typeface="Times New Roman" panose="02020603050405020304" pitchFamily="18" charset="0"/>
              </a:rPr>
              <a:t>Range_Calibration</a:t>
            </a:r>
            <a:r>
              <a:rPr lang="en-US" sz="1800" dirty="0">
                <a:latin typeface="Calibri" panose="020F0502020204030204" pitchFamily="34" charset="0"/>
                <a:ea typeface="Calibri" panose="020F0502020204030204" pitchFamily="34" charset="0"/>
                <a:cs typeface="Times New Roman" panose="02020603050405020304" pitchFamily="18" charset="0"/>
              </a:rPr>
              <a:t>’=&lt;yes or averaged </a:t>
            </a:r>
            <a:r>
              <a:rPr lang="en-US" sz="1800" dirty="0" err="1">
                <a:latin typeface="Calibri" panose="020F0502020204030204" pitchFamily="34" charset="0"/>
                <a:ea typeface="Calibri" panose="020F0502020204030204" pitchFamily="34" charset="0"/>
                <a:cs typeface="Times New Roman" panose="02020603050405020304" pitchFamily="18" charset="0"/>
              </a:rPr>
              <a:t>cals</a:t>
            </a:r>
            <a:r>
              <a:rPr lang="en-US" sz="1800" dirty="0">
                <a:latin typeface="Calibri" panose="020F0502020204030204" pitchFamily="34" charset="0"/>
                <a:ea typeface="Calibri" panose="020F0502020204030204" pitchFamily="34" charset="0"/>
                <a:cs typeface="Times New Roman" panose="02020603050405020304" pitchFamily="18" charset="0"/>
              </a:rPr>
              <a:t>&gt; </a:t>
            </a:r>
            <a:r>
              <a:rPr lang="en-US" sz="1800" b="1" dirty="0">
                <a:latin typeface="Calibri" panose="020F0502020204030204" pitchFamily="34" charset="0"/>
                <a:ea typeface="Calibri" panose="020F0502020204030204" pitchFamily="34" charset="0"/>
                <a:cs typeface="Times New Roman" panose="02020603050405020304" pitchFamily="18" charset="0"/>
              </a:rPr>
              <a:t>[Precision tracking]</a:t>
            </a:r>
          </a:p>
          <a:p>
            <a:pPr marL="800100" lvl="1" indent="-342900">
              <a:lnSpc>
                <a:spcPct val="107000"/>
              </a:lnSpc>
              <a:spcBef>
                <a:spcPts val="0"/>
              </a:spcBef>
              <a:buFont typeface="Wingdings" panose="05000000000000000000" pitchFamily="2"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a:t>
            </a:r>
            <a:r>
              <a:rPr lang="en-US" sz="1800" dirty="0" err="1">
                <a:latin typeface="Calibri" panose="020F0502020204030204" pitchFamily="34" charset="0"/>
                <a:ea typeface="Calibri" panose="020F0502020204030204" pitchFamily="34" charset="0"/>
                <a:cs typeface="Times New Roman" panose="02020603050405020304" pitchFamily="18" charset="0"/>
              </a:rPr>
              <a:t>RECEIVE_PHASE_CT_Rollover</a:t>
            </a:r>
            <a:r>
              <a:rPr lang="en-US" sz="1800" dirty="0">
                <a:latin typeface="Calibri" panose="020F0502020204030204" pitchFamily="34" charset="0"/>
                <a:ea typeface="Calibri" panose="020F0502020204030204" pitchFamily="34" charset="0"/>
                <a:cs typeface="Times New Roman" panose="02020603050405020304" pitchFamily="18" charset="0"/>
              </a:rPr>
              <a:t>’=&lt;yes or no&gt; </a:t>
            </a:r>
            <a:r>
              <a:rPr lang="en-US" sz="1800" b="1" dirty="0">
                <a:latin typeface="Calibri" panose="020F0502020204030204" pitchFamily="34" charset="0"/>
                <a:ea typeface="Calibri" panose="020F0502020204030204" pitchFamily="34" charset="0"/>
                <a:cs typeface="Times New Roman" panose="02020603050405020304" pitchFamily="18" charset="0"/>
              </a:rPr>
              <a:t>[radiometric tracking]</a:t>
            </a:r>
          </a:p>
          <a:p>
            <a:pPr marL="800100" lvl="1" indent="-342900">
              <a:lnSpc>
                <a:spcPct val="107000"/>
              </a:lnSpc>
              <a:spcBef>
                <a:spcPts val="0"/>
              </a:spcBef>
              <a:buFont typeface="Wingdings" panose="05000000000000000000" pitchFamily="2"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a:t>
            </a:r>
            <a:r>
              <a:rPr lang="en-US" sz="1800" dirty="0" err="1">
                <a:latin typeface="Calibri" panose="020F0502020204030204" pitchFamily="34" charset="0"/>
                <a:ea typeface="Calibri" panose="020F0502020204030204" pitchFamily="34" charset="0"/>
                <a:cs typeface="Times New Roman" panose="02020603050405020304" pitchFamily="18" charset="0"/>
              </a:rPr>
              <a:t>TRANSMIT_PHASE_CT_Rollover</a:t>
            </a:r>
            <a:r>
              <a:rPr lang="en-US" sz="1800" dirty="0">
                <a:latin typeface="Calibri" panose="020F0502020204030204" pitchFamily="34" charset="0"/>
                <a:ea typeface="Calibri" panose="020F0502020204030204" pitchFamily="34" charset="0"/>
                <a:cs typeface="Times New Roman" panose="02020603050405020304" pitchFamily="18" charset="0"/>
              </a:rPr>
              <a:t>’=&lt;yes or no&gt; </a:t>
            </a:r>
            <a:r>
              <a:rPr lang="en-US" sz="1800" b="1" dirty="0">
                <a:latin typeface="Calibri" panose="020F0502020204030204" pitchFamily="34" charset="0"/>
                <a:ea typeface="Calibri" panose="020F0502020204030204" pitchFamily="34" charset="0"/>
                <a:cs typeface="Times New Roman" panose="02020603050405020304" pitchFamily="18" charset="0"/>
              </a:rPr>
              <a:t>[radiometric tracking]</a:t>
            </a:r>
          </a:p>
          <a:p>
            <a:pPr marL="800100" lvl="1" indent="-342900">
              <a:lnSpc>
                <a:spcPct val="107000"/>
              </a:lnSpc>
              <a:spcBef>
                <a:spcPts val="0"/>
              </a:spcBef>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Wind_Speed</a:t>
            </a:r>
            <a:r>
              <a:rPr lang="en-US" sz="1800" dirty="0">
                <a:effectLst/>
                <a:latin typeface="Calibri" panose="020F0502020204030204" pitchFamily="34" charset="0"/>
                <a:ea typeface="Calibri" panose="020F0502020204030204" pitchFamily="34" charset="0"/>
                <a:cs typeface="Times New Roman" panose="02020603050405020304" pitchFamily="18" charset="0"/>
              </a:rPr>
              <a:t>’=&lt;km/h&gt;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[weather, awareness]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Wind_Direction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=&lt;deg from North&gt;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[weather, awareness]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A10EEA3-498A-9EBE-34A8-B9EDEDAC1B38}"/>
              </a:ext>
            </a:extLst>
          </p:cNvPr>
          <p:cNvSpPr>
            <a:spLocks noGrp="1"/>
          </p:cNvSpPr>
          <p:nvPr>
            <p:ph type="sldNum" sz="quarter" idx="12"/>
          </p:nvPr>
        </p:nvSpPr>
        <p:spPr/>
        <p:txBody>
          <a:bodyPr/>
          <a:lstStyle/>
          <a:p>
            <a:fld id="{F4EC45F3-5820-1141-8702-7AA835721CC3}" type="slidenum">
              <a:rPr lang="en-US" smtClean="0"/>
              <a:t>12</a:t>
            </a:fld>
            <a:endParaRPr lang="en-US"/>
          </a:p>
        </p:txBody>
      </p:sp>
    </p:spTree>
    <p:extLst>
      <p:ext uri="{BB962C8B-B14F-4D97-AF65-F5344CB8AC3E}">
        <p14:creationId xmlns:p14="http://schemas.microsoft.com/office/powerpoint/2010/main" val="3633279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F0EE1-78BB-A885-9069-19B871BF078A}"/>
              </a:ext>
            </a:extLst>
          </p:cNvPr>
          <p:cNvSpPr>
            <a:spLocks noGrp="1"/>
          </p:cNvSpPr>
          <p:nvPr>
            <p:ph type="title"/>
          </p:nvPr>
        </p:nvSpPr>
        <p:spPr/>
        <p:txBody>
          <a:bodyPr/>
          <a:lstStyle/>
          <a:p>
            <a:r>
              <a:rPr lang="en-US" dirty="0"/>
              <a:t>Removed DOPPLER_COUNT as an observable</a:t>
            </a:r>
          </a:p>
        </p:txBody>
      </p:sp>
      <p:sp>
        <p:nvSpPr>
          <p:cNvPr id="3" name="Content Placeholder 2">
            <a:extLst>
              <a:ext uri="{FF2B5EF4-FFF2-40B4-BE49-F238E27FC236}">
                <a16:creationId xmlns:a16="http://schemas.microsoft.com/office/drawing/2014/main" id="{D52F9107-4EC3-1554-CF47-BE4FD10BADC2}"/>
              </a:ext>
            </a:extLst>
          </p:cNvPr>
          <p:cNvSpPr>
            <a:spLocks noGrp="1"/>
          </p:cNvSpPr>
          <p:nvPr>
            <p:ph idx="1"/>
          </p:nvPr>
        </p:nvSpPr>
        <p:spPr/>
        <p:txBody>
          <a:bodyPr>
            <a:normAutofit fontScale="92500" lnSpcReduction="10000"/>
          </a:bodyPr>
          <a:lstStyle/>
          <a:p>
            <a:r>
              <a:rPr lang="en-US" dirty="0"/>
              <a:t>Ported functionalities for DOPPLER_COUNT_BIAS, DOPPLER_COUNT_SCALE to new keywords: RECEIVE_PHASE_CT_BIAS and RECEIVE_PHASE_CT_SCALE.</a:t>
            </a:r>
          </a:p>
          <a:p>
            <a:r>
              <a:rPr lang="en-US" dirty="0"/>
              <a:t>Moved DOPPLER_COUNT_ROLLOVER functionality </a:t>
            </a:r>
            <a:r>
              <a:rPr lang="en-US" dirty="0">
                <a:sym typeface="Wingdings" panose="05000000000000000000" pitchFamily="2" charset="2"/>
              </a:rPr>
              <a:t>to SYSTEM_STATUS  </a:t>
            </a:r>
            <a:r>
              <a:rPr lang="en-US" dirty="0" err="1">
                <a:sym typeface="Wingdings" panose="05000000000000000000" pitchFamily="2" charset="2"/>
              </a:rPr>
              <a:t>PHASE_CT_Rollover</a:t>
            </a:r>
            <a:r>
              <a:rPr lang="en-US" dirty="0">
                <a:sym typeface="Wingdings" panose="05000000000000000000" pitchFamily="2" charset="2"/>
              </a:rPr>
              <a:t> parameter</a:t>
            </a:r>
            <a:endParaRPr lang="en-US" dirty="0"/>
          </a:p>
          <a:p>
            <a:r>
              <a:rPr lang="en-US" dirty="0"/>
              <a:t>Removed DOPPLER_COUNT from data keywords</a:t>
            </a:r>
          </a:p>
          <a:p>
            <a:r>
              <a:rPr lang="en-US" dirty="0"/>
              <a:t>Updated data keyword </a:t>
            </a:r>
            <a:r>
              <a:rPr lang="en-US" dirty="0" err="1"/>
              <a:t>RECEIVE_PHASE_CT_n</a:t>
            </a:r>
            <a:r>
              <a:rPr lang="en-US" dirty="0"/>
              <a:t> to include support for the above items formerly provided with DOPPLER_COUNT.</a:t>
            </a:r>
          </a:p>
          <a:p>
            <a:r>
              <a:rPr lang="en-US" dirty="0"/>
              <a:t>Update (example) Figure G 23:  TDM Example:  Use of Doppler Counts </a:t>
            </a:r>
            <a:r>
              <a:rPr lang="en-US" dirty="0">
                <a:sym typeface="Wingdings" panose="05000000000000000000" pitchFamily="2" charset="2"/>
              </a:rPr>
              <a:t></a:t>
            </a:r>
            <a:r>
              <a:rPr lang="en-US" dirty="0"/>
              <a:t> Figure G 23:  TDM Example:  Use of RECEIVE_PHASE_CT and Relay Mode</a:t>
            </a:r>
          </a:p>
          <a:p>
            <a:r>
              <a:rPr lang="en-US" dirty="0"/>
              <a:t>Added the details of assumptions for DOPPLER_COUNT support to Annex F</a:t>
            </a:r>
          </a:p>
        </p:txBody>
      </p:sp>
      <p:sp>
        <p:nvSpPr>
          <p:cNvPr id="4" name="Slide Number Placeholder 3">
            <a:extLst>
              <a:ext uri="{FF2B5EF4-FFF2-40B4-BE49-F238E27FC236}">
                <a16:creationId xmlns:a16="http://schemas.microsoft.com/office/drawing/2014/main" id="{77656298-FF7D-3120-F341-904B4163CE4A}"/>
              </a:ext>
            </a:extLst>
          </p:cNvPr>
          <p:cNvSpPr>
            <a:spLocks noGrp="1"/>
          </p:cNvSpPr>
          <p:nvPr>
            <p:ph type="sldNum" sz="quarter" idx="12"/>
          </p:nvPr>
        </p:nvSpPr>
        <p:spPr/>
        <p:txBody>
          <a:bodyPr/>
          <a:lstStyle/>
          <a:p>
            <a:fld id="{F4EC45F3-5820-1141-8702-7AA835721CC3}" type="slidenum">
              <a:rPr lang="en-US" smtClean="0"/>
              <a:t>13</a:t>
            </a:fld>
            <a:endParaRPr lang="en-US"/>
          </a:p>
        </p:txBody>
      </p:sp>
    </p:spTree>
    <p:extLst>
      <p:ext uri="{BB962C8B-B14F-4D97-AF65-F5344CB8AC3E}">
        <p14:creationId xmlns:p14="http://schemas.microsoft.com/office/powerpoint/2010/main" val="3521363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9449E-21E9-99B8-3D0C-7D709583F4F6}"/>
              </a:ext>
            </a:extLst>
          </p:cNvPr>
          <p:cNvSpPr>
            <a:spLocks noGrp="1"/>
          </p:cNvSpPr>
          <p:nvPr>
            <p:ph type="title"/>
          </p:nvPr>
        </p:nvSpPr>
        <p:spPr/>
        <p:txBody>
          <a:bodyPr/>
          <a:lstStyle/>
          <a:p>
            <a:r>
              <a:rPr lang="en-US" dirty="0"/>
              <a:t>Added Real-time Tracking Support</a:t>
            </a:r>
          </a:p>
        </p:txBody>
      </p:sp>
      <p:sp>
        <p:nvSpPr>
          <p:cNvPr id="3" name="Content Placeholder 2">
            <a:extLst>
              <a:ext uri="{FF2B5EF4-FFF2-40B4-BE49-F238E27FC236}">
                <a16:creationId xmlns:a16="http://schemas.microsoft.com/office/drawing/2014/main" id="{A92C3A4B-1E83-5F91-7ECA-D21A3EF7A2D7}"/>
              </a:ext>
            </a:extLst>
          </p:cNvPr>
          <p:cNvSpPr>
            <a:spLocks noGrp="1"/>
          </p:cNvSpPr>
          <p:nvPr>
            <p:ph idx="1"/>
          </p:nvPr>
        </p:nvSpPr>
        <p:spPr/>
        <p:txBody>
          <a:bodyPr>
            <a:normAutofit/>
          </a:bodyPr>
          <a:lstStyle/>
          <a:p>
            <a:r>
              <a:rPr lang="en-US" dirty="0"/>
              <a:t>Update 3.3.1.7</a:t>
            </a:r>
          </a:p>
          <a:p>
            <a:r>
              <a:rPr lang="en-US" dirty="0"/>
              <a:t>New 3.3.1.12 </a:t>
            </a:r>
            <a:r>
              <a:rPr lang="en-US" dirty="0">
                <a:sym typeface="Wingdings" panose="05000000000000000000" pitchFamily="2" charset="2"/>
              </a:rPr>
              <a:t></a:t>
            </a:r>
            <a:r>
              <a:rPr lang="en-US" dirty="0"/>
              <a:t> Explanation of mechanism for support of real-time tracking support</a:t>
            </a:r>
          </a:p>
          <a:p>
            <a:r>
              <a:rPr lang="en-US" dirty="0"/>
              <a:t>Update TRACK_ID (metadata) </a:t>
            </a:r>
            <a:r>
              <a:rPr lang="en-US" dirty="0">
                <a:sym typeface="Wingdings" panose="05000000000000000000" pitchFamily="2" charset="2"/>
              </a:rPr>
              <a:t></a:t>
            </a:r>
            <a:r>
              <a:rPr lang="en-US" dirty="0"/>
              <a:t> To include new function for real-time tracking</a:t>
            </a:r>
          </a:p>
          <a:p>
            <a:r>
              <a:rPr lang="en-US" dirty="0"/>
              <a:t>New TRACK_ID_SEGMENT (metadata) </a:t>
            </a:r>
            <a:r>
              <a:rPr lang="en-US" dirty="0">
                <a:sym typeface="Wingdings" panose="05000000000000000000" pitchFamily="2" charset="2"/>
              </a:rPr>
              <a:t></a:t>
            </a:r>
            <a:r>
              <a:rPr lang="en-US" dirty="0"/>
              <a:t> Sequential Increment counter</a:t>
            </a:r>
          </a:p>
          <a:p>
            <a:r>
              <a:rPr lang="en-US" dirty="0"/>
              <a:t>New (example) Figure G 23:  TDM Example:  Use of TRACK_ID in multiple segments </a:t>
            </a:r>
            <a:r>
              <a:rPr lang="en-US" dirty="0">
                <a:sym typeface="Wingdings" panose="05000000000000000000" pitchFamily="2" charset="2"/>
              </a:rPr>
              <a:t></a:t>
            </a:r>
            <a:r>
              <a:rPr lang="en-US" dirty="0"/>
              <a:t> real-time tracking support</a:t>
            </a:r>
          </a:p>
          <a:p>
            <a:endParaRPr lang="en-US" dirty="0"/>
          </a:p>
        </p:txBody>
      </p:sp>
      <p:sp>
        <p:nvSpPr>
          <p:cNvPr id="4" name="Slide Number Placeholder 3">
            <a:extLst>
              <a:ext uri="{FF2B5EF4-FFF2-40B4-BE49-F238E27FC236}">
                <a16:creationId xmlns:a16="http://schemas.microsoft.com/office/drawing/2014/main" id="{94569B72-965D-44E9-7B36-1EB62791FCD9}"/>
              </a:ext>
            </a:extLst>
          </p:cNvPr>
          <p:cNvSpPr>
            <a:spLocks noGrp="1"/>
          </p:cNvSpPr>
          <p:nvPr>
            <p:ph type="sldNum" sz="quarter" idx="12"/>
          </p:nvPr>
        </p:nvSpPr>
        <p:spPr/>
        <p:txBody>
          <a:bodyPr/>
          <a:lstStyle/>
          <a:p>
            <a:fld id="{F4EC45F3-5820-1141-8702-7AA835721CC3}" type="slidenum">
              <a:rPr lang="en-US" smtClean="0"/>
              <a:t>14</a:t>
            </a:fld>
            <a:endParaRPr lang="en-US"/>
          </a:p>
        </p:txBody>
      </p:sp>
    </p:spTree>
    <p:extLst>
      <p:ext uri="{BB962C8B-B14F-4D97-AF65-F5344CB8AC3E}">
        <p14:creationId xmlns:p14="http://schemas.microsoft.com/office/powerpoint/2010/main" val="839851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CB61-D7BF-B520-23B3-3944E37DBF1D}"/>
              </a:ext>
            </a:extLst>
          </p:cNvPr>
          <p:cNvSpPr>
            <a:spLocks noGrp="1"/>
          </p:cNvSpPr>
          <p:nvPr>
            <p:ph type="title"/>
          </p:nvPr>
        </p:nvSpPr>
        <p:spPr/>
        <p:txBody>
          <a:bodyPr>
            <a:normAutofit/>
          </a:bodyPr>
          <a:lstStyle/>
          <a:p>
            <a:r>
              <a:rPr lang="en-US" dirty="0"/>
              <a:t>Frequency Difference of Arrival (FDOA) and Time Difference of Arrival (TDOA) Support</a:t>
            </a:r>
          </a:p>
        </p:txBody>
      </p:sp>
      <p:sp>
        <p:nvSpPr>
          <p:cNvPr id="3" name="Content Placeholder 2">
            <a:extLst>
              <a:ext uri="{FF2B5EF4-FFF2-40B4-BE49-F238E27FC236}">
                <a16:creationId xmlns:a16="http://schemas.microsoft.com/office/drawing/2014/main" id="{AC04E0B4-D160-2D73-D330-98750B80B076}"/>
              </a:ext>
            </a:extLst>
          </p:cNvPr>
          <p:cNvSpPr>
            <a:spLocks noGrp="1"/>
          </p:cNvSpPr>
          <p:nvPr>
            <p:ph idx="1"/>
          </p:nvPr>
        </p:nvSpPr>
        <p:spPr/>
        <p:txBody>
          <a:bodyPr/>
          <a:lstStyle/>
          <a:p>
            <a:r>
              <a:rPr lang="en-US" dirty="0"/>
              <a:t>New DIFF_FREQ data keyword introduced to support FDOA</a:t>
            </a:r>
          </a:p>
          <a:p>
            <a:r>
              <a:rPr lang="en-US" dirty="0"/>
              <a:t>Updated text to 3.3.2.6.1 (former 3.3.2.5.1), 3.3.2.6.5 (former 3.3.2.5.5) to include differenced frequency support</a:t>
            </a:r>
          </a:p>
          <a:p>
            <a:r>
              <a:rPr lang="en-US" dirty="0"/>
              <a:t>Updated 3.3.2.6.8 (former 3.3.2.5.8) to include DOR outside of “Delta-DOR”</a:t>
            </a:r>
          </a:p>
          <a:p>
            <a:r>
              <a:rPr lang="en-US" dirty="0"/>
              <a:t>New Example (Figure G-27) includes single differenced mode use</a:t>
            </a:r>
          </a:p>
        </p:txBody>
      </p:sp>
      <p:sp>
        <p:nvSpPr>
          <p:cNvPr id="4" name="Slide Number Placeholder 3">
            <a:extLst>
              <a:ext uri="{FF2B5EF4-FFF2-40B4-BE49-F238E27FC236}">
                <a16:creationId xmlns:a16="http://schemas.microsoft.com/office/drawing/2014/main" id="{24152D6B-3A22-A7A4-F87C-38BC578DB452}"/>
              </a:ext>
            </a:extLst>
          </p:cNvPr>
          <p:cNvSpPr>
            <a:spLocks noGrp="1"/>
          </p:cNvSpPr>
          <p:nvPr>
            <p:ph type="sldNum" sz="quarter" idx="12"/>
          </p:nvPr>
        </p:nvSpPr>
        <p:spPr/>
        <p:txBody>
          <a:bodyPr/>
          <a:lstStyle/>
          <a:p>
            <a:fld id="{F4EC45F3-5820-1141-8702-7AA835721CC3}" type="slidenum">
              <a:rPr lang="en-US" smtClean="0"/>
              <a:t>15</a:t>
            </a:fld>
            <a:endParaRPr lang="en-US"/>
          </a:p>
        </p:txBody>
      </p:sp>
    </p:spTree>
    <p:extLst>
      <p:ext uri="{BB962C8B-B14F-4D97-AF65-F5344CB8AC3E}">
        <p14:creationId xmlns:p14="http://schemas.microsoft.com/office/powerpoint/2010/main" val="1635988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D0AFE-DAE3-1647-9185-46208AABAFF4}"/>
              </a:ext>
            </a:extLst>
          </p:cNvPr>
          <p:cNvSpPr>
            <a:spLocks noGrp="1"/>
          </p:cNvSpPr>
          <p:nvPr>
            <p:ph type="title"/>
          </p:nvPr>
        </p:nvSpPr>
        <p:spPr>
          <a:xfrm>
            <a:off x="113017" y="1043220"/>
            <a:ext cx="11959118" cy="4176053"/>
          </a:xfrm>
        </p:spPr>
        <p:txBody>
          <a:bodyPr>
            <a:normAutofit/>
          </a:bodyPr>
          <a:lstStyle/>
          <a:p>
            <a:pPr algn="ctr"/>
            <a:r>
              <a:rPr lang="en-US" sz="6600" dirty="0"/>
              <a:t>Other General Corrections</a:t>
            </a:r>
            <a:br>
              <a:rPr lang="en-US" sz="6600" dirty="0"/>
            </a:br>
            <a:r>
              <a:rPr lang="en-US" sz="6600" dirty="0"/>
              <a:t>and Comments</a:t>
            </a:r>
          </a:p>
        </p:txBody>
      </p:sp>
      <p:sp>
        <p:nvSpPr>
          <p:cNvPr id="4" name="Slide Number Placeholder 3">
            <a:extLst>
              <a:ext uri="{FF2B5EF4-FFF2-40B4-BE49-F238E27FC236}">
                <a16:creationId xmlns:a16="http://schemas.microsoft.com/office/drawing/2014/main" id="{56ED6EF8-B88D-89F1-F757-472C7EE561F6}"/>
              </a:ext>
            </a:extLst>
          </p:cNvPr>
          <p:cNvSpPr>
            <a:spLocks noGrp="1"/>
          </p:cNvSpPr>
          <p:nvPr>
            <p:ph type="sldNum" sz="quarter" idx="12"/>
          </p:nvPr>
        </p:nvSpPr>
        <p:spPr/>
        <p:txBody>
          <a:bodyPr/>
          <a:lstStyle/>
          <a:p>
            <a:fld id="{F4EC45F3-5820-1141-8702-7AA835721CC3}" type="slidenum">
              <a:rPr lang="en-US" smtClean="0"/>
              <a:t>16</a:t>
            </a:fld>
            <a:endParaRPr lang="en-US"/>
          </a:p>
        </p:txBody>
      </p:sp>
    </p:spTree>
    <p:extLst>
      <p:ext uri="{BB962C8B-B14F-4D97-AF65-F5344CB8AC3E}">
        <p14:creationId xmlns:p14="http://schemas.microsoft.com/office/powerpoint/2010/main" val="2795102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FA337-9648-6829-1A4A-55C3EF4D8205}"/>
              </a:ext>
            </a:extLst>
          </p:cNvPr>
          <p:cNvSpPr>
            <a:spLocks noGrp="1"/>
          </p:cNvSpPr>
          <p:nvPr>
            <p:ph type="title"/>
          </p:nvPr>
        </p:nvSpPr>
        <p:spPr/>
        <p:txBody>
          <a:bodyPr/>
          <a:lstStyle/>
          <a:p>
            <a:r>
              <a:rPr lang="en-US" dirty="0"/>
              <a:t>Corrections to language or inconsistencies</a:t>
            </a:r>
          </a:p>
        </p:txBody>
      </p:sp>
      <p:sp>
        <p:nvSpPr>
          <p:cNvPr id="3" name="Content Placeholder 2">
            <a:extLst>
              <a:ext uri="{FF2B5EF4-FFF2-40B4-BE49-F238E27FC236}">
                <a16:creationId xmlns:a16="http://schemas.microsoft.com/office/drawing/2014/main" id="{E0C2C486-F146-6F05-E962-B7071A50F691}"/>
              </a:ext>
            </a:extLst>
          </p:cNvPr>
          <p:cNvSpPr>
            <a:spLocks noGrp="1"/>
          </p:cNvSpPr>
          <p:nvPr>
            <p:ph idx="1"/>
          </p:nvPr>
        </p:nvSpPr>
        <p:spPr/>
        <p:txBody>
          <a:bodyPr>
            <a:normAutofit fontScale="92500" lnSpcReduction="20000"/>
          </a:bodyPr>
          <a:lstStyle/>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Reduce the mentions of reliance on ICD, mostly using the text from the ODM: “pre-coordinated between exchanging entities by mutual agreement”</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1.3.4.2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dBHz</a:t>
            </a:r>
            <a:r>
              <a:rPr lang="en-US" sz="1800" dirty="0">
                <a:effectLst/>
                <a:latin typeface="Calibri" panose="020F0502020204030204" pitchFamily="34" charset="0"/>
                <a:ea typeface="Calibri" panose="020F0502020204030204" pitchFamily="34" charset="0"/>
                <a:cs typeface="Times New Roman" panose="02020603050405020304" pitchFamily="18" charset="0"/>
              </a:rPr>
              <a:t>: decibels referenced to </a:t>
            </a:r>
            <a:r>
              <a:rPr lang="en-US"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the noise within</a:t>
            </a:r>
            <a:r>
              <a:rPr lang="en-US" sz="1800" dirty="0">
                <a:effectLst/>
                <a:latin typeface="Calibri" panose="020F0502020204030204" pitchFamily="34" charset="0"/>
                <a:ea typeface="Calibri" panose="020F0502020204030204" pitchFamily="34" charset="0"/>
                <a:cs typeface="Times New Roman" panose="02020603050405020304" pitchFamily="18" charset="0"/>
              </a:rPr>
              <a:t> one Hz </a:t>
            </a:r>
            <a:r>
              <a:rPr lang="en-US"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bandwidth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3.3.1.9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‘n’ in the keyword is an indexer.  The indexer shall</a:t>
            </a:r>
            <a:r>
              <a:rPr lang="en-US"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 start at 1 and </a:t>
            </a:r>
            <a:r>
              <a:rPr lang="en-US" sz="1800" dirty="0">
                <a:effectLst/>
                <a:latin typeface="Calibri" panose="020F0502020204030204" pitchFamily="34" charset="0"/>
                <a:ea typeface="Calibri" panose="020F0502020204030204" pitchFamily="34" charset="0"/>
                <a:cs typeface="Times New Roman" panose="02020603050405020304" pitchFamily="18" charset="0"/>
              </a:rPr>
              <a:t>not be the same for any two participants in a given Metadata Section.</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INTEGRATION_INTERVAL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Enabled use for this keyword in both ranging and Doppler type measurements.</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FREQ_OFFSET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Enabled the use of this keyword for the following data types in addition to RECEIVE_FREQ: RECEIVE_PHASE_CT, TRANSMIT_FREQ, TRANSMIT_PHASE_CT</a:t>
            </a:r>
          </a:p>
          <a:p>
            <a:pPr marL="457200" marR="0">
              <a:lnSpc>
                <a:spcPct val="107000"/>
              </a:lnSpc>
              <a:spcBef>
                <a:spcPts val="0"/>
              </a:spcBef>
              <a:spcAft>
                <a:spcPts val="800"/>
              </a:spcAf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TRANSMIT_DELAY_n</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RECEIVE_DELAY_n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Clarification: “If the user wishes to convey a ranging transponder delay, then one half of the transponder delay should be specified via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TRANSMIT_DELAY_n</a:t>
            </a:r>
            <a:r>
              <a:rPr lang="en-US" sz="1800" dirty="0">
                <a:effectLst/>
                <a:latin typeface="Calibri" panose="020F0502020204030204" pitchFamily="34" charset="0"/>
                <a:ea typeface="Calibri" panose="020F0502020204030204" pitchFamily="34" charset="0"/>
                <a:cs typeface="Times New Roman" panose="02020603050405020304" pitchFamily="18" charset="0"/>
              </a:rPr>
              <a:t> keyword</a:t>
            </a:r>
            <a:r>
              <a:rPr lang="en-US"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 unless an associated transponder transmit delay is known</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Updated text in 3.3.2.5.3 (formerly 3.3.2.4.3) to reflect an actual 4-way path. From ‘PATH=1,2,3,4’   to </a:t>
            </a:r>
            <a:r>
              <a:rPr lang="en-US"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‘PATH=1,2,3,4,5’</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Added clarifying text to 3.4.6 to explain that XML does not have explicit DATA_START and DATA_STOP keywords.</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Data keyword TRANSMIT_PHASE_CT: corrected typo referencing incorrect keyword.</a:t>
            </a:r>
          </a:p>
        </p:txBody>
      </p:sp>
      <p:sp>
        <p:nvSpPr>
          <p:cNvPr id="4" name="Slide Number Placeholder 3">
            <a:extLst>
              <a:ext uri="{FF2B5EF4-FFF2-40B4-BE49-F238E27FC236}">
                <a16:creationId xmlns:a16="http://schemas.microsoft.com/office/drawing/2014/main" id="{1C19E7DF-F580-84AE-E0DC-CC91A2EABCBF}"/>
              </a:ext>
            </a:extLst>
          </p:cNvPr>
          <p:cNvSpPr>
            <a:spLocks noGrp="1"/>
          </p:cNvSpPr>
          <p:nvPr>
            <p:ph type="sldNum" sz="quarter" idx="12"/>
          </p:nvPr>
        </p:nvSpPr>
        <p:spPr/>
        <p:txBody>
          <a:bodyPr/>
          <a:lstStyle/>
          <a:p>
            <a:fld id="{F4EC45F3-5820-1141-8702-7AA835721CC3}" type="slidenum">
              <a:rPr lang="en-US" smtClean="0"/>
              <a:t>17</a:t>
            </a:fld>
            <a:endParaRPr lang="en-US"/>
          </a:p>
        </p:txBody>
      </p:sp>
    </p:spTree>
    <p:extLst>
      <p:ext uri="{BB962C8B-B14F-4D97-AF65-F5344CB8AC3E}">
        <p14:creationId xmlns:p14="http://schemas.microsoft.com/office/powerpoint/2010/main" val="570991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92F9-E589-D5EC-523F-BBE7AFD188C3}"/>
              </a:ext>
            </a:extLst>
          </p:cNvPr>
          <p:cNvSpPr>
            <a:spLocks noGrp="1"/>
          </p:cNvSpPr>
          <p:nvPr>
            <p:ph type="title"/>
          </p:nvPr>
        </p:nvSpPr>
        <p:spPr/>
        <p:txBody>
          <a:bodyPr/>
          <a:lstStyle/>
          <a:p>
            <a:r>
              <a:rPr lang="en-US" dirty="0"/>
              <a:t>Addressing Comments (1 of 2)</a:t>
            </a:r>
          </a:p>
        </p:txBody>
      </p:sp>
      <p:sp>
        <p:nvSpPr>
          <p:cNvPr id="3" name="Content Placeholder 2">
            <a:extLst>
              <a:ext uri="{FF2B5EF4-FFF2-40B4-BE49-F238E27FC236}">
                <a16:creationId xmlns:a16="http://schemas.microsoft.com/office/drawing/2014/main" id="{BB8D851E-E4BB-071C-6111-705289388CDB}"/>
              </a:ext>
            </a:extLst>
          </p:cNvPr>
          <p:cNvSpPr>
            <a:spLocks noGrp="1"/>
          </p:cNvSpPr>
          <p:nvPr>
            <p:ph idx="1"/>
          </p:nvPr>
        </p:nvSpPr>
        <p:spPr/>
        <p:txBody>
          <a:bodyPr>
            <a:normAutofit fontScale="92500" lnSpcReduction="20000"/>
          </a:bodyPr>
          <a:lstStyle/>
          <a:p>
            <a:r>
              <a:rPr lang="en-US" sz="2400" dirty="0"/>
              <a:t>Metadata keyword INTERPOLATION_DEGREE </a:t>
            </a:r>
            <a:r>
              <a:rPr lang="en-US" sz="2400" dirty="0">
                <a:sym typeface="Wingdings" panose="05000000000000000000" pitchFamily="2" charset="2"/>
              </a:rPr>
              <a:t></a:t>
            </a:r>
            <a:r>
              <a:rPr lang="en-US" sz="2400" dirty="0"/>
              <a:t> Added explanation: This is for recreation of the forward transmit frequency under forward Doppler compensation (know in DSN as ramped data). </a:t>
            </a:r>
          </a:p>
          <a:p>
            <a:r>
              <a:rPr lang="en-US" sz="2400" dirty="0">
                <a:sym typeface="Wingdings" panose="05000000000000000000" pitchFamily="2" charset="2"/>
              </a:rPr>
              <a:t>Added linear interpolation algorithm to annex F. Other methods not been implemented</a:t>
            </a:r>
            <a:endParaRPr lang="en-US" sz="2400" dirty="0"/>
          </a:p>
          <a:p>
            <a:r>
              <a:rPr lang="en-US" sz="2400" dirty="0"/>
              <a:t>Conditional vs Normative / Examples </a:t>
            </a:r>
            <a:r>
              <a:rPr lang="en-US" sz="2400" dirty="0">
                <a:sym typeface="Wingdings" panose="05000000000000000000" pitchFamily="2" charset="2"/>
              </a:rPr>
              <a:t> Transitioned to include definition of  “conditional”, in line with other </a:t>
            </a:r>
            <a:r>
              <a:rPr lang="en-US" sz="2400" dirty="0" err="1">
                <a:sym typeface="Wingdings" panose="05000000000000000000" pitchFamily="2" charset="2"/>
              </a:rPr>
              <a:t>NavWG</a:t>
            </a:r>
            <a:r>
              <a:rPr lang="en-US" sz="2400" dirty="0">
                <a:sym typeface="Wingdings" panose="05000000000000000000" pitchFamily="2" charset="2"/>
              </a:rPr>
              <a:t> docs.</a:t>
            </a:r>
          </a:p>
          <a:p>
            <a:r>
              <a:rPr lang="en-US" sz="2400" dirty="0"/>
              <a:t>Data keyword DOPPLER_INSTANTANEOUS </a:t>
            </a:r>
            <a:r>
              <a:rPr lang="en-US" sz="2400" dirty="0">
                <a:sym typeface="Wingdings" panose="05000000000000000000" pitchFamily="2" charset="2"/>
              </a:rPr>
              <a:t></a:t>
            </a:r>
            <a:r>
              <a:rPr lang="en-US" sz="2400" dirty="0"/>
              <a:t> Clarified that a value in km/s is inherently not a “Doppler” measurement, but rather an estimation of range-rate potentially based on a Doppler measurement.</a:t>
            </a:r>
          </a:p>
          <a:p>
            <a:r>
              <a:rPr lang="en-US" sz="2400" dirty="0"/>
              <a:t>Update </a:t>
            </a:r>
            <a:r>
              <a:rPr lang="en-US" sz="2400" dirty="0" err="1"/>
              <a:t>PARTICIPANT_n</a:t>
            </a:r>
            <a:r>
              <a:rPr lang="en-US" sz="2400" dirty="0"/>
              <a:t> description to adjust wording to cover tracking scenarios beyond RF links, e.g. visual</a:t>
            </a:r>
            <a:endParaRPr lang="en-US" sz="2400" dirty="0">
              <a:solidFill>
                <a:srgbClr val="7030A0"/>
              </a:solidFill>
            </a:endParaRPr>
          </a:p>
          <a:p>
            <a:r>
              <a:rPr lang="en-US" sz="2400" dirty="0"/>
              <a:t>Update keyword DOPPLER_INTEGRATED </a:t>
            </a:r>
            <a:r>
              <a:rPr lang="en-US" sz="2400" dirty="0">
                <a:sym typeface="Wingdings" panose="05000000000000000000" pitchFamily="2" charset="2"/>
              </a:rPr>
              <a:t>to clarify </a:t>
            </a:r>
            <a:r>
              <a:rPr lang="en-US" sz="2400" dirty="0"/>
              <a:t>that a value in km/s is inherently not a “Doppler” measurement, but rather an estimation of range-rate potentially based on a Doppler measurement.</a:t>
            </a:r>
          </a:p>
        </p:txBody>
      </p:sp>
      <p:sp>
        <p:nvSpPr>
          <p:cNvPr id="4" name="Slide Number Placeholder 3">
            <a:extLst>
              <a:ext uri="{FF2B5EF4-FFF2-40B4-BE49-F238E27FC236}">
                <a16:creationId xmlns:a16="http://schemas.microsoft.com/office/drawing/2014/main" id="{7D1FB333-A2FB-5C2F-D2CB-6F40B458CB60}"/>
              </a:ext>
            </a:extLst>
          </p:cNvPr>
          <p:cNvSpPr>
            <a:spLocks noGrp="1"/>
          </p:cNvSpPr>
          <p:nvPr>
            <p:ph type="sldNum" sz="quarter" idx="12"/>
          </p:nvPr>
        </p:nvSpPr>
        <p:spPr/>
        <p:txBody>
          <a:bodyPr/>
          <a:lstStyle/>
          <a:p>
            <a:fld id="{F4EC45F3-5820-1141-8702-7AA835721CC3}" type="slidenum">
              <a:rPr lang="en-US" smtClean="0"/>
              <a:t>18</a:t>
            </a:fld>
            <a:endParaRPr lang="en-US"/>
          </a:p>
        </p:txBody>
      </p:sp>
    </p:spTree>
    <p:extLst>
      <p:ext uri="{BB962C8B-B14F-4D97-AF65-F5344CB8AC3E}">
        <p14:creationId xmlns:p14="http://schemas.microsoft.com/office/powerpoint/2010/main" val="527349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92F9-E589-D5EC-523F-BBE7AFD188C3}"/>
              </a:ext>
            </a:extLst>
          </p:cNvPr>
          <p:cNvSpPr>
            <a:spLocks noGrp="1"/>
          </p:cNvSpPr>
          <p:nvPr>
            <p:ph type="title"/>
          </p:nvPr>
        </p:nvSpPr>
        <p:spPr/>
        <p:txBody>
          <a:bodyPr/>
          <a:lstStyle/>
          <a:p>
            <a:r>
              <a:rPr lang="en-US" dirty="0"/>
              <a:t>Addressing Comments (2 of 2)</a:t>
            </a:r>
          </a:p>
        </p:txBody>
      </p:sp>
      <p:sp>
        <p:nvSpPr>
          <p:cNvPr id="3" name="Content Placeholder 2">
            <a:extLst>
              <a:ext uri="{FF2B5EF4-FFF2-40B4-BE49-F238E27FC236}">
                <a16:creationId xmlns:a16="http://schemas.microsoft.com/office/drawing/2014/main" id="{BB8D851E-E4BB-071C-6111-705289388CDB}"/>
              </a:ext>
            </a:extLst>
          </p:cNvPr>
          <p:cNvSpPr>
            <a:spLocks noGrp="1"/>
          </p:cNvSpPr>
          <p:nvPr>
            <p:ph idx="1"/>
          </p:nvPr>
        </p:nvSpPr>
        <p:spPr/>
        <p:txBody>
          <a:bodyPr>
            <a:normAutofit lnSpcReduction="10000"/>
          </a:bodyPr>
          <a:lstStyle/>
          <a:p>
            <a:r>
              <a:rPr lang="en-US" dirty="0"/>
              <a:t>Update 3.5.2.7.2 (former 3.5.2.10.2) to reflect that positive Doppler definition in the document corresponds to a S/C moving away in the line-of-sight.</a:t>
            </a:r>
            <a:endParaRPr lang="en-US" dirty="0">
              <a:solidFill>
                <a:srgbClr val="7030A0"/>
              </a:solidFill>
            </a:endParaRPr>
          </a:p>
          <a:p>
            <a:r>
              <a:rPr lang="en-US" dirty="0"/>
              <a:t>4.3.10 </a:t>
            </a:r>
            <a:r>
              <a:rPr lang="en-US" dirty="0">
                <a:sym typeface="Wingdings" panose="05000000000000000000" pitchFamily="2" charset="2"/>
              </a:rPr>
              <a:t></a:t>
            </a:r>
            <a:r>
              <a:rPr lang="en-US" dirty="0"/>
              <a:t> Not using TIME_SYSTEM for all keywords, but changed “shall” to “should” statements for values outside the data section.</a:t>
            </a:r>
          </a:p>
          <a:p>
            <a:r>
              <a:rPr lang="en-US" dirty="0"/>
              <a:t>Updated Annex E2 (former Annex G2) </a:t>
            </a:r>
            <a:r>
              <a:rPr lang="en-US" dirty="0">
                <a:sym typeface="Wingdings" panose="05000000000000000000" pitchFamily="2" charset="2"/>
              </a:rPr>
              <a:t>to include the latest tracking data principles</a:t>
            </a:r>
          </a:p>
          <a:p>
            <a:r>
              <a:rPr lang="en-US" dirty="0">
                <a:sym typeface="Wingdings" panose="05000000000000000000" pitchFamily="2" charset="2"/>
              </a:rPr>
              <a:t>Revised the exclusion of laser ranging and all other exclusions, to be less prescriptive</a:t>
            </a:r>
          </a:p>
          <a:p>
            <a:r>
              <a:rPr lang="en-US" dirty="0">
                <a:sym typeface="Wingdings" panose="05000000000000000000" pitchFamily="2" charset="2"/>
              </a:rPr>
              <a:t>Re-ordered annexes to align with other </a:t>
            </a:r>
            <a:r>
              <a:rPr lang="en-US" dirty="0" err="1">
                <a:sym typeface="Wingdings" panose="05000000000000000000" pitchFamily="2" charset="2"/>
              </a:rPr>
              <a:t>NavWG</a:t>
            </a:r>
            <a:r>
              <a:rPr lang="en-US" dirty="0">
                <a:sym typeface="Wingdings" panose="05000000000000000000" pitchFamily="2" charset="2"/>
              </a:rPr>
              <a:t> documents</a:t>
            </a:r>
          </a:p>
        </p:txBody>
      </p:sp>
      <p:sp>
        <p:nvSpPr>
          <p:cNvPr id="4" name="Slide Number Placeholder 3">
            <a:extLst>
              <a:ext uri="{FF2B5EF4-FFF2-40B4-BE49-F238E27FC236}">
                <a16:creationId xmlns:a16="http://schemas.microsoft.com/office/drawing/2014/main" id="{7D1FB333-A2FB-5C2F-D2CB-6F40B458CB60}"/>
              </a:ext>
            </a:extLst>
          </p:cNvPr>
          <p:cNvSpPr>
            <a:spLocks noGrp="1"/>
          </p:cNvSpPr>
          <p:nvPr>
            <p:ph type="sldNum" sz="quarter" idx="12"/>
          </p:nvPr>
        </p:nvSpPr>
        <p:spPr/>
        <p:txBody>
          <a:bodyPr/>
          <a:lstStyle/>
          <a:p>
            <a:fld id="{F4EC45F3-5820-1141-8702-7AA835721CC3}" type="slidenum">
              <a:rPr lang="en-US" smtClean="0"/>
              <a:t>19</a:t>
            </a:fld>
            <a:endParaRPr lang="en-US"/>
          </a:p>
        </p:txBody>
      </p:sp>
    </p:spTree>
    <p:extLst>
      <p:ext uri="{BB962C8B-B14F-4D97-AF65-F5344CB8AC3E}">
        <p14:creationId xmlns:p14="http://schemas.microsoft.com/office/powerpoint/2010/main" val="2684933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4B85-19CC-7042-AC1F-3EAFB4A1935B}"/>
              </a:ext>
            </a:extLst>
          </p:cNvPr>
          <p:cNvSpPr>
            <a:spLocks noGrp="1"/>
          </p:cNvSpPr>
          <p:nvPr>
            <p:ph type="title"/>
          </p:nvPr>
        </p:nvSpPr>
        <p:spPr>
          <a:xfrm>
            <a:off x="572386" y="0"/>
            <a:ext cx="10515600" cy="1325563"/>
          </a:xfrm>
        </p:spPr>
        <p:txBody>
          <a:bodyPr/>
          <a:lstStyle/>
          <a:p>
            <a:r>
              <a:rPr lang="en-US" u="sng" dirty="0"/>
              <a:t>Objectives</a:t>
            </a:r>
          </a:p>
        </p:txBody>
      </p:sp>
      <p:sp>
        <p:nvSpPr>
          <p:cNvPr id="3" name="Content Placeholder 2">
            <a:extLst>
              <a:ext uri="{FF2B5EF4-FFF2-40B4-BE49-F238E27FC236}">
                <a16:creationId xmlns:a16="http://schemas.microsoft.com/office/drawing/2014/main" id="{6B0660F5-7841-994B-8EB8-C0C6A1F95631}"/>
              </a:ext>
            </a:extLst>
          </p:cNvPr>
          <p:cNvSpPr>
            <a:spLocks noGrp="1"/>
          </p:cNvSpPr>
          <p:nvPr>
            <p:ph idx="1"/>
          </p:nvPr>
        </p:nvSpPr>
        <p:spPr/>
        <p:txBody>
          <a:bodyPr/>
          <a:lstStyle/>
          <a:p>
            <a:r>
              <a:rPr lang="en-US" dirty="0"/>
              <a:t>Provide Summary of Changes from 503x0b2</a:t>
            </a:r>
          </a:p>
        </p:txBody>
      </p:sp>
      <p:sp>
        <p:nvSpPr>
          <p:cNvPr id="4" name="Slide Number Placeholder 3">
            <a:extLst>
              <a:ext uri="{FF2B5EF4-FFF2-40B4-BE49-F238E27FC236}">
                <a16:creationId xmlns:a16="http://schemas.microsoft.com/office/drawing/2014/main" id="{12ADB13F-AFAF-6E42-87BB-38EB8EDD6C78}"/>
              </a:ext>
            </a:extLst>
          </p:cNvPr>
          <p:cNvSpPr>
            <a:spLocks noGrp="1"/>
          </p:cNvSpPr>
          <p:nvPr>
            <p:ph type="sldNum" sz="quarter" idx="12"/>
          </p:nvPr>
        </p:nvSpPr>
        <p:spPr/>
        <p:txBody>
          <a:bodyPr/>
          <a:lstStyle/>
          <a:p>
            <a:fld id="{F4EC45F3-5820-1141-8702-7AA835721CC3}" type="slidenum">
              <a:rPr lang="en-US" smtClean="0"/>
              <a:t>2</a:t>
            </a:fld>
            <a:endParaRPr lang="en-US"/>
          </a:p>
        </p:txBody>
      </p:sp>
    </p:spTree>
    <p:extLst>
      <p:ext uri="{BB962C8B-B14F-4D97-AF65-F5344CB8AC3E}">
        <p14:creationId xmlns:p14="http://schemas.microsoft.com/office/powerpoint/2010/main" val="1930141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A6F3D-8023-4014-95F3-209C9B52F3C0}"/>
              </a:ext>
            </a:extLst>
          </p:cNvPr>
          <p:cNvSpPr>
            <a:spLocks noGrp="1"/>
          </p:cNvSpPr>
          <p:nvPr>
            <p:ph type="title"/>
          </p:nvPr>
        </p:nvSpPr>
        <p:spPr>
          <a:xfrm>
            <a:off x="838200" y="365126"/>
            <a:ext cx="10515600" cy="958850"/>
          </a:xfrm>
        </p:spPr>
        <p:txBody>
          <a:bodyPr>
            <a:normAutofit fontScale="90000"/>
          </a:bodyPr>
          <a:lstStyle/>
          <a:p>
            <a:r>
              <a:rPr lang="en-US" dirty="0"/>
              <a:t>Tracking Data Principles (Spring 2023) by priority</a:t>
            </a:r>
          </a:p>
        </p:txBody>
      </p:sp>
      <p:sp>
        <p:nvSpPr>
          <p:cNvPr id="3" name="Content Placeholder 2">
            <a:extLst>
              <a:ext uri="{FF2B5EF4-FFF2-40B4-BE49-F238E27FC236}">
                <a16:creationId xmlns:a16="http://schemas.microsoft.com/office/drawing/2014/main" id="{79C0EA78-02F9-44EE-AF08-2754EC1665A0}"/>
              </a:ext>
            </a:extLst>
          </p:cNvPr>
          <p:cNvSpPr>
            <a:spLocks noGrp="1"/>
          </p:cNvSpPr>
          <p:nvPr>
            <p:ph idx="1"/>
          </p:nvPr>
        </p:nvSpPr>
        <p:spPr>
          <a:xfrm>
            <a:off x="152401" y="1209676"/>
            <a:ext cx="11839574" cy="5543550"/>
          </a:xfrm>
        </p:spPr>
        <p:txBody>
          <a:bodyPr>
            <a:normAutofit fontScale="70000" lnSpcReduction="20000"/>
          </a:bodyPr>
          <a:lstStyle/>
          <a:p>
            <a:pPr marL="514350" indent="-514350">
              <a:buFont typeface="Arial" panose="020B0604020202020204" pitchFamily="34" charset="0"/>
              <a:buAutoNum type="arabicPeriod"/>
            </a:pPr>
            <a:r>
              <a:rPr lang="en-US" dirty="0"/>
              <a:t>The TDM standard provides a format to exchange tracking data (and associated parameters) between space organizations.</a:t>
            </a:r>
          </a:p>
          <a:p>
            <a:pPr marL="514350" indent="-514350">
              <a:buFont typeface="Arial" panose="020B0604020202020204" pitchFamily="34" charset="0"/>
              <a:buAutoNum type="arabicPeriod"/>
            </a:pPr>
            <a:r>
              <a:rPr lang="en-US" dirty="0"/>
              <a:t>The TDM shall seek to minimize the need for development of non-standard conventions or extensive ICD arrangements.</a:t>
            </a:r>
          </a:p>
          <a:p>
            <a:pPr marL="514350" indent="-514350">
              <a:buFont typeface="Arial" panose="020B0604020202020204" pitchFamily="34" charset="0"/>
              <a:buAutoNum type="arabicPeriod"/>
            </a:pPr>
            <a:r>
              <a:rPr lang="en-US" dirty="0"/>
              <a:t>The TDM standard shall progressively accommodate new tracking data types or sensor phenomenologies that may become prevalent for space object tracking or navigation. The standard must be extensible, while maximizing backwards compatibility.</a:t>
            </a:r>
          </a:p>
          <a:p>
            <a:pPr marL="514350" indent="-514350">
              <a:buFont typeface="Arial" panose="020B0604020202020204" pitchFamily="34" charset="0"/>
              <a:buAutoNum type="arabicPeriod"/>
            </a:pPr>
            <a:r>
              <a:rPr lang="en-US" dirty="0"/>
              <a:t>Every tracking instrument should have a defined reference location and orientation that could be defined in the ODM and ADM format. This reference location should not depend on the observing geometry. If the reference location changes, the format should provide an avenue to convey the changes.</a:t>
            </a:r>
          </a:p>
          <a:p>
            <a:pPr marL="514350" indent="-514350">
              <a:buFont typeface="Arial" panose="020B0604020202020204" pitchFamily="34" charset="0"/>
              <a:buAutoNum type="arabicPeriod"/>
            </a:pPr>
            <a:r>
              <a:rPr lang="en-US" dirty="0"/>
              <a:t>The time-tags of the tracking data should reflect the best estimate of the transmit/receive time at the instrument reference location.</a:t>
            </a:r>
          </a:p>
          <a:p>
            <a:pPr marL="514350" indent="-514350">
              <a:buFont typeface="Arial" panose="020B0604020202020204" pitchFamily="34" charset="0"/>
              <a:buAutoNum type="arabicPeriod"/>
            </a:pPr>
            <a:r>
              <a:rPr lang="en-US" dirty="0"/>
              <a:t>The TDM standard should allow for corrections of observables, such as media corrections, biases, or as derived from path delay calibrations.</a:t>
            </a:r>
          </a:p>
          <a:p>
            <a:pPr marL="514350" indent="-514350">
              <a:buFont typeface="Arial" panose="020B0604020202020204" pitchFamily="34" charset="0"/>
              <a:buAutoNum type="arabicPeriod"/>
            </a:pPr>
            <a:r>
              <a:rPr lang="en-US" dirty="0"/>
              <a:t>The data conveyed in a TDM should be as independent of the equipment that was used to perform the tracking as possible, while maintaining the integrity of the observations.</a:t>
            </a:r>
          </a:p>
          <a:p>
            <a:pPr marL="514350" indent="-514350">
              <a:buFont typeface="Arial" panose="020B0604020202020204" pitchFamily="34" charset="0"/>
              <a:buAutoNum type="arabicPeriod"/>
            </a:pPr>
            <a:r>
              <a:rPr lang="en-US" dirty="0"/>
              <a:t>Corrections applicable to the data should be agreed by the service provider and the customer.</a:t>
            </a:r>
          </a:p>
          <a:p>
            <a:pPr marL="514350" indent="-514350">
              <a:buFont typeface="Arial" panose="020B0604020202020204" pitchFamily="34" charset="0"/>
              <a:buAutoNum type="arabicPeriod"/>
            </a:pPr>
            <a:r>
              <a:rPr lang="en-US" dirty="0"/>
              <a:t>The TDM standard should minimize the keywords needed to represent equivalent observables. The observables’ units should provide flexibility to most closely represent the native system implementation.</a:t>
            </a:r>
          </a:p>
        </p:txBody>
      </p:sp>
    </p:spTree>
    <p:extLst>
      <p:ext uri="{BB962C8B-B14F-4D97-AF65-F5344CB8AC3E}">
        <p14:creationId xmlns:p14="http://schemas.microsoft.com/office/powerpoint/2010/main" val="3032834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F13A-FDF6-A66D-B9F9-5BBF7B481B89}"/>
              </a:ext>
            </a:extLst>
          </p:cNvPr>
          <p:cNvSpPr>
            <a:spLocks noGrp="1"/>
          </p:cNvSpPr>
          <p:nvPr>
            <p:ph type="title"/>
          </p:nvPr>
        </p:nvSpPr>
        <p:spPr/>
        <p:txBody>
          <a:bodyPr/>
          <a:lstStyle/>
          <a:p>
            <a:r>
              <a:rPr lang="en-US" dirty="0"/>
              <a:t>General Changes</a:t>
            </a:r>
          </a:p>
        </p:txBody>
      </p:sp>
      <p:sp>
        <p:nvSpPr>
          <p:cNvPr id="3" name="Content Placeholder 2">
            <a:extLst>
              <a:ext uri="{FF2B5EF4-FFF2-40B4-BE49-F238E27FC236}">
                <a16:creationId xmlns:a16="http://schemas.microsoft.com/office/drawing/2014/main" id="{4DDC3C1B-BE99-571F-3339-DCFBD4E6BE30}"/>
              </a:ext>
            </a:extLst>
          </p:cNvPr>
          <p:cNvSpPr>
            <a:spLocks noGrp="1"/>
          </p:cNvSpPr>
          <p:nvPr>
            <p:ph idx="1"/>
          </p:nvPr>
        </p:nvSpPr>
        <p:spPr/>
        <p:txBody>
          <a:bodyPr>
            <a:normAutofit fontScale="70000" lnSpcReduction="20000"/>
          </a:bodyPr>
          <a:lstStyle/>
          <a:p>
            <a:r>
              <a:rPr lang="en-US" dirty="0"/>
              <a:t>TDM Header</a:t>
            </a:r>
          </a:p>
          <a:p>
            <a:pPr lvl="1"/>
            <a:r>
              <a:rPr lang="en-US" dirty="0"/>
              <a:t>New CLASSIFICATION keyword</a:t>
            </a:r>
          </a:p>
          <a:p>
            <a:r>
              <a:rPr lang="en-US" dirty="0"/>
              <a:t>TDM Metadata</a:t>
            </a:r>
          </a:p>
          <a:p>
            <a:pPr lvl="1"/>
            <a:r>
              <a:rPr lang="en-US" dirty="0"/>
              <a:t>New PREVIOUS_MESSAGE_ID</a:t>
            </a:r>
          </a:p>
          <a:p>
            <a:pPr lvl="1"/>
            <a:r>
              <a:rPr lang="en-US" dirty="0"/>
              <a:t>New NEXT_MESSAGE_ID</a:t>
            </a:r>
          </a:p>
          <a:p>
            <a:pPr lvl="1"/>
            <a:r>
              <a:rPr lang="en-US" dirty="0"/>
              <a:t>New TDM_BASIS</a:t>
            </a:r>
          </a:p>
          <a:p>
            <a:pPr lvl="1"/>
            <a:r>
              <a:rPr lang="en-US" dirty="0"/>
              <a:t>New TDM_BASIS_ID</a:t>
            </a:r>
          </a:p>
          <a:p>
            <a:pPr lvl="1"/>
            <a:r>
              <a:rPr lang="en-US" dirty="0"/>
              <a:t>New </a:t>
            </a:r>
            <a:r>
              <a:rPr lang="en-US" dirty="0" err="1"/>
              <a:t>ODM_MSG_LINK_n</a:t>
            </a:r>
            <a:endParaRPr lang="en-US" dirty="0"/>
          </a:p>
          <a:p>
            <a:pPr lvl="1"/>
            <a:r>
              <a:rPr lang="en-US" dirty="0"/>
              <a:t>New </a:t>
            </a:r>
            <a:r>
              <a:rPr lang="en-US" dirty="0" err="1"/>
              <a:t>ADM_MSG_LINK_n</a:t>
            </a:r>
            <a:endParaRPr lang="en-US" dirty="0"/>
          </a:p>
          <a:p>
            <a:pPr lvl="1"/>
            <a:r>
              <a:rPr lang="en-US" dirty="0"/>
              <a:t>New </a:t>
            </a:r>
            <a:r>
              <a:rPr lang="en-US" dirty="0" err="1"/>
              <a:t>PRM_MSG_LINK_n</a:t>
            </a:r>
            <a:endParaRPr lang="en-US" dirty="0"/>
          </a:p>
          <a:p>
            <a:pPr lvl="1"/>
            <a:r>
              <a:rPr lang="en-US" dirty="0"/>
              <a:t>New </a:t>
            </a:r>
            <a:r>
              <a:rPr lang="en-US" dirty="0" err="1"/>
              <a:t>RDM_MSG_LINK_n</a:t>
            </a:r>
            <a:endParaRPr lang="en-US" dirty="0"/>
          </a:p>
          <a:p>
            <a:pPr lvl="1"/>
            <a:r>
              <a:rPr lang="en-US" dirty="0"/>
              <a:t>New </a:t>
            </a:r>
            <a:r>
              <a:rPr lang="en-US" dirty="0" err="1"/>
              <a:t>CDM_MSG_LINK_n</a:t>
            </a:r>
            <a:endParaRPr lang="en-US" dirty="0"/>
          </a:p>
          <a:p>
            <a:pPr lvl="1"/>
            <a:r>
              <a:rPr lang="en-US" dirty="0"/>
              <a:t>Update </a:t>
            </a:r>
            <a:r>
              <a:rPr lang="en-US" dirty="0" err="1"/>
              <a:t>EPHEMERIS_NAME_n</a:t>
            </a:r>
            <a:r>
              <a:rPr lang="en-US" dirty="0"/>
              <a:t> (metadata) to mention preference for use of ODM</a:t>
            </a:r>
          </a:p>
          <a:p>
            <a:pPr lvl="1"/>
            <a:r>
              <a:rPr lang="en-US" dirty="0"/>
              <a:t>Update START_TIME to mention use with the addition of real-time tracking data</a:t>
            </a:r>
          </a:p>
          <a:p>
            <a:pPr lvl="1"/>
            <a:r>
              <a:rPr lang="en-US" dirty="0"/>
              <a:t>Update STOP_TIME to mention use with the addition of real-time tracking data</a:t>
            </a:r>
          </a:p>
          <a:p>
            <a:pPr lvl="1"/>
            <a:r>
              <a:rPr lang="en-US" dirty="0"/>
              <a:t>New TIME_UNCERTAINTY</a:t>
            </a:r>
          </a:p>
          <a:p>
            <a:endParaRPr lang="en-US" dirty="0"/>
          </a:p>
        </p:txBody>
      </p:sp>
      <p:sp>
        <p:nvSpPr>
          <p:cNvPr id="4" name="Slide Number Placeholder 3">
            <a:extLst>
              <a:ext uri="{FF2B5EF4-FFF2-40B4-BE49-F238E27FC236}">
                <a16:creationId xmlns:a16="http://schemas.microsoft.com/office/drawing/2014/main" id="{23E35819-8DEB-F25B-8C98-F657EDDFD840}"/>
              </a:ext>
            </a:extLst>
          </p:cNvPr>
          <p:cNvSpPr>
            <a:spLocks noGrp="1"/>
          </p:cNvSpPr>
          <p:nvPr>
            <p:ph type="sldNum" sz="quarter" idx="12"/>
          </p:nvPr>
        </p:nvSpPr>
        <p:spPr/>
        <p:txBody>
          <a:bodyPr/>
          <a:lstStyle/>
          <a:p>
            <a:fld id="{F4EC45F3-5820-1141-8702-7AA835721CC3}" type="slidenum">
              <a:rPr lang="en-US" smtClean="0"/>
              <a:t>3</a:t>
            </a:fld>
            <a:endParaRPr lang="en-US"/>
          </a:p>
        </p:txBody>
      </p:sp>
    </p:spTree>
    <p:extLst>
      <p:ext uri="{BB962C8B-B14F-4D97-AF65-F5344CB8AC3E}">
        <p14:creationId xmlns:p14="http://schemas.microsoft.com/office/powerpoint/2010/main" val="394901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8121B-4800-2341-FC81-AC744B6E9C50}"/>
              </a:ext>
            </a:extLst>
          </p:cNvPr>
          <p:cNvSpPr>
            <a:spLocks noGrp="1"/>
          </p:cNvSpPr>
          <p:nvPr>
            <p:ph type="title"/>
          </p:nvPr>
        </p:nvSpPr>
        <p:spPr/>
        <p:txBody>
          <a:bodyPr/>
          <a:lstStyle/>
          <a:p>
            <a:r>
              <a:rPr lang="en-US" dirty="0"/>
              <a:t>Up the number of participants to 9 and Include support for relay tracking</a:t>
            </a:r>
          </a:p>
        </p:txBody>
      </p:sp>
      <p:sp>
        <p:nvSpPr>
          <p:cNvPr id="3" name="Content Placeholder 2">
            <a:extLst>
              <a:ext uri="{FF2B5EF4-FFF2-40B4-BE49-F238E27FC236}">
                <a16:creationId xmlns:a16="http://schemas.microsoft.com/office/drawing/2014/main" id="{4AD3BC8A-6FC9-BF6A-C094-6D41585A2573}"/>
              </a:ext>
            </a:extLst>
          </p:cNvPr>
          <p:cNvSpPr>
            <a:spLocks noGrp="1"/>
          </p:cNvSpPr>
          <p:nvPr>
            <p:ph idx="1"/>
          </p:nvPr>
        </p:nvSpPr>
        <p:spPr/>
        <p:txBody>
          <a:bodyPr>
            <a:normAutofit fontScale="70000" lnSpcReduction="20000"/>
          </a:bodyPr>
          <a:lstStyle/>
          <a:p>
            <a:r>
              <a:rPr lang="en-US" dirty="0"/>
              <a:t>Changes to 3.3.1.11 to up participant and support relay tracking</a:t>
            </a:r>
          </a:p>
          <a:p>
            <a:r>
              <a:rPr lang="en-US" dirty="0" err="1"/>
              <a:t>PARTICIPANT_n</a:t>
            </a:r>
            <a:r>
              <a:rPr lang="en-US" dirty="0"/>
              <a:t> (metadata) index updated (and other associated keywords)</a:t>
            </a:r>
          </a:p>
          <a:p>
            <a:r>
              <a:rPr lang="en-US" dirty="0"/>
              <a:t>Update MODE (metadata)</a:t>
            </a:r>
          </a:p>
          <a:p>
            <a:r>
              <a:rPr lang="en-US" dirty="0"/>
              <a:t>Update </a:t>
            </a:r>
            <a:r>
              <a:rPr lang="en-US" dirty="0" err="1"/>
              <a:t>PATH_m</a:t>
            </a:r>
            <a:r>
              <a:rPr lang="en-US" dirty="0"/>
              <a:t>  (metadata)</a:t>
            </a:r>
          </a:p>
          <a:p>
            <a:r>
              <a:rPr lang="en-US" dirty="0"/>
              <a:t>Update to metadata </a:t>
            </a:r>
            <a:r>
              <a:rPr lang="en-US" dirty="0" err="1"/>
              <a:t>TRANSMIT_BAND</a:t>
            </a:r>
            <a:r>
              <a:rPr lang="en-US" dirty="0" err="1">
                <a:solidFill>
                  <a:schemeClr val="accent1"/>
                </a:solidFill>
              </a:rPr>
              <a:t>_n</a:t>
            </a:r>
            <a:r>
              <a:rPr lang="en-US" dirty="0"/>
              <a:t>,  </a:t>
            </a:r>
            <a:r>
              <a:rPr lang="en-US" dirty="0" err="1"/>
              <a:t>RECEIVE_BAND</a:t>
            </a:r>
            <a:r>
              <a:rPr lang="en-US" dirty="0" err="1">
                <a:solidFill>
                  <a:schemeClr val="accent1"/>
                </a:solidFill>
              </a:rPr>
              <a:t>_n</a:t>
            </a:r>
            <a:r>
              <a:rPr lang="en-US" dirty="0"/>
              <a:t>,  </a:t>
            </a:r>
            <a:r>
              <a:rPr lang="en-US" dirty="0" err="1"/>
              <a:t>TURNAROUND_NUMERATOR</a:t>
            </a:r>
            <a:r>
              <a:rPr lang="en-US" dirty="0" err="1">
                <a:solidFill>
                  <a:schemeClr val="accent1"/>
                </a:solidFill>
              </a:rPr>
              <a:t>_n</a:t>
            </a:r>
            <a:r>
              <a:rPr lang="en-US" dirty="0"/>
              <a:t>, </a:t>
            </a:r>
            <a:r>
              <a:rPr lang="en-US" dirty="0" err="1"/>
              <a:t>TURNAROUND_DENOMINATOR</a:t>
            </a:r>
            <a:r>
              <a:rPr lang="en-US" dirty="0" err="1">
                <a:solidFill>
                  <a:schemeClr val="accent1"/>
                </a:solidFill>
              </a:rPr>
              <a:t>_n</a:t>
            </a:r>
            <a:endParaRPr lang="en-US" dirty="0">
              <a:solidFill>
                <a:schemeClr val="accent1"/>
              </a:solidFill>
            </a:endParaRPr>
          </a:p>
          <a:p>
            <a:r>
              <a:rPr lang="en-US" dirty="0"/>
              <a:t>New section 3.3.2.4 describing the new “RELAY” mode.</a:t>
            </a:r>
          </a:p>
          <a:p>
            <a:r>
              <a:rPr lang="en-US" dirty="0"/>
              <a:t>Update text in 3.3.2.5.4 (formerly 3.3.2.4.4) to reflect 9 participants</a:t>
            </a:r>
          </a:p>
          <a:p>
            <a:r>
              <a:rPr lang="en-US" dirty="0"/>
              <a:t>Update 3.3.2.7 (formerly 3.3.2.6) to consider angles provided by other participants that are not the final participant.</a:t>
            </a:r>
          </a:p>
          <a:p>
            <a:r>
              <a:rPr lang="en-US" dirty="0"/>
              <a:t>Data keyword ANGLE_1 and ANGLE_2 changed to ANGLE_1</a:t>
            </a:r>
            <a:r>
              <a:rPr lang="en-US" dirty="0">
                <a:solidFill>
                  <a:schemeClr val="accent1"/>
                </a:solidFill>
              </a:rPr>
              <a:t>_n </a:t>
            </a:r>
            <a:r>
              <a:rPr lang="en-US" dirty="0"/>
              <a:t>and ANGLE_2</a:t>
            </a:r>
            <a:r>
              <a:rPr lang="en-US" dirty="0">
                <a:solidFill>
                  <a:schemeClr val="accent1"/>
                </a:solidFill>
              </a:rPr>
              <a:t>_n</a:t>
            </a:r>
            <a:r>
              <a:rPr lang="en-US" dirty="0"/>
              <a:t>, to enable providing angles from different PARTICIPANTS</a:t>
            </a:r>
          </a:p>
          <a:p>
            <a:r>
              <a:rPr lang="en-US" dirty="0"/>
              <a:t>Update (example) Figure G 23:  TDM Example:  Use of Doppler Counts </a:t>
            </a:r>
            <a:r>
              <a:rPr lang="en-US" dirty="0">
                <a:sym typeface="Wingdings" panose="05000000000000000000" pitchFamily="2" charset="2"/>
              </a:rPr>
              <a:t></a:t>
            </a:r>
            <a:r>
              <a:rPr lang="en-US" dirty="0"/>
              <a:t> Figure G 23:  TDM Example:  Use of RECEIVE_PHASE_CT and Relay Mode</a:t>
            </a:r>
          </a:p>
        </p:txBody>
      </p:sp>
      <p:sp>
        <p:nvSpPr>
          <p:cNvPr id="4" name="Slide Number Placeholder 3">
            <a:extLst>
              <a:ext uri="{FF2B5EF4-FFF2-40B4-BE49-F238E27FC236}">
                <a16:creationId xmlns:a16="http://schemas.microsoft.com/office/drawing/2014/main" id="{26F92E49-2A29-D33F-BA5D-FA12D6BCAF04}"/>
              </a:ext>
            </a:extLst>
          </p:cNvPr>
          <p:cNvSpPr>
            <a:spLocks noGrp="1"/>
          </p:cNvSpPr>
          <p:nvPr>
            <p:ph type="sldNum" sz="quarter" idx="12"/>
          </p:nvPr>
        </p:nvSpPr>
        <p:spPr/>
        <p:txBody>
          <a:bodyPr/>
          <a:lstStyle/>
          <a:p>
            <a:fld id="{F4EC45F3-5820-1141-8702-7AA835721CC3}" type="slidenum">
              <a:rPr lang="en-US" smtClean="0"/>
              <a:t>4</a:t>
            </a:fld>
            <a:endParaRPr lang="en-US"/>
          </a:p>
        </p:txBody>
      </p:sp>
    </p:spTree>
    <p:extLst>
      <p:ext uri="{BB962C8B-B14F-4D97-AF65-F5344CB8AC3E}">
        <p14:creationId xmlns:p14="http://schemas.microsoft.com/office/powerpoint/2010/main" val="4175925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9FE03-9E95-0850-499C-E91720C8B506}"/>
              </a:ext>
            </a:extLst>
          </p:cNvPr>
          <p:cNvSpPr>
            <a:spLocks noGrp="1"/>
          </p:cNvSpPr>
          <p:nvPr>
            <p:ph type="title"/>
          </p:nvPr>
        </p:nvSpPr>
        <p:spPr/>
        <p:txBody>
          <a:bodyPr/>
          <a:lstStyle/>
          <a:p>
            <a:r>
              <a:rPr lang="en-US" dirty="0"/>
              <a:t>Addition of Data Quality Indicators in the Data Section</a:t>
            </a:r>
          </a:p>
        </p:txBody>
      </p:sp>
      <p:sp>
        <p:nvSpPr>
          <p:cNvPr id="3" name="Content Placeholder 2">
            <a:extLst>
              <a:ext uri="{FF2B5EF4-FFF2-40B4-BE49-F238E27FC236}">
                <a16:creationId xmlns:a16="http://schemas.microsoft.com/office/drawing/2014/main" id="{4A0192B9-D89C-4B83-A9C3-471B0803DB35}"/>
              </a:ext>
            </a:extLst>
          </p:cNvPr>
          <p:cNvSpPr>
            <a:spLocks noGrp="1"/>
          </p:cNvSpPr>
          <p:nvPr>
            <p:ph idx="1"/>
          </p:nvPr>
        </p:nvSpPr>
        <p:spPr/>
        <p:txBody>
          <a:bodyPr>
            <a:normAutofit/>
          </a:bodyPr>
          <a:lstStyle/>
          <a:p>
            <a:r>
              <a:rPr lang="en-US" dirty="0"/>
              <a:t>Updated DATA_QUALITY keyword to enable data quality indicators within the data section.</a:t>
            </a:r>
          </a:p>
          <a:p>
            <a:r>
              <a:rPr lang="en-US" dirty="0"/>
              <a:t>Updated Table 3-4 to include the indicators into the “Tracking Data Record Generic Format”</a:t>
            </a:r>
          </a:p>
          <a:p>
            <a:r>
              <a:rPr lang="en-US" dirty="0"/>
              <a:t>Modified 3.4.3 and 3.4.4 to include the new quality indicator element</a:t>
            </a:r>
          </a:p>
          <a:p>
            <a:r>
              <a:rPr lang="en-US" dirty="0"/>
              <a:t>Data keyword section: Added Data Quality Indicator Symbols</a:t>
            </a:r>
          </a:p>
          <a:p>
            <a:r>
              <a:rPr lang="en-US" dirty="0"/>
              <a:t>Modified 4.2.5 to include KVN support for the quality indicators</a:t>
            </a:r>
          </a:p>
          <a:p>
            <a:r>
              <a:rPr lang="en-US" dirty="0"/>
              <a:t>Modified 5.3.8.2 and 5.3.8.3 to include XML support for quality indicators</a:t>
            </a:r>
          </a:p>
        </p:txBody>
      </p:sp>
      <p:sp>
        <p:nvSpPr>
          <p:cNvPr id="4" name="Slide Number Placeholder 3">
            <a:extLst>
              <a:ext uri="{FF2B5EF4-FFF2-40B4-BE49-F238E27FC236}">
                <a16:creationId xmlns:a16="http://schemas.microsoft.com/office/drawing/2014/main" id="{238427E1-1A54-235A-F1D4-1827AF252164}"/>
              </a:ext>
            </a:extLst>
          </p:cNvPr>
          <p:cNvSpPr>
            <a:spLocks noGrp="1"/>
          </p:cNvSpPr>
          <p:nvPr>
            <p:ph type="sldNum" sz="quarter" idx="12"/>
          </p:nvPr>
        </p:nvSpPr>
        <p:spPr/>
        <p:txBody>
          <a:bodyPr/>
          <a:lstStyle/>
          <a:p>
            <a:fld id="{F4EC45F3-5820-1141-8702-7AA835721CC3}" type="slidenum">
              <a:rPr lang="en-US" smtClean="0"/>
              <a:t>5</a:t>
            </a:fld>
            <a:endParaRPr lang="en-US"/>
          </a:p>
        </p:txBody>
      </p:sp>
    </p:spTree>
    <p:extLst>
      <p:ext uri="{BB962C8B-B14F-4D97-AF65-F5344CB8AC3E}">
        <p14:creationId xmlns:p14="http://schemas.microsoft.com/office/powerpoint/2010/main" val="1964575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16CF0-B896-DD45-BCB9-FE3AA5FD16A1}"/>
              </a:ext>
            </a:extLst>
          </p:cNvPr>
          <p:cNvSpPr>
            <a:spLocks noGrp="1"/>
          </p:cNvSpPr>
          <p:nvPr>
            <p:ph type="title"/>
          </p:nvPr>
        </p:nvSpPr>
        <p:spPr/>
        <p:txBody>
          <a:bodyPr/>
          <a:lstStyle/>
          <a:p>
            <a:r>
              <a:rPr lang="en-US" dirty="0"/>
              <a:t>Correction Keywords Functionality (Updates)</a:t>
            </a:r>
          </a:p>
        </p:txBody>
      </p:sp>
      <p:sp>
        <p:nvSpPr>
          <p:cNvPr id="3" name="Content Placeholder 2">
            <a:extLst>
              <a:ext uri="{FF2B5EF4-FFF2-40B4-BE49-F238E27FC236}">
                <a16:creationId xmlns:a16="http://schemas.microsoft.com/office/drawing/2014/main" id="{316F7890-E60C-5291-53DA-48FB21382A10}"/>
              </a:ext>
            </a:extLst>
          </p:cNvPr>
          <p:cNvSpPr>
            <a:spLocks noGrp="1"/>
          </p:cNvSpPr>
          <p:nvPr>
            <p:ph idx="1"/>
          </p:nvPr>
        </p:nvSpPr>
        <p:spPr/>
        <p:txBody>
          <a:bodyPr>
            <a:normAutofit fontScale="62500" lnSpcReduction="20000"/>
          </a:bodyPr>
          <a:lstStyle/>
          <a:p>
            <a:r>
              <a:rPr lang="en-US" dirty="0"/>
              <a:t>Replaced CORRECTION_ABERRATION_YEARLY with CORRECTION_ABERRATION_YEARLY_ANGLE_1 and CORRECTION_ABERRATION_YEARLY_ANGLE_2</a:t>
            </a:r>
          </a:p>
          <a:p>
            <a:r>
              <a:rPr lang="en-US" dirty="0"/>
              <a:t>Replaced CORRECTION_ABERRATION_DIURNAL with CORRECTION_ABERRATION_ DIURNAL _ANGLE_1 and CORRECTION_ABERRATION_ DIURNAL _ANGLE_2</a:t>
            </a:r>
          </a:p>
          <a:p>
            <a:r>
              <a:rPr lang="en-US" dirty="0"/>
              <a:t>Updated (example) Figure G 22:  TDM Example:  Use of ‘TRACK_ID’ </a:t>
            </a:r>
            <a:r>
              <a:rPr lang="en-US" dirty="0">
                <a:sym typeface="Wingdings" panose="05000000000000000000" pitchFamily="2" charset="2"/>
              </a:rPr>
              <a:t></a:t>
            </a:r>
            <a:r>
              <a:rPr lang="en-US" dirty="0"/>
              <a:t> to add per-angle aberration corrections</a:t>
            </a:r>
          </a:p>
          <a:p>
            <a:r>
              <a:rPr lang="en-US" dirty="0"/>
              <a:t>New </a:t>
            </a:r>
            <a:r>
              <a:rPr lang="en-US" dirty="0" err="1"/>
              <a:t>CORRECTIONS_ORDER_n</a:t>
            </a:r>
            <a:r>
              <a:rPr lang="en-US" dirty="0"/>
              <a:t> keyword </a:t>
            </a:r>
            <a:r>
              <a:rPr lang="en-US" dirty="0">
                <a:sym typeface="Wingdings" panose="05000000000000000000" pitchFamily="2" charset="2"/>
              </a:rPr>
              <a:t></a:t>
            </a:r>
            <a:r>
              <a:rPr lang="en-US" dirty="0"/>
              <a:t> functionality to provide CORRECTION updates in the Data Section</a:t>
            </a:r>
          </a:p>
          <a:p>
            <a:pPr lvl="1">
              <a:buFont typeface="Wingdings" panose="05000000000000000000" pitchFamily="2" charset="2"/>
              <a:buChar char="ü"/>
            </a:pPr>
            <a:r>
              <a:rPr lang="en-US" dirty="0"/>
              <a:t>Update CORRECTION_APPLIED keyword</a:t>
            </a:r>
          </a:p>
          <a:p>
            <a:pPr lvl="1">
              <a:buFont typeface="Wingdings" panose="05000000000000000000" pitchFamily="2" charset="2"/>
              <a:buChar char="ü"/>
            </a:pPr>
            <a:r>
              <a:rPr lang="en-US" dirty="0"/>
              <a:t>Update section 3.4.15.2 and 3.4.15.3 to support dynamical corrections in the data section.</a:t>
            </a:r>
          </a:p>
          <a:p>
            <a:pPr lvl="1">
              <a:buFont typeface="Wingdings" panose="05000000000000000000" pitchFamily="2" charset="2"/>
              <a:buChar char="ü"/>
            </a:pPr>
            <a:r>
              <a:rPr lang="en-US" dirty="0"/>
              <a:t>New Data Keyword </a:t>
            </a:r>
            <a:r>
              <a:rPr lang="en-US" dirty="0" err="1"/>
              <a:t>CORRECTIONS_n</a:t>
            </a:r>
            <a:endParaRPr lang="en-US" dirty="0"/>
          </a:p>
          <a:p>
            <a:pPr lvl="1">
              <a:buFont typeface="Wingdings" panose="05000000000000000000" pitchFamily="2" charset="2"/>
              <a:buChar char="ü"/>
            </a:pPr>
            <a:r>
              <a:rPr lang="en-US" dirty="0"/>
              <a:t>New (example) Figure G 24:  TDM Example:  Use of dynamically updated data correction values</a:t>
            </a:r>
          </a:p>
          <a:p>
            <a:r>
              <a:rPr lang="en-US" dirty="0"/>
              <a:t>Provided definitions to CORRECTION_* keywords</a:t>
            </a:r>
          </a:p>
          <a:p>
            <a:pPr lvl="1">
              <a:buFont typeface="Wingdings" panose="05000000000000000000" pitchFamily="2" charset="2"/>
              <a:buChar char="ü"/>
            </a:pPr>
            <a:r>
              <a:rPr lang="en-US" dirty="0"/>
              <a:t>See document for definitions</a:t>
            </a:r>
          </a:p>
          <a:p>
            <a:r>
              <a:rPr lang="en-US" sz="2900" dirty="0">
                <a:sym typeface="Wingdings" panose="05000000000000000000" pitchFamily="2" charset="2"/>
              </a:rPr>
              <a:t>Update 3.5.9.2 to mention that corrections keyword must come in before the first data points (or at the same time); and may not be needed if corrections are applied to data.</a:t>
            </a:r>
          </a:p>
          <a:p>
            <a:pPr lvl="1"/>
            <a:r>
              <a:rPr lang="en-US" sz="2500" dirty="0"/>
              <a:t>Enabled the use of short keyword names</a:t>
            </a:r>
          </a:p>
          <a:p>
            <a:pPr lvl="1"/>
            <a:endParaRPr lang="en-US" sz="2500" dirty="0"/>
          </a:p>
          <a:p>
            <a:pPr lvl="1">
              <a:buFont typeface="Wingdings" panose="05000000000000000000" pitchFamily="2" charset="2"/>
              <a:buChar char="ü"/>
            </a:pPr>
            <a:endParaRPr lang="en-US" dirty="0"/>
          </a:p>
        </p:txBody>
      </p:sp>
      <p:sp>
        <p:nvSpPr>
          <p:cNvPr id="4" name="Slide Number Placeholder 3">
            <a:extLst>
              <a:ext uri="{FF2B5EF4-FFF2-40B4-BE49-F238E27FC236}">
                <a16:creationId xmlns:a16="http://schemas.microsoft.com/office/drawing/2014/main" id="{041EF9E9-006F-668B-61CB-4B8E2D242DD6}"/>
              </a:ext>
            </a:extLst>
          </p:cNvPr>
          <p:cNvSpPr>
            <a:spLocks noGrp="1"/>
          </p:cNvSpPr>
          <p:nvPr>
            <p:ph type="sldNum" sz="quarter" idx="12"/>
          </p:nvPr>
        </p:nvSpPr>
        <p:spPr/>
        <p:txBody>
          <a:bodyPr/>
          <a:lstStyle/>
          <a:p>
            <a:fld id="{F4EC45F3-5820-1141-8702-7AA835721CC3}" type="slidenum">
              <a:rPr lang="en-US" smtClean="0"/>
              <a:t>6</a:t>
            </a:fld>
            <a:endParaRPr lang="en-US"/>
          </a:p>
        </p:txBody>
      </p:sp>
    </p:spTree>
    <p:extLst>
      <p:ext uri="{BB962C8B-B14F-4D97-AF65-F5344CB8AC3E}">
        <p14:creationId xmlns:p14="http://schemas.microsoft.com/office/powerpoint/2010/main" val="316272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1DCE-ABED-6BD8-956D-B17A88D0E90F}"/>
              </a:ext>
            </a:extLst>
          </p:cNvPr>
          <p:cNvSpPr>
            <a:spLocks noGrp="1"/>
          </p:cNvSpPr>
          <p:nvPr>
            <p:ph type="title"/>
          </p:nvPr>
        </p:nvSpPr>
        <p:spPr/>
        <p:txBody>
          <a:bodyPr/>
          <a:lstStyle/>
          <a:p>
            <a:r>
              <a:rPr lang="en-US" dirty="0"/>
              <a:t>CORRECTION Definitions</a:t>
            </a:r>
          </a:p>
        </p:txBody>
      </p:sp>
      <p:sp>
        <p:nvSpPr>
          <p:cNvPr id="3" name="Content Placeholder 2">
            <a:extLst>
              <a:ext uri="{FF2B5EF4-FFF2-40B4-BE49-F238E27FC236}">
                <a16:creationId xmlns:a16="http://schemas.microsoft.com/office/drawing/2014/main" id="{958CEBED-526A-C4AA-CBC3-E2746440261C}"/>
              </a:ext>
            </a:extLst>
          </p:cNvPr>
          <p:cNvSpPr>
            <a:spLocks noGrp="1"/>
          </p:cNvSpPr>
          <p:nvPr>
            <p:ph idx="1"/>
          </p:nvPr>
        </p:nvSpPr>
        <p:spPr/>
        <p:txBody>
          <a:bodyPr>
            <a:normAutofit fontScale="92500" lnSpcReduction="20000"/>
          </a:bodyPr>
          <a:lstStyle/>
          <a:p>
            <a:r>
              <a:rPr lang="en-US" dirty="0"/>
              <a:t>New </a:t>
            </a:r>
            <a:r>
              <a:rPr lang="en-US" dirty="0" err="1"/>
              <a:t>CORRECTION_TIMETAG_k</a:t>
            </a:r>
            <a:r>
              <a:rPr lang="en-US" dirty="0"/>
              <a:t> (adding _k) represents a correction time value in seconds (real number) that applies to each </a:t>
            </a:r>
            <a:r>
              <a:rPr lang="en-US" dirty="0" err="1"/>
              <a:t>timetag</a:t>
            </a:r>
            <a:r>
              <a:rPr lang="en-US" dirty="0"/>
              <a:t> in the data section, provides possibility to differentiate between transmit and receive </a:t>
            </a:r>
            <a:r>
              <a:rPr lang="en-US" dirty="0" err="1"/>
              <a:t>timetags</a:t>
            </a:r>
            <a:endParaRPr lang="en-US" dirty="0"/>
          </a:p>
          <a:p>
            <a:r>
              <a:rPr lang="en-US" dirty="0"/>
              <a:t>New </a:t>
            </a:r>
            <a:r>
              <a:rPr lang="en-US" dirty="0" err="1"/>
              <a:t>CORRECTIONS_ORDER_n</a:t>
            </a:r>
            <a:r>
              <a:rPr lang="en-US" dirty="0"/>
              <a:t> provide order of corrections provided in the data section</a:t>
            </a:r>
          </a:p>
          <a:p>
            <a:r>
              <a:rPr lang="en-US" dirty="0"/>
              <a:t>New </a:t>
            </a:r>
            <a:r>
              <a:rPr lang="en-US" dirty="0" err="1"/>
              <a:t>CORRECTION_TIMETAG_OBS_k</a:t>
            </a:r>
            <a:r>
              <a:rPr lang="en-US" dirty="0"/>
              <a:t> for defining relevant observables for </a:t>
            </a:r>
            <a:r>
              <a:rPr lang="en-US" dirty="0" err="1"/>
              <a:t>timetag</a:t>
            </a:r>
            <a:r>
              <a:rPr lang="en-US" dirty="0"/>
              <a:t> corrections</a:t>
            </a:r>
          </a:p>
          <a:p>
            <a:r>
              <a:rPr lang="en-US" dirty="0"/>
              <a:t>CORRECTION_RECEIVE considered obsolete, but maintained for backwards compatibility</a:t>
            </a:r>
          </a:p>
          <a:p>
            <a:r>
              <a:rPr lang="en-US" dirty="0"/>
              <a:t>CORRECTION_TRANSMIT considered obsolete, but maintained for backwards compatibility</a:t>
            </a:r>
          </a:p>
          <a:p>
            <a:endParaRPr lang="en-US" dirty="0"/>
          </a:p>
        </p:txBody>
      </p:sp>
      <p:sp>
        <p:nvSpPr>
          <p:cNvPr id="4" name="Slide Number Placeholder 3">
            <a:extLst>
              <a:ext uri="{FF2B5EF4-FFF2-40B4-BE49-F238E27FC236}">
                <a16:creationId xmlns:a16="http://schemas.microsoft.com/office/drawing/2014/main" id="{8A27A02C-09F8-5390-AF32-B3706DF5FFBE}"/>
              </a:ext>
            </a:extLst>
          </p:cNvPr>
          <p:cNvSpPr>
            <a:spLocks noGrp="1"/>
          </p:cNvSpPr>
          <p:nvPr>
            <p:ph type="sldNum" sz="quarter" idx="12"/>
          </p:nvPr>
        </p:nvSpPr>
        <p:spPr/>
        <p:txBody>
          <a:bodyPr/>
          <a:lstStyle/>
          <a:p>
            <a:fld id="{F4EC45F3-5820-1141-8702-7AA835721CC3}" type="slidenum">
              <a:rPr lang="en-US" smtClean="0"/>
              <a:t>7</a:t>
            </a:fld>
            <a:endParaRPr lang="en-US"/>
          </a:p>
        </p:txBody>
      </p:sp>
    </p:spTree>
    <p:extLst>
      <p:ext uri="{BB962C8B-B14F-4D97-AF65-F5344CB8AC3E}">
        <p14:creationId xmlns:p14="http://schemas.microsoft.com/office/powerpoint/2010/main" val="329131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D4AA0-2D6F-3DE2-CB3F-60CC1CCD7C18}"/>
              </a:ext>
            </a:extLst>
          </p:cNvPr>
          <p:cNvSpPr>
            <a:spLocks noGrp="1"/>
          </p:cNvSpPr>
          <p:nvPr>
            <p:ph type="title"/>
          </p:nvPr>
        </p:nvSpPr>
        <p:spPr/>
        <p:txBody>
          <a:bodyPr/>
          <a:lstStyle/>
          <a:p>
            <a:r>
              <a:rPr lang="en-US" dirty="0"/>
              <a:t>Optical Tracking Support Updates</a:t>
            </a:r>
          </a:p>
        </p:txBody>
      </p:sp>
      <p:sp>
        <p:nvSpPr>
          <p:cNvPr id="3" name="Content Placeholder 2">
            <a:extLst>
              <a:ext uri="{FF2B5EF4-FFF2-40B4-BE49-F238E27FC236}">
                <a16:creationId xmlns:a16="http://schemas.microsoft.com/office/drawing/2014/main" id="{1017595B-2F80-E383-EAA5-3E6968D5508F}"/>
              </a:ext>
            </a:extLst>
          </p:cNvPr>
          <p:cNvSpPr>
            <a:spLocks noGrp="1"/>
          </p:cNvSpPr>
          <p:nvPr>
            <p:ph idx="1"/>
          </p:nvPr>
        </p:nvSpPr>
        <p:spPr>
          <a:xfrm>
            <a:off x="838200" y="1376737"/>
            <a:ext cx="10515600" cy="5116138"/>
          </a:xfrm>
        </p:spPr>
        <p:txBody>
          <a:bodyPr>
            <a:normAutofit fontScale="70000" lnSpcReduction="20000"/>
          </a:bodyPr>
          <a:lstStyle/>
          <a:p>
            <a:r>
              <a:rPr lang="en-US" dirty="0"/>
              <a:t>Update </a:t>
            </a:r>
            <a:r>
              <a:rPr lang="en-US" dirty="0" err="1"/>
              <a:t>PARTICIPANT_n</a:t>
            </a:r>
            <a:r>
              <a:rPr lang="en-US" dirty="0"/>
              <a:t> (metadata)</a:t>
            </a:r>
          </a:p>
          <a:p>
            <a:r>
              <a:rPr lang="en-US" dirty="0"/>
              <a:t>New RCS_MIN (metadata)</a:t>
            </a:r>
          </a:p>
          <a:p>
            <a:r>
              <a:rPr lang="en-US" dirty="0"/>
              <a:t>New RCS_MAX (metadata)</a:t>
            </a:r>
          </a:p>
          <a:p>
            <a:r>
              <a:rPr lang="en-US" dirty="0"/>
              <a:t>Included RCS_MIN and RCS_MAX under the new SYSTEM_CONFIG keyword</a:t>
            </a:r>
          </a:p>
          <a:p>
            <a:r>
              <a:rPr lang="en-US" dirty="0"/>
              <a:t>Update 3.5.2.8 (former 3.5.2.11)</a:t>
            </a:r>
          </a:p>
          <a:p>
            <a:r>
              <a:rPr lang="en-US" dirty="0"/>
              <a:t>New ANGLE_RATE_1 and ANGLE_RATE_2 (data) keywords.</a:t>
            </a:r>
          </a:p>
          <a:p>
            <a:r>
              <a:rPr lang="en-US" dirty="0"/>
              <a:t>New OBSERVATION_COVARIANCE (data) keyword, which can be used for other types of tracking support</a:t>
            </a:r>
          </a:p>
          <a:p>
            <a:r>
              <a:rPr lang="en-US" dirty="0"/>
              <a:t>Update MAG (data) keyword: updated to include “stellar magnitudes” and error value “-999”.</a:t>
            </a:r>
          </a:p>
          <a:p>
            <a:r>
              <a:rPr lang="en-US" dirty="0"/>
              <a:t>New (data) Keywords: MAG_UNCERTAINTY, ASTRONOMIC_STAR_COUNT, PHOTOMETRIC_STAR_COUNT, PHOTOMETRIC_SNR, FRAME_LIMITING_BRIGHTNESS</a:t>
            </a:r>
          </a:p>
          <a:p>
            <a:r>
              <a:rPr lang="en-US" dirty="0"/>
              <a:t>New (example) Figure G 20:  TDM Example: Ground Based Optical Tracking with Magnitude</a:t>
            </a:r>
          </a:p>
          <a:p>
            <a:r>
              <a:rPr lang="en-US" dirty="0"/>
              <a:t>New functionalities under SYSTEM_CONFIG and SYSTEM_STATUS keywords</a:t>
            </a:r>
          </a:p>
          <a:p>
            <a:r>
              <a:rPr lang="en-US" dirty="0"/>
              <a:t>Note: MAG_UNCERTAINTY </a:t>
            </a:r>
            <a:r>
              <a:rPr lang="en-US" dirty="0">
                <a:sym typeface="Wingdings" panose="05000000000000000000" pitchFamily="2" charset="2"/>
              </a:rPr>
              <a:t></a:t>
            </a:r>
            <a:r>
              <a:rPr lang="en-US" dirty="0"/>
              <a:t> The uncertainty shall be expressed as a Poisson second moment in photon flux units (photons/m**2/sec ), </a:t>
            </a:r>
            <a:r>
              <a:rPr lang="en-US" u="sng" dirty="0"/>
              <a:t>as the errors more closely follow a normal distribution</a:t>
            </a:r>
            <a:r>
              <a:rPr lang="en-US" dirty="0"/>
              <a:t>.</a:t>
            </a:r>
            <a:endParaRPr lang="en-US" dirty="0">
              <a:solidFill>
                <a:srgbClr val="7030A0"/>
              </a:solidFill>
            </a:endParaRPr>
          </a:p>
        </p:txBody>
      </p:sp>
      <p:sp>
        <p:nvSpPr>
          <p:cNvPr id="4" name="Slide Number Placeholder 3">
            <a:extLst>
              <a:ext uri="{FF2B5EF4-FFF2-40B4-BE49-F238E27FC236}">
                <a16:creationId xmlns:a16="http://schemas.microsoft.com/office/drawing/2014/main" id="{853F8FCE-6355-B557-70D6-EC0D6DDE2879}"/>
              </a:ext>
            </a:extLst>
          </p:cNvPr>
          <p:cNvSpPr>
            <a:spLocks noGrp="1"/>
          </p:cNvSpPr>
          <p:nvPr>
            <p:ph type="sldNum" sz="quarter" idx="12"/>
          </p:nvPr>
        </p:nvSpPr>
        <p:spPr/>
        <p:txBody>
          <a:bodyPr/>
          <a:lstStyle/>
          <a:p>
            <a:fld id="{F4EC45F3-5820-1141-8702-7AA835721CC3}" type="slidenum">
              <a:rPr lang="en-US" smtClean="0"/>
              <a:t>8</a:t>
            </a:fld>
            <a:endParaRPr lang="en-US"/>
          </a:p>
        </p:txBody>
      </p:sp>
    </p:spTree>
    <p:extLst>
      <p:ext uri="{BB962C8B-B14F-4D97-AF65-F5344CB8AC3E}">
        <p14:creationId xmlns:p14="http://schemas.microsoft.com/office/powerpoint/2010/main" val="1193996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15382-38D0-6CD8-0640-FCF952F0867E}"/>
              </a:ext>
            </a:extLst>
          </p:cNvPr>
          <p:cNvSpPr>
            <a:spLocks noGrp="1"/>
          </p:cNvSpPr>
          <p:nvPr>
            <p:ph type="title"/>
          </p:nvPr>
        </p:nvSpPr>
        <p:spPr/>
        <p:txBody>
          <a:bodyPr/>
          <a:lstStyle/>
          <a:p>
            <a:r>
              <a:rPr lang="en-US" dirty="0"/>
              <a:t>New SYSTEM_CONFIG and SYSTEM STATUS functionalities</a:t>
            </a:r>
          </a:p>
        </p:txBody>
      </p:sp>
      <p:sp>
        <p:nvSpPr>
          <p:cNvPr id="3" name="Content Placeholder 2">
            <a:extLst>
              <a:ext uri="{FF2B5EF4-FFF2-40B4-BE49-F238E27FC236}">
                <a16:creationId xmlns:a16="http://schemas.microsoft.com/office/drawing/2014/main" id="{3DF8FF2F-9CD7-3F7C-F999-B6C5BDEE5392}"/>
              </a:ext>
            </a:extLst>
          </p:cNvPr>
          <p:cNvSpPr>
            <a:spLocks noGrp="1"/>
          </p:cNvSpPr>
          <p:nvPr>
            <p:ph idx="1"/>
          </p:nvPr>
        </p:nvSpPr>
        <p:spPr/>
        <p:txBody>
          <a:bodyPr>
            <a:normAutofit/>
          </a:bodyPr>
          <a:lstStyle/>
          <a:p>
            <a:r>
              <a:rPr lang="en-US" dirty="0"/>
              <a:t>Added </a:t>
            </a:r>
            <a:r>
              <a:rPr lang="en-US" dirty="0" err="1"/>
              <a:t>SYSTEM_CONFIG_n</a:t>
            </a:r>
            <a:r>
              <a:rPr lang="en-US" dirty="0"/>
              <a:t> section in metadata </a:t>
            </a:r>
            <a:r>
              <a:rPr lang="en-US" dirty="0">
                <a:sym typeface="Wingdings" panose="05000000000000000000" pitchFamily="2" charset="2"/>
              </a:rPr>
              <a:t></a:t>
            </a:r>
            <a:r>
              <a:rPr lang="en-US" dirty="0"/>
              <a:t>As a mechanism to add needed additional items in support of precision tracking.</a:t>
            </a:r>
          </a:p>
          <a:p>
            <a:pPr lvl="1"/>
            <a:r>
              <a:rPr lang="en-US" dirty="0"/>
              <a:t>New 3.3.1.14 </a:t>
            </a:r>
            <a:r>
              <a:rPr lang="en-US" dirty="0">
                <a:sym typeface="Wingdings" panose="05000000000000000000" pitchFamily="2" charset="2"/>
              </a:rPr>
              <a:t> </a:t>
            </a:r>
            <a:r>
              <a:rPr lang="en-US" dirty="0"/>
              <a:t>Included a section that describes the use of the SYSTEM_CONFIG keywords and the associated parameters that can be provided with it.</a:t>
            </a:r>
          </a:p>
          <a:p>
            <a:r>
              <a:rPr lang="en-US" dirty="0"/>
              <a:t>Added </a:t>
            </a:r>
            <a:r>
              <a:rPr lang="en-US" dirty="0" err="1"/>
              <a:t>SYSTEM_STATUS_n</a:t>
            </a:r>
            <a:r>
              <a:rPr lang="en-US" dirty="0"/>
              <a:t> section in data </a:t>
            </a:r>
            <a:r>
              <a:rPr lang="en-US" dirty="0">
                <a:sym typeface="Wingdings" panose="05000000000000000000" pitchFamily="2" charset="2"/>
              </a:rPr>
              <a:t></a:t>
            </a:r>
            <a:r>
              <a:rPr lang="en-US" dirty="0"/>
              <a:t>As a mechanism to add needed additional items in support of precision tracking.</a:t>
            </a:r>
          </a:p>
          <a:p>
            <a:pPr lvl="1"/>
            <a:r>
              <a:rPr lang="en-US" dirty="0"/>
              <a:t>New 3.5.9.8 </a:t>
            </a:r>
            <a:r>
              <a:rPr lang="en-US" dirty="0">
                <a:sym typeface="Wingdings" panose="05000000000000000000" pitchFamily="2" charset="2"/>
              </a:rPr>
              <a:t> </a:t>
            </a:r>
            <a:r>
              <a:rPr lang="en-US" dirty="0"/>
              <a:t>Included a section that describes the use of the SYSTEM_STATUS keywords and the associated parameters that can be provided with it.</a:t>
            </a:r>
          </a:p>
          <a:p>
            <a:endParaRPr lang="en-US" dirty="0"/>
          </a:p>
          <a:p>
            <a:endParaRPr lang="en-US" dirty="0"/>
          </a:p>
        </p:txBody>
      </p:sp>
      <p:sp>
        <p:nvSpPr>
          <p:cNvPr id="4" name="Slide Number Placeholder 3">
            <a:extLst>
              <a:ext uri="{FF2B5EF4-FFF2-40B4-BE49-F238E27FC236}">
                <a16:creationId xmlns:a16="http://schemas.microsoft.com/office/drawing/2014/main" id="{8A10EEA3-498A-9EBE-34A8-B9EDEDAC1B38}"/>
              </a:ext>
            </a:extLst>
          </p:cNvPr>
          <p:cNvSpPr>
            <a:spLocks noGrp="1"/>
          </p:cNvSpPr>
          <p:nvPr>
            <p:ph type="sldNum" sz="quarter" idx="12"/>
          </p:nvPr>
        </p:nvSpPr>
        <p:spPr/>
        <p:txBody>
          <a:bodyPr/>
          <a:lstStyle/>
          <a:p>
            <a:fld id="{F4EC45F3-5820-1141-8702-7AA835721CC3}" type="slidenum">
              <a:rPr lang="en-US" smtClean="0"/>
              <a:t>9</a:t>
            </a:fld>
            <a:endParaRPr lang="en-US"/>
          </a:p>
        </p:txBody>
      </p:sp>
    </p:spTree>
    <p:extLst>
      <p:ext uri="{BB962C8B-B14F-4D97-AF65-F5344CB8AC3E}">
        <p14:creationId xmlns:p14="http://schemas.microsoft.com/office/powerpoint/2010/main" val="1224030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5510A459AA8E42B36FF50FD4AC1F62" ma:contentTypeVersion="4" ma:contentTypeDescription="Create a new document." ma:contentTypeScope="" ma:versionID="4ccbf5be4d23da9cc79079bc7e9c2ba7">
  <xsd:schema xmlns:xsd="http://www.w3.org/2001/XMLSchema" xmlns:xs="http://www.w3.org/2001/XMLSchema" xmlns:p="http://schemas.microsoft.com/office/2006/metadata/properties" xmlns:ns2="3f6d87a5-d087-48ea-a590-7231d54bbde2" targetNamespace="http://schemas.microsoft.com/office/2006/metadata/properties" ma:root="true" ma:fieldsID="d06065d0050c036aa5838d922edefe63" ns2:_="">
    <xsd:import namespace="3f6d87a5-d087-48ea-a590-7231d54bbde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6d87a5-d087-48ea-a590-7231d54bbd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31ED0F-DC3E-4C5F-8F81-310FEFBE817A}">
  <ds:schemaRefs>
    <ds:schemaRef ds:uri="http://schemas.microsoft.com/office/2006/documentManagement/types"/>
    <ds:schemaRef ds:uri="http://purl.org/dc/dcmitype/"/>
    <ds:schemaRef ds:uri="http://purl.org/dc/terms/"/>
    <ds:schemaRef ds:uri="http://schemas.openxmlformats.org/package/2006/metadata/core-properties"/>
    <ds:schemaRef ds:uri="3f6d87a5-d087-48ea-a590-7231d54bbde2"/>
    <ds:schemaRef ds:uri="http://purl.org/dc/elements/1.1/"/>
    <ds:schemaRef ds:uri="http://www.w3.org/XML/1998/namespac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AA54839F-42D9-4984-9DCB-21C273725A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6d87a5-d087-48ea-a590-7231d54bbd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2B596F-20D1-476D-8FB4-38AE29A396A8}">
  <ds:schemaRefs>
    <ds:schemaRef ds:uri="http://schemas.microsoft.com/sharepoint/v3/contenttype/forms"/>
  </ds:schemaRefs>
</ds:datastoreItem>
</file>

<file path=docMetadata/LabelInfo.xml><?xml version="1.0" encoding="utf-8"?>
<clbl:labelList xmlns:clbl="http://schemas.microsoft.com/office/2020/mipLabelMetadata">
  <clbl:label id="{7005d458-45be-48ae-8140-d43da96dd17b}" enabled="0" method="" siteId="{7005d458-45be-48ae-8140-d43da96dd17b}" removed="1"/>
</clbl:labelList>
</file>

<file path=docProps/app.xml><?xml version="1.0" encoding="utf-8"?>
<Properties xmlns="http://schemas.openxmlformats.org/officeDocument/2006/extended-properties" xmlns:vt="http://schemas.openxmlformats.org/officeDocument/2006/docPropsVTypes">
  <TotalTime>33368</TotalTime>
  <Words>2551</Words>
  <Application>Microsoft Office PowerPoint</Application>
  <PresentationFormat>Widescreen</PresentationFormat>
  <Paragraphs>192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Tracking Data Message Pv2.02 CCSDS  Summary of Updates Included</vt:lpstr>
      <vt:lpstr>Objectives</vt:lpstr>
      <vt:lpstr>General Changes</vt:lpstr>
      <vt:lpstr>Up the number of participants to 9 and Include support for relay tracking</vt:lpstr>
      <vt:lpstr>Addition of Data Quality Indicators in the Data Section</vt:lpstr>
      <vt:lpstr>Correction Keywords Functionality (Updates)</vt:lpstr>
      <vt:lpstr>CORRECTION Definitions</vt:lpstr>
      <vt:lpstr>Optical Tracking Support Updates</vt:lpstr>
      <vt:lpstr>New SYSTEM_CONFIG and SYSTEM STATUS functionalities</vt:lpstr>
      <vt:lpstr>SYSTEM_CONFIG and SYSTEM_STATUS Examples</vt:lpstr>
      <vt:lpstr>SYSTEM_CONFIG Parameters Included</vt:lpstr>
      <vt:lpstr>SYSTEM_STATUS Parameters Included</vt:lpstr>
      <vt:lpstr>Removed DOPPLER_COUNT as an observable</vt:lpstr>
      <vt:lpstr>Added Real-time Tracking Support</vt:lpstr>
      <vt:lpstr>Frequency Difference of Arrival (FDOA) and Time Difference of Arrival (TDOA) Support</vt:lpstr>
      <vt:lpstr>Other General Corrections and Comments</vt:lpstr>
      <vt:lpstr>Corrections to language or inconsistencies</vt:lpstr>
      <vt:lpstr>Addressing Comments (1 of 2)</vt:lpstr>
      <vt:lpstr>Addressing Comments (2 of 2)</vt:lpstr>
      <vt:lpstr>Tracking Data Principles (Spring 2023) by priority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Gramling, Cheryl J. (GSFC-5900)</dc:creator>
  <cp:lastModifiedBy>Crenshaw, Juan M. (GSFC-5950)</cp:lastModifiedBy>
  <cp:revision>19</cp:revision>
  <dcterms:created xsi:type="dcterms:W3CDTF">2022-05-09T16:51:35Z</dcterms:created>
  <dcterms:modified xsi:type="dcterms:W3CDTF">2024-04-10T22:20:08Z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0x010100DE5510A459AA8E42B36FF50FD4AC1F62</vt:lpwstr>
  </property>
</Properties>
</file>