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  <p:sldId id="259" r:id="rId8"/>
    <p:sldId id="265" r:id="rId9"/>
    <p:sldId id="260" r:id="rId10"/>
    <p:sldId id="261" r:id="rId11"/>
    <p:sldId id="262" r:id="rId12"/>
    <p:sldId id="263" r:id="rId13"/>
    <p:sldId id="264" r:id="rId14"/>
    <p:sldId id="268" r:id="rId15"/>
    <p:sldId id="26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59A6947-C01E-403C-9893-094A080BD9AD}" v="10" dt="2023-02-22T02:01:03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26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10FBC-AF18-473C-A307-DB9E3455D1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F44145-7D48-4B20-B0CB-C324FA7D3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AB348-5EE9-401C-B433-703EAC312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0D9-EAC9-4554-BD8B-B188D866103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9D25B-B8D5-45CE-B9E9-6051BE0EF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449E4-BA71-43DD-8C55-D0D22738C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7F37-5A68-4605-AEC4-BC69BAF1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11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F0FE3-41A7-44D4-B5E5-E234EAF20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227AF-B958-4166-8C89-173F30DF0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67DE71-3C3C-416F-8983-10FF546B4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0D9-EAC9-4554-BD8B-B188D866103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80741-C957-4DCC-A4B1-2F401EB2C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5DE42-8EEC-414E-ACBF-5869BC29F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7F37-5A68-4605-AEC4-BC69BAF1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805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FBC223-8523-439D-A1AD-22642F11E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64A835-5FE8-4C46-B043-2521BB914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866FD-B4B5-4357-8049-EF9A79AA9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0D9-EAC9-4554-BD8B-B188D866103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F1E97D-AAF4-4547-8839-8B5980DCE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073F7-7BF7-4C27-8159-4E3BC3A5C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7F37-5A68-4605-AEC4-BC69BAF1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3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02F95-EBC6-4711-A5D8-9223F8789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4897B9-D694-4448-90AB-D0C1E3AFCD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ECEBB2-04F3-4784-89E3-264C51407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0D9-EAC9-4554-BD8B-B188D866103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EEFDC-F1A4-4023-8F11-8C102352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527D2-FC60-43B4-9FD2-5579FBD5B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7F37-5A68-4605-AEC4-BC69BAF1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08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210F7-751E-4217-977C-A94ABF544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C0F49-1209-4848-BE2A-685C3A1CB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D76D30-3E4D-4217-8370-FE4A66836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0D9-EAC9-4554-BD8B-B188D866103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26E8A1-DDFC-4BBE-95CD-9161F807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289F2-350A-455C-B7B1-0DEBA2C5F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7F37-5A68-4605-AEC4-BC69BAF1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6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7E046-1561-40E2-A1D9-1CB47AFA1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54574-1BE8-412F-9636-D298B635C0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BD3417-6F6A-4868-BCB8-287BE6F7E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537BE9-7C91-4A87-BC92-72C27D2D2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0D9-EAC9-4554-BD8B-B188D866103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B3A00C-C524-48ED-8FBD-B398A64F1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10DF4-7BC9-481F-8B5C-614CD9289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7F37-5A68-4605-AEC4-BC69BAF1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79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A13FA-2A17-4DE8-89FB-47111767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68279-54B7-45CE-8254-6CF2CE7A8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AFA158-B8A8-4E78-BDCE-05B59B66A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8975FC-E4D4-497A-BC43-AC41846DE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C59E57-D549-46C3-A660-79E551E8F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90DAD5-6535-46C6-88C4-D2CA1F11D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0D9-EAC9-4554-BD8B-B188D866103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2EEFE7-BDE3-4B0F-A880-8A6D7AEC0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F311B3-38A3-457B-A5F0-7F41DB4D8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7F37-5A68-4605-AEC4-BC69BAF1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8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362C8-C302-4A7D-921D-6BA86C91A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C3B63B-27BD-4475-8004-A0B923693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0D9-EAC9-4554-BD8B-B188D866103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74416A-CBAE-4B69-8109-C6C523152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AC7712-085A-4B52-A8D4-C37C3C818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7F37-5A68-4605-AEC4-BC69BAF1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7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E3461-9D33-4383-9071-463BF7E2DF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0D9-EAC9-4554-BD8B-B188D866103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DC3A34-9102-4D8B-90DF-1505F3E34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B5022-F3B3-4F44-840B-D8227D854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7F37-5A68-4605-AEC4-BC69BAF1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7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B1F46-6595-4A16-BAC4-FB767086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5E36A-CD64-43EE-AAB0-595224549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B0B3A-2B10-46EF-9BF0-94D7C90F16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31F9FC-3241-480C-AD94-2DA1DBCAE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0D9-EAC9-4554-BD8B-B188D866103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73B2F-575E-43BC-A11D-2D7D0F8BB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4C2977-DBAE-4631-9EA4-58539D9EB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7F37-5A68-4605-AEC4-BC69BAF1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34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D075D-B88B-432B-9461-F05E51D05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8B51F3-449D-48C5-B768-E07C23A16E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4A4D98-FF7B-41D6-BD6F-D753A883E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C139B-F067-4BF9-81B4-09B2C492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20D9-EAC9-4554-BD8B-B188D866103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79AC2-67AC-4B59-95C4-615FDC516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67CF9D-770C-4F7D-9014-4DF4DE7E2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B7F37-5A68-4605-AEC4-BC69BAF1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4699E4-6593-44A9-A85F-979FD1D6B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1ABE5C-4732-467D-94E1-44CAC7C61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D1B1B-A27A-4230-980D-2774CD1391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720D9-EAC9-4554-BD8B-B188D866103E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9FC5B-8E84-4613-9441-3FA121D291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E3008-1776-4F90-ABE1-400009D1B2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B7F37-5A68-4605-AEC4-BC69BAF13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95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we.ccsds.org/moims/docs/MOIMS-NAV/Draft%20Documents/Tracking%20Data%20Message%20(TDM)/TDM%20Archive/TDM_white_paper-200309-draft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B81B2-8BB1-44CE-829F-D5FFCBADC6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TDM Discussion Points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8EB30A-ADBF-4DB2-B406-370F5A84B2F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21 February 2023</a:t>
            </a:r>
          </a:p>
        </p:txBody>
      </p:sp>
    </p:spTree>
    <p:extLst>
      <p:ext uri="{BB962C8B-B14F-4D97-AF65-F5344CB8AC3E}">
        <p14:creationId xmlns:p14="http://schemas.microsoft.com/office/powerpoint/2010/main" val="1228829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76ADD-C340-4343-8669-49836002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CORRECTIONS – EXAMPLE 1 (modified v1)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5504B-C5FD-4D8F-9F75-F7A0A1FD6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CCSDS_TDM_VERS = 2.0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CREATION_DATE = 2019-10-21T22:17:21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ORIGINATOR = GSOC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META_START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TRACK_ID = S_191021_18593902_3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TIME_SYSTEM = UTC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START_TIME = 2019-10-21T18:59:38.869008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STOP_TIME = 2019-10-21T19:00:39.023021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PARTICIPANT_1 = SMARTNET-01-A-SUTH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PARTICIPANT_2 = UNKNOWN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MODE = SEQUENTIAL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PATH = 2,1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ANGLE_TYPE = RADEC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REFERENCE_FRAME = EME2000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strike="sngStrike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CORRECTION_RECEIVE = -0.145 </a:t>
            </a:r>
            <a:r>
              <a:rPr lang="en-US" sz="800" i="1" strike="sngStrike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this parameter is rather static. For consistency, should we move it to the data section or leave in meta?</a:t>
            </a:r>
            <a:endParaRPr lang="en-US" sz="800" strike="sng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strike="sngStrike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CORRECTION_ABERRATION_YEARLY = 0.0056932 </a:t>
            </a:r>
            <a:r>
              <a:rPr lang="en-US" sz="800" i="1" strike="sngStrike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turned out to be dynamic ;) … re-introduced as *ABBERRATION_ANNUAL* in data section </a:t>
            </a:r>
            <a:r>
              <a:rPr lang="en-US" sz="800" i="1" strike="sngStrike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  <a:sym typeface="Wingdings" panose="05000000000000000000" pitchFamily="2" charset="2"/>
              </a:rPr>
              <a:t> problem with having in both sections?</a:t>
            </a:r>
            <a:endParaRPr lang="en-US" sz="800" strike="sngStrike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 =  RECEIVE, ABERRATION_DIURNAL_ANGLE_1, ABERRATION_DIURNAL_ANGLE_2, ABERRATION_ANNUAL_ANGLE_</a:t>
            </a:r>
            <a:r>
              <a:rPr lang="en-US" sz="800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1, </a:t>
            </a: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ABERRATION_ANNUAL_ANGLE_2 </a:t>
            </a:r>
            <a:r>
              <a:rPr lang="en-US" sz="8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[if indicated means corrections are applied]</a:t>
            </a:r>
            <a:endParaRPr lang="en-US" sz="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META_STOP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DATA_START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ANGLE_1 = 2019-10-21T18:59:38.869008 333.64830529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ANGLE_2 = 2019-10-21T18:59:38.869008 5.23646136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MAG = 2019-10-21T18:59:38.869008 10.66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SYSTEM_STATUS = 2019-10-21T18:59:38.869008 CORRECTION_RECEIVE=-0.145, CORRECTION_ABERRATION_DIURNAL_ANGLE_1 = 7.54052969e-05, CORRECTION_ABERRATION_DIURNAL_ANGLE_2 = 2.64771106e-07, CORRECTION_ABERRATION_ANNUAL_ANGLE_1 = 0.00289477, CORRECTION_ABERRATION_ANNUAL_ANGLE_2 = 0.00239135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ANGLE_1 = 2019-10-21T19:00:24.405696 333.83841725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ANGLE_2 = 2019-10-21T19:00:24.405696 5.23617947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MAG = 2019-10-21T19:00:24.405696 10.77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SYSTEM_STATUS = 2019-10-21T19:00:24.405696 CORRECTION_RECEIVE=-0.145, CORRECTION_ABERRATION_DIURNAL_ANGLE_1 = 7.54052359e-05, CORRECTION_ABERRATION_DIURNAL_ANGLE_2 = 2.64768829e-07, CORRECTION_ABERRATION_ANNUAL_ANGLE_1 = 0.00290977, CORRECTION_ABERRATION_ANNUAL_ANGLE_2 = 0.00239045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ANGLE_1 = 2019-10-21T19:00:39.023021 333.89958508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ANGLE_2 = 2019-10-21T19:00:39.023021 5.23604417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MAG = 2019-10-21T19:00:39.023021 10.80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SYSTEM_STATUS = 2019-10-21T19:00:39.023021 CORRECTION_RECEIVE=-0.145, CORRECTION_ABERRATION_DIURNAL_ANGLE_1 = 7.54052183e-05, CORRECTION_ABERRATION_DIURNAL_ANGLE_2 = 2.64749185e-07, CORRECTION_ABERRATION_ANNUAL_ANGLE_1 = 0.00291458, CORRECTION_ABERRATION_ANNUAL_ANGLE_2 = 0.00239016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DATA_STOP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50DD91-D962-4ABA-B390-551065A55301}"/>
              </a:ext>
            </a:extLst>
          </p:cNvPr>
          <p:cNvSpPr txBox="1"/>
          <p:nvPr/>
        </p:nvSpPr>
        <p:spPr>
          <a:xfrm>
            <a:off x="838200" y="6176963"/>
            <a:ext cx="6096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Perhaps we can revisit for future TDM versions</a:t>
            </a:r>
          </a:p>
        </p:txBody>
      </p:sp>
    </p:spTree>
    <p:extLst>
      <p:ext uri="{BB962C8B-B14F-4D97-AF65-F5344CB8AC3E}">
        <p14:creationId xmlns:p14="http://schemas.microsoft.com/office/powerpoint/2010/main" val="209869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76ADD-C340-4343-8669-49836002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CORRECTIONS – EXAMPLE 1 (modified v2)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5504B-C5FD-4D8F-9F75-F7A0A1FD6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CCSDS_TDM_VERS = 2.0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CREATION_DATE = 2019-10-21T22:17:21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ORIGINATOR = GSOC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META_START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TRACK_ID = S_191021_18593902_3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TIME_SYSTEM = UTC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START_TIME = 2019-10-21T18:59:38.869008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STOP_TIME = 2019-10-21T19:00:39.023021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PARTICIPANT_1 = SMARTNET-01-A-SUTH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PARTICIPANT_2 = UNKNOWN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MODE = SEQUENTIAL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PATH = 2,1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ANGLE_TYPE = RADEC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REFERENCE_FRAME = EME2000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 =  RECEIVE, ABERRATION_DIURNAL_ANGLE_1, ABERRATION_DIURNAL_ANGLE_2, ABERRATION_ANNUAL_ANGLE_</a:t>
            </a:r>
            <a:r>
              <a:rPr lang="en-US" sz="800" dirty="0">
                <a:solidFill>
                  <a:srgbClr val="FF0000"/>
                </a:solidFill>
                <a:latin typeface="Courier New" panose="02070309020205020404" pitchFamily="49" charset="0"/>
                <a:ea typeface="Calibri" panose="020F0502020204030204" pitchFamily="34" charset="0"/>
              </a:rPr>
              <a:t>1, </a:t>
            </a: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ABERRATION_ANNUAL_ANGLE_2 </a:t>
            </a:r>
            <a:r>
              <a:rPr lang="en-US" sz="8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[if indicated means corrections are applied]</a:t>
            </a:r>
            <a:endParaRPr lang="en-US" sz="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META_STOP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DATA_START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ANGLE_1 = 2019-10-21T18:59:38.869008 333.64830529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ANGLE_2 = 2019-10-21T18:59:38.869008 5.23646136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MAG = 2019-10-21T18:59:38.869008 10.66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SYSTEM_STATUS = 2019-10-21T18:59:38.869008 CORRECTION_RECEIVE=-0.145, CORRECTION_ABERRATION_DIURNAL_ANGLE_1 = 7.54052969e-05, CORRECTION_ABERRATION_DIURNAL_ANGLE_2 = 2.64771106e-07, CORRECTION_ABERRATION_ANNUAL_ANGLE_1 = 0.00289477, CORRECTION_ABERRATION_ANNUAL_ANGLE_2 = 0.00239135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ANGLE_1 = 2019-10-21T19:00:24.405696 333.83841725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ANGLE_2 = 2019-10-21T19:00:24.405696 5.23617947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MAG = 2019-10-21T19:00:24.405696 10.77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SYSTEM_STATUS = 2019-10-21T19:00:24.405696 CORRECTION_ABERRATION_DIURNAL_ANGLE_1 = 7.54052359e-05, CORRECTION_ABERRATION_DIURNAL_ANGLE_2 = 2.64768829e-07, CORRECTION_ABERRATION_ANNUAL_ANGLE_1 = 0.00290977, CORRECTION_ABERRATION_ANNUAL_ANGLE_2 = 0.00239045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ANGLE_1 = 2019-10-21T19:00:39.023021 333.89958508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ANGLE_2 = 2019-10-21T19:00:39.023021 5.23604417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MAG = 2019-10-21T19:00:39.023021 10.80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SYSTEM_STATUS = 2019-10-21T19:00:39.023021 CORRECTION_ABERRATION_DIURNAL_ANGLE_1 = 7.54052183e-05, CORRECTION_ABERRATION_DIURNAL_ANGLE_2 = 2.64749185e-07, CORRECTION_ABERRATION_ANNUAL_ANGLE_1 = 0.00291458, CORRECTION_ABERRATION_ANNUAL_ANGLE_2 = 0.00239016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DATA_STOP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50DD91-D962-4ABA-B390-551065A55301}"/>
              </a:ext>
            </a:extLst>
          </p:cNvPr>
          <p:cNvSpPr txBox="1"/>
          <p:nvPr/>
        </p:nvSpPr>
        <p:spPr>
          <a:xfrm>
            <a:off x="838200" y="6176963"/>
            <a:ext cx="6096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Perhaps we can revisit for future TDM versions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9EFBCE5-2BF5-4EE3-A1DD-A22B799C40F0}"/>
              </a:ext>
            </a:extLst>
          </p:cNvPr>
          <p:cNvSpPr txBox="1"/>
          <p:nvPr/>
        </p:nvSpPr>
        <p:spPr>
          <a:xfrm>
            <a:off x="4393545" y="3739684"/>
            <a:ext cx="465016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[Corrections included in data section and not updated if changes are not present]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54436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A6F3D-8023-4014-95F3-209C9B52F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850"/>
          </a:xfrm>
        </p:spPr>
        <p:txBody>
          <a:bodyPr>
            <a:normAutofit/>
          </a:bodyPr>
          <a:lstStyle/>
          <a:p>
            <a:r>
              <a:rPr lang="en-US" dirty="0"/>
              <a:t>Tracking data principles (</a:t>
            </a:r>
            <a:r>
              <a:rPr lang="en-US" dirty="0">
                <a:solidFill>
                  <a:schemeClr val="accent1"/>
                </a:solidFill>
              </a:rPr>
              <a:t>edited - clean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0EA78-02F9-44EE-AF08-2754EC166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209676"/>
            <a:ext cx="11839574" cy="554355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The Tracking Data Message format should be as independent of the equipment that was used to perform the tracking as possible.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dirty="0"/>
              <a:t>Every tracking instrument should have a defined reference location that could be defined in the OEM format, possibly extended to define spacecraft body-fixed axis. This reference location should not depend on the observing geometry. If not possible, the format should provide an avenue to provide changes in observing geometry. </a:t>
            </a:r>
            <a:endParaRPr lang="en-US" dirty="0">
              <a:highlight>
                <a:srgbClr val="FF00FF"/>
              </a:highlight>
            </a:endParaRPr>
          </a:p>
          <a:p>
            <a:pPr marL="514350" indent="-514350">
              <a:buAutoNum type="arabicPeriod"/>
            </a:pPr>
            <a:r>
              <a:rPr lang="en-US" dirty="0"/>
              <a:t>The TDM should account for the best estimate of all know tracking instrument calibrations, such as path delay calibrations between the reference point and the tracking equipment.</a:t>
            </a:r>
          </a:p>
          <a:p>
            <a:pPr marL="514350" indent="-514350">
              <a:buAutoNum type="arabicPeriod"/>
            </a:pPr>
            <a:r>
              <a:rPr lang="en-US" dirty="0"/>
              <a:t>The TDM observables should be as unified as much as possible to a common quantity. The TDM unit should be selected to simplify </a:t>
            </a:r>
            <a:r>
              <a:rPr lang="en-US" dirty="0" err="1"/>
              <a:t>capure</a:t>
            </a:r>
            <a:r>
              <a:rPr lang="en-US" dirty="0"/>
              <a:t> of quantities as measured.</a:t>
            </a:r>
            <a:endParaRPr lang="en-US" sz="2400" dirty="0"/>
          </a:p>
          <a:p>
            <a:pPr marL="514350" indent="-514350">
              <a:buAutoNum type="arabicPeriod"/>
            </a:pPr>
            <a:r>
              <a:rPr lang="en-US" dirty="0"/>
              <a:t>Corrections applicable to the data, like media corrections or transponder delays, shall be conveyed via TDM fields as possible.</a:t>
            </a:r>
          </a:p>
          <a:p>
            <a:pPr marL="514350" indent="-514350">
              <a:buAutoNum type="arabicPeriod"/>
            </a:pPr>
            <a:r>
              <a:rPr lang="en-US" dirty="0"/>
              <a:t>The TDM format should  reduce the need for entities to develop non-standard conventions or engage in extensive ICD arrangements.</a:t>
            </a:r>
          </a:p>
        </p:txBody>
      </p:sp>
    </p:spTree>
    <p:extLst>
      <p:ext uri="{BB962C8B-B14F-4D97-AF65-F5344CB8AC3E}">
        <p14:creationId xmlns:p14="http://schemas.microsoft.com/office/powerpoint/2010/main" val="643335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BB8E42-ECD4-4052-979F-5E32D2765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#1: CONFIG &amp; STATUS information, versus attending to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85CA4-8742-4CFD-A534-F7BDD2CA6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arenR" startAt="9"/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Incorporate system configuration information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as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EQUIPMENT_ID_PATHn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CONFIGURATION_Px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(Px=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Xth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Participant’s signal path), MODEM_ID, TIME_FREQ_REF_SOURCE_ID, OSCILLATOR_ID (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onboard systems with external oscillator option), DSP_ID, Multiple Access System: Center frequency of each link, beamformer ID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Added keywords: FRONT_END_ID, SYSTEM_PATH, SYSTEM_MODE, TFR_ID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Would it make sense to have CONFIG_ appended for all configuration items? Part of modularization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Discussion from Fall meeting [excerpt from notes]: </a:t>
            </a:r>
          </a:p>
          <a:p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 the original Concept Paper of the Tracking Data Message, the first principle was </a:t>
            </a:r>
            <a:r>
              <a:rPr lang="en-US" sz="2400" i="1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"1. The Tracking Data Message format should be independent of the equipment that was used to perform the tracking."</a:t>
            </a:r>
            <a:r>
              <a:rPr lang="en-US" sz="2400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Should this configuration data be provided? David posed the question as to whether the TDM is intended for inter-agency exchange? or to provide a diagnostic tool for tracking instrument engineers?</a:t>
            </a:r>
          </a:p>
          <a:p>
            <a:pPr lvl="1"/>
            <a:r>
              <a:rPr lang="en-US" dirty="0"/>
              <a:t>Is the intent for the format to be defined such that it is </a:t>
            </a:r>
            <a:r>
              <a:rPr lang="en-US" dirty="0">
                <a:highlight>
                  <a:srgbClr val="FFFF00"/>
                </a:highlight>
              </a:rPr>
              <a:t>as</a:t>
            </a:r>
            <a:r>
              <a:rPr lang="en-US" dirty="0"/>
              <a:t> independent </a:t>
            </a:r>
            <a:r>
              <a:rPr lang="en-US" dirty="0">
                <a:highlight>
                  <a:srgbClr val="FFFF00"/>
                </a:highlight>
              </a:rPr>
              <a:t>as possible</a:t>
            </a:r>
            <a:r>
              <a:rPr lang="en-US" dirty="0"/>
              <a:t> of the equipment that was used to perform the tracking?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AAB7A1A-A650-4143-A4B2-FA41BF8E197B}"/>
              </a:ext>
            </a:extLst>
          </p:cNvPr>
          <p:cNvSpPr/>
          <p:nvPr/>
        </p:nvSpPr>
        <p:spPr>
          <a:xfrm>
            <a:off x="838200" y="1781605"/>
            <a:ext cx="10515600" cy="192362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36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A6F3D-8023-4014-95F3-209C9B52F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Tracking data principles (for reference)</a:t>
            </a:r>
            <a:br>
              <a:rPr lang="en-US" dirty="0"/>
            </a:br>
            <a:r>
              <a:rPr lang="en-US" sz="1600" dirty="0"/>
              <a:t>from </a:t>
            </a:r>
            <a:r>
              <a:rPr lang="en-US" sz="1600" dirty="0">
                <a:hlinkClick r:id="rId2"/>
              </a:rPr>
              <a:t>https://cwe.ccsds.org/moims/docs/MOIMS-NAV/Draft%20Documents/Tracking%20Data%20Message%20(TDM)/TDM%20Archive/TDM_white_paper-200309-draft1.pdf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0EA78-02F9-44EE-AF08-2754EC1665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The Tracking Data Message format should be independent of the equipment that was used to perform the tracking.</a:t>
            </a:r>
            <a:endParaRPr lang="en-US" dirty="0">
              <a:highlight>
                <a:srgbClr val="FFFF00"/>
              </a:highlight>
            </a:endParaRPr>
          </a:p>
          <a:p>
            <a:pPr marL="514350" indent="-514350">
              <a:buAutoNum type="arabicPeriod"/>
            </a:pPr>
            <a:r>
              <a:rPr lang="en-US" dirty="0"/>
              <a:t>The data should be corrected for all know instrument calibrations</a:t>
            </a:r>
          </a:p>
          <a:p>
            <a:pPr marL="514350" indent="-514350">
              <a:buAutoNum type="arabicPeriod"/>
            </a:pPr>
            <a:r>
              <a:rPr lang="en-US" dirty="0"/>
              <a:t>Every tracking instrument should have a defined reference location that could be defined in the EPM format, possibly extended to define spacecraft body-fixed axis. This reference location should not depend on the observing geometry.</a:t>
            </a:r>
          </a:p>
          <a:p>
            <a:pPr marL="514350" indent="-514350">
              <a:buAutoNum type="arabicPeriod"/>
            </a:pPr>
            <a:r>
              <a:rPr lang="en-US" dirty="0"/>
              <a:t>The time tag of the tracking data should always be the best estimate of the reception time at the instrument reference point.</a:t>
            </a:r>
          </a:p>
          <a:p>
            <a:pPr marL="514350" indent="-514350">
              <a:buAutoNum type="arabicPeriod"/>
            </a:pPr>
            <a:r>
              <a:rPr lang="en-US" dirty="0"/>
              <a:t>The observable should be corrected with the best estimate of all know tracking instrument calibrations, such us path delay calibrations between the reference point and the tracking equipment.</a:t>
            </a:r>
          </a:p>
          <a:p>
            <a:pPr marL="514350" indent="-514350">
              <a:buAutoNum type="arabicPeriod"/>
            </a:pPr>
            <a:r>
              <a:rPr lang="en-US" dirty="0"/>
              <a:t>The observable should be converted to a equipment-independent quantity, e.g. frequencies and phase counts should be reported at the sky level.</a:t>
            </a:r>
          </a:p>
          <a:p>
            <a:pPr marL="514350" indent="-514350">
              <a:buAutoNum type="arabicPeriod"/>
            </a:pPr>
            <a:r>
              <a:rPr lang="en-US" dirty="0"/>
              <a:t>Other corrections applied to the data, like media corrections or transponder delays, shall be agreed by the service providing and the customer Agencies. The message should include a comment section that lists which corrections have been applied.</a:t>
            </a:r>
          </a:p>
        </p:txBody>
      </p:sp>
    </p:spTree>
    <p:extLst>
      <p:ext uri="{BB962C8B-B14F-4D97-AF65-F5344CB8AC3E}">
        <p14:creationId xmlns:p14="http://schemas.microsoft.com/office/powerpoint/2010/main" val="7432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76139-AED9-45A5-8B4F-52AA460F7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1 vs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E8689-170C-42C9-9A04-8BD62B356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According to the seventh principle: “</a:t>
            </a:r>
            <a:r>
              <a:rPr lang="en-US" i="1" dirty="0"/>
              <a:t>7. Other corrections applied to the data, like media corrections or transponder delays, shall be agreed by the service providing and the customer Agencies. The message should include a </a:t>
            </a:r>
            <a:r>
              <a:rPr lang="en-US" i="1" u="sng" dirty="0"/>
              <a:t>comment section</a:t>
            </a:r>
            <a:r>
              <a:rPr lang="en-US" i="1" dirty="0"/>
              <a:t> that lists which corrections have been applied.</a:t>
            </a:r>
          </a:p>
          <a:p>
            <a:pPr lvl="1"/>
            <a:r>
              <a:rPr lang="en-US" dirty="0"/>
              <a:t>Current TDM (503.0-B-2) incorporates custom “CORRECTION” fields that are highly dependent on the nature of the observables or the equipment used for tracking.</a:t>
            </a:r>
          </a:p>
          <a:p>
            <a:pPr lvl="1"/>
            <a:r>
              <a:rPr lang="en-US" dirty="0"/>
              <a:t>Per section 2.2.1, this is incorporated </a:t>
            </a:r>
            <a:r>
              <a:rPr lang="en-US" i="1" dirty="0"/>
              <a:t>“to aid in precision trajectory modeling, additional ancillary information may be included within a TDM if it is desired and/or available (e.g., media corrections, meteorological data, clock data, and other ancillary data). </a:t>
            </a:r>
          </a:p>
          <a:p>
            <a:r>
              <a:rPr lang="en-US" dirty="0"/>
              <a:t>Do we need to add a principle to limit how much a TDM can be customized in ICD’s? Provide structure to ensure maximum compatibility / standardization?</a:t>
            </a:r>
          </a:p>
          <a:p>
            <a:endParaRPr lang="en-US" u="sng" dirty="0"/>
          </a:p>
          <a:p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84019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A6F3D-8023-4014-95F3-209C9B52F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8850"/>
          </a:xfrm>
        </p:spPr>
        <p:txBody>
          <a:bodyPr>
            <a:normAutofit/>
          </a:bodyPr>
          <a:lstStyle/>
          <a:p>
            <a:r>
              <a:rPr lang="en-US" dirty="0"/>
              <a:t>Tracking data principles (</a:t>
            </a:r>
            <a:r>
              <a:rPr lang="en-US" dirty="0">
                <a:solidFill>
                  <a:schemeClr val="accent1"/>
                </a:solidFill>
              </a:rPr>
              <a:t>edited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0EA78-02F9-44EE-AF08-2754EC166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1" y="1209676"/>
            <a:ext cx="11839574" cy="554355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1600" dirty="0"/>
              <a:t>The Tracking Data Message format should be </a:t>
            </a:r>
            <a:r>
              <a:rPr lang="en-US" sz="1600" dirty="0">
                <a:solidFill>
                  <a:schemeClr val="accent1"/>
                </a:solidFill>
              </a:rPr>
              <a:t>as</a:t>
            </a:r>
            <a:r>
              <a:rPr lang="en-US" sz="1600" dirty="0"/>
              <a:t> independent of the equipment that was used to perform the tracking </a:t>
            </a:r>
            <a:r>
              <a:rPr lang="en-US" sz="1600" dirty="0">
                <a:solidFill>
                  <a:schemeClr val="accent1"/>
                </a:solidFill>
              </a:rPr>
              <a:t>as possible</a:t>
            </a:r>
            <a:r>
              <a:rPr lang="en-US" sz="1600" dirty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6"/>
                </a:solidFill>
              </a:rPr>
              <a:t>As independent as possible, but impossible to totally abstract</a:t>
            </a:r>
          </a:p>
          <a:p>
            <a:pPr marL="514350" indent="-514350">
              <a:buAutoNum type="arabicPeriod"/>
            </a:pPr>
            <a:r>
              <a:rPr lang="en-US" sz="1600" strike="sngStrike" dirty="0"/>
              <a:t>The data should be corrected for all know instrument calibrations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</a:rPr>
              <a:t>We currently have options for corrections applied or not, what is recommended? </a:t>
            </a:r>
            <a:r>
              <a:rPr lang="en-US" sz="1400" dirty="0">
                <a:solidFill>
                  <a:schemeClr val="accent2"/>
                </a:solidFill>
              </a:rPr>
              <a:t>[requires discussion?]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</a:rPr>
              <a:t>If a correction value is a rough estimate, why correct the data?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600" dirty="0"/>
              <a:t>Every tracking instrument should have a defined reference location that could be defined in the </a:t>
            </a:r>
            <a:r>
              <a:rPr lang="en-US" sz="1600" strike="sngStrike" dirty="0"/>
              <a:t>EPM (</a:t>
            </a:r>
            <a:r>
              <a:rPr lang="en-US" sz="1600" dirty="0">
                <a:solidFill>
                  <a:schemeClr val="accent1"/>
                </a:solidFill>
              </a:rPr>
              <a:t>OEM</a:t>
            </a:r>
            <a:r>
              <a:rPr lang="en-US" sz="1600" strike="sngStrike" dirty="0"/>
              <a:t>)</a:t>
            </a:r>
            <a:r>
              <a:rPr lang="en-US" sz="1600" dirty="0"/>
              <a:t> format, possibly extended to define spacecraft body-fixed axis. This reference location should not depend on the observing geometry. </a:t>
            </a:r>
            <a:r>
              <a:rPr lang="en-US" sz="1600" dirty="0">
                <a:solidFill>
                  <a:schemeClr val="accent1"/>
                </a:solidFill>
              </a:rPr>
              <a:t>If not possible, the format should provide an avenue to provide changes in observing geometry. </a:t>
            </a:r>
            <a:endParaRPr lang="en-US" sz="1600" dirty="0">
              <a:solidFill>
                <a:schemeClr val="accent1"/>
              </a:solidFill>
              <a:highlight>
                <a:srgbClr val="FF00FF"/>
              </a:highlight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6"/>
                </a:solidFill>
              </a:rPr>
              <a:t>This is an important point. How has this influenced the current TDM document?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6"/>
                </a:solidFill>
              </a:rPr>
              <a:t>Recommend we specifically address this. Additionally, add note to the potential use of ADMs for this purpose?</a:t>
            </a:r>
          </a:p>
          <a:p>
            <a:pPr marL="514350" indent="-514350">
              <a:buAutoNum type="arabicPeriod"/>
            </a:pPr>
            <a:r>
              <a:rPr lang="en-US" sz="1600" strike="sngStrike" dirty="0"/>
              <a:t>The time tag of the tracking data should always be the best estimate of the reception time at the instrument reference point.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</a:rPr>
              <a:t>TIMETAG_REF includes “transmit” and “receive” time tag options.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</a:rPr>
              <a:t>Should we include recommendation to use “receive” time tags?</a:t>
            </a:r>
          </a:p>
          <a:p>
            <a:pPr marL="514350" indent="-514350">
              <a:buAutoNum type="arabicPeriod"/>
            </a:pPr>
            <a:r>
              <a:rPr lang="en-US" sz="1600" dirty="0"/>
              <a:t>The </a:t>
            </a:r>
            <a:r>
              <a:rPr lang="en-US" sz="1600" strike="sngStrike" dirty="0"/>
              <a:t>observable should be corrected with </a:t>
            </a:r>
            <a:r>
              <a:rPr lang="en-US" sz="1600" dirty="0">
                <a:solidFill>
                  <a:schemeClr val="accent1"/>
                </a:solidFill>
              </a:rPr>
              <a:t>TDM should account for</a:t>
            </a:r>
            <a:r>
              <a:rPr lang="en-US" sz="1600" dirty="0"/>
              <a:t> the best estimate of all know tracking instrument calibrations, such </a:t>
            </a:r>
            <a:r>
              <a:rPr lang="en-US" sz="1600" strike="sngStrike" dirty="0" err="1"/>
              <a:t>u</a:t>
            </a:r>
            <a:r>
              <a:rPr lang="en-US" sz="1600" dirty="0" err="1">
                <a:solidFill>
                  <a:schemeClr val="accent1"/>
                </a:solidFill>
              </a:rPr>
              <a:t>a</a:t>
            </a:r>
            <a:r>
              <a:rPr lang="en-US" sz="1600" dirty="0" err="1"/>
              <a:t>s</a:t>
            </a:r>
            <a:r>
              <a:rPr lang="en-US" sz="1600" dirty="0"/>
              <a:t> path delay calibrations between the reference point and the tracking equipment.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</a:rPr>
              <a:t>Current format allows for corrections to be applied or not, and merely requires the format to include indication of this.</a:t>
            </a:r>
          </a:p>
          <a:p>
            <a:pPr marL="514350" indent="-514350">
              <a:buAutoNum type="arabicPeriod"/>
            </a:pPr>
            <a:r>
              <a:rPr lang="en-US" sz="1600" dirty="0"/>
              <a:t> </a:t>
            </a:r>
            <a:r>
              <a:rPr lang="en-US" sz="1600" strike="sngStrike" dirty="0"/>
              <a:t>The observable should be converted to a equipment-independent quantity, e.g. frequencies and phase counts should be reported at the sky level. </a:t>
            </a:r>
            <a:r>
              <a:rPr lang="en-US" sz="1600" dirty="0">
                <a:solidFill>
                  <a:schemeClr val="accent1"/>
                </a:solidFill>
              </a:rPr>
              <a:t>The TDM observables should be as unified as much as possible to a common quantity. The TDM unit should be selected to simplify capture of quantities as measured.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</a:rPr>
              <a:t>See dedicated slide. In general, complicated conversions result in higher chance for errors in the data, and/or loss of fidelity.</a:t>
            </a:r>
          </a:p>
          <a:p>
            <a:pPr marL="514350" indent="-514350">
              <a:buAutoNum type="arabicPeriod"/>
            </a:pPr>
            <a:r>
              <a:rPr lang="en-US" sz="1600" dirty="0"/>
              <a:t> </a:t>
            </a:r>
            <a:r>
              <a:rPr lang="en-US" sz="1600" strike="sngStrike" dirty="0"/>
              <a:t>Other </a:t>
            </a:r>
            <a:r>
              <a:rPr lang="en-US" sz="1600" strike="sngStrike" dirty="0" err="1"/>
              <a:t>c</a:t>
            </a:r>
            <a:r>
              <a:rPr lang="en-US" sz="1600" dirty="0" err="1">
                <a:solidFill>
                  <a:schemeClr val="accent1"/>
                </a:solidFill>
              </a:rPr>
              <a:t>C</a:t>
            </a:r>
            <a:r>
              <a:rPr lang="en-US" sz="1600" dirty="0" err="1"/>
              <a:t>orrections</a:t>
            </a:r>
            <a:r>
              <a:rPr lang="en-US" sz="1600" dirty="0"/>
              <a:t> </a:t>
            </a:r>
            <a:r>
              <a:rPr lang="en-US" sz="1600" dirty="0" err="1"/>
              <a:t>appli</a:t>
            </a:r>
            <a:r>
              <a:rPr lang="en-US" sz="1600" strike="sngStrike" dirty="0" err="1"/>
              <a:t>ed</a:t>
            </a:r>
            <a:r>
              <a:rPr lang="en-US" sz="1600" dirty="0" err="1">
                <a:solidFill>
                  <a:schemeClr val="accent1"/>
                </a:solidFill>
              </a:rPr>
              <a:t>cable</a:t>
            </a:r>
            <a:r>
              <a:rPr lang="en-US" sz="1600" dirty="0"/>
              <a:t> to the data, like media corrections or transponder delays, shall be </a:t>
            </a:r>
            <a:r>
              <a:rPr lang="en-US" sz="1600" dirty="0">
                <a:solidFill>
                  <a:schemeClr val="accent1"/>
                </a:solidFill>
              </a:rPr>
              <a:t>conveyed via TDM fields as possible</a:t>
            </a:r>
            <a:r>
              <a:rPr lang="en-US" sz="1600" strike="sngStrike" dirty="0">
                <a:solidFill>
                  <a:schemeClr val="accent1"/>
                </a:solidFill>
              </a:rPr>
              <a:t>. </a:t>
            </a:r>
            <a:r>
              <a:rPr lang="en-US" sz="1600" strike="sngStrike" dirty="0"/>
              <a:t>agreed by the service providing and the customer Agencies. The message should include a comment section that lists which corrections have been applied.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rgbClr val="FF0000"/>
                </a:solidFill>
              </a:rPr>
              <a:t>Corrections are using specific keywords and not comments.</a:t>
            </a:r>
          </a:p>
          <a:p>
            <a:pPr marL="514350" indent="-514350">
              <a:buAutoNum type="arabicPeriod"/>
            </a:pPr>
            <a:r>
              <a:rPr lang="en-US" sz="1600" dirty="0">
                <a:solidFill>
                  <a:schemeClr val="accent1"/>
                </a:solidFill>
              </a:rPr>
              <a:t>The TDM format should  reduce the need for entities to develop non-standard conventions or engage in extensive ICD arrangements.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400" dirty="0">
                <a:solidFill>
                  <a:schemeClr val="accent6"/>
                </a:solidFill>
              </a:rPr>
              <a:t>Current TDM format relegates excessive definitions to custom ICDs.</a:t>
            </a:r>
          </a:p>
          <a:p>
            <a:pPr marL="0" indent="0">
              <a:buNone/>
            </a:pP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013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DFA93-0A78-4D64-AA3D-5047C33C0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6 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38AC55-0E7B-4CE0-B942-D54A4E995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“The observable should be converted to a equipment-independent quantity, e.g. frequencies and phase counts should be reported at the sky level”</a:t>
            </a:r>
          </a:p>
          <a:p>
            <a:r>
              <a:rPr lang="en-US" dirty="0"/>
              <a:t>Why do we have 5 different methods to provide Doppler / frequency observables?</a:t>
            </a:r>
          </a:p>
          <a:p>
            <a:pPr lvl="1"/>
            <a:r>
              <a:rPr lang="en-US" dirty="0"/>
              <a:t>DOPPLER_COUNT (maybe the problem is the word “Doppler”)</a:t>
            </a:r>
          </a:p>
          <a:p>
            <a:pPr lvl="1"/>
            <a:r>
              <a:rPr lang="en-US" dirty="0"/>
              <a:t>DOPPLER_INSTANTANEOUS (similar to Doppler Integrated, with integration=0)</a:t>
            </a:r>
          </a:p>
          <a:p>
            <a:pPr lvl="1"/>
            <a:r>
              <a:rPr lang="en-US" dirty="0"/>
              <a:t>DOPPLER_INTEGRATED</a:t>
            </a:r>
          </a:p>
          <a:p>
            <a:pPr lvl="1"/>
            <a:r>
              <a:rPr lang="en-US" dirty="0"/>
              <a:t>RECEIVE_FREQ</a:t>
            </a:r>
          </a:p>
          <a:p>
            <a:pPr lvl="1"/>
            <a:r>
              <a:rPr lang="en-US" dirty="0"/>
              <a:t>RECEIVE_PHASE_CT (similar to Doppler count)</a:t>
            </a:r>
          </a:p>
          <a:p>
            <a:r>
              <a:rPr lang="en-US" dirty="0"/>
              <a:t>Perhaps we can revisit for future TDM versions</a:t>
            </a:r>
          </a:p>
        </p:txBody>
      </p:sp>
    </p:spTree>
    <p:extLst>
      <p:ext uri="{BB962C8B-B14F-4D97-AF65-F5344CB8AC3E}">
        <p14:creationId xmlns:p14="http://schemas.microsoft.com/office/powerpoint/2010/main" val="411292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CA150-D238-4A31-BA3D-2FBB97230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3-Way Example for CONFIG &amp; STATUS</a:t>
            </a:r>
          </a:p>
        </p:txBody>
      </p:sp>
      <p:pic>
        <p:nvPicPr>
          <p:cNvPr id="4" name="Graphic 3" descr="Satellite dish outline">
            <a:extLst>
              <a:ext uri="{FF2B5EF4-FFF2-40B4-BE49-F238E27FC236}">
                <a16:creationId xmlns:a16="http://schemas.microsoft.com/office/drawing/2014/main" id="{CBC8E540-5236-430F-97A7-9FBFC96514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41260" y="2927034"/>
            <a:ext cx="914400" cy="914400"/>
          </a:xfrm>
          <a:prstGeom prst="rect">
            <a:avLst/>
          </a:prstGeom>
        </p:spPr>
      </p:pic>
      <p:pic>
        <p:nvPicPr>
          <p:cNvPr id="5" name="Graphic 4" descr="Satellite dish outline">
            <a:extLst>
              <a:ext uri="{FF2B5EF4-FFF2-40B4-BE49-F238E27FC236}">
                <a16:creationId xmlns:a16="http://schemas.microsoft.com/office/drawing/2014/main" id="{7614FDF6-67CC-47E5-B049-1A9684B2CB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9852731" y="3002813"/>
            <a:ext cx="914400" cy="914400"/>
          </a:xfrm>
          <a:prstGeom prst="rect">
            <a:avLst/>
          </a:prstGeom>
        </p:spPr>
      </p:pic>
      <p:pic>
        <p:nvPicPr>
          <p:cNvPr id="6" name="Graphic 5" descr="Satellite with solid fill">
            <a:extLst>
              <a:ext uri="{FF2B5EF4-FFF2-40B4-BE49-F238E27FC236}">
                <a16:creationId xmlns:a16="http://schemas.microsoft.com/office/drawing/2014/main" id="{6394023C-EA26-43F7-AF6C-2DB8308600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44958">
            <a:off x="8486781" y="1852400"/>
            <a:ext cx="608100" cy="608100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307AABD-0417-403A-8817-BFA8DC86378C}"/>
              </a:ext>
            </a:extLst>
          </p:cNvPr>
          <p:cNvCxnSpPr>
            <a:cxnSpLocks/>
          </p:cNvCxnSpPr>
          <p:nvPr/>
        </p:nvCxnSpPr>
        <p:spPr>
          <a:xfrm flipV="1">
            <a:off x="7667020" y="2202949"/>
            <a:ext cx="773176" cy="825573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2B99420-CFC2-4EC9-82B3-B36268F351AD}"/>
              </a:ext>
            </a:extLst>
          </p:cNvPr>
          <p:cNvCxnSpPr>
            <a:cxnSpLocks/>
          </p:cNvCxnSpPr>
          <p:nvPr/>
        </p:nvCxnSpPr>
        <p:spPr>
          <a:xfrm>
            <a:off x="9165278" y="2202948"/>
            <a:ext cx="1144653" cy="867310"/>
          </a:xfrm>
          <a:prstGeom prst="straightConnector1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9428539-0114-457F-9409-1814E2DCC50D}"/>
              </a:ext>
            </a:extLst>
          </p:cNvPr>
          <p:cNvSpPr txBox="1"/>
          <p:nvPr/>
        </p:nvSpPr>
        <p:spPr>
          <a:xfrm>
            <a:off x="6827342" y="3752607"/>
            <a:ext cx="139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Participant 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8EA05-0E2F-4271-8F13-145161829A21}"/>
              </a:ext>
            </a:extLst>
          </p:cNvPr>
          <p:cNvSpPr txBox="1"/>
          <p:nvPr/>
        </p:nvSpPr>
        <p:spPr>
          <a:xfrm>
            <a:off x="9573067" y="3742103"/>
            <a:ext cx="1395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Participant 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54E84D7-1965-4967-ACCF-432373EF6382}"/>
              </a:ext>
            </a:extLst>
          </p:cNvPr>
          <p:cNvSpPr txBox="1"/>
          <p:nvPr/>
        </p:nvSpPr>
        <p:spPr>
          <a:xfrm>
            <a:off x="8099658" y="1588401"/>
            <a:ext cx="13823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User S/C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2845D1A-3BCC-4CAE-85B9-319177E3695C}"/>
              </a:ext>
            </a:extLst>
          </p:cNvPr>
          <p:cNvSpPr/>
          <p:nvPr/>
        </p:nvSpPr>
        <p:spPr>
          <a:xfrm>
            <a:off x="1660985" y="1512034"/>
            <a:ext cx="1504336" cy="357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Participant #1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A92BD24-7D52-4DA2-993E-98E181BCF092}"/>
              </a:ext>
            </a:extLst>
          </p:cNvPr>
          <p:cNvSpPr/>
          <p:nvPr/>
        </p:nvSpPr>
        <p:spPr>
          <a:xfrm>
            <a:off x="773131" y="2236120"/>
            <a:ext cx="1504336" cy="3573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Configuration</a:t>
            </a:r>
          </a:p>
        </p:txBody>
      </p: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7C85AD43-C1B3-40B8-B8C5-DB852360A209}"/>
              </a:ext>
            </a:extLst>
          </p:cNvPr>
          <p:cNvCxnSpPr>
            <a:stCxn id="16" idx="2"/>
            <a:endCxn id="17" idx="0"/>
          </p:cNvCxnSpPr>
          <p:nvPr/>
        </p:nvCxnSpPr>
        <p:spPr>
          <a:xfrm rot="5400000">
            <a:off x="1785837" y="1608804"/>
            <a:ext cx="366778" cy="8878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7BCD026A-FA32-4463-8C57-AF9F79F6F584}"/>
              </a:ext>
            </a:extLst>
          </p:cNvPr>
          <p:cNvSpPr/>
          <p:nvPr/>
        </p:nvSpPr>
        <p:spPr>
          <a:xfrm>
            <a:off x="2649003" y="2236120"/>
            <a:ext cx="1504336" cy="3573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Status</a:t>
            </a: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CA8AA18B-E358-4A70-9584-AB68FFC231FA}"/>
              </a:ext>
            </a:extLst>
          </p:cNvPr>
          <p:cNvCxnSpPr>
            <a:stCxn id="16" idx="2"/>
            <a:endCxn id="20" idx="0"/>
          </p:cNvCxnSpPr>
          <p:nvPr/>
        </p:nvCxnSpPr>
        <p:spPr>
          <a:xfrm rot="16200000" flipH="1">
            <a:off x="2723773" y="1558722"/>
            <a:ext cx="366778" cy="98801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extLst>
              <a:ext uri="{FF2B5EF4-FFF2-40B4-BE49-F238E27FC236}">
                <a16:creationId xmlns:a16="http://schemas.microsoft.com/office/drawing/2014/main" id="{01C91CCA-041F-46D3-93C4-3A94EF1C261E}"/>
              </a:ext>
            </a:extLst>
          </p:cNvPr>
          <p:cNvSpPr/>
          <p:nvPr/>
        </p:nvSpPr>
        <p:spPr>
          <a:xfrm>
            <a:off x="1700030" y="4588979"/>
            <a:ext cx="1504336" cy="3573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Participant #2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2541D56-9EB5-4475-BCE4-5937D5BB0A13}"/>
              </a:ext>
            </a:extLst>
          </p:cNvPr>
          <p:cNvSpPr/>
          <p:nvPr/>
        </p:nvSpPr>
        <p:spPr>
          <a:xfrm>
            <a:off x="812176" y="5313065"/>
            <a:ext cx="1504336" cy="3573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Configuration</a:t>
            </a:r>
          </a:p>
        </p:txBody>
      </p: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AC1A4BE9-B572-43DD-A9C1-64FE31FD3F04}"/>
              </a:ext>
            </a:extLst>
          </p:cNvPr>
          <p:cNvCxnSpPr>
            <a:stCxn id="23" idx="2"/>
            <a:endCxn id="24" idx="0"/>
          </p:cNvCxnSpPr>
          <p:nvPr/>
        </p:nvCxnSpPr>
        <p:spPr>
          <a:xfrm rot="5400000">
            <a:off x="1824882" y="4685749"/>
            <a:ext cx="366778" cy="88785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610B2632-1442-408C-9636-9B4E93BEFB4A}"/>
              </a:ext>
            </a:extLst>
          </p:cNvPr>
          <p:cNvSpPr/>
          <p:nvPr/>
        </p:nvSpPr>
        <p:spPr>
          <a:xfrm>
            <a:off x="2688048" y="5313065"/>
            <a:ext cx="1504336" cy="3573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Status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EE5B4FB8-1220-4A1A-B0C9-CFA1D541FCD0}"/>
              </a:ext>
            </a:extLst>
          </p:cNvPr>
          <p:cNvCxnSpPr>
            <a:stCxn id="23" idx="2"/>
            <a:endCxn id="26" idx="0"/>
          </p:cNvCxnSpPr>
          <p:nvPr/>
        </p:nvCxnSpPr>
        <p:spPr>
          <a:xfrm rot="16200000" flipH="1">
            <a:off x="2762818" y="4635667"/>
            <a:ext cx="366778" cy="98801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780A2D1-1D85-4E6C-AF58-C892032495CB}"/>
              </a:ext>
            </a:extLst>
          </p:cNvPr>
          <p:cNvSpPr txBox="1"/>
          <p:nvPr/>
        </p:nvSpPr>
        <p:spPr>
          <a:xfrm>
            <a:off x="2649003" y="2645604"/>
            <a:ext cx="34583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Transmitting?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Forward frequency ramping?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Lock status (if doing 2-way as well)?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Corrections?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9EB83BC-322E-4666-BD2E-6EFCD6CCD7AE}"/>
              </a:ext>
            </a:extLst>
          </p:cNvPr>
          <p:cNvSpPr txBox="1"/>
          <p:nvPr/>
        </p:nvSpPr>
        <p:spPr>
          <a:xfrm>
            <a:off x="680838" y="2649864"/>
            <a:ext cx="1883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Tx Path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Amplifier used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BE4F64-4EDD-49BF-9616-93B9D53804ED}"/>
              </a:ext>
            </a:extLst>
          </p:cNvPr>
          <p:cNvSpPr txBox="1"/>
          <p:nvPr/>
        </p:nvSpPr>
        <p:spPr>
          <a:xfrm>
            <a:off x="2688048" y="5740503"/>
            <a:ext cx="167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Lock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Corrections?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5FC36DA-18E1-4196-B215-1A8517EA6C1B}"/>
              </a:ext>
            </a:extLst>
          </p:cNvPr>
          <p:cNvSpPr txBox="1"/>
          <p:nvPr/>
        </p:nvSpPr>
        <p:spPr>
          <a:xfrm>
            <a:off x="719883" y="5744763"/>
            <a:ext cx="1883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Rx Path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LNA used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0A681DC2-C530-48B2-AD22-5C31A560B3D4}"/>
              </a:ext>
            </a:extLst>
          </p:cNvPr>
          <p:cNvSpPr/>
          <p:nvPr/>
        </p:nvSpPr>
        <p:spPr>
          <a:xfrm>
            <a:off x="8404350" y="365125"/>
            <a:ext cx="1504336" cy="3573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Metadata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58C81DD-9171-4CA8-A1A5-54EDD5A2C2F6}"/>
              </a:ext>
            </a:extLst>
          </p:cNvPr>
          <p:cNvSpPr/>
          <p:nvPr/>
        </p:nvSpPr>
        <p:spPr>
          <a:xfrm>
            <a:off x="10280222" y="365125"/>
            <a:ext cx="1504336" cy="3573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51DB1DD-0881-4D20-BC58-3AEBCCE09129}"/>
              </a:ext>
            </a:extLst>
          </p:cNvPr>
          <p:cNvSpPr txBox="1"/>
          <p:nvPr/>
        </p:nvSpPr>
        <p:spPr>
          <a:xfrm>
            <a:off x="4761980" y="4742786"/>
            <a:ext cx="709596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Addressing configuration and status can help orbit determination software in achieving higher accuracy (e.g. EKF filter estimating bias or time offsets)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As byproduct, this can help pinpoint issues to particular equipment (e.g. drift observed when using a particular chain)</a:t>
            </a:r>
          </a:p>
        </p:txBody>
      </p:sp>
    </p:spTree>
    <p:extLst>
      <p:ext uri="{BB962C8B-B14F-4D97-AF65-F5344CB8AC3E}">
        <p14:creationId xmlns:p14="http://schemas.microsoft.com/office/powerpoint/2010/main" val="2988319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76ADD-C340-4343-8669-49836002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CORRECTIONS – EXAMPLE 1 (from Ralph)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5504B-C5FD-4D8F-9F75-F7A0A1FD6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CCSDS_TDM_VERS = 2.0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CREATION_DATE = 2019-10-21T22:17:21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ORIGINATOR = GSOC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META_START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TRACK_ID = S_191021_18593902_3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TIME_SYSTEM = UTC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START_TIME = 2019-10-21T18:59:38.869008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STOP_TIME = 2019-10-21T19:00:39.023021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PARTICIPANT_1 = SMARTNET-01-A-SUTH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PARTICIPANT_2 = UNKNOWN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MODE = SEQUENTIAL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PATH = 2,1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ANGLE_TYPE = RADEC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REFERENCE_FRAME = EME2000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CORRECTION_RECEIVE = -0.145 </a:t>
            </a:r>
            <a:r>
              <a:rPr lang="en-US" sz="800" i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this parameter is rather static. For consistency, should we move it to the data section or leave in meta?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CORRECTION_ABERRATION_YEARLY = 0.0056932 </a:t>
            </a:r>
            <a:r>
              <a:rPr lang="en-US" sz="800" i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turned out to be dynamic ;) … re-introduced as *ABBERRATION_ANNUAL* in data section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strike="sngStrike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 = YES </a:t>
            </a:r>
            <a:r>
              <a:rPr lang="en-US" sz="800" i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would be enhanced by more detailed statements …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CORRECTIONS_APPLIED_RECEIVE = YES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CORRECTIONS_APPLIED_ABERRATION_DIURNAL_ANGLE_1 = YES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CORRECTIONS_APPLIED_ABERRATION_DIURNAL_ANGLE_2 = YES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CORRECTIONS_APPLIED_ABERRATION_ANNUAL_ANGLE_1 = YES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CORRECTIONS_APPLIED_ABERRATION_ANNUAL_ANGLE_2 = YES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META_STOP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DATA_START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ANGLE_1 = 2019-10-21T18:59:38.869008 333.64830529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ANGLE_2 = 2019-10-21T18:59:38.869008 5.23646136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MAG = 2019-10-21T18:59:38.869008 10.66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CORRECTION_RECEIVE = 2019-10-21T18:59:38.869008 -0.145 </a:t>
            </a:r>
            <a:r>
              <a:rPr lang="en-US" sz="800" i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appearance in data section TBD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CORRECTION_ABERRATION_DIURNAL_ANGLE_1 = 2019-10-21T18:59:38.869008 7.54052969e-05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CORRECTION_ABERRATION_DIURNAL_ANGLE_2 = 2019-10-21T18:59:38.869008 2.64771106e-07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CORRECTION_ABERRATION_ANNUAL_ANGLE_1 = 2019-10-21T18:59:38.869008 0.00289477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CORRECTION_ABERRATION_ANNUAL_ANGLE_2 = 2019-10-21T18:59:38.869008 0.00239135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ANGLE_1 = 2019-10-21T19:00:24.405696 333.83841725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ANGLE_2 = 2019-10-21T19:00:24.405696 5.23617947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MAG = 2019-10-21T19:00:24.405696 10.77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CORRECTION_RECEIVE = 2019-10-21T19:00:24.405696 -0.145 </a:t>
            </a:r>
            <a:r>
              <a:rPr lang="en-US" sz="800" i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appearance in data section TBD</a:t>
            </a: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 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CORRECTION_ABERRATION_DIURNAL_ANGLE_1 = 2019-10-21T19:00:24.405696 7.54052359e-05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CORRECTION_ABERRATION_DIURNAL_ANGLE_2 = 2019-10-21T19:00:24.405696 2.64768829e-07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CORRECTION_ABERRATION_ANNUAL_ANGLE_1 = 2019-10-21T19:00:24.405696 0.00290977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CORRECTION_ABERRATION_ANNUAL_ANGLE_2 = 2019-10-21T19:00:24.405696 0.00239045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ANGLE_1 = 2019-10-21T19:00:39.023021 333.89958508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ANGLE_2 = 2019-10-21T19:00:39.023021 5.23604417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MAG = 2019-10-21T19:00:39.023021 10.80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CORRECTION_RECEIVE = 2019-10-21T19:00:39.023021 -0.145 </a:t>
            </a:r>
            <a:r>
              <a:rPr lang="en-US" sz="800" i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appearance in data section TBD</a:t>
            </a: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 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CORRECTION_ABERRATION_DIURNAL_ANGLE_1 = 2019-10-21T19:00:39.023021 7.54052183e-05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CORRECTION_ABERRATION_DIURNAL_ANGLE_2 = 2019-10-21T19:00:39.023021 2.64749185e-07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CORRECTION_ABERRATION_ANNUAL_ANGLE_1 = 2019-10-21T19:00:39.023021 0.00291458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CORRECTION_ABERRATION_ANNUAL_ANGLE_2 = 2019-10-21T19:00:39.023021 0.00239016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DATA_STOP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C50DD91-D962-4ABA-B390-551065A55301}"/>
              </a:ext>
            </a:extLst>
          </p:cNvPr>
          <p:cNvSpPr txBox="1"/>
          <p:nvPr/>
        </p:nvSpPr>
        <p:spPr>
          <a:xfrm>
            <a:off x="838200" y="5807631"/>
            <a:ext cx="6096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Perhaps we can revisit for future TDM versions</a:t>
            </a:r>
          </a:p>
        </p:txBody>
      </p:sp>
    </p:spTree>
    <p:extLst>
      <p:ext uri="{BB962C8B-B14F-4D97-AF65-F5344CB8AC3E}">
        <p14:creationId xmlns:p14="http://schemas.microsoft.com/office/powerpoint/2010/main" val="1086748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76ADD-C340-4343-8669-49836002F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CORRECTIONS – EXAMPLE 2 (from Ralph)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5504B-C5FD-4D8F-9F75-F7A0A1FD6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CCSDS_TDM_VERS = 2.0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CREATION_DATE = 2019-10-21T22:17:21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ORIGINATOR = GSOC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META_START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TRACK_ID = S_191021_18593902_3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TIME_SYSTEM = UTC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START_TIME = 2019-10-21T18:59:38.869008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STOP_TIME = 2019-10-21T19:00:39.023021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PARTICIPANT_1 = SMARTNET-01-A-SUTH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PARTICIPANT_2 = UNKNOWN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MODE = SEQUENTIAL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PATH = 2,1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ANGLE_TYPE = RADEC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REFERENCE_FRAME = EME2000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CORRECTION_RECEIVE = -0.145 </a:t>
            </a:r>
            <a:r>
              <a:rPr lang="en-US" sz="800" i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this parameter is rather static. For consistency, should we move it to the data section or leave in meta?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CORRECTION_ABERRATION_YEARLY = 0.0056932 </a:t>
            </a:r>
            <a:r>
              <a:rPr lang="en-US" sz="800" i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turned out to be dynamic ;) … re-introduced as *ABBERRATION_ANNUAL* in data section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strike="sngStrike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 = YES </a:t>
            </a:r>
            <a:r>
              <a:rPr lang="en-US" sz="800" i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would be enhanced by more detailed statements …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CORRECTIONS_APPLIED_RECEIVE = YES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CORRECTIONS_APPLIED_ABERRATION_DIURNAL_ANGLE_1 = YES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CORRECTIONS_APPLIED_ABERRATION_DIURNAL_ANGLE_2 = YES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CORRECTIONS_APPLIED_ABERRATION_ANNUAL_ANGLE_1 = YES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CORRECTIONS_APPLIED_ABERRATION_ANNUAL_ANGLE_2 = YES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META_STOP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DATA_START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ANGLE_1 = 2019-10-21T18:59:38.869008 333.64830529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ANGLE_2 = 2019-10-21T18:59:38.869008 5.23646136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MAG = 2019-10-21T18:59:38.869008 10.66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ANGLE_1 = 2019-10-21T19:00:24.405696 333.83841725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ANGLE_2 = 2019-10-21T19:00:24.405696 5.23617947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MAG = 2019-10-21T19:00:24.405696 10.77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ANGLE_1 = 2019-10-21T19:00:39.023021 333.89958508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ANGLE_2 = 2019-10-21T19:00:39.023021 5.23604417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e-DE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MAG = 2019-10-21T19:00:39.023021 10.80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DATA_STOP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 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CORRECTIONS_START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CORRECTION_RECEIVE = 2019-10-21T18:59:38.869008 -0.145 </a:t>
            </a:r>
            <a:r>
              <a:rPr lang="en-US" sz="800" i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appearance in corrections section TBD</a:t>
            </a: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 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CORRECTION_ABERRATION_DIURNAL_ANGLE_1 = 2019-10-21T18:59:38.869008 7.54052969e-05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CORRECTION_ABERRATION_DIURNAL_ANGLE_2 = 2019-10-21T18:59:38.869008 2.64771106e-07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CORRECTION_ABERRATION_ANNUAL_ANGLE_1 = 2019-10-21T18:59:38.869008 0.00289477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CORRECTION_ABERRATION_ANNUAL_ANGLE_2 = 2019-10-21T18:59:38.869008 0.00239135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CORRECTION_RECEIVE = 2019-10-21T19:00:24.405696 -0.145 </a:t>
            </a:r>
            <a:r>
              <a:rPr lang="en-US" sz="800" i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appearance in corrections section TBD</a:t>
            </a: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 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CORRECTION_ABERRATION_DIURNAL_ANGLE_1 = 2019-10-21T19:00:24.405696 7.54052359e-05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CORRECTION_ABERRATION_DIURNAL_ANGLE_2 = 2019-10-21T19:00:24.405696 2.64768829e-07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CORRECTION_ABERRATION_ANNUAL_ANGLE_1 = 2019-10-21T19:00:24.405696 0.00290977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CORRECTION_ABERRATION_ANNUAL_ANGLE_2 = 2019-10-21T19:00:24.405696 0.00239045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CORRECTION_RECEIVE = 2019-10-21T19:00:39.023021 -0.145 </a:t>
            </a:r>
            <a:r>
              <a:rPr lang="en-US" sz="800" i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Calibri" panose="020F0502020204030204" pitchFamily="34" charset="0"/>
              </a:rPr>
              <a:t>– appearance in corrections section TBD</a:t>
            </a:r>
            <a:r>
              <a:rPr lang="en-US" sz="800" dirty="0"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 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CORRECTION_ABERRATION_DIURNAL_ANGLE_1 = 2019-10-21T19:00:39.023021 7.54052183e-05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CORRECTION_ABERRATION_DIURNAL_ANGLE_2 = 2019-10-21T19:00:39.023021 2.64749185e-07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CORRECTION_ABERRATION_ANNUAL_ANGLE_1 = 2019-10-21T19:00:39.023021 0.00291458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CORRECTION_ABERRATION_ANNUAL_ANGLE_2 = 2019-10-21T19:00:39.023021 0.00239016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800" dirty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Calibri" panose="020F0502020204030204" pitchFamily="34" charset="0"/>
              </a:rPr>
              <a:t>CORRECTIONS_STOP</a:t>
            </a:r>
            <a:endParaRPr lang="en-US" sz="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364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5510A459AA8E42B36FF50FD4AC1F62" ma:contentTypeVersion="2" ma:contentTypeDescription="Create a new document." ma:contentTypeScope="" ma:versionID="6b9760b2ca844d491397037b8718c5ea">
  <xsd:schema xmlns:xsd="http://www.w3.org/2001/XMLSchema" xmlns:xs="http://www.w3.org/2001/XMLSchema" xmlns:p="http://schemas.microsoft.com/office/2006/metadata/properties" xmlns:ns2="3f6d87a5-d087-48ea-a590-7231d54bbde2" targetNamespace="http://schemas.microsoft.com/office/2006/metadata/properties" ma:root="true" ma:fieldsID="d2c1901255c0ca1a62fc61cce631f85f" ns2:_="">
    <xsd:import namespace="3f6d87a5-d087-48ea-a590-7231d54bbd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6d87a5-d087-48ea-a590-7231d54bbd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A1A0FA9-4F5E-4FA0-8173-4996890BCF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6D226DD-4C2B-4756-99B3-AC7908110F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6d87a5-d087-48ea-a590-7231d54bbd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F9651E8-EB45-4873-93D3-4507D8A307DF}">
  <ds:schemaRefs>
    <ds:schemaRef ds:uri="http://schemas.microsoft.com/office/infopath/2007/PartnerControls"/>
    <ds:schemaRef ds:uri="http://purl.org/dc/dcmitype/"/>
    <ds:schemaRef ds:uri="3f6d87a5-d087-48ea-a590-7231d54bbde2"/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7005d458-45be-48ae-8140-d43da96dd17b}" enabled="0" method="" siteId="{7005d458-45be-48ae-8140-d43da96dd17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3144</Words>
  <Application>Microsoft Office PowerPoint</Application>
  <PresentationFormat>Widescreen</PresentationFormat>
  <Paragraphs>263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Wingdings</vt:lpstr>
      <vt:lpstr>Office Theme</vt:lpstr>
      <vt:lpstr>TDM Discussion Points</vt:lpstr>
      <vt:lpstr>Topic #1: CONFIG &amp; STATUS information, versus attending to principles</vt:lpstr>
      <vt:lpstr>Tracking data principles (for reference) from https://cwe.ccsds.org/moims/docs/MOIMS-NAV/Draft%20Documents/Tracking%20Data%20Message%20(TDM)/TDM%20Archive/TDM_white_paper-200309-draft1.pdf</vt:lpstr>
      <vt:lpstr>Principle 1 vs 7</vt:lpstr>
      <vt:lpstr>Tracking data principles (edited)</vt:lpstr>
      <vt:lpstr>Principle 6 Discussion</vt:lpstr>
      <vt:lpstr>3-Way Example for CONFIG &amp; STATUS</vt:lpstr>
      <vt:lpstr>CORRECTIONS – EXAMPLE 1 (from Ralph)</vt:lpstr>
      <vt:lpstr>CORRECTIONS – EXAMPLE 2 (from Ralph)</vt:lpstr>
      <vt:lpstr>CORRECTIONS – EXAMPLE 1 (modified v1)</vt:lpstr>
      <vt:lpstr>CORRECTIONS – EXAMPLE 1 (modified v2)</vt:lpstr>
      <vt:lpstr>Tracking data principles (edited - clean)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Crenshaw, Juan M. (GSFC-5950)</dc:creator>
  <cp:lastModifiedBy>Crenshaw, Juan M. (GSFC-5950)</cp:lastModifiedBy>
  <cp:revision>13</cp:revision>
  <dcterms:created xsi:type="dcterms:W3CDTF">2023-01-17T02:02:09Z</dcterms:created>
  <dcterms:modified xsi:type="dcterms:W3CDTF">2023-02-22T14:53:13Z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0x010100DE5510A459AA8E42B36FF50FD4AC1F62</vt:lpwstr>
  </property>
</Properties>
</file>