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sldIdLst>
    <p:sldId id="256" r:id="rId5"/>
    <p:sldId id="265" r:id="rId6"/>
    <p:sldId id="281" r:id="rId7"/>
    <p:sldId id="299" r:id="rId8"/>
    <p:sldId id="300" r:id="rId9"/>
    <p:sldId id="302" r:id="rId10"/>
    <p:sldId id="257" r:id="rId11"/>
    <p:sldId id="282" r:id="rId12"/>
    <p:sldId id="292" r:id="rId13"/>
    <p:sldId id="294" r:id="rId14"/>
    <p:sldId id="291" r:id="rId15"/>
    <p:sldId id="293" r:id="rId16"/>
    <p:sldId id="297" r:id="rId17"/>
    <p:sldId id="301" r:id="rId18"/>
    <p:sldId id="307" r:id="rId19"/>
    <p:sldId id="285" r:id="rId20"/>
    <p:sldId id="308" r:id="rId21"/>
    <p:sldId id="278" r:id="rId22"/>
    <p:sldId id="290" r:id="rId23"/>
    <p:sldId id="295" r:id="rId24"/>
    <p:sldId id="296" r:id="rId25"/>
    <p:sldId id="283" r:id="rId26"/>
    <p:sldId id="284" r:id="rId27"/>
    <p:sldId id="304" r:id="rId28"/>
    <p:sldId id="303" r:id="rId29"/>
    <p:sldId id="306" r:id="rId30"/>
    <p:sldId id="274" r:id="rId31"/>
    <p:sldId id="2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enshaw, Juan M. (GSFC-5950)" initials="CJM(5" lastIdx="4" clrIdx="0">
    <p:extLst>
      <p:ext uri="{19B8F6BF-5375-455C-9EA6-DF929625EA0E}">
        <p15:presenceInfo xmlns:p15="http://schemas.microsoft.com/office/powerpoint/2012/main" userId="S::jmcrensh@ndc.nasa.gov::1444d2f5-1342-4ca4-81c2-acbf5be6f3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3"/>
    <p:restoredTop sz="96327"/>
  </p:normalViewPr>
  <p:slideViewPr>
    <p:cSldViewPr snapToGrid="0">
      <p:cViewPr>
        <p:scale>
          <a:sx n="75" d="100"/>
          <a:sy n="75" d="100"/>
        </p:scale>
        <p:origin x="4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enshaw, Juan M. (GSFC-5950)" userId="1444d2f5-1342-4ca4-81c2-acbf5be6f3ad" providerId="ADAL" clId="{D8D6CFA1-670E-4248-89DB-E9C15BC1CCF8}"/>
    <pc:docChg chg="custSel delSld modSld">
      <pc:chgData name="Crenshaw, Juan M. (GSFC-5950)" userId="1444d2f5-1342-4ca4-81c2-acbf5be6f3ad" providerId="ADAL" clId="{D8D6CFA1-670E-4248-89DB-E9C15BC1CCF8}" dt="2022-10-20T14:26:30.853" v="487" actId="1037"/>
      <pc:docMkLst>
        <pc:docMk/>
      </pc:docMkLst>
      <pc:sldChg chg="del">
        <pc:chgData name="Crenshaw, Juan M. (GSFC-5950)" userId="1444d2f5-1342-4ca4-81c2-acbf5be6f3ad" providerId="ADAL" clId="{D8D6CFA1-670E-4248-89DB-E9C15BC1CCF8}" dt="2022-10-20T13:26:07.287" v="1" actId="47"/>
        <pc:sldMkLst>
          <pc:docMk/>
          <pc:sldMk cId="785953053" sldId="258"/>
        </pc:sldMkLst>
      </pc:sldChg>
      <pc:sldChg chg="del">
        <pc:chgData name="Crenshaw, Juan M. (GSFC-5950)" userId="1444d2f5-1342-4ca4-81c2-acbf5be6f3ad" providerId="ADAL" clId="{D8D6CFA1-670E-4248-89DB-E9C15BC1CCF8}" dt="2022-10-20T13:26:07.287" v="1" actId="47"/>
        <pc:sldMkLst>
          <pc:docMk/>
          <pc:sldMk cId="926651443" sldId="259"/>
        </pc:sldMkLst>
      </pc:sldChg>
      <pc:sldChg chg="del">
        <pc:chgData name="Crenshaw, Juan M. (GSFC-5950)" userId="1444d2f5-1342-4ca4-81c2-acbf5be6f3ad" providerId="ADAL" clId="{D8D6CFA1-670E-4248-89DB-E9C15BC1CCF8}" dt="2022-10-20T13:26:07.287" v="1" actId="47"/>
        <pc:sldMkLst>
          <pc:docMk/>
          <pc:sldMk cId="2246281639" sldId="261"/>
        </pc:sldMkLst>
      </pc:sldChg>
      <pc:sldChg chg="del">
        <pc:chgData name="Crenshaw, Juan M. (GSFC-5950)" userId="1444d2f5-1342-4ca4-81c2-acbf5be6f3ad" providerId="ADAL" clId="{D8D6CFA1-670E-4248-89DB-E9C15BC1CCF8}" dt="2022-10-20T13:26:07.287" v="1" actId="47"/>
        <pc:sldMkLst>
          <pc:docMk/>
          <pc:sldMk cId="401159011" sldId="262"/>
        </pc:sldMkLst>
      </pc:sldChg>
      <pc:sldChg chg="del">
        <pc:chgData name="Crenshaw, Juan M. (GSFC-5950)" userId="1444d2f5-1342-4ca4-81c2-acbf5be6f3ad" providerId="ADAL" clId="{D8D6CFA1-670E-4248-89DB-E9C15BC1CCF8}" dt="2022-10-20T13:26:07.287" v="1" actId="47"/>
        <pc:sldMkLst>
          <pc:docMk/>
          <pc:sldMk cId="1055456456" sldId="263"/>
        </pc:sldMkLst>
      </pc:sldChg>
      <pc:sldChg chg="del">
        <pc:chgData name="Crenshaw, Juan M. (GSFC-5950)" userId="1444d2f5-1342-4ca4-81c2-acbf5be6f3ad" providerId="ADAL" clId="{D8D6CFA1-670E-4248-89DB-E9C15BC1CCF8}" dt="2022-10-20T13:26:07.287" v="1" actId="47"/>
        <pc:sldMkLst>
          <pc:docMk/>
          <pc:sldMk cId="2132461681" sldId="264"/>
        </pc:sldMkLst>
      </pc:sldChg>
      <pc:sldChg chg="del">
        <pc:chgData name="Crenshaw, Juan M. (GSFC-5950)" userId="1444d2f5-1342-4ca4-81c2-acbf5be6f3ad" providerId="ADAL" clId="{D8D6CFA1-670E-4248-89DB-E9C15BC1CCF8}" dt="2022-10-20T13:26:07.287" v="1" actId="47"/>
        <pc:sldMkLst>
          <pc:docMk/>
          <pc:sldMk cId="2400362562" sldId="267"/>
        </pc:sldMkLst>
      </pc:sldChg>
      <pc:sldChg chg="del">
        <pc:chgData name="Crenshaw, Juan M. (GSFC-5950)" userId="1444d2f5-1342-4ca4-81c2-acbf5be6f3ad" providerId="ADAL" clId="{D8D6CFA1-670E-4248-89DB-E9C15BC1CCF8}" dt="2022-10-20T13:25:58.382" v="0" actId="47"/>
        <pc:sldMkLst>
          <pc:docMk/>
          <pc:sldMk cId="982327864" sldId="269"/>
        </pc:sldMkLst>
      </pc:sldChg>
      <pc:sldChg chg="del">
        <pc:chgData name="Crenshaw, Juan M. (GSFC-5950)" userId="1444d2f5-1342-4ca4-81c2-acbf5be6f3ad" providerId="ADAL" clId="{D8D6CFA1-670E-4248-89DB-E9C15BC1CCF8}" dt="2022-10-20T13:26:07.287" v="1" actId="47"/>
        <pc:sldMkLst>
          <pc:docMk/>
          <pc:sldMk cId="2709815508" sldId="272"/>
        </pc:sldMkLst>
      </pc:sldChg>
      <pc:sldChg chg="del">
        <pc:chgData name="Crenshaw, Juan M. (GSFC-5950)" userId="1444d2f5-1342-4ca4-81c2-acbf5be6f3ad" providerId="ADAL" clId="{D8D6CFA1-670E-4248-89DB-E9C15BC1CCF8}" dt="2022-10-20T13:26:07.287" v="1" actId="47"/>
        <pc:sldMkLst>
          <pc:docMk/>
          <pc:sldMk cId="1231641577" sldId="273"/>
        </pc:sldMkLst>
      </pc:sldChg>
      <pc:sldChg chg="del">
        <pc:chgData name="Crenshaw, Juan M. (GSFC-5950)" userId="1444d2f5-1342-4ca4-81c2-acbf5be6f3ad" providerId="ADAL" clId="{D8D6CFA1-670E-4248-89DB-E9C15BC1CCF8}" dt="2022-10-20T13:25:58.382" v="0" actId="47"/>
        <pc:sldMkLst>
          <pc:docMk/>
          <pc:sldMk cId="1037126497" sldId="275"/>
        </pc:sldMkLst>
      </pc:sldChg>
      <pc:sldChg chg="del">
        <pc:chgData name="Crenshaw, Juan M. (GSFC-5950)" userId="1444d2f5-1342-4ca4-81c2-acbf5be6f3ad" providerId="ADAL" clId="{D8D6CFA1-670E-4248-89DB-E9C15BC1CCF8}" dt="2022-10-20T13:26:07.287" v="1" actId="47"/>
        <pc:sldMkLst>
          <pc:docMk/>
          <pc:sldMk cId="4006464724" sldId="276"/>
        </pc:sldMkLst>
      </pc:sldChg>
      <pc:sldChg chg="del">
        <pc:chgData name="Crenshaw, Juan M. (GSFC-5950)" userId="1444d2f5-1342-4ca4-81c2-acbf5be6f3ad" providerId="ADAL" clId="{D8D6CFA1-670E-4248-89DB-E9C15BC1CCF8}" dt="2022-10-20T13:26:07.287" v="1" actId="47"/>
        <pc:sldMkLst>
          <pc:docMk/>
          <pc:sldMk cId="279378648" sldId="277"/>
        </pc:sldMkLst>
      </pc:sldChg>
      <pc:sldChg chg="modSp mod">
        <pc:chgData name="Crenshaw, Juan M. (GSFC-5950)" userId="1444d2f5-1342-4ca4-81c2-acbf5be6f3ad" providerId="ADAL" clId="{D8D6CFA1-670E-4248-89DB-E9C15BC1CCF8}" dt="2022-10-20T14:25:29.209" v="463" actId="20577"/>
        <pc:sldMkLst>
          <pc:docMk/>
          <pc:sldMk cId="1707387279" sldId="278"/>
        </pc:sldMkLst>
        <pc:spChg chg="mod">
          <ac:chgData name="Crenshaw, Juan M. (GSFC-5950)" userId="1444d2f5-1342-4ca4-81c2-acbf5be6f3ad" providerId="ADAL" clId="{D8D6CFA1-670E-4248-89DB-E9C15BC1CCF8}" dt="2022-10-20T14:25:29.209" v="463" actId="20577"/>
          <ac:spMkLst>
            <pc:docMk/>
            <pc:sldMk cId="1707387279" sldId="278"/>
            <ac:spMk id="2" creationId="{9DD521A9-AD42-4F29-A0BC-517ACB7FC56F}"/>
          </ac:spMkLst>
        </pc:spChg>
      </pc:sldChg>
      <pc:sldChg chg="del">
        <pc:chgData name="Crenshaw, Juan M. (GSFC-5950)" userId="1444d2f5-1342-4ca4-81c2-acbf5be6f3ad" providerId="ADAL" clId="{D8D6CFA1-670E-4248-89DB-E9C15BC1CCF8}" dt="2022-10-20T13:26:07.287" v="1" actId="47"/>
        <pc:sldMkLst>
          <pc:docMk/>
          <pc:sldMk cId="3674018219" sldId="279"/>
        </pc:sldMkLst>
      </pc:sldChg>
      <pc:sldChg chg="modSp mod">
        <pc:chgData name="Crenshaw, Juan M. (GSFC-5950)" userId="1444d2f5-1342-4ca4-81c2-acbf5be6f3ad" providerId="ADAL" clId="{D8D6CFA1-670E-4248-89DB-E9C15BC1CCF8}" dt="2022-10-20T14:18:54.897" v="3" actId="207"/>
        <pc:sldMkLst>
          <pc:docMk/>
          <pc:sldMk cId="1771464811" sldId="282"/>
        </pc:sldMkLst>
        <pc:spChg chg="mod">
          <ac:chgData name="Crenshaw, Juan M. (GSFC-5950)" userId="1444d2f5-1342-4ca4-81c2-acbf5be6f3ad" providerId="ADAL" clId="{D8D6CFA1-670E-4248-89DB-E9C15BC1CCF8}" dt="2022-10-20T14:18:54.897" v="3" actId="207"/>
          <ac:spMkLst>
            <pc:docMk/>
            <pc:sldMk cId="1771464811" sldId="282"/>
            <ac:spMk id="3" creationId="{536279FE-B35F-4A79-8A5D-EE055764F794}"/>
          </ac:spMkLst>
        </pc:spChg>
        <pc:spChg chg="mod">
          <ac:chgData name="Crenshaw, Juan M. (GSFC-5950)" userId="1444d2f5-1342-4ca4-81c2-acbf5be6f3ad" providerId="ADAL" clId="{D8D6CFA1-670E-4248-89DB-E9C15BC1CCF8}" dt="2022-10-20T14:18:41.295" v="2" actId="207"/>
          <ac:spMkLst>
            <pc:docMk/>
            <pc:sldMk cId="1771464811" sldId="282"/>
            <ac:spMk id="6" creationId="{E0072766-AE27-4C9A-A982-CBB9518CD1A5}"/>
          </ac:spMkLst>
        </pc:spChg>
      </pc:sldChg>
      <pc:sldChg chg="modSp mod">
        <pc:chgData name="Crenshaw, Juan M. (GSFC-5950)" userId="1444d2f5-1342-4ca4-81c2-acbf5be6f3ad" providerId="ADAL" clId="{D8D6CFA1-670E-4248-89DB-E9C15BC1CCF8}" dt="2022-10-20T14:26:12.768" v="464" actId="207"/>
        <pc:sldMkLst>
          <pc:docMk/>
          <pc:sldMk cId="3939729149" sldId="290"/>
        </pc:sldMkLst>
        <pc:spChg chg="mod">
          <ac:chgData name="Crenshaw, Juan M. (GSFC-5950)" userId="1444d2f5-1342-4ca4-81c2-acbf5be6f3ad" providerId="ADAL" clId="{D8D6CFA1-670E-4248-89DB-E9C15BC1CCF8}" dt="2022-10-20T14:26:12.768" v="464" actId="207"/>
          <ac:spMkLst>
            <pc:docMk/>
            <pc:sldMk cId="3939729149" sldId="290"/>
            <ac:spMk id="3" creationId="{536279FE-B35F-4A79-8A5D-EE055764F794}"/>
          </ac:spMkLst>
        </pc:spChg>
      </pc:sldChg>
      <pc:sldChg chg="modSp mod">
        <pc:chgData name="Crenshaw, Juan M. (GSFC-5950)" userId="1444d2f5-1342-4ca4-81c2-acbf5be6f3ad" providerId="ADAL" clId="{D8D6CFA1-670E-4248-89DB-E9C15BC1CCF8}" dt="2022-10-20T14:26:30.853" v="487" actId="1037"/>
        <pc:sldMkLst>
          <pc:docMk/>
          <pc:sldMk cId="3802159534" sldId="295"/>
        </pc:sldMkLst>
        <pc:spChg chg="mod">
          <ac:chgData name="Crenshaw, Juan M. (GSFC-5950)" userId="1444d2f5-1342-4ca4-81c2-acbf5be6f3ad" providerId="ADAL" clId="{D8D6CFA1-670E-4248-89DB-E9C15BC1CCF8}" dt="2022-10-20T14:26:20.695" v="465" actId="207"/>
          <ac:spMkLst>
            <pc:docMk/>
            <pc:sldMk cId="3802159534" sldId="295"/>
            <ac:spMk id="3" creationId="{536279FE-B35F-4A79-8A5D-EE055764F794}"/>
          </ac:spMkLst>
        </pc:spChg>
        <pc:picChg chg="mod">
          <ac:chgData name="Crenshaw, Juan M. (GSFC-5950)" userId="1444d2f5-1342-4ca4-81c2-acbf5be6f3ad" providerId="ADAL" clId="{D8D6CFA1-670E-4248-89DB-E9C15BC1CCF8}" dt="2022-10-20T14:26:30.853" v="487" actId="1037"/>
          <ac:picMkLst>
            <pc:docMk/>
            <pc:sldMk cId="3802159534" sldId="295"/>
            <ac:picMk id="5" creationId="{954963FE-7186-416E-8E5C-EF89E1569A52}"/>
          </ac:picMkLst>
        </pc:picChg>
      </pc:sldChg>
      <pc:sldChg chg="del">
        <pc:chgData name="Crenshaw, Juan M. (GSFC-5950)" userId="1444d2f5-1342-4ca4-81c2-acbf5be6f3ad" providerId="ADAL" clId="{D8D6CFA1-670E-4248-89DB-E9C15BC1CCF8}" dt="2022-10-20T13:26:07.287" v="1" actId="47"/>
        <pc:sldMkLst>
          <pc:docMk/>
          <pc:sldMk cId="2632072493" sldId="298"/>
        </pc:sldMkLst>
      </pc:sldChg>
      <pc:sldChg chg="del">
        <pc:chgData name="Crenshaw, Juan M. (GSFC-5950)" userId="1444d2f5-1342-4ca4-81c2-acbf5be6f3ad" providerId="ADAL" clId="{D8D6CFA1-670E-4248-89DB-E9C15BC1CCF8}" dt="2022-10-20T13:25:58.382" v="0" actId="47"/>
        <pc:sldMkLst>
          <pc:docMk/>
          <pc:sldMk cId="3085822316" sldId="305"/>
        </pc:sldMkLst>
      </pc:sldChg>
      <pc:sldChg chg="addSp modSp mod">
        <pc:chgData name="Crenshaw, Juan M. (GSFC-5950)" userId="1444d2f5-1342-4ca4-81c2-acbf5be6f3ad" providerId="ADAL" clId="{D8D6CFA1-670E-4248-89DB-E9C15BC1CCF8}" dt="2022-10-20T14:23:14.092" v="334" actId="20577"/>
        <pc:sldMkLst>
          <pc:docMk/>
          <pc:sldMk cId="2836979189" sldId="307"/>
        </pc:sldMkLst>
        <pc:spChg chg="add mod">
          <ac:chgData name="Crenshaw, Juan M. (GSFC-5950)" userId="1444d2f5-1342-4ca4-81c2-acbf5be6f3ad" providerId="ADAL" clId="{D8D6CFA1-670E-4248-89DB-E9C15BC1CCF8}" dt="2022-10-20T14:23:14.092" v="334" actId="20577"/>
          <ac:spMkLst>
            <pc:docMk/>
            <pc:sldMk cId="2836979189" sldId="307"/>
            <ac:spMk id="8" creationId="{F98A9EAC-B4D5-4D55-963E-93178EC051CD}"/>
          </ac:spMkLst>
        </pc:spChg>
      </pc:sldChg>
      <pc:sldChg chg="addSp modSp mod">
        <pc:chgData name="Crenshaw, Juan M. (GSFC-5950)" userId="1444d2f5-1342-4ca4-81c2-acbf5be6f3ad" providerId="ADAL" clId="{D8D6CFA1-670E-4248-89DB-E9C15BC1CCF8}" dt="2022-10-20T14:24:45.053" v="434" actId="207"/>
        <pc:sldMkLst>
          <pc:docMk/>
          <pc:sldMk cId="272535288" sldId="308"/>
        </pc:sldMkLst>
        <pc:spChg chg="mod">
          <ac:chgData name="Crenshaw, Juan M. (GSFC-5950)" userId="1444d2f5-1342-4ca4-81c2-acbf5be6f3ad" providerId="ADAL" clId="{D8D6CFA1-670E-4248-89DB-E9C15BC1CCF8}" dt="2022-10-20T14:23:31.416" v="335" actId="113"/>
          <ac:spMkLst>
            <pc:docMk/>
            <pc:sldMk cId="272535288" sldId="308"/>
            <ac:spMk id="2" creationId="{9DD521A9-AD42-4F29-A0BC-517ACB7FC56F}"/>
          </ac:spMkLst>
        </pc:spChg>
        <pc:spChg chg="add mod">
          <ac:chgData name="Crenshaw, Juan M. (GSFC-5950)" userId="1444d2f5-1342-4ca4-81c2-acbf5be6f3ad" providerId="ADAL" clId="{D8D6CFA1-670E-4248-89DB-E9C15BC1CCF8}" dt="2022-10-20T14:24:45.053" v="434" actId="207"/>
          <ac:spMkLst>
            <pc:docMk/>
            <pc:sldMk cId="272535288" sldId="308"/>
            <ac:spMk id="28" creationId="{13554CBA-DD3B-4D0F-8144-00FDA562A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D85BD-6FA1-864D-B01E-26A6D6A19233}"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9F425A-31A4-4E48-97B9-0D9D1C00A778}" type="slidenum">
              <a:rPr lang="en-US" smtClean="0"/>
              <a:t>‹#›</a:t>
            </a:fld>
            <a:endParaRPr lang="en-US"/>
          </a:p>
        </p:txBody>
      </p:sp>
    </p:spTree>
    <p:extLst>
      <p:ext uri="{BB962C8B-B14F-4D97-AF65-F5344CB8AC3E}">
        <p14:creationId xmlns:p14="http://schemas.microsoft.com/office/powerpoint/2010/main" val="91095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9F425A-31A4-4E48-97B9-0D9D1C00A778}" type="slidenum">
              <a:rPr lang="en-US" smtClean="0"/>
              <a:t>8</a:t>
            </a:fld>
            <a:endParaRPr lang="en-US"/>
          </a:p>
        </p:txBody>
      </p:sp>
    </p:spTree>
    <p:extLst>
      <p:ext uri="{BB962C8B-B14F-4D97-AF65-F5344CB8AC3E}">
        <p14:creationId xmlns:p14="http://schemas.microsoft.com/office/powerpoint/2010/main" val="199163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E9B5D-45D1-E345-9BA4-34ED594186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FB675-249F-FC48-AC73-A6EBA0D383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ECB55-ED6D-CC41-98FD-188AA93B2E6D}"/>
              </a:ext>
            </a:extLst>
          </p:cNvPr>
          <p:cNvSpPr>
            <a:spLocks noGrp="1"/>
          </p:cNvSpPr>
          <p:nvPr>
            <p:ph type="dt" sz="half" idx="10"/>
          </p:nvPr>
        </p:nvSpPr>
        <p:spPr/>
        <p:txBody>
          <a:bodyPr/>
          <a:lstStyle/>
          <a:p>
            <a:fld id="{99E1D38A-5AB6-634F-9B05-8812810C5892}" type="datetime1">
              <a:rPr lang="en-US" smtClean="0"/>
              <a:t>10/19/2022</a:t>
            </a:fld>
            <a:endParaRPr lang="en-US"/>
          </a:p>
        </p:txBody>
      </p:sp>
      <p:sp>
        <p:nvSpPr>
          <p:cNvPr id="5" name="Footer Placeholder 4">
            <a:extLst>
              <a:ext uri="{FF2B5EF4-FFF2-40B4-BE49-F238E27FC236}">
                <a16:creationId xmlns:a16="http://schemas.microsoft.com/office/drawing/2014/main" id="{AC19C9C9-C847-8C42-ACB5-A10FDBC29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A6A65-2B54-2D4D-92BD-EBF3A61DB83F}"/>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73634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F2CC-CB03-9C44-90D7-8896AF9AF9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97447-387F-D74C-8F90-8CB52A3D0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DA434-7CBA-EA45-9630-C26914011B02}"/>
              </a:ext>
            </a:extLst>
          </p:cNvPr>
          <p:cNvSpPr>
            <a:spLocks noGrp="1"/>
          </p:cNvSpPr>
          <p:nvPr>
            <p:ph type="dt" sz="half" idx="10"/>
          </p:nvPr>
        </p:nvSpPr>
        <p:spPr/>
        <p:txBody>
          <a:bodyPr/>
          <a:lstStyle/>
          <a:p>
            <a:fld id="{26EAD091-BC42-A74D-A84B-3D530933CD2F}" type="datetime1">
              <a:rPr lang="en-US" smtClean="0"/>
              <a:t>10/19/2022</a:t>
            </a:fld>
            <a:endParaRPr lang="en-US"/>
          </a:p>
        </p:txBody>
      </p:sp>
      <p:sp>
        <p:nvSpPr>
          <p:cNvPr id="5" name="Footer Placeholder 4">
            <a:extLst>
              <a:ext uri="{FF2B5EF4-FFF2-40B4-BE49-F238E27FC236}">
                <a16:creationId xmlns:a16="http://schemas.microsoft.com/office/drawing/2014/main" id="{9044DBAD-A89C-F14B-8F69-DBE3F2F6F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26D84-2C81-2A41-B89F-F8BEF0660FFE}"/>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410580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722D61-6149-B84A-ACC8-4D9729BC5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389783-9062-5042-9981-C19F891008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45F93-8047-1D4B-A27F-E9A36254C0BE}"/>
              </a:ext>
            </a:extLst>
          </p:cNvPr>
          <p:cNvSpPr>
            <a:spLocks noGrp="1"/>
          </p:cNvSpPr>
          <p:nvPr>
            <p:ph type="dt" sz="half" idx="10"/>
          </p:nvPr>
        </p:nvSpPr>
        <p:spPr/>
        <p:txBody>
          <a:bodyPr/>
          <a:lstStyle/>
          <a:p>
            <a:fld id="{6D1BD924-F1A3-DA4B-8636-8034F42B8746}" type="datetime1">
              <a:rPr lang="en-US" smtClean="0"/>
              <a:t>10/19/2022</a:t>
            </a:fld>
            <a:endParaRPr lang="en-US"/>
          </a:p>
        </p:txBody>
      </p:sp>
      <p:sp>
        <p:nvSpPr>
          <p:cNvPr id="5" name="Footer Placeholder 4">
            <a:extLst>
              <a:ext uri="{FF2B5EF4-FFF2-40B4-BE49-F238E27FC236}">
                <a16:creationId xmlns:a16="http://schemas.microsoft.com/office/drawing/2014/main" id="{005F02D2-9A13-1A42-948C-7B4882A4B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E5210-E087-B645-B348-F799A71D57FB}"/>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28848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880E-41CB-E44E-95AD-C4C1B7357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23EAD8-8F2B-044A-9598-F4FEEDD6C4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D0C0B-0082-7144-9BB5-250F2D46B4D7}"/>
              </a:ext>
            </a:extLst>
          </p:cNvPr>
          <p:cNvSpPr>
            <a:spLocks noGrp="1"/>
          </p:cNvSpPr>
          <p:nvPr>
            <p:ph type="dt" sz="half" idx="10"/>
          </p:nvPr>
        </p:nvSpPr>
        <p:spPr/>
        <p:txBody>
          <a:bodyPr/>
          <a:lstStyle/>
          <a:p>
            <a:fld id="{2982B63C-F728-2842-A39A-2F2E932A0707}" type="datetime1">
              <a:rPr lang="en-US" smtClean="0"/>
              <a:t>10/19/2022</a:t>
            </a:fld>
            <a:endParaRPr lang="en-US"/>
          </a:p>
        </p:txBody>
      </p:sp>
      <p:sp>
        <p:nvSpPr>
          <p:cNvPr id="5" name="Footer Placeholder 4">
            <a:extLst>
              <a:ext uri="{FF2B5EF4-FFF2-40B4-BE49-F238E27FC236}">
                <a16:creationId xmlns:a16="http://schemas.microsoft.com/office/drawing/2014/main" id="{D35C509A-835B-DF47-9BB8-4CC664B9B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14015-1DF9-6346-B9A4-9E032820209A}"/>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95319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3DEC2-17B0-1B41-B249-811F32596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AD7939-DC05-1441-89E4-3CDBF1AA9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E2FC82-6A22-1A4C-B085-C6FB357341F2}"/>
              </a:ext>
            </a:extLst>
          </p:cNvPr>
          <p:cNvSpPr>
            <a:spLocks noGrp="1"/>
          </p:cNvSpPr>
          <p:nvPr>
            <p:ph type="dt" sz="half" idx="10"/>
          </p:nvPr>
        </p:nvSpPr>
        <p:spPr/>
        <p:txBody>
          <a:bodyPr/>
          <a:lstStyle/>
          <a:p>
            <a:fld id="{E5B51314-F627-AF40-BEBB-9F3E50F969D8}" type="datetime1">
              <a:rPr lang="en-US" smtClean="0"/>
              <a:t>10/19/2022</a:t>
            </a:fld>
            <a:endParaRPr lang="en-US"/>
          </a:p>
        </p:txBody>
      </p:sp>
      <p:sp>
        <p:nvSpPr>
          <p:cNvPr id="5" name="Footer Placeholder 4">
            <a:extLst>
              <a:ext uri="{FF2B5EF4-FFF2-40B4-BE49-F238E27FC236}">
                <a16:creationId xmlns:a16="http://schemas.microsoft.com/office/drawing/2014/main" id="{78BC0FE7-8659-D14A-8126-310EC8873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E6EA9-F3EC-8742-B601-AF3C6E4B90C8}"/>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18706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0E9-4955-FE4F-A77F-AA5E6CAD9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BFFB0-A62F-2642-9028-5DB2537DAD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0564A2-F8D4-6B43-904E-44FF70DE0F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F4EB3F-BB78-084A-87A1-66689FAEF9E2}"/>
              </a:ext>
            </a:extLst>
          </p:cNvPr>
          <p:cNvSpPr>
            <a:spLocks noGrp="1"/>
          </p:cNvSpPr>
          <p:nvPr>
            <p:ph type="dt" sz="half" idx="10"/>
          </p:nvPr>
        </p:nvSpPr>
        <p:spPr/>
        <p:txBody>
          <a:bodyPr/>
          <a:lstStyle/>
          <a:p>
            <a:fld id="{537613E4-9CA4-8E44-891F-05B973A626F4}" type="datetime1">
              <a:rPr lang="en-US" smtClean="0"/>
              <a:t>10/19/2022</a:t>
            </a:fld>
            <a:endParaRPr lang="en-US"/>
          </a:p>
        </p:txBody>
      </p:sp>
      <p:sp>
        <p:nvSpPr>
          <p:cNvPr id="6" name="Footer Placeholder 5">
            <a:extLst>
              <a:ext uri="{FF2B5EF4-FFF2-40B4-BE49-F238E27FC236}">
                <a16:creationId xmlns:a16="http://schemas.microsoft.com/office/drawing/2014/main" id="{BD3FB6C6-CA2E-E541-9A0E-DA0246C7F3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3CE54-9D4D-8A48-B8EC-866F18A7A9E6}"/>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411071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36D-43FC-8640-908C-FD677BDBF7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F76C94-95D0-B243-92B8-2B5103D4F4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5667C-0A23-5942-B00B-4707638B37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042124-EA15-3E4C-84A9-37F988457A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46397E-D933-9E4F-9913-77B19F5233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C4EA8-499D-F944-AFA9-ED211160A6D1}"/>
              </a:ext>
            </a:extLst>
          </p:cNvPr>
          <p:cNvSpPr>
            <a:spLocks noGrp="1"/>
          </p:cNvSpPr>
          <p:nvPr>
            <p:ph type="dt" sz="half" idx="10"/>
          </p:nvPr>
        </p:nvSpPr>
        <p:spPr/>
        <p:txBody>
          <a:bodyPr/>
          <a:lstStyle/>
          <a:p>
            <a:fld id="{B4DC7DD7-7589-D648-9C3D-2A12F83387CE}" type="datetime1">
              <a:rPr lang="en-US" smtClean="0"/>
              <a:t>10/19/2022</a:t>
            </a:fld>
            <a:endParaRPr lang="en-US"/>
          </a:p>
        </p:txBody>
      </p:sp>
      <p:sp>
        <p:nvSpPr>
          <p:cNvPr id="8" name="Footer Placeholder 7">
            <a:extLst>
              <a:ext uri="{FF2B5EF4-FFF2-40B4-BE49-F238E27FC236}">
                <a16:creationId xmlns:a16="http://schemas.microsoft.com/office/drawing/2014/main" id="{A28E0A15-ABDD-8548-AF52-B3EC54B4CE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3BA1CA-BF5A-6147-9A75-37EF8C7F06AB}"/>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47107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175F-84F4-174C-AEE3-24CB1FACB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0E265A-E743-4A4C-881F-B3D98FD4B877}"/>
              </a:ext>
            </a:extLst>
          </p:cNvPr>
          <p:cNvSpPr>
            <a:spLocks noGrp="1"/>
          </p:cNvSpPr>
          <p:nvPr>
            <p:ph type="dt" sz="half" idx="10"/>
          </p:nvPr>
        </p:nvSpPr>
        <p:spPr/>
        <p:txBody>
          <a:bodyPr/>
          <a:lstStyle/>
          <a:p>
            <a:fld id="{E6821ACB-FC5E-1940-B02C-E825E55D46F9}" type="datetime1">
              <a:rPr lang="en-US" smtClean="0"/>
              <a:t>10/19/2022</a:t>
            </a:fld>
            <a:endParaRPr lang="en-US"/>
          </a:p>
        </p:txBody>
      </p:sp>
      <p:sp>
        <p:nvSpPr>
          <p:cNvPr id="4" name="Footer Placeholder 3">
            <a:extLst>
              <a:ext uri="{FF2B5EF4-FFF2-40B4-BE49-F238E27FC236}">
                <a16:creationId xmlns:a16="http://schemas.microsoft.com/office/drawing/2014/main" id="{04A3C7D1-3E87-C543-A3D3-6DDF01382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192874-ECE6-F243-B5F3-78CC6CE24E81}"/>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26252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934269-1C55-6341-9B3E-D7D3680CFB2C}"/>
              </a:ext>
            </a:extLst>
          </p:cNvPr>
          <p:cNvSpPr>
            <a:spLocks noGrp="1"/>
          </p:cNvSpPr>
          <p:nvPr>
            <p:ph type="dt" sz="half" idx="10"/>
          </p:nvPr>
        </p:nvSpPr>
        <p:spPr/>
        <p:txBody>
          <a:bodyPr/>
          <a:lstStyle/>
          <a:p>
            <a:fld id="{3C6077CB-406C-184B-9226-C081F6E82CC7}" type="datetime1">
              <a:rPr lang="en-US" smtClean="0"/>
              <a:t>10/19/2022</a:t>
            </a:fld>
            <a:endParaRPr lang="en-US"/>
          </a:p>
        </p:txBody>
      </p:sp>
      <p:sp>
        <p:nvSpPr>
          <p:cNvPr id="3" name="Footer Placeholder 2">
            <a:extLst>
              <a:ext uri="{FF2B5EF4-FFF2-40B4-BE49-F238E27FC236}">
                <a16:creationId xmlns:a16="http://schemas.microsoft.com/office/drawing/2014/main" id="{43656E91-79D1-AF45-96A3-AE0958DBA5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B9A3C-7A76-864A-9BD7-1ED5BC520DDD}"/>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08937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ED36-2FC9-844F-A598-5AC70DB47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648E07-E583-F046-967E-54C13AB3C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CF1A9A-03C5-CC43-B016-F4F03B803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67CED-24FF-3947-9BA9-569EC0BDD3D3}"/>
              </a:ext>
            </a:extLst>
          </p:cNvPr>
          <p:cNvSpPr>
            <a:spLocks noGrp="1"/>
          </p:cNvSpPr>
          <p:nvPr>
            <p:ph type="dt" sz="half" idx="10"/>
          </p:nvPr>
        </p:nvSpPr>
        <p:spPr/>
        <p:txBody>
          <a:bodyPr/>
          <a:lstStyle/>
          <a:p>
            <a:fld id="{C78051C9-5B4A-4C43-B817-40801EF773EC}" type="datetime1">
              <a:rPr lang="en-US" smtClean="0"/>
              <a:t>10/19/2022</a:t>
            </a:fld>
            <a:endParaRPr lang="en-US"/>
          </a:p>
        </p:txBody>
      </p:sp>
      <p:sp>
        <p:nvSpPr>
          <p:cNvPr id="6" name="Footer Placeholder 5">
            <a:extLst>
              <a:ext uri="{FF2B5EF4-FFF2-40B4-BE49-F238E27FC236}">
                <a16:creationId xmlns:a16="http://schemas.microsoft.com/office/drawing/2014/main" id="{8F003FA7-5DD7-6346-BF64-10D46DE9E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D475A-FDDD-6A47-B8A7-EAC26261D975}"/>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43351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AE25-CB3F-334B-9EF3-D13331B7B6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F6DB9F-F3AB-564B-9E9B-862EFB94E9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AC0F43-9D94-AF4D-8FBE-61FFA0434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B8CDD-24AE-6941-85A8-0BAFBB6B54A7}"/>
              </a:ext>
            </a:extLst>
          </p:cNvPr>
          <p:cNvSpPr>
            <a:spLocks noGrp="1"/>
          </p:cNvSpPr>
          <p:nvPr>
            <p:ph type="dt" sz="half" idx="10"/>
          </p:nvPr>
        </p:nvSpPr>
        <p:spPr/>
        <p:txBody>
          <a:bodyPr/>
          <a:lstStyle/>
          <a:p>
            <a:fld id="{07C176D3-629B-8249-9A1B-4B7CBE18DDF6}" type="datetime1">
              <a:rPr lang="en-US" smtClean="0"/>
              <a:t>10/19/2022</a:t>
            </a:fld>
            <a:endParaRPr lang="en-US"/>
          </a:p>
        </p:txBody>
      </p:sp>
      <p:sp>
        <p:nvSpPr>
          <p:cNvPr id="6" name="Footer Placeholder 5">
            <a:extLst>
              <a:ext uri="{FF2B5EF4-FFF2-40B4-BE49-F238E27FC236}">
                <a16:creationId xmlns:a16="http://schemas.microsoft.com/office/drawing/2014/main" id="{09B9DC55-D7AA-0448-A882-6A01E01239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6799E-F6CD-CD4A-AEF3-1CC5EED71583}"/>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291570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CB0195-5059-3D4B-A597-E53771348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E545A4-E3D2-C148-A58E-E1962A151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5917E-F038-C340-B08A-D65C4EABDF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54AC2-E35E-1941-940D-EAE0494E445B}" type="datetime1">
              <a:rPr lang="en-US" smtClean="0"/>
              <a:t>10/19/2022</a:t>
            </a:fld>
            <a:endParaRPr lang="en-US"/>
          </a:p>
        </p:txBody>
      </p:sp>
      <p:sp>
        <p:nvSpPr>
          <p:cNvPr id="5" name="Footer Placeholder 4">
            <a:extLst>
              <a:ext uri="{FF2B5EF4-FFF2-40B4-BE49-F238E27FC236}">
                <a16:creationId xmlns:a16="http://schemas.microsoft.com/office/drawing/2014/main" id="{E89A7C7A-F32C-344F-AFFC-ABC54450B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82A3F4-07EE-FB41-AC36-3A98576A1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C45F3-5820-1141-8702-7AA835721CC3}" type="slidenum">
              <a:rPr lang="en-US" smtClean="0"/>
              <a:t>‹#›</a:t>
            </a:fld>
            <a:endParaRPr lang="en-US"/>
          </a:p>
        </p:txBody>
      </p:sp>
    </p:spTree>
    <p:extLst>
      <p:ext uri="{BB962C8B-B14F-4D97-AF65-F5344CB8AC3E}">
        <p14:creationId xmlns:p14="http://schemas.microsoft.com/office/powerpoint/2010/main" val="12837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4813E-5F1D-424A-8CBF-6D3BAF2A151F}"/>
              </a:ext>
            </a:extLst>
          </p:cNvPr>
          <p:cNvSpPr>
            <a:spLocks noGrp="1"/>
          </p:cNvSpPr>
          <p:nvPr>
            <p:ph type="ctrTitle"/>
          </p:nvPr>
        </p:nvSpPr>
        <p:spPr>
          <a:xfrm>
            <a:off x="1524000" y="1122363"/>
            <a:ext cx="9144000" cy="2957512"/>
          </a:xfrm>
        </p:spPr>
        <p:txBody>
          <a:bodyPr>
            <a:normAutofit fontScale="90000"/>
          </a:bodyPr>
          <a:lstStyle/>
          <a:p>
            <a:r>
              <a:rPr lang="en-US"/>
              <a:t>Tracking Data Message Pv2.01</a:t>
            </a:r>
            <a:br>
              <a:rPr lang="en-US"/>
            </a:br>
            <a:br>
              <a:rPr lang="en-US"/>
            </a:br>
            <a:r>
              <a:rPr lang="en-US"/>
              <a:t> CCSDS Fall 2022 Meeting</a:t>
            </a:r>
          </a:p>
        </p:txBody>
      </p:sp>
      <p:sp>
        <p:nvSpPr>
          <p:cNvPr id="3" name="Subtitle 2">
            <a:extLst>
              <a:ext uri="{FF2B5EF4-FFF2-40B4-BE49-F238E27FC236}">
                <a16:creationId xmlns:a16="http://schemas.microsoft.com/office/drawing/2014/main" id="{A5DB5FC8-63E3-F14A-A08C-F4C458F1B0A2}"/>
              </a:ext>
            </a:extLst>
          </p:cNvPr>
          <p:cNvSpPr>
            <a:spLocks noGrp="1"/>
          </p:cNvSpPr>
          <p:nvPr>
            <p:ph type="subTitle" idx="1"/>
          </p:nvPr>
        </p:nvSpPr>
        <p:spPr>
          <a:xfrm>
            <a:off x="2527122" y="4526443"/>
            <a:ext cx="9144000" cy="1655762"/>
          </a:xfrm>
        </p:spPr>
        <p:txBody>
          <a:bodyPr/>
          <a:lstStyle/>
          <a:p>
            <a:pPr algn="r"/>
            <a:r>
              <a:rPr lang="en-US"/>
              <a:t>18 Oct 2022</a:t>
            </a:r>
          </a:p>
          <a:p>
            <a:pPr algn="r"/>
            <a:r>
              <a:rPr lang="en-US"/>
              <a:t>Juan Crenshaw</a:t>
            </a:r>
          </a:p>
          <a:p>
            <a:pPr algn="r"/>
            <a:r>
              <a:rPr lang="en-US"/>
              <a:t>Cheryl Gramling</a:t>
            </a:r>
          </a:p>
        </p:txBody>
      </p:sp>
      <p:sp>
        <p:nvSpPr>
          <p:cNvPr id="4" name="TextBox 3">
            <a:extLst>
              <a:ext uri="{FF2B5EF4-FFF2-40B4-BE49-F238E27FC236}">
                <a16:creationId xmlns:a16="http://schemas.microsoft.com/office/drawing/2014/main" id="{ACE4256A-A174-C642-A54B-39505AD8898E}"/>
              </a:ext>
            </a:extLst>
          </p:cNvPr>
          <p:cNvSpPr txBox="1"/>
          <p:nvPr/>
        </p:nvSpPr>
        <p:spPr>
          <a:xfrm>
            <a:off x="768096" y="5650992"/>
            <a:ext cx="3038204" cy="369332"/>
          </a:xfrm>
          <a:prstGeom prst="rect">
            <a:avLst/>
          </a:prstGeom>
          <a:noFill/>
        </p:spPr>
        <p:txBody>
          <a:bodyPr wrap="none" rtlCol="0">
            <a:spAutoFit/>
          </a:bodyPr>
          <a:lstStyle/>
          <a:p>
            <a:r>
              <a:rPr lang="en-US">
                <a:solidFill>
                  <a:srgbClr val="FF0000"/>
                </a:solidFill>
              </a:rPr>
              <a:t>Red</a:t>
            </a:r>
            <a:r>
              <a:rPr lang="en-US"/>
              <a:t> = considerations from WG</a:t>
            </a:r>
          </a:p>
        </p:txBody>
      </p:sp>
    </p:spTree>
    <p:extLst>
      <p:ext uri="{BB962C8B-B14F-4D97-AF65-F5344CB8AC3E}">
        <p14:creationId xmlns:p14="http://schemas.microsoft.com/office/powerpoint/2010/main" val="4021328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(1 of 2)</a:t>
            </a:r>
            <a:br>
              <a:rPr lang="en-US"/>
            </a:br>
            <a:r>
              <a:rPr lang="en-US"/>
              <a:t>New Metadata</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85000" lnSpcReduction="10000"/>
          </a:bodyPr>
          <a:lstStyle/>
          <a:p>
            <a:pPr marL="342900" indent="-342900">
              <a:lnSpc>
                <a:spcPct val="107000"/>
              </a:lnSpc>
              <a:spcBef>
                <a:spcPts val="0"/>
              </a:spcBef>
              <a:spcAft>
                <a:spcPts val="800"/>
              </a:spcAft>
              <a:buFont typeface="+mj-lt"/>
              <a:buAutoNum type="arabicParenR" startAt="2"/>
            </a:pPr>
            <a:r>
              <a:rPr lang="en-US" sz="2400">
                <a:latin typeface="Calibri" panose="020F0502020204030204" pitchFamily="34" charset="0"/>
                <a:cs typeface="Times New Roman" panose="02020603050405020304" pitchFamily="18" charset="0"/>
              </a:rPr>
              <a:t>Incorporate classification and special data handling information</a:t>
            </a:r>
          </a:p>
          <a:p>
            <a:pPr lvl="1">
              <a:lnSpc>
                <a:spcPct val="107000"/>
              </a:lnSpc>
              <a:spcBef>
                <a:spcPts val="0"/>
              </a:spcBef>
              <a:spcAft>
                <a:spcPts val="800"/>
              </a:spcAft>
              <a:buFont typeface="Wingdings" panose="05000000000000000000" pitchFamily="2" charset="2"/>
              <a:buChar char="ü"/>
            </a:pPr>
            <a:r>
              <a:rPr lang="en-US" sz="2000">
                <a:effectLst/>
                <a:latin typeface="Calibri" panose="020F0502020204030204" pitchFamily="34" charset="0"/>
                <a:ea typeface="Calibri" panose="020F0502020204030204" pitchFamily="34" charset="0"/>
                <a:cs typeface="Times New Roman" panose="02020603050405020304" pitchFamily="18" charset="0"/>
              </a:rPr>
              <a:t>Added Keyword: CLASSIFICATION</a:t>
            </a:r>
          </a:p>
          <a:p>
            <a:pPr lvl="1">
              <a:lnSpc>
                <a:spcPct val="107000"/>
              </a:lnSpc>
              <a:spcBef>
                <a:spcPts val="0"/>
              </a:spcBef>
              <a:spcAft>
                <a:spcPts val="800"/>
              </a:spcAft>
              <a:buFont typeface="Wingdings" panose="05000000000000000000" pitchFamily="2" charset="2"/>
              <a:buChar char="ü"/>
            </a:pPr>
            <a:r>
              <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Move up after COMMENT keyword in the header [need to decide where this goes] – do the same with NEXT_MSG_ID and previous??</a:t>
            </a:r>
          </a:p>
          <a:p>
            <a:pPr marL="342900" marR="0" lvl="0" indent="-342900">
              <a:lnSpc>
                <a:spcPct val="107000"/>
              </a:lnSpc>
              <a:spcBef>
                <a:spcPts val="0"/>
              </a:spcBef>
              <a:spcAft>
                <a:spcPts val="800"/>
              </a:spcAft>
              <a:buFont typeface="+mj-lt"/>
              <a:buAutoNum type="arabicParenR" startAt="6"/>
            </a:pPr>
            <a:r>
              <a:rPr lang="en-US" sz="2400">
                <a:effectLst/>
                <a:latin typeface="Calibri" panose="020F0502020204030204" pitchFamily="34" charset="0"/>
                <a:ea typeface="Calibri" panose="020F0502020204030204" pitchFamily="34" charset="0"/>
                <a:cs typeface="Times New Roman" panose="02020603050405020304" pitchFamily="18" charset="0"/>
              </a:rPr>
              <a:t>Incorporate “TIMING_UNCERTAINTY” functionality. Expected uncertainty (1-sigma) in time tag values.</a:t>
            </a:r>
          </a:p>
          <a:p>
            <a:pPr marR="0" lvl="1">
              <a:lnSpc>
                <a:spcPct val="107000"/>
              </a:lnSpc>
              <a:spcBef>
                <a:spcPts val="0"/>
              </a:spcBef>
              <a:spcAft>
                <a:spcPts val="800"/>
              </a:spcAft>
              <a:buFont typeface="Wingdings" panose="05000000000000000000" pitchFamily="2" charset="2"/>
              <a:buChar char="ü"/>
            </a:pPr>
            <a:r>
              <a:rPr lang="en-US" sz="2000">
                <a:latin typeface="Calibri" panose="020F0502020204030204" pitchFamily="34" charset="0"/>
                <a:cs typeface="Times New Roman" panose="02020603050405020304" pitchFamily="18" charset="0"/>
              </a:rPr>
              <a:t>Added keyword: TIMETAG_UNCERTAINTY</a:t>
            </a:r>
          </a:p>
          <a:p>
            <a:pPr marL="342900" marR="0" lvl="0" indent="-342900">
              <a:lnSpc>
                <a:spcPct val="107000"/>
              </a:lnSpc>
              <a:spcBef>
                <a:spcPts val="0"/>
              </a:spcBef>
              <a:spcAft>
                <a:spcPts val="800"/>
              </a:spcAft>
              <a:buFont typeface="+mj-lt"/>
              <a:buAutoNum type="arabicParenR" startAt="9"/>
            </a:pPr>
            <a:r>
              <a:rPr lang="en-US" sz="2400">
                <a:effectLst/>
                <a:latin typeface="Calibri" panose="020F0502020204030204" pitchFamily="34" charset="0"/>
                <a:ea typeface="Calibri" panose="020F0502020204030204" pitchFamily="34" charset="0"/>
                <a:cs typeface="Times New Roman" panose="02020603050405020304" pitchFamily="18" charset="0"/>
              </a:rPr>
              <a:t>Incorporate system configuration information</a:t>
            </a:r>
          </a:p>
          <a:p>
            <a:pPr marL="457200" lvl="1" indent="0">
              <a:lnSpc>
                <a:spcPct val="107000"/>
              </a:lnSpc>
              <a:spcBef>
                <a:spcPts val="0"/>
              </a:spcBef>
              <a:spcAft>
                <a:spcPts val="800"/>
              </a:spcAft>
              <a:buNone/>
            </a:pPr>
            <a:r>
              <a:rPr lang="en-US" sz="1800">
                <a:effectLst/>
                <a:latin typeface="Calibri" panose="020F0502020204030204" pitchFamily="34" charset="0"/>
                <a:ea typeface="Calibri" panose="020F0502020204030204" pitchFamily="34" charset="0"/>
                <a:cs typeface="Times New Roman" panose="02020603050405020304" pitchFamily="18" charset="0"/>
              </a:rPr>
              <a:t>such as </a:t>
            </a:r>
            <a:r>
              <a:rPr lang="en-US" sz="1800" err="1">
                <a:effectLst/>
                <a:latin typeface="Calibri" panose="020F0502020204030204" pitchFamily="34" charset="0"/>
                <a:ea typeface="Calibri" panose="020F0502020204030204" pitchFamily="34" charset="0"/>
                <a:cs typeface="Times New Roman" panose="02020603050405020304" pitchFamily="18" charset="0"/>
              </a:rPr>
              <a:t>EQUIPMENT_ID_PATHn</a:t>
            </a:r>
            <a:r>
              <a:rPr lang="en-US" sz="1800">
                <a:effectLst/>
                <a:latin typeface="Calibri" panose="020F0502020204030204" pitchFamily="34" charset="0"/>
                <a:ea typeface="Calibri" panose="020F0502020204030204" pitchFamily="34" charset="0"/>
                <a:cs typeface="Times New Roman" panose="02020603050405020304" pitchFamily="18" charset="0"/>
              </a:rPr>
              <a:t> or </a:t>
            </a:r>
            <a:r>
              <a:rPr lang="en-US" sz="1800" err="1">
                <a:effectLst/>
                <a:latin typeface="Calibri" panose="020F0502020204030204" pitchFamily="34" charset="0"/>
                <a:ea typeface="Calibri" panose="020F0502020204030204" pitchFamily="34" charset="0"/>
                <a:cs typeface="Times New Roman" panose="02020603050405020304" pitchFamily="18" charset="0"/>
              </a:rPr>
              <a:t>CONFIGURATION_Px</a:t>
            </a:r>
            <a:r>
              <a:rPr lang="en-US" sz="1800">
                <a:effectLst/>
                <a:latin typeface="Calibri" panose="020F0502020204030204" pitchFamily="34" charset="0"/>
                <a:ea typeface="Calibri" panose="020F0502020204030204" pitchFamily="34" charset="0"/>
                <a:cs typeface="Times New Roman" panose="02020603050405020304" pitchFamily="18" charset="0"/>
              </a:rPr>
              <a:t> (Px= </a:t>
            </a:r>
            <a:r>
              <a:rPr lang="en-US" sz="1800" err="1">
                <a:effectLst/>
                <a:latin typeface="Calibri" panose="020F0502020204030204" pitchFamily="34" charset="0"/>
                <a:ea typeface="Calibri" panose="020F0502020204030204" pitchFamily="34" charset="0"/>
                <a:cs typeface="Times New Roman" panose="02020603050405020304" pitchFamily="18" charset="0"/>
              </a:rPr>
              <a:t>Xth</a:t>
            </a:r>
            <a:r>
              <a:rPr lang="en-US" sz="1800">
                <a:effectLst/>
                <a:latin typeface="Calibri" panose="020F0502020204030204" pitchFamily="34" charset="0"/>
                <a:ea typeface="Calibri" panose="020F0502020204030204" pitchFamily="34" charset="0"/>
                <a:cs typeface="Times New Roman" panose="02020603050405020304" pitchFamily="18" charset="0"/>
              </a:rPr>
              <a:t> Participant’s signal path), MODEM_ID, TIME_FREQ_REF_SOURCE_ID, OSCILLATOR_ID (</a:t>
            </a:r>
            <a:r>
              <a:rPr lang="en-US" sz="1800" err="1">
                <a:effectLst/>
                <a:latin typeface="Calibri" panose="020F0502020204030204" pitchFamily="34" charset="0"/>
                <a:ea typeface="Calibri" panose="020F0502020204030204" pitchFamily="34" charset="0"/>
                <a:cs typeface="Times New Roman" panose="02020603050405020304" pitchFamily="18" charset="0"/>
              </a:rPr>
              <a:t>esp</a:t>
            </a:r>
            <a:r>
              <a:rPr lang="en-US" sz="1800">
                <a:effectLst/>
                <a:latin typeface="Calibri" panose="020F0502020204030204" pitchFamily="34" charset="0"/>
                <a:ea typeface="Calibri" panose="020F0502020204030204" pitchFamily="34" charset="0"/>
                <a:cs typeface="Times New Roman" panose="02020603050405020304" pitchFamily="18" charset="0"/>
              </a:rPr>
              <a:t> for onboard systems with external oscillator option), DSP_ID, Multiple Access System: Center frequency of each link, beamformer ID</a:t>
            </a:r>
          </a:p>
          <a:p>
            <a:pPr lvl="1">
              <a:lnSpc>
                <a:spcPct val="107000"/>
              </a:lnSpc>
              <a:spcBef>
                <a:spcPts val="0"/>
              </a:spcBef>
              <a:spcAft>
                <a:spcPts val="800"/>
              </a:spcAft>
              <a:buFont typeface="Wingdings" panose="05000000000000000000" pitchFamily="2" charset="2"/>
              <a:buChar char="ü"/>
            </a:pPr>
            <a:r>
              <a:rPr lang="en-US" sz="2000">
                <a:effectLst/>
                <a:latin typeface="Calibri" panose="020F0502020204030204" pitchFamily="34" charset="0"/>
                <a:ea typeface="Calibri" panose="020F0502020204030204" pitchFamily="34" charset="0"/>
                <a:cs typeface="Times New Roman" panose="02020603050405020304" pitchFamily="18" charset="0"/>
              </a:rPr>
              <a:t>Added keywords: FRONT_END_ID, SYSTEM_PATH, SYSTEM_MODE, TFR_ID</a:t>
            </a:r>
          </a:p>
          <a:p>
            <a:pPr lvl="1">
              <a:lnSpc>
                <a:spcPct val="107000"/>
              </a:lnSpc>
              <a:spcBef>
                <a:spcPts val="0"/>
              </a:spcBef>
              <a:spcAft>
                <a:spcPts val="800"/>
              </a:spcAft>
              <a:buFont typeface="Wingdings" panose="05000000000000000000" pitchFamily="2" charset="2"/>
              <a:buChar char="ü"/>
            </a:pPr>
            <a:r>
              <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Would it make sense to have CONFIG_ appended for all configuration items? Part of modularization</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10</a:t>
            </a:fld>
            <a:endParaRPr lang="en-US"/>
          </a:p>
        </p:txBody>
      </p:sp>
    </p:spTree>
    <p:extLst>
      <p:ext uri="{BB962C8B-B14F-4D97-AF65-F5344CB8AC3E}">
        <p14:creationId xmlns:p14="http://schemas.microsoft.com/office/powerpoint/2010/main" val="363769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(2 of 2)</a:t>
            </a:r>
            <a:br>
              <a:rPr lang="en-US"/>
            </a:br>
            <a:r>
              <a:rPr lang="en-US"/>
              <a:t>New Metadata</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62500" lnSpcReduction="20000"/>
          </a:bodyPr>
          <a:lstStyle/>
          <a:p>
            <a:pPr marL="342900" marR="0" lvl="0" indent="-342900">
              <a:lnSpc>
                <a:spcPct val="107000"/>
              </a:lnSpc>
              <a:spcBef>
                <a:spcPts val="0"/>
              </a:spcBef>
              <a:spcAft>
                <a:spcPts val="800"/>
              </a:spcAft>
              <a:buFont typeface="+mj-lt"/>
              <a:buAutoNum type="arabicParenR" startAt="10"/>
            </a:pPr>
            <a:r>
              <a:rPr lang="en-US" sz="2400" dirty="0">
                <a:effectLst/>
                <a:latin typeface="Calibri" panose="020F0502020204030204" pitchFamily="34" charset="0"/>
                <a:ea typeface="Calibri" panose="020F0502020204030204" pitchFamily="34" charset="0"/>
                <a:cs typeface="Times New Roman" panose="02020603050405020304" pitchFamily="18" charset="0"/>
              </a:rPr>
              <a:t>Incorporate new angle units, radians and “Angle Units” similar to “Range Units” implementation</a:t>
            </a:r>
          </a:p>
          <a:p>
            <a:pPr marL="457200" lvl="1"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Angle Units rationale: for sensors whose pointing is defined by units of a potentiometer, or other discrete intervals.</a:t>
            </a:r>
          </a:p>
          <a:p>
            <a:pPr marL="457200" lvl="1"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Should </a:t>
            </a:r>
            <a:r>
              <a:rPr lang="en-US" sz="2000" dirty="0">
                <a:latin typeface="Calibri" panose="020F0502020204030204" pitchFamily="34" charset="0"/>
                <a:ea typeface="Calibri" panose="020F0502020204030204" pitchFamily="34" charset="0"/>
                <a:cs typeface="Times New Roman" panose="02020603050405020304" pitchFamily="18" charset="0"/>
              </a:rPr>
              <a:t>Angle Units (AU) </a:t>
            </a:r>
            <a:r>
              <a:rPr lang="en-US" sz="2000" dirty="0">
                <a:effectLst/>
                <a:latin typeface="Calibri" panose="020F0502020204030204" pitchFamily="34" charset="0"/>
                <a:ea typeface="Calibri" panose="020F0502020204030204" pitchFamily="34" charset="0"/>
                <a:cs typeface="Times New Roman" panose="02020603050405020304" pitchFamily="18" charset="0"/>
              </a:rPr>
              <a:t>be defined in the TDM for interpreting purposes? It appears Range Units (RU) definitions are relegated to ICD.</a:t>
            </a:r>
          </a:p>
          <a:p>
            <a:pPr marL="457200" lvl="1" indent="0">
              <a:lnSpc>
                <a:spcPct val="107000"/>
              </a:lnSpc>
              <a:spcBef>
                <a:spcPts val="0"/>
              </a:spcBef>
              <a:spcAft>
                <a:spcPts val="8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P</a:t>
            </a:r>
            <a:r>
              <a:rPr lang="en-US" sz="2000" dirty="0">
                <a:effectLst/>
                <a:latin typeface="Calibri" panose="020F0502020204030204" pitchFamily="34" charset="0"/>
                <a:ea typeface="Calibri" panose="020F0502020204030204" pitchFamily="34" charset="0"/>
                <a:cs typeface="Times New Roman" panose="02020603050405020304" pitchFamily="18" charset="0"/>
              </a:rPr>
              <a:t>erhaps there is a need to eliminate ICD need and include both interpretations for RU and AU in TDM – for group discussion??</a:t>
            </a:r>
          </a:p>
          <a:p>
            <a:pPr marL="457200" lvl="1"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Track with OPEN COMMENT #2</a:t>
            </a:r>
          </a:p>
          <a:p>
            <a:pPr lvl="1">
              <a:lnSpc>
                <a:spcPct val="107000"/>
              </a:lnSpc>
              <a:spcBef>
                <a:spcPts val="0"/>
              </a:spcBef>
              <a:spcAft>
                <a:spcPts val="800"/>
              </a:spcAft>
              <a:buFont typeface="Wingdings" panose="05000000000000000000" pitchFamily="2" charset="2"/>
              <a:buChar char="ü"/>
            </a:pPr>
            <a:r>
              <a:rPr lang="en-US" dirty="0">
                <a:effectLst/>
                <a:latin typeface="Calibri" panose="020F0502020204030204" pitchFamily="34" charset="0"/>
                <a:ea typeface="Calibri" panose="020F0502020204030204" pitchFamily="34" charset="0"/>
                <a:cs typeface="Times New Roman" panose="02020603050405020304" pitchFamily="18" charset="0"/>
              </a:rPr>
              <a:t>Added keyword: ANGLE_UNITS</a:t>
            </a:r>
          </a:p>
          <a:p>
            <a:pPr lvl="1">
              <a:lnSpc>
                <a:spcPct val="107000"/>
              </a:lnSpc>
              <a:spcBef>
                <a:spcPts val="0"/>
              </a:spcBef>
              <a:spcAft>
                <a:spcPts val="800"/>
              </a:spcAft>
              <a:buFont typeface="Wingdings" panose="05000000000000000000" pitchFamily="2" charset="2"/>
              <a:buChar char="ü"/>
            </a:pP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Discussion: do we want to allow oddities?</a:t>
            </a:r>
            <a:r>
              <a:rPr lang="en-US">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[think of impacts of not including] </a:t>
            </a:r>
            <a:r>
              <a:rPr lang="en-US">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it could be a problem to include if the message does not include tools to interpret the values</a:t>
            </a:r>
            <a:endPar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startAt="13"/>
            </a:pPr>
            <a:r>
              <a:rPr lang="en-US" sz="2400" dirty="0">
                <a:effectLst/>
                <a:latin typeface="Calibri" panose="020F0502020204030204" pitchFamily="34" charset="0"/>
                <a:ea typeface="Calibri" panose="020F0502020204030204" pitchFamily="34" charset="0"/>
                <a:cs typeface="Times New Roman" panose="02020603050405020304" pitchFamily="18" charset="0"/>
              </a:rPr>
              <a:t>Incorporate “CCD_BINNING” information: integer for bins</a:t>
            </a:r>
          </a:p>
          <a:p>
            <a:pPr marL="9144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Added CCD binning as an example under the new SYSTEM_PATH keyword (see #9)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startAt="22"/>
            </a:pPr>
            <a:r>
              <a:rPr lang="en-US" sz="2400" dirty="0">
                <a:effectLst/>
                <a:latin typeface="Calibri" panose="020F0502020204030204" pitchFamily="34" charset="0"/>
                <a:ea typeface="Calibri" panose="020F0502020204030204" pitchFamily="34" charset="0"/>
                <a:cs typeface="Times New Roman" panose="02020603050405020304" pitchFamily="18" charset="0"/>
              </a:rPr>
              <a:t>Incorporate MINIMUM_DETECTABLE_RCS (minimum object RCS detectable by waveform and sequence)</a:t>
            </a:r>
          </a:p>
          <a:p>
            <a:pPr lvl="1">
              <a:lnSpc>
                <a:spcPct val="107000"/>
              </a:lnSpc>
              <a:spcBef>
                <a:spcPts val="0"/>
              </a:spcBef>
              <a:spcAft>
                <a:spcPts val="800"/>
              </a:spcAft>
              <a:buFont typeface="Wingdings" panose="05000000000000000000" pitchFamily="2" charset="2"/>
              <a:buChar char="ü"/>
            </a:pPr>
            <a:r>
              <a:rPr lang="en-US" dirty="0">
                <a:effectLst/>
                <a:latin typeface="Calibri" panose="020F0502020204030204" pitchFamily="34" charset="0"/>
                <a:ea typeface="Calibri" panose="020F0502020204030204" pitchFamily="34" charset="0"/>
                <a:cs typeface="Times New Roman" panose="02020603050405020304" pitchFamily="18" charset="0"/>
              </a:rPr>
              <a:t>Added meta keywords: MINIMUM_RCS, RCS UNITS (to include </a:t>
            </a:r>
            <a:r>
              <a:rPr lang="en-US" dirty="0" err="1">
                <a:effectLst/>
                <a:latin typeface="Calibri" panose="020F0502020204030204" pitchFamily="34" charset="0"/>
                <a:ea typeface="Calibri" panose="020F0502020204030204" pitchFamily="34" charset="0"/>
                <a:cs typeface="Times New Roman" panose="02020603050405020304" pitchFamily="18" charset="0"/>
              </a:rPr>
              <a:t>dBsm</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Bef>
                <a:spcPts val="0"/>
              </a:spcBef>
              <a:spcAft>
                <a:spcPts val="800"/>
              </a:spcAft>
              <a:buFont typeface="Wingdings" panose="05000000000000000000" pitchFamily="2" charset="2"/>
              <a:buChar char="ü"/>
            </a:pPr>
            <a:r>
              <a:rPr lang="en-US">
                <a:solidFill>
                  <a:srgbClr val="FF0000"/>
                </a:solidFill>
                <a:latin typeface="Calibri" panose="020F0502020204030204" pitchFamily="34" charset="0"/>
                <a:ea typeface="Calibri" panose="020F0502020204030204" pitchFamily="34" charset="0"/>
                <a:cs typeface="Times New Roman" panose="02020603050405020304" pitchFamily="18" charset="0"/>
              </a:rPr>
              <a:t>RCS_MIN and RCS_MAX look at implementation in ODM </a:t>
            </a:r>
            <a:r>
              <a:rPr lang="en-US">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RCS_MIN_DETECTABLE</a:t>
            </a:r>
          </a:p>
          <a:p>
            <a:pPr lvl="1">
              <a:lnSpc>
                <a:spcPct val="107000"/>
              </a:lnSpc>
              <a:spcBef>
                <a:spcPts val="0"/>
              </a:spcBef>
              <a:spcAft>
                <a:spcPts val="800"/>
              </a:spcAft>
              <a:buFont typeface="Wingdings" panose="05000000000000000000" pitchFamily="2" charset="2"/>
              <a:buChar char="ü"/>
            </a:pPr>
            <a:r>
              <a:rPr lang="en-US">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Jose Miguel will </a:t>
            </a:r>
            <a:r>
              <a:rPr lang="en-US">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check with operations about the units used for each parameter (MIN_RCS vs RCS)</a:t>
            </a:r>
          </a:p>
          <a:p>
            <a:pPr lvl="1">
              <a:lnSpc>
                <a:spcPct val="107000"/>
              </a:lnSpc>
              <a:spcBef>
                <a:spcPts val="0"/>
              </a:spcBef>
              <a:spcAft>
                <a:spcPts val="800"/>
              </a:spcAft>
              <a:buFont typeface="Wingdings" panose="05000000000000000000" pitchFamily="2" charset="2"/>
              <a:buChar char="ü"/>
            </a:pPr>
            <a:r>
              <a:rPr lang="en-US">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Should we consider single keywords for each unit??</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11</a:t>
            </a:fld>
            <a:endParaRPr lang="en-US"/>
          </a:p>
        </p:txBody>
      </p:sp>
    </p:spTree>
    <p:extLst>
      <p:ext uri="{BB962C8B-B14F-4D97-AF65-F5344CB8AC3E}">
        <p14:creationId xmlns:p14="http://schemas.microsoft.com/office/powerpoint/2010/main" val="47377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(1 of 2)</a:t>
            </a:r>
            <a:br>
              <a:rPr lang="en-US"/>
            </a:br>
            <a:r>
              <a:rPr lang="en-US"/>
              <a:t>Meta Data &amp; Data changes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lnSpcReduction="10000"/>
          </a:bodyPr>
          <a:lstStyle/>
          <a:p>
            <a:pPr marL="0" indent="0">
              <a:lnSpc>
                <a:spcPct val="107000"/>
              </a:lnSpc>
              <a:spcBef>
                <a:spcPts val="0"/>
              </a:spcBef>
              <a:spcAft>
                <a:spcPts val="800"/>
              </a:spcAft>
              <a:buNone/>
            </a:pPr>
            <a:r>
              <a:rPr lang="en-US" sz="2400" dirty="0">
                <a:latin typeface="Calibri" panose="020F0502020204030204" pitchFamily="34" charset="0"/>
                <a:cs typeface="Times New Roman" panose="02020603050405020304" pitchFamily="18" charset="0"/>
              </a:rPr>
              <a:t>7) Incorporate new DATA_QUALITY keyword entries and enable DATA_QUALITY in the Data Section</a:t>
            </a:r>
          </a:p>
          <a:p>
            <a:pPr lvl="1">
              <a:lnSpc>
                <a:spcPct val="107000"/>
              </a:lnSpc>
              <a:spcBef>
                <a:spcPts val="0"/>
              </a:spcBef>
              <a:spcAft>
                <a:spcPts val="800"/>
              </a:spcAft>
              <a:buFont typeface="Wingdings" panose="05000000000000000000" pitchFamily="2" charset="2"/>
              <a:buChar char="ü"/>
            </a:pPr>
            <a:r>
              <a:rPr lang="en-US" sz="1800" dirty="0">
                <a:latin typeface="Calibri" panose="020F0502020204030204" pitchFamily="34" charset="0"/>
                <a:cs typeface="Times New Roman" panose="02020603050405020304" pitchFamily="18" charset="0"/>
              </a:rPr>
              <a:t>Added possible values to DATA_QUALITY: VERIFIED, INVALID. VERIFIED=coarse checks, and repurposing VALIDATED=meet requirements (maintains backwards compatibility)</a:t>
            </a:r>
          </a:p>
          <a:p>
            <a:pPr marL="457200" lvl="1" indent="0">
              <a:lnSpc>
                <a:spcPct val="107000"/>
              </a:lnSpc>
              <a:spcBef>
                <a:spcPts val="0"/>
              </a:spcBef>
              <a:spcAft>
                <a:spcPts val="800"/>
              </a:spcAft>
              <a:buNone/>
            </a:pPr>
            <a:r>
              <a:rPr lang="en-US" sz="1800" dirty="0">
                <a:latin typeface="Calibri" panose="020F0502020204030204" pitchFamily="34" charset="0"/>
                <a:cs typeface="Times New Roman" panose="02020603050405020304" pitchFamily="18" charset="0"/>
              </a:rPr>
              <a:t>Included changes in different sections of the document to enable the possibility of incorporating quality “indicators” for each observable (also when corrections apply – see #8). Allow flexibility (still kept in meta to provide backwards compatibility).</a:t>
            </a:r>
          </a:p>
          <a:p>
            <a:pPr marL="0" indent="0">
              <a:lnSpc>
                <a:spcPct val="107000"/>
              </a:lnSpc>
              <a:spcBef>
                <a:spcPts val="0"/>
              </a:spcBef>
              <a:spcAft>
                <a:spcPts val="800"/>
              </a:spcAft>
              <a:buNone/>
            </a:pPr>
            <a:r>
              <a:rPr lang="en-US" sz="2400" dirty="0">
                <a:latin typeface="Calibri" panose="020F0502020204030204" pitchFamily="34" charset="0"/>
                <a:cs typeface="Times New Roman" panose="02020603050405020304" pitchFamily="18" charset="0"/>
              </a:rPr>
              <a:t>8) Allow for designation of corrections for each data type and incorporate new CORRECTION_TIME keyword.</a:t>
            </a:r>
          </a:p>
          <a:p>
            <a:pPr marL="457200" lvl="1" indent="0">
              <a:lnSpc>
                <a:spcPct val="107000"/>
              </a:lnSpc>
              <a:spcBef>
                <a:spcPts val="0"/>
              </a:spcBef>
              <a:spcAft>
                <a:spcPts val="800"/>
              </a:spcAft>
              <a:buNone/>
            </a:pPr>
            <a:r>
              <a:rPr lang="en-US" sz="1800" dirty="0">
                <a:latin typeface="Calibri" panose="020F0502020204030204" pitchFamily="34" charset="0"/>
                <a:cs typeface="Times New Roman" panose="02020603050405020304" pitchFamily="18" charset="0"/>
              </a:rPr>
              <a:t>Included changes in different sections of the document to enable the possibility of incorporating correction “indicators” for each observable (similar as done with #7, see example ahead)</a:t>
            </a:r>
          </a:p>
          <a:p>
            <a:pPr lvl="1">
              <a:lnSpc>
                <a:spcPct val="107000"/>
              </a:lnSpc>
              <a:spcBef>
                <a:spcPts val="0"/>
              </a:spcBef>
              <a:spcAft>
                <a:spcPts val="800"/>
              </a:spcAft>
              <a:buFont typeface="Wingdings" panose="05000000000000000000" pitchFamily="2" charset="2"/>
              <a:buChar char="ü"/>
            </a:pPr>
            <a:r>
              <a:rPr lang="en-US" sz="1800" dirty="0">
                <a:latin typeface="Calibri" panose="020F0502020204030204" pitchFamily="34" charset="0"/>
                <a:cs typeface="Times New Roman" panose="02020603050405020304" pitchFamily="18" charset="0"/>
              </a:rPr>
              <a:t>Added keyword: CORRECTION_TIME</a:t>
            </a: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12</a:t>
            </a:fld>
            <a:endParaRPr lang="en-US"/>
          </a:p>
        </p:txBody>
      </p:sp>
    </p:spTree>
    <p:extLst>
      <p:ext uri="{BB962C8B-B14F-4D97-AF65-F5344CB8AC3E}">
        <p14:creationId xmlns:p14="http://schemas.microsoft.com/office/powerpoint/2010/main" val="385208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(2 of 2)</a:t>
            </a:r>
            <a:br>
              <a:rPr lang="en-US"/>
            </a:br>
            <a:r>
              <a:rPr lang="en-US"/>
              <a:t>Meta Data &amp; Data changes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a:bodyPr>
          <a:lstStyle/>
          <a:p>
            <a:pPr marL="0" indent="0">
              <a:lnSpc>
                <a:spcPct val="107000"/>
              </a:lnSpc>
              <a:spcBef>
                <a:spcPts val="0"/>
              </a:spcBef>
              <a:spcAft>
                <a:spcPts val="800"/>
              </a:spcAft>
              <a:buNone/>
            </a:pPr>
            <a:r>
              <a:rPr lang="en-US" sz="2400" dirty="0">
                <a:latin typeface="Calibri" panose="020F0502020204030204" pitchFamily="34" charset="0"/>
                <a:cs typeface="Times New Roman" panose="02020603050405020304" pitchFamily="18" charset="0"/>
              </a:rPr>
              <a:t>16) Incorporate functionality for ANGLE_2_TRAIN (deg): offset of antenna in ANGLE_2 (elevation) that can vary during a track; differs from a constant CORRECTION_ANGLE_2</a:t>
            </a:r>
          </a:p>
          <a:p>
            <a:pPr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Did not add ANGLE_2_TRAIN observable.</a:t>
            </a:r>
          </a:p>
          <a:p>
            <a:pPr lvl="1">
              <a:lnSpc>
                <a:spcPct val="107000"/>
              </a:lnSpc>
              <a:spcBef>
                <a:spcPts val="0"/>
              </a:spcBef>
              <a:spcAft>
                <a:spcPts val="800"/>
              </a:spcAft>
              <a:buFont typeface="Wingdings" panose="05000000000000000000" pitchFamily="2" charset="2"/>
              <a:buChar char="ü"/>
            </a:pPr>
            <a:r>
              <a:rPr lang="en-US" sz="2000" dirty="0">
                <a:latin typeface="Calibri" panose="020F0502020204030204" pitchFamily="34" charset="0"/>
                <a:cs typeface="Times New Roman" panose="02020603050405020304" pitchFamily="18" charset="0"/>
              </a:rPr>
              <a:t>Added CORRECTION_* keyword to data section. (provides flexibility to update corrections dynamically if needed)</a:t>
            </a:r>
          </a:p>
          <a:p>
            <a:pPr lvl="1">
              <a:lnSpc>
                <a:spcPct val="107000"/>
              </a:lnSpc>
              <a:spcBef>
                <a:spcPts val="0"/>
              </a:spcBef>
              <a:spcAft>
                <a:spcPts val="800"/>
              </a:spcAft>
              <a:buFont typeface="Wingdings" panose="05000000000000000000" pitchFamily="2" charset="2"/>
              <a:buChar char="ü"/>
            </a:pPr>
            <a:r>
              <a:rPr lang="en-US" sz="2000" dirty="0">
                <a:solidFill>
                  <a:srgbClr val="FF0000"/>
                </a:solidFill>
                <a:latin typeface="Calibri" panose="020F0502020204030204" pitchFamily="34" charset="0"/>
                <a:cs typeface="Times New Roman" panose="02020603050405020304" pitchFamily="18" charset="0"/>
              </a:rPr>
              <a:t>(add to either have corrections in metadata section or data section but not both)</a:t>
            </a:r>
          </a:p>
          <a:p>
            <a:pPr lvl="1">
              <a:lnSpc>
                <a:spcPct val="107000"/>
              </a:lnSpc>
              <a:spcBef>
                <a:spcPts val="0"/>
              </a:spcBef>
              <a:spcAft>
                <a:spcPts val="800"/>
              </a:spcAft>
              <a:buFont typeface="Wingdings" panose="05000000000000000000" pitchFamily="2" charset="2"/>
              <a:buChar char="ü"/>
            </a:pPr>
            <a:r>
              <a:rPr lang="en-US" sz="2000" dirty="0">
                <a:solidFill>
                  <a:srgbClr val="FF0000"/>
                </a:solidFill>
                <a:latin typeface="Calibri" panose="020F0502020204030204" pitchFamily="34" charset="0"/>
                <a:cs typeface="Times New Roman" panose="02020603050405020304" pitchFamily="18" charset="0"/>
              </a:rPr>
              <a:t>Could potentially add a corrections keyword with all corrections</a:t>
            </a:r>
          </a:p>
          <a:p>
            <a:pPr lvl="2">
              <a:lnSpc>
                <a:spcPct val="107000"/>
              </a:lnSpc>
              <a:spcBef>
                <a:spcPts val="0"/>
              </a:spcBef>
              <a:spcAft>
                <a:spcPts val="800"/>
              </a:spcAft>
              <a:buFont typeface="Wingdings" panose="05000000000000000000" pitchFamily="2" charset="2"/>
              <a:buChar char="ü"/>
            </a:pPr>
            <a:r>
              <a:rPr lang="en-US" sz="1600" dirty="0">
                <a:solidFill>
                  <a:srgbClr val="FF0000"/>
                </a:solidFill>
                <a:latin typeface="Calibri" panose="020F0502020204030204" pitchFamily="34" charset="0"/>
                <a:cs typeface="Times New Roman" panose="02020603050405020304" pitchFamily="18" charset="0"/>
              </a:rPr>
              <a:t>E.g. CORRECTIONS = &lt;timestamp&gt; ANGLE_1 0.02 ANGLE_2 0.024 RANGE 123.023</a:t>
            </a: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13</a:t>
            </a:fld>
            <a:endParaRPr lang="en-US"/>
          </a:p>
        </p:txBody>
      </p:sp>
    </p:spTree>
    <p:extLst>
      <p:ext uri="{BB962C8B-B14F-4D97-AF65-F5344CB8AC3E}">
        <p14:creationId xmlns:p14="http://schemas.microsoft.com/office/powerpoint/2010/main" val="4090836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 Example</a:t>
            </a:r>
            <a:br>
              <a:rPr lang="en-US"/>
            </a:br>
            <a:r>
              <a:rPr lang="en-US"/>
              <a:t>Meta Data &amp; Data changes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a:xfrm>
            <a:off x="838200" y="1825625"/>
            <a:ext cx="4473539" cy="4351338"/>
          </a:xfrm>
        </p:spPr>
        <p:txBody>
          <a:bodyPr>
            <a:normAutofit fontScale="77500" lnSpcReduction="20000"/>
          </a:bodyPr>
          <a:lstStyle/>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META_START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DATA_TYPES = [ANGLE_1 ANGLE_2]</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START_TIME = 2012-10-29T17:46:39.02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STOP_TIME = 2012-10-29T17:50:53.02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PARTICIPANT_1 = 211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PARTICIPANT_2 = 27715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 = SEQUENTIAL</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PATH = 2,1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ANGLE_TYPE = AZEL</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ANGLE_UNITS = deg</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DATA_QUALITY = VERIFIED, INVALID</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CORRECTION_ANGLE_1 = 0.003478</a:t>
            </a:r>
          </a:p>
          <a:p>
            <a:pPr mar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CORRECTION_ANGLE_2 = 0.0080</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META_STOP </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14</a:t>
            </a:fld>
            <a:endParaRPr lang="en-US"/>
          </a:p>
        </p:txBody>
      </p:sp>
      <p:sp>
        <p:nvSpPr>
          <p:cNvPr id="5" name="Content Placeholder 2">
            <a:extLst>
              <a:ext uri="{FF2B5EF4-FFF2-40B4-BE49-F238E27FC236}">
                <a16:creationId xmlns:a16="http://schemas.microsoft.com/office/drawing/2014/main" id="{E255B860-B419-408A-9B8B-91E80CB6D7A4}"/>
              </a:ext>
            </a:extLst>
          </p:cNvPr>
          <p:cNvSpPr txBox="1">
            <a:spLocks/>
          </p:cNvSpPr>
          <p:nvPr/>
        </p:nvSpPr>
        <p:spPr>
          <a:xfrm>
            <a:off x="4874231" y="1789050"/>
            <a:ext cx="619103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DATA_START </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2012-10-29T17:46:39.02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332.2298750</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U</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2012-10-29T17:46:39.02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16.3028389</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C</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2012-10-29T17:48:46.02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332.7485833</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U</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2012-10-29T17:48:46.02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16.1876917</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C</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333.2668750</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U</a:t>
            </a:r>
          </a:p>
          <a:p>
            <a:pPr marL="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CORRECTION_ANGLE_2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0.0180</a:t>
            </a:r>
            <a:endPar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16.0716806</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rPr>
              <a:t>C</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DATA_STOP</a:t>
            </a:r>
          </a:p>
          <a:p>
            <a:pPr marL="0" indent="0">
              <a:lnSpc>
                <a:spcPct val="107000"/>
              </a:lnSpc>
              <a:spcBef>
                <a:spcPts val="0"/>
              </a:spcBef>
              <a:spcAft>
                <a:spcPts val="800"/>
              </a:spcAft>
              <a:buFont typeface="Arial" panose="020B0604020202020204" pitchFamily="34" charset="0"/>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972563E7-D079-4A94-AAF9-5A03D54269A2}"/>
              </a:ext>
            </a:extLst>
          </p:cNvPr>
          <p:cNvSpPr txBox="1"/>
          <p:nvPr/>
        </p:nvSpPr>
        <p:spPr>
          <a:xfrm>
            <a:off x="3600900" y="5681255"/>
            <a:ext cx="8189359" cy="923330"/>
          </a:xfrm>
          <a:prstGeom prst="rect">
            <a:avLst/>
          </a:prstGeom>
          <a:noFill/>
        </p:spPr>
        <p:txBody>
          <a:bodyPr wrap="square" rtlCol="0">
            <a:spAutoFit/>
          </a:bodyPr>
          <a:lstStyle/>
          <a:p>
            <a:r>
              <a:rPr lang="en-US">
                <a:highlight>
                  <a:srgbClr val="00FF00"/>
                </a:highlight>
              </a:rPr>
              <a:t>Date/Time</a:t>
            </a:r>
            <a:r>
              <a:rPr lang="en-US"/>
              <a:t>	</a:t>
            </a:r>
            <a:r>
              <a:rPr lang="en-US">
                <a:highlight>
                  <a:srgbClr val="00FFFF"/>
                </a:highlight>
              </a:rPr>
              <a:t>Data Value	</a:t>
            </a:r>
            <a:r>
              <a:rPr lang="en-US">
                <a:highlight>
                  <a:srgbClr val="FFFF00"/>
                </a:highlight>
              </a:rPr>
              <a:t>Validity</a:t>
            </a:r>
            <a:r>
              <a:rPr lang="en-US"/>
              <a:t>-</a:t>
            </a:r>
            <a:r>
              <a:rPr lang="en-US" err="1">
                <a:highlight>
                  <a:srgbClr val="FF00FF"/>
                </a:highlight>
              </a:rPr>
              <a:t>Correction_Applied</a:t>
            </a:r>
            <a:endParaRPr lang="en-US">
              <a:highlight>
                <a:srgbClr val="FF00FF"/>
              </a:highlight>
            </a:endParaRPr>
          </a:p>
          <a:p>
            <a:r>
              <a:rPr lang="en-US"/>
              <a:t>				</a:t>
            </a:r>
            <a:r>
              <a:rPr lang="en-US">
                <a:highlight>
                  <a:srgbClr val="FFFF00"/>
                </a:highlight>
              </a:rPr>
              <a:t>V = Verified</a:t>
            </a:r>
            <a:r>
              <a:rPr lang="en-US"/>
              <a:t>	</a:t>
            </a:r>
            <a:r>
              <a:rPr lang="en-US">
                <a:highlight>
                  <a:srgbClr val="FF00FF"/>
                </a:highlight>
              </a:rPr>
              <a:t>C = Corrected</a:t>
            </a:r>
          </a:p>
          <a:p>
            <a:r>
              <a:rPr lang="en-US"/>
              <a:t>				</a:t>
            </a:r>
            <a:r>
              <a:rPr lang="en-US">
                <a:highlight>
                  <a:srgbClr val="FFFF00"/>
                </a:highlight>
              </a:rPr>
              <a:t>I = Invalid	</a:t>
            </a:r>
            <a:r>
              <a:rPr lang="en-US"/>
              <a:t>	</a:t>
            </a:r>
            <a:r>
              <a:rPr lang="en-US">
                <a:highlight>
                  <a:srgbClr val="FF00FF"/>
                </a:highlight>
              </a:rPr>
              <a:t>U = Uncorrected</a:t>
            </a:r>
          </a:p>
        </p:txBody>
      </p:sp>
    </p:spTree>
    <p:extLst>
      <p:ext uri="{BB962C8B-B14F-4D97-AF65-F5344CB8AC3E}">
        <p14:creationId xmlns:p14="http://schemas.microsoft.com/office/powerpoint/2010/main" val="425746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TDM Vp2.01 Changes – Example</a:t>
            </a:r>
            <a:br>
              <a:rPr lang="en-US" dirty="0"/>
            </a:br>
            <a:r>
              <a:rPr lang="en-US" dirty="0"/>
              <a:t>Meta Data &amp; Data changes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a:xfrm>
            <a:off x="838200" y="1825625"/>
            <a:ext cx="4473539" cy="4351338"/>
          </a:xfrm>
        </p:spPr>
        <p:txBody>
          <a:bodyPr>
            <a:normAutofit fontScale="77500" lnSpcReduction="20000"/>
          </a:bodyPr>
          <a:lstStyle/>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META_START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DATA_TYPES = [ANGLE_1 ANGLE_2]</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START_TIME = 2012-10-29T17:46:39.02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STOP_TIME = 2012-10-29T17:50:53.02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PARTICIPANT_1 = 211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PARTICIPANT_2 = 27715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 = SEQUENTIAL</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PATH = 2,1 </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ANGLE_TYPE = AZEL</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ANGLE_UNITS = deg</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DATA_QUALITY = VERIFIED, INVALID</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CORRECTION_ANGLE_1 = 0.003478</a:t>
            </a:r>
          </a:p>
          <a:p>
            <a:pPr mar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CORRECTION_ANGLE_2 = 0.0080</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META_STOP </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15</a:t>
            </a:fld>
            <a:endParaRPr lang="en-US"/>
          </a:p>
        </p:txBody>
      </p:sp>
      <p:sp>
        <p:nvSpPr>
          <p:cNvPr id="5" name="Content Placeholder 2">
            <a:extLst>
              <a:ext uri="{FF2B5EF4-FFF2-40B4-BE49-F238E27FC236}">
                <a16:creationId xmlns:a16="http://schemas.microsoft.com/office/drawing/2014/main" id="{E255B860-B419-408A-9B8B-91E80CB6D7A4}"/>
              </a:ext>
            </a:extLst>
          </p:cNvPr>
          <p:cNvSpPr txBox="1">
            <a:spLocks/>
          </p:cNvSpPr>
          <p:nvPr/>
        </p:nvSpPr>
        <p:spPr>
          <a:xfrm>
            <a:off x="4874231" y="1789050"/>
            <a:ext cx="619103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DATA_START </a:t>
            </a: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2012-10-29T17:46:39.02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332.2298750</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2012-10-29T17:46:39.02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16.3028389</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2012-10-29T17:48:46.02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332.7485833</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2012-10-29T17:48:46.02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16.1876917</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ANGLE_1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333.2668750</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CORRECTION_ANGLE_2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0.0180</a:t>
            </a:r>
            <a:endPar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ANGLE_2 = </a:t>
            </a:r>
            <a:r>
              <a:rPr lang="en-US" sz="20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2012-10-29T17:50:53.02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16.0716806</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V</a:t>
            </a:r>
            <a:endParaRPr lang="en-US" sz="2000" dirty="0">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000" dirty="0">
                <a:latin typeface="Calibri" panose="020F0502020204030204" pitchFamily="34" charset="0"/>
                <a:ea typeface="Calibri" panose="020F0502020204030204" pitchFamily="34" charset="0"/>
                <a:cs typeface="Times New Roman" panose="02020603050405020304" pitchFamily="18" charset="0"/>
              </a:rPr>
              <a:t>DATA_STOP</a:t>
            </a:r>
          </a:p>
          <a:p>
            <a:pPr marL="0" indent="0">
              <a:lnSpc>
                <a:spcPct val="107000"/>
              </a:lnSpc>
              <a:spcBef>
                <a:spcPts val="0"/>
              </a:spcBef>
              <a:spcAft>
                <a:spcPts val="800"/>
              </a:spcAft>
              <a:buFont typeface="Arial" panose="020B0604020202020204" pitchFamily="34" charset="0"/>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972563E7-D079-4A94-AAF9-5A03D54269A2}"/>
              </a:ext>
            </a:extLst>
          </p:cNvPr>
          <p:cNvSpPr txBox="1"/>
          <p:nvPr/>
        </p:nvSpPr>
        <p:spPr>
          <a:xfrm>
            <a:off x="3600900" y="5681255"/>
            <a:ext cx="8189359" cy="923330"/>
          </a:xfrm>
          <a:prstGeom prst="rect">
            <a:avLst/>
          </a:prstGeom>
          <a:noFill/>
        </p:spPr>
        <p:txBody>
          <a:bodyPr wrap="square" rtlCol="0">
            <a:spAutoFit/>
          </a:bodyPr>
          <a:lstStyle/>
          <a:p>
            <a:r>
              <a:rPr lang="en-US" dirty="0">
                <a:highlight>
                  <a:srgbClr val="00FF00"/>
                </a:highlight>
              </a:rPr>
              <a:t>Date/Time</a:t>
            </a:r>
            <a:r>
              <a:rPr lang="en-US" dirty="0"/>
              <a:t>	</a:t>
            </a:r>
            <a:r>
              <a:rPr lang="en-US" dirty="0">
                <a:highlight>
                  <a:srgbClr val="00FFFF"/>
                </a:highlight>
              </a:rPr>
              <a:t>Data Value	</a:t>
            </a:r>
            <a:r>
              <a:rPr lang="en-US" dirty="0">
                <a:highlight>
                  <a:srgbClr val="FFFF00"/>
                </a:highlight>
              </a:rPr>
              <a:t>Validity</a:t>
            </a:r>
            <a:endParaRPr lang="en-US" dirty="0">
              <a:highlight>
                <a:srgbClr val="FF00FF"/>
              </a:highlight>
            </a:endParaRPr>
          </a:p>
          <a:p>
            <a:r>
              <a:rPr lang="en-US" dirty="0"/>
              <a:t>				</a:t>
            </a:r>
            <a:r>
              <a:rPr lang="en-US" dirty="0">
                <a:highlight>
                  <a:srgbClr val="FFFF00"/>
                </a:highlight>
              </a:rPr>
              <a:t>V = Verified</a:t>
            </a:r>
            <a:endParaRPr lang="en-US" dirty="0">
              <a:highlight>
                <a:srgbClr val="FF00FF"/>
              </a:highlight>
            </a:endParaRPr>
          </a:p>
          <a:p>
            <a:r>
              <a:rPr lang="en-US" dirty="0"/>
              <a:t>				</a:t>
            </a:r>
            <a:r>
              <a:rPr lang="en-US" dirty="0">
                <a:highlight>
                  <a:srgbClr val="FFFF00"/>
                </a:highlight>
              </a:rPr>
              <a:t>I = Invalid	</a:t>
            </a:r>
            <a:endParaRPr lang="en-US" dirty="0">
              <a:highlight>
                <a:srgbClr val="FF00FF"/>
              </a:highlight>
            </a:endParaRPr>
          </a:p>
        </p:txBody>
      </p:sp>
      <p:sp>
        <p:nvSpPr>
          <p:cNvPr id="8" name="TextBox 7">
            <a:extLst>
              <a:ext uri="{FF2B5EF4-FFF2-40B4-BE49-F238E27FC236}">
                <a16:creationId xmlns:a16="http://schemas.microsoft.com/office/drawing/2014/main" id="{F98A9EAC-B4D5-4D55-963E-93178EC051CD}"/>
              </a:ext>
            </a:extLst>
          </p:cNvPr>
          <p:cNvSpPr txBox="1"/>
          <p:nvPr/>
        </p:nvSpPr>
        <p:spPr>
          <a:xfrm>
            <a:off x="6096000" y="136525"/>
            <a:ext cx="6096000" cy="1938992"/>
          </a:xfrm>
          <a:prstGeom prst="rect">
            <a:avLst/>
          </a:prstGeom>
          <a:noFill/>
        </p:spPr>
        <p:txBody>
          <a:bodyPr wrap="square">
            <a:spAutoFit/>
          </a:bodyPr>
          <a:lstStyle/>
          <a:p>
            <a:pPr marL="0" marR="0">
              <a:spcBef>
                <a:spcPts val="1500"/>
              </a:spcBef>
              <a:spcAft>
                <a:spcPts val="750"/>
              </a:spcAft>
            </a:pPr>
            <a:r>
              <a:rPr lang="en-US"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As part of WG feedback, removed correction indicators (pink) – from prior slide; since corrections for a specific observable are likely applied or not for the entire data section. Need to work on separating corrections for each observable within the metadata section to make that work.</a:t>
            </a:r>
            <a:endParaRPr lang="en-US" sz="2000" b="1"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83697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V2.01 Participant Changes</a:t>
            </a:r>
            <a:br>
              <a:rPr lang="en-US"/>
            </a:br>
            <a:r>
              <a:rPr lang="en-US"/>
              <a:t>Meta Data Amended</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a:bodyPr>
          <a:lstStyle/>
          <a:p>
            <a:pPr marL="0" indent="0">
              <a:buNone/>
            </a:pPr>
            <a:r>
              <a:rPr lang="en-US" dirty="0"/>
              <a:t>5) Updated </a:t>
            </a:r>
            <a:r>
              <a:rPr lang="en-US" dirty="0" err="1"/>
              <a:t>PARTICIPANT_n</a:t>
            </a:r>
            <a:r>
              <a:rPr lang="en-US" dirty="0"/>
              <a:t>: Increase the number of participants to accommodate relay and constellation systems</a:t>
            </a:r>
          </a:p>
          <a:p>
            <a:pPr lvl="1"/>
            <a:r>
              <a:rPr lang="en-US" dirty="0"/>
              <a:t>Modified </a:t>
            </a:r>
            <a:r>
              <a:rPr lang="en-US" dirty="0" err="1"/>
              <a:t>PARTICIPANT_n</a:t>
            </a:r>
            <a:r>
              <a:rPr lang="en-US" dirty="0"/>
              <a:t> field</a:t>
            </a:r>
          </a:p>
          <a:p>
            <a:pPr lvl="1"/>
            <a:r>
              <a:rPr lang="en-US" dirty="0"/>
              <a:t>Added a new MODE=RELAY</a:t>
            </a:r>
          </a:p>
          <a:p>
            <a:pPr lvl="1"/>
            <a:r>
              <a:rPr lang="en-US" dirty="0"/>
              <a:t>Added text explaining RELAY mode</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16</a:t>
            </a:fld>
            <a:endParaRPr lang="en-US"/>
          </a:p>
        </p:txBody>
      </p:sp>
    </p:spTree>
    <p:extLst>
      <p:ext uri="{BB962C8B-B14F-4D97-AF65-F5344CB8AC3E}">
        <p14:creationId xmlns:p14="http://schemas.microsoft.com/office/powerpoint/2010/main" val="343084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21A9-AD42-4F29-A0BC-517ACB7FC56F}"/>
              </a:ext>
            </a:extLst>
          </p:cNvPr>
          <p:cNvSpPr>
            <a:spLocks noGrp="1"/>
          </p:cNvSpPr>
          <p:nvPr>
            <p:ph type="title"/>
          </p:nvPr>
        </p:nvSpPr>
        <p:spPr>
          <a:xfrm>
            <a:off x="838200" y="365125"/>
            <a:ext cx="11203112" cy="1325563"/>
          </a:xfrm>
        </p:spPr>
        <p:txBody>
          <a:bodyPr/>
          <a:lstStyle/>
          <a:p>
            <a:r>
              <a:rPr lang="en-US" dirty="0"/>
              <a:t>Participant_5 Example scenario (</a:t>
            </a:r>
            <a:r>
              <a:rPr lang="en-US" b="1" dirty="0"/>
              <a:t>does not work</a:t>
            </a:r>
            <a:r>
              <a:rPr lang="en-US" dirty="0"/>
              <a:t>)</a:t>
            </a:r>
          </a:p>
        </p:txBody>
      </p:sp>
      <p:sp>
        <p:nvSpPr>
          <p:cNvPr id="4" name="Slide Number Placeholder 3">
            <a:extLst>
              <a:ext uri="{FF2B5EF4-FFF2-40B4-BE49-F238E27FC236}">
                <a16:creationId xmlns:a16="http://schemas.microsoft.com/office/drawing/2014/main" id="{1582E78B-116E-4D93-B054-9FB56054B63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EC45F3-5820-1141-8702-7AA835721C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Graphic 5" descr="Satellite outline">
            <a:extLst>
              <a:ext uri="{FF2B5EF4-FFF2-40B4-BE49-F238E27FC236}">
                <a16:creationId xmlns:a16="http://schemas.microsoft.com/office/drawing/2014/main" id="{344EB66B-4414-4BD1-B6D1-A48379E3B3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6034889" y="2517695"/>
            <a:ext cx="914400" cy="914400"/>
          </a:xfrm>
          <a:prstGeom prst="rect">
            <a:avLst/>
          </a:prstGeom>
        </p:spPr>
      </p:pic>
      <p:pic>
        <p:nvPicPr>
          <p:cNvPr id="8" name="Graphic 7" descr="Satellite dish outline">
            <a:extLst>
              <a:ext uri="{FF2B5EF4-FFF2-40B4-BE49-F238E27FC236}">
                <a16:creationId xmlns:a16="http://schemas.microsoft.com/office/drawing/2014/main" id="{8247F602-3960-4F37-A02D-98C5CFE5E8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23057" y="4589486"/>
            <a:ext cx="914400" cy="914400"/>
          </a:xfrm>
          <a:prstGeom prst="rect">
            <a:avLst/>
          </a:prstGeom>
        </p:spPr>
      </p:pic>
      <p:pic>
        <p:nvPicPr>
          <p:cNvPr id="9" name="Graphic 8" descr="Satellite outline">
            <a:extLst>
              <a:ext uri="{FF2B5EF4-FFF2-40B4-BE49-F238E27FC236}">
                <a16:creationId xmlns:a16="http://schemas.microsoft.com/office/drawing/2014/main" id="{F420E12E-6D17-48C8-9256-D6B4C31C8A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40223" y="2640016"/>
            <a:ext cx="914400" cy="914400"/>
          </a:xfrm>
          <a:prstGeom prst="rect">
            <a:avLst/>
          </a:prstGeom>
        </p:spPr>
      </p:pic>
      <p:pic>
        <p:nvPicPr>
          <p:cNvPr id="10" name="Graphic 9" descr="Satellite dish outline">
            <a:extLst>
              <a:ext uri="{FF2B5EF4-FFF2-40B4-BE49-F238E27FC236}">
                <a16:creationId xmlns:a16="http://schemas.microsoft.com/office/drawing/2014/main" id="{CBA1CE89-56E8-4860-9C2C-2B48848FC5D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10654623" y="4695504"/>
            <a:ext cx="914400" cy="914400"/>
          </a:xfrm>
          <a:prstGeom prst="rect">
            <a:avLst/>
          </a:prstGeom>
        </p:spPr>
      </p:pic>
      <p:pic>
        <p:nvPicPr>
          <p:cNvPr id="12" name="Graphic 11" descr="Satellite with solid fill">
            <a:extLst>
              <a:ext uri="{FF2B5EF4-FFF2-40B4-BE49-F238E27FC236}">
                <a16:creationId xmlns:a16="http://schemas.microsoft.com/office/drawing/2014/main" id="{1650D63B-D622-43BC-9F52-98F7632F577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8844958">
            <a:off x="7949894" y="2335966"/>
            <a:ext cx="608100" cy="608100"/>
          </a:xfrm>
          <a:prstGeom prst="rect">
            <a:avLst/>
          </a:prstGeom>
        </p:spPr>
      </p:pic>
      <p:cxnSp>
        <p:nvCxnSpPr>
          <p:cNvPr id="14" name="Straight Arrow Connector 13">
            <a:extLst>
              <a:ext uri="{FF2B5EF4-FFF2-40B4-BE49-F238E27FC236}">
                <a16:creationId xmlns:a16="http://schemas.microsoft.com/office/drawing/2014/main" id="{C22A28E6-3F1C-46C4-A113-D143D76FCFB5}"/>
              </a:ext>
            </a:extLst>
          </p:cNvPr>
          <p:cNvCxnSpPr>
            <a:cxnSpLocks/>
          </p:cNvCxnSpPr>
          <p:nvPr/>
        </p:nvCxnSpPr>
        <p:spPr>
          <a:xfrm flipV="1">
            <a:off x="5241110" y="3294086"/>
            <a:ext cx="848139" cy="129540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640FD6B-6CE2-46DD-961E-87491D47DF92}"/>
              </a:ext>
            </a:extLst>
          </p:cNvPr>
          <p:cNvCxnSpPr>
            <a:cxnSpLocks/>
          </p:cNvCxnSpPr>
          <p:nvPr/>
        </p:nvCxnSpPr>
        <p:spPr>
          <a:xfrm flipV="1">
            <a:off x="5539284" y="3365316"/>
            <a:ext cx="848139" cy="1295400"/>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1D2365C-FB63-493E-AE39-146BEC9245F3}"/>
              </a:ext>
            </a:extLst>
          </p:cNvPr>
          <p:cNvCxnSpPr>
            <a:cxnSpLocks/>
          </p:cNvCxnSpPr>
          <p:nvPr/>
        </p:nvCxnSpPr>
        <p:spPr>
          <a:xfrm flipV="1">
            <a:off x="6820958" y="2686514"/>
            <a:ext cx="1082351" cy="20527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B3A575E-B878-4E78-A463-5ADB76042C1C}"/>
              </a:ext>
            </a:extLst>
          </p:cNvPr>
          <p:cNvCxnSpPr>
            <a:cxnSpLocks/>
          </p:cNvCxnSpPr>
          <p:nvPr/>
        </p:nvCxnSpPr>
        <p:spPr>
          <a:xfrm>
            <a:off x="8628391" y="2686514"/>
            <a:ext cx="1228126" cy="3834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0CBF5-1730-4F81-BB8E-09173B4183AE}"/>
              </a:ext>
            </a:extLst>
          </p:cNvPr>
          <p:cNvCxnSpPr>
            <a:cxnSpLocks/>
          </p:cNvCxnSpPr>
          <p:nvPr/>
        </p:nvCxnSpPr>
        <p:spPr>
          <a:xfrm>
            <a:off x="10581599" y="3330529"/>
            <a:ext cx="491016" cy="145848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DE9062C-AD35-41F6-B9F7-9A040EB0CCC7}"/>
              </a:ext>
            </a:extLst>
          </p:cNvPr>
          <p:cNvCxnSpPr>
            <a:cxnSpLocks/>
          </p:cNvCxnSpPr>
          <p:nvPr/>
        </p:nvCxnSpPr>
        <p:spPr>
          <a:xfrm flipH="1" flipV="1">
            <a:off x="10310608" y="3488948"/>
            <a:ext cx="472750" cy="1474235"/>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3370C55-2663-4CA3-B6B8-48F400CC4B86}"/>
              </a:ext>
            </a:extLst>
          </p:cNvPr>
          <p:cNvSpPr txBox="1"/>
          <p:nvPr/>
        </p:nvSpPr>
        <p:spPr>
          <a:xfrm>
            <a:off x="9309793" y="3495402"/>
            <a:ext cx="9944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LO Ref 2</a:t>
            </a:r>
          </a:p>
        </p:txBody>
      </p:sp>
      <p:sp>
        <p:nvSpPr>
          <p:cNvPr id="30" name="TextBox 29">
            <a:extLst>
              <a:ext uri="{FF2B5EF4-FFF2-40B4-BE49-F238E27FC236}">
                <a16:creationId xmlns:a16="http://schemas.microsoft.com/office/drawing/2014/main" id="{329CEC73-12CB-4771-AFD0-D662E6776A59}"/>
              </a:ext>
            </a:extLst>
          </p:cNvPr>
          <p:cNvSpPr txBox="1"/>
          <p:nvPr/>
        </p:nvSpPr>
        <p:spPr>
          <a:xfrm>
            <a:off x="10796081" y="3816688"/>
            <a:ext cx="111791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Return 2</a:t>
            </a:r>
          </a:p>
        </p:txBody>
      </p:sp>
      <p:sp>
        <p:nvSpPr>
          <p:cNvPr id="31" name="TextBox 30">
            <a:extLst>
              <a:ext uri="{FF2B5EF4-FFF2-40B4-BE49-F238E27FC236}">
                <a16:creationId xmlns:a16="http://schemas.microsoft.com/office/drawing/2014/main" id="{85CD16F3-D9FC-4080-A425-6A3C1151BB90}"/>
              </a:ext>
            </a:extLst>
          </p:cNvPr>
          <p:cNvSpPr txBox="1"/>
          <p:nvPr/>
        </p:nvSpPr>
        <p:spPr>
          <a:xfrm>
            <a:off x="8743628" y="2419818"/>
            <a:ext cx="111791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Return 1</a:t>
            </a:r>
          </a:p>
        </p:txBody>
      </p:sp>
      <p:sp>
        <p:nvSpPr>
          <p:cNvPr id="32" name="TextBox 31">
            <a:extLst>
              <a:ext uri="{FF2B5EF4-FFF2-40B4-BE49-F238E27FC236}">
                <a16:creationId xmlns:a16="http://schemas.microsoft.com/office/drawing/2014/main" id="{A8AA49BC-101E-4F3E-BEB8-8B7D3D050D8F}"/>
              </a:ext>
            </a:extLst>
          </p:cNvPr>
          <p:cNvSpPr txBox="1"/>
          <p:nvPr/>
        </p:nvSpPr>
        <p:spPr>
          <a:xfrm>
            <a:off x="6847060" y="2317182"/>
            <a:ext cx="11585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Forward 2</a:t>
            </a:r>
          </a:p>
        </p:txBody>
      </p:sp>
      <p:sp>
        <p:nvSpPr>
          <p:cNvPr id="33" name="TextBox 32">
            <a:extLst>
              <a:ext uri="{FF2B5EF4-FFF2-40B4-BE49-F238E27FC236}">
                <a16:creationId xmlns:a16="http://schemas.microsoft.com/office/drawing/2014/main" id="{4F2BC1F4-8FD2-4128-AE1E-75B74D0B6552}"/>
              </a:ext>
            </a:extLst>
          </p:cNvPr>
          <p:cNvSpPr txBox="1"/>
          <p:nvPr/>
        </p:nvSpPr>
        <p:spPr>
          <a:xfrm>
            <a:off x="4776658" y="3394580"/>
            <a:ext cx="11585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Forward 1</a:t>
            </a:r>
          </a:p>
        </p:txBody>
      </p:sp>
      <p:sp>
        <p:nvSpPr>
          <p:cNvPr id="34" name="TextBox 33">
            <a:extLst>
              <a:ext uri="{FF2B5EF4-FFF2-40B4-BE49-F238E27FC236}">
                <a16:creationId xmlns:a16="http://schemas.microsoft.com/office/drawing/2014/main" id="{99EDD290-3861-4FD5-AF2B-B38ED63DAC10}"/>
              </a:ext>
            </a:extLst>
          </p:cNvPr>
          <p:cNvSpPr txBox="1"/>
          <p:nvPr/>
        </p:nvSpPr>
        <p:spPr>
          <a:xfrm>
            <a:off x="6253282" y="3434483"/>
            <a:ext cx="11585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LO Ref 1</a:t>
            </a:r>
          </a:p>
        </p:txBody>
      </p:sp>
      <p:sp>
        <p:nvSpPr>
          <p:cNvPr id="35" name="TextBox 34">
            <a:extLst>
              <a:ext uri="{FF2B5EF4-FFF2-40B4-BE49-F238E27FC236}">
                <a16:creationId xmlns:a16="http://schemas.microsoft.com/office/drawing/2014/main" id="{1BB76B94-F8CB-4073-A5A3-EB3F7AF6B5C4}"/>
              </a:ext>
            </a:extLst>
          </p:cNvPr>
          <p:cNvSpPr txBox="1"/>
          <p:nvPr/>
        </p:nvSpPr>
        <p:spPr>
          <a:xfrm rot="19049771">
            <a:off x="5705838" y="2466460"/>
            <a:ext cx="103258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Relay #1</a:t>
            </a:r>
          </a:p>
        </p:txBody>
      </p:sp>
      <p:sp>
        <p:nvSpPr>
          <p:cNvPr id="36" name="TextBox 35">
            <a:extLst>
              <a:ext uri="{FF2B5EF4-FFF2-40B4-BE49-F238E27FC236}">
                <a16:creationId xmlns:a16="http://schemas.microsoft.com/office/drawing/2014/main" id="{D368EDEC-C0F9-4DA3-B3E3-57D2CC2E3E5F}"/>
              </a:ext>
            </a:extLst>
          </p:cNvPr>
          <p:cNvSpPr txBox="1"/>
          <p:nvPr/>
        </p:nvSpPr>
        <p:spPr>
          <a:xfrm rot="2629838">
            <a:off x="10055985" y="2625506"/>
            <a:ext cx="103258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Relay #2</a:t>
            </a:r>
          </a:p>
        </p:txBody>
      </p:sp>
      <p:sp>
        <p:nvSpPr>
          <p:cNvPr id="37" name="Content Placeholder 2">
            <a:extLst>
              <a:ext uri="{FF2B5EF4-FFF2-40B4-BE49-F238E27FC236}">
                <a16:creationId xmlns:a16="http://schemas.microsoft.com/office/drawing/2014/main" id="{E02BC89F-BFA8-46A8-8006-1D6A470A402B}"/>
              </a:ext>
            </a:extLst>
          </p:cNvPr>
          <p:cNvSpPr>
            <a:spLocks noGrp="1"/>
          </p:cNvSpPr>
          <p:nvPr>
            <p:ph idx="1"/>
          </p:nvPr>
        </p:nvSpPr>
        <p:spPr>
          <a:xfrm>
            <a:off x="838200" y="1325563"/>
            <a:ext cx="4003817" cy="5326911"/>
          </a:xfrm>
        </p:spPr>
        <p:txBody>
          <a:bodyPr>
            <a:normAutofit/>
          </a:bodyPr>
          <a:lstStyle/>
          <a:p>
            <a:r>
              <a:rPr lang="en-US" sz="1600" dirty="0"/>
              <a:t>Participants</a:t>
            </a:r>
          </a:p>
          <a:p>
            <a:pPr lvl="1"/>
            <a:r>
              <a:rPr lang="en-US" sz="1200" dirty="0"/>
              <a:t>Participant_1 = Station #1</a:t>
            </a:r>
          </a:p>
          <a:p>
            <a:pPr lvl="1"/>
            <a:r>
              <a:rPr lang="en-US" sz="1200" dirty="0"/>
              <a:t>Participant_2 = Relay #1</a:t>
            </a:r>
          </a:p>
          <a:p>
            <a:pPr lvl="1"/>
            <a:r>
              <a:rPr lang="en-US" sz="1200" dirty="0"/>
              <a:t>Participant_3 = User S/C</a:t>
            </a:r>
          </a:p>
          <a:p>
            <a:pPr lvl="1"/>
            <a:r>
              <a:rPr lang="en-US" sz="1200" dirty="0"/>
              <a:t>Participant_4 = Relay #2</a:t>
            </a:r>
          </a:p>
          <a:p>
            <a:pPr lvl="1"/>
            <a:r>
              <a:rPr lang="en-US" sz="1200" dirty="0"/>
              <a:t>Participant_5 = Station #2</a:t>
            </a:r>
          </a:p>
          <a:p>
            <a:r>
              <a:rPr lang="en-US" sz="1600" dirty="0"/>
              <a:t>Paths</a:t>
            </a:r>
          </a:p>
          <a:p>
            <a:pPr lvl="1"/>
            <a:r>
              <a:rPr lang="en-US" sz="1200" dirty="0">
                <a:solidFill>
                  <a:schemeClr val="accent1"/>
                </a:solidFill>
              </a:rPr>
              <a:t>PATH_1 = 1, 2, 3, 4, 5 (4-way path)</a:t>
            </a:r>
          </a:p>
          <a:p>
            <a:pPr lvl="1"/>
            <a:r>
              <a:rPr lang="en-US" sz="1200" dirty="0">
                <a:solidFill>
                  <a:schemeClr val="accent6"/>
                </a:solidFill>
              </a:rPr>
              <a:t>PATH_2 = 1, 2 (LO Ref #1)</a:t>
            </a:r>
          </a:p>
          <a:p>
            <a:pPr lvl="1"/>
            <a:r>
              <a:rPr lang="en-US" sz="1200" dirty="0">
                <a:solidFill>
                  <a:schemeClr val="accent2"/>
                </a:solidFill>
              </a:rPr>
              <a:t>PATH_3 = 5, 4 (LO Ref #2)</a:t>
            </a:r>
          </a:p>
          <a:p>
            <a:r>
              <a:rPr lang="en-US" sz="1600" dirty="0"/>
              <a:t>Transmit Bands</a:t>
            </a:r>
          </a:p>
          <a:p>
            <a:pPr lvl="1"/>
            <a:r>
              <a:rPr lang="en-US" sz="1200" dirty="0"/>
              <a:t>Using Path to determine transmit bands</a:t>
            </a:r>
          </a:p>
          <a:p>
            <a:pPr lvl="1"/>
            <a:r>
              <a:rPr lang="en-US" sz="1200" dirty="0">
                <a:solidFill>
                  <a:schemeClr val="accent1"/>
                </a:solidFill>
              </a:rPr>
              <a:t>TRANSMIT_BAND_1 </a:t>
            </a:r>
            <a:r>
              <a:rPr lang="en-US" sz="1200" dirty="0">
                <a:solidFill>
                  <a:schemeClr val="accent1"/>
                </a:solidFill>
                <a:highlight>
                  <a:srgbClr val="FFFF00"/>
                </a:highlight>
              </a:rPr>
              <a:t>?? Does not work cleanly for PATH_1, as there are more than one transmission band. Would need more than one metadata section, but the measurements for PATH_1 correspond to settings from different metadata sections??</a:t>
            </a:r>
          </a:p>
          <a:p>
            <a:pPr lvl="1"/>
            <a:r>
              <a:rPr lang="en-US" sz="1200" dirty="0">
                <a:solidFill>
                  <a:schemeClr val="accent6"/>
                </a:solidFill>
              </a:rPr>
              <a:t>TRANSMIT_BAND_2 = Ku (LO Ref #1)</a:t>
            </a:r>
          </a:p>
          <a:p>
            <a:pPr lvl="1"/>
            <a:r>
              <a:rPr lang="en-US" sz="1200" dirty="0">
                <a:solidFill>
                  <a:schemeClr val="accent2"/>
                </a:solidFill>
              </a:rPr>
              <a:t>TRANSMIT_BAND_3 = Ku (LO Ref #2)</a:t>
            </a:r>
          </a:p>
          <a:p>
            <a:endParaRPr lang="en-US" sz="1600" dirty="0"/>
          </a:p>
          <a:p>
            <a:endParaRPr lang="en-US" sz="1600" dirty="0"/>
          </a:p>
        </p:txBody>
      </p:sp>
      <p:sp>
        <p:nvSpPr>
          <p:cNvPr id="38" name="TextBox 37">
            <a:extLst>
              <a:ext uri="{FF2B5EF4-FFF2-40B4-BE49-F238E27FC236}">
                <a16:creationId xmlns:a16="http://schemas.microsoft.com/office/drawing/2014/main" id="{9860749E-64B2-48E7-8EC5-7D29C6E6D1E8}"/>
              </a:ext>
            </a:extLst>
          </p:cNvPr>
          <p:cNvSpPr txBox="1"/>
          <p:nvPr/>
        </p:nvSpPr>
        <p:spPr>
          <a:xfrm>
            <a:off x="4826643" y="5415060"/>
            <a:ext cx="11585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Station #1</a:t>
            </a:r>
          </a:p>
        </p:txBody>
      </p:sp>
      <p:sp>
        <p:nvSpPr>
          <p:cNvPr id="39" name="TextBox 38">
            <a:extLst>
              <a:ext uri="{FF2B5EF4-FFF2-40B4-BE49-F238E27FC236}">
                <a16:creationId xmlns:a16="http://schemas.microsoft.com/office/drawing/2014/main" id="{C100380B-C99E-4C49-AFBF-B1EA8D275EAE}"/>
              </a:ext>
            </a:extLst>
          </p:cNvPr>
          <p:cNvSpPr txBox="1"/>
          <p:nvPr/>
        </p:nvSpPr>
        <p:spPr>
          <a:xfrm>
            <a:off x="10611737" y="5434794"/>
            <a:ext cx="115857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Station #2</a:t>
            </a:r>
          </a:p>
        </p:txBody>
      </p:sp>
      <p:sp>
        <p:nvSpPr>
          <p:cNvPr id="46" name="TextBox 45">
            <a:extLst>
              <a:ext uri="{FF2B5EF4-FFF2-40B4-BE49-F238E27FC236}">
                <a16:creationId xmlns:a16="http://schemas.microsoft.com/office/drawing/2014/main" id="{918FC2D4-18B3-49D8-BDAA-48E97E7DC696}"/>
              </a:ext>
            </a:extLst>
          </p:cNvPr>
          <p:cNvSpPr txBox="1"/>
          <p:nvPr/>
        </p:nvSpPr>
        <p:spPr>
          <a:xfrm>
            <a:off x="7783066" y="2005018"/>
            <a:ext cx="106258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User S/C</a:t>
            </a:r>
          </a:p>
        </p:txBody>
      </p:sp>
      <p:sp>
        <p:nvSpPr>
          <p:cNvPr id="28" name="TextBox 27">
            <a:extLst>
              <a:ext uri="{FF2B5EF4-FFF2-40B4-BE49-F238E27FC236}">
                <a16:creationId xmlns:a16="http://schemas.microsoft.com/office/drawing/2014/main" id="{13554CBA-DD3B-4D0F-8144-00FDA562AFDC}"/>
              </a:ext>
            </a:extLst>
          </p:cNvPr>
          <p:cNvSpPr txBox="1"/>
          <p:nvPr/>
        </p:nvSpPr>
        <p:spPr>
          <a:xfrm>
            <a:off x="4476279" y="1323152"/>
            <a:ext cx="6096000" cy="646331"/>
          </a:xfrm>
          <a:prstGeom prst="rect">
            <a:avLst/>
          </a:prstGeom>
          <a:noFill/>
        </p:spPr>
        <p:txBody>
          <a:bodyPr wrap="square">
            <a:spAutoFit/>
          </a:bodyPr>
          <a:lstStyle/>
          <a:p>
            <a:r>
              <a:rPr lang="en-US" b="1" dirty="0">
                <a:solidFill>
                  <a:schemeClr val="accent1"/>
                </a:solidFill>
              </a:rPr>
              <a:t>NOT IMPLEMENTED, just an example of the limitations of having 5 participants for the relay case</a:t>
            </a:r>
            <a:endParaRPr lang="en-US" dirty="0">
              <a:solidFill>
                <a:schemeClr val="accent1"/>
              </a:solidFill>
            </a:endParaRPr>
          </a:p>
        </p:txBody>
      </p:sp>
    </p:spTree>
    <p:extLst>
      <p:ext uri="{BB962C8B-B14F-4D97-AF65-F5344CB8AC3E}">
        <p14:creationId xmlns:p14="http://schemas.microsoft.com/office/powerpoint/2010/main" val="272535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21A9-AD42-4F29-A0BC-517ACB7FC56F}"/>
              </a:ext>
            </a:extLst>
          </p:cNvPr>
          <p:cNvSpPr>
            <a:spLocks noGrp="1"/>
          </p:cNvSpPr>
          <p:nvPr>
            <p:ph type="title"/>
          </p:nvPr>
        </p:nvSpPr>
        <p:spPr>
          <a:xfrm>
            <a:off x="831449" y="5477"/>
            <a:ext cx="10515600" cy="1325563"/>
          </a:xfrm>
        </p:spPr>
        <p:txBody>
          <a:bodyPr>
            <a:normAutofit fontScale="90000"/>
          </a:bodyPr>
          <a:lstStyle/>
          <a:p>
            <a:r>
              <a:rPr lang="en-US" dirty="0"/>
              <a:t>Participant_9</a:t>
            </a:r>
            <a:br>
              <a:rPr lang="en-US" dirty="0"/>
            </a:br>
            <a:r>
              <a:rPr lang="en-US" dirty="0"/>
              <a:t>Example scenario (implemented in TDM Vp2.01)</a:t>
            </a:r>
          </a:p>
        </p:txBody>
      </p:sp>
      <p:sp>
        <p:nvSpPr>
          <p:cNvPr id="4" name="Slide Number Placeholder 3">
            <a:extLst>
              <a:ext uri="{FF2B5EF4-FFF2-40B4-BE49-F238E27FC236}">
                <a16:creationId xmlns:a16="http://schemas.microsoft.com/office/drawing/2014/main" id="{1582E78B-116E-4D93-B054-9FB56054B638}"/>
              </a:ext>
            </a:extLst>
          </p:cNvPr>
          <p:cNvSpPr>
            <a:spLocks noGrp="1"/>
          </p:cNvSpPr>
          <p:nvPr>
            <p:ph type="sldNum" sz="quarter" idx="12"/>
          </p:nvPr>
        </p:nvSpPr>
        <p:spPr/>
        <p:txBody>
          <a:bodyPr/>
          <a:lstStyle/>
          <a:p>
            <a:fld id="{F4EC45F3-5820-1141-8702-7AA835721CC3}" type="slidenum">
              <a:rPr lang="en-US" smtClean="0"/>
              <a:t>18</a:t>
            </a:fld>
            <a:endParaRPr lang="en-US"/>
          </a:p>
        </p:txBody>
      </p:sp>
      <p:pic>
        <p:nvPicPr>
          <p:cNvPr id="6" name="Graphic 5" descr="Satellite outline">
            <a:extLst>
              <a:ext uri="{FF2B5EF4-FFF2-40B4-BE49-F238E27FC236}">
                <a16:creationId xmlns:a16="http://schemas.microsoft.com/office/drawing/2014/main" id="{344EB66B-4414-4BD1-B6D1-A48379E3B3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6184560" y="1838240"/>
            <a:ext cx="914400" cy="914400"/>
          </a:xfrm>
          <a:prstGeom prst="rect">
            <a:avLst/>
          </a:prstGeom>
        </p:spPr>
      </p:pic>
      <p:pic>
        <p:nvPicPr>
          <p:cNvPr id="8" name="Graphic 7" descr="Satellite dish outline">
            <a:extLst>
              <a:ext uri="{FF2B5EF4-FFF2-40B4-BE49-F238E27FC236}">
                <a16:creationId xmlns:a16="http://schemas.microsoft.com/office/drawing/2014/main" id="{8247F602-3960-4F37-A02D-98C5CFE5E8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72728" y="3910031"/>
            <a:ext cx="914400" cy="914400"/>
          </a:xfrm>
          <a:prstGeom prst="rect">
            <a:avLst/>
          </a:prstGeom>
        </p:spPr>
      </p:pic>
      <p:pic>
        <p:nvPicPr>
          <p:cNvPr id="9" name="Graphic 8" descr="Satellite outline">
            <a:extLst>
              <a:ext uri="{FF2B5EF4-FFF2-40B4-BE49-F238E27FC236}">
                <a16:creationId xmlns:a16="http://schemas.microsoft.com/office/drawing/2014/main" id="{F420E12E-6D17-48C8-9256-D6B4C31C8A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89894" y="1960561"/>
            <a:ext cx="914400" cy="914400"/>
          </a:xfrm>
          <a:prstGeom prst="rect">
            <a:avLst/>
          </a:prstGeom>
        </p:spPr>
      </p:pic>
      <p:pic>
        <p:nvPicPr>
          <p:cNvPr id="10" name="Graphic 9" descr="Satellite dish outline">
            <a:extLst>
              <a:ext uri="{FF2B5EF4-FFF2-40B4-BE49-F238E27FC236}">
                <a16:creationId xmlns:a16="http://schemas.microsoft.com/office/drawing/2014/main" id="{CBA1CE89-56E8-4860-9C2C-2B48848FC5D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10804294" y="4016049"/>
            <a:ext cx="914400" cy="914400"/>
          </a:xfrm>
          <a:prstGeom prst="rect">
            <a:avLst/>
          </a:prstGeom>
        </p:spPr>
      </p:pic>
      <p:pic>
        <p:nvPicPr>
          <p:cNvPr id="12" name="Graphic 11" descr="Satellite with solid fill">
            <a:extLst>
              <a:ext uri="{FF2B5EF4-FFF2-40B4-BE49-F238E27FC236}">
                <a16:creationId xmlns:a16="http://schemas.microsoft.com/office/drawing/2014/main" id="{1650D63B-D622-43BC-9F52-98F7632F577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8844958">
            <a:off x="8099565" y="1656511"/>
            <a:ext cx="608100" cy="608100"/>
          </a:xfrm>
          <a:prstGeom prst="rect">
            <a:avLst/>
          </a:prstGeom>
        </p:spPr>
      </p:pic>
      <p:cxnSp>
        <p:nvCxnSpPr>
          <p:cNvPr id="14" name="Straight Arrow Connector 13">
            <a:extLst>
              <a:ext uri="{FF2B5EF4-FFF2-40B4-BE49-F238E27FC236}">
                <a16:creationId xmlns:a16="http://schemas.microsoft.com/office/drawing/2014/main" id="{C22A28E6-3F1C-46C4-A113-D143D76FCFB5}"/>
              </a:ext>
            </a:extLst>
          </p:cNvPr>
          <p:cNvCxnSpPr>
            <a:cxnSpLocks/>
          </p:cNvCxnSpPr>
          <p:nvPr/>
        </p:nvCxnSpPr>
        <p:spPr>
          <a:xfrm flipV="1">
            <a:off x="5390781" y="2614631"/>
            <a:ext cx="848139" cy="129540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640FD6B-6CE2-46DD-961E-87491D47DF92}"/>
              </a:ext>
            </a:extLst>
          </p:cNvPr>
          <p:cNvCxnSpPr>
            <a:cxnSpLocks/>
          </p:cNvCxnSpPr>
          <p:nvPr/>
        </p:nvCxnSpPr>
        <p:spPr>
          <a:xfrm flipV="1">
            <a:off x="5688955" y="2685861"/>
            <a:ext cx="848139" cy="1295400"/>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1D2365C-FB63-493E-AE39-146BEC9245F3}"/>
              </a:ext>
            </a:extLst>
          </p:cNvPr>
          <p:cNvCxnSpPr>
            <a:cxnSpLocks/>
          </p:cNvCxnSpPr>
          <p:nvPr/>
        </p:nvCxnSpPr>
        <p:spPr>
          <a:xfrm flipV="1">
            <a:off x="6970629" y="2007059"/>
            <a:ext cx="1082351" cy="20527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B3A575E-B878-4E78-A463-5ADB76042C1C}"/>
              </a:ext>
            </a:extLst>
          </p:cNvPr>
          <p:cNvCxnSpPr>
            <a:cxnSpLocks/>
          </p:cNvCxnSpPr>
          <p:nvPr/>
        </p:nvCxnSpPr>
        <p:spPr>
          <a:xfrm>
            <a:off x="8778062" y="2007059"/>
            <a:ext cx="1228126" cy="3834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0CBF5-1730-4F81-BB8E-09173B4183AE}"/>
              </a:ext>
            </a:extLst>
          </p:cNvPr>
          <p:cNvCxnSpPr>
            <a:cxnSpLocks/>
          </p:cNvCxnSpPr>
          <p:nvPr/>
        </p:nvCxnSpPr>
        <p:spPr>
          <a:xfrm>
            <a:off x="10731270" y="2651074"/>
            <a:ext cx="491016" cy="145848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DE9062C-AD35-41F6-B9F7-9A040EB0CCC7}"/>
              </a:ext>
            </a:extLst>
          </p:cNvPr>
          <p:cNvCxnSpPr>
            <a:cxnSpLocks/>
          </p:cNvCxnSpPr>
          <p:nvPr/>
        </p:nvCxnSpPr>
        <p:spPr>
          <a:xfrm flipH="1" flipV="1">
            <a:off x="10460279" y="2809493"/>
            <a:ext cx="472750" cy="1474235"/>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3370C55-2663-4CA3-B6B8-48F400CC4B86}"/>
              </a:ext>
            </a:extLst>
          </p:cNvPr>
          <p:cNvSpPr txBox="1"/>
          <p:nvPr/>
        </p:nvSpPr>
        <p:spPr>
          <a:xfrm>
            <a:off x="9459464" y="2815947"/>
            <a:ext cx="994454" cy="369332"/>
          </a:xfrm>
          <a:prstGeom prst="rect">
            <a:avLst/>
          </a:prstGeom>
          <a:noFill/>
        </p:spPr>
        <p:txBody>
          <a:bodyPr wrap="square" rtlCol="0">
            <a:spAutoFit/>
          </a:bodyPr>
          <a:lstStyle/>
          <a:p>
            <a:r>
              <a:rPr lang="en-US"/>
              <a:t>LO Ref 2</a:t>
            </a:r>
          </a:p>
        </p:txBody>
      </p:sp>
      <p:sp>
        <p:nvSpPr>
          <p:cNvPr id="30" name="TextBox 29">
            <a:extLst>
              <a:ext uri="{FF2B5EF4-FFF2-40B4-BE49-F238E27FC236}">
                <a16:creationId xmlns:a16="http://schemas.microsoft.com/office/drawing/2014/main" id="{329CEC73-12CB-4771-AFD0-D662E6776A59}"/>
              </a:ext>
            </a:extLst>
          </p:cNvPr>
          <p:cNvSpPr txBox="1"/>
          <p:nvPr/>
        </p:nvSpPr>
        <p:spPr>
          <a:xfrm>
            <a:off x="10945752" y="3137233"/>
            <a:ext cx="1117910" cy="369332"/>
          </a:xfrm>
          <a:prstGeom prst="rect">
            <a:avLst/>
          </a:prstGeom>
          <a:noFill/>
        </p:spPr>
        <p:txBody>
          <a:bodyPr wrap="square" rtlCol="0">
            <a:spAutoFit/>
          </a:bodyPr>
          <a:lstStyle/>
          <a:p>
            <a:r>
              <a:rPr lang="en-US"/>
              <a:t>Return 2</a:t>
            </a:r>
          </a:p>
        </p:txBody>
      </p:sp>
      <p:sp>
        <p:nvSpPr>
          <p:cNvPr id="31" name="TextBox 30">
            <a:extLst>
              <a:ext uri="{FF2B5EF4-FFF2-40B4-BE49-F238E27FC236}">
                <a16:creationId xmlns:a16="http://schemas.microsoft.com/office/drawing/2014/main" id="{85CD16F3-D9FC-4080-A425-6A3C1151BB90}"/>
              </a:ext>
            </a:extLst>
          </p:cNvPr>
          <p:cNvSpPr txBox="1"/>
          <p:nvPr/>
        </p:nvSpPr>
        <p:spPr>
          <a:xfrm>
            <a:off x="8893299" y="1740363"/>
            <a:ext cx="1117910" cy="369332"/>
          </a:xfrm>
          <a:prstGeom prst="rect">
            <a:avLst/>
          </a:prstGeom>
          <a:noFill/>
        </p:spPr>
        <p:txBody>
          <a:bodyPr wrap="square" rtlCol="0">
            <a:spAutoFit/>
          </a:bodyPr>
          <a:lstStyle/>
          <a:p>
            <a:r>
              <a:rPr lang="en-US"/>
              <a:t>Return 1</a:t>
            </a:r>
          </a:p>
        </p:txBody>
      </p:sp>
      <p:sp>
        <p:nvSpPr>
          <p:cNvPr id="32" name="TextBox 31">
            <a:extLst>
              <a:ext uri="{FF2B5EF4-FFF2-40B4-BE49-F238E27FC236}">
                <a16:creationId xmlns:a16="http://schemas.microsoft.com/office/drawing/2014/main" id="{A8AA49BC-101E-4F3E-BEB8-8B7D3D050D8F}"/>
              </a:ext>
            </a:extLst>
          </p:cNvPr>
          <p:cNvSpPr txBox="1"/>
          <p:nvPr/>
        </p:nvSpPr>
        <p:spPr>
          <a:xfrm>
            <a:off x="6996731" y="1637727"/>
            <a:ext cx="1158571" cy="369332"/>
          </a:xfrm>
          <a:prstGeom prst="rect">
            <a:avLst/>
          </a:prstGeom>
          <a:noFill/>
        </p:spPr>
        <p:txBody>
          <a:bodyPr wrap="square" rtlCol="0">
            <a:spAutoFit/>
          </a:bodyPr>
          <a:lstStyle/>
          <a:p>
            <a:r>
              <a:rPr lang="en-US"/>
              <a:t>Forward 2</a:t>
            </a:r>
          </a:p>
        </p:txBody>
      </p:sp>
      <p:sp>
        <p:nvSpPr>
          <p:cNvPr id="33" name="TextBox 32">
            <a:extLst>
              <a:ext uri="{FF2B5EF4-FFF2-40B4-BE49-F238E27FC236}">
                <a16:creationId xmlns:a16="http://schemas.microsoft.com/office/drawing/2014/main" id="{4F2BC1F4-8FD2-4128-AE1E-75B74D0B6552}"/>
              </a:ext>
            </a:extLst>
          </p:cNvPr>
          <p:cNvSpPr txBox="1"/>
          <p:nvPr/>
        </p:nvSpPr>
        <p:spPr>
          <a:xfrm>
            <a:off x="4926329" y="2715125"/>
            <a:ext cx="1158571" cy="369332"/>
          </a:xfrm>
          <a:prstGeom prst="rect">
            <a:avLst/>
          </a:prstGeom>
          <a:noFill/>
        </p:spPr>
        <p:txBody>
          <a:bodyPr wrap="square" rtlCol="0">
            <a:spAutoFit/>
          </a:bodyPr>
          <a:lstStyle/>
          <a:p>
            <a:r>
              <a:rPr lang="en-US"/>
              <a:t>Forward 1</a:t>
            </a:r>
          </a:p>
        </p:txBody>
      </p:sp>
      <p:sp>
        <p:nvSpPr>
          <p:cNvPr id="34" name="TextBox 33">
            <a:extLst>
              <a:ext uri="{FF2B5EF4-FFF2-40B4-BE49-F238E27FC236}">
                <a16:creationId xmlns:a16="http://schemas.microsoft.com/office/drawing/2014/main" id="{99EDD290-3861-4FD5-AF2B-B38ED63DAC10}"/>
              </a:ext>
            </a:extLst>
          </p:cNvPr>
          <p:cNvSpPr txBox="1"/>
          <p:nvPr/>
        </p:nvSpPr>
        <p:spPr>
          <a:xfrm>
            <a:off x="6402953" y="2755028"/>
            <a:ext cx="1158571" cy="369332"/>
          </a:xfrm>
          <a:prstGeom prst="rect">
            <a:avLst/>
          </a:prstGeom>
          <a:noFill/>
        </p:spPr>
        <p:txBody>
          <a:bodyPr wrap="square" rtlCol="0">
            <a:spAutoFit/>
          </a:bodyPr>
          <a:lstStyle/>
          <a:p>
            <a:r>
              <a:rPr lang="en-US"/>
              <a:t>LO Ref 1</a:t>
            </a:r>
          </a:p>
        </p:txBody>
      </p:sp>
      <p:sp>
        <p:nvSpPr>
          <p:cNvPr id="35" name="TextBox 34">
            <a:extLst>
              <a:ext uri="{FF2B5EF4-FFF2-40B4-BE49-F238E27FC236}">
                <a16:creationId xmlns:a16="http://schemas.microsoft.com/office/drawing/2014/main" id="{1BB76B94-F8CB-4073-A5A3-EB3F7AF6B5C4}"/>
              </a:ext>
            </a:extLst>
          </p:cNvPr>
          <p:cNvSpPr txBox="1"/>
          <p:nvPr/>
        </p:nvSpPr>
        <p:spPr>
          <a:xfrm rot="19049771">
            <a:off x="5855509" y="1787005"/>
            <a:ext cx="1032588" cy="369332"/>
          </a:xfrm>
          <a:prstGeom prst="rect">
            <a:avLst/>
          </a:prstGeom>
          <a:noFill/>
        </p:spPr>
        <p:txBody>
          <a:bodyPr wrap="square" rtlCol="0">
            <a:spAutoFit/>
          </a:bodyPr>
          <a:lstStyle/>
          <a:p>
            <a:r>
              <a:rPr lang="en-US"/>
              <a:t>Relay #1</a:t>
            </a:r>
          </a:p>
        </p:txBody>
      </p:sp>
      <p:sp>
        <p:nvSpPr>
          <p:cNvPr id="36" name="TextBox 35">
            <a:extLst>
              <a:ext uri="{FF2B5EF4-FFF2-40B4-BE49-F238E27FC236}">
                <a16:creationId xmlns:a16="http://schemas.microsoft.com/office/drawing/2014/main" id="{D368EDEC-C0F9-4DA3-B3E3-57D2CC2E3E5F}"/>
              </a:ext>
            </a:extLst>
          </p:cNvPr>
          <p:cNvSpPr txBox="1"/>
          <p:nvPr/>
        </p:nvSpPr>
        <p:spPr>
          <a:xfrm rot="2629838">
            <a:off x="10205656" y="1946051"/>
            <a:ext cx="1032588" cy="369332"/>
          </a:xfrm>
          <a:prstGeom prst="rect">
            <a:avLst/>
          </a:prstGeom>
          <a:noFill/>
        </p:spPr>
        <p:txBody>
          <a:bodyPr wrap="square" rtlCol="0">
            <a:spAutoFit/>
          </a:bodyPr>
          <a:lstStyle/>
          <a:p>
            <a:r>
              <a:rPr lang="en-US"/>
              <a:t>Relay #2</a:t>
            </a:r>
          </a:p>
        </p:txBody>
      </p:sp>
      <p:sp>
        <p:nvSpPr>
          <p:cNvPr id="37" name="Content Placeholder 2">
            <a:extLst>
              <a:ext uri="{FF2B5EF4-FFF2-40B4-BE49-F238E27FC236}">
                <a16:creationId xmlns:a16="http://schemas.microsoft.com/office/drawing/2014/main" id="{E02BC89F-BFA8-46A8-8006-1D6A470A402B}"/>
              </a:ext>
            </a:extLst>
          </p:cNvPr>
          <p:cNvSpPr>
            <a:spLocks noGrp="1"/>
          </p:cNvSpPr>
          <p:nvPr>
            <p:ph idx="1"/>
          </p:nvPr>
        </p:nvSpPr>
        <p:spPr>
          <a:xfrm>
            <a:off x="838200" y="1325563"/>
            <a:ext cx="4003817" cy="5326911"/>
          </a:xfrm>
        </p:spPr>
        <p:txBody>
          <a:bodyPr>
            <a:normAutofit lnSpcReduction="10000"/>
          </a:bodyPr>
          <a:lstStyle/>
          <a:p>
            <a:r>
              <a:rPr lang="en-US" sz="1600" dirty="0"/>
              <a:t>Participants</a:t>
            </a:r>
          </a:p>
          <a:p>
            <a:pPr lvl="1"/>
            <a:r>
              <a:rPr lang="en-US" sz="1200" dirty="0">
                <a:solidFill>
                  <a:schemeClr val="accent1"/>
                </a:solidFill>
              </a:rPr>
              <a:t>Participant_1 = Station #1 (4-way path)</a:t>
            </a:r>
          </a:p>
          <a:p>
            <a:pPr lvl="1"/>
            <a:r>
              <a:rPr lang="en-US" sz="1200" dirty="0">
                <a:solidFill>
                  <a:schemeClr val="accent1"/>
                </a:solidFill>
              </a:rPr>
              <a:t>Participant_2 = Relay #1 (4-way path)</a:t>
            </a:r>
          </a:p>
          <a:p>
            <a:pPr lvl="1"/>
            <a:r>
              <a:rPr lang="en-US" sz="1200" dirty="0">
                <a:solidFill>
                  <a:schemeClr val="accent1"/>
                </a:solidFill>
              </a:rPr>
              <a:t>Participant_3 = User S/C (4-way path)</a:t>
            </a:r>
          </a:p>
          <a:p>
            <a:pPr lvl="1"/>
            <a:r>
              <a:rPr lang="en-US" sz="1200" dirty="0">
                <a:solidFill>
                  <a:schemeClr val="accent1"/>
                </a:solidFill>
              </a:rPr>
              <a:t>Participant_4 = Relay #2 (4-way path)</a:t>
            </a:r>
          </a:p>
          <a:p>
            <a:pPr lvl="1"/>
            <a:r>
              <a:rPr lang="en-US" sz="1200" dirty="0">
                <a:solidFill>
                  <a:schemeClr val="accent1"/>
                </a:solidFill>
              </a:rPr>
              <a:t>Participant_5 = Station #2 (4-way path)</a:t>
            </a:r>
          </a:p>
          <a:p>
            <a:pPr lvl="1"/>
            <a:r>
              <a:rPr lang="en-US" sz="1200" dirty="0">
                <a:solidFill>
                  <a:schemeClr val="accent6"/>
                </a:solidFill>
              </a:rPr>
              <a:t>Participant_6 = Station #1 (LO Ref #1)</a:t>
            </a:r>
          </a:p>
          <a:p>
            <a:pPr lvl="1"/>
            <a:r>
              <a:rPr lang="en-US" sz="1200" dirty="0">
                <a:solidFill>
                  <a:schemeClr val="accent6"/>
                </a:solidFill>
              </a:rPr>
              <a:t>Participant_7 = Relay #1 (LO Ref #1)</a:t>
            </a:r>
          </a:p>
          <a:p>
            <a:pPr lvl="1"/>
            <a:r>
              <a:rPr lang="en-US" sz="1200" dirty="0">
                <a:solidFill>
                  <a:schemeClr val="accent2"/>
                </a:solidFill>
              </a:rPr>
              <a:t>Participant_8 = Station #2 (LO Ref #2)</a:t>
            </a:r>
          </a:p>
          <a:p>
            <a:pPr lvl="1"/>
            <a:r>
              <a:rPr lang="en-US" sz="1200" dirty="0">
                <a:solidFill>
                  <a:schemeClr val="accent2"/>
                </a:solidFill>
              </a:rPr>
              <a:t>Participant_9 = Relay #2  (LO Ref #2)</a:t>
            </a:r>
          </a:p>
          <a:p>
            <a:r>
              <a:rPr lang="en-US" sz="1600" dirty="0"/>
              <a:t>Paths</a:t>
            </a:r>
          </a:p>
          <a:p>
            <a:pPr lvl="1"/>
            <a:r>
              <a:rPr lang="en-US" sz="1200" dirty="0">
                <a:solidFill>
                  <a:schemeClr val="accent1"/>
                </a:solidFill>
              </a:rPr>
              <a:t>PATH_1 = 1, 2, 3, 4, 5 (4-way path)</a:t>
            </a:r>
          </a:p>
          <a:p>
            <a:pPr lvl="1"/>
            <a:r>
              <a:rPr lang="en-US" sz="1200" dirty="0">
                <a:solidFill>
                  <a:schemeClr val="accent6"/>
                </a:solidFill>
              </a:rPr>
              <a:t>PATH_2 = 6, 7 (LO Ref #1)</a:t>
            </a:r>
          </a:p>
          <a:p>
            <a:pPr lvl="1"/>
            <a:r>
              <a:rPr lang="en-US" sz="1200" dirty="0">
                <a:solidFill>
                  <a:schemeClr val="accent2"/>
                </a:solidFill>
              </a:rPr>
              <a:t>PATH_3 = 8, 9 (LO Ref #2)</a:t>
            </a:r>
          </a:p>
          <a:p>
            <a:r>
              <a:rPr lang="en-US" sz="1600" dirty="0"/>
              <a:t>Transmit Bands (similar with Receive Band)</a:t>
            </a:r>
          </a:p>
          <a:p>
            <a:pPr lvl="1"/>
            <a:r>
              <a:rPr lang="en-US" sz="1200" dirty="0"/>
              <a:t>different links can simply utilize “n” from transmit entity for each PATH (and link within each path)</a:t>
            </a:r>
          </a:p>
          <a:p>
            <a:pPr lvl="1"/>
            <a:r>
              <a:rPr lang="en-US" sz="1200" dirty="0">
                <a:solidFill>
                  <a:schemeClr val="accent1"/>
                </a:solidFill>
              </a:rPr>
              <a:t>TRANSMIT_BAND_1 = Ku (Forward #1)</a:t>
            </a:r>
          </a:p>
          <a:p>
            <a:pPr lvl="1"/>
            <a:r>
              <a:rPr lang="en-US" sz="1200" dirty="0">
                <a:solidFill>
                  <a:schemeClr val="accent1"/>
                </a:solidFill>
              </a:rPr>
              <a:t>TRANSMIT_BAND_2 = S (Forward 2)</a:t>
            </a:r>
          </a:p>
          <a:p>
            <a:pPr lvl="1"/>
            <a:r>
              <a:rPr lang="en-US" sz="1200" dirty="0">
                <a:solidFill>
                  <a:schemeClr val="accent1"/>
                </a:solidFill>
              </a:rPr>
              <a:t>TRANSMIT_BAND_3 = S (Return 1)</a:t>
            </a:r>
          </a:p>
          <a:p>
            <a:pPr lvl="1"/>
            <a:r>
              <a:rPr lang="en-US" sz="1200" dirty="0">
                <a:solidFill>
                  <a:schemeClr val="accent1"/>
                </a:solidFill>
              </a:rPr>
              <a:t>TRANSMIT_BAND_4 = Ku (Return 2)</a:t>
            </a:r>
          </a:p>
          <a:p>
            <a:pPr lvl="1"/>
            <a:r>
              <a:rPr lang="en-US" sz="1200" dirty="0">
                <a:solidFill>
                  <a:schemeClr val="accent6"/>
                </a:solidFill>
              </a:rPr>
              <a:t>TRANSMIT_BAND_6 = Ku (LO Ref #1)</a:t>
            </a:r>
          </a:p>
          <a:p>
            <a:pPr lvl="1"/>
            <a:r>
              <a:rPr lang="en-US" sz="1200" dirty="0">
                <a:solidFill>
                  <a:schemeClr val="accent2"/>
                </a:solidFill>
              </a:rPr>
              <a:t>TRANSMIT_BAND_8 = Ku (LO Ref #2)</a:t>
            </a:r>
          </a:p>
          <a:p>
            <a:endParaRPr lang="en-US" sz="1600" dirty="0"/>
          </a:p>
          <a:p>
            <a:endParaRPr lang="en-US" sz="1600" dirty="0"/>
          </a:p>
        </p:txBody>
      </p:sp>
      <p:sp>
        <p:nvSpPr>
          <p:cNvPr id="38" name="TextBox 37">
            <a:extLst>
              <a:ext uri="{FF2B5EF4-FFF2-40B4-BE49-F238E27FC236}">
                <a16:creationId xmlns:a16="http://schemas.microsoft.com/office/drawing/2014/main" id="{9860749E-64B2-48E7-8EC5-7D29C6E6D1E8}"/>
              </a:ext>
            </a:extLst>
          </p:cNvPr>
          <p:cNvSpPr txBox="1"/>
          <p:nvPr/>
        </p:nvSpPr>
        <p:spPr>
          <a:xfrm>
            <a:off x="4976314" y="4735605"/>
            <a:ext cx="1158571" cy="369332"/>
          </a:xfrm>
          <a:prstGeom prst="rect">
            <a:avLst/>
          </a:prstGeom>
          <a:noFill/>
        </p:spPr>
        <p:txBody>
          <a:bodyPr wrap="square" rtlCol="0">
            <a:spAutoFit/>
          </a:bodyPr>
          <a:lstStyle/>
          <a:p>
            <a:r>
              <a:rPr lang="en-US"/>
              <a:t>Station #1</a:t>
            </a:r>
          </a:p>
        </p:txBody>
      </p:sp>
      <p:sp>
        <p:nvSpPr>
          <p:cNvPr id="39" name="TextBox 38">
            <a:extLst>
              <a:ext uri="{FF2B5EF4-FFF2-40B4-BE49-F238E27FC236}">
                <a16:creationId xmlns:a16="http://schemas.microsoft.com/office/drawing/2014/main" id="{C100380B-C99E-4C49-AFBF-B1EA8D275EAE}"/>
              </a:ext>
            </a:extLst>
          </p:cNvPr>
          <p:cNvSpPr txBox="1"/>
          <p:nvPr/>
        </p:nvSpPr>
        <p:spPr>
          <a:xfrm>
            <a:off x="10761408" y="4755339"/>
            <a:ext cx="1158571" cy="369332"/>
          </a:xfrm>
          <a:prstGeom prst="rect">
            <a:avLst/>
          </a:prstGeom>
          <a:noFill/>
        </p:spPr>
        <p:txBody>
          <a:bodyPr wrap="square" rtlCol="0">
            <a:spAutoFit/>
          </a:bodyPr>
          <a:lstStyle/>
          <a:p>
            <a:r>
              <a:rPr lang="en-US"/>
              <a:t>Station #2</a:t>
            </a:r>
          </a:p>
        </p:txBody>
      </p:sp>
      <p:sp>
        <p:nvSpPr>
          <p:cNvPr id="46" name="TextBox 45">
            <a:extLst>
              <a:ext uri="{FF2B5EF4-FFF2-40B4-BE49-F238E27FC236}">
                <a16:creationId xmlns:a16="http://schemas.microsoft.com/office/drawing/2014/main" id="{918FC2D4-18B3-49D8-BDAA-48E97E7DC696}"/>
              </a:ext>
            </a:extLst>
          </p:cNvPr>
          <p:cNvSpPr txBox="1"/>
          <p:nvPr/>
        </p:nvSpPr>
        <p:spPr>
          <a:xfrm>
            <a:off x="7932737" y="1325563"/>
            <a:ext cx="1062589" cy="369332"/>
          </a:xfrm>
          <a:prstGeom prst="rect">
            <a:avLst/>
          </a:prstGeom>
          <a:noFill/>
        </p:spPr>
        <p:txBody>
          <a:bodyPr wrap="square" rtlCol="0">
            <a:spAutoFit/>
          </a:bodyPr>
          <a:lstStyle/>
          <a:p>
            <a:r>
              <a:rPr lang="en-US"/>
              <a:t>User S/C</a:t>
            </a:r>
          </a:p>
        </p:txBody>
      </p:sp>
      <p:sp>
        <p:nvSpPr>
          <p:cNvPr id="28" name="TextBox 27">
            <a:extLst>
              <a:ext uri="{FF2B5EF4-FFF2-40B4-BE49-F238E27FC236}">
                <a16:creationId xmlns:a16="http://schemas.microsoft.com/office/drawing/2014/main" id="{6242AACA-045F-4CD3-A8BB-3AB454F521C6}"/>
              </a:ext>
            </a:extLst>
          </p:cNvPr>
          <p:cNvSpPr txBox="1"/>
          <p:nvPr/>
        </p:nvSpPr>
        <p:spPr>
          <a:xfrm>
            <a:off x="6305142" y="4023213"/>
            <a:ext cx="4037597" cy="1446550"/>
          </a:xfrm>
          <a:prstGeom prst="rect">
            <a:avLst/>
          </a:prstGeom>
          <a:noFill/>
        </p:spPr>
        <p:txBody>
          <a:bodyPr wrap="square">
            <a:spAutoFit/>
          </a:bodyPr>
          <a:lstStyle/>
          <a:p>
            <a:pPr marL="285750" indent="-285750">
              <a:buFont typeface="Arial" panose="020B0604020202020204" pitchFamily="34" charset="0"/>
              <a:buChar char="•"/>
            </a:pPr>
            <a:r>
              <a:rPr lang="en-US" sz="1600" dirty="0"/>
              <a:t>Turn-around numerator and denominator</a:t>
            </a:r>
            <a:endParaRPr lang="en-US" sz="1200" dirty="0"/>
          </a:p>
          <a:p>
            <a:pPr marL="628650" lvl="1" indent="-171450">
              <a:buFont typeface="Arial" panose="020B0604020202020204" pitchFamily="34" charset="0"/>
              <a:buChar char="•"/>
            </a:pPr>
            <a:r>
              <a:rPr lang="en-US" sz="1200" dirty="0">
                <a:solidFill>
                  <a:schemeClr val="accent1"/>
                </a:solidFill>
              </a:rPr>
              <a:t>TURNAROUND_NUMERATOR_3 = 240</a:t>
            </a:r>
          </a:p>
          <a:p>
            <a:pPr marL="628650" lvl="1" indent="-171450">
              <a:buFont typeface="Arial" panose="020B0604020202020204" pitchFamily="34" charset="0"/>
              <a:buChar char="•"/>
            </a:pPr>
            <a:r>
              <a:rPr lang="en-US" sz="1200" dirty="0">
                <a:solidFill>
                  <a:schemeClr val="accent1"/>
                </a:solidFill>
              </a:rPr>
              <a:t>TURNAROUND_DENOMINATOR_3 = 221</a:t>
            </a:r>
          </a:p>
          <a:p>
            <a:pPr marL="628650" lvl="1" indent="-171450">
              <a:buFont typeface="Arial" panose="020B0604020202020204" pitchFamily="34" charset="0"/>
              <a:buChar char="•"/>
            </a:pPr>
            <a:r>
              <a:rPr lang="en-US" sz="1200" dirty="0">
                <a:solidFill>
                  <a:schemeClr val="accent1"/>
                </a:solidFill>
              </a:rPr>
              <a:t>TURNAROUND_NUMERATOR_7 = TBS</a:t>
            </a:r>
          </a:p>
          <a:p>
            <a:pPr marL="628650" lvl="1" indent="-171450">
              <a:buFont typeface="Arial" panose="020B0604020202020204" pitchFamily="34" charset="0"/>
              <a:buChar char="•"/>
            </a:pPr>
            <a:r>
              <a:rPr lang="en-US" sz="1200" dirty="0">
                <a:solidFill>
                  <a:schemeClr val="accent1"/>
                </a:solidFill>
              </a:rPr>
              <a:t>TURNAROUND_DENOMINATOR_7 = TBS</a:t>
            </a:r>
          </a:p>
          <a:p>
            <a:pPr marL="628650" lvl="1" indent="-171450">
              <a:buFont typeface="Arial" panose="020B0604020202020204" pitchFamily="34" charset="0"/>
              <a:buChar char="•"/>
            </a:pPr>
            <a:r>
              <a:rPr lang="en-US" sz="1200" dirty="0">
                <a:solidFill>
                  <a:schemeClr val="accent1"/>
                </a:solidFill>
              </a:rPr>
              <a:t>TURNAROUND_NUMERATOR_9 = TBS</a:t>
            </a:r>
          </a:p>
          <a:p>
            <a:pPr marL="628650" lvl="1" indent="-171450">
              <a:buFont typeface="Arial" panose="020B0604020202020204" pitchFamily="34" charset="0"/>
              <a:buChar char="•"/>
            </a:pPr>
            <a:r>
              <a:rPr lang="en-US" sz="1200" dirty="0">
                <a:solidFill>
                  <a:schemeClr val="accent1"/>
                </a:solidFill>
              </a:rPr>
              <a:t>TURNAROUND_DENOMINATOR_9 = TBS</a:t>
            </a:r>
          </a:p>
        </p:txBody>
      </p:sp>
    </p:spTree>
    <p:extLst>
      <p:ext uri="{BB962C8B-B14F-4D97-AF65-F5344CB8AC3E}">
        <p14:creationId xmlns:p14="http://schemas.microsoft.com/office/powerpoint/2010/main" val="1707387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(1 of 3)</a:t>
            </a:r>
            <a:br>
              <a:rPr lang="en-US"/>
            </a:br>
            <a:r>
              <a:rPr lang="en-US"/>
              <a:t>Data Additions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20000"/>
          </a:bodyPr>
          <a:lstStyle/>
          <a:p>
            <a:pPr marL="0" indent="0">
              <a:buNone/>
            </a:pPr>
            <a:r>
              <a:rPr lang="en-US" sz="2600" dirty="0"/>
              <a:t>11) Incorporate “ANT_TRACK_TYPE” functionality</a:t>
            </a:r>
          </a:p>
          <a:p>
            <a:pPr marL="457200" lvl="1" indent="0">
              <a:buNone/>
            </a:pPr>
            <a:r>
              <a:rPr lang="en-US" dirty="0"/>
              <a:t>Identify antenna tracking mode, Program or </a:t>
            </a:r>
            <a:r>
              <a:rPr lang="en-US" dirty="0" err="1"/>
              <a:t>Autotrack</a:t>
            </a:r>
            <a:r>
              <a:rPr lang="en-US" dirty="0"/>
              <a:t> (aided or unaided feedback loop)</a:t>
            </a:r>
          </a:p>
          <a:p>
            <a:pPr lvl="1">
              <a:buFont typeface="Wingdings" panose="05000000000000000000" pitchFamily="2" charset="2"/>
              <a:buChar char="ü"/>
            </a:pPr>
            <a:r>
              <a:rPr lang="en-US" dirty="0"/>
              <a:t>Added data keyword: ANGLE_MODE to the data section to allow mode changes)</a:t>
            </a:r>
          </a:p>
          <a:p>
            <a:pPr lvl="1">
              <a:buFont typeface="Wingdings" panose="05000000000000000000" pitchFamily="2" charset="2"/>
              <a:buChar char="ü"/>
            </a:pPr>
            <a:r>
              <a:rPr lang="en-US" dirty="0">
                <a:solidFill>
                  <a:srgbClr val="FF0000"/>
                </a:solidFill>
              </a:rPr>
              <a:t>ANGLE_MODE or POINTING_MODE or TRACK_MODE (too generic to refer to angles only)? </a:t>
            </a:r>
            <a:r>
              <a:rPr lang="en-US" dirty="0">
                <a:solidFill>
                  <a:srgbClr val="FF0000"/>
                </a:solidFill>
                <a:sym typeface="Wingdings" panose="05000000000000000000" pitchFamily="2" charset="2"/>
              </a:rPr>
              <a:t> could take this under SYSTEM_STATUS?</a:t>
            </a:r>
            <a:endParaRPr lang="en-US" dirty="0">
              <a:solidFill>
                <a:srgbClr val="FF0000"/>
              </a:solidFill>
            </a:endParaRPr>
          </a:p>
          <a:p>
            <a:pPr marL="457200" marR="0" lvl="0" indent="-457200">
              <a:lnSpc>
                <a:spcPct val="107000"/>
              </a:lnSpc>
              <a:spcBef>
                <a:spcPts val="0"/>
              </a:spcBef>
              <a:spcAft>
                <a:spcPts val="0"/>
              </a:spcAft>
              <a:buFont typeface="+mj-lt"/>
              <a:buAutoNum type="arabicParenR" startAt="12"/>
            </a:pPr>
            <a:r>
              <a:rPr lang="en-US" sz="2400" dirty="0">
                <a:effectLst/>
                <a:latin typeface="Calibri" panose="020F0502020204030204" pitchFamily="34" charset="0"/>
                <a:ea typeface="Calibri" panose="020F0502020204030204" pitchFamily="34" charset="0"/>
                <a:cs typeface="Times New Roman" panose="02020603050405020304" pitchFamily="18" charset="0"/>
              </a:rPr>
              <a:t>Incorporated new “SYSTEM_STATUS” functionality in the data section, to allow for multiple system status updates to be captured in TDM’s. Allows functionality to include:</a:t>
            </a:r>
          </a:p>
          <a:p>
            <a:pPr marL="800100" lvl="1" indent="-342900">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APERTURE_FILTERS n: name photometric filters applied during track</a:t>
            </a:r>
          </a:p>
          <a:p>
            <a:pPr marL="800100" lvl="1" indent="-342900">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APERTURE_FILTER_ZERO_PT n: telescope photometric zero point and uncertainty for the filter</a:t>
            </a:r>
          </a:p>
          <a:p>
            <a:pPr marL="800100" lvl="1" indent="-342900">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RECEIVER LOCK indicators (carrier lock, PN synch, PN lock)</a:t>
            </a:r>
          </a:p>
          <a:p>
            <a:pPr marL="800100" lvl="1" indent="-342900">
              <a:lnSpc>
                <a:spcPct val="107000"/>
              </a:lnSpc>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SNR for signal on each PATH between two PARTICIPANTS</a:t>
            </a:r>
          </a:p>
          <a:p>
            <a:pPr marL="800100" lvl="1"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Beamformer Telemetry (bias, noise, thermal)</a:t>
            </a:r>
          </a:p>
          <a:p>
            <a:pPr marR="0" lvl="1">
              <a:spcAft>
                <a:spcPts val="800"/>
              </a:spcAft>
              <a:buFont typeface="Wingdings" panose="05000000000000000000" pitchFamily="2" charset="2"/>
              <a:buChar char="ü"/>
            </a:pPr>
            <a:r>
              <a:rPr lang="en-US" dirty="0"/>
              <a:t>Added keyword: SYSTEM_STATUS</a:t>
            </a:r>
          </a:p>
          <a:p>
            <a:pPr marL="457200" lvl="1" indent="0">
              <a:buNone/>
            </a:pPr>
            <a:endParaRPr lang="en-US" dirty="0"/>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19</a:t>
            </a:fld>
            <a:endParaRPr lang="en-US"/>
          </a:p>
        </p:txBody>
      </p:sp>
    </p:spTree>
    <p:extLst>
      <p:ext uri="{BB962C8B-B14F-4D97-AF65-F5344CB8AC3E}">
        <p14:creationId xmlns:p14="http://schemas.microsoft.com/office/powerpoint/2010/main" val="393972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4B85-19CC-7042-AC1F-3EAFB4A1935B}"/>
              </a:ext>
            </a:extLst>
          </p:cNvPr>
          <p:cNvSpPr>
            <a:spLocks noGrp="1"/>
          </p:cNvSpPr>
          <p:nvPr>
            <p:ph type="title"/>
          </p:nvPr>
        </p:nvSpPr>
        <p:spPr>
          <a:xfrm>
            <a:off x="572386" y="0"/>
            <a:ext cx="10515600" cy="1325563"/>
          </a:xfrm>
        </p:spPr>
        <p:txBody>
          <a:bodyPr/>
          <a:lstStyle/>
          <a:p>
            <a:r>
              <a:rPr lang="en-US" u="sng"/>
              <a:t>Objectives</a:t>
            </a:r>
          </a:p>
        </p:txBody>
      </p:sp>
      <p:sp>
        <p:nvSpPr>
          <p:cNvPr id="3" name="Content Placeholder 2">
            <a:extLst>
              <a:ext uri="{FF2B5EF4-FFF2-40B4-BE49-F238E27FC236}">
                <a16:creationId xmlns:a16="http://schemas.microsoft.com/office/drawing/2014/main" id="{6B0660F5-7841-994B-8EB8-C0C6A1F95631}"/>
              </a:ext>
            </a:extLst>
          </p:cNvPr>
          <p:cNvSpPr>
            <a:spLocks noGrp="1"/>
          </p:cNvSpPr>
          <p:nvPr>
            <p:ph idx="1"/>
          </p:nvPr>
        </p:nvSpPr>
        <p:spPr/>
        <p:txBody>
          <a:bodyPr/>
          <a:lstStyle/>
          <a:p>
            <a:r>
              <a:rPr lang="en-US"/>
              <a:t>Overview of rationale behind main updates</a:t>
            </a:r>
          </a:p>
          <a:p>
            <a:r>
              <a:rPr lang="en-US"/>
              <a:t>Review of major changes / examples</a:t>
            </a:r>
          </a:p>
          <a:p>
            <a:r>
              <a:rPr lang="en-US"/>
              <a:t>Discuss feedback from WG on additional update items</a:t>
            </a:r>
          </a:p>
        </p:txBody>
      </p:sp>
      <p:sp>
        <p:nvSpPr>
          <p:cNvPr id="4" name="Slide Number Placeholder 3">
            <a:extLst>
              <a:ext uri="{FF2B5EF4-FFF2-40B4-BE49-F238E27FC236}">
                <a16:creationId xmlns:a16="http://schemas.microsoft.com/office/drawing/2014/main" id="{12ADB13F-AFAF-6E42-87BB-38EB8EDD6C78}"/>
              </a:ext>
            </a:extLst>
          </p:cNvPr>
          <p:cNvSpPr>
            <a:spLocks noGrp="1"/>
          </p:cNvSpPr>
          <p:nvPr>
            <p:ph type="sldNum" sz="quarter" idx="12"/>
          </p:nvPr>
        </p:nvSpPr>
        <p:spPr/>
        <p:txBody>
          <a:bodyPr/>
          <a:lstStyle/>
          <a:p>
            <a:fld id="{F4EC45F3-5820-1141-8702-7AA835721CC3}" type="slidenum">
              <a:rPr lang="en-US" smtClean="0"/>
              <a:t>2</a:t>
            </a:fld>
            <a:endParaRPr lang="en-US"/>
          </a:p>
        </p:txBody>
      </p:sp>
    </p:spTree>
    <p:extLst>
      <p:ext uri="{BB962C8B-B14F-4D97-AF65-F5344CB8AC3E}">
        <p14:creationId xmlns:p14="http://schemas.microsoft.com/office/powerpoint/2010/main" val="1930141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TDM Vp2.01 Changes (2 of 3)</a:t>
            </a:r>
            <a:br>
              <a:rPr lang="en-US" dirty="0"/>
            </a:br>
            <a:r>
              <a:rPr lang="en-US" dirty="0"/>
              <a:t>Data Additions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20000"/>
          </a:bodyPr>
          <a:lstStyle/>
          <a:p>
            <a:pPr marL="0" indent="0">
              <a:buNone/>
            </a:pPr>
            <a:r>
              <a:rPr lang="en-US" sz="2600" dirty="0"/>
              <a:t>14) Incorporate “OBSERVATION COVARIANCE (mixed)”.</a:t>
            </a:r>
          </a:p>
          <a:p>
            <a:pPr marL="457200" lvl="1" indent="0">
              <a:buNone/>
            </a:pPr>
            <a:r>
              <a:rPr lang="en-US" sz="2200" dirty="0"/>
              <a:t>Symmetric, positive definite matrix for estimation error of each observable and cross-correlations. Used for space surveillance sessions.</a:t>
            </a:r>
          </a:p>
          <a:p>
            <a:pPr lvl="1">
              <a:buFont typeface="Wingdings" panose="05000000000000000000" pitchFamily="2" charset="2"/>
              <a:buChar char="ü"/>
            </a:pPr>
            <a:r>
              <a:rPr lang="en-US" sz="2200" dirty="0"/>
              <a:t>Added data keyword: OBSERVATION_COVARIANCE</a:t>
            </a:r>
          </a:p>
          <a:p>
            <a:pPr lvl="1">
              <a:buFont typeface="Wingdings" panose="05000000000000000000" pitchFamily="2" charset="2"/>
              <a:buChar char="ü"/>
            </a:pPr>
            <a:r>
              <a:rPr lang="en-US" sz="2200" dirty="0">
                <a:solidFill>
                  <a:srgbClr val="FF0000"/>
                </a:solidFill>
              </a:rPr>
              <a:t>Take a look at adding potential for providing order</a:t>
            </a:r>
          </a:p>
          <a:p>
            <a:pPr lvl="1">
              <a:buFont typeface="Wingdings" panose="05000000000000000000" pitchFamily="2" charset="2"/>
              <a:buChar char="ü"/>
            </a:pPr>
            <a:endParaRPr lang="en-US" sz="2200" dirty="0"/>
          </a:p>
          <a:p>
            <a:pPr lvl="1">
              <a:buFont typeface="Wingdings" panose="05000000000000000000" pitchFamily="2" charset="2"/>
              <a:buChar char="ü"/>
            </a:pPr>
            <a:endParaRPr lang="en-US" sz="2200" dirty="0"/>
          </a:p>
          <a:p>
            <a:pPr lvl="1">
              <a:buFont typeface="Wingdings" panose="05000000000000000000" pitchFamily="2" charset="2"/>
              <a:buChar char="ü"/>
            </a:pPr>
            <a:endParaRPr lang="en-US" sz="2200" dirty="0"/>
          </a:p>
          <a:p>
            <a:pPr lvl="1">
              <a:buFont typeface="Wingdings" panose="05000000000000000000" pitchFamily="2" charset="2"/>
              <a:buChar char="ü"/>
            </a:pPr>
            <a:endParaRPr lang="en-US" sz="2200" dirty="0"/>
          </a:p>
          <a:p>
            <a:pPr lvl="1">
              <a:buFont typeface="Wingdings" panose="05000000000000000000" pitchFamily="2" charset="2"/>
              <a:buChar char="ü"/>
            </a:pPr>
            <a:endParaRPr lang="en-US" sz="2200" dirty="0"/>
          </a:p>
          <a:p>
            <a:pPr lvl="1">
              <a:buFont typeface="Wingdings" panose="05000000000000000000" pitchFamily="2" charset="2"/>
              <a:buChar char="ü"/>
            </a:pPr>
            <a:endParaRPr lang="en-US" sz="2200" dirty="0"/>
          </a:p>
          <a:p>
            <a:pPr marL="0" indent="0">
              <a:buNone/>
            </a:pPr>
            <a:r>
              <a:rPr lang="en-US" sz="2600" dirty="0"/>
              <a:t>17) Incorporate ANGLE_RATE observables.</a:t>
            </a:r>
          </a:p>
          <a:p>
            <a:pPr marL="457200" lvl="1" indent="0">
              <a:buNone/>
            </a:pPr>
            <a:r>
              <a:rPr lang="en-US" sz="2200" dirty="0"/>
              <a:t>Measured or derived from angles.</a:t>
            </a:r>
          </a:p>
          <a:p>
            <a:pPr lvl="1">
              <a:buFont typeface="Wingdings" panose="05000000000000000000" pitchFamily="2" charset="2"/>
              <a:buChar char="ü"/>
            </a:pPr>
            <a:r>
              <a:rPr lang="en-US" sz="2200" dirty="0"/>
              <a:t>Added keywords: ANGLE_1_RATE, ANGLE_2_RATE</a:t>
            </a:r>
          </a:p>
          <a:p>
            <a:pPr marL="457200" lvl="1" indent="0">
              <a:buNone/>
            </a:pPr>
            <a:endParaRPr lang="en-US" dirty="0"/>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20</a:t>
            </a:fld>
            <a:endParaRPr lang="en-US"/>
          </a:p>
        </p:txBody>
      </p:sp>
      <p:pic>
        <p:nvPicPr>
          <p:cNvPr id="5" name="Picture 4">
            <a:extLst>
              <a:ext uri="{FF2B5EF4-FFF2-40B4-BE49-F238E27FC236}">
                <a16:creationId xmlns:a16="http://schemas.microsoft.com/office/drawing/2014/main" id="{954963FE-7186-416E-8E5C-EF89E1569A52}"/>
              </a:ext>
            </a:extLst>
          </p:cNvPr>
          <p:cNvPicPr>
            <a:picLocks noChangeAspect="1"/>
          </p:cNvPicPr>
          <p:nvPr/>
        </p:nvPicPr>
        <p:blipFill rotWithShape="1">
          <a:blip r:embed="rId2"/>
          <a:srcRect l="3841" t="14552" r="22436" b="6772"/>
          <a:stretch/>
        </p:blipFill>
        <p:spPr>
          <a:xfrm>
            <a:off x="2023530" y="3169297"/>
            <a:ext cx="8141602" cy="1669831"/>
          </a:xfrm>
          <a:prstGeom prst="rect">
            <a:avLst/>
          </a:prstGeom>
        </p:spPr>
      </p:pic>
    </p:spTree>
    <p:extLst>
      <p:ext uri="{BB962C8B-B14F-4D97-AF65-F5344CB8AC3E}">
        <p14:creationId xmlns:p14="http://schemas.microsoft.com/office/powerpoint/2010/main" val="380215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(3 of 3)</a:t>
            </a:r>
            <a:br>
              <a:rPr lang="en-US"/>
            </a:br>
            <a:r>
              <a:rPr lang="en-US"/>
              <a:t>Data Additions</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10000"/>
          </a:bodyPr>
          <a:lstStyle/>
          <a:p>
            <a:pPr marL="0" indent="0">
              <a:buNone/>
            </a:pPr>
            <a:r>
              <a:rPr lang="en-US" sz="2600" dirty="0"/>
              <a:t>18) Incorporate ASTROMETRIC_STAR_COUNT (number of correlated stars used for frames) and PHOTOMETRIC_STAR_COUNT (number of correlated stars in photometric solution)</a:t>
            </a:r>
          </a:p>
          <a:p>
            <a:pPr lvl="1">
              <a:buFont typeface="Wingdings" panose="05000000000000000000" pitchFamily="2" charset="2"/>
              <a:buChar char="ü"/>
            </a:pPr>
            <a:r>
              <a:rPr lang="en-US" sz="2200" dirty="0"/>
              <a:t>Added data keywords: ASTROMETRIC_STAR_COUNT, PHOTOMETRIC_STAR_COUNT</a:t>
            </a:r>
          </a:p>
          <a:p>
            <a:pPr marL="0" indent="0">
              <a:buNone/>
            </a:pPr>
            <a:r>
              <a:rPr lang="en-US" sz="2600" dirty="0"/>
              <a:t>19) Incorporate VISUAL_MAGNITUDE_UNCERTAINTY (uncertainty from frame photometric solution that calculates visual magnitude)</a:t>
            </a:r>
          </a:p>
          <a:p>
            <a:pPr lvl="1">
              <a:buFont typeface="Wingdings" panose="05000000000000000000" pitchFamily="2" charset="2"/>
              <a:buChar char="ü"/>
            </a:pPr>
            <a:r>
              <a:rPr lang="en-US" sz="2200" dirty="0"/>
              <a:t>Added data keyword: MAG_UNCERTAINTY</a:t>
            </a:r>
          </a:p>
          <a:p>
            <a:pPr marL="0" indent="0">
              <a:buNone/>
            </a:pPr>
            <a:r>
              <a:rPr lang="en-US" sz="2600" dirty="0"/>
              <a:t>20) Incorporate PHOTOMETRIC_SNR (signal to noise ratio of total photometric content of evaluated signal)</a:t>
            </a:r>
          </a:p>
          <a:p>
            <a:pPr lvl="1">
              <a:buFont typeface="Wingdings" panose="05000000000000000000" pitchFamily="2" charset="2"/>
              <a:buChar char="ü"/>
            </a:pPr>
            <a:r>
              <a:rPr lang="en-US" sz="2200" dirty="0"/>
              <a:t>Added data keyword: PHOTOMETRIC_SNR</a:t>
            </a:r>
          </a:p>
          <a:p>
            <a:pPr marL="0" indent="0">
              <a:buNone/>
            </a:pPr>
            <a:r>
              <a:rPr lang="en-US" sz="2600" dirty="0"/>
              <a:t>21) Incorporate FRAME LIMITING BRIGHTNESS (dimmest object expected to be detected in interrogated location)</a:t>
            </a:r>
          </a:p>
          <a:p>
            <a:pPr lvl="1">
              <a:buFont typeface="Wingdings" panose="05000000000000000000" pitchFamily="2" charset="2"/>
              <a:buChar char="ü"/>
            </a:pPr>
            <a:r>
              <a:rPr lang="en-US" sz="2200" dirty="0"/>
              <a:t>Added data keyword: FRAME_LIMITING_BRIGHTNESS</a:t>
            </a:r>
          </a:p>
          <a:p>
            <a:pPr marL="457200" lvl="1" indent="0">
              <a:buNone/>
            </a:pPr>
            <a:endParaRPr lang="en-US" dirty="0"/>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21</a:t>
            </a:fld>
            <a:endParaRPr lang="en-US"/>
          </a:p>
        </p:txBody>
      </p:sp>
    </p:spTree>
    <p:extLst>
      <p:ext uri="{BB962C8B-B14F-4D97-AF65-F5344CB8AC3E}">
        <p14:creationId xmlns:p14="http://schemas.microsoft.com/office/powerpoint/2010/main" val="267026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TO-DO List (Incorporate to TDM Vp2.x)</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800"/>
              </a:spcAft>
              <a:buFont typeface="+mj-lt"/>
              <a:buAutoNum type="arabicParenR"/>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Incorporate more comprehensive examples</a:t>
            </a:r>
          </a:p>
          <a:p>
            <a:pPr lvl="1">
              <a:lnSpc>
                <a:spcPct val="107000"/>
              </a:lnSpc>
              <a:spcBef>
                <a:spcPts val="0"/>
              </a:spcBef>
              <a:spcAft>
                <a:spcPts val="800"/>
              </a:spcAft>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relay example</a:t>
            </a:r>
          </a:p>
          <a:p>
            <a:pPr lvl="1">
              <a:lnSpc>
                <a:spcPct val="107000"/>
              </a:lnSpc>
              <a:spcBef>
                <a:spcPts val="0"/>
              </a:spcBef>
              <a:spcAft>
                <a:spcPts val="800"/>
              </a:spcAft>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another optical</a:t>
            </a:r>
          </a:p>
          <a:p>
            <a:pPr lvl="1">
              <a:lnSpc>
                <a:spcPct val="107000"/>
              </a:lnSpc>
              <a:spcBef>
                <a:spcPts val="0"/>
              </a:spcBef>
              <a:spcAft>
                <a:spcPts val="800"/>
              </a:spcAft>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should we include same examples in xml??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Adjust Appendix areas accordingly</a:t>
            </a:r>
          </a:p>
          <a:p>
            <a:pPr marL="342900" marR="0" lvl="0" indent="-342900">
              <a:lnSpc>
                <a:spcPct val="107000"/>
              </a:lnSpc>
              <a:spcBef>
                <a:spcPts val="0"/>
              </a:spcBef>
              <a:spcAft>
                <a:spcPts val="800"/>
              </a:spcAft>
              <a:buFont typeface="+mj-lt"/>
              <a:buAutoNum type="arabicParenR"/>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Incorporate ranging parameters</a:t>
            </a:r>
          </a:p>
          <a:p>
            <a:pPr marL="742950" marR="0" lvl="1" indent="-285750">
              <a:lnSpc>
                <a:spcPct val="107000"/>
              </a:lnSpc>
              <a:spcBef>
                <a:spcPts val="0"/>
              </a:spcBef>
              <a:spcAft>
                <a:spcPts val="800"/>
              </a:spcAft>
              <a:buFont typeface="+mj-lt"/>
              <a:buAutoNum type="alphaLcPeriod"/>
              <a:tabLst>
                <a:tab pos="9144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Tone set (major through minors)</a:t>
            </a:r>
          </a:p>
          <a:p>
            <a:pPr marL="742950" marR="0" lvl="1" indent="-285750">
              <a:lnSpc>
                <a:spcPct val="107000"/>
              </a:lnSpc>
              <a:spcBef>
                <a:spcPts val="0"/>
              </a:spcBef>
              <a:spcAft>
                <a:spcPts val="800"/>
              </a:spcAft>
              <a:buFont typeface="+mj-lt"/>
              <a:buAutoNum type="alphaLcPeriod"/>
              <a:tabLst>
                <a:tab pos="9144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PN Integration intervals</a:t>
            </a:r>
          </a:p>
          <a:p>
            <a:pPr marL="742950" marR="0" lvl="1" indent="-285750">
              <a:lnSpc>
                <a:spcPct val="107000"/>
              </a:lnSpc>
              <a:spcBef>
                <a:spcPts val="0"/>
              </a:spcBef>
              <a:spcAft>
                <a:spcPts val="800"/>
              </a:spcAft>
              <a:buFont typeface="+mj-lt"/>
              <a:buAutoNum type="alphaLcPeriod"/>
              <a:tabLst>
                <a:tab pos="9144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Mod Index</a:t>
            </a:r>
          </a:p>
          <a:p>
            <a:pPr marL="742950" marR="0" lvl="1" indent="-285750">
              <a:lnSpc>
                <a:spcPct val="107000"/>
              </a:lnSpc>
              <a:spcBef>
                <a:spcPts val="0"/>
              </a:spcBef>
              <a:spcAft>
                <a:spcPts val="800"/>
              </a:spcAft>
              <a:buFont typeface="+mj-lt"/>
              <a:buAutoNum type="alphaLcPeriod"/>
              <a:tabLst>
                <a:tab pos="914400" algn="l"/>
              </a:tabLst>
            </a:pPr>
            <a:r>
              <a:rPr lang="en-US" sz="2200" dirty="0" err="1">
                <a:effectLst/>
                <a:latin typeface="Calibri" panose="020F0502020204030204" pitchFamily="34" charset="0"/>
                <a:ea typeface="Calibri" panose="020F0502020204030204" pitchFamily="34" charset="0"/>
                <a:cs typeface="Times New Roman" panose="02020603050405020304" pitchFamily="18" charset="0"/>
              </a:rPr>
              <a:t>Etc</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tabLst>
                <a:tab pos="914400" algn="l"/>
              </a:tabLst>
            </a:pPr>
            <a:r>
              <a:rPr lang="en-US" sz="2200" dirty="0">
                <a:latin typeface="Calibri" panose="020F0502020204030204" pitchFamily="34" charset="0"/>
                <a:ea typeface="Calibri" panose="020F0502020204030204" pitchFamily="34" charset="0"/>
                <a:cs typeface="Times New Roman" panose="02020603050405020304" pitchFamily="18" charset="0"/>
              </a:rPr>
              <a:t>Perhaps add under ne keyword “SYSTEM_MODE”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22</a:t>
            </a:fld>
            <a:endParaRPr lang="en-US"/>
          </a:p>
        </p:txBody>
      </p:sp>
    </p:spTree>
    <p:extLst>
      <p:ext uri="{BB962C8B-B14F-4D97-AF65-F5344CB8AC3E}">
        <p14:creationId xmlns:p14="http://schemas.microsoft.com/office/powerpoint/2010/main" val="2768260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TO-DO List (Incorporate as much as possible for TDM Vp2. update)</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800"/>
              </a:spcAft>
              <a:buFont typeface="+mj-lt"/>
              <a:buAutoNum type="arabicParenR"/>
              <a:tabLst>
                <a:tab pos="457200" algn="l"/>
              </a:tabLst>
            </a:pPr>
            <a:r>
              <a:rPr lang="en-US" sz="3200" dirty="0">
                <a:effectLst/>
                <a:latin typeface="Calibri" panose="020F0502020204030204" pitchFamily="34" charset="0"/>
                <a:ea typeface="Calibri" panose="020F0502020204030204" pitchFamily="34" charset="0"/>
                <a:cs typeface="Times New Roman" panose="02020603050405020304" pitchFamily="18" charset="0"/>
              </a:rPr>
              <a:t>Incorporate new onboard measurements</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General (for example):</a:t>
            </a:r>
          </a:p>
          <a:p>
            <a:pPr marL="1200150" lvl="2" indent="-285750">
              <a:lnSpc>
                <a:spcPct val="107000"/>
              </a:lnSpc>
              <a:spcBef>
                <a:spcPts val="0"/>
              </a:spcBef>
              <a:spcAft>
                <a:spcPts val="80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Data Latch Delay: time bias associated with latching data</a:t>
            </a:r>
          </a:p>
          <a:p>
            <a:pPr marL="1200150" lvl="2" indent="-285750">
              <a:lnSpc>
                <a:spcPct val="107000"/>
              </a:lnSpc>
              <a:spcBef>
                <a:spcPts val="0"/>
              </a:spcBef>
              <a:spcAft>
                <a:spcPts val="80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Local Oscillator ID</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Accelerometers</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Crosslink</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Received Communications Link</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X-Ray Pulsar Observations for Navigation</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Optical (image) Navigation observation</a:t>
            </a:r>
          </a:p>
          <a:p>
            <a:pPr marL="800100" lvl="1" indent="-342900">
              <a:lnSpc>
                <a:spcPct val="107000"/>
              </a:lnSpc>
              <a:spcBef>
                <a:spcPts val="0"/>
              </a:spcBef>
              <a:spcAft>
                <a:spcPts val="800"/>
              </a:spcAft>
              <a:buFont typeface="+mj-lt"/>
              <a:buAutoNum type="alpha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Point Solution</a:t>
            </a:r>
          </a:p>
          <a:p>
            <a:pPr marL="800100" lvl="1" indent="-342900">
              <a:lnSpc>
                <a:spcPct val="107000"/>
              </a:lnSpc>
              <a:spcBef>
                <a:spcPts val="0"/>
              </a:spcBef>
              <a:spcAft>
                <a:spcPts val="800"/>
              </a:spcAft>
              <a:buFont typeface="+mj-lt"/>
              <a:buAutoNum type="alphaLcPeriod"/>
            </a:pPr>
            <a:r>
              <a:rPr lang="en-US" sz="2200" dirty="0" err="1">
                <a:effectLst/>
                <a:latin typeface="Calibri" panose="020F0502020204030204" pitchFamily="34" charset="0"/>
                <a:ea typeface="Calibri" panose="020F0502020204030204" pitchFamily="34" charset="0"/>
                <a:cs typeface="Times New Roman" panose="02020603050405020304" pitchFamily="18" charset="0"/>
              </a:rPr>
              <a:t>NavSol</a:t>
            </a:r>
            <a:r>
              <a:rPr lang="en-US" sz="2200" dirty="0">
                <a:effectLst/>
                <a:latin typeface="Calibri" panose="020F0502020204030204" pitchFamily="34" charset="0"/>
                <a:ea typeface="Calibri" panose="020F0502020204030204" pitchFamily="34" charset="0"/>
                <a:cs typeface="Times New Roman" panose="02020603050405020304" pitchFamily="18" charset="0"/>
              </a:rPr>
              <a:t> from GNSS Receiver filter</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23</a:t>
            </a:fld>
            <a:endParaRPr lang="en-US"/>
          </a:p>
        </p:txBody>
      </p:sp>
    </p:spTree>
    <p:extLst>
      <p:ext uri="{BB962C8B-B14F-4D97-AF65-F5344CB8AC3E}">
        <p14:creationId xmlns:p14="http://schemas.microsoft.com/office/powerpoint/2010/main" val="2833395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Open Comments (1 of 3)</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a:bodyPr>
          <a:lstStyle/>
          <a:p>
            <a:pPr marL="342900" marR="0" lvl="0" indent="-342900">
              <a:lnSpc>
                <a:spcPct val="107000"/>
              </a:lnSpc>
              <a:spcBef>
                <a:spcPts val="0"/>
              </a:spcBef>
              <a:spcAft>
                <a:spcPts val="800"/>
              </a:spcAft>
              <a:buFont typeface="+mj-lt"/>
              <a:buAutoNum type="arabicParen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a:t>
            </a:r>
            <a:r>
              <a:rPr lang="en-US" sz="2200" dirty="0" err="1">
                <a:effectLst/>
                <a:latin typeface="Calibri" panose="020F0502020204030204" pitchFamily="34" charset="0"/>
                <a:ea typeface="Calibri" panose="020F0502020204030204" pitchFamily="34" charset="0"/>
                <a:cs typeface="Times New Roman" panose="02020603050405020304" pitchFamily="18" charset="0"/>
              </a:rPr>
              <a:t>CjG</a:t>
            </a:r>
            <a:r>
              <a:rPr lang="en-US" sz="2200" dirty="0">
                <a:effectLst/>
                <a:latin typeface="Calibri" panose="020F0502020204030204" pitchFamily="34" charset="0"/>
                <a:ea typeface="Calibri" panose="020F0502020204030204" pitchFamily="34" charset="0"/>
                <a:cs typeface="Times New Roman" panose="02020603050405020304" pitchFamily="18" charset="0"/>
              </a:rPr>
              <a:t>) Sec 3.3.1.8 </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Add clarifying text to indicate index starts with #1</a:t>
            </a:r>
          </a:p>
          <a:p>
            <a:pPr marL="342900" marR="0" lvl="0" indent="-342900">
              <a:lnSpc>
                <a:spcPct val="107000"/>
              </a:lnSpc>
              <a:spcBef>
                <a:spcPts val="0"/>
              </a:spcBef>
              <a:spcAft>
                <a:spcPts val="800"/>
              </a:spcAft>
              <a:buFont typeface="+mj-lt"/>
              <a:buAutoNum type="arabicParen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200" dirty="0" err="1">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CjG</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Sec 3.3.1.10  Shall we aim to reduce ICD reliance; call it an "agreement"; or keep as is?</a:t>
            </a:r>
          </a:p>
          <a:p>
            <a:pPr marL="342900" marR="0" lvl="0" indent="-342900">
              <a:lnSpc>
                <a:spcPct val="107000"/>
              </a:lnSpc>
              <a:spcBef>
                <a:spcPts val="0"/>
              </a:spcBef>
              <a:spcAft>
                <a:spcPts val="800"/>
              </a:spcAft>
              <a:buFont typeface="+mj-lt"/>
              <a:buAutoNum type="arabicParenR"/>
              <a:tabLst>
                <a:tab pos="457200" algn="l"/>
              </a:tabLst>
            </a:pPr>
            <a:r>
              <a:rPr lang="en-US"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200" dirty="0" err="1">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CjG</a:t>
            </a:r>
            <a:r>
              <a:rPr lang="en-US"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Sec 3.3.1.11  Can TDM v3 address this so that all TRK for an object in a session is contained in a single TDM?</a:t>
            </a:r>
          </a:p>
          <a:p>
            <a:pPr marL="342900" marR="0" lvl="0" indent="-342900">
              <a:lnSpc>
                <a:spcPct val="107000"/>
              </a:lnSpc>
              <a:spcBef>
                <a:spcPts val="0"/>
              </a:spcBef>
              <a:spcAft>
                <a:spcPts val="800"/>
              </a:spcAft>
              <a:buFont typeface="+mj-lt"/>
              <a:buAutoNum type="arabicParen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200" dirty="0" err="1">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CjG</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Table </a:t>
            </a:r>
            <a:r>
              <a:rPr lang="en-US" sz="2200" dirty="0" err="1">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PARTICIPANT_n</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description  Need to adjust wording to cover tracking scenarios beyond RF links, e.g. visual.</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24</a:t>
            </a:fld>
            <a:endParaRPr lang="en-US"/>
          </a:p>
        </p:txBody>
      </p:sp>
    </p:spTree>
    <p:extLst>
      <p:ext uri="{BB962C8B-B14F-4D97-AF65-F5344CB8AC3E}">
        <p14:creationId xmlns:p14="http://schemas.microsoft.com/office/powerpoint/2010/main" val="3224468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Open Comments</a:t>
            </a:r>
            <a:r>
              <a:rPr lang="en-US" dirty="0"/>
              <a:t> (2 of 3)</a:t>
            </a:r>
            <a:endParaRPr lang="en-US"/>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lnSpcReduction="10000"/>
          </a:bodyPr>
          <a:lstStyle/>
          <a:p>
            <a:pPr marL="457200" marR="0" lvl="0" indent="-457200">
              <a:lnSpc>
                <a:spcPct val="107000"/>
              </a:lnSpc>
              <a:spcBef>
                <a:spcPts val="0"/>
              </a:spcBef>
              <a:spcAft>
                <a:spcPts val="800"/>
              </a:spcAft>
              <a:buFont typeface="+mj-lt"/>
              <a:buAutoNum type="arabicParenR" startAt="5"/>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(JC) Table CORRECTION_* keywords </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Keywords are not explained anywhere… for example, it is not indicated what observable is corrected with the CORRECTION_RECEIVE, CORRECTION_TRANSMIT, CORRECTION_ABERRATION_YEARLY, CORRECTION_ABERRATION_DIURNAL keywords. Also, how those corrections are applied to the observables. CORRECTION_RECEIVE and ABERRATION_CORRECTION_YEARLY are included in an example for RADEC measurement, however there is no explanation as to how these corrections translate to right ascension and declination correction values.</a:t>
            </a:r>
          </a:p>
          <a:p>
            <a:pPr marL="457200" marR="0" lvl="0" indent="-457200">
              <a:lnSpc>
                <a:spcPct val="107000"/>
              </a:lnSpc>
              <a:spcBef>
                <a:spcPts val="0"/>
              </a:spcBef>
              <a:spcAft>
                <a:spcPts val="800"/>
              </a:spcAft>
              <a:buFont typeface="+mj-lt"/>
              <a:buAutoNum type="arabicParenR" startAt="5"/>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(JC) Table CORRECTION_* keywords </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Units should be the same as the observable… how about when </a:t>
            </a:r>
            <a:r>
              <a:rPr lang="en-US" sz="2200" dirty="0" err="1">
                <a:effectLst/>
                <a:latin typeface="Calibri" panose="020F0502020204030204" pitchFamily="34" charset="0"/>
                <a:ea typeface="Calibri" panose="020F0502020204030204" pitchFamily="34" charset="0"/>
                <a:cs typeface="Times New Roman" panose="02020603050405020304" pitchFamily="18" charset="0"/>
              </a:rPr>
              <a:t>Doppler_Count</a:t>
            </a:r>
            <a:r>
              <a:rPr lang="en-US" sz="2200" dirty="0">
                <a:effectLst/>
                <a:latin typeface="Calibri" panose="020F0502020204030204" pitchFamily="34" charset="0"/>
                <a:ea typeface="Calibri" panose="020F0502020204030204" pitchFamily="34" charset="0"/>
                <a:cs typeface="Times New Roman" panose="02020603050405020304" pitchFamily="18" charset="0"/>
              </a:rPr>
              <a:t> is used, will </a:t>
            </a:r>
            <a:r>
              <a:rPr lang="en-US" sz="2200" dirty="0" err="1">
                <a:effectLst/>
                <a:latin typeface="Calibri" panose="020F0502020204030204" pitchFamily="34" charset="0"/>
                <a:ea typeface="Calibri" panose="020F0502020204030204" pitchFamily="34" charset="0"/>
                <a:cs typeface="Times New Roman" panose="02020603050405020304" pitchFamily="18" charset="0"/>
              </a:rPr>
              <a:t>Doppler_Correction</a:t>
            </a:r>
            <a:r>
              <a:rPr lang="en-US" sz="2200" dirty="0">
                <a:effectLst/>
                <a:latin typeface="Calibri" panose="020F0502020204030204" pitchFamily="34" charset="0"/>
                <a:ea typeface="Calibri" panose="020F0502020204030204" pitchFamily="34" charset="0"/>
                <a:cs typeface="Times New Roman" panose="02020603050405020304" pitchFamily="18" charset="0"/>
              </a:rPr>
              <a:t> be a Doppler count for the specified integration period?</a:t>
            </a:r>
          </a:p>
          <a:p>
            <a:pPr marL="457200" lvl="1" indent="0">
              <a:lnSpc>
                <a:spcPct val="107000"/>
              </a:lnSpc>
              <a:spcBef>
                <a:spcPts val="0"/>
              </a:spcBef>
              <a:spcAft>
                <a:spcPts val="800"/>
              </a:spcAft>
              <a:buNone/>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Also, is CORRECTION_TIME simply in seconds?</a:t>
            </a:r>
          </a:p>
          <a:p>
            <a:pPr marL="457200" marR="0" lvl="0" indent="-457200">
              <a:lnSpc>
                <a:spcPct val="107000"/>
              </a:lnSpc>
              <a:spcBef>
                <a:spcPts val="0"/>
              </a:spcBef>
              <a:spcAft>
                <a:spcPts val="800"/>
              </a:spcAft>
              <a:buFont typeface="+mj-lt"/>
              <a:buAutoNum type="arabicParenR" startAt="5"/>
              <a:tabLst>
                <a:tab pos="457200" algn="l"/>
              </a:tabLs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25</a:t>
            </a:fld>
            <a:endParaRPr lang="en-US"/>
          </a:p>
        </p:txBody>
      </p:sp>
    </p:spTree>
    <p:extLst>
      <p:ext uri="{BB962C8B-B14F-4D97-AF65-F5344CB8AC3E}">
        <p14:creationId xmlns:p14="http://schemas.microsoft.com/office/powerpoint/2010/main" val="144824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Open Comments (3 of 3)</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a:bodyPr>
          <a:lstStyle/>
          <a:p>
            <a:pPr marL="457200" marR="0" lvl="0" indent="-457200">
              <a:lnSpc>
                <a:spcPct val="107000"/>
              </a:lnSpc>
              <a:spcBef>
                <a:spcPts val="0"/>
              </a:spcBef>
              <a:spcAft>
                <a:spcPts val="800"/>
              </a:spcAft>
              <a:buFont typeface="+mj-lt"/>
              <a:buAutoNum type="arabicParenR" startAt="7"/>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(JC) Sec 3.3.2.7</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Angle data should apply to the participants tracking the specific object subject of the tracking session. Need to update this section to reflect that</a:t>
            </a:r>
          </a:p>
          <a:p>
            <a:pPr marL="457200" marR="0" lvl="0" indent="-457200">
              <a:lnSpc>
                <a:spcPct val="107000"/>
              </a:lnSpc>
              <a:spcBef>
                <a:spcPts val="0"/>
              </a:spcBef>
              <a:spcAft>
                <a:spcPts val="800"/>
              </a:spcAft>
              <a:buFont typeface="+mj-lt"/>
              <a:buAutoNum type="arabicParenR" startAt="7"/>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(JC) Sec 3.4.6 </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‘DATA_START’ and ‘DATA_STOP’: This does not apply to XML format, correct?</a:t>
            </a:r>
          </a:p>
          <a:p>
            <a:pPr marL="457200" marR="0" lvl="0" indent="-457200">
              <a:lnSpc>
                <a:spcPct val="107000"/>
              </a:lnSpc>
              <a:spcBef>
                <a:spcPts val="0"/>
              </a:spcBef>
              <a:spcAft>
                <a:spcPts val="800"/>
              </a:spcAft>
              <a:buFont typeface="+mj-lt"/>
              <a:buAutoNum type="arabicParenR" startAt="7"/>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(JC) Sec 4.3.10 </a:t>
            </a:r>
            <a:r>
              <a:rPr lang="en-US" sz="2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Why not use TIME_SYSTEM for all keywords?</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26</a:t>
            </a:fld>
            <a:endParaRPr lang="en-US"/>
          </a:p>
        </p:txBody>
      </p:sp>
    </p:spTree>
    <p:extLst>
      <p:ext uri="{BB962C8B-B14F-4D97-AF65-F5344CB8AC3E}">
        <p14:creationId xmlns:p14="http://schemas.microsoft.com/office/powerpoint/2010/main" val="2175148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A5A6C7-B530-AC46-AA8A-4B7B106415D0}"/>
              </a:ext>
            </a:extLst>
          </p:cNvPr>
          <p:cNvSpPr>
            <a:spLocks noGrp="1"/>
          </p:cNvSpPr>
          <p:nvPr>
            <p:ph type="title"/>
          </p:nvPr>
        </p:nvSpPr>
        <p:spPr/>
        <p:txBody>
          <a:bodyPr/>
          <a:lstStyle/>
          <a:p>
            <a:r>
              <a:rPr lang="en-US"/>
              <a:t>BACKUP</a:t>
            </a:r>
          </a:p>
        </p:txBody>
      </p:sp>
      <p:sp>
        <p:nvSpPr>
          <p:cNvPr id="6" name="Text Placeholder 5">
            <a:extLst>
              <a:ext uri="{FF2B5EF4-FFF2-40B4-BE49-F238E27FC236}">
                <a16:creationId xmlns:a16="http://schemas.microsoft.com/office/drawing/2014/main" id="{9908DB8A-64E4-2E4B-99A6-89F495C0351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CEA77F8-F22C-3D41-9C29-CE6B9EE556E7}"/>
              </a:ext>
            </a:extLst>
          </p:cNvPr>
          <p:cNvSpPr>
            <a:spLocks noGrp="1"/>
          </p:cNvSpPr>
          <p:nvPr>
            <p:ph type="sldNum" sz="quarter" idx="12"/>
          </p:nvPr>
        </p:nvSpPr>
        <p:spPr/>
        <p:txBody>
          <a:bodyPr/>
          <a:lstStyle/>
          <a:p>
            <a:fld id="{F4EC45F3-5820-1141-8702-7AA835721CC3}" type="slidenum">
              <a:rPr lang="en-US" smtClean="0"/>
              <a:t>27</a:t>
            </a:fld>
            <a:endParaRPr lang="en-US"/>
          </a:p>
        </p:txBody>
      </p:sp>
    </p:spTree>
    <p:extLst>
      <p:ext uri="{BB962C8B-B14F-4D97-AF65-F5344CB8AC3E}">
        <p14:creationId xmlns:p14="http://schemas.microsoft.com/office/powerpoint/2010/main" val="592673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BFA9-F8C8-3B27-D415-C558DB1FA446}"/>
              </a:ext>
            </a:extLst>
          </p:cNvPr>
          <p:cNvSpPr>
            <a:spLocks noGrp="1"/>
          </p:cNvSpPr>
          <p:nvPr>
            <p:ph type="title"/>
          </p:nvPr>
        </p:nvSpPr>
        <p:spPr/>
        <p:txBody>
          <a:bodyPr/>
          <a:lstStyle/>
          <a:p>
            <a:r>
              <a:rPr lang="en-US"/>
              <a:t>Addressing REQUEST </a:t>
            </a:r>
            <a:r>
              <a:rPr lang="en-US">
                <a:sym typeface="Wingdings" panose="05000000000000000000" pitchFamily="2" charset="2"/>
              </a:rPr>
              <a:t> COLLECT  TRACK</a:t>
            </a:r>
            <a:endParaRPr lang="en-US"/>
          </a:p>
        </p:txBody>
      </p:sp>
      <p:sp>
        <p:nvSpPr>
          <p:cNvPr id="3" name="Content Placeholder 2">
            <a:extLst>
              <a:ext uri="{FF2B5EF4-FFF2-40B4-BE49-F238E27FC236}">
                <a16:creationId xmlns:a16="http://schemas.microsoft.com/office/drawing/2014/main" id="{A56F954D-C2EF-5028-0E5C-0758E3CF8336}"/>
              </a:ext>
            </a:extLst>
          </p:cNvPr>
          <p:cNvSpPr>
            <a:spLocks noGrp="1"/>
          </p:cNvSpPr>
          <p:nvPr>
            <p:ph idx="1"/>
          </p:nvPr>
        </p:nvSpPr>
        <p:spPr>
          <a:xfrm>
            <a:off x="500270" y="1447938"/>
            <a:ext cx="10515600" cy="4351338"/>
          </a:xfrm>
        </p:spPr>
        <p:txBody>
          <a:bodyPr>
            <a:normAutofit/>
          </a:bodyPr>
          <a:lstStyle/>
          <a:p>
            <a:r>
              <a:rPr lang="en-US" sz="2000" strike="sngStrike" dirty="0" err="1">
                <a:sym typeface="Wingdings" pitchFamily="2" charset="2"/>
              </a:rPr>
              <a:t>Request_ID</a:t>
            </a:r>
            <a:r>
              <a:rPr lang="en-US" sz="2000" strike="sngStrike" dirty="0">
                <a:sym typeface="Wingdings" pitchFamily="2" charset="2"/>
              </a:rPr>
              <a:t>: Request for sensor time for specific object or </a:t>
            </a:r>
            <a:r>
              <a:rPr lang="en-US" sz="2000" strike="sngStrike" dirty="0" err="1">
                <a:sym typeface="Wingdings" pitchFamily="2" charset="2"/>
              </a:rPr>
              <a:t>ephem</a:t>
            </a:r>
            <a:r>
              <a:rPr lang="en-US" sz="2000" strike="sngStrike" dirty="0">
                <a:sym typeface="Wingdings" pitchFamily="2" charset="2"/>
              </a:rPr>
              <a:t> or location (e.g. Az, El)</a:t>
            </a:r>
          </a:p>
          <a:p>
            <a:r>
              <a:rPr lang="en-US" sz="2000" strike="sngStrike" dirty="0" err="1">
                <a:sym typeface="Wingdings" pitchFamily="2" charset="2"/>
              </a:rPr>
              <a:t>Collection_ID</a:t>
            </a:r>
            <a:r>
              <a:rPr lang="en-US" sz="2000" strike="sngStrike" dirty="0">
                <a:sym typeface="Wingdings" pitchFamily="2" charset="2"/>
              </a:rPr>
              <a:t>:  Refers to the entirety of sensed objects during the data span</a:t>
            </a:r>
          </a:p>
          <a:p>
            <a:r>
              <a:rPr lang="en-US" sz="2000" strike="sngStrike" dirty="0" err="1">
                <a:sym typeface="Wingdings" pitchFamily="2" charset="2"/>
              </a:rPr>
              <a:t>Tracking_ID</a:t>
            </a:r>
            <a:r>
              <a:rPr lang="en-US" sz="2000" strike="sngStrike" dirty="0">
                <a:sym typeface="Wingdings" pitchFamily="2" charset="2"/>
              </a:rPr>
              <a:t>: Refers to the data set specific to the object that is a Participant.</a:t>
            </a:r>
          </a:p>
          <a:p>
            <a:endParaRPr lang="en-US" sz="2000" dirty="0">
              <a:sym typeface="Wingdings" pitchFamily="2" charset="2"/>
            </a:endParaRPr>
          </a:p>
          <a:p>
            <a:r>
              <a:rPr lang="en-US" sz="2000" dirty="0">
                <a:highlight>
                  <a:srgbClr val="00FF00"/>
                </a:highlight>
                <a:sym typeface="Wingdings" pitchFamily="2" charset="2"/>
              </a:rPr>
              <a:t>TDM_BASIS_ID</a:t>
            </a:r>
            <a:r>
              <a:rPr lang="en-US" sz="2000" dirty="0">
                <a:sym typeface="Wingdings" pitchFamily="2" charset="2"/>
              </a:rPr>
              <a:t>: Formed by Request ID followed by Collection ID, to the extent either are applicable to the TRACK and relate to the TRACK_ID.</a:t>
            </a:r>
            <a:endParaRPr lang="en-US" sz="2000" dirty="0"/>
          </a:p>
        </p:txBody>
      </p:sp>
      <p:sp>
        <p:nvSpPr>
          <p:cNvPr id="4" name="Slide Number Placeholder 3">
            <a:extLst>
              <a:ext uri="{FF2B5EF4-FFF2-40B4-BE49-F238E27FC236}">
                <a16:creationId xmlns:a16="http://schemas.microsoft.com/office/drawing/2014/main" id="{3A76EED6-ABCC-59E4-3F13-438C4CB26188}"/>
              </a:ext>
            </a:extLst>
          </p:cNvPr>
          <p:cNvSpPr>
            <a:spLocks noGrp="1"/>
          </p:cNvSpPr>
          <p:nvPr>
            <p:ph type="sldNum" sz="quarter" idx="12"/>
          </p:nvPr>
        </p:nvSpPr>
        <p:spPr/>
        <p:txBody>
          <a:bodyPr/>
          <a:lstStyle/>
          <a:p>
            <a:fld id="{F4EC45F3-5820-1141-8702-7AA835721CC3}" type="slidenum">
              <a:rPr lang="en-US" smtClean="0"/>
              <a:t>28</a:t>
            </a:fld>
            <a:endParaRPr lang="en-US"/>
          </a:p>
        </p:txBody>
      </p:sp>
      <p:sp>
        <p:nvSpPr>
          <p:cNvPr id="5" name="TextBox 4">
            <a:extLst>
              <a:ext uri="{FF2B5EF4-FFF2-40B4-BE49-F238E27FC236}">
                <a16:creationId xmlns:a16="http://schemas.microsoft.com/office/drawing/2014/main" id="{DF680AF0-F237-78C3-4364-75302425227F}"/>
              </a:ext>
            </a:extLst>
          </p:cNvPr>
          <p:cNvSpPr txBox="1"/>
          <p:nvPr/>
        </p:nvSpPr>
        <p:spPr>
          <a:xfrm>
            <a:off x="3880739" y="6350601"/>
            <a:ext cx="8155631" cy="369332"/>
          </a:xfrm>
          <a:prstGeom prst="rect">
            <a:avLst/>
          </a:prstGeom>
          <a:noFill/>
        </p:spPr>
        <p:txBody>
          <a:bodyPr wrap="none" rtlCol="0">
            <a:spAutoFit/>
          </a:bodyPr>
          <a:lstStyle/>
          <a:p>
            <a:r>
              <a:rPr lang="en-US"/>
              <a:t>Do we need to specify OBJECT_ID in the TDM? It’s not explicit, just part of participant.</a:t>
            </a:r>
          </a:p>
        </p:txBody>
      </p:sp>
      <p:sp>
        <p:nvSpPr>
          <p:cNvPr id="6" name="Oval 5">
            <a:extLst>
              <a:ext uri="{FF2B5EF4-FFF2-40B4-BE49-F238E27FC236}">
                <a16:creationId xmlns:a16="http://schemas.microsoft.com/office/drawing/2014/main" id="{821F793C-49BF-7521-AB21-BBCF3140F4C9}"/>
              </a:ext>
            </a:extLst>
          </p:cNvPr>
          <p:cNvSpPr/>
          <p:nvPr/>
        </p:nvSpPr>
        <p:spPr>
          <a:xfrm>
            <a:off x="8998226" y="3623607"/>
            <a:ext cx="2355574" cy="2375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100D65A-C561-4447-27D9-DC2B6BB3BAE8}"/>
              </a:ext>
            </a:extLst>
          </p:cNvPr>
          <p:cNvCxnSpPr/>
          <p:nvPr/>
        </p:nvCxnSpPr>
        <p:spPr>
          <a:xfrm flipV="1">
            <a:off x="9521687" y="4075043"/>
            <a:ext cx="275606" cy="24847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AC64646-4FC0-D2ED-099C-347C65FF1EE3}"/>
              </a:ext>
            </a:extLst>
          </p:cNvPr>
          <p:cNvCxnSpPr>
            <a:cxnSpLocks/>
          </p:cNvCxnSpPr>
          <p:nvPr/>
        </p:nvCxnSpPr>
        <p:spPr>
          <a:xfrm flipV="1">
            <a:off x="9774102" y="5088835"/>
            <a:ext cx="502959" cy="12496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007944D-AD69-817D-A694-D4CDCBD253E9}"/>
              </a:ext>
            </a:extLst>
          </p:cNvPr>
          <p:cNvCxnSpPr>
            <a:cxnSpLocks/>
          </p:cNvCxnSpPr>
          <p:nvPr/>
        </p:nvCxnSpPr>
        <p:spPr>
          <a:xfrm flipV="1">
            <a:off x="10715728" y="4651513"/>
            <a:ext cx="78168" cy="2840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9A34D27-5DAD-00F7-560E-B08DBB4A8DE4}"/>
              </a:ext>
            </a:extLst>
          </p:cNvPr>
          <p:cNvSpPr txBox="1"/>
          <p:nvPr/>
        </p:nvSpPr>
        <p:spPr>
          <a:xfrm>
            <a:off x="7487126" y="4608876"/>
            <a:ext cx="1675074" cy="369332"/>
          </a:xfrm>
          <a:prstGeom prst="rect">
            <a:avLst/>
          </a:prstGeom>
          <a:noFill/>
        </p:spPr>
        <p:txBody>
          <a:bodyPr wrap="none" rtlCol="0">
            <a:spAutoFit/>
          </a:bodyPr>
          <a:lstStyle/>
          <a:p>
            <a:r>
              <a:rPr lang="en-US" dirty="0"/>
              <a:t>COLLECTION_ID</a:t>
            </a:r>
          </a:p>
        </p:txBody>
      </p:sp>
      <p:sp>
        <p:nvSpPr>
          <p:cNvPr id="14" name="TextBox 13">
            <a:extLst>
              <a:ext uri="{FF2B5EF4-FFF2-40B4-BE49-F238E27FC236}">
                <a16:creationId xmlns:a16="http://schemas.microsoft.com/office/drawing/2014/main" id="{44EAA781-DBAD-9B43-36D9-833CC1CC71DB}"/>
              </a:ext>
            </a:extLst>
          </p:cNvPr>
          <p:cNvSpPr txBox="1"/>
          <p:nvPr/>
        </p:nvSpPr>
        <p:spPr>
          <a:xfrm>
            <a:off x="9619642" y="3785809"/>
            <a:ext cx="1513491" cy="369332"/>
          </a:xfrm>
          <a:prstGeom prst="rect">
            <a:avLst/>
          </a:prstGeom>
          <a:noFill/>
        </p:spPr>
        <p:txBody>
          <a:bodyPr wrap="none" rtlCol="0">
            <a:spAutoFit/>
          </a:bodyPr>
          <a:lstStyle/>
          <a:p>
            <a:r>
              <a:rPr lang="en-US" dirty="0">
                <a:solidFill>
                  <a:schemeClr val="accent4"/>
                </a:solidFill>
              </a:rPr>
              <a:t>TRACK_ID &lt;1&gt;</a:t>
            </a:r>
          </a:p>
        </p:txBody>
      </p:sp>
      <p:sp>
        <p:nvSpPr>
          <p:cNvPr id="15" name="TextBox 14">
            <a:extLst>
              <a:ext uri="{FF2B5EF4-FFF2-40B4-BE49-F238E27FC236}">
                <a16:creationId xmlns:a16="http://schemas.microsoft.com/office/drawing/2014/main" id="{2F09B232-1AD6-D27B-5EA6-B61A8C722C82}"/>
              </a:ext>
            </a:extLst>
          </p:cNvPr>
          <p:cNvSpPr txBox="1"/>
          <p:nvPr/>
        </p:nvSpPr>
        <p:spPr>
          <a:xfrm>
            <a:off x="10610463" y="4763209"/>
            <a:ext cx="1513491" cy="369332"/>
          </a:xfrm>
          <a:prstGeom prst="rect">
            <a:avLst/>
          </a:prstGeom>
          <a:noFill/>
        </p:spPr>
        <p:txBody>
          <a:bodyPr wrap="none" rtlCol="0">
            <a:spAutoFit/>
          </a:bodyPr>
          <a:lstStyle/>
          <a:p>
            <a:r>
              <a:rPr lang="en-US" dirty="0">
                <a:solidFill>
                  <a:srgbClr val="FF0000"/>
                </a:solidFill>
              </a:rPr>
              <a:t>TRACK_ID &lt;2&gt;</a:t>
            </a:r>
          </a:p>
        </p:txBody>
      </p:sp>
      <p:sp>
        <p:nvSpPr>
          <p:cNvPr id="16" name="TextBox 15">
            <a:extLst>
              <a:ext uri="{FF2B5EF4-FFF2-40B4-BE49-F238E27FC236}">
                <a16:creationId xmlns:a16="http://schemas.microsoft.com/office/drawing/2014/main" id="{0343FE08-F4DB-951D-B7B0-6BAD01019C8E}"/>
              </a:ext>
            </a:extLst>
          </p:cNvPr>
          <p:cNvSpPr txBox="1"/>
          <p:nvPr/>
        </p:nvSpPr>
        <p:spPr>
          <a:xfrm>
            <a:off x="9520315" y="5184165"/>
            <a:ext cx="1513491" cy="369332"/>
          </a:xfrm>
          <a:prstGeom prst="rect">
            <a:avLst/>
          </a:prstGeom>
          <a:noFill/>
        </p:spPr>
        <p:txBody>
          <a:bodyPr wrap="none" rtlCol="0">
            <a:spAutoFit/>
          </a:bodyPr>
          <a:lstStyle/>
          <a:p>
            <a:r>
              <a:rPr lang="en-US" dirty="0">
                <a:solidFill>
                  <a:srgbClr val="00B050"/>
                </a:solidFill>
              </a:rPr>
              <a:t>TRACK_ID &lt;3&gt;</a:t>
            </a:r>
          </a:p>
        </p:txBody>
      </p:sp>
    </p:spTree>
    <p:extLst>
      <p:ext uri="{BB962C8B-B14F-4D97-AF65-F5344CB8AC3E}">
        <p14:creationId xmlns:p14="http://schemas.microsoft.com/office/powerpoint/2010/main" val="124472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08B1-50BC-4AE0-A812-65EB61148373}"/>
              </a:ext>
            </a:extLst>
          </p:cNvPr>
          <p:cNvSpPr>
            <a:spLocks noGrp="1"/>
          </p:cNvSpPr>
          <p:nvPr>
            <p:ph type="title"/>
          </p:nvPr>
        </p:nvSpPr>
        <p:spPr/>
        <p:txBody>
          <a:bodyPr/>
          <a:lstStyle/>
          <a:p>
            <a:r>
              <a:rPr lang="en-US" u="sng"/>
              <a:t>Criteria</a:t>
            </a:r>
          </a:p>
        </p:txBody>
      </p:sp>
      <p:sp>
        <p:nvSpPr>
          <p:cNvPr id="3" name="Content Placeholder 2">
            <a:extLst>
              <a:ext uri="{FF2B5EF4-FFF2-40B4-BE49-F238E27FC236}">
                <a16:creationId xmlns:a16="http://schemas.microsoft.com/office/drawing/2014/main" id="{56D752A3-4D48-4069-98F1-719BAC2DBE9A}"/>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Maximize backwards compatibility with the latest CCSDS TDM document</a:t>
            </a:r>
          </a:p>
          <a:p>
            <a:pPr marL="342900" marR="0" lvl="0" indent="-34290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Evolve the TDM structure to facilitate modularization</a:t>
            </a:r>
          </a:p>
          <a:p>
            <a:pPr marL="800100" lvl="1" indent="-342900">
              <a:lnSpc>
                <a:spcPct val="107000"/>
              </a:lnSpc>
              <a:spcBef>
                <a:spcPts val="0"/>
              </a:spcBef>
              <a:buFont typeface="+mj-lt"/>
              <a:buAutoNum type="arabicPeriod"/>
            </a:pPr>
            <a:r>
              <a:rPr lang="en-US">
                <a:latin typeface="Calibri" panose="020F0502020204030204" pitchFamily="34" charset="0"/>
                <a:ea typeface="Calibri" panose="020F0502020204030204" pitchFamily="34" charset="0"/>
                <a:cs typeface="Times New Roman" panose="02020603050405020304" pitchFamily="18" charset="0"/>
              </a:rPr>
              <a:t>Potential </a:t>
            </a:r>
            <a:r>
              <a:rPr lang="en-US">
                <a:effectLst/>
                <a:latin typeface="Calibri" panose="020F0502020204030204" pitchFamily="34" charset="0"/>
                <a:ea typeface="Calibri" panose="020F0502020204030204" pitchFamily="34" charset="0"/>
                <a:cs typeface="Times New Roman" panose="02020603050405020304" pitchFamily="18" charset="0"/>
              </a:rPr>
              <a:t>support for real-time tracking data, in addition to the current file-based approach</a:t>
            </a:r>
          </a:p>
          <a:p>
            <a:pPr marL="342900" marR="0" lvl="0" indent="-34290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Ensure consistency with other navigation message implementations (e.g. ODM, ADM)</a:t>
            </a:r>
          </a:p>
          <a:p>
            <a:pPr marL="342900" marR="0" lvl="0" indent="-34290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When adding new keywords, capture generic functionality that could apply to different tracking techniques and/or sensor types.</a:t>
            </a:r>
          </a:p>
        </p:txBody>
      </p:sp>
      <p:sp>
        <p:nvSpPr>
          <p:cNvPr id="4" name="Slide Number Placeholder 3">
            <a:extLst>
              <a:ext uri="{FF2B5EF4-FFF2-40B4-BE49-F238E27FC236}">
                <a16:creationId xmlns:a16="http://schemas.microsoft.com/office/drawing/2014/main" id="{89D1E460-33CD-4F7A-ABAC-08CD32415F71}"/>
              </a:ext>
            </a:extLst>
          </p:cNvPr>
          <p:cNvSpPr>
            <a:spLocks noGrp="1"/>
          </p:cNvSpPr>
          <p:nvPr>
            <p:ph type="sldNum" sz="quarter" idx="12"/>
          </p:nvPr>
        </p:nvSpPr>
        <p:spPr/>
        <p:txBody>
          <a:bodyPr/>
          <a:lstStyle/>
          <a:p>
            <a:fld id="{F4EC45F3-5820-1141-8702-7AA835721CC3}" type="slidenum">
              <a:rPr lang="en-US" smtClean="0"/>
              <a:t>3</a:t>
            </a:fld>
            <a:endParaRPr lang="en-US"/>
          </a:p>
        </p:txBody>
      </p:sp>
    </p:spTree>
    <p:extLst>
      <p:ext uri="{BB962C8B-B14F-4D97-AF65-F5344CB8AC3E}">
        <p14:creationId xmlns:p14="http://schemas.microsoft.com/office/powerpoint/2010/main" val="235395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8F60-0D1D-4711-873F-3F1C0FBBDC51}"/>
              </a:ext>
            </a:extLst>
          </p:cNvPr>
          <p:cNvSpPr>
            <a:spLocks noGrp="1"/>
          </p:cNvSpPr>
          <p:nvPr>
            <p:ph type="title"/>
          </p:nvPr>
        </p:nvSpPr>
        <p:spPr/>
        <p:txBody>
          <a:bodyPr/>
          <a:lstStyle/>
          <a:p>
            <a:r>
              <a:rPr lang="en-US"/>
              <a:t>Modularizing (Current)</a:t>
            </a:r>
          </a:p>
        </p:txBody>
      </p:sp>
      <p:graphicFrame>
        <p:nvGraphicFramePr>
          <p:cNvPr id="5" name="Content Placeholder 4">
            <a:extLst>
              <a:ext uri="{FF2B5EF4-FFF2-40B4-BE49-F238E27FC236}">
                <a16:creationId xmlns:a16="http://schemas.microsoft.com/office/drawing/2014/main" id="{7DBFCD16-66F2-4F06-8E22-12DA65A97E4C}"/>
              </a:ext>
            </a:extLst>
          </p:cNvPr>
          <p:cNvGraphicFramePr>
            <a:graphicFrameLocks noGrp="1"/>
          </p:cNvGraphicFramePr>
          <p:nvPr>
            <p:ph idx="1"/>
            <p:extLst>
              <p:ext uri="{D42A27DB-BD31-4B8C-83A1-F6EECF244321}">
                <p14:modId xmlns:p14="http://schemas.microsoft.com/office/powerpoint/2010/main" val="4275374016"/>
              </p:ext>
            </p:extLst>
          </p:nvPr>
        </p:nvGraphicFramePr>
        <p:xfrm>
          <a:off x="471069" y="1705708"/>
          <a:ext cx="1618236" cy="920750"/>
        </p:xfrm>
        <a:graphic>
          <a:graphicData uri="http://schemas.openxmlformats.org/drawingml/2006/table">
            <a:tbl>
              <a:tblPr>
                <a:tableStyleId>{5C22544A-7EE6-4342-B048-85BDC9FD1C3A}</a:tableStyleId>
              </a:tblPr>
              <a:tblGrid>
                <a:gridCol w="511748">
                  <a:extLst>
                    <a:ext uri="{9D8B030D-6E8A-4147-A177-3AD203B41FA5}">
                      <a16:colId xmlns:a16="http://schemas.microsoft.com/office/drawing/2014/main" val="3061685918"/>
                    </a:ext>
                  </a:extLst>
                </a:gridCol>
                <a:gridCol w="1106488">
                  <a:extLst>
                    <a:ext uri="{9D8B030D-6E8A-4147-A177-3AD203B41FA5}">
                      <a16:colId xmlns:a16="http://schemas.microsoft.com/office/drawing/2014/main" val="1090777557"/>
                    </a:ext>
                  </a:extLst>
                </a:gridCol>
              </a:tblGrid>
              <a:tr h="184150">
                <a:tc>
                  <a:txBody>
                    <a:bodyPr/>
                    <a:lstStyle/>
                    <a:p>
                      <a:pPr algn="l" fontAlgn="b"/>
                      <a:r>
                        <a:rPr lang="en-US" sz="1100" u="none" strike="noStrike">
                          <a:effectLst/>
                        </a:rPr>
                        <a:t>Header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CCSDS_TDM_VERS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797119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COMMENT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5411348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CREATION_DATE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4443625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ORIGINATOR</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4923969"/>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MESSAGE_ID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82703265"/>
                  </a:ext>
                </a:extLst>
              </a:tr>
            </a:tbl>
          </a:graphicData>
        </a:graphic>
      </p:graphicFrame>
      <p:sp>
        <p:nvSpPr>
          <p:cNvPr id="4" name="Slide Number Placeholder 3">
            <a:extLst>
              <a:ext uri="{FF2B5EF4-FFF2-40B4-BE49-F238E27FC236}">
                <a16:creationId xmlns:a16="http://schemas.microsoft.com/office/drawing/2014/main" id="{C3304562-9EDC-4711-A9A5-162A11EAA657}"/>
              </a:ext>
            </a:extLst>
          </p:cNvPr>
          <p:cNvSpPr>
            <a:spLocks noGrp="1"/>
          </p:cNvSpPr>
          <p:nvPr>
            <p:ph type="sldNum" sz="quarter" idx="12"/>
          </p:nvPr>
        </p:nvSpPr>
        <p:spPr/>
        <p:txBody>
          <a:bodyPr/>
          <a:lstStyle/>
          <a:p>
            <a:fld id="{F4EC45F3-5820-1141-8702-7AA835721CC3}" type="slidenum">
              <a:rPr lang="en-US" smtClean="0"/>
              <a:t>4</a:t>
            </a:fld>
            <a:endParaRPr lang="en-US"/>
          </a:p>
        </p:txBody>
      </p:sp>
      <p:graphicFrame>
        <p:nvGraphicFramePr>
          <p:cNvPr id="6" name="Table 5">
            <a:extLst>
              <a:ext uri="{FF2B5EF4-FFF2-40B4-BE49-F238E27FC236}">
                <a16:creationId xmlns:a16="http://schemas.microsoft.com/office/drawing/2014/main" id="{E6171689-1569-497B-94B6-9F8B1C52823A}"/>
              </a:ext>
            </a:extLst>
          </p:cNvPr>
          <p:cNvGraphicFramePr>
            <a:graphicFrameLocks noGrp="1"/>
          </p:cNvGraphicFramePr>
          <p:nvPr>
            <p:extLst>
              <p:ext uri="{D42A27DB-BD31-4B8C-83A1-F6EECF244321}">
                <p14:modId xmlns:p14="http://schemas.microsoft.com/office/powerpoint/2010/main" val="3391606157"/>
              </p:ext>
            </p:extLst>
          </p:nvPr>
        </p:nvGraphicFramePr>
        <p:xfrm>
          <a:off x="6501975" y="802188"/>
          <a:ext cx="2714793" cy="5632440"/>
        </p:xfrm>
        <a:graphic>
          <a:graphicData uri="http://schemas.openxmlformats.org/drawingml/2006/table">
            <a:tbl>
              <a:tblPr>
                <a:tableStyleId>{5C22544A-7EE6-4342-B048-85BDC9FD1C3A}</a:tableStyleId>
              </a:tblPr>
              <a:tblGrid>
                <a:gridCol w="297675">
                  <a:extLst>
                    <a:ext uri="{9D8B030D-6E8A-4147-A177-3AD203B41FA5}">
                      <a16:colId xmlns:a16="http://schemas.microsoft.com/office/drawing/2014/main" val="2183898683"/>
                    </a:ext>
                  </a:extLst>
                </a:gridCol>
                <a:gridCol w="1208559">
                  <a:extLst>
                    <a:ext uri="{9D8B030D-6E8A-4147-A177-3AD203B41FA5}">
                      <a16:colId xmlns:a16="http://schemas.microsoft.com/office/drawing/2014/main" val="3127132561"/>
                    </a:ext>
                  </a:extLst>
                </a:gridCol>
                <a:gridCol w="1208559">
                  <a:extLst>
                    <a:ext uri="{9D8B030D-6E8A-4147-A177-3AD203B41FA5}">
                      <a16:colId xmlns:a16="http://schemas.microsoft.com/office/drawing/2014/main" val="2493351077"/>
                    </a:ext>
                  </a:extLst>
                </a:gridCol>
              </a:tblGrid>
              <a:tr h="85340">
                <a:tc>
                  <a:txBody>
                    <a:bodyPr/>
                    <a:lstStyle/>
                    <a:p>
                      <a:pPr algn="l" fontAlgn="b"/>
                      <a:r>
                        <a:rPr lang="en-US" sz="400" u="none" strike="noStrike" dirty="0">
                          <a:effectLst/>
                        </a:rPr>
                        <a:t>Metadata</a:t>
                      </a:r>
                      <a:endParaRPr lang="en-US" sz="400" b="0" i="0" u="none" strike="noStrike" dirty="0">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META_START</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49803694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COMMENT</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69795826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TRACK_ID</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89529851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CLASSIFICATION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648918141"/>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PREVIOUS_MESSAGE_ID</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60509410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NEXT_MESSAGE_ID</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608264598"/>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DATA_TYPES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322546745"/>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TDM_BASIS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51025594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TDM_BASIS_ID</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24514319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TIME_SYSTEM</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72919930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START_TIME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618501827"/>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STOP_TIME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79997639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PARTICIPANT_n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45455809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ODM_MSG_LINK  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41045814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ADM_MSG_LINK_n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05349690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PRM_MSG_LINK_n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88002701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RDM_MSG_LINK_n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68860925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MODE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56807649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PATH_m</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840622795"/>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TRANSMIT_BAND_n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16288728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RECEIVE_BAND_n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98135895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TURNAROUND_NUMERATOR_n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88526610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TURNAROUND_DENOMINATOR_n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5135119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TIMETAG_REF</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17220283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TIMETAG_UNCERTAINTY</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93742577"/>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INTEGRATION_INTERVAL</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401592607"/>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INTEGRATION_REF</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110132798"/>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FREQ_OFFSET</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317901617"/>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RANGE_MODE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23154197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RANGE_MODULUS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90468091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dirty="0">
                          <a:effectLst/>
                        </a:rPr>
                        <a:t>RANGE_UNITS</a:t>
                      </a:r>
                      <a:endParaRPr lang="en-US" sz="400" b="0" i="0" u="none" strike="noStrike" dirty="0">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56417323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MAG_UNCERTAINTY</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078442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RCS_UNITS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108187215"/>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MINIMUM_RCS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54433628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ASTROMETRIC_STAR_COUNT</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53812215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PHOTOMETRIC_STAR_COUNT </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10618605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PHOTOMETRIC_SNR</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95136996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FRAME_LIMITING_BRIGHTNESS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85839771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ANGLE_TYPE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02658138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ANGLE_UNITS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411005453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REFERENCE_FRAME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070873661"/>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INTERPOLATION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69102303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INTERPOLATION_DEGREE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17945439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DOPPLER_COUNT_BIAS</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30898623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DOPPLER_COUNT_SCALE</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85459391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DOPPLER_COUNT_ROLLOVER</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793548553"/>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TRANSMIT_DELAY_n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59703906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RECEIVE_DELAY_n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00746953"/>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FRONT_END_ID_n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09170215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SYSTEM_MODE_n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54753971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SYSTEM_PATH_n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711443558"/>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CLOCK_REF_ID_n</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96991791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DATA_QUALITY</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13960655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CORRECTION_ANGLE_1</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424564686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CORRECTION_ANGLE_2</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037428182"/>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CORRECTION_DOPPLER </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81146145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CORRECTION_MAG</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161090881"/>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CORRECTION_RANGE</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177417121"/>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CORRECTION_RCS</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631245046"/>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CORRECTION_RECEIVE</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578151305"/>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CORRECTION_TRANSMIT</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213341519"/>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CORRECTION_ABERRATION_YEARLY</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92946043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CORRECTION_ABERRATION_DIURNAL</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602616114"/>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CORRECTION_TIME</a:t>
                      </a:r>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1350659003"/>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CORRECTIONS_APPLIED</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3398626560"/>
                  </a:ext>
                </a:extLst>
              </a:tr>
              <a:tr h="85340">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r>
                        <a:rPr lang="en-US" sz="400" u="none" strike="noStrike">
                          <a:effectLst/>
                        </a:rPr>
                        <a:t>META_STOP</a:t>
                      </a:r>
                      <a:endParaRPr lang="en-US" sz="400" b="0" i="0" u="none" strike="noStrike">
                        <a:solidFill>
                          <a:srgbClr val="000000"/>
                        </a:solidFill>
                        <a:effectLst/>
                        <a:latin typeface="Calibri" panose="020F0502020204030204" pitchFamily="34" charset="0"/>
                      </a:endParaRPr>
                    </a:p>
                  </a:txBody>
                  <a:tcPr marL="2273" marR="2273" marT="2273" marB="0" anchor="b"/>
                </a:tc>
                <a:tc>
                  <a:txBody>
                    <a:bodyPr/>
                    <a:lstStyle/>
                    <a:p>
                      <a:pPr algn="l" fontAlgn="b"/>
                      <a:endParaRPr lang="en-US" sz="400" b="0" i="0" u="none" strike="noStrike">
                        <a:solidFill>
                          <a:srgbClr val="000000"/>
                        </a:solidFill>
                        <a:effectLst/>
                        <a:latin typeface="Calibri" panose="020F0502020204030204" pitchFamily="34" charset="0"/>
                      </a:endParaRPr>
                    </a:p>
                  </a:txBody>
                  <a:tcPr marL="2273" marR="2273" marT="2273" marB="0" anchor="b"/>
                </a:tc>
                <a:extLst>
                  <a:ext uri="{0D108BD9-81ED-4DB2-BD59-A6C34878D82A}">
                    <a16:rowId xmlns:a16="http://schemas.microsoft.com/office/drawing/2014/main" val="2153887619"/>
                  </a:ext>
                </a:extLst>
              </a:tr>
            </a:tbl>
          </a:graphicData>
        </a:graphic>
      </p:graphicFrame>
      <p:graphicFrame>
        <p:nvGraphicFramePr>
          <p:cNvPr id="7" name="Table 6">
            <a:extLst>
              <a:ext uri="{FF2B5EF4-FFF2-40B4-BE49-F238E27FC236}">
                <a16:creationId xmlns:a16="http://schemas.microsoft.com/office/drawing/2014/main" id="{A6B061D4-E76D-4791-8BAA-DD9C80869104}"/>
              </a:ext>
            </a:extLst>
          </p:cNvPr>
          <p:cNvGraphicFramePr>
            <a:graphicFrameLocks noGrp="1"/>
          </p:cNvGraphicFramePr>
          <p:nvPr>
            <p:extLst>
              <p:ext uri="{D42A27DB-BD31-4B8C-83A1-F6EECF244321}">
                <p14:modId xmlns:p14="http://schemas.microsoft.com/office/powerpoint/2010/main" val="1965215669"/>
              </p:ext>
            </p:extLst>
          </p:nvPr>
        </p:nvGraphicFramePr>
        <p:xfrm>
          <a:off x="9867287" y="1348865"/>
          <a:ext cx="1646452" cy="4351348"/>
        </p:xfrm>
        <a:graphic>
          <a:graphicData uri="http://schemas.openxmlformats.org/drawingml/2006/table">
            <a:tbl>
              <a:tblPr>
                <a:tableStyleId>{5C22544A-7EE6-4342-B048-85BDC9FD1C3A}</a:tableStyleId>
              </a:tblPr>
              <a:tblGrid>
                <a:gridCol w="1646452">
                  <a:extLst>
                    <a:ext uri="{9D8B030D-6E8A-4147-A177-3AD203B41FA5}">
                      <a16:colId xmlns:a16="http://schemas.microsoft.com/office/drawing/2014/main" val="126481927"/>
                    </a:ext>
                  </a:extLst>
                </a:gridCol>
              </a:tblGrid>
              <a:tr h="117604">
                <a:tc>
                  <a:txBody>
                    <a:bodyPr/>
                    <a:lstStyle/>
                    <a:p>
                      <a:pPr algn="l" fontAlgn="b"/>
                      <a:r>
                        <a:rPr lang="en-US" sz="700" u="none" strike="noStrike">
                          <a:effectLst/>
                        </a:rPr>
                        <a:t>CARRIER_POWER</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738289769"/>
                  </a:ext>
                </a:extLst>
              </a:tr>
              <a:tr h="117604">
                <a:tc>
                  <a:txBody>
                    <a:bodyPr/>
                    <a:lstStyle/>
                    <a:p>
                      <a:pPr algn="l" fontAlgn="b"/>
                      <a:r>
                        <a:rPr lang="en-US" sz="700" u="none" strike="noStrike">
                          <a:effectLst/>
                        </a:rPr>
                        <a:t>DOPPLER_COUNT</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751454557"/>
                  </a:ext>
                </a:extLst>
              </a:tr>
              <a:tr h="117604">
                <a:tc>
                  <a:txBody>
                    <a:bodyPr/>
                    <a:lstStyle/>
                    <a:p>
                      <a:pPr algn="l" fontAlgn="b"/>
                      <a:r>
                        <a:rPr lang="en-US" sz="700" u="none" strike="noStrike">
                          <a:effectLst/>
                        </a:rPr>
                        <a:t>DOPPLER_INSTANTANEOUS</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332535657"/>
                  </a:ext>
                </a:extLst>
              </a:tr>
              <a:tr h="117604">
                <a:tc>
                  <a:txBody>
                    <a:bodyPr/>
                    <a:lstStyle/>
                    <a:p>
                      <a:pPr algn="l" fontAlgn="b"/>
                      <a:r>
                        <a:rPr lang="en-US" sz="700" u="none" strike="noStrike">
                          <a:effectLst/>
                        </a:rPr>
                        <a:t>DOPPLER_INTEGRATED</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140519048"/>
                  </a:ext>
                </a:extLst>
              </a:tr>
              <a:tr h="117604">
                <a:tc>
                  <a:txBody>
                    <a:bodyPr/>
                    <a:lstStyle/>
                    <a:p>
                      <a:pPr algn="l" fontAlgn="b"/>
                      <a:r>
                        <a:rPr lang="en-US" sz="700" u="none" strike="noStrike">
                          <a:effectLst/>
                        </a:rPr>
                        <a:t>PC_N0   </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905174440"/>
                  </a:ext>
                </a:extLst>
              </a:tr>
              <a:tr h="117604">
                <a:tc>
                  <a:txBody>
                    <a:bodyPr/>
                    <a:lstStyle/>
                    <a:p>
                      <a:pPr algn="l" fontAlgn="b"/>
                      <a:r>
                        <a:rPr lang="en-US" sz="700" u="none" strike="noStrike">
                          <a:effectLst/>
                        </a:rPr>
                        <a:t>RECEIVE_PHASE_CT_n  (n = 1, 2, 3, 4, 5)</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312042818"/>
                  </a:ext>
                </a:extLst>
              </a:tr>
              <a:tr h="117604">
                <a:tc>
                  <a:txBody>
                    <a:bodyPr/>
                    <a:lstStyle/>
                    <a:p>
                      <a:pPr algn="l" fontAlgn="b"/>
                      <a:r>
                        <a:rPr lang="pt-BR" sz="700" u="none" strike="noStrike">
                          <a:effectLst/>
                        </a:rPr>
                        <a:t>TRANSMIT_PHASE_CT_n  (n = 1, 2, 3, 4, 5)</a:t>
                      </a:r>
                      <a:endParaRPr lang="pt-BR"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930785669"/>
                  </a:ext>
                </a:extLst>
              </a:tr>
              <a:tr h="117604">
                <a:tc>
                  <a:txBody>
                    <a:bodyPr/>
                    <a:lstStyle/>
                    <a:p>
                      <a:pPr algn="l" fontAlgn="b"/>
                      <a:r>
                        <a:rPr lang="en-US" sz="700" u="none" strike="noStrike">
                          <a:effectLst/>
                        </a:rPr>
                        <a:t>PR_N0</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387940946"/>
                  </a:ext>
                </a:extLst>
              </a:tr>
              <a:tr h="117604">
                <a:tc>
                  <a:txBody>
                    <a:bodyPr/>
                    <a:lstStyle/>
                    <a:p>
                      <a:pPr algn="l" fontAlgn="b"/>
                      <a:r>
                        <a:rPr lang="en-US" sz="700" u="none" strike="noStrike">
                          <a:effectLst/>
                        </a:rPr>
                        <a:t>RANGE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166944408"/>
                  </a:ext>
                </a:extLst>
              </a:tr>
              <a:tr h="117604">
                <a:tc>
                  <a:txBody>
                    <a:bodyPr/>
                    <a:lstStyle/>
                    <a:p>
                      <a:pPr algn="l" fontAlgn="b"/>
                      <a:r>
                        <a:rPr lang="pt-BR" sz="700" u="none" strike="noStrike">
                          <a:effectLst/>
                        </a:rPr>
                        <a:t>RECEIVE_FREQ_n  (n = 1, 2, 3, 4, 5)</a:t>
                      </a:r>
                      <a:endParaRPr lang="pt-BR"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287922147"/>
                  </a:ext>
                </a:extLst>
              </a:tr>
              <a:tr h="117604">
                <a:tc>
                  <a:txBody>
                    <a:bodyPr/>
                    <a:lstStyle/>
                    <a:p>
                      <a:pPr algn="l" fontAlgn="b"/>
                      <a:r>
                        <a:rPr lang="en-US" sz="700" u="none" strike="noStrike">
                          <a:effectLst/>
                        </a:rPr>
                        <a:t>RECEIVE_FREQ</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419062962"/>
                  </a:ext>
                </a:extLst>
              </a:tr>
              <a:tr h="117604">
                <a:tc>
                  <a:txBody>
                    <a:bodyPr/>
                    <a:lstStyle/>
                    <a:p>
                      <a:pPr algn="l" fontAlgn="b"/>
                      <a:r>
                        <a:rPr lang="pt-BR" sz="700" u="none" strike="noStrike">
                          <a:effectLst/>
                        </a:rPr>
                        <a:t>TRANSMIT_FREQ_n  (n = 1, 2, 3, 4, 5)</a:t>
                      </a:r>
                      <a:endParaRPr lang="pt-BR"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398467589"/>
                  </a:ext>
                </a:extLst>
              </a:tr>
              <a:tr h="117604">
                <a:tc>
                  <a:txBody>
                    <a:bodyPr/>
                    <a:lstStyle/>
                    <a:p>
                      <a:pPr algn="l" fontAlgn="b"/>
                      <a:r>
                        <a:rPr lang="pt-BR" sz="700" u="none" strike="noStrike">
                          <a:effectLst/>
                        </a:rPr>
                        <a:t>TRANSMIT_FREQ_RATE_n  (n = 1, 2, 3, 4, 5)</a:t>
                      </a:r>
                      <a:endParaRPr lang="pt-BR"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590344539"/>
                  </a:ext>
                </a:extLst>
              </a:tr>
              <a:tr h="117604">
                <a:tc>
                  <a:txBody>
                    <a:bodyPr/>
                    <a:lstStyle/>
                    <a:p>
                      <a:pPr algn="l" fontAlgn="b"/>
                      <a:r>
                        <a:rPr lang="en-US" sz="700" u="none" strike="noStrike">
                          <a:effectLst/>
                        </a:rPr>
                        <a:t>DOR</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935944028"/>
                  </a:ext>
                </a:extLst>
              </a:tr>
              <a:tr h="117604">
                <a:tc>
                  <a:txBody>
                    <a:bodyPr/>
                    <a:lstStyle/>
                    <a:p>
                      <a:pPr algn="l" fontAlgn="b"/>
                      <a:r>
                        <a:rPr lang="en-US" sz="700" u="none" strike="noStrike">
                          <a:effectLst/>
                        </a:rPr>
                        <a:t>VLBI_DELAY</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409173833"/>
                  </a:ext>
                </a:extLst>
              </a:tr>
              <a:tr h="117604">
                <a:tc>
                  <a:txBody>
                    <a:bodyPr/>
                    <a:lstStyle/>
                    <a:p>
                      <a:pPr algn="l" fontAlgn="b"/>
                      <a:r>
                        <a:rPr lang="en-US" sz="700" u="none" strike="noStrike">
                          <a:effectLst/>
                        </a:rPr>
                        <a:t>ANGLE_1</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173458196"/>
                  </a:ext>
                </a:extLst>
              </a:tr>
              <a:tr h="117604">
                <a:tc>
                  <a:txBody>
                    <a:bodyPr/>
                    <a:lstStyle/>
                    <a:p>
                      <a:pPr algn="l" fontAlgn="b"/>
                      <a:r>
                        <a:rPr lang="en-US" sz="700" u="none" strike="noStrike">
                          <a:effectLst/>
                        </a:rPr>
                        <a:t>ANGLE_1_RATE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589031824"/>
                  </a:ext>
                </a:extLst>
              </a:tr>
              <a:tr h="117604">
                <a:tc>
                  <a:txBody>
                    <a:bodyPr/>
                    <a:lstStyle/>
                    <a:p>
                      <a:pPr algn="l" fontAlgn="b"/>
                      <a:r>
                        <a:rPr lang="en-US" sz="700" u="none" strike="noStrike">
                          <a:effectLst/>
                        </a:rPr>
                        <a:t>ANGLE_2</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781671287"/>
                  </a:ext>
                </a:extLst>
              </a:tr>
              <a:tr h="117604">
                <a:tc>
                  <a:txBody>
                    <a:bodyPr/>
                    <a:lstStyle/>
                    <a:p>
                      <a:pPr algn="l" fontAlgn="b"/>
                      <a:r>
                        <a:rPr lang="en-US" sz="700" u="none" strike="noStrike">
                          <a:effectLst/>
                        </a:rPr>
                        <a:t>ANGLE_2_RATE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390666488"/>
                  </a:ext>
                </a:extLst>
              </a:tr>
              <a:tr h="117604">
                <a:tc>
                  <a:txBody>
                    <a:bodyPr/>
                    <a:lstStyle/>
                    <a:p>
                      <a:pPr algn="l" fontAlgn="b"/>
                      <a:r>
                        <a:rPr lang="en-US" sz="700" u="none" strike="noStrike">
                          <a:effectLst/>
                        </a:rPr>
                        <a:t>ANGLE_MODE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658447714"/>
                  </a:ext>
                </a:extLst>
              </a:tr>
              <a:tr h="117604">
                <a:tc>
                  <a:txBody>
                    <a:bodyPr/>
                    <a:lstStyle/>
                    <a:p>
                      <a:pPr algn="l" fontAlgn="b"/>
                      <a:r>
                        <a:rPr lang="en-US" sz="700" u="none" strike="noStrike">
                          <a:effectLst/>
                        </a:rPr>
                        <a:t>OBSERVATION_COVARIANCE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556292867"/>
                  </a:ext>
                </a:extLst>
              </a:tr>
              <a:tr h="117604">
                <a:tc>
                  <a:txBody>
                    <a:bodyPr/>
                    <a:lstStyle/>
                    <a:p>
                      <a:pPr algn="l" fontAlgn="b"/>
                      <a:r>
                        <a:rPr lang="en-US" sz="700" u="none" strike="noStrike">
                          <a:effectLst/>
                        </a:rPr>
                        <a:t>MAG</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574551208"/>
                  </a:ext>
                </a:extLst>
              </a:tr>
              <a:tr h="117604">
                <a:tc>
                  <a:txBody>
                    <a:bodyPr/>
                    <a:lstStyle/>
                    <a:p>
                      <a:pPr algn="l" fontAlgn="b"/>
                      <a:r>
                        <a:rPr lang="en-US" sz="700" u="none" strike="noStrike">
                          <a:effectLst/>
                        </a:rPr>
                        <a:t>RCS</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930420300"/>
                  </a:ext>
                </a:extLst>
              </a:tr>
              <a:tr h="117604">
                <a:tc>
                  <a:txBody>
                    <a:bodyPr/>
                    <a:lstStyle/>
                    <a:p>
                      <a:pPr algn="l" fontAlgn="b"/>
                      <a:r>
                        <a:rPr lang="en-US" sz="700" u="none" strike="noStrike">
                          <a:effectLst/>
                        </a:rPr>
                        <a:t>CLOCK_BIAS</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4080863741"/>
                  </a:ext>
                </a:extLst>
              </a:tr>
              <a:tr h="117604">
                <a:tc>
                  <a:txBody>
                    <a:bodyPr/>
                    <a:lstStyle/>
                    <a:p>
                      <a:pPr algn="l" fontAlgn="b"/>
                      <a:r>
                        <a:rPr lang="en-US" sz="700" u="none" strike="noStrike">
                          <a:effectLst/>
                        </a:rPr>
                        <a:t>CLOCK_DRIFT</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184796699"/>
                  </a:ext>
                </a:extLst>
              </a:tr>
              <a:tr h="117604">
                <a:tc>
                  <a:txBody>
                    <a:bodyPr/>
                    <a:lstStyle/>
                    <a:p>
                      <a:pPr algn="l" fontAlgn="b"/>
                      <a:r>
                        <a:rPr lang="en-US" sz="700" u="none" strike="noStrike">
                          <a:effectLst/>
                        </a:rPr>
                        <a:t>STEC</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136418778"/>
                  </a:ext>
                </a:extLst>
              </a:tr>
              <a:tr h="117604">
                <a:tc>
                  <a:txBody>
                    <a:bodyPr/>
                    <a:lstStyle/>
                    <a:p>
                      <a:pPr algn="l" fontAlgn="b"/>
                      <a:r>
                        <a:rPr lang="en-US" sz="700" u="none" strike="noStrike">
                          <a:effectLst/>
                        </a:rPr>
                        <a:t>TROPO_DRY</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387970925"/>
                  </a:ext>
                </a:extLst>
              </a:tr>
              <a:tr h="117604">
                <a:tc>
                  <a:txBody>
                    <a:bodyPr/>
                    <a:lstStyle/>
                    <a:p>
                      <a:pPr algn="l" fontAlgn="b"/>
                      <a:r>
                        <a:rPr lang="en-US" sz="700" u="none" strike="noStrike">
                          <a:effectLst/>
                        </a:rPr>
                        <a:t>TROPO_WET</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226413618"/>
                  </a:ext>
                </a:extLst>
              </a:tr>
              <a:tr h="117604">
                <a:tc>
                  <a:txBody>
                    <a:bodyPr/>
                    <a:lstStyle/>
                    <a:p>
                      <a:pPr algn="l" fontAlgn="b"/>
                      <a:r>
                        <a:rPr lang="en-US" sz="700" u="none" strike="noStrike">
                          <a:effectLst/>
                        </a:rPr>
                        <a:t>PRESSURE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446817341"/>
                  </a:ext>
                </a:extLst>
              </a:tr>
              <a:tr h="117604">
                <a:tc>
                  <a:txBody>
                    <a:bodyPr/>
                    <a:lstStyle/>
                    <a:p>
                      <a:pPr algn="l" fontAlgn="b"/>
                      <a:r>
                        <a:rPr lang="en-US" sz="700" u="none" strike="noStrike">
                          <a:effectLst/>
                        </a:rPr>
                        <a:t>RHUMIDITY</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582945775"/>
                  </a:ext>
                </a:extLst>
              </a:tr>
              <a:tr h="117604">
                <a:tc>
                  <a:txBody>
                    <a:bodyPr/>
                    <a:lstStyle/>
                    <a:p>
                      <a:pPr algn="l" fontAlgn="b"/>
                      <a:r>
                        <a:rPr lang="en-US" sz="700" u="none" strike="noStrike">
                          <a:effectLst/>
                        </a:rPr>
                        <a:t>TEMPERATURE</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425810097"/>
                  </a:ext>
                </a:extLst>
              </a:tr>
              <a:tr h="117604">
                <a:tc>
                  <a:txBody>
                    <a:bodyPr/>
                    <a:lstStyle/>
                    <a:p>
                      <a:pPr algn="l" fontAlgn="b"/>
                      <a:r>
                        <a:rPr lang="en-US" sz="700" u="none" strike="noStrike">
                          <a:effectLst/>
                        </a:rPr>
                        <a:t>COMMENT</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1862999345"/>
                  </a:ext>
                </a:extLst>
              </a:tr>
              <a:tr h="117604">
                <a:tc>
                  <a:txBody>
                    <a:bodyPr/>
                    <a:lstStyle/>
                    <a:p>
                      <a:pPr algn="l" fontAlgn="b"/>
                      <a:r>
                        <a:rPr lang="en-US" sz="700" u="none" strike="noStrike">
                          <a:effectLst/>
                        </a:rPr>
                        <a:t>CORRECTIONS_APPLIED</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908148796"/>
                  </a:ext>
                </a:extLst>
              </a:tr>
              <a:tr h="117604">
                <a:tc>
                  <a:txBody>
                    <a:bodyPr/>
                    <a:lstStyle/>
                    <a:p>
                      <a:pPr algn="l" fontAlgn="b"/>
                      <a:r>
                        <a:rPr lang="en-US" sz="700" u="none" strike="noStrike">
                          <a:effectLst/>
                        </a:rPr>
                        <a:t>CORRECTION_*</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190909989"/>
                  </a:ext>
                </a:extLst>
              </a:tr>
              <a:tr h="117604">
                <a:tc>
                  <a:txBody>
                    <a:bodyPr/>
                    <a:lstStyle/>
                    <a:p>
                      <a:pPr algn="l" fontAlgn="b"/>
                      <a:r>
                        <a:rPr lang="en-US" sz="700" u="none" strike="noStrike">
                          <a:effectLst/>
                        </a:rPr>
                        <a:t>DATA_START</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553464486"/>
                  </a:ext>
                </a:extLst>
              </a:tr>
              <a:tr h="117604">
                <a:tc>
                  <a:txBody>
                    <a:bodyPr/>
                    <a:lstStyle/>
                    <a:p>
                      <a:pPr algn="l" fontAlgn="b"/>
                      <a:r>
                        <a:rPr lang="en-US" sz="700" u="none" strike="noStrike">
                          <a:effectLst/>
                        </a:rPr>
                        <a:t>DATA_STOP</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2704525909"/>
                  </a:ext>
                </a:extLst>
              </a:tr>
              <a:tr h="117604">
                <a:tc>
                  <a:txBody>
                    <a:bodyPr/>
                    <a:lstStyle/>
                    <a:p>
                      <a:pPr algn="l" fontAlgn="b"/>
                      <a:r>
                        <a:rPr lang="en-US" sz="700" u="none" strike="noStrike">
                          <a:effectLst/>
                        </a:rPr>
                        <a:t>DATA_QUALITY</a:t>
                      </a:r>
                      <a:endParaRPr lang="en-US" sz="700" b="0" i="0" u="none" strike="noStrike">
                        <a:solidFill>
                          <a:srgbClr val="000000"/>
                        </a:solidFill>
                        <a:effectLst/>
                        <a:latin typeface="Calibri" panose="020F0502020204030204" pitchFamily="34" charset="0"/>
                      </a:endParaRPr>
                    </a:p>
                  </a:txBody>
                  <a:tcPr marL="4055" marR="4055" marT="4055" marB="0" anchor="b"/>
                </a:tc>
                <a:extLst>
                  <a:ext uri="{0D108BD9-81ED-4DB2-BD59-A6C34878D82A}">
                    <a16:rowId xmlns:a16="http://schemas.microsoft.com/office/drawing/2014/main" val="3048943489"/>
                  </a:ext>
                </a:extLst>
              </a:tr>
            </a:tbl>
          </a:graphicData>
        </a:graphic>
      </p:graphicFrame>
      <p:sp>
        <p:nvSpPr>
          <p:cNvPr id="8" name="TextBox 7">
            <a:extLst>
              <a:ext uri="{FF2B5EF4-FFF2-40B4-BE49-F238E27FC236}">
                <a16:creationId xmlns:a16="http://schemas.microsoft.com/office/drawing/2014/main" id="{EF455D0C-2292-43BF-B781-4FD529D76F5A}"/>
              </a:ext>
            </a:extLst>
          </p:cNvPr>
          <p:cNvSpPr txBox="1"/>
          <p:nvPr/>
        </p:nvSpPr>
        <p:spPr>
          <a:xfrm>
            <a:off x="705812" y="1321356"/>
            <a:ext cx="945607" cy="369332"/>
          </a:xfrm>
          <a:prstGeom prst="rect">
            <a:avLst/>
          </a:prstGeom>
          <a:noFill/>
        </p:spPr>
        <p:txBody>
          <a:bodyPr wrap="square" rtlCol="0">
            <a:spAutoFit/>
          </a:bodyPr>
          <a:lstStyle/>
          <a:p>
            <a:r>
              <a:rPr lang="en-US"/>
              <a:t>Header</a:t>
            </a:r>
          </a:p>
        </p:txBody>
      </p:sp>
      <p:sp>
        <p:nvSpPr>
          <p:cNvPr id="9" name="TextBox 8">
            <a:extLst>
              <a:ext uri="{FF2B5EF4-FFF2-40B4-BE49-F238E27FC236}">
                <a16:creationId xmlns:a16="http://schemas.microsoft.com/office/drawing/2014/main" id="{E822D6AA-1EB3-48A8-8B7A-A09A675EA8D2}"/>
              </a:ext>
            </a:extLst>
          </p:cNvPr>
          <p:cNvSpPr txBox="1"/>
          <p:nvPr/>
        </p:nvSpPr>
        <p:spPr>
          <a:xfrm>
            <a:off x="7283162" y="373306"/>
            <a:ext cx="1152417" cy="369332"/>
          </a:xfrm>
          <a:prstGeom prst="rect">
            <a:avLst/>
          </a:prstGeom>
          <a:noFill/>
        </p:spPr>
        <p:txBody>
          <a:bodyPr wrap="square" rtlCol="0">
            <a:spAutoFit/>
          </a:bodyPr>
          <a:lstStyle/>
          <a:p>
            <a:r>
              <a:rPr lang="en-US"/>
              <a:t>Metadata</a:t>
            </a:r>
          </a:p>
        </p:txBody>
      </p:sp>
      <p:sp>
        <p:nvSpPr>
          <p:cNvPr id="10" name="TextBox 9">
            <a:extLst>
              <a:ext uri="{FF2B5EF4-FFF2-40B4-BE49-F238E27FC236}">
                <a16:creationId xmlns:a16="http://schemas.microsoft.com/office/drawing/2014/main" id="{BC7AB0BB-EB1D-4ABF-88E8-49D51929D218}"/>
              </a:ext>
            </a:extLst>
          </p:cNvPr>
          <p:cNvSpPr txBox="1"/>
          <p:nvPr/>
        </p:nvSpPr>
        <p:spPr>
          <a:xfrm>
            <a:off x="10193038" y="952024"/>
            <a:ext cx="719513" cy="369332"/>
          </a:xfrm>
          <a:prstGeom prst="rect">
            <a:avLst/>
          </a:prstGeom>
          <a:noFill/>
        </p:spPr>
        <p:txBody>
          <a:bodyPr wrap="square" rtlCol="0">
            <a:spAutoFit/>
          </a:bodyPr>
          <a:lstStyle/>
          <a:p>
            <a:r>
              <a:rPr lang="en-US"/>
              <a:t>Data</a:t>
            </a:r>
          </a:p>
        </p:txBody>
      </p:sp>
    </p:spTree>
    <p:extLst>
      <p:ext uri="{BB962C8B-B14F-4D97-AF65-F5344CB8AC3E}">
        <p14:creationId xmlns:p14="http://schemas.microsoft.com/office/powerpoint/2010/main" val="36969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8F60-0D1D-4711-873F-3F1C0FBBDC51}"/>
              </a:ext>
            </a:extLst>
          </p:cNvPr>
          <p:cNvSpPr>
            <a:spLocks noGrp="1"/>
          </p:cNvSpPr>
          <p:nvPr>
            <p:ph type="title"/>
          </p:nvPr>
        </p:nvSpPr>
        <p:spPr/>
        <p:txBody>
          <a:bodyPr/>
          <a:lstStyle/>
          <a:p>
            <a:r>
              <a:rPr lang="en-US"/>
              <a:t>Modularizing (thoughts for TDM V3)</a:t>
            </a:r>
          </a:p>
        </p:txBody>
      </p:sp>
      <p:graphicFrame>
        <p:nvGraphicFramePr>
          <p:cNvPr id="5" name="Content Placeholder 4">
            <a:extLst>
              <a:ext uri="{FF2B5EF4-FFF2-40B4-BE49-F238E27FC236}">
                <a16:creationId xmlns:a16="http://schemas.microsoft.com/office/drawing/2014/main" id="{7DBFCD16-66F2-4F06-8E22-12DA65A97E4C}"/>
              </a:ext>
            </a:extLst>
          </p:cNvPr>
          <p:cNvGraphicFramePr>
            <a:graphicFrameLocks noGrp="1"/>
          </p:cNvGraphicFramePr>
          <p:nvPr>
            <p:ph idx="1"/>
            <p:extLst>
              <p:ext uri="{D42A27DB-BD31-4B8C-83A1-F6EECF244321}">
                <p14:modId xmlns:p14="http://schemas.microsoft.com/office/powerpoint/2010/main" val="942783991"/>
              </p:ext>
            </p:extLst>
          </p:nvPr>
        </p:nvGraphicFramePr>
        <p:xfrm>
          <a:off x="165949" y="1564617"/>
          <a:ext cx="1618236" cy="920750"/>
        </p:xfrm>
        <a:graphic>
          <a:graphicData uri="http://schemas.openxmlformats.org/drawingml/2006/table">
            <a:tbl>
              <a:tblPr>
                <a:tableStyleId>{5C22544A-7EE6-4342-B048-85BDC9FD1C3A}</a:tableStyleId>
              </a:tblPr>
              <a:tblGrid>
                <a:gridCol w="511748">
                  <a:extLst>
                    <a:ext uri="{9D8B030D-6E8A-4147-A177-3AD203B41FA5}">
                      <a16:colId xmlns:a16="http://schemas.microsoft.com/office/drawing/2014/main" val="3061685918"/>
                    </a:ext>
                  </a:extLst>
                </a:gridCol>
                <a:gridCol w="1106488">
                  <a:extLst>
                    <a:ext uri="{9D8B030D-6E8A-4147-A177-3AD203B41FA5}">
                      <a16:colId xmlns:a16="http://schemas.microsoft.com/office/drawing/2014/main" val="1090777557"/>
                    </a:ext>
                  </a:extLst>
                </a:gridCol>
              </a:tblGrid>
              <a:tr h="184150">
                <a:tc>
                  <a:txBody>
                    <a:bodyPr/>
                    <a:lstStyle/>
                    <a:p>
                      <a:pPr algn="l" fontAlgn="b"/>
                      <a:r>
                        <a:rPr lang="en-US" sz="1100" u="none" strike="noStrike">
                          <a:effectLst/>
                        </a:rPr>
                        <a:t>Header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CCSDS_TDM_VERS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797119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COMMENT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5411348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CREATION_DATE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4443625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ORIGINATOR</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4923969"/>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MESSAGE_ID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82703265"/>
                  </a:ext>
                </a:extLst>
              </a:tr>
            </a:tbl>
          </a:graphicData>
        </a:graphic>
      </p:graphicFrame>
      <p:sp>
        <p:nvSpPr>
          <p:cNvPr id="4" name="Slide Number Placeholder 3">
            <a:extLst>
              <a:ext uri="{FF2B5EF4-FFF2-40B4-BE49-F238E27FC236}">
                <a16:creationId xmlns:a16="http://schemas.microsoft.com/office/drawing/2014/main" id="{C3304562-9EDC-4711-A9A5-162A11EAA657}"/>
              </a:ext>
            </a:extLst>
          </p:cNvPr>
          <p:cNvSpPr>
            <a:spLocks noGrp="1"/>
          </p:cNvSpPr>
          <p:nvPr>
            <p:ph type="sldNum" sz="quarter" idx="12"/>
          </p:nvPr>
        </p:nvSpPr>
        <p:spPr/>
        <p:txBody>
          <a:bodyPr/>
          <a:lstStyle/>
          <a:p>
            <a:fld id="{F4EC45F3-5820-1141-8702-7AA835721CC3}" type="slidenum">
              <a:rPr lang="en-US" smtClean="0"/>
              <a:t>5</a:t>
            </a:fld>
            <a:endParaRPr lang="en-US"/>
          </a:p>
        </p:txBody>
      </p:sp>
      <p:graphicFrame>
        <p:nvGraphicFramePr>
          <p:cNvPr id="8" name="Table 7">
            <a:extLst>
              <a:ext uri="{FF2B5EF4-FFF2-40B4-BE49-F238E27FC236}">
                <a16:creationId xmlns:a16="http://schemas.microsoft.com/office/drawing/2014/main" id="{05147637-3BFE-4B24-B4FC-B45CE46D87F0}"/>
              </a:ext>
            </a:extLst>
          </p:cNvPr>
          <p:cNvGraphicFramePr>
            <a:graphicFrameLocks noGrp="1"/>
          </p:cNvGraphicFramePr>
          <p:nvPr>
            <p:extLst>
              <p:ext uri="{D42A27DB-BD31-4B8C-83A1-F6EECF244321}">
                <p14:modId xmlns:p14="http://schemas.microsoft.com/office/powerpoint/2010/main" val="1690064444"/>
              </p:ext>
            </p:extLst>
          </p:nvPr>
        </p:nvGraphicFramePr>
        <p:xfrm>
          <a:off x="1895917" y="1564617"/>
          <a:ext cx="2030413" cy="2946400"/>
        </p:xfrm>
        <a:graphic>
          <a:graphicData uri="http://schemas.openxmlformats.org/drawingml/2006/table">
            <a:tbl>
              <a:tblPr>
                <a:tableStyleId>{5C22544A-7EE6-4342-B048-85BDC9FD1C3A}</a:tableStyleId>
              </a:tblPr>
              <a:tblGrid>
                <a:gridCol w="598488">
                  <a:extLst>
                    <a:ext uri="{9D8B030D-6E8A-4147-A177-3AD203B41FA5}">
                      <a16:colId xmlns:a16="http://schemas.microsoft.com/office/drawing/2014/main" val="3514602456"/>
                    </a:ext>
                  </a:extLst>
                </a:gridCol>
                <a:gridCol w="1431925">
                  <a:extLst>
                    <a:ext uri="{9D8B030D-6E8A-4147-A177-3AD203B41FA5}">
                      <a16:colId xmlns:a16="http://schemas.microsoft.com/office/drawing/2014/main" val="3816422512"/>
                    </a:ext>
                  </a:extLst>
                </a:gridCol>
              </a:tblGrid>
              <a:tr h="184150">
                <a:tc>
                  <a:txBody>
                    <a:bodyPr/>
                    <a:lstStyle/>
                    <a:p>
                      <a:pPr algn="l" fontAlgn="b"/>
                      <a:r>
                        <a:rPr lang="en-US" sz="1100" u="none" strike="noStrike">
                          <a:effectLst/>
                        </a:rPr>
                        <a:t>Metadata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META_START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9852149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COMMENT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30422885"/>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TRACK_ID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9662679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CLASSIFICATION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8985370"/>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PREVIOUS_MESSAGE_ID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67203284"/>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NEXT_MESSAGE_ID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10156859"/>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DATA_TYPES_t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24176428"/>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TDM_BASIS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22323958"/>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TDM_BASIS_ID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22824138"/>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TIME_SYSTEM</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06858135"/>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START_TIME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05249270"/>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STOP_TIME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18634830"/>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PARTICIPANT_n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12543935"/>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MODE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75044645"/>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PATH_m</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616317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META_STOP</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42247433"/>
                  </a:ext>
                </a:extLst>
              </a:tr>
            </a:tbl>
          </a:graphicData>
        </a:graphic>
      </p:graphicFrame>
      <p:graphicFrame>
        <p:nvGraphicFramePr>
          <p:cNvPr id="9" name="Table 8">
            <a:extLst>
              <a:ext uri="{FF2B5EF4-FFF2-40B4-BE49-F238E27FC236}">
                <a16:creationId xmlns:a16="http://schemas.microsoft.com/office/drawing/2014/main" id="{E31AAF9B-2B31-4A67-83D1-A3E1C43E9E44}"/>
              </a:ext>
            </a:extLst>
          </p:cNvPr>
          <p:cNvGraphicFramePr>
            <a:graphicFrameLocks noGrp="1"/>
          </p:cNvGraphicFramePr>
          <p:nvPr>
            <p:extLst>
              <p:ext uri="{D42A27DB-BD31-4B8C-83A1-F6EECF244321}">
                <p14:modId xmlns:p14="http://schemas.microsoft.com/office/powerpoint/2010/main" val="3294378166"/>
              </p:ext>
            </p:extLst>
          </p:nvPr>
        </p:nvGraphicFramePr>
        <p:xfrm>
          <a:off x="4290474" y="1564617"/>
          <a:ext cx="3379788" cy="2578100"/>
        </p:xfrm>
        <a:graphic>
          <a:graphicData uri="http://schemas.openxmlformats.org/drawingml/2006/table">
            <a:tbl>
              <a:tblPr>
                <a:tableStyleId>{5C22544A-7EE6-4342-B048-85BDC9FD1C3A}</a:tableStyleId>
              </a:tblPr>
              <a:tblGrid>
                <a:gridCol w="801688">
                  <a:extLst>
                    <a:ext uri="{9D8B030D-6E8A-4147-A177-3AD203B41FA5}">
                      <a16:colId xmlns:a16="http://schemas.microsoft.com/office/drawing/2014/main" val="1193219070"/>
                    </a:ext>
                  </a:extLst>
                </a:gridCol>
                <a:gridCol w="2578100">
                  <a:extLst>
                    <a:ext uri="{9D8B030D-6E8A-4147-A177-3AD203B41FA5}">
                      <a16:colId xmlns:a16="http://schemas.microsoft.com/office/drawing/2014/main" val="2058875753"/>
                    </a:ext>
                  </a:extLst>
                </a:gridCol>
              </a:tblGrid>
              <a:tr h="184150">
                <a:tc>
                  <a:txBody>
                    <a:bodyPr/>
                    <a:lstStyle/>
                    <a:p>
                      <a:pPr algn="l" fontAlgn="b"/>
                      <a:r>
                        <a:rPr lang="en-US" sz="1100" u="none" strike="noStrike">
                          <a:effectLst/>
                        </a:rPr>
                        <a:t>Participant_n</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ODM_MSG_LINK  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59369309"/>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ADM_MSG_LINK_n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51574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PRM_MSG_LINK_n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112291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RDM_MSG_LINK_n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5108638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TRANSMIT_BAND_n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6564509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RECEIVE_BAND_n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1363206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TURNAROUND_NUMERATOR_n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3232624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TURNAROUND_DENOMINATOR_n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7274647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TRANSMIT_DELAY_n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9317348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RECEIVE_DELAY_n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507953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FRONT_END_ID_n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51743332"/>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SYSTEM_MODE_n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5534584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SYSTEM_PATH_n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7238231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err="1">
                          <a:effectLst/>
                        </a:rPr>
                        <a:t>CLOCK_REF_ID_n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2848151"/>
                  </a:ext>
                </a:extLst>
              </a:tr>
            </a:tbl>
          </a:graphicData>
        </a:graphic>
      </p:graphicFrame>
      <p:graphicFrame>
        <p:nvGraphicFramePr>
          <p:cNvPr id="10" name="Table 9">
            <a:extLst>
              <a:ext uri="{FF2B5EF4-FFF2-40B4-BE49-F238E27FC236}">
                <a16:creationId xmlns:a16="http://schemas.microsoft.com/office/drawing/2014/main" id="{C739DEA8-9BF9-4E8A-A36D-6F0B052A0EF0}"/>
              </a:ext>
            </a:extLst>
          </p:cNvPr>
          <p:cNvGraphicFramePr>
            <a:graphicFrameLocks noGrp="1"/>
          </p:cNvGraphicFramePr>
          <p:nvPr>
            <p:extLst>
              <p:ext uri="{D42A27DB-BD31-4B8C-83A1-F6EECF244321}">
                <p14:modId xmlns:p14="http://schemas.microsoft.com/office/powerpoint/2010/main" val="2467805363"/>
              </p:ext>
            </p:extLst>
          </p:nvPr>
        </p:nvGraphicFramePr>
        <p:xfrm>
          <a:off x="7831206" y="1564617"/>
          <a:ext cx="3959226" cy="2209800"/>
        </p:xfrm>
        <a:graphic>
          <a:graphicData uri="http://schemas.openxmlformats.org/drawingml/2006/table">
            <a:tbl>
              <a:tblPr>
                <a:tableStyleId>{5C22544A-7EE6-4342-B048-85BDC9FD1C3A}</a:tableStyleId>
              </a:tblPr>
              <a:tblGrid>
                <a:gridCol w="769938">
                  <a:extLst>
                    <a:ext uri="{9D8B030D-6E8A-4147-A177-3AD203B41FA5}">
                      <a16:colId xmlns:a16="http://schemas.microsoft.com/office/drawing/2014/main" val="1885961769"/>
                    </a:ext>
                  </a:extLst>
                </a:gridCol>
                <a:gridCol w="1465263">
                  <a:extLst>
                    <a:ext uri="{9D8B030D-6E8A-4147-A177-3AD203B41FA5}">
                      <a16:colId xmlns:a16="http://schemas.microsoft.com/office/drawing/2014/main" val="937478745"/>
                    </a:ext>
                  </a:extLst>
                </a:gridCol>
                <a:gridCol w="1724025">
                  <a:extLst>
                    <a:ext uri="{9D8B030D-6E8A-4147-A177-3AD203B41FA5}">
                      <a16:colId xmlns:a16="http://schemas.microsoft.com/office/drawing/2014/main" val="2619258724"/>
                    </a:ext>
                  </a:extLst>
                </a:gridCol>
              </a:tblGrid>
              <a:tr h="184150">
                <a:tc>
                  <a:txBody>
                    <a:bodyPr/>
                    <a:lstStyle/>
                    <a:p>
                      <a:pPr algn="l" fontAlgn="b"/>
                      <a:r>
                        <a:rPr lang="en-US" sz="1100" u="none" strike="noStrike">
                          <a:effectLst/>
                        </a:rPr>
                        <a:t>Data_Type_t</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TIMETAG_REF</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1779732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TIMETAG_UNCERTAINTY</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97732414"/>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INTEGRATION_INTERVAL</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5027964"/>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INTEGRATION_REF</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5724793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CORRECTION_TIME</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0922515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FREQ_OFFSET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7923763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INTERPOLATION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49460892"/>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INTERPOLATION_DEGREE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09660288"/>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DOPPLER_COUNT_BIAS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70392914"/>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DOPPLER_COUNT_SCALE</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03091910"/>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DOPPLER_COUNT_ROLLOVER</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6893026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CORRECTION_DOPPLER </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44586349"/>
                  </a:ext>
                </a:extLst>
              </a:tr>
            </a:tbl>
          </a:graphicData>
        </a:graphic>
      </p:graphicFrame>
      <p:graphicFrame>
        <p:nvGraphicFramePr>
          <p:cNvPr id="11" name="Table 10">
            <a:extLst>
              <a:ext uri="{FF2B5EF4-FFF2-40B4-BE49-F238E27FC236}">
                <a16:creationId xmlns:a16="http://schemas.microsoft.com/office/drawing/2014/main" id="{A0C9A30C-0882-4BBC-A75A-EBD0D68FBEB1}"/>
              </a:ext>
            </a:extLst>
          </p:cNvPr>
          <p:cNvGraphicFramePr>
            <a:graphicFrameLocks noGrp="1"/>
          </p:cNvGraphicFramePr>
          <p:nvPr>
            <p:extLst>
              <p:ext uri="{D42A27DB-BD31-4B8C-83A1-F6EECF244321}">
                <p14:modId xmlns:p14="http://schemas.microsoft.com/office/powerpoint/2010/main" val="1846325119"/>
              </p:ext>
            </p:extLst>
          </p:nvPr>
        </p:nvGraphicFramePr>
        <p:xfrm>
          <a:off x="2892175" y="5032985"/>
          <a:ext cx="4380484" cy="1289050"/>
        </p:xfrm>
        <a:graphic>
          <a:graphicData uri="http://schemas.openxmlformats.org/drawingml/2006/table">
            <a:tbl>
              <a:tblPr>
                <a:tableStyleId>{5C22544A-7EE6-4342-B048-85BDC9FD1C3A}</a:tableStyleId>
              </a:tblPr>
              <a:tblGrid>
                <a:gridCol w="309563">
                  <a:extLst>
                    <a:ext uri="{9D8B030D-6E8A-4147-A177-3AD203B41FA5}">
                      <a16:colId xmlns:a16="http://schemas.microsoft.com/office/drawing/2014/main" val="2356377893"/>
                    </a:ext>
                  </a:extLst>
                </a:gridCol>
                <a:gridCol w="1428750">
                  <a:extLst>
                    <a:ext uri="{9D8B030D-6E8A-4147-A177-3AD203B41FA5}">
                      <a16:colId xmlns:a16="http://schemas.microsoft.com/office/drawing/2014/main" val="1309801694"/>
                    </a:ext>
                  </a:extLst>
                </a:gridCol>
                <a:gridCol w="2642171">
                  <a:extLst>
                    <a:ext uri="{9D8B030D-6E8A-4147-A177-3AD203B41FA5}">
                      <a16:colId xmlns:a16="http://schemas.microsoft.com/office/drawing/2014/main" val="2340018192"/>
                    </a:ext>
                  </a:extLst>
                </a:gridCol>
              </a:tblGrid>
              <a:tr h="184150">
                <a:tc>
                  <a:txBody>
                    <a:bodyPr/>
                    <a:lstStyle/>
                    <a:p>
                      <a:pPr algn="l" fontAlgn="b"/>
                      <a:r>
                        <a:rPr lang="en-US" sz="1100" u="none" strike="noStrike">
                          <a:effectLst/>
                        </a:rPr>
                        <a:t>Data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Signal Related Keywords</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CARRIER_POWER</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9655809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DOPPLER_COUNT</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7023225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DOPPLER_INSTANTANEOUS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14347837"/>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DOPPLER_INTEGRATED</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19863656"/>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PC_N0   </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61773691"/>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RECEIVE_PHASE_CT_n  (n = 1, 2, 3, 4, 5)</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65037233"/>
                  </a:ext>
                </a:extLst>
              </a:tr>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pt-BR" sz="1100" u="none" strike="noStrike">
                          <a:effectLst/>
                        </a:rPr>
                        <a:t>TRANSMIT_PHASE_CT_n  (n = 1, 2, 3, 4, 5)</a:t>
                      </a:r>
                      <a:endParaRPr lang="pt-BR"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81892941"/>
                  </a:ext>
                </a:extLst>
              </a:tr>
            </a:tbl>
          </a:graphicData>
        </a:graphic>
      </p:graphicFrame>
    </p:spTree>
    <p:extLst>
      <p:ext uri="{BB962C8B-B14F-4D97-AF65-F5344CB8AC3E}">
        <p14:creationId xmlns:p14="http://schemas.microsoft.com/office/powerpoint/2010/main" val="190193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261A-FA1E-4945-BB82-9A33BEDEF6AD}"/>
              </a:ext>
            </a:extLst>
          </p:cNvPr>
          <p:cNvSpPr>
            <a:spLocks noGrp="1"/>
          </p:cNvSpPr>
          <p:nvPr>
            <p:ph type="title"/>
          </p:nvPr>
        </p:nvSpPr>
        <p:spPr/>
        <p:txBody>
          <a:bodyPr/>
          <a:lstStyle/>
          <a:p>
            <a:r>
              <a:rPr lang="en-US"/>
              <a:t>Real-Time Data Thought for TDM V3</a:t>
            </a:r>
          </a:p>
        </p:txBody>
      </p:sp>
      <p:sp>
        <p:nvSpPr>
          <p:cNvPr id="3" name="Content Placeholder 2">
            <a:extLst>
              <a:ext uri="{FF2B5EF4-FFF2-40B4-BE49-F238E27FC236}">
                <a16:creationId xmlns:a16="http://schemas.microsoft.com/office/drawing/2014/main" id="{DF6FDB55-309A-4182-9820-98A56A651754}"/>
              </a:ext>
            </a:extLst>
          </p:cNvPr>
          <p:cNvSpPr>
            <a:spLocks noGrp="1"/>
          </p:cNvSpPr>
          <p:nvPr>
            <p:ph idx="1"/>
          </p:nvPr>
        </p:nvSpPr>
        <p:spPr/>
        <p:txBody>
          <a:bodyPr/>
          <a:lstStyle/>
          <a:p>
            <a:r>
              <a:rPr lang="en-US"/>
              <a:t>Real-Time data with current TDM format requires inclusion of Header and Metadata for every data point or section of data transmitted</a:t>
            </a:r>
          </a:p>
          <a:p>
            <a:pPr lvl="1"/>
            <a:r>
              <a:rPr lang="en-US"/>
              <a:t>Lots of overhead</a:t>
            </a:r>
          </a:p>
          <a:p>
            <a:r>
              <a:rPr lang="en-US"/>
              <a:t>Potential Implementation Solution</a:t>
            </a:r>
          </a:p>
          <a:p>
            <a:pPr marL="914400" lvl="1" indent="-457200">
              <a:buFont typeface="+mj-lt"/>
              <a:buAutoNum type="arabicPeriod"/>
            </a:pPr>
            <a:r>
              <a:rPr lang="en-US"/>
              <a:t>Include optional METADATA_ID (or similar)</a:t>
            </a:r>
          </a:p>
          <a:p>
            <a:pPr marL="914400" lvl="1" indent="-457200">
              <a:buFont typeface="+mj-lt"/>
              <a:buAutoNum type="arabicPeriod"/>
            </a:pPr>
            <a:r>
              <a:rPr lang="en-US"/>
              <a:t>Data section identifies applicable METADATA_ID, with no need to repeat all the information</a:t>
            </a:r>
          </a:p>
          <a:p>
            <a:endParaRPr lang="en-US"/>
          </a:p>
        </p:txBody>
      </p:sp>
      <p:sp>
        <p:nvSpPr>
          <p:cNvPr id="4" name="Slide Number Placeholder 3">
            <a:extLst>
              <a:ext uri="{FF2B5EF4-FFF2-40B4-BE49-F238E27FC236}">
                <a16:creationId xmlns:a16="http://schemas.microsoft.com/office/drawing/2014/main" id="{7DE3CEE6-E461-4FE6-B6B7-576A14478FB5}"/>
              </a:ext>
            </a:extLst>
          </p:cNvPr>
          <p:cNvSpPr>
            <a:spLocks noGrp="1"/>
          </p:cNvSpPr>
          <p:nvPr>
            <p:ph type="sldNum" sz="quarter" idx="12"/>
          </p:nvPr>
        </p:nvSpPr>
        <p:spPr/>
        <p:txBody>
          <a:bodyPr/>
          <a:lstStyle/>
          <a:p>
            <a:fld id="{F4EC45F3-5820-1141-8702-7AA835721CC3}" type="slidenum">
              <a:rPr lang="en-US" smtClean="0"/>
              <a:t>6</a:t>
            </a:fld>
            <a:endParaRPr lang="en-US"/>
          </a:p>
        </p:txBody>
      </p:sp>
      <p:sp>
        <p:nvSpPr>
          <p:cNvPr id="6" name="TextBox 5">
            <a:extLst>
              <a:ext uri="{FF2B5EF4-FFF2-40B4-BE49-F238E27FC236}">
                <a16:creationId xmlns:a16="http://schemas.microsoft.com/office/drawing/2014/main" id="{17A7E0C7-FFD2-4ECB-82D6-1EEF42AEB7F0}"/>
              </a:ext>
            </a:extLst>
          </p:cNvPr>
          <p:cNvSpPr txBox="1"/>
          <p:nvPr/>
        </p:nvSpPr>
        <p:spPr>
          <a:xfrm>
            <a:off x="5113961" y="4690150"/>
            <a:ext cx="6097712" cy="2031325"/>
          </a:xfrm>
          <a:prstGeom prst="rect">
            <a:avLst/>
          </a:prstGeom>
          <a:noFill/>
        </p:spPr>
        <p:txBody>
          <a:bodyPr wrap="square">
            <a:spAutoFit/>
          </a:bodyPr>
          <a:lstStyle/>
          <a:p>
            <a:r>
              <a:rPr lang="en-US"/>
              <a:t>NOTE – However, the TDM that results from transfer via the TD-CSTS will likely be </a:t>
            </a:r>
            <a:r>
              <a:rPr lang="en-US">
                <a:highlight>
                  <a:srgbClr val="FFFF00"/>
                </a:highlight>
              </a:rPr>
              <a:t>larger than a TDM that contains the same information</a:t>
            </a:r>
            <a:r>
              <a:rPr lang="en-US"/>
              <a:t> but that is generated at a single time (i.e., after the conclusion of the tracking pass) because the </a:t>
            </a:r>
            <a:r>
              <a:rPr lang="en-US">
                <a:highlight>
                  <a:srgbClr val="FFFF00"/>
                </a:highlight>
              </a:rPr>
              <a:t>transfer of TDM data via the TD-CSTS involves the repetition of metadata with every tracking data measurement</a:t>
            </a:r>
            <a:r>
              <a:rPr lang="en-US"/>
              <a:t> in order to facilitate the incremental transfer of tracking data in near real time.</a:t>
            </a:r>
          </a:p>
        </p:txBody>
      </p:sp>
      <p:sp>
        <p:nvSpPr>
          <p:cNvPr id="8" name="TextBox 7">
            <a:extLst>
              <a:ext uri="{FF2B5EF4-FFF2-40B4-BE49-F238E27FC236}">
                <a16:creationId xmlns:a16="http://schemas.microsoft.com/office/drawing/2014/main" id="{492B2748-7F29-4EAD-A376-16351E95BD5B}"/>
              </a:ext>
            </a:extLst>
          </p:cNvPr>
          <p:cNvSpPr txBox="1"/>
          <p:nvPr/>
        </p:nvSpPr>
        <p:spPr>
          <a:xfrm>
            <a:off x="756007" y="5297160"/>
            <a:ext cx="4357954" cy="646331"/>
          </a:xfrm>
          <a:prstGeom prst="rect">
            <a:avLst/>
          </a:prstGeom>
          <a:noFill/>
        </p:spPr>
        <p:txBody>
          <a:bodyPr wrap="square">
            <a:spAutoFit/>
          </a:bodyPr>
          <a:lstStyle/>
          <a:p>
            <a:r>
              <a:rPr lang="en-US"/>
              <a:t>CSTS TRACKING DATA SERVICE</a:t>
            </a:r>
          </a:p>
          <a:p>
            <a:r>
              <a:rPr lang="en-US"/>
              <a:t>https://public.ccsds.org/Pubs/922x2b1.pdf</a:t>
            </a:r>
          </a:p>
        </p:txBody>
      </p:sp>
    </p:spTree>
    <p:extLst>
      <p:ext uri="{BB962C8B-B14F-4D97-AF65-F5344CB8AC3E}">
        <p14:creationId xmlns:p14="http://schemas.microsoft.com/office/powerpoint/2010/main" val="367279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89A3-7A6C-EC4D-8494-F9298E9B3E08}"/>
              </a:ext>
            </a:extLst>
          </p:cNvPr>
          <p:cNvSpPr>
            <a:spLocks noGrp="1"/>
          </p:cNvSpPr>
          <p:nvPr>
            <p:ph type="title"/>
          </p:nvPr>
        </p:nvSpPr>
        <p:spPr>
          <a:xfrm>
            <a:off x="540488" y="0"/>
            <a:ext cx="10515600" cy="1325563"/>
          </a:xfrm>
        </p:spPr>
        <p:txBody>
          <a:bodyPr/>
          <a:lstStyle/>
          <a:p>
            <a:r>
              <a:rPr lang="en-US" u="sng"/>
              <a:t>Categories for Incorporated Updates</a:t>
            </a:r>
          </a:p>
        </p:txBody>
      </p:sp>
      <p:sp>
        <p:nvSpPr>
          <p:cNvPr id="3" name="Content Placeholder 2">
            <a:extLst>
              <a:ext uri="{FF2B5EF4-FFF2-40B4-BE49-F238E27FC236}">
                <a16:creationId xmlns:a16="http://schemas.microsoft.com/office/drawing/2014/main" id="{8E9FE729-9363-D843-BDAA-739928CB30DF}"/>
              </a:ext>
            </a:extLst>
          </p:cNvPr>
          <p:cNvSpPr>
            <a:spLocks noGrp="1"/>
          </p:cNvSpPr>
          <p:nvPr>
            <p:ph idx="1"/>
          </p:nvPr>
        </p:nvSpPr>
        <p:spPr/>
        <p:txBody>
          <a:bodyPr>
            <a:normAutofit lnSpcReduction="10000"/>
          </a:bodyPr>
          <a:lstStyle/>
          <a:p>
            <a:pPr marL="457200" marR="0" lvl="1" indent="0">
              <a:lnSpc>
                <a:spcPct val="107000"/>
              </a:lnSpc>
              <a:spcBef>
                <a:spcPts val="0"/>
              </a:spcBef>
              <a:spcAft>
                <a:spcPts val="0"/>
              </a:spcAft>
              <a:buNone/>
            </a:pPr>
            <a:r>
              <a:rPr lang="en-US">
                <a:effectLst/>
                <a:latin typeface="Calibri" panose="020F0502020204030204" pitchFamily="34" charset="0"/>
                <a:ea typeface="Calibri" panose="020F0502020204030204" pitchFamily="34" charset="0"/>
                <a:cs typeface="Times New Roman" panose="02020603050405020304" pitchFamily="18" charset="0"/>
              </a:rPr>
              <a:t>Providing and allocating appropriate fields for relevant information could reduce the amount of TDM version spinoffs from what is in the blue book</a:t>
            </a:r>
          </a:p>
          <a:p>
            <a:pPr marL="457200" marR="0" lvl="1" indent="0">
              <a:lnSpc>
                <a:spcPct val="107000"/>
              </a:lnSpc>
              <a:spcBef>
                <a:spcPts val="0"/>
              </a:spcBef>
              <a:spcAft>
                <a:spcPts val="0"/>
              </a:spcAft>
              <a:buNone/>
            </a:pP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r>
              <a:rPr lang="en-US" sz="2800" u="sng">
                <a:latin typeface="Calibri" panose="020F0502020204030204" pitchFamily="34" charset="0"/>
                <a:ea typeface="Calibri" panose="020F0502020204030204" pitchFamily="34" charset="0"/>
                <a:cs typeface="Times New Roman" panose="02020603050405020304" pitchFamily="18" charset="0"/>
              </a:rPr>
              <a:t>Categories</a:t>
            </a:r>
            <a:endParaRPr lang="en-US" sz="2800" u="sng">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spcBef>
                <a:spcPts val="0"/>
              </a:spcBef>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New Metadata</a:t>
            </a:r>
          </a:p>
          <a:p>
            <a:pPr marL="1885950" lvl="3" indent="-514350">
              <a:lnSpc>
                <a:spcPct val="107000"/>
              </a:lnSpc>
              <a:spcBef>
                <a:spcPts val="0"/>
              </a:spcBef>
              <a:buFont typeface="+mj-lt"/>
              <a:buAutoNum type="romanLcPeriod"/>
            </a:pPr>
            <a:r>
              <a:rPr lang="en-US" sz="2200">
                <a:latin typeface="Calibri" panose="020F0502020204030204" pitchFamily="34" charset="0"/>
                <a:ea typeface="Calibri" panose="020F0502020204030204" pitchFamily="34" charset="0"/>
                <a:cs typeface="Times New Roman" panose="02020603050405020304" pitchFamily="18" charset="0"/>
              </a:rPr>
              <a:t>New functionality consistent with ODM/ADM</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spcBef>
                <a:spcPts val="0"/>
              </a:spcBef>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amendments to metadata</a:t>
            </a:r>
          </a:p>
          <a:p>
            <a:pPr marL="1200150" lvl="2" indent="-285750">
              <a:lnSpc>
                <a:spcPct val="107000"/>
              </a:lnSpc>
              <a:spcBef>
                <a:spcPts val="0"/>
              </a:spcBef>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new measurement types</a:t>
            </a:r>
          </a:p>
          <a:p>
            <a:pPr marL="1200150" lvl="2" indent="-285750">
              <a:lnSpc>
                <a:spcPct val="107000"/>
              </a:lnSpc>
              <a:spcBef>
                <a:spcPts val="0"/>
              </a:spcBef>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handling of relay systems</a:t>
            </a:r>
          </a:p>
          <a:p>
            <a:pPr marL="1200150" lvl="2" indent="-285750">
              <a:lnSpc>
                <a:spcPct val="107000"/>
              </a:lnSpc>
              <a:spcBef>
                <a:spcPts val="0"/>
              </a:spcBef>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assigning new data attributes</a:t>
            </a:r>
          </a:p>
          <a:p>
            <a:pPr marL="1200150" lvl="2" indent="-285750">
              <a:lnSpc>
                <a:spcPct val="107000"/>
              </a:lnSpc>
              <a:spcBef>
                <a:spcPts val="0"/>
              </a:spcBef>
              <a:spcAft>
                <a:spcPts val="800"/>
              </a:spcAft>
              <a:buFont typeface="+mj-lt"/>
              <a:buAutoNum type="alphaLcPeriod"/>
            </a:pPr>
            <a:r>
              <a:rPr lang="en-US" sz="2400">
                <a:effectLst/>
                <a:latin typeface="Calibri" panose="020F0502020204030204" pitchFamily="34" charset="0"/>
                <a:ea typeface="Calibri" panose="020F0502020204030204" pitchFamily="34" charset="0"/>
                <a:cs typeface="Times New Roman" panose="02020603050405020304" pitchFamily="18" charset="0"/>
              </a:rPr>
              <a:t>incorporate onboard data types</a:t>
            </a:r>
          </a:p>
        </p:txBody>
      </p:sp>
      <p:sp>
        <p:nvSpPr>
          <p:cNvPr id="4" name="Slide Number Placeholder 3">
            <a:extLst>
              <a:ext uri="{FF2B5EF4-FFF2-40B4-BE49-F238E27FC236}">
                <a16:creationId xmlns:a16="http://schemas.microsoft.com/office/drawing/2014/main" id="{875773B2-17FE-E34F-A160-D3F68A930564}"/>
              </a:ext>
            </a:extLst>
          </p:cNvPr>
          <p:cNvSpPr>
            <a:spLocks noGrp="1"/>
          </p:cNvSpPr>
          <p:nvPr>
            <p:ph type="sldNum" sz="quarter" idx="12"/>
          </p:nvPr>
        </p:nvSpPr>
        <p:spPr/>
        <p:txBody>
          <a:bodyPr/>
          <a:lstStyle/>
          <a:p>
            <a:fld id="{F4EC45F3-5820-1141-8702-7AA835721CC3}" type="slidenum">
              <a:rPr lang="en-US" smtClean="0"/>
              <a:t>7</a:t>
            </a:fld>
            <a:endParaRPr lang="en-US"/>
          </a:p>
        </p:txBody>
      </p:sp>
    </p:spTree>
    <p:extLst>
      <p:ext uri="{BB962C8B-B14F-4D97-AF65-F5344CB8AC3E}">
        <p14:creationId xmlns:p14="http://schemas.microsoft.com/office/powerpoint/2010/main" val="18606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dirty="0"/>
              <a:t>TDM Vp2.01 Changes (1 of 2)</a:t>
            </a:r>
            <a:br>
              <a:rPr lang="en-US" dirty="0"/>
            </a:br>
            <a:r>
              <a:rPr lang="en-US" dirty="0"/>
              <a:t>New Meta Data Consistent with ODM / ADM</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85000" lnSpcReduction="20000"/>
          </a:bodyPr>
          <a:lstStyle/>
          <a:p>
            <a:pPr marL="342900" marR="0" lvl="0" indent="-342900">
              <a:lnSpc>
                <a:spcPct val="107000"/>
              </a:lnSpc>
              <a:spcBef>
                <a:spcPts val="0"/>
              </a:spcBef>
              <a:spcAft>
                <a:spcPts val="800"/>
              </a:spcAf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Link the TDM to other MESSAGE_ID references</a:t>
            </a:r>
          </a:p>
          <a:p>
            <a:pPr marL="457200" lvl="1"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Incorporated changes to ensure consistency with ODM, ADM implementation.</a:t>
            </a:r>
          </a:p>
          <a:p>
            <a:pPr lvl="1">
              <a:lnSpc>
                <a:spcPct val="107000"/>
              </a:lnSpc>
              <a:spcBef>
                <a:spcPts val="0"/>
              </a:spcBef>
              <a:spcAft>
                <a:spcPts val="80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Added keywords: PREVIOUS_MESSAGE_ID, NEXT_MESSAGE_ID, ODM_MSG_LINK, ADM_MSG_LINK, PRM_MSG_LINK, RDM_MSG_LINK</a:t>
            </a:r>
          </a:p>
          <a:p>
            <a:pPr lvl="2">
              <a:lnSpc>
                <a:spcPct val="107000"/>
              </a:lnSpc>
              <a:spcBef>
                <a:spcPts val="0"/>
              </a:spcBef>
              <a:spcAft>
                <a:spcPts val="800"/>
              </a:spcAft>
              <a:buFont typeface="Wingdings" panose="05000000000000000000" pitchFamily="2" charset="2"/>
              <a:buChar char="ü"/>
            </a:pPr>
            <a:r>
              <a:rPr lang="en-US" sz="1800" dirty="0">
                <a:latin typeface="Calibri" panose="020F0502020204030204" pitchFamily="34" charset="0"/>
                <a:ea typeface="Calibri" panose="020F0502020204030204" pitchFamily="34" charset="0"/>
                <a:cs typeface="Times New Roman" panose="02020603050405020304" pitchFamily="18" charset="0"/>
              </a:rPr>
              <a:t>…_LINK keywords are included with _n to be able to associate with different participants.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Removed keyword: EPHEMERIS_NAME (functionality covered under new ODM_MSG_LINK keyword) </a:t>
            </a:r>
            <a:r>
              <a:rPr lang="en-US" sz="20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keep in this version. &lt;add text to mention this is for non-ODM files&gt; - use similar language for CDM- (propose something  see following text)</a:t>
            </a:r>
          </a:p>
          <a:p>
            <a:pPr lvl="1">
              <a:lnSpc>
                <a:spcPct val="107000"/>
              </a:lnSpc>
              <a:spcBef>
                <a:spcPts val="0"/>
              </a:spcBef>
              <a:spcAft>
                <a:spcPts val="800"/>
              </a:spcAft>
              <a:buFont typeface="Wingdings" panose="05000000000000000000" pitchFamily="2" charset="2"/>
              <a:buChar char="ü"/>
            </a:pPr>
            <a:endPar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ü"/>
            </a:pPr>
            <a:endPar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startAt="3"/>
            </a:pPr>
            <a:r>
              <a:rPr lang="en-US" sz="2000" dirty="0">
                <a:effectLst/>
                <a:latin typeface="Calibri" panose="020F0502020204030204" pitchFamily="34" charset="0"/>
                <a:ea typeface="Calibri" panose="020F0502020204030204" pitchFamily="34" charset="0"/>
                <a:cs typeface="Times New Roman" panose="02020603050405020304" pitchFamily="18" charset="0"/>
              </a:rPr>
              <a:t>Incorporate “MODALITY” functionality.</a:t>
            </a:r>
          </a:p>
          <a:p>
            <a:pPr marL="457200" lvl="1"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Identify if data is OPERATIONAL, SIMULATED, TEST, PLAYBACK.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clarify that playback is operational (added text: </a:t>
            </a:r>
            <a:r>
              <a:rPr lang="en-US" sz="1800" dirty="0">
                <a:solidFill>
                  <a:srgbClr val="FF0000"/>
                </a:solidFill>
                <a:effectLst/>
                <a:latin typeface="Times New Roman" panose="02020603050405020304" pitchFamily="18" charset="0"/>
                <a:ea typeface="Times New Roman" panose="02020603050405020304" pitchFamily="18" charset="0"/>
              </a:rPr>
              <a:t>“PLAYBACK” shall be utilized when retransmitting “OPERATIONAL” data.)</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Added keyword: TDM_BASIS (consistent with ODM “TRAJ_BASIS” from OCM and incorporates functionality)</a:t>
            </a: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8</a:t>
            </a:fld>
            <a:endParaRPr lang="en-US"/>
          </a:p>
        </p:txBody>
      </p:sp>
      <p:sp>
        <p:nvSpPr>
          <p:cNvPr id="6" name="TextBox 5">
            <a:extLst>
              <a:ext uri="{FF2B5EF4-FFF2-40B4-BE49-F238E27FC236}">
                <a16:creationId xmlns:a16="http://schemas.microsoft.com/office/drawing/2014/main" id="{E0072766-AE27-4C9A-A982-CBB9518CD1A5}"/>
              </a:ext>
            </a:extLst>
          </p:cNvPr>
          <p:cNvSpPr txBox="1"/>
          <p:nvPr/>
        </p:nvSpPr>
        <p:spPr>
          <a:xfrm>
            <a:off x="1202266" y="4001294"/>
            <a:ext cx="10515600" cy="923330"/>
          </a:xfrm>
          <a:prstGeom prst="rect">
            <a:avLst/>
          </a:prstGeom>
          <a:noFill/>
        </p:spPr>
        <p:txBody>
          <a:bodyPr wrap="square">
            <a:spAutoFit/>
          </a:bodyPr>
          <a:lstStyle/>
          <a:p>
            <a:r>
              <a:rPr lang="en-US" dirty="0">
                <a:solidFill>
                  <a:srgbClr val="FF0000"/>
                </a:solidFill>
              </a:rPr>
              <a:t>Suggested addition to EPHEMERIS_NAME: </a:t>
            </a:r>
            <a:r>
              <a:rPr lang="en-US" dirty="0">
                <a:solidFill>
                  <a:srgbClr val="FF0000"/>
                </a:solidFill>
                <a:latin typeface="Times New Roman" panose="02020603050405020304" pitchFamily="18" charset="0"/>
                <a:ea typeface="Times New Roman" panose="02020603050405020304" pitchFamily="18" charset="0"/>
              </a:rPr>
              <a:t>Message originators are encouraged to employ ODM_MSG_LINK to reference ephemerides in ODM format. Otherwise, the EPHEMERIS_NAME keyword should be used to reference ephemeris files that are not in ODM format (for backward compatibility purposes).</a:t>
            </a:r>
            <a:endParaRPr lang="en-US" dirty="0">
              <a:solidFill>
                <a:srgbClr val="FF0000"/>
              </a:solidFill>
            </a:endParaRPr>
          </a:p>
        </p:txBody>
      </p:sp>
    </p:spTree>
    <p:extLst>
      <p:ext uri="{BB962C8B-B14F-4D97-AF65-F5344CB8AC3E}">
        <p14:creationId xmlns:p14="http://schemas.microsoft.com/office/powerpoint/2010/main" val="177146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7273-7B42-4746-8BE6-C571DA33C4D7}"/>
              </a:ext>
            </a:extLst>
          </p:cNvPr>
          <p:cNvSpPr>
            <a:spLocks noGrp="1"/>
          </p:cNvSpPr>
          <p:nvPr>
            <p:ph type="title"/>
          </p:nvPr>
        </p:nvSpPr>
        <p:spPr/>
        <p:txBody>
          <a:bodyPr/>
          <a:lstStyle/>
          <a:p>
            <a:r>
              <a:rPr lang="en-US"/>
              <a:t>TDM Vp2.01 Changes (2 of 2)</a:t>
            </a:r>
            <a:br>
              <a:rPr lang="en-US"/>
            </a:br>
            <a:r>
              <a:rPr lang="en-US"/>
              <a:t>New Meta Data Consistent with ODM / ADM</a:t>
            </a:r>
          </a:p>
        </p:txBody>
      </p:sp>
      <p:sp>
        <p:nvSpPr>
          <p:cNvPr id="3" name="Content Placeholder 2">
            <a:extLst>
              <a:ext uri="{FF2B5EF4-FFF2-40B4-BE49-F238E27FC236}">
                <a16:creationId xmlns:a16="http://schemas.microsoft.com/office/drawing/2014/main" id="{536279FE-B35F-4A79-8A5D-EE055764F794}"/>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800"/>
              </a:spcAft>
              <a:buFont typeface="+mj-lt"/>
              <a:buAutoNum type="arabicParenR" startAt="4"/>
            </a:pPr>
            <a:r>
              <a:rPr lang="en-US" sz="1800" dirty="0">
                <a:effectLst/>
                <a:latin typeface="Calibri" panose="020F0502020204030204" pitchFamily="34" charset="0"/>
                <a:ea typeface="Calibri" panose="020F0502020204030204" pitchFamily="34" charset="0"/>
                <a:cs typeface="Times New Roman" panose="02020603050405020304" pitchFamily="18" charset="0"/>
              </a:rPr>
              <a:t>Incorporated “COLLECTION_ID” functionality</a:t>
            </a:r>
          </a:p>
          <a:p>
            <a:pPr marL="457200" lvl="1"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tracking session identifier, useful when several objects are tracked simultaneously. Helps the processing entity in correlation of observables to objects and in identifying/resolving potential biases from the sensor system. Also, added “TASKING_ID” functionality. A tasking request ID the dataset is responding to.</a:t>
            </a:r>
          </a:p>
          <a:p>
            <a:pPr lvl="1">
              <a:lnSpc>
                <a:spcPct val="107000"/>
              </a:lnSpc>
              <a:spcBef>
                <a:spcPts val="0"/>
              </a:spcBef>
              <a:spcAft>
                <a:spcPts val="800"/>
              </a:spcAft>
              <a:buFont typeface="Wingdings" panose="05000000000000000000" pitchFamily="2" charset="2"/>
              <a:buChar char="ü"/>
            </a:pPr>
            <a:r>
              <a:rPr lang="en-US" sz="1800" dirty="0">
                <a:effectLst/>
                <a:latin typeface="Calibri" panose="020F0502020204030204" pitchFamily="34" charset="0"/>
                <a:ea typeface="Calibri" panose="020F0502020204030204" pitchFamily="34" charset="0"/>
                <a:cs typeface="Times New Roman" panose="02020603050405020304" pitchFamily="18" charset="0"/>
              </a:rPr>
              <a:t>Added keyword: TDM_BASIS_ID (consistent with ODM and inclusion of collection and tasking functionality). Formed by Request ID followed by Collection ID, to the extent either are applicable to the TRACK and relate to the TRACK_ID.</a:t>
            </a:r>
          </a:p>
          <a:p>
            <a:pPr lvl="1">
              <a:lnSpc>
                <a:spcPct val="107000"/>
              </a:lnSpc>
              <a:spcBef>
                <a:spcPts val="0"/>
              </a:spcBef>
              <a:spcAft>
                <a:spcPts val="800"/>
              </a:spcAft>
              <a:buFont typeface="Wingdings" panose="05000000000000000000" pitchFamily="2" charset="2"/>
              <a:buChar char="ü"/>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Comments on utilizing the “tasking” terminology. </a:t>
            </a:r>
            <a:r>
              <a:rPr lang="en-US" sz="1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Need to figure out what different entities use. Perhaps mention “request”- [Ralph will provide feedback after some thought] [Jose Miguel to check what is used for Tasking]</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startAt="15"/>
            </a:pPr>
            <a:r>
              <a:rPr lang="en-US" sz="1800" dirty="0">
                <a:effectLst/>
                <a:latin typeface="Calibri" panose="020F0502020204030204" pitchFamily="34" charset="0"/>
                <a:ea typeface="Calibri" panose="020F0502020204030204" pitchFamily="34" charset="0"/>
                <a:cs typeface="Times New Roman" panose="02020603050405020304" pitchFamily="18" charset="0"/>
              </a:rPr>
              <a:t>Incorporate functionality for SENSOR_POSITION_VELOCITY_VECTOR: position/velocity vector for sensor at time of datum (EME2000; km, km/s) (useful for orbiting sensors, too)</a:t>
            </a:r>
          </a:p>
          <a:p>
            <a:pPr marL="457200" lvl="1" indent="0">
              <a:lnSpc>
                <a:spcPct val="107000"/>
              </a:lnSpc>
              <a:spcBef>
                <a:spcPts val="0"/>
              </a:spcBef>
              <a:spcAft>
                <a:spcPts val="8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Already incorporated under #1 (allowing for use of new “XYZ”_MSG_LINK keywords to specify ODM or ADM messages that apply to a specific sensor). Added text to alternatively reference applicable files, as with prior EPHEMERIS_NAME keyword </a:t>
            </a:r>
            <a:r>
              <a:rPr lang="en-US" sz="1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(how to ensure antenna offsets are taken into account: could use pointing?) – perhaps find some text explaining how this could be accomplished</a:t>
            </a: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328A5-D306-4CB6-84C9-4C3DA1948F9C}"/>
              </a:ext>
            </a:extLst>
          </p:cNvPr>
          <p:cNvSpPr>
            <a:spLocks noGrp="1"/>
          </p:cNvSpPr>
          <p:nvPr>
            <p:ph type="sldNum" sz="quarter" idx="12"/>
          </p:nvPr>
        </p:nvSpPr>
        <p:spPr/>
        <p:txBody>
          <a:bodyPr/>
          <a:lstStyle/>
          <a:p>
            <a:fld id="{F4EC45F3-5820-1141-8702-7AA835721CC3}" type="slidenum">
              <a:rPr lang="en-US" smtClean="0"/>
              <a:t>9</a:t>
            </a:fld>
            <a:endParaRPr lang="en-US"/>
          </a:p>
        </p:txBody>
      </p:sp>
    </p:spTree>
    <p:extLst>
      <p:ext uri="{BB962C8B-B14F-4D97-AF65-F5344CB8AC3E}">
        <p14:creationId xmlns:p14="http://schemas.microsoft.com/office/powerpoint/2010/main" val="239956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5510A459AA8E42B36FF50FD4AC1F62" ma:contentTypeVersion="2" ma:contentTypeDescription="Create a new document." ma:contentTypeScope="" ma:versionID="6b9760b2ca844d491397037b8718c5ea">
  <xsd:schema xmlns:xsd="http://www.w3.org/2001/XMLSchema" xmlns:xs="http://www.w3.org/2001/XMLSchema" xmlns:p="http://schemas.microsoft.com/office/2006/metadata/properties" xmlns:ns2="3f6d87a5-d087-48ea-a590-7231d54bbde2" targetNamespace="http://schemas.microsoft.com/office/2006/metadata/properties" ma:root="true" ma:fieldsID="d2c1901255c0ca1a62fc61cce631f85f" ns2:_="">
    <xsd:import namespace="3f6d87a5-d087-48ea-a590-7231d54bbde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d87a5-d087-48ea-a590-7231d54bbd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31ED0F-DC3E-4C5F-8F81-310FEFBE817A}">
  <ds:schemaRefs>
    <ds:schemaRef ds:uri="http://purl.org/dc/elements/1.1/"/>
    <ds:schemaRef ds:uri="http://purl.org/dc/terms/"/>
    <ds:schemaRef ds:uri="http://schemas.microsoft.com/office/2006/metadata/properties"/>
    <ds:schemaRef ds:uri="3f6d87a5-d087-48ea-a590-7231d54bbde2"/>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9F2B596F-20D1-476D-8FB4-38AE29A396A8}">
  <ds:schemaRefs>
    <ds:schemaRef ds:uri="http://schemas.microsoft.com/sharepoint/v3/contenttype/forms"/>
  </ds:schemaRefs>
</ds:datastoreItem>
</file>

<file path=customXml/itemProps3.xml><?xml version="1.0" encoding="utf-8"?>
<ds:datastoreItem xmlns:ds="http://schemas.openxmlformats.org/officeDocument/2006/customXml" ds:itemID="{5FCEE5E6-20BA-473D-A2F0-67537A973C1A}">
  <ds:schemaRefs>
    <ds:schemaRef ds:uri="3f6d87a5-d087-48ea-a590-7231d54bbd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1583</TotalTime>
  <Words>4310</Words>
  <Application>Microsoft Office PowerPoint</Application>
  <PresentationFormat>Widescreen</PresentationFormat>
  <Paragraphs>515</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Symbol</vt:lpstr>
      <vt:lpstr>Times New Roman</vt:lpstr>
      <vt:lpstr>Wingdings</vt:lpstr>
      <vt:lpstr>Office Theme</vt:lpstr>
      <vt:lpstr>Tracking Data Message Pv2.01   CCSDS Fall 2022 Meeting</vt:lpstr>
      <vt:lpstr>Objectives</vt:lpstr>
      <vt:lpstr>Criteria</vt:lpstr>
      <vt:lpstr>Modularizing (Current)</vt:lpstr>
      <vt:lpstr>Modularizing (thoughts for TDM V3)</vt:lpstr>
      <vt:lpstr>Real-Time Data Thought for TDM V3</vt:lpstr>
      <vt:lpstr>Categories for Incorporated Updates</vt:lpstr>
      <vt:lpstr>TDM Vp2.01 Changes (1 of 2) New Meta Data Consistent with ODM / ADM</vt:lpstr>
      <vt:lpstr>TDM Vp2.01 Changes (2 of 2) New Meta Data Consistent with ODM / ADM</vt:lpstr>
      <vt:lpstr>TDM Vp2.01 Changes (1 of 2) New Metadata</vt:lpstr>
      <vt:lpstr>TDM Vp2.01 Changes (2 of 2) New Metadata</vt:lpstr>
      <vt:lpstr>TDM Vp2.01 Changes (1 of 2) Meta Data &amp; Data changes</vt:lpstr>
      <vt:lpstr>TDM Vp2.01 Changes (2 of 2) Meta Data &amp; Data changes</vt:lpstr>
      <vt:lpstr>TDM Vp2.01 Changes – Example Meta Data &amp; Data changes</vt:lpstr>
      <vt:lpstr>TDM Vp2.01 Changes – Example Meta Data &amp; Data changes</vt:lpstr>
      <vt:lpstr>TDM V2.01 Participant Changes Meta Data Amended</vt:lpstr>
      <vt:lpstr>Participant_5 Example scenario (does not work)</vt:lpstr>
      <vt:lpstr>Participant_9 Example scenario (implemented in TDM Vp2.01)</vt:lpstr>
      <vt:lpstr>TDM Vp2.01 Changes (1 of 3) Data Additions</vt:lpstr>
      <vt:lpstr>TDM Vp2.01 Changes (2 of 3) Data Additions</vt:lpstr>
      <vt:lpstr>TDM Vp2.01 Changes (3 of 3) Data Additions</vt:lpstr>
      <vt:lpstr>TO-DO List (Incorporate to TDM Vp2.x)</vt:lpstr>
      <vt:lpstr>TO-DO List (Incorporate as much as possible for TDM Vp2. update)</vt:lpstr>
      <vt:lpstr>Open Comments (1 of 3)</vt:lpstr>
      <vt:lpstr>Open Comments (2 of 3)</vt:lpstr>
      <vt:lpstr>Open Comments (3 of 3)</vt:lpstr>
      <vt:lpstr>BACKUP</vt:lpstr>
      <vt:lpstr>Addressing REQUEST  COLLECT  TRACK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Gramling, Cheryl J. (GSFC-5900)</dc:creator>
  <cp:lastModifiedBy>Crenshaw, Juan M. (GSFC-5950)</cp:lastModifiedBy>
  <cp:revision>2</cp:revision>
  <dcterms:created xsi:type="dcterms:W3CDTF">2022-05-09T16:51:35Z</dcterms:created>
  <dcterms:modified xsi:type="dcterms:W3CDTF">2022-10-20T14:26:40Z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0x010100DE5510A459AA8E42B36FF50FD4AC1F62</vt:lpwstr>
  </property>
</Properties>
</file>