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7" r:id="rId2"/>
  </p:sldMasterIdLst>
  <p:notesMasterIdLst>
    <p:notesMasterId r:id="rId9"/>
  </p:notesMasterIdLst>
  <p:sldIdLst>
    <p:sldId id="267" r:id="rId3"/>
    <p:sldId id="273" r:id="rId4"/>
    <p:sldId id="295" r:id="rId5"/>
    <p:sldId id="277" r:id="rId6"/>
    <p:sldId id="293" r:id="rId7"/>
    <p:sldId id="29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4660"/>
  </p:normalViewPr>
  <p:slideViewPr>
    <p:cSldViewPr snapToGrid="0">
      <p:cViewPr varScale="1">
        <p:scale>
          <a:sx n="138" d="100"/>
          <a:sy n="138" d="100"/>
        </p:scale>
        <p:origin x="2368" y="19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C1A64-6A47-4295-A71E-0ED23AFD18AD}" type="datetimeFigureOut">
              <a:rPr lang="en-GB" smtClean="0"/>
              <a:t>09/11/2021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E1212-57FD-465D-8551-EA354D7529D8}" type="slidenum">
              <a:rPr lang="en-GB" smtClean="0"/>
              <a:t>‹#›</a:t>
            </a:fld>
            <a:endParaRPr lang="en-GB"/>
          </a:p>
        </p:txBody>
      </p:sp>
    </p:spTree>
    <p:extLst>
      <p:ext uri="{BB962C8B-B14F-4D97-AF65-F5344CB8AC3E}">
        <p14:creationId xmlns:p14="http://schemas.microsoft.com/office/powerpoint/2010/main" val="345744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371600" y="1143000"/>
            <a:ext cx="4114800" cy="3086100"/>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393882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3663341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2352200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4</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3100" y="808038"/>
            <a:ext cx="5392738"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303744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3626743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2499298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Tree>
    <p:extLst>
      <p:ext uri="{BB962C8B-B14F-4D97-AF65-F5344CB8AC3E}">
        <p14:creationId xmlns:p14="http://schemas.microsoft.com/office/powerpoint/2010/main" val="53973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07C-CF97-914E-8655-32ACF4FD8E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2DC2A8-4433-7F4E-AE9B-5D81F0EA90DC}"/>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BC906A-D74C-814D-974D-1FA68A5495A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CE25A-8862-6F40-920E-46169FA53AE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CC72C98-D608-0B4E-AA99-967311DFB4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7F422-467E-E14A-93E4-307A86884898}"/>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2864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DB9E2-6CB9-384B-A924-31921CAB3FE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E44BF0-A74A-5B4E-8ED6-C3561E61A0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12D634-0E41-3043-A6D6-2F177B7A03C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94941B-917F-DD48-B2F6-EB6B4F61F19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24AE93-D7FD-8A4D-A3F8-843C4BE30CF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49BB1D-CE97-8B40-8DE6-684605B7BE2B}"/>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9723A4BA-AA21-1044-AC50-C649A9CF71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22DD4F-4033-A145-A251-2BC9CE0EC43D}"/>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1738983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6446F-4A6B-D74F-B119-450ACE7649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A3FB2-A644-B44B-AE0F-AAA8714D7E84}"/>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260D62FD-AFD7-0642-9CB1-40B1C297BF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0BC82D-8C0D-784F-B7E9-2F9A2FB89717}"/>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739978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D075F3-918C-F745-B020-4E9936A7114C}"/>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A084F688-758E-F64C-9807-EFEEFFD620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2AB771-5B0F-664D-B10B-BFAE4B94E10D}"/>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1234107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E5AA-072F-D040-BC05-8C79439B920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9D077C-B79D-CB4A-9C16-2C7EA7C5D43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CFD2D8-093C-874B-BC79-C68FAEB03B8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FF0B8-0892-834D-83E5-CBDC961299C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B0E4A21-D75C-8741-A5CD-C45E1F2B88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1F1E21-7726-4A49-B2B1-9B77C32E732E}"/>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799642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1A73D-5487-BF46-9A8D-E3FFF6B07D9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EAA52B-F63B-4E43-A561-F41DD52A7FA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425E2F-8C33-4040-8736-30C6995BF3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EDAF5-7539-9444-ACB9-522460448FB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BFC5294-B04A-B040-A15D-71E3FB0C2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A83477-9F4B-644B-9E09-71A0EC7785CC}"/>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832932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2F1D-DB85-4744-8323-E4D2BD0002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E80E16-7AAE-B148-ADA5-3A0ED2D159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D6F82-E8AE-9D4F-92A8-3791AD30285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CAF8609-E4B9-A94A-ACF3-EB6C896E3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294424-16D1-1047-B6A7-7A30CA208AA0}"/>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481438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9E5E8C-1E12-8C4C-8900-65D46A685FB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0E0B00-41AF-EC41-833A-B30A8E65DCC1}"/>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C75D1-8535-C540-8915-BD6CA4B5120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BEB94F6-2D6E-4347-847D-B13313CEC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B155E-F25F-C247-AC54-95B881DBE996}"/>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738126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3412"/>
            <a:ext cx="8229600" cy="54058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457200" y="274638"/>
            <a:ext cx="8229600" cy="518992"/>
          </a:xfrm>
          <a:prstGeom prst="rect">
            <a:avLst/>
          </a:prstGeo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76275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8992"/>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431321" y="1081178"/>
            <a:ext cx="8358997" cy="53656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1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7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7386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809EF-8307-B843-AC02-9817CA43E01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BEE344-6122-334A-882E-9FAE35F2070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0C37C6-78EC-5848-83B4-BB9E1293481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3F80A6F-AC6A-F34B-8138-E7F7B9DF7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F98E7-3BFB-394F-8219-4AC54412085B}"/>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2389206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1A647-F49A-794C-9ED8-786AD276D2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D4BD1B-74D9-BB45-A44E-19BBEFF387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12CB2-E52F-4A40-A6D0-A12CF979B79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782A13F-B81C-FF41-9D8C-1FCFAC18E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7C68B-2189-334F-BC7F-7AECFCE919E4}"/>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82197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E8DC4-CFEE-9B4D-AD7A-E8029D0B4AE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548D-F8E4-B748-AC72-662358AF2F3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9ABA4-B4C9-4241-8354-B610D74F606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48E73D-3458-4D48-9F3D-23AD336DF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252F9-35C4-B144-87D8-CAACDDD915D3}"/>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43775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487364" y="838200"/>
            <a:ext cx="8243887" cy="0"/>
          </a:xfrm>
          <a:prstGeom prst="line">
            <a:avLst/>
          </a:prstGeom>
          <a:noFill/>
          <a:ln w="1651">
            <a:solidFill>
              <a:srgbClr val="333399"/>
            </a:solidFill>
            <a:round/>
            <a:headEnd/>
            <a:tailEnd/>
          </a:ln>
        </p:spPr>
        <p:txBody>
          <a:bodyPr/>
          <a:lstStyle/>
          <a:p>
            <a:pPr eaLnBrk="0" hangingPunct="0">
              <a:defRPr/>
            </a:pPr>
            <a:endParaRPr lang="en-US" sz="1350"/>
          </a:p>
        </p:txBody>
      </p:sp>
      <p:sp>
        <p:nvSpPr>
          <p:cNvPr id="1027" name="Rectangle 2015"/>
          <p:cNvSpPr>
            <a:spLocks noGrp="1" noChangeArrowheads="1"/>
          </p:cNvSpPr>
          <p:nvPr>
            <p:ph type="body" idx="1"/>
          </p:nvPr>
        </p:nvSpPr>
        <p:spPr bwMode="auto">
          <a:xfrm>
            <a:off x="431321" y="1081178"/>
            <a:ext cx="8358997" cy="5116423"/>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2022"/>
          <p:cNvPicPr>
            <a:picLocks noChangeAspect="1" noChangeArrowheads="1"/>
          </p:cNvPicPr>
          <p:nvPr userDrawn="1"/>
        </p:nvPicPr>
        <p:blipFill>
          <a:blip r:embed="rId8" cstate="print"/>
          <a:srcRect/>
          <a:stretch>
            <a:fillRect/>
          </a:stretch>
        </p:blipFill>
        <p:spPr bwMode="auto">
          <a:xfrm>
            <a:off x="7543800" y="65088"/>
            <a:ext cx="1409700" cy="620712"/>
          </a:xfrm>
          <a:prstGeom prst="rect">
            <a:avLst/>
          </a:prstGeom>
          <a:noFill/>
          <a:ln w="9525">
            <a:noFill/>
            <a:miter lim="800000"/>
            <a:headEnd/>
            <a:tailEnd/>
          </a:ln>
        </p:spPr>
      </p:pic>
      <p:sp>
        <p:nvSpPr>
          <p:cNvPr id="6" name="Rectangle 2017"/>
          <p:cNvSpPr>
            <a:spLocks noChangeArrowheads="1"/>
          </p:cNvSpPr>
          <p:nvPr userDrawn="1"/>
        </p:nvSpPr>
        <p:spPr bwMode="auto">
          <a:xfrm>
            <a:off x="0" y="6621463"/>
            <a:ext cx="1727293"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defRPr/>
            </a:pPr>
            <a:r>
              <a:rPr lang="en-US" sz="750" b="1" baseline="0" dirty="0">
                <a:solidFill>
                  <a:srgbClr val="333399"/>
                </a:solidFill>
                <a:latin typeface="Arial" charset="0"/>
              </a:rPr>
              <a:t>24 Oct 2019</a:t>
            </a:r>
            <a:r>
              <a:rPr lang="en-US" sz="750" b="1" dirty="0">
                <a:solidFill>
                  <a:srgbClr val="333399"/>
                </a:solidFill>
                <a:latin typeface="Arial" charset="0"/>
              </a:rPr>
              <a:t> – MOIMS Fall 2019 - </a:t>
            </a:r>
            <a:fld id="{4B27B960-278A-49C9-9E15-90811B4C818C}" type="slidenum">
              <a:rPr lang="en-US" sz="750" b="1" smtClean="0">
                <a:solidFill>
                  <a:srgbClr val="333399"/>
                </a:solidFill>
                <a:latin typeface="Arial" charset="0"/>
              </a:rPr>
              <a:pPr defTabSz="615554" eaLnBrk="0" hangingPunct="0">
                <a:defRPr/>
              </a:pPr>
              <a:t>‹#›</a:t>
            </a:fld>
            <a:endParaRPr lang="en-US" sz="750" b="1" dirty="0">
              <a:solidFill>
                <a:srgbClr val="333399"/>
              </a:solidFill>
              <a:latin typeface="Arial" charset="0"/>
            </a:endParaRPr>
          </a:p>
        </p:txBody>
      </p:sp>
    </p:spTree>
    <p:extLst>
      <p:ext uri="{BB962C8B-B14F-4D97-AF65-F5344CB8AC3E}">
        <p14:creationId xmlns:p14="http://schemas.microsoft.com/office/powerpoint/2010/main" val="123347881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2" r:id="rId3"/>
    <p:sldLayoutId id="2147483663" r:id="rId4"/>
    <p:sldLayoutId id="2147483664" r:id="rId5"/>
    <p:sldLayoutId id="2147483665" r:id="rId6"/>
  </p:sldLayoutIdLst>
  <p:hf hdr="0" dt="0"/>
  <p:txStyles>
    <p:titleStyle>
      <a:lvl1pPr algn="ctr" rtl="0" eaLnBrk="0" fontAlgn="base" hangingPunct="0">
        <a:lnSpc>
          <a:spcPct val="90000"/>
        </a:lnSpc>
        <a:spcBef>
          <a:spcPct val="0"/>
        </a:spcBef>
        <a:spcAft>
          <a:spcPct val="0"/>
        </a:spcAft>
        <a:defRPr sz="1875" b="1">
          <a:solidFill>
            <a:schemeClr val="hlink"/>
          </a:solidFill>
          <a:latin typeface="+mj-lt"/>
          <a:ea typeface="+mj-ea"/>
          <a:cs typeface="+mj-cs"/>
        </a:defRPr>
      </a:lvl1pPr>
      <a:lvl2pPr algn="ctr" rtl="0" eaLnBrk="0" fontAlgn="base" hangingPunct="0">
        <a:lnSpc>
          <a:spcPct val="90000"/>
        </a:lnSpc>
        <a:spcBef>
          <a:spcPct val="0"/>
        </a:spcBef>
        <a:spcAft>
          <a:spcPct val="0"/>
        </a:spcAft>
        <a:defRPr sz="1875" b="1">
          <a:solidFill>
            <a:schemeClr val="hlink"/>
          </a:solidFill>
          <a:latin typeface="Calibri" pitchFamily="34" charset="0"/>
        </a:defRPr>
      </a:lvl2pPr>
      <a:lvl3pPr algn="ctr" rtl="0" eaLnBrk="0" fontAlgn="base" hangingPunct="0">
        <a:lnSpc>
          <a:spcPct val="90000"/>
        </a:lnSpc>
        <a:spcBef>
          <a:spcPct val="0"/>
        </a:spcBef>
        <a:spcAft>
          <a:spcPct val="0"/>
        </a:spcAft>
        <a:defRPr sz="1875" b="1">
          <a:solidFill>
            <a:schemeClr val="hlink"/>
          </a:solidFill>
          <a:latin typeface="Calibri" pitchFamily="34" charset="0"/>
        </a:defRPr>
      </a:lvl3pPr>
      <a:lvl4pPr algn="ctr" rtl="0" eaLnBrk="0" fontAlgn="base" hangingPunct="0">
        <a:lnSpc>
          <a:spcPct val="90000"/>
        </a:lnSpc>
        <a:spcBef>
          <a:spcPct val="0"/>
        </a:spcBef>
        <a:spcAft>
          <a:spcPct val="0"/>
        </a:spcAft>
        <a:defRPr sz="1875" b="1">
          <a:solidFill>
            <a:schemeClr val="hlink"/>
          </a:solidFill>
          <a:latin typeface="Calibri" pitchFamily="34" charset="0"/>
        </a:defRPr>
      </a:lvl4pPr>
      <a:lvl5pPr algn="ctr" rtl="0" eaLnBrk="0" fontAlgn="base" hangingPunct="0">
        <a:lnSpc>
          <a:spcPct val="90000"/>
        </a:lnSpc>
        <a:spcBef>
          <a:spcPct val="0"/>
        </a:spcBef>
        <a:spcAft>
          <a:spcPct val="0"/>
        </a:spcAft>
        <a:defRPr sz="1875" b="1">
          <a:solidFill>
            <a:schemeClr val="hlink"/>
          </a:solidFill>
          <a:latin typeface="Calibri" pitchFamily="34" charset="0"/>
        </a:defRPr>
      </a:lvl5pPr>
      <a:lvl6pPr marL="342900" algn="ctr" rtl="0" eaLnBrk="0" fontAlgn="base" hangingPunct="0">
        <a:lnSpc>
          <a:spcPct val="90000"/>
        </a:lnSpc>
        <a:spcBef>
          <a:spcPct val="0"/>
        </a:spcBef>
        <a:spcAft>
          <a:spcPct val="0"/>
        </a:spcAft>
        <a:defRPr sz="1875" b="1">
          <a:solidFill>
            <a:schemeClr val="hlink"/>
          </a:solidFill>
          <a:latin typeface="Arial" charset="0"/>
        </a:defRPr>
      </a:lvl6pPr>
      <a:lvl7pPr marL="685800" algn="ctr" rtl="0" eaLnBrk="0" fontAlgn="base" hangingPunct="0">
        <a:lnSpc>
          <a:spcPct val="90000"/>
        </a:lnSpc>
        <a:spcBef>
          <a:spcPct val="0"/>
        </a:spcBef>
        <a:spcAft>
          <a:spcPct val="0"/>
        </a:spcAft>
        <a:defRPr sz="1875" b="1">
          <a:solidFill>
            <a:schemeClr val="hlink"/>
          </a:solidFill>
          <a:latin typeface="Arial" charset="0"/>
        </a:defRPr>
      </a:lvl7pPr>
      <a:lvl8pPr marL="1028700" algn="ctr" rtl="0" eaLnBrk="0" fontAlgn="base" hangingPunct="0">
        <a:lnSpc>
          <a:spcPct val="90000"/>
        </a:lnSpc>
        <a:spcBef>
          <a:spcPct val="0"/>
        </a:spcBef>
        <a:spcAft>
          <a:spcPct val="0"/>
        </a:spcAft>
        <a:defRPr sz="1875" b="1">
          <a:solidFill>
            <a:schemeClr val="hlink"/>
          </a:solidFill>
          <a:latin typeface="Arial" charset="0"/>
        </a:defRPr>
      </a:lvl8pPr>
      <a:lvl9pPr marL="1371600" algn="ctr" rtl="0" eaLnBrk="0" fontAlgn="base" hangingPunct="0">
        <a:lnSpc>
          <a:spcPct val="90000"/>
        </a:lnSpc>
        <a:spcBef>
          <a:spcPct val="0"/>
        </a:spcBef>
        <a:spcAft>
          <a:spcPct val="0"/>
        </a:spcAft>
        <a:defRPr sz="1875" b="1">
          <a:solidFill>
            <a:schemeClr val="hlink"/>
          </a:solidFill>
          <a:latin typeface="Arial" charset="0"/>
        </a:defRPr>
      </a:lvl9pPr>
    </p:titleStyle>
    <p:bodyStyle>
      <a:lvl1pPr marL="172641" indent="-172641" algn="l" rtl="0" eaLnBrk="0" fontAlgn="base" hangingPunct="0">
        <a:lnSpc>
          <a:spcPct val="80000"/>
        </a:lnSpc>
        <a:spcBef>
          <a:spcPct val="10000"/>
        </a:spcBef>
        <a:spcAft>
          <a:spcPct val="10000"/>
        </a:spcAft>
        <a:buSzPct val="125000"/>
        <a:buChar char="•"/>
        <a:defRPr sz="1875" b="0">
          <a:solidFill>
            <a:schemeClr val="tx1"/>
          </a:solidFill>
          <a:latin typeface="+mn-lt"/>
          <a:ea typeface="+mn-ea"/>
          <a:cs typeface="+mn-cs"/>
        </a:defRPr>
      </a:lvl1pPr>
      <a:lvl2pPr marL="426244" indent="-166688" algn="l" rtl="0" eaLnBrk="0" fontAlgn="base" hangingPunct="0">
        <a:lnSpc>
          <a:spcPct val="80000"/>
        </a:lnSpc>
        <a:spcBef>
          <a:spcPct val="10000"/>
        </a:spcBef>
        <a:spcAft>
          <a:spcPct val="10000"/>
        </a:spcAft>
        <a:buSzPct val="125000"/>
        <a:buChar char="•"/>
        <a:defRPr sz="1650" b="0">
          <a:solidFill>
            <a:schemeClr val="tx1"/>
          </a:solidFill>
          <a:latin typeface="+mn-lt"/>
        </a:defRPr>
      </a:lvl2pPr>
      <a:lvl3pPr marL="685800" indent="-173831" algn="l" rtl="0" eaLnBrk="0" fontAlgn="base" hangingPunct="0">
        <a:lnSpc>
          <a:spcPct val="80000"/>
        </a:lnSpc>
        <a:spcBef>
          <a:spcPct val="10000"/>
        </a:spcBef>
        <a:spcAft>
          <a:spcPct val="10000"/>
        </a:spcAft>
        <a:buSzPct val="125000"/>
        <a:buChar char="-"/>
        <a:defRPr sz="1800" b="0">
          <a:solidFill>
            <a:schemeClr val="tx1"/>
          </a:solidFill>
          <a:latin typeface="+mn-lt"/>
        </a:defRPr>
      </a:lvl3pPr>
      <a:lvl4pPr marL="945356" indent="-173831" algn="l" rtl="0" eaLnBrk="0" fontAlgn="base" hangingPunct="0">
        <a:lnSpc>
          <a:spcPct val="80000"/>
        </a:lnSpc>
        <a:spcBef>
          <a:spcPct val="10000"/>
        </a:spcBef>
        <a:spcAft>
          <a:spcPct val="10000"/>
        </a:spcAft>
        <a:buSzPct val="125000"/>
        <a:buChar char="-"/>
        <a:defRPr sz="1500" b="0">
          <a:solidFill>
            <a:schemeClr val="tx1"/>
          </a:solidFill>
          <a:latin typeface="+mn-lt"/>
        </a:defRPr>
      </a:lvl4pPr>
      <a:lvl5pPr marL="1197769" indent="-165497" algn="l" rtl="0" eaLnBrk="0" fontAlgn="base" hangingPunct="0">
        <a:lnSpc>
          <a:spcPct val="80000"/>
        </a:lnSpc>
        <a:spcBef>
          <a:spcPct val="10000"/>
        </a:spcBef>
        <a:spcAft>
          <a:spcPct val="10000"/>
        </a:spcAft>
        <a:buSzPct val="125000"/>
        <a:buChar char="•"/>
        <a:defRPr sz="1500" b="0">
          <a:solidFill>
            <a:schemeClr val="tx1"/>
          </a:solidFill>
          <a:latin typeface="+mn-lt"/>
        </a:defRPr>
      </a:lvl5pPr>
      <a:lvl6pPr marL="1540669" indent="-165497" algn="l" rtl="0" eaLnBrk="0" fontAlgn="base" hangingPunct="0">
        <a:lnSpc>
          <a:spcPct val="80000"/>
        </a:lnSpc>
        <a:spcBef>
          <a:spcPct val="10000"/>
        </a:spcBef>
        <a:spcAft>
          <a:spcPct val="10000"/>
        </a:spcAft>
        <a:buSzPct val="125000"/>
        <a:buChar char="•"/>
        <a:defRPr b="1">
          <a:solidFill>
            <a:schemeClr val="tx1"/>
          </a:solidFill>
          <a:latin typeface="+mn-lt"/>
        </a:defRPr>
      </a:lvl6pPr>
      <a:lvl7pPr marL="1883569" indent="-165497" algn="l" rtl="0" eaLnBrk="0" fontAlgn="base" hangingPunct="0">
        <a:lnSpc>
          <a:spcPct val="80000"/>
        </a:lnSpc>
        <a:spcBef>
          <a:spcPct val="10000"/>
        </a:spcBef>
        <a:spcAft>
          <a:spcPct val="10000"/>
        </a:spcAft>
        <a:buSzPct val="125000"/>
        <a:buChar char="•"/>
        <a:defRPr b="1">
          <a:solidFill>
            <a:schemeClr val="tx1"/>
          </a:solidFill>
          <a:latin typeface="+mn-lt"/>
        </a:defRPr>
      </a:lvl7pPr>
      <a:lvl8pPr marL="2226469" indent="-165497" algn="l" rtl="0" eaLnBrk="0" fontAlgn="base" hangingPunct="0">
        <a:lnSpc>
          <a:spcPct val="80000"/>
        </a:lnSpc>
        <a:spcBef>
          <a:spcPct val="10000"/>
        </a:spcBef>
        <a:spcAft>
          <a:spcPct val="10000"/>
        </a:spcAft>
        <a:buSzPct val="125000"/>
        <a:buChar char="•"/>
        <a:defRPr b="1">
          <a:solidFill>
            <a:schemeClr val="tx1"/>
          </a:solidFill>
          <a:latin typeface="+mn-lt"/>
        </a:defRPr>
      </a:lvl8pPr>
      <a:lvl9pPr marL="2569369" indent="-165497"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D5D714-3AF8-9040-9B66-515DB696E84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FCF892-D940-574D-B6B0-C9491F8047A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F0269F-1A20-C64C-82DA-1D9BA099818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71596301-DF47-484E-B215-69BF24FA015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9507190-0CD7-1B42-AD4F-C9B4E1649EE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F52FA-0155-1B47-BFC9-A50B2701F030}" type="slidenum">
              <a:rPr lang="en-US" smtClean="0"/>
              <a:t>‹#›</a:t>
            </a:fld>
            <a:endParaRPr lang="en-US"/>
          </a:p>
        </p:txBody>
      </p:sp>
    </p:spTree>
    <p:extLst>
      <p:ext uri="{BB962C8B-B14F-4D97-AF65-F5344CB8AC3E}">
        <p14:creationId xmlns:p14="http://schemas.microsoft.com/office/powerpoint/2010/main" val="37653775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2055" y="2795319"/>
            <a:ext cx="4493385" cy="2031325"/>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NAV WG  Report to MOIMS</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"Virtual Toulouse #2"</a:t>
            </a:r>
          </a:p>
          <a:p>
            <a:r>
              <a:rPr lang="en-US" sz="2100" dirty="0">
                <a:latin typeface="Arial" panose="020B0604020202020204" pitchFamily="34" charset="0"/>
                <a:cs typeface="Arial" panose="020B0604020202020204" pitchFamily="34" charset="0"/>
              </a:rPr>
              <a:t>Fall 2021</a:t>
            </a:r>
          </a:p>
          <a:p>
            <a:endParaRPr lang="en-US" sz="21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David Berry (NAV WG Chair)</a:t>
            </a:r>
          </a:p>
          <a:p>
            <a:r>
              <a:rPr lang="en-US" sz="1050" dirty="0">
                <a:latin typeface="Arial" panose="020B0604020202020204" pitchFamily="34" charset="0"/>
                <a:cs typeface="Arial" panose="020B0604020202020204" pitchFamily="34" charset="0"/>
              </a:rPr>
              <a:t>Frank Dreger (NAV WG Deputy Chair)</a:t>
            </a:r>
          </a:p>
        </p:txBody>
      </p:sp>
      <p:sp>
        <p:nvSpPr>
          <p:cNvPr id="5" name="TextBox 4">
            <a:extLst>
              <a:ext uri="{FF2B5EF4-FFF2-40B4-BE49-F238E27FC236}">
                <a16:creationId xmlns:a16="http://schemas.microsoft.com/office/drawing/2014/main" id="{64754FA2-D785-E44D-8ABE-35A4717DC659}"/>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2" name="TextBox 1">
            <a:extLst>
              <a:ext uri="{FF2B5EF4-FFF2-40B4-BE49-F238E27FC236}">
                <a16:creationId xmlns:a16="http://schemas.microsoft.com/office/drawing/2014/main" id="{6287E9C6-571A-DC49-B28C-E83C4D9FDBB0}"/>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270537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806840" y="298735"/>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
        <p:nvSpPr>
          <p:cNvPr id="4" name="TextBox 3">
            <a:extLst>
              <a:ext uri="{FF2B5EF4-FFF2-40B4-BE49-F238E27FC236}">
                <a16:creationId xmlns:a16="http://schemas.microsoft.com/office/drawing/2014/main" id="{5AFEDFB8-E831-C348-BB8E-33D855ECC494}"/>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6" name="AutoShape 2">
            <a:extLst>
              <a:ext uri="{FF2B5EF4-FFF2-40B4-BE49-F238E27FC236}">
                <a16:creationId xmlns:a16="http://schemas.microsoft.com/office/drawing/2014/main" id="{58A70238-1DA8-FC43-BD37-1F32F80757F3}"/>
              </a:ext>
            </a:extLst>
          </p:cNvPr>
          <p:cNvSpPr>
            <a:spLocks/>
          </p:cNvSpPr>
          <p:nvPr/>
        </p:nvSpPr>
        <p:spPr bwMode="auto">
          <a:xfrm>
            <a:off x="446417" y="978231"/>
            <a:ext cx="8345891" cy="51895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Autofit/>
          </a:bodyPr>
          <a:lstStyle/>
          <a:p>
            <a:pPr>
              <a:lnSpc>
                <a:spcPct val="95000"/>
              </a:lnSpc>
            </a:pPr>
            <a:r>
              <a:rPr lang="en-US" b="1" u="sng" dirty="0">
                <a:latin typeface="Arial" panose="020B0604020202020204" pitchFamily="34" charset="0"/>
                <a:cs typeface="Arial" panose="020B0604020202020204" pitchFamily="34" charset="0"/>
              </a:rPr>
              <a:t>Achievements for this Meeting Cycle</a:t>
            </a:r>
          </a:p>
          <a:p>
            <a:pPr marL="257175" lvl="1" indent="-257175">
              <a:lnSpc>
                <a:spcPct val="95000"/>
              </a:lnSpc>
              <a:buFont typeface="Arial" panose="020B0604020202020204" pitchFamily="34" charset="0"/>
              <a:buChar char="•"/>
            </a:pPr>
            <a:r>
              <a:rPr lang="en-US" dirty="0">
                <a:latin typeface="Arial" panose="020B0604020202020204" pitchFamily="34" charset="0"/>
                <a:cs typeface="Arial" pitchFamily="34" charset="0"/>
                <a:sym typeface="Arial" pitchFamily="34" charset="0"/>
              </a:rPr>
              <a:t>Completed discussion of Orbit Data Messages Pink Book status, confirmed SANA content, Orbit Data Messages V.3 Agency Review status, testing prep</a:t>
            </a:r>
          </a:p>
          <a:p>
            <a:pPr marL="257175" lvl="1" indent="-257175">
              <a:lnSpc>
                <a:spcPct val="95000"/>
              </a:lnSpc>
              <a:buFont typeface="Arial" panose="020B0604020202020204" pitchFamily="34" charset="0"/>
              <a:buChar char="•"/>
            </a:pPr>
            <a:r>
              <a:rPr lang="en-US" dirty="0">
                <a:latin typeface="Arial" panose="020B0604020202020204" pitchFamily="34" charset="0"/>
                <a:cs typeface="Arial" pitchFamily="34" charset="0"/>
                <a:sym typeface="Arial" pitchFamily="34" charset="0"/>
              </a:rPr>
              <a:t>Completed discussion of Attitude Data Messages Pink Book with focus on preparations for internal proofreading review of Pink Book P1.12 in advance of Agency Review. Initiated discussion of prototyping and test planning issues.</a:t>
            </a:r>
          </a:p>
          <a:p>
            <a:pPr marL="257175" lvl="1" indent="-257175">
              <a:lnSpc>
                <a:spcPct val="95000"/>
              </a:lnSpc>
              <a:buFont typeface="Arial" panose="020B0604020202020204" pitchFamily="34" charset="0"/>
              <a:buChar char="•"/>
            </a:pPr>
            <a:r>
              <a:rPr lang="en-US" dirty="0">
                <a:latin typeface="Arial" panose="020B0604020202020204" pitchFamily="34" charset="0"/>
                <a:cs typeface="Arial" pitchFamily="34" charset="0"/>
                <a:sym typeface="Arial" pitchFamily="34" charset="0"/>
              </a:rPr>
              <a:t>Continued discussion of Conjunction Data Message V.2 Pink Book, completed resolution of comments from internal review of Pink Book P1.0.1</a:t>
            </a:r>
          </a:p>
          <a:p>
            <a:pPr marL="257175" lvl="1" indent="-257175">
              <a:lnSpc>
                <a:spcPct val="95000"/>
              </a:lnSpc>
              <a:buFont typeface="Arial" panose="020B0604020202020204" pitchFamily="34" charset="0"/>
              <a:buChar char="•"/>
            </a:pPr>
            <a:r>
              <a:rPr lang="en-US" dirty="0">
                <a:latin typeface="Arial" panose="020B0604020202020204" pitchFamily="34" charset="0"/>
                <a:cs typeface="Arial" pitchFamily="34" charset="0"/>
                <a:sym typeface="Arial" pitchFamily="34" charset="0"/>
              </a:rPr>
              <a:t>Initiated discussion of NDM/XML V.3 justification, content, and issues</a:t>
            </a:r>
          </a:p>
          <a:p>
            <a:pPr>
              <a:lnSpc>
                <a:spcPct val="95000"/>
              </a:lnSpc>
              <a:spcBef>
                <a:spcPts val="600"/>
              </a:spcBef>
              <a:buClr>
                <a:srgbClr val="000000"/>
              </a:buClr>
              <a:buSzPct val="95000"/>
            </a:pPr>
            <a:r>
              <a:rPr lang="en-US" b="1" u="sng" dirty="0">
                <a:latin typeface="Arial" panose="020B0604020202020204" pitchFamily="34" charset="0"/>
                <a:cs typeface="Arial" panose="020B0604020202020204" pitchFamily="34" charset="0"/>
              </a:rPr>
              <a:t>Working Group Status</a:t>
            </a:r>
            <a:r>
              <a:rPr lang="en-US" b="1" dirty="0">
                <a:latin typeface="Arial" panose="020B0604020202020204" pitchFamily="34" charset="0"/>
                <a:cs typeface="Arial" panose="020B0604020202020204" pitchFamily="34" charset="0"/>
              </a:rPr>
              <a:t> </a:t>
            </a:r>
          </a:p>
          <a:p>
            <a:pPr marL="257175" indent="-257175">
              <a:lnSpc>
                <a:spcPct val="95000"/>
              </a:lnSpc>
              <a:buClr>
                <a:srgbClr val="000000"/>
              </a:buClr>
              <a:buSzPct val="95000"/>
              <a:buFont typeface="Arial" panose="020B0604020202020204" pitchFamily="34" charset="0"/>
              <a:buChar char="•"/>
            </a:pPr>
            <a:r>
              <a:rPr lang="en-US" dirty="0">
                <a:latin typeface="Arial" panose="020B0604020202020204" pitchFamily="34" charset="0"/>
                <a:cs typeface="Arial" pitchFamily="34" charset="0"/>
              </a:rPr>
              <a:t>Active, "High Momentum" (some momentum loss with virtual format of last few semi-annual meetings)</a:t>
            </a:r>
            <a:endParaRPr lang="en-US" b="1" u="sng" dirty="0">
              <a:latin typeface="Arial" panose="020B0604020202020204" pitchFamily="34" charset="0"/>
              <a:cs typeface="Arial" panose="020B0604020202020204" pitchFamily="34" charset="0"/>
            </a:endParaRPr>
          </a:p>
          <a:p>
            <a:pPr>
              <a:lnSpc>
                <a:spcPct val="95000"/>
              </a:lnSpc>
              <a:spcBef>
                <a:spcPts val="600"/>
              </a:spcBef>
              <a:buClr>
                <a:srgbClr val="000000"/>
              </a:buClr>
              <a:buSzPct val="95000"/>
            </a:pPr>
            <a:r>
              <a:rPr lang="en-US" b="1" u="sng" dirty="0">
                <a:latin typeface="Arial" panose="020B0604020202020204" pitchFamily="34" charset="0"/>
                <a:cs typeface="Arial" panose="020B0604020202020204" pitchFamily="34" charset="0"/>
              </a:rPr>
              <a:t>Interaction with Other WGs</a:t>
            </a:r>
          </a:p>
          <a:p>
            <a:pPr marL="257175" indent="-257175">
              <a:lnSpc>
                <a:spcPct val="95000"/>
              </a:lnSpc>
              <a:buClr>
                <a:srgbClr val="000000"/>
              </a:buClr>
              <a:buSzPct val="95000"/>
              <a:buFont typeface="Arial" panose="020B0604020202020204" pitchFamily="34" charset="0"/>
              <a:buChar char="•"/>
            </a:pPr>
            <a:r>
              <a:rPr lang="en-US" dirty="0">
                <a:latin typeface="Arial" panose="020B0604020202020204" pitchFamily="34" charset="0"/>
                <a:cs typeface="Arial" pitchFamily="34" charset="0"/>
                <a:sym typeface="Arial" pitchFamily="34" charset="0"/>
              </a:rPr>
              <a:t>None this meeting series.</a:t>
            </a:r>
            <a:endParaRPr lang="en-US" b="1" u="sng" dirty="0">
              <a:latin typeface="Arial" panose="020B0604020202020204" pitchFamily="34" charset="0"/>
              <a:cs typeface="Arial" panose="020B0604020202020204" pitchFamily="34" charset="0"/>
            </a:endParaRPr>
          </a:p>
          <a:p>
            <a:pPr>
              <a:lnSpc>
                <a:spcPct val="95000"/>
              </a:lnSpc>
              <a:spcBef>
                <a:spcPts val="600"/>
              </a:spcBef>
              <a:buClr>
                <a:srgbClr val="000000"/>
              </a:buClr>
              <a:buSzPct val="95000"/>
            </a:pPr>
            <a:r>
              <a:rPr lang="en-US" b="1" u="sng" dirty="0">
                <a:latin typeface="Arial" panose="020B0604020202020204" pitchFamily="34" charset="0"/>
                <a:cs typeface="Arial" panose="020B0604020202020204" pitchFamily="34" charset="0"/>
              </a:rPr>
              <a:t>Problems and Issues</a:t>
            </a:r>
          </a:p>
          <a:p>
            <a:pPr marL="214313" indent="-214313">
              <a:lnSpc>
                <a:spcPct val="95000"/>
              </a:lnSpc>
              <a:buFont typeface="Arial" panose="020B0604020202020204" pitchFamily="34" charset="0"/>
              <a:buChar char="•"/>
            </a:pPr>
            <a:r>
              <a:rPr lang="en-US" dirty="0">
                <a:latin typeface="Arial" pitchFamily="34" charset="0"/>
                <a:cs typeface="Arial" pitchFamily="34" charset="0"/>
                <a:sym typeface="Arial" pitchFamily="34" charset="0"/>
              </a:rPr>
              <a:t>Virtual meetings have allowed us to continue making some progress, but scheduling virtual meetings presents several issues... it will be good to get back to a full week of meetings in Spring 2022!</a:t>
            </a:r>
          </a:p>
        </p:txBody>
      </p:sp>
      <p:sp>
        <p:nvSpPr>
          <p:cNvPr id="8" name="TextBox 7">
            <a:extLst>
              <a:ext uri="{FF2B5EF4-FFF2-40B4-BE49-F238E27FC236}">
                <a16:creationId xmlns:a16="http://schemas.microsoft.com/office/drawing/2014/main" id="{9CFC8391-8AEF-AA4F-B225-3410A3E1FFCE}"/>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370491520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336431" y="941785"/>
            <a:ext cx="8475452" cy="52826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marL="257175" indent="-257175">
              <a:spcAft>
                <a:spcPts val="600"/>
              </a:spcAft>
              <a:buClr>
                <a:srgbClr val="000000"/>
              </a:buClr>
              <a:buSzPct val="95000"/>
              <a:buFont typeface="Arial" charset="0"/>
              <a:buChar char="•"/>
            </a:pPr>
            <a:r>
              <a:rPr lang="en-US" b="1" u="sng" dirty="0">
                <a:latin typeface="Arial" panose="020B0604020202020204" pitchFamily="34" charset="0"/>
                <a:cs typeface="Arial" panose="020B0604020202020204" pitchFamily="34" charset="0"/>
              </a:rPr>
              <a:t>Resolutions Agreed Upon this Meeting:</a:t>
            </a:r>
          </a:p>
          <a:p>
            <a:pPr marL="690563" lvl="2" indent="-214313">
              <a:spcAft>
                <a:spcPts val="600"/>
              </a:spcAft>
              <a:buClr>
                <a:srgbClr val="000000"/>
              </a:buClr>
              <a:buSzPct val="95000"/>
              <a:buFont typeface="Arial" panose="020B0604020202020204" pitchFamily="34" charset="0"/>
              <a:buChar char="•"/>
            </a:pPr>
            <a:r>
              <a:rPr lang="en-US" dirty="0">
                <a:latin typeface="Arial" panose="020B0604020202020204" pitchFamily="34" charset="0"/>
                <a:cs typeface="Arial" panose="020B0604020202020204" pitchFamily="34" charset="0"/>
              </a:rPr>
              <a:t>None</a:t>
            </a:r>
          </a:p>
          <a:p>
            <a:pPr marL="257175" indent="-257175">
              <a:spcAft>
                <a:spcPts val="600"/>
              </a:spcAft>
              <a:buClr>
                <a:srgbClr val="000000"/>
              </a:buClr>
              <a:buSzPct val="95000"/>
              <a:buFont typeface="Arial" charset="0"/>
              <a:buChar char="•"/>
            </a:pPr>
            <a:r>
              <a:rPr lang="en-US" b="1" u="sng" dirty="0">
                <a:latin typeface="Arial" panose="020B0604020202020204" pitchFamily="34" charset="0"/>
                <a:cs typeface="Arial" panose="020B0604020202020204" pitchFamily="34" charset="0"/>
              </a:rPr>
              <a:t>Further Resolutions Anticipated in the Next 6 Months:</a:t>
            </a:r>
          </a:p>
          <a:p>
            <a:pPr marL="690563" lvl="2" indent="-214313">
              <a:spcAft>
                <a:spcPts val="600"/>
              </a:spcAft>
              <a:buClr>
                <a:srgbClr val="000000"/>
              </a:buClr>
              <a:buSzPct val="95000"/>
              <a:buFont typeface="Arial" panose="020B0604020202020204" pitchFamily="34" charset="0"/>
              <a:buChar char="•"/>
            </a:pPr>
            <a:r>
              <a:rPr lang="en-US" dirty="0">
                <a:latin typeface="Arial" panose="020B0604020202020204" pitchFamily="34" charset="0"/>
                <a:cs typeface="Arial" panose="020B0604020202020204" pitchFamily="34" charset="0"/>
              </a:rPr>
              <a:t>NAV-1: Request to issue resolution for CESG Poll and CMC Poll to approve Agency Review of the Attitude Data Messages Version 2</a:t>
            </a:r>
          </a:p>
          <a:p>
            <a:pPr marL="233363" lvl="1" indent="-214313">
              <a:buClr>
                <a:srgbClr val="000000"/>
              </a:buClr>
              <a:buSzPct val="95000"/>
              <a:buFont typeface="Arial" panose="020B0604020202020204" pitchFamily="34" charset="0"/>
              <a:buChar char="•"/>
            </a:pPr>
            <a:r>
              <a:rPr lang="en-US" b="1" u="sng" dirty="0">
                <a:latin typeface="Arial" panose="020B0604020202020204" pitchFamily="34" charset="0"/>
                <a:cs typeface="Arial" panose="020B0604020202020204" pitchFamily="34" charset="0"/>
              </a:rPr>
              <a:t>Planning (Only Approved Projects):  </a:t>
            </a:r>
            <a:endParaRPr lang="en-US" sz="2400" u="sng" dirty="0">
              <a:solidFill>
                <a:srgbClr val="FF0000"/>
              </a:solidFill>
              <a:cs typeface="Arial" panose="020B0604020202020204" pitchFamily="34" charset="0"/>
            </a:endParaRPr>
          </a:p>
          <a:p>
            <a:pPr marL="557213" lvl="1" indent="-214313">
              <a:buClr>
                <a:srgbClr val="000000"/>
              </a:buClr>
              <a:buSzPct val="95000"/>
              <a:buFont typeface="Arial" panose="020B0604020202020204" pitchFamily="34" charset="0"/>
              <a:buChar char="•"/>
            </a:pPr>
            <a:endParaRPr lang="en-US" sz="2400" dirty="0">
              <a:solidFill>
                <a:srgbClr val="FF0000"/>
              </a:solidFill>
              <a:cs typeface="Arial" panose="020B0604020202020204" pitchFamily="34" charset="0"/>
            </a:endParaRPr>
          </a:p>
          <a:p>
            <a:pPr>
              <a:lnSpc>
                <a:spcPct val="120000"/>
              </a:lnSpc>
              <a:buClr>
                <a:srgbClr val="000000"/>
              </a:buClr>
              <a:buSzPct val="95000"/>
            </a:pPr>
            <a:endParaRPr lang="en-US" sz="1350" dirty="0"/>
          </a:p>
        </p:txBody>
      </p:sp>
      <p:sp>
        <p:nvSpPr>
          <p:cNvPr id="6147" name="AutoShape 3"/>
          <p:cNvSpPr>
            <a:spLocks/>
          </p:cNvSpPr>
          <p:nvPr/>
        </p:nvSpPr>
        <p:spPr bwMode="auto">
          <a:xfrm>
            <a:off x="1806840" y="298735"/>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
        <p:nvSpPr>
          <p:cNvPr id="4" name="TextBox 3">
            <a:extLst>
              <a:ext uri="{FF2B5EF4-FFF2-40B4-BE49-F238E27FC236}">
                <a16:creationId xmlns:a16="http://schemas.microsoft.com/office/drawing/2014/main" id="{5AFEDFB8-E831-C348-BB8E-33D855ECC494}"/>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graphicFrame>
        <p:nvGraphicFramePr>
          <p:cNvPr id="6" name="Table 5">
            <a:extLst>
              <a:ext uri="{FF2B5EF4-FFF2-40B4-BE49-F238E27FC236}">
                <a16:creationId xmlns:a16="http://schemas.microsoft.com/office/drawing/2014/main" id="{980ED26E-ADB5-5A4E-BB8A-6D1398AAF3F0}"/>
              </a:ext>
            </a:extLst>
          </p:cNvPr>
          <p:cNvGraphicFramePr>
            <a:graphicFrameLocks noGrp="1"/>
          </p:cNvGraphicFramePr>
          <p:nvPr>
            <p:extLst>
              <p:ext uri="{D42A27DB-BD31-4B8C-83A1-F6EECF244321}">
                <p14:modId xmlns:p14="http://schemas.microsoft.com/office/powerpoint/2010/main" val="1695395315"/>
              </p:ext>
            </p:extLst>
          </p:nvPr>
        </p:nvGraphicFramePr>
        <p:xfrm>
          <a:off x="496165" y="3016875"/>
          <a:ext cx="8115990" cy="3407288"/>
        </p:xfrm>
        <a:graphic>
          <a:graphicData uri="http://schemas.openxmlformats.org/drawingml/2006/table">
            <a:tbl>
              <a:tblPr>
                <a:tableStyleId>{5C22544A-7EE6-4342-B048-85BDC9FD1C3A}</a:tableStyleId>
              </a:tblPr>
              <a:tblGrid>
                <a:gridCol w="775583">
                  <a:extLst>
                    <a:ext uri="{9D8B030D-6E8A-4147-A177-3AD203B41FA5}">
                      <a16:colId xmlns:a16="http://schemas.microsoft.com/office/drawing/2014/main" val="20000"/>
                    </a:ext>
                  </a:extLst>
                </a:gridCol>
                <a:gridCol w="815136">
                  <a:extLst>
                    <a:ext uri="{9D8B030D-6E8A-4147-A177-3AD203B41FA5}">
                      <a16:colId xmlns:a16="http://schemas.microsoft.com/office/drawing/2014/main" val="20001"/>
                    </a:ext>
                  </a:extLst>
                </a:gridCol>
                <a:gridCol w="2354487">
                  <a:extLst>
                    <a:ext uri="{9D8B030D-6E8A-4147-A177-3AD203B41FA5}">
                      <a16:colId xmlns:a16="http://schemas.microsoft.com/office/drawing/2014/main" val="20002"/>
                    </a:ext>
                  </a:extLst>
                </a:gridCol>
                <a:gridCol w="2761793">
                  <a:extLst>
                    <a:ext uri="{9D8B030D-6E8A-4147-A177-3AD203B41FA5}">
                      <a16:colId xmlns:a16="http://schemas.microsoft.com/office/drawing/2014/main" val="20003"/>
                    </a:ext>
                  </a:extLst>
                </a:gridCol>
                <a:gridCol w="1408991">
                  <a:extLst>
                    <a:ext uri="{9D8B030D-6E8A-4147-A177-3AD203B41FA5}">
                      <a16:colId xmlns:a16="http://schemas.microsoft.com/office/drawing/2014/main" val="20004"/>
                    </a:ext>
                  </a:extLst>
                </a:gridCol>
              </a:tblGrid>
              <a:tr h="309465">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Area and WG name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CCSDS Ref </a:t>
                      </a:r>
                      <a:r>
                        <a:rPr lang="en-US" sz="900" b="1" u="none" strike="noStrike" dirty="0" err="1">
                          <a:solidFill>
                            <a:schemeClr val="tx1"/>
                          </a:solidFill>
                          <a:effectLst/>
                          <a:latin typeface="Arial" panose="020B0604020202020204" pitchFamily="34" charset="0"/>
                          <a:cs typeface="Arial" panose="020B0604020202020204" pitchFamily="34" charset="0"/>
                        </a:rPr>
                        <a:t>Nr</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Document Title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Status / Comments</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Start and / or Target Publication Date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3550">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500.2</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Navigation Data Messages Overview</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New project apparently approved 10/07/2021 (</a:t>
                      </a:r>
                      <a:r>
                        <a:rPr lang="en-US" sz="900" u="none" strike="noStrike" kern="1200" dirty="0">
                          <a:solidFill>
                            <a:schemeClr val="bg1"/>
                          </a:solidFill>
                          <a:effectLst/>
                          <a:latin typeface="Arial" panose="020B0604020202020204" pitchFamily="34" charset="0"/>
                          <a:cs typeface="Arial" panose="020B0604020202020204" pitchFamily="34" charset="0"/>
                        </a:rPr>
                        <a:t>CMC-P-2021-09-007). Not yet started</a:t>
                      </a:r>
                      <a:endParaRPr lang="en-US" sz="900" u="none" strike="noStrike" kern="120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17-Jan-2022</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01-Nov-2022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581171463"/>
                  </a:ext>
                </a:extLst>
              </a:tr>
              <a:tr h="397662">
                <a:tc>
                  <a:txBody>
                    <a:bodyPr/>
                    <a:lstStyle/>
                    <a:p>
                      <a:pPr algn="ctr"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505.0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Navigation Data Messages XML Specification Version 3 Revision</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New project apparently approved 10/07/2021 (</a:t>
                      </a:r>
                      <a:r>
                        <a:rPr lang="en-US" sz="900" u="none" strike="noStrike" kern="1200" dirty="0">
                          <a:solidFill>
                            <a:schemeClr val="bg1"/>
                          </a:solidFill>
                          <a:effectLst/>
                          <a:latin typeface="Arial" panose="020B0604020202020204" pitchFamily="34" charset="0"/>
                          <a:cs typeface="Arial" panose="020B0604020202020204" pitchFamily="34" charset="0"/>
                        </a:rPr>
                        <a:t>CMC-P-2021-09-007), but not yet added to project plan.</a:t>
                      </a:r>
                      <a:endParaRPr lang="en-US" sz="900" u="none" strike="noStrike" kern="120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25-Oct-2021</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31-Aug-2022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409847041"/>
                  </a:ext>
                </a:extLst>
              </a:tr>
              <a:tr h="321839">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nb-NO" sz="900" u="none" strike="noStrike" kern="1200" dirty="0">
                          <a:solidFill>
                            <a:schemeClr val="bg1"/>
                          </a:solidFill>
                          <a:effectLst/>
                          <a:latin typeface="Arial" panose="020B0604020202020204" pitchFamily="34" charset="0"/>
                          <a:ea typeface="Arial" charset="0"/>
                          <a:cs typeface="Arial" panose="020B0604020202020204" pitchFamily="34" charset="0"/>
                        </a:rPr>
                        <a:t>502.0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Orbit Data Message (ODM) 5 Year Review Revision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Good progress. Document is currently in Agency Review, ending 14-Dec-2021. One prototype is "complete" (pending any changes introduced during Agency Review), second in progress.</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16-Apr-2015</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31-Aug-2022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452070142"/>
                  </a:ext>
                </a:extLst>
              </a:tr>
              <a:tr h="450949">
                <a:tc>
                  <a:txBody>
                    <a:bodyPr/>
                    <a:lstStyle/>
                    <a:p>
                      <a:pPr algn="ctr" fontAlgn="t"/>
                      <a:r>
                        <a:rPr lang="en-US" sz="900" b="0" u="none" strike="noStrike" baseline="0"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baseline="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baseline="0" dirty="0">
                          <a:solidFill>
                            <a:schemeClr val="bg1"/>
                          </a:solidFill>
                          <a:effectLst/>
                          <a:latin typeface="Arial" panose="020B0604020202020204" pitchFamily="34" charset="0"/>
                          <a:ea typeface="Arial" charset="0"/>
                          <a:cs typeface="Arial" panose="020B0604020202020204" pitchFamily="34" charset="0"/>
                        </a:rPr>
                        <a:t>504.0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u="none" strike="noStrike" baseline="0" dirty="0">
                          <a:solidFill>
                            <a:schemeClr val="bg1"/>
                          </a:solidFill>
                          <a:effectLst/>
                          <a:latin typeface="Arial" panose="020B0604020202020204" pitchFamily="34" charset="0"/>
                          <a:ea typeface="Arial" charset="0"/>
                          <a:cs typeface="Arial" panose="020B0604020202020204" pitchFamily="34" charset="0"/>
                        </a:rPr>
                        <a:t>Attitude Data Message (ADM) 5 Year Review Revision </a:t>
                      </a:r>
                      <a:endParaRPr lang="en-US" sz="900" b="0" i="0" u="none" strike="noStrike" baseline="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Good progress. Completed discussion of planned changes in Pink Book P1.12. Initiated plans for proofreading review prior to the Agency Review. Initiated prototype testing plans.</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    16-Apr-2015</a:t>
                      </a:r>
                      <a:br>
                        <a:rPr lang="de-DE" sz="900" b="0" u="none" strike="noStrike" dirty="0">
                          <a:solidFill>
                            <a:schemeClr val="bg1"/>
                          </a:solidFill>
                          <a:effectLst/>
                          <a:latin typeface="Arial" panose="020B0604020202020204" pitchFamily="34" charset="0"/>
                          <a:ea typeface="Arial" charset="0"/>
                          <a:cs typeface="Arial" panose="020B0604020202020204" pitchFamily="34" charset="0"/>
                        </a:rPr>
                      </a:b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         30-Jan-2023</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563377406"/>
                  </a:ext>
                </a:extLst>
              </a:tr>
              <a:tr h="321839">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508.0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Conjunction Data Message 5 Year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baseline="0" dirty="0">
                          <a:solidFill>
                            <a:schemeClr val="bg1"/>
                          </a:solidFill>
                          <a:effectLst/>
                          <a:latin typeface="Arial" panose="020B0604020202020204" pitchFamily="34" charset="0"/>
                          <a:ea typeface="Arial" charset="0"/>
                          <a:cs typeface="Arial" panose="020B0604020202020204" pitchFamily="34" charset="0"/>
                        </a:rPr>
                        <a:t>Good progress. Completed resolution of issues raised during internal review of Pink Book P1.0.1.</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14-Jan-2019</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31-Dec-2022</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17859275"/>
                  </a:ext>
                </a:extLst>
              </a:tr>
              <a:tr h="344501">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503.0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Tracking Data Message (TDM) Version 3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due to reduced meeting time. Still in early stages of development, lower priority.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06-May-2019</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30-Nov-2024</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023568299"/>
                  </a:ext>
                </a:extLst>
              </a:tr>
              <a:tr h="344501">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507.0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Navigation Events Message (NEM)</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a:t>
                      </a:r>
                      <a:r>
                        <a:rPr lang="en-US" sz="900" b="0" i="0" u="none" strike="noStrike" kern="1200" dirty="0">
                          <a:solidFill>
                            <a:schemeClr val="bg1"/>
                          </a:solidFill>
                          <a:effectLst/>
                          <a:latin typeface="Arial" panose="020B0604020202020204" pitchFamily="34" charset="0"/>
                          <a:ea typeface="Arial" charset="0"/>
                          <a:cs typeface="Arial" panose="020B0604020202020204" pitchFamily="34" charset="0"/>
                        </a:rPr>
                        <a:t>ot discussed in these virtual meetings due to document having lower priority than the ADM which has the same Lead Editor. End date to be revised based on telecon discussion prior to Spring 2022.</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07-Nov-2017</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a:t>
                      </a:r>
                      <a:r>
                        <a:rPr lang="de-DE" sz="900" b="0" i="0" u="none" strike="noStrike" baseline="0" dirty="0">
                          <a:solidFill>
                            <a:schemeClr val="bg1"/>
                          </a:solidFill>
                          <a:effectLst/>
                          <a:latin typeface="Arial" panose="020B0604020202020204" pitchFamily="34" charset="0"/>
                          <a:ea typeface="Arial" charset="0"/>
                          <a:cs typeface="Arial" panose="020B0604020202020204" pitchFamily="34" charset="0"/>
                        </a:rPr>
                        <a:t>       TBD</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93752613"/>
                  </a:ext>
                </a:extLst>
              </a:tr>
            </a:tbl>
          </a:graphicData>
        </a:graphic>
      </p:graphicFrame>
      <p:sp>
        <p:nvSpPr>
          <p:cNvPr id="7" name="TextBox 6">
            <a:extLst>
              <a:ext uri="{FF2B5EF4-FFF2-40B4-BE49-F238E27FC236}">
                <a16:creationId xmlns:a16="http://schemas.microsoft.com/office/drawing/2014/main" id="{9390D5BE-54F7-BE47-BC3A-0F6808DFE0C0}"/>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276252188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461195" y="289388"/>
            <a:ext cx="599118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Upcoming New Work Items</a:t>
            </a:r>
          </a:p>
        </p:txBody>
      </p:sp>
      <p:sp>
        <p:nvSpPr>
          <p:cNvPr id="2" name="TextBox 1">
            <a:extLst>
              <a:ext uri="{FF2B5EF4-FFF2-40B4-BE49-F238E27FC236}">
                <a16:creationId xmlns:a16="http://schemas.microsoft.com/office/drawing/2014/main" id="{3D7936FF-987C-F048-B455-F65F8046EDBB}"/>
              </a:ext>
            </a:extLst>
          </p:cNvPr>
          <p:cNvSpPr txBox="1"/>
          <p:nvPr/>
        </p:nvSpPr>
        <p:spPr>
          <a:xfrm>
            <a:off x="411983" y="1077483"/>
            <a:ext cx="8128702" cy="2677656"/>
          </a:xfrm>
          <a:prstGeom prst="rect">
            <a:avLst/>
          </a:prstGeom>
          <a:noFill/>
        </p:spPr>
        <p:txBody>
          <a:bodyPr wrap="square" rtlCol="0">
            <a:spAutoFit/>
          </a:bodyPr>
          <a:lstStyle/>
          <a:p>
            <a:pPr marL="285750" indent="-285750">
              <a:buFont typeface="Arial" panose="020B0604020202020204" pitchFamily="34" charset="0"/>
              <a:buChar char="•"/>
            </a:pPr>
            <a:r>
              <a:rPr lang="en-US" sz="2100" dirty="0">
                <a:latin typeface="Arial" panose="020B0604020202020204" pitchFamily="34" charset="0"/>
                <a:cs typeface="Arial" panose="020B0604020202020204" pitchFamily="34" charset="0"/>
              </a:rPr>
              <a:t>None at this time...</a:t>
            </a:r>
          </a:p>
          <a:p>
            <a:endParaRPr lang="en-US" sz="2100" dirty="0">
              <a:solidFill>
                <a:srgbClr val="FF0000"/>
              </a:solidFill>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 but we may have some new work item proposals between now and Spring 2022; we need to ensure that the resources are available and do the required work force planning.</a:t>
            </a:r>
          </a:p>
          <a:p>
            <a:endParaRPr lang="en-US" sz="2100" dirty="0">
              <a:latin typeface="Arial" panose="020B0604020202020204" pitchFamily="34" charset="0"/>
              <a:cs typeface="Arial" panose="020B0604020202020204" pitchFamily="34" charset="0"/>
            </a:endParaRPr>
          </a:p>
          <a:p>
            <a:pPr marL="342900" indent="-342900">
              <a:buFont typeface="+mj-lt"/>
              <a:buAutoNum type="arabicPeriod"/>
            </a:pPr>
            <a:r>
              <a:rPr lang="en-US" sz="2100" dirty="0">
                <a:latin typeface="Arial" panose="020B0604020202020204" pitchFamily="34" charset="0"/>
                <a:cs typeface="Arial" panose="020B0604020202020204" pitchFamily="34" charset="0"/>
              </a:rPr>
              <a:t>Fragmentation Data Message</a:t>
            </a:r>
          </a:p>
          <a:p>
            <a:pPr marL="342900" indent="-342900">
              <a:buFont typeface="+mj-lt"/>
              <a:buAutoNum type="arabicPeriod"/>
            </a:pPr>
            <a:r>
              <a:rPr lang="en-US" sz="2100" dirty="0">
                <a:latin typeface="Arial" panose="020B0604020202020204" pitchFamily="34" charset="0"/>
                <a:cs typeface="Arial" panose="020B0604020202020204" pitchFamily="34" charset="0"/>
              </a:rPr>
              <a:t>Launch Data Message</a:t>
            </a:r>
          </a:p>
        </p:txBody>
      </p:sp>
      <p:sp>
        <p:nvSpPr>
          <p:cNvPr id="4" name="TextBox 3">
            <a:extLst>
              <a:ext uri="{FF2B5EF4-FFF2-40B4-BE49-F238E27FC236}">
                <a16:creationId xmlns:a16="http://schemas.microsoft.com/office/drawing/2014/main" id="{C0890FD5-91FB-8A47-9E52-1477CC158C56}"/>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A78E5615-56CA-D74A-883E-0F81B835A664}"/>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327980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788179" y="306476"/>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Issues for CESG / CMC </a:t>
            </a:r>
            <a:endParaRPr lang="en-US" sz="1350" b="1" dirty="0"/>
          </a:p>
        </p:txBody>
      </p:sp>
      <p:sp>
        <p:nvSpPr>
          <p:cNvPr id="4" name="AutoShape 2">
            <a:extLst>
              <a:ext uri="{FF2B5EF4-FFF2-40B4-BE49-F238E27FC236}">
                <a16:creationId xmlns:a16="http://schemas.microsoft.com/office/drawing/2014/main" id="{2F448F6B-175D-8144-9CDB-F8EA6F8A56F5}"/>
              </a:ext>
            </a:extLst>
          </p:cNvPr>
          <p:cNvSpPr>
            <a:spLocks/>
          </p:cNvSpPr>
          <p:nvPr/>
        </p:nvSpPr>
        <p:spPr bwMode="auto">
          <a:xfrm>
            <a:off x="459983" y="1104178"/>
            <a:ext cx="8224033" cy="5049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marL="285750" indent="-285750" defTabSz="685800">
              <a:buFont typeface="Arial" panose="020B0604020202020204" pitchFamily="34" charset="0"/>
              <a:buChar char="•"/>
            </a:pPr>
            <a:r>
              <a:rPr lang="en-US" sz="2100" dirty="0">
                <a:latin typeface="Arial" panose="020B0604020202020204" pitchFamily="34" charset="0"/>
                <a:cs typeface="Arial" panose="020B0604020202020204" pitchFamily="34" charset="0"/>
              </a:rPr>
              <a:t>None</a:t>
            </a:r>
          </a:p>
          <a:p>
            <a:endParaRPr lang="en-US" sz="1500" dirty="0">
              <a:solidFill>
                <a:srgbClr val="FF0000"/>
              </a:solidFill>
              <a:latin typeface="Arial" panose="020B0604020202020204" pitchFamily="34" charset="0"/>
              <a:cs typeface="Arial" panose="020B0604020202020204" pitchFamily="34" charset="0"/>
              <a:sym typeface="Arial" pitchFamily="34" charset="0"/>
            </a:endParaRPr>
          </a:p>
          <a:p>
            <a:pPr marL="214313" indent="-214313">
              <a:buFont typeface="Arial" charset="0"/>
              <a:buChar char="•"/>
            </a:pPr>
            <a:endParaRPr lang="en-US" sz="1500" dirty="0">
              <a:sym typeface="Arial" pitchFamily="34" charset="0"/>
            </a:endParaRPr>
          </a:p>
        </p:txBody>
      </p:sp>
      <p:sp>
        <p:nvSpPr>
          <p:cNvPr id="5" name="TextBox 4">
            <a:extLst>
              <a:ext uri="{FF2B5EF4-FFF2-40B4-BE49-F238E27FC236}">
                <a16:creationId xmlns:a16="http://schemas.microsoft.com/office/drawing/2014/main" id="{382819F3-D93C-B04E-9E28-C82CE59300DF}"/>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AED5906E-3E6B-A84F-8405-966DA8C13789}"/>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70556635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788179" y="306476"/>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Participation</a:t>
            </a:r>
            <a:endParaRPr lang="en-US" sz="1350" b="1" dirty="0"/>
          </a:p>
        </p:txBody>
      </p:sp>
      <p:sp>
        <p:nvSpPr>
          <p:cNvPr id="4" name="AutoShape 2">
            <a:extLst>
              <a:ext uri="{FF2B5EF4-FFF2-40B4-BE49-F238E27FC236}">
                <a16:creationId xmlns:a16="http://schemas.microsoft.com/office/drawing/2014/main" id="{2F448F6B-175D-8144-9CDB-F8EA6F8A56F5}"/>
              </a:ext>
            </a:extLst>
          </p:cNvPr>
          <p:cNvSpPr>
            <a:spLocks/>
          </p:cNvSpPr>
          <p:nvPr/>
        </p:nvSpPr>
        <p:spPr bwMode="auto">
          <a:xfrm>
            <a:off x="459983" y="1104178"/>
            <a:ext cx="8224033" cy="5049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marL="285750" indent="-285750" defTabSz="685800">
              <a:buFont typeface="Arial" panose="020B0604020202020204" pitchFamily="34" charset="0"/>
              <a:buChar char="•"/>
            </a:pPr>
            <a:r>
              <a:rPr lang="en-US" sz="2100" dirty="0">
                <a:latin typeface="Arial" panose="020B0604020202020204" pitchFamily="34" charset="0"/>
                <a:cs typeface="Arial" panose="020B0604020202020204" pitchFamily="34" charset="0"/>
              </a:rPr>
              <a:t>6 sessions (2 per week starting 18-Oct-2021), plus the Opening Plenary</a:t>
            </a:r>
          </a:p>
          <a:p>
            <a:endParaRPr lang="en-US" sz="1500" dirty="0">
              <a:solidFill>
                <a:srgbClr val="FF0000"/>
              </a:solidFill>
              <a:latin typeface="Arial" panose="020B0604020202020204" pitchFamily="34" charset="0"/>
              <a:cs typeface="Arial" panose="020B0604020202020204" pitchFamily="34" charset="0"/>
              <a:sym typeface="Arial" pitchFamily="34" charset="0"/>
            </a:endParaRPr>
          </a:p>
          <a:p>
            <a:pPr marL="214313" indent="-214313">
              <a:buFont typeface="Arial" charset="0"/>
              <a:buChar char="•"/>
            </a:pPr>
            <a:endParaRPr lang="en-US" sz="1500" dirty="0">
              <a:sym typeface="Arial" pitchFamily="34" charset="0"/>
            </a:endParaRPr>
          </a:p>
        </p:txBody>
      </p:sp>
      <p:sp>
        <p:nvSpPr>
          <p:cNvPr id="5" name="TextBox 4">
            <a:extLst>
              <a:ext uri="{FF2B5EF4-FFF2-40B4-BE49-F238E27FC236}">
                <a16:creationId xmlns:a16="http://schemas.microsoft.com/office/drawing/2014/main" id="{382819F3-D93C-B04E-9E28-C82CE59300DF}"/>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AED5906E-3E6B-A84F-8405-966DA8C13789}"/>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graphicFrame>
        <p:nvGraphicFramePr>
          <p:cNvPr id="2" name="Table 2">
            <a:extLst>
              <a:ext uri="{FF2B5EF4-FFF2-40B4-BE49-F238E27FC236}">
                <a16:creationId xmlns:a16="http://schemas.microsoft.com/office/drawing/2014/main" id="{DCDD877F-6066-744A-82B2-1DB55BA1D7A2}"/>
              </a:ext>
            </a:extLst>
          </p:cNvPr>
          <p:cNvGraphicFramePr>
            <a:graphicFrameLocks noGrp="1"/>
          </p:cNvGraphicFramePr>
          <p:nvPr>
            <p:extLst>
              <p:ext uri="{D42A27DB-BD31-4B8C-83A1-F6EECF244321}">
                <p14:modId xmlns:p14="http://schemas.microsoft.com/office/powerpoint/2010/main" val="521707732"/>
              </p:ext>
            </p:extLst>
          </p:nvPr>
        </p:nvGraphicFramePr>
        <p:xfrm>
          <a:off x="1390124" y="2348934"/>
          <a:ext cx="6096000" cy="2966720"/>
        </p:xfrm>
        <a:graphic>
          <a:graphicData uri="http://schemas.openxmlformats.org/drawingml/2006/table">
            <a:tbl>
              <a:tblPr firstRow="1" bandRow="1">
                <a:tableStyleId>{5C22544A-7EE6-4342-B048-85BDC9FD1C3A}</a:tableStyleId>
              </a:tblPr>
              <a:tblGrid>
                <a:gridCol w="1454676">
                  <a:extLst>
                    <a:ext uri="{9D8B030D-6E8A-4147-A177-3AD203B41FA5}">
                      <a16:colId xmlns:a16="http://schemas.microsoft.com/office/drawing/2014/main" val="2996525298"/>
                    </a:ext>
                  </a:extLst>
                </a:gridCol>
                <a:gridCol w="1154545">
                  <a:extLst>
                    <a:ext uri="{9D8B030D-6E8A-4147-A177-3AD203B41FA5}">
                      <a16:colId xmlns:a16="http://schemas.microsoft.com/office/drawing/2014/main" val="1872598429"/>
                    </a:ext>
                  </a:extLst>
                </a:gridCol>
                <a:gridCol w="3486779">
                  <a:extLst>
                    <a:ext uri="{9D8B030D-6E8A-4147-A177-3AD203B41FA5}">
                      <a16:colId xmlns:a16="http://schemas.microsoft.com/office/drawing/2014/main" val="1467328579"/>
                    </a:ext>
                  </a:extLst>
                </a:gridCol>
              </a:tblGrid>
              <a:tr h="370840">
                <a:tc>
                  <a:txBody>
                    <a:bodyPr/>
                    <a:lstStyle/>
                    <a:p>
                      <a:r>
                        <a:rPr lang="en-US" sz="1800" dirty="0"/>
                        <a:t>Agency</a:t>
                      </a:r>
                    </a:p>
                  </a:txBody>
                  <a:tcPr/>
                </a:tc>
                <a:tc>
                  <a:txBody>
                    <a:bodyPr/>
                    <a:lstStyle/>
                    <a:p>
                      <a:r>
                        <a:rPr lang="en-US" sz="1800" dirty="0"/>
                        <a:t>Number</a:t>
                      </a:r>
                    </a:p>
                  </a:txBody>
                  <a:tcPr/>
                </a:tc>
                <a:tc>
                  <a:txBody>
                    <a:bodyPr/>
                    <a:lstStyle/>
                    <a:p>
                      <a:r>
                        <a:rPr lang="en-US" sz="1800" dirty="0"/>
                        <a:t>Notes</a:t>
                      </a:r>
                    </a:p>
                  </a:txBody>
                  <a:tcPr/>
                </a:tc>
                <a:extLst>
                  <a:ext uri="{0D108BD9-81ED-4DB2-BD59-A6C34878D82A}">
                    <a16:rowId xmlns:a16="http://schemas.microsoft.com/office/drawing/2014/main" val="1101798591"/>
                  </a:ext>
                </a:extLst>
              </a:tr>
              <a:tr h="370840">
                <a:tc>
                  <a:txBody>
                    <a:bodyPr/>
                    <a:lstStyle/>
                    <a:p>
                      <a:r>
                        <a:rPr lang="en-US" sz="1800" dirty="0"/>
                        <a:t>CNES</a:t>
                      </a:r>
                    </a:p>
                  </a:txBody>
                  <a:tcPr/>
                </a:tc>
                <a:tc>
                  <a:txBody>
                    <a:bodyPr/>
                    <a:lstStyle/>
                    <a:p>
                      <a:r>
                        <a:rPr lang="en-US" sz="1800" dirty="0"/>
                        <a:t>3</a:t>
                      </a:r>
                    </a:p>
                  </a:txBody>
                  <a:tcPr/>
                </a:tc>
                <a:tc>
                  <a:txBody>
                    <a:bodyPr/>
                    <a:lstStyle/>
                    <a:p>
                      <a:r>
                        <a:rPr lang="en-US" sz="1800" dirty="0"/>
                        <a:t>Including Deputy Area Director</a:t>
                      </a:r>
                    </a:p>
                  </a:txBody>
                  <a:tcPr/>
                </a:tc>
                <a:extLst>
                  <a:ext uri="{0D108BD9-81ED-4DB2-BD59-A6C34878D82A}">
                    <a16:rowId xmlns:a16="http://schemas.microsoft.com/office/drawing/2014/main" val="3225135473"/>
                  </a:ext>
                </a:extLst>
              </a:tr>
              <a:tr h="370840">
                <a:tc>
                  <a:txBody>
                    <a:bodyPr/>
                    <a:lstStyle/>
                    <a:p>
                      <a:r>
                        <a:rPr lang="en-US" sz="1800" dirty="0"/>
                        <a:t>DLR</a:t>
                      </a:r>
                    </a:p>
                  </a:txBody>
                  <a:tcPr/>
                </a:tc>
                <a:tc>
                  <a:txBody>
                    <a:bodyPr/>
                    <a:lstStyle/>
                    <a:p>
                      <a:r>
                        <a:rPr lang="en-US" sz="1800" dirty="0"/>
                        <a:t>1</a:t>
                      </a:r>
                    </a:p>
                  </a:txBody>
                  <a:tcPr/>
                </a:tc>
                <a:tc>
                  <a:txBody>
                    <a:bodyPr/>
                    <a:lstStyle/>
                    <a:p>
                      <a:endParaRPr lang="en-US" sz="1800" dirty="0"/>
                    </a:p>
                  </a:txBody>
                  <a:tcPr/>
                </a:tc>
                <a:extLst>
                  <a:ext uri="{0D108BD9-81ED-4DB2-BD59-A6C34878D82A}">
                    <a16:rowId xmlns:a16="http://schemas.microsoft.com/office/drawing/2014/main" val="523052692"/>
                  </a:ext>
                </a:extLst>
              </a:tr>
              <a:tr h="370840">
                <a:tc>
                  <a:txBody>
                    <a:bodyPr/>
                    <a:lstStyle/>
                    <a:p>
                      <a:r>
                        <a:rPr lang="en-US" sz="1800" dirty="0"/>
                        <a:t>ESA</a:t>
                      </a:r>
                    </a:p>
                  </a:txBody>
                  <a:tcPr/>
                </a:tc>
                <a:tc>
                  <a:txBody>
                    <a:bodyPr/>
                    <a:lstStyle/>
                    <a:p>
                      <a:r>
                        <a:rPr lang="en-US" sz="1800" dirty="0"/>
                        <a:t>4</a:t>
                      </a:r>
                    </a:p>
                  </a:txBody>
                  <a:tcPr/>
                </a:tc>
                <a:tc>
                  <a:txBody>
                    <a:bodyPr/>
                    <a:lstStyle/>
                    <a:p>
                      <a:r>
                        <a:rPr lang="en-US" sz="1800" dirty="0"/>
                        <a:t>Including Area Director</a:t>
                      </a:r>
                    </a:p>
                  </a:txBody>
                  <a:tcPr/>
                </a:tc>
                <a:extLst>
                  <a:ext uri="{0D108BD9-81ED-4DB2-BD59-A6C34878D82A}">
                    <a16:rowId xmlns:a16="http://schemas.microsoft.com/office/drawing/2014/main" val="848133061"/>
                  </a:ext>
                </a:extLst>
              </a:tr>
              <a:tr h="370840">
                <a:tc>
                  <a:txBody>
                    <a:bodyPr/>
                    <a:lstStyle/>
                    <a:p>
                      <a:r>
                        <a:rPr lang="en-US" sz="1800" dirty="0"/>
                        <a:t>JAXA</a:t>
                      </a:r>
                    </a:p>
                  </a:txBody>
                  <a:tcPr/>
                </a:tc>
                <a:tc>
                  <a:txBody>
                    <a:bodyPr/>
                    <a:lstStyle/>
                    <a:p>
                      <a:r>
                        <a:rPr lang="en-US" sz="1800" dirty="0"/>
                        <a:t>1</a:t>
                      </a:r>
                    </a:p>
                  </a:txBody>
                  <a:tcPr/>
                </a:tc>
                <a:tc>
                  <a:txBody>
                    <a:bodyPr/>
                    <a:lstStyle/>
                    <a:p>
                      <a:endParaRPr lang="en-US" sz="1800" dirty="0"/>
                    </a:p>
                  </a:txBody>
                  <a:tcPr/>
                </a:tc>
                <a:extLst>
                  <a:ext uri="{0D108BD9-81ED-4DB2-BD59-A6C34878D82A}">
                    <a16:rowId xmlns:a16="http://schemas.microsoft.com/office/drawing/2014/main" val="4021958267"/>
                  </a:ext>
                </a:extLst>
              </a:tr>
              <a:tr h="370840">
                <a:tc>
                  <a:txBody>
                    <a:bodyPr/>
                    <a:lstStyle/>
                    <a:p>
                      <a:r>
                        <a:rPr lang="en-US" sz="1800" dirty="0"/>
                        <a:t>NASA</a:t>
                      </a:r>
                    </a:p>
                  </a:txBody>
                  <a:tcPr/>
                </a:tc>
                <a:tc>
                  <a:txBody>
                    <a:bodyPr/>
                    <a:lstStyle/>
                    <a:p>
                      <a:r>
                        <a:rPr lang="en-US" sz="1800" dirty="0"/>
                        <a:t>5</a:t>
                      </a:r>
                    </a:p>
                  </a:txBody>
                  <a:tcPr/>
                </a:tc>
                <a:tc>
                  <a:txBody>
                    <a:bodyPr/>
                    <a:lstStyle/>
                    <a:p>
                      <a:endParaRPr lang="en-US" sz="1800" dirty="0"/>
                    </a:p>
                  </a:txBody>
                  <a:tcPr/>
                </a:tc>
                <a:extLst>
                  <a:ext uri="{0D108BD9-81ED-4DB2-BD59-A6C34878D82A}">
                    <a16:rowId xmlns:a16="http://schemas.microsoft.com/office/drawing/2014/main" val="1950365179"/>
                  </a:ext>
                </a:extLst>
              </a:tr>
              <a:tr h="370840">
                <a:tc>
                  <a:txBody>
                    <a:bodyPr/>
                    <a:lstStyle/>
                    <a:p>
                      <a:r>
                        <a:rPr lang="en-US" sz="1800" dirty="0"/>
                        <a:t>UKSA</a:t>
                      </a:r>
                    </a:p>
                  </a:txBody>
                  <a:tcPr/>
                </a:tc>
                <a:tc>
                  <a:txBody>
                    <a:bodyPr/>
                    <a:lstStyle/>
                    <a:p>
                      <a:r>
                        <a:rPr lang="en-US" sz="1800" dirty="0"/>
                        <a:t>1</a:t>
                      </a:r>
                    </a:p>
                  </a:txBody>
                  <a:tcPr/>
                </a:tc>
                <a:tc>
                  <a:txBody>
                    <a:bodyPr/>
                    <a:lstStyle/>
                    <a:p>
                      <a:endParaRPr lang="en-US" sz="1800" dirty="0"/>
                    </a:p>
                  </a:txBody>
                  <a:tcPr/>
                </a:tc>
                <a:extLst>
                  <a:ext uri="{0D108BD9-81ED-4DB2-BD59-A6C34878D82A}">
                    <a16:rowId xmlns:a16="http://schemas.microsoft.com/office/drawing/2014/main" val="2207573297"/>
                  </a:ext>
                </a:extLst>
              </a:tr>
              <a:tr h="370840">
                <a:tc>
                  <a:txBody>
                    <a:bodyPr/>
                    <a:lstStyle/>
                    <a:p>
                      <a:r>
                        <a:rPr lang="en-US" sz="1800" dirty="0"/>
                        <a:t>Total</a:t>
                      </a:r>
                    </a:p>
                  </a:txBody>
                  <a:tcPr/>
                </a:tc>
                <a:tc>
                  <a:txBody>
                    <a:bodyPr/>
                    <a:lstStyle/>
                    <a:p>
                      <a:r>
                        <a:rPr lang="en-US" sz="1800" dirty="0"/>
                        <a:t>15</a:t>
                      </a:r>
                    </a:p>
                  </a:txBody>
                  <a:tcPr/>
                </a:tc>
                <a:tc>
                  <a:txBody>
                    <a:bodyPr/>
                    <a:lstStyle/>
                    <a:p>
                      <a:endParaRPr lang="en-US" sz="1800" dirty="0"/>
                    </a:p>
                  </a:txBody>
                  <a:tcPr/>
                </a:tc>
                <a:extLst>
                  <a:ext uri="{0D108BD9-81ED-4DB2-BD59-A6C34878D82A}">
                    <a16:rowId xmlns:a16="http://schemas.microsoft.com/office/drawing/2014/main" val="3816640017"/>
                  </a:ext>
                </a:extLst>
              </a:tr>
            </a:tbl>
          </a:graphicData>
        </a:graphic>
      </p:graphicFrame>
    </p:spTree>
    <p:extLst>
      <p:ext uri="{BB962C8B-B14F-4D97-AF65-F5344CB8AC3E}">
        <p14:creationId xmlns:p14="http://schemas.microsoft.com/office/powerpoint/2010/main" val="235171441"/>
      </p:ext>
    </p:extLst>
  </p:cSld>
  <p:clrMapOvr>
    <a:masterClrMapping/>
  </p:clrMapOvr>
  <p:transition spd="slow"/>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5085</TotalTime>
  <Words>757</Words>
  <Application>Microsoft Macintosh PowerPoint</Application>
  <PresentationFormat>On-screen Show (4:3)</PresentationFormat>
  <Paragraphs>119</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Times New Roman</vt:lpstr>
      <vt:lpstr>TMOD Presentations</vt:lpstr>
      <vt:lpstr>Custom Design</vt:lpstr>
      <vt:lpstr>PowerPoint Presentation</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Margherita Di Giulio</dc:creator>
  <cp:lastModifiedBy>Berry</cp:lastModifiedBy>
  <cp:revision>371</cp:revision>
  <dcterms:created xsi:type="dcterms:W3CDTF">2018-10-02T13:23:14Z</dcterms:created>
  <dcterms:modified xsi:type="dcterms:W3CDTF">2021-11-09T15:28:42Z</dcterms:modified>
</cp:coreProperties>
</file>