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74" r:id="rId2"/>
    <p:sldId id="310" r:id="rId3"/>
    <p:sldId id="2769" r:id="rId4"/>
    <p:sldId id="2770" r:id="rId5"/>
    <p:sldId id="276" r:id="rId6"/>
    <p:sldId id="2768" r:id="rId7"/>
    <p:sldId id="281" r:id="rId8"/>
    <p:sldId id="2758" r:id="rId9"/>
    <p:sldId id="2762" r:id="rId10"/>
    <p:sldId id="2772" r:id="rId11"/>
    <p:sldId id="2773" r:id="rId12"/>
    <p:sldId id="2763" r:id="rId13"/>
    <p:sldId id="2767" r:id="rId14"/>
    <p:sldId id="2774" r:id="rId15"/>
    <p:sldId id="305" r:id="rId16"/>
    <p:sldId id="27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2F2F2"/>
    <a:srgbClr val="002060"/>
    <a:srgbClr val="AADA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9" autoAdjust="0"/>
    <p:restoredTop sz="94660"/>
  </p:normalViewPr>
  <p:slideViewPr>
    <p:cSldViewPr snapToGrid="0">
      <p:cViewPr varScale="1">
        <p:scale>
          <a:sx n="88" d="100"/>
          <a:sy n="88" d="100"/>
        </p:scale>
        <p:origin x="283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D82F9-A571-4702-ACA7-A48A5551343D}" type="datetimeFigureOut">
              <a:rPr lang="en-GB" smtClean="0"/>
              <a:t>10/05/2021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6AE820-5899-4EFF-9995-AA58B11538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548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2847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2407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00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"/>
            <a:ext cx="1727200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0649" name="Line 1001"/>
          <p:cNvSpPr>
            <a:spLocks noChangeShapeType="1"/>
          </p:cNvSpPr>
          <p:nvPr userDrawn="1"/>
        </p:nvSpPr>
        <p:spPr bwMode="auto">
          <a:xfrm>
            <a:off x="649820" y="685800"/>
            <a:ext cx="10991849" cy="0"/>
          </a:xfrm>
          <a:prstGeom prst="line">
            <a:avLst/>
          </a:prstGeom>
          <a:noFill/>
          <a:ln w="1651">
            <a:solidFill>
              <a:srgbClr val="333399"/>
            </a:solidFill>
            <a:round/>
            <a:headEnd/>
            <a:tailEnd/>
          </a:ln>
        </p:spPr>
        <p:txBody>
          <a:bodyPr/>
          <a:lstStyle/>
          <a:p>
            <a:pPr eaLnBrk="0" hangingPunct="0">
              <a:lnSpc>
                <a:spcPct val="90000"/>
              </a:lnSpc>
              <a:spcAft>
                <a:spcPct val="10000"/>
              </a:spcAft>
              <a:buSzPct val="125000"/>
              <a:defRPr/>
            </a:pPr>
            <a:endParaRPr lang="en-US" sz="1800"/>
          </a:p>
        </p:txBody>
      </p:sp>
      <p:sp>
        <p:nvSpPr>
          <p:cNvPr id="6" name="Rectangle 1003"/>
          <p:cNvSpPr>
            <a:spLocks noChangeArrowheads="1"/>
          </p:cNvSpPr>
          <p:nvPr userDrawn="1"/>
        </p:nvSpPr>
        <p:spPr bwMode="auto">
          <a:xfrm>
            <a:off x="11556601" y="6621252"/>
            <a:ext cx="635399" cy="23674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82058" tIns="41029" rIns="82058" bIns="41029">
            <a:spAutoFit/>
          </a:bodyPr>
          <a:lstStyle/>
          <a:p>
            <a:pPr defTabSz="820738" eaLnBrk="0" hangingPunct="0">
              <a:defRPr/>
            </a:pPr>
            <a:r>
              <a:rPr lang="en-US" sz="1000" dirty="0" err="1">
                <a:solidFill>
                  <a:srgbClr val="333399"/>
                </a:solidFill>
              </a:rPr>
              <a:t>cesg</a:t>
            </a:r>
            <a:r>
              <a:rPr lang="en-US" sz="1000" dirty="0">
                <a:solidFill>
                  <a:srgbClr val="333399"/>
                </a:solidFill>
              </a:rPr>
              <a:t>-</a:t>
            </a:r>
            <a:fld id="{A695BC2C-BEAC-4E31-AADE-93F4F0C57784}" type="slidenum">
              <a:rPr lang="en-US" sz="1000" smtClean="0">
                <a:solidFill>
                  <a:srgbClr val="333399"/>
                </a:solidFill>
              </a:rPr>
              <a:pPr defTabSz="820738" eaLnBrk="0" hangingPunct="0">
                <a:defRPr/>
              </a:pPr>
              <a:t>‹#›</a:t>
            </a:fld>
            <a:endParaRPr lang="en-US" sz="1000" dirty="0">
              <a:solidFill>
                <a:srgbClr val="333399"/>
              </a:solidFill>
            </a:endParaRPr>
          </a:p>
        </p:txBody>
      </p:sp>
      <p:sp>
        <p:nvSpPr>
          <p:cNvPr id="5" name="Rectangle 2017"/>
          <p:cNvSpPr>
            <a:spLocks noChangeArrowheads="1"/>
          </p:cNvSpPr>
          <p:nvPr userDrawn="1"/>
        </p:nvSpPr>
        <p:spPr bwMode="auto">
          <a:xfrm>
            <a:off x="2" y="6621463"/>
            <a:ext cx="907910" cy="23674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82058" tIns="41029" rIns="82058" bIns="41029">
            <a:spAutoFit/>
          </a:bodyPr>
          <a:lstStyle/>
          <a:p>
            <a:pPr defTabSz="820738" eaLnBrk="0" hangingPunct="0">
              <a:defRPr/>
            </a:pPr>
            <a:r>
              <a:rPr lang="en-US" sz="1000" b="1" baseline="0" dirty="0">
                <a:solidFill>
                  <a:srgbClr val="333399"/>
                </a:solidFill>
                <a:latin typeface="Arial" charset="0"/>
              </a:rPr>
              <a:t>10 May </a:t>
            </a:r>
            <a:r>
              <a:rPr lang="en-US" sz="1000" b="1" dirty="0">
                <a:solidFill>
                  <a:srgbClr val="333399"/>
                </a:solidFill>
                <a:latin typeface="Arial" charset="0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045005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ftr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hlink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hlink"/>
          </a:solidFill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hlink"/>
          </a:solidFill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hlink"/>
          </a:solidFill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hlink"/>
          </a:solidFill>
          <a:latin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hlink"/>
          </a:solidFill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hlink"/>
          </a:solidFill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hlink"/>
          </a:solidFill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chemeClr val="hlink"/>
          </a:solidFill>
          <a:latin typeface="Arial" charset="0"/>
        </a:defRPr>
      </a:lvl9pPr>
    </p:titleStyle>
    <p:bodyStyle>
      <a:lvl1pPr marL="230188" indent="-230188" algn="l" rtl="0" eaLnBrk="0" fontAlgn="base" hangingPunct="0">
        <a:lnSpc>
          <a:spcPct val="80000"/>
        </a:lnSpc>
        <a:spcBef>
          <a:spcPct val="10000"/>
        </a:spcBef>
        <a:spcAft>
          <a:spcPct val="10000"/>
        </a:spcAft>
        <a:buSzPct val="125000"/>
        <a:buChar char="•"/>
        <a:defRPr sz="2500" b="1">
          <a:solidFill>
            <a:schemeClr val="tx1"/>
          </a:solidFill>
          <a:latin typeface="+mn-lt"/>
          <a:ea typeface="+mn-ea"/>
          <a:cs typeface="+mn-cs"/>
        </a:defRPr>
      </a:lvl1pPr>
      <a:lvl2pPr marL="568325" indent="-222250" algn="l" rtl="0" eaLnBrk="0" fontAlgn="base" hangingPunct="0">
        <a:lnSpc>
          <a:spcPct val="80000"/>
        </a:lnSpc>
        <a:spcBef>
          <a:spcPct val="10000"/>
        </a:spcBef>
        <a:spcAft>
          <a:spcPct val="10000"/>
        </a:spcAft>
        <a:buSzPct val="125000"/>
        <a:buChar char="•"/>
        <a:defRPr sz="2200" b="1">
          <a:solidFill>
            <a:schemeClr val="tx1"/>
          </a:solidFill>
          <a:latin typeface="+mn-lt"/>
        </a:defRPr>
      </a:lvl2pPr>
      <a:lvl3pPr marL="914400" indent="-231775" algn="l" rtl="0" eaLnBrk="0" fontAlgn="base" hangingPunct="0">
        <a:lnSpc>
          <a:spcPct val="80000"/>
        </a:lnSpc>
        <a:spcBef>
          <a:spcPct val="10000"/>
        </a:spcBef>
        <a:spcAft>
          <a:spcPct val="10000"/>
        </a:spcAft>
        <a:buSzPct val="125000"/>
        <a:buChar char="-"/>
        <a:defRPr sz="2400" b="1">
          <a:solidFill>
            <a:schemeClr val="tx1"/>
          </a:solidFill>
          <a:latin typeface="+mn-lt"/>
        </a:defRPr>
      </a:lvl3pPr>
      <a:lvl4pPr marL="1260475" indent="-231775" algn="l" rtl="0" eaLnBrk="0" fontAlgn="base" hangingPunct="0">
        <a:lnSpc>
          <a:spcPct val="80000"/>
        </a:lnSpc>
        <a:spcBef>
          <a:spcPct val="10000"/>
        </a:spcBef>
        <a:spcAft>
          <a:spcPct val="10000"/>
        </a:spcAft>
        <a:buSzPct val="125000"/>
        <a:buChar char="-"/>
        <a:defRPr sz="2000" b="1">
          <a:solidFill>
            <a:schemeClr val="tx1"/>
          </a:solidFill>
          <a:latin typeface="+mn-lt"/>
        </a:defRPr>
      </a:lvl4pPr>
      <a:lvl5pPr marL="1597025" indent="-220663" algn="l" rtl="0" eaLnBrk="0" fontAlgn="base" hangingPunct="0">
        <a:lnSpc>
          <a:spcPct val="80000"/>
        </a:lnSpc>
        <a:spcBef>
          <a:spcPct val="10000"/>
        </a:spcBef>
        <a:spcAft>
          <a:spcPct val="10000"/>
        </a:spcAft>
        <a:buSzPct val="125000"/>
        <a:buChar char="•"/>
        <a:defRPr sz="2000" b="1">
          <a:solidFill>
            <a:schemeClr val="tx1"/>
          </a:solidFill>
          <a:latin typeface="+mn-lt"/>
        </a:defRPr>
      </a:lvl5pPr>
      <a:lvl6pPr marL="2054225" indent="-220663" algn="l" rtl="0" eaLnBrk="0" fontAlgn="base" hangingPunct="0">
        <a:lnSpc>
          <a:spcPct val="80000"/>
        </a:lnSpc>
        <a:spcBef>
          <a:spcPct val="10000"/>
        </a:spcBef>
        <a:spcAft>
          <a:spcPct val="10000"/>
        </a:spcAft>
        <a:buSzPct val="125000"/>
        <a:buChar char="•"/>
        <a:defRPr b="1">
          <a:solidFill>
            <a:schemeClr val="tx1"/>
          </a:solidFill>
          <a:latin typeface="+mn-lt"/>
        </a:defRPr>
      </a:lvl6pPr>
      <a:lvl7pPr marL="2511425" indent="-220663" algn="l" rtl="0" eaLnBrk="0" fontAlgn="base" hangingPunct="0">
        <a:lnSpc>
          <a:spcPct val="80000"/>
        </a:lnSpc>
        <a:spcBef>
          <a:spcPct val="10000"/>
        </a:spcBef>
        <a:spcAft>
          <a:spcPct val="10000"/>
        </a:spcAft>
        <a:buSzPct val="125000"/>
        <a:buChar char="•"/>
        <a:defRPr b="1">
          <a:solidFill>
            <a:schemeClr val="tx1"/>
          </a:solidFill>
          <a:latin typeface="+mn-lt"/>
        </a:defRPr>
      </a:lvl7pPr>
      <a:lvl8pPr marL="2968625" indent="-220663" algn="l" rtl="0" eaLnBrk="0" fontAlgn="base" hangingPunct="0">
        <a:lnSpc>
          <a:spcPct val="80000"/>
        </a:lnSpc>
        <a:spcBef>
          <a:spcPct val="10000"/>
        </a:spcBef>
        <a:spcAft>
          <a:spcPct val="10000"/>
        </a:spcAft>
        <a:buSzPct val="125000"/>
        <a:buChar char="•"/>
        <a:defRPr b="1">
          <a:solidFill>
            <a:schemeClr val="tx1"/>
          </a:solidFill>
          <a:latin typeface="+mn-lt"/>
        </a:defRPr>
      </a:lvl8pPr>
      <a:lvl9pPr marL="3425825" indent="-220663" algn="l" rtl="0" eaLnBrk="0" fontAlgn="base" hangingPunct="0">
        <a:lnSpc>
          <a:spcPct val="80000"/>
        </a:lnSpc>
        <a:spcBef>
          <a:spcPct val="10000"/>
        </a:spcBef>
        <a:spcAft>
          <a:spcPct val="10000"/>
        </a:spcAft>
        <a:buSzPct val="125000"/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.ccsds.org/meetings/2021Spring/2021SpringAgendas.aspx" TargetMode="External"/><Relationship Id="rId2" Type="http://schemas.openxmlformats.org/officeDocument/2006/relationships/hyperlink" Target="https://public.ccsds.org/meetings/2021Spring/default.aspx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secretariat@mailman.ccsds.org" TargetMode="External"/><Relationship Id="rId4" Type="http://schemas.openxmlformats.org/officeDocument/2006/relationships/hyperlink" Target="https://cwe.ccsds.org/default.aspx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csds.org/" TargetMode="External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hyperlink" Target="http://public.ccsds.org/about/AreaDirectors/TakahiroYamada.aspx" TargetMode="External"/><Relationship Id="rId39" Type="http://schemas.openxmlformats.org/officeDocument/2006/relationships/image" Target="../media/image42.jpeg"/><Relationship Id="rId21" Type="http://schemas.openxmlformats.org/officeDocument/2006/relationships/image" Target="../media/image28.png"/><Relationship Id="rId34" Type="http://schemas.openxmlformats.org/officeDocument/2006/relationships/image" Target="../media/image37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0.jpeg"/><Relationship Id="rId33" Type="http://schemas.openxmlformats.org/officeDocument/2006/relationships/image" Target="../media/image36.jpeg"/><Relationship Id="rId38" Type="http://schemas.openxmlformats.org/officeDocument/2006/relationships/image" Target="../media/image41.jpe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hyperlink" Target="http://public.ccsds.org/about/AreaDirectors/PeterShames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hyperlink" Target="http://public.ccsds.org/about/AreaDirectors/DaiStanton.aspx" TargetMode="External"/><Relationship Id="rId32" Type="http://schemas.openxmlformats.org/officeDocument/2006/relationships/image" Target="../media/image35.jpeg"/><Relationship Id="rId37" Type="http://schemas.openxmlformats.org/officeDocument/2006/relationships/image" Target="../media/image40.png"/><Relationship Id="rId40" Type="http://schemas.openxmlformats.org/officeDocument/2006/relationships/image" Target="../media/image43.jpe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29.jpeg"/><Relationship Id="rId28" Type="http://schemas.openxmlformats.org/officeDocument/2006/relationships/image" Target="../media/image32.jpeg"/><Relationship Id="rId36" Type="http://schemas.openxmlformats.org/officeDocument/2006/relationships/image" Target="../media/image39.jpe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31" Type="http://schemas.openxmlformats.org/officeDocument/2006/relationships/image" Target="../media/image34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hyperlink" Target="http://public.ccsds.org/about/AreaDirectors/GillesMoury.aspx" TargetMode="External"/><Relationship Id="rId27" Type="http://schemas.openxmlformats.org/officeDocument/2006/relationships/image" Target="../media/image31.jpeg"/><Relationship Id="rId30" Type="http://schemas.openxmlformats.org/officeDocument/2006/relationships/image" Target="../media/image33.jpeg"/><Relationship Id="rId35" Type="http://schemas.openxmlformats.org/officeDocument/2006/relationships/image" Target="../media/image38.jpeg"/><Relationship Id="rId8" Type="http://schemas.openxmlformats.org/officeDocument/2006/relationships/image" Target="../media/image15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rutal">
            <a:extLst>
              <a:ext uri="{FF2B5EF4-FFF2-40B4-BE49-F238E27FC236}">
                <a16:creationId xmlns:a16="http://schemas.microsoft.com/office/drawing/2014/main" id="{608CECE0-A0C5-4B3F-89B3-5CFB571B8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49" y="1383887"/>
            <a:ext cx="11218902" cy="409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EA93919-E945-413F-AC05-75B9D12B1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Spring 2021 Virtual CCSDS Technical and CESG Meetings</a:t>
            </a:r>
          </a:p>
        </p:txBody>
      </p:sp>
    </p:spTree>
    <p:extLst>
      <p:ext uri="{BB962C8B-B14F-4D97-AF65-F5344CB8AC3E}">
        <p14:creationId xmlns:p14="http://schemas.microsoft.com/office/powerpoint/2010/main" val="2987039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7"/>
            <a:ext cx="8229600" cy="581228"/>
          </a:xfrm>
        </p:spPr>
        <p:txBody>
          <a:bodyPr/>
          <a:lstStyle/>
          <a:p>
            <a:r>
              <a:rPr lang="en-US" dirty="0"/>
              <a:t>CMC Poll Statistics since CMC </a:t>
            </a:r>
            <a:r>
              <a:rPr lang="en-US" dirty="0" err="1"/>
              <a:t>Mtg</a:t>
            </a:r>
            <a:r>
              <a:rPr lang="en-US" dirty="0"/>
              <a:t> Fall 2020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786196"/>
            <a:ext cx="10972800" cy="4525963"/>
          </a:xfrm>
        </p:spPr>
        <p:txBody>
          <a:bodyPr/>
          <a:lstStyle/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Approval of new Projects (1)</a:t>
            </a:r>
            <a:endParaRPr lang="en-GB" sz="2000" dirty="0">
              <a:solidFill>
                <a:srgbClr val="000000"/>
              </a:solidFill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618FFD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New Projects of the SEA Area</a:t>
            </a:r>
          </a:p>
          <a:p>
            <a:pPr marL="403225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</a:rPr>
              <a:t>Reference Architecture for Space Data Systems (RASDS), revision 2 - Magenta Book</a:t>
            </a:r>
          </a:p>
          <a:p>
            <a:pPr marL="403225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</a:rPr>
              <a:t>Space Communication Cross Support Architecture Requirements Document, version 2 - Magenta Book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618FFD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New Projects of the CSS Area</a:t>
            </a:r>
          </a:p>
          <a:p>
            <a:pPr marL="403225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</a:rPr>
              <a:t>SPACE LINK EXTENSION - Space Link Extension - Forward Space Packet Service Specification Issue 4 - Blue Book</a:t>
            </a:r>
          </a:p>
          <a:p>
            <a:pPr marL="403225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</a:rPr>
              <a:t>SPACE LINK EXTENSION— FORWARD CLTU SERVICE SPECIFICATION Issue 5 - Blue Book</a:t>
            </a:r>
          </a:p>
          <a:p>
            <a:pPr marL="403225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</a:rPr>
              <a:t>SPACE LINK EXTENSION—RETURN ALL FRAMES SERVICE SPECIFICATION Issue 5 - Blue Book</a:t>
            </a:r>
          </a:p>
          <a:p>
            <a:pPr marL="403225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</a:rPr>
              <a:t>SPACE LINK EXTENSION—RETURN CHANNEL FRAMES SERVICE SPECIFICATION Issue 4 - Blue Book</a:t>
            </a:r>
          </a:p>
          <a:p>
            <a:pPr marL="403225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</a:rPr>
              <a:t>SPACE LINK EXTENSION—RETURN OPERATIONAL CONTROL FIELDS SERVICE SPECIFICATION Issue 4 - Blue Book</a:t>
            </a:r>
          </a:p>
        </p:txBody>
      </p:sp>
    </p:spTree>
    <p:extLst>
      <p:ext uri="{BB962C8B-B14F-4D97-AF65-F5344CB8AC3E}">
        <p14:creationId xmlns:p14="http://schemas.microsoft.com/office/powerpoint/2010/main" val="2771584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7"/>
            <a:ext cx="8229600" cy="581228"/>
          </a:xfrm>
        </p:spPr>
        <p:txBody>
          <a:bodyPr/>
          <a:lstStyle/>
          <a:p>
            <a:r>
              <a:rPr lang="en-US" dirty="0"/>
              <a:t>CMC Poll Statistics since CMC </a:t>
            </a:r>
            <a:r>
              <a:rPr lang="en-US" dirty="0" err="1"/>
              <a:t>Mtg</a:t>
            </a:r>
            <a:r>
              <a:rPr lang="en-US" dirty="0"/>
              <a:t> Fall 2020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786196"/>
            <a:ext cx="10972800" cy="5125717"/>
          </a:xfrm>
        </p:spPr>
        <p:txBody>
          <a:bodyPr/>
          <a:lstStyle/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Approval of new Projects (2)</a:t>
            </a:r>
            <a:endParaRPr lang="en-GB" sz="2000" dirty="0">
              <a:solidFill>
                <a:srgbClr val="000000"/>
              </a:solidFill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618FFD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New Projects of the SLS Area</a:t>
            </a:r>
          </a:p>
          <a:p>
            <a:pPr marL="403225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</a:rPr>
              <a:t>TC Space Data Link protocol, Issue 4 - Blue Book</a:t>
            </a:r>
          </a:p>
          <a:p>
            <a:pPr marL="403225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</a:rPr>
              <a:t>Unified Space Data Link Protocol Blue Book Issue 2 - Blue Book</a:t>
            </a:r>
          </a:p>
          <a:p>
            <a:pPr marL="403225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</a:rPr>
              <a:t>USLP Green Book Version 2 - Green Book</a:t>
            </a:r>
          </a:p>
          <a:p>
            <a:pPr marL="403225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srgbClr val="000000"/>
                </a:solidFill>
              </a:rPr>
              <a:t>Image Data Compression - Issue 3 - Green Book</a:t>
            </a:r>
          </a:p>
          <a:p>
            <a:pPr marL="0" indent="0" eaLnBrk="1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Tx/>
              <a:buNone/>
            </a:pPr>
            <a:endParaRPr lang="en-GB" sz="2000" kern="12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en-GB" sz="20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Other </a:t>
            </a:r>
          </a:p>
          <a:p>
            <a:pPr eaLnBrk="1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Tx/>
            </a:pP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SEA Charter Modification </a:t>
            </a:r>
          </a:p>
          <a:p>
            <a:pPr eaLnBrk="1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Tx/>
            </a:pPr>
            <a:endParaRPr lang="en-GB" sz="18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en-GB" sz="1800" dirty="0">
                <a:solidFill>
                  <a:srgbClr val="618FFD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New Appointments</a:t>
            </a:r>
          </a:p>
          <a:p>
            <a:pPr eaLnBrk="1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Tx/>
            </a:pP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Appointment of New Chair for the Coding and Synchronization Working Group (SLS-C&amp;S): Andrea </a:t>
            </a:r>
            <a:r>
              <a:rPr lang="en-GB" sz="18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Modenini</a:t>
            </a: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(ESA)</a:t>
            </a:r>
          </a:p>
          <a:p>
            <a:pPr eaLnBrk="1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Tx/>
            </a:pP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Approval a new Deputy WG Chair for SLS-OPT Working Group: Clemens </a:t>
            </a:r>
            <a:r>
              <a:rPr lang="en-GB" sz="18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Heese</a:t>
            </a: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(ESA)</a:t>
            </a:r>
          </a:p>
          <a:p>
            <a:pPr eaLnBrk="1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Tx/>
            </a:pP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Approval a new WG Chair &amp; Deputy WG Chair for the Spacecraft Monitor &amp; Control Working Group: WG Chair: Mehran </a:t>
            </a:r>
            <a:r>
              <a:rPr lang="en-GB" sz="18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Sarakati</a:t>
            </a: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Deputy WG Chair: Scott Reeves (NASA)</a:t>
            </a:r>
          </a:p>
          <a:p>
            <a:pPr eaLnBrk="1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Tx/>
            </a:pPr>
            <a:r>
              <a:rPr lang="en-GB" sz="1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Approval of a new WG Chair for DELTA-DIFFERENTIAL ONE WAY RANGING (DELTA-DOR): Javier de Vicente (ESA)</a:t>
            </a:r>
          </a:p>
          <a:p>
            <a:pPr eaLnBrk="1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Tx/>
            </a:pPr>
            <a:endParaRPr lang="en-GB" sz="1800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952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CCSDS Resources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9253" y="846137"/>
            <a:ext cx="9999761" cy="573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05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Area Directors / Area Directors Overview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1880" y="1195057"/>
            <a:ext cx="10163630" cy="471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74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WG Chair / Deputy Chair Overview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6206" y="753310"/>
            <a:ext cx="7360467" cy="593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42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dirty="0">
                <a:effectLst/>
              </a:rPr>
              <a:t>Working Group Agendas and Additional Resources</a:t>
            </a:r>
            <a:br>
              <a:rPr lang="en-NL" dirty="0">
                <a:effectLst/>
              </a:rPr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8462"/>
            <a:ext cx="10972800" cy="4525963"/>
          </a:xfrm>
        </p:spPr>
        <p:txBody>
          <a:bodyPr/>
          <a:lstStyle/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All information about the CCSDS Spring 2021 Meetings can be found on the CCSDS Public Website page: </a:t>
            </a:r>
            <a:r>
              <a:rPr lang="en-GB" sz="2000" dirty="0">
                <a:hlinkClick r:id="rId2"/>
              </a:rPr>
              <a:t>https://public.ccsds.org/meetings/2021Spring/default.aspx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Individual Working Group Agendas may be found on the CCSDS Public Website at: </a:t>
            </a:r>
            <a:r>
              <a:rPr lang="en-GB" sz="2000" dirty="0">
                <a:hlinkClick r:id="rId3"/>
              </a:rPr>
              <a:t>https://public.ccsds.org/meetings/2021Spring/2021SpringAgendas.aspx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To find contact information for each Area Director and Working Group Chair and request a meeting invitation visit the CWE at: </a:t>
            </a:r>
            <a:r>
              <a:rPr lang="en-GB" sz="2000" dirty="0">
                <a:hlinkClick r:id="rId4"/>
              </a:rPr>
              <a:t>https://cwe.ccsds.org/default.aspx</a:t>
            </a:r>
            <a:r>
              <a:rPr lang="en-GB" sz="2000" dirty="0"/>
              <a:t>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If you have any questions about the meetings or require any other assistance, please let us know at </a:t>
            </a:r>
            <a:r>
              <a:rPr lang="en-GB" sz="2000" dirty="0">
                <a:hlinkClick r:id="rId5"/>
              </a:rPr>
              <a:t>secretariat@mailman.ccsds.org</a:t>
            </a:r>
            <a:r>
              <a:rPr lang="en-GB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3727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3D1B1-CEE4-4058-9AC1-6C93D9343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B1FB8-D5BB-4C63-A07A-5300C944D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4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Secretariat wishes to thank CNES for providing the information on the location of the Fall 2021 CCSDS Meetings.</a:t>
            </a:r>
          </a:p>
        </p:txBody>
      </p:sp>
    </p:spTree>
    <p:extLst>
      <p:ext uri="{BB962C8B-B14F-4D97-AF65-F5344CB8AC3E}">
        <p14:creationId xmlns:p14="http://schemas.microsoft.com/office/powerpoint/2010/main" val="3573369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Meetings – Fall 2021</a:t>
            </a:r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EFB941A1-BFE4-4316-85E7-31ACE8E7CA4E}"/>
              </a:ext>
            </a:extLst>
          </p:cNvPr>
          <p:cNvSpPr txBox="1">
            <a:spLocks/>
          </p:cNvSpPr>
          <p:nvPr/>
        </p:nvSpPr>
        <p:spPr>
          <a:xfrm>
            <a:off x="452845" y="970573"/>
            <a:ext cx="7336102" cy="5246009"/>
          </a:xfrm>
        </p:spPr>
        <p:txBody>
          <a:bodyPr>
            <a:noAutofit/>
          </a:bodyPr>
          <a:lstStyle>
            <a:lvl1pPr marL="230188" indent="-230188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sz="25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325" indent="-222250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sz="2200" b="1">
                <a:solidFill>
                  <a:schemeClr val="tx1"/>
                </a:solidFill>
                <a:latin typeface="+mn-lt"/>
              </a:defRPr>
            </a:lvl2pPr>
            <a:lvl3pPr marL="914400" indent="-231775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-"/>
              <a:defRPr sz="2400" b="1">
                <a:solidFill>
                  <a:schemeClr val="tx1"/>
                </a:solidFill>
                <a:latin typeface="+mn-lt"/>
              </a:defRPr>
            </a:lvl3pPr>
            <a:lvl4pPr marL="1260475" indent="-231775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-"/>
              <a:defRPr sz="2000" b="1">
                <a:solidFill>
                  <a:schemeClr val="tx1"/>
                </a:solidFill>
                <a:latin typeface="+mn-lt"/>
              </a:defRPr>
            </a:lvl4pPr>
            <a:lvl5pPr marL="1597025" indent="-220663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sz="2000" b="1">
                <a:solidFill>
                  <a:schemeClr val="tx1"/>
                </a:solidFill>
                <a:latin typeface="+mn-lt"/>
              </a:defRPr>
            </a:lvl5pPr>
            <a:lvl6pPr marL="2054225" indent="-220663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b="1">
                <a:solidFill>
                  <a:schemeClr val="tx1"/>
                </a:solidFill>
                <a:latin typeface="+mn-lt"/>
              </a:defRPr>
            </a:lvl6pPr>
            <a:lvl7pPr marL="2511425" indent="-220663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b="1">
                <a:solidFill>
                  <a:schemeClr val="tx1"/>
                </a:solidFill>
                <a:latin typeface="+mn-lt"/>
              </a:defRPr>
            </a:lvl7pPr>
            <a:lvl8pPr marL="2968625" indent="-220663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b="1">
                <a:solidFill>
                  <a:schemeClr val="tx1"/>
                </a:solidFill>
                <a:latin typeface="+mn-lt"/>
              </a:defRPr>
            </a:lvl8pPr>
            <a:lvl9pPr marL="3425825" indent="-220663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Aft>
                <a:spcPts val="648"/>
              </a:spcAft>
              <a:buNone/>
            </a:pPr>
            <a:r>
              <a:rPr lang="fr-FR" sz="2800" kern="0" dirty="0"/>
              <a:t>Toulouse, France</a:t>
            </a:r>
          </a:p>
          <a:p>
            <a:pPr marL="0" indent="0" algn="ctr">
              <a:spcAft>
                <a:spcPts val="648"/>
              </a:spcAft>
              <a:buNone/>
            </a:pPr>
            <a:endParaRPr lang="fr-FR" kern="0" dirty="0"/>
          </a:p>
          <a:p>
            <a:pPr marL="0" indent="0" algn="ctr">
              <a:spcAft>
                <a:spcPts val="648"/>
              </a:spcAft>
              <a:buNone/>
            </a:pPr>
            <a:r>
              <a:rPr lang="fr-FR" sz="2000" kern="0" dirty="0" err="1"/>
              <a:t>Hosted</a:t>
            </a:r>
            <a:r>
              <a:rPr lang="fr-FR" sz="2000" kern="0" dirty="0"/>
              <a:t> by CNES at the</a:t>
            </a:r>
          </a:p>
          <a:p>
            <a:pPr marL="0" indent="0" algn="ctr">
              <a:spcAft>
                <a:spcPts val="648"/>
              </a:spcAft>
              <a:buNone/>
            </a:pPr>
            <a:r>
              <a:rPr lang="fr-FR" sz="2000" kern="0" dirty="0"/>
              <a:t>Mercure </a:t>
            </a:r>
            <a:r>
              <a:rPr lang="fr-FR" sz="2000" kern="0" dirty="0" err="1"/>
              <a:t>Hotel</a:t>
            </a:r>
            <a:endParaRPr lang="fr-FR" sz="2000" kern="0" dirty="0"/>
          </a:p>
          <a:p>
            <a:pPr marL="346075" lvl="1" indent="0" algn="ctr">
              <a:spcAft>
                <a:spcPts val="648"/>
              </a:spcAft>
              <a:buNone/>
            </a:pPr>
            <a:r>
              <a:rPr lang="fr-FR" sz="1600" kern="0" dirty="0"/>
              <a:t>(</a:t>
            </a:r>
            <a:r>
              <a:rPr lang="fr-FR" sz="1600" kern="0" dirty="0" err="1"/>
              <a:t>with</a:t>
            </a:r>
            <a:r>
              <a:rPr lang="fr-FR" sz="1600" kern="0" dirty="0"/>
              <a:t> </a:t>
            </a:r>
            <a:r>
              <a:rPr lang="fr-FR" sz="1600" kern="0" dirty="0" err="1"/>
              <a:t>additional</a:t>
            </a:r>
            <a:r>
              <a:rPr lang="fr-FR" sz="1600" kern="0" dirty="0"/>
              <a:t> meeting </a:t>
            </a:r>
            <a:r>
              <a:rPr lang="fr-FR" sz="1600" kern="0" dirty="0" err="1"/>
              <a:t>rooms</a:t>
            </a:r>
            <a:r>
              <a:rPr lang="fr-FR" sz="1600" kern="0" dirty="0"/>
              <a:t> at the </a:t>
            </a:r>
            <a:r>
              <a:rPr lang="fr-FR" sz="1600" kern="0" dirty="0" err="1"/>
              <a:t>nearby</a:t>
            </a:r>
            <a:r>
              <a:rPr lang="fr-FR" sz="1600" kern="0" dirty="0"/>
              <a:t> Novotel) </a:t>
            </a:r>
          </a:p>
          <a:p>
            <a:pPr>
              <a:spcAft>
                <a:spcPts val="648"/>
              </a:spcAft>
            </a:pPr>
            <a:endParaRPr lang="fr-FR" sz="1188" kern="0" dirty="0"/>
          </a:p>
          <a:p>
            <a:pPr algn="ctr">
              <a:spcAft>
                <a:spcPts val="648"/>
              </a:spcAft>
            </a:pPr>
            <a:r>
              <a:rPr lang="fr-FR" sz="1800" kern="0" dirty="0"/>
              <a:t>CCSDS Technical Meetings: 18 to 22 </a:t>
            </a:r>
            <a:r>
              <a:rPr lang="fr-FR" sz="1800" kern="0" dirty="0" err="1"/>
              <a:t>October</a:t>
            </a:r>
            <a:r>
              <a:rPr lang="fr-FR" sz="1800" kern="0" dirty="0"/>
              <a:t> 2021 </a:t>
            </a:r>
          </a:p>
          <a:p>
            <a:pPr algn="ctr">
              <a:spcAft>
                <a:spcPts val="648"/>
              </a:spcAft>
            </a:pPr>
            <a:r>
              <a:rPr lang="fr-FR" sz="1800" kern="0" dirty="0"/>
              <a:t>CESG: 25 </a:t>
            </a:r>
            <a:r>
              <a:rPr lang="en-US" sz="1800" kern="0" dirty="0"/>
              <a:t>October</a:t>
            </a:r>
            <a:r>
              <a:rPr lang="fr-FR" sz="1800" kern="0" dirty="0"/>
              <a:t> 2021 </a:t>
            </a:r>
          </a:p>
          <a:p>
            <a:pPr algn="ctr">
              <a:spcAft>
                <a:spcPts val="648"/>
              </a:spcAft>
            </a:pPr>
            <a:r>
              <a:rPr lang="fr-FR" sz="1800" kern="0" dirty="0"/>
              <a:t>CESG+CMC and CMC/ISO meetings: 26 to 28 </a:t>
            </a:r>
            <a:r>
              <a:rPr lang="fr-FR" sz="1800" kern="0" dirty="0" err="1"/>
              <a:t>October</a:t>
            </a:r>
            <a:r>
              <a:rPr lang="fr-FR" sz="1800" kern="0" dirty="0"/>
              <a:t> 2021 </a:t>
            </a:r>
          </a:p>
          <a:p>
            <a:endParaRPr lang="fr-FR" sz="1188" kern="0" dirty="0"/>
          </a:p>
          <a:p>
            <a:r>
              <a:rPr lang="en-US" sz="1600" kern="0" dirty="0"/>
              <a:t>Registration</a:t>
            </a:r>
            <a:r>
              <a:rPr lang="en-US" sz="1600" b="0" kern="0" dirty="0"/>
              <a:t> will be required on the CCSDS web site. Participant badges will be available on site.</a:t>
            </a:r>
          </a:p>
          <a:p>
            <a:r>
              <a:rPr lang="en-US" sz="1600" kern="0" dirty="0" err="1"/>
              <a:t>WiFi</a:t>
            </a:r>
            <a:r>
              <a:rPr lang="en-US" sz="1600" b="0" kern="0" dirty="0"/>
              <a:t> is available in the hotel including meeting rooms.</a:t>
            </a:r>
          </a:p>
          <a:p>
            <a:r>
              <a:rPr lang="en-US" sz="1600" kern="0" dirty="0"/>
              <a:t>Coffee Breaks</a:t>
            </a:r>
            <a:r>
              <a:rPr lang="en-US" sz="1600" b="0" kern="0" dirty="0"/>
              <a:t> will be served in several areas between meeting rooms.</a:t>
            </a:r>
          </a:p>
          <a:p>
            <a:r>
              <a:rPr lang="en-US" sz="1600" kern="0" dirty="0"/>
              <a:t>Lunches</a:t>
            </a:r>
            <a:r>
              <a:rPr lang="en-US" sz="1600" b="0" kern="0" dirty="0"/>
              <a:t> will be served at the Mercure hotel: free of charge for registered participants with coupons distributed on registration day.</a:t>
            </a:r>
          </a:p>
          <a:p>
            <a:r>
              <a:rPr lang="en-US" sz="1600" kern="0" dirty="0"/>
              <a:t>Cocktail Receptions </a:t>
            </a:r>
            <a:r>
              <a:rPr lang="en-US" sz="1600" b="0" kern="0" dirty="0"/>
              <a:t>will be offered by CNES during both weeks: free of charge for registered participants with coupons distributed on registration day.</a:t>
            </a:r>
          </a:p>
        </p:txBody>
      </p:sp>
      <p:pic>
        <p:nvPicPr>
          <p:cNvPr id="8" name="Image 2">
            <a:extLst>
              <a:ext uri="{FF2B5EF4-FFF2-40B4-BE49-F238E27FC236}">
                <a16:creationId xmlns:a16="http://schemas.microsoft.com/office/drawing/2014/main" id="{FF5FA60D-8CF3-4873-ADF1-A6298E00F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8947" y="743495"/>
            <a:ext cx="3950208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54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Meetings – Fall 2021</a:t>
            </a:r>
          </a:p>
        </p:txBody>
      </p:sp>
      <p:pic>
        <p:nvPicPr>
          <p:cNvPr id="5" name="Image 5">
            <a:extLst>
              <a:ext uri="{FF2B5EF4-FFF2-40B4-BE49-F238E27FC236}">
                <a16:creationId xmlns:a16="http://schemas.microsoft.com/office/drawing/2014/main" id="{94114792-8231-4197-80BC-89E9C85D60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" t="3214" r="21737" b="27314"/>
          <a:stretch/>
        </p:blipFill>
        <p:spPr>
          <a:xfrm>
            <a:off x="1410029" y="872875"/>
            <a:ext cx="4685976" cy="2856082"/>
          </a:xfrm>
          <a:prstGeom prst="rect">
            <a:avLst/>
          </a:prstGeom>
        </p:spPr>
      </p:pic>
      <p:pic>
        <p:nvPicPr>
          <p:cNvPr id="6" name="Image 6">
            <a:extLst>
              <a:ext uri="{FF2B5EF4-FFF2-40B4-BE49-F238E27FC236}">
                <a16:creationId xmlns:a16="http://schemas.microsoft.com/office/drawing/2014/main" id="{50EA9732-D363-4E05-99C3-68E20229B8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" t="21116" r="10884" b="7144"/>
          <a:stretch/>
        </p:blipFill>
        <p:spPr>
          <a:xfrm>
            <a:off x="6096000" y="866049"/>
            <a:ext cx="4707431" cy="2854136"/>
          </a:xfrm>
          <a:prstGeom prst="rect">
            <a:avLst/>
          </a:prstGeom>
        </p:spPr>
      </p:pic>
      <p:pic>
        <p:nvPicPr>
          <p:cNvPr id="9" name="Image 7">
            <a:extLst>
              <a:ext uri="{FF2B5EF4-FFF2-40B4-BE49-F238E27FC236}">
                <a16:creationId xmlns:a16="http://schemas.microsoft.com/office/drawing/2014/main" id="{395B81B9-4304-4D0B-B126-CD7B99579F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"/>
          <a:stretch/>
        </p:blipFill>
        <p:spPr>
          <a:xfrm>
            <a:off x="1407191" y="3728957"/>
            <a:ext cx="4688810" cy="285413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EDDB00F-D729-4650-931C-42DB83B5A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720185"/>
            <a:ext cx="4701868" cy="286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86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Meetings – Fall 2021</a:t>
            </a:r>
          </a:p>
        </p:txBody>
      </p:sp>
      <p:sp>
        <p:nvSpPr>
          <p:cNvPr id="3" name="Espace réservé du contenu 3">
            <a:extLst>
              <a:ext uri="{FF2B5EF4-FFF2-40B4-BE49-F238E27FC236}">
                <a16:creationId xmlns:a16="http://schemas.microsoft.com/office/drawing/2014/main" id="{E5CAA2B6-9B90-43C5-B730-010736587641}"/>
              </a:ext>
            </a:extLst>
          </p:cNvPr>
          <p:cNvSpPr txBox="1">
            <a:spLocks/>
          </p:cNvSpPr>
          <p:nvPr/>
        </p:nvSpPr>
        <p:spPr>
          <a:xfrm>
            <a:off x="1083845" y="961840"/>
            <a:ext cx="9946008" cy="5325277"/>
          </a:xfrm>
        </p:spPr>
        <p:txBody>
          <a:bodyPr>
            <a:normAutofit/>
          </a:bodyPr>
          <a:lstStyle>
            <a:lvl1pPr marL="230188" indent="-230188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sz="25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8325" indent="-222250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sz="2200" b="1">
                <a:solidFill>
                  <a:schemeClr val="tx1"/>
                </a:solidFill>
                <a:latin typeface="+mn-lt"/>
              </a:defRPr>
            </a:lvl2pPr>
            <a:lvl3pPr marL="914400" indent="-231775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-"/>
              <a:defRPr sz="2400" b="1">
                <a:solidFill>
                  <a:schemeClr val="tx1"/>
                </a:solidFill>
                <a:latin typeface="+mn-lt"/>
              </a:defRPr>
            </a:lvl3pPr>
            <a:lvl4pPr marL="1260475" indent="-231775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-"/>
              <a:defRPr sz="2000" b="1">
                <a:solidFill>
                  <a:schemeClr val="tx1"/>
                </a:solidFill>
                <a:latin typeface="+mn-lt"/>
              </a:defRPr>
            </a:lvl4pPr>
            <a:lvl5pPr marL="1597025" indent="-220663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sz="2000" b="1">
                <a:solidFill>
                  <a:schemeClr val="tx1"/>
                </a:solidFill>
                <a:latin typeface="+mn-lt"/>
              </a:defRPr>
            </a:lvl5pPr>
            <a:lvl6pPr marL="2054225" indent="-220663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b="1">
                <a:solidFill>
                  <a:schemeClr val="tx1"/>
                </a:solidFill>
                <a:latin typeface="+mn-lt"/>
              </a:defRPr>
            </a:lvl6pPr>
            <a:lvl7pPr marL="2511425" indent="-220663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b="1">
                <a:solidFill>
                  <a:schemeClr val="tx1"/>
                </a:solidFill>
                <a:latin typeface="+mn-lt"/>
              </a:defRPr>
            </a:lvl7pPr>
            <a:lvl8pPr marL="2968625" indent="-220663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b="1">
                <a:solidFill>
                  <a:schemeClr val="tx1"/>
                </a:solidFill>
                <a:latin typeface="+mn-lt"/>
              </a:defRPr>
            </a:lvl8pPr>
            <a:lvl9pPr marL="3425825" indent="-220663" algn="l" rtl="0" eaLnBrk="0" fontAlgn="base" hangingPunct="0">
              <a:lnSpc>
                <a:spcPct val="80000"/>
              </a:lnSpc>
              <a:spcBef>
                <a:spcPct val="10000"/>
              </a:spcBef>
              <a:spcAft>
                <a:spcPct val="10000"/>
              </a:spcAft>
              <a:buSzPct val="125000"/>
              <a:buChar char="•"/>
              <a:defRPr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Hôtel Mercure Toulouse Centre </a:t>
            </a:r>
            <a:r>
              <a:rPr lang="en-US" kern="0" dirty="0" err="1"/>
              <a:t>Compans</a:t>
            </a:r>
            <a:endParaRPr lang="en-US" kern="0" dirty="0"/>
          </a:p>
          <a:p>
            <a:r>
              <a:rPr lang="en-US" b="0" kern="0" dirty="0"/>
              <a:t>4 Stars Hôtel - 8 </a:t>
            </a:r>
            <a:r>
              <a:rPr lang="en-US" b="0" kern="0" dirty="0" err="1"/>
              <a:t>Espl</a:t>
            </a:r>
            <a:r>
              <a:rPr lang="en-US" b="0" kern="0" dirty="0"/>
              <a:t>. </a:t>
            </a:r>
            <a:r>
              <a:rPr lang="en-US" b="0" kern="0" dirty="0" err="1"/>
              <a:t>Compans</a:t>
            </a:r>
            <a:r>
              <a:rPr lang="en-US" b="0" kern="0" dirty="0"/>
              <a:t> </a:t>
            </a:r>
            <a:r>
              <a:rPr lang="en-US" b="0" kern="0" dirty="0" err="1"/>
              <a:t>Caffarelli</a:t>
            </a:r>
            <a:r>
              <a:rPr lang="en-US" b="0" kern="0" dirty="0"/>
              <a:t>, 31000 Toulouse</a:t>
            </a:r>
            <a:endParaRPr lang="en-US" kern="0" dirty="0"/>
          </a:p>
          <a:p>
            <a:endParaRPr lang="en-US" kern="0" dirty="0"/>
          </a:p>
          <a:p>
            <a:r>
              <a:rPr lang="en-US" kern="0" dirty="0"/>
              <a:t>Novotel Toulouse Centre </a:t>
            </a:r>
            <a:r>
              <a:rPr lang="en-US" kern="0" dirty="0" err="1"/>
              <a:t>Compans</a:t>
            </a:r>
            <a:r>
              <a:rPr lang="en-US" kern="0" dirty="0"/>
              <a:t> </a:t>
            </a:r>
            <a:r>
              <a:rPr lang="en-US" kern="0" dirty="0" err="1"/>
              <a:t>Caffarelli</a:t>
            </a:r>
            <a:endParaRPr lang="en-US" kern="0" dirty="0"/>
          </a:p>
          <a:p>
            <a:r>
              <a:rPr lang="en-US" b="0" kern="0" dirty="0"/>
              <a:t>4 Stars Hôtel - 5 place Alfonse Jourdain, 31000 Toulouse </a:t>
            </a:r>
          </a:p>
          <a:p>
            <a:endParaRPr lang="en-US" kern="0" dirty="0"/>
          </a:p>
          <a:p>
            <a:r>
              <a:rPr lang="en-US" kern="0" dirty="0"/>
              <a:t>Room rates (2020): </a:t>
            </a:r>
          </a:p>
          <a:p>
            <a:r>
              <a:rPr lang="en-US" b="0" kern="0" dirty="0"/>
              <a:t>Week days		110 € including breakfast</a:t>
            </a:r>
          </a:p>
          <a:p>
            <a:r>
              <a:rPr lang="en-US" b="0" kern="0" dirty="0"/>
              <a:t>Friday ~ Sunday	90 € including breakfast</a:t>
            </a:r>
          </a:p>
          <a:p>
            <a:r>
              <a:rPr lang="en-US" b="0" kern="0" dirty="0"/>
              <a:t>Public parking	13 € / day.</a:t>
            </a:r>
          </a:p>
        </p:txBody>
      </p:sp>
    </p:spTree>
    <p:extLst>
      <p:ext uri="{BB962C8B-B14F-4D97-AF65-F5344CB8AC3E}">
        <p14:creationId xmlns:p14="http://schemas.microsoft.com/office/powerpoint/2010/main" val="4170242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Meetings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289525"/>
              </p:ext>
            </p:extLst>
          </p:nvPr>
        </p:nvGraphicFramePr>
        <p:xfrm>
          <a:off x="1757680" y="975355"/>
          <a:ext cx="8686800" cy="5654803"/>
        </p:xfrm>
        <a:graphic>
          <a:graphicData uri="http://schemas.openxmlformats.org/drawingml/2006/table">
            <a:tbl>
              <a:tblPr/>
              <a:tblGrid>
                <a:gridCol w="1197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4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4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957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8090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WG/CMC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Host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Location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Date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Comments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Fall 2021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WG/CESG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CNES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Toulouse, France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18-25 October 2021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CMC/SC13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CNES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Toulouse, France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26-28 October 2021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Spring 2022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WG/CESG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NASA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Huntsville, Alabama, USA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9-26 May 2022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CMC/SC13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JAXA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Tokyo, Japan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 Date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Fall 2022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WG/CESG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TBD, hosted by ESTEC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 Date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CMC/SC13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 Date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6067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Spring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2023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WG/CESG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NASA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 Date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CMC/SC13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INPE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Sao Jose dos Campos, Brazil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Date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Fall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2023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WG/CESG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UKSA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 Date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CMC/SC13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UKSA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Date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Spring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2024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WG/CESG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NASA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 Date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CMC/SC13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ROSCOSMOS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Date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Fall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2024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WG/CESG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 Date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9608"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CMC/SC13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ESA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TBD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Date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6" name="Left Arrow 5"/>
          <p:cNvSpPr/>
          <p:nvPr/>
        </p:nvSpPr>
        <p:spPr bwMode="auto">
          <a:xfrm>
            <a:off x="9056552" y="1356355"/>
            <a:ext cx="1143000" cy="762000"/>
          </a:xfrm>
          <a:prstGeom prst="leftArrow">
            <a:avLst>
              <a:gd name="adj1" fmla="val 50000"/>
              <a:gd name="adj2" fmla="val 47778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2000" b="1" dirty="0">
                <a:solidFill>
                  <a:prstClr val="white"/>
                </a:solidFill>
                <a:latin typeface="Arial"/>
              </a:rPr>
              <a:t>5-Day</a:t>
            </a:r>
          </a:p>
        </p:txBody>
      </p:sp>
      <p:sp>
        <p:nvSpPr>
          <p:cNvPr id="7" name="Left Arrow 5">
            <a:extLst>
              <a:ext uri="{FF2B5EF4-FFF2-40B4-BE49-F238E27FC236}">
                <a16:creationId xmlns:a16="http://schemas.microsoft.com/office/drawing/2014/main" id="{5890570F-97B4-46DF-B7A0-6BB9D928111D}"/>
              </a:ext>
            </a:extLst>
          </p:cNvPr>
          <p:cNvSpPr/>
          <p:nvPr/>
        </p:nvSpPr>
        <p:spPr bwMode="auto">
          <a:xfrm>
            <a:off x="9056552" y="2118355"/>
            <a:ext cx="1143000" cy="762000"/>
          </a:xfrm>
          <a:prstGeom prst="leftArrow">
            <a:avLst>
              <a:gd name="adj1" fmla="val 50000"/>
              <a:gd name="adj2" fmla="val 47778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2000" b="1" dirty="0">
                <a:solidFill>
                  <a:prstClr val="white"/>
                </a:solidFill>
                <a:latin typeface="Arial"/>
              </a:rPr>
              <a:t>5-Day</a:t>
            </a:r>
          </a:p>
        </p:txBody>
      </p:sp>
    </p:spTree>
    <p:extLst>
      <p:ext uri="{BB962C8B-B14F-4D97-AF65-F5344CB8AC3E}">
        <p14:creationId xmlns:p14="http://schemas.microsoft.com/office/powerpoint/2010/main" val="28079712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06" y="1466191"/>
            <a:ext cx="6831107" cy="474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616299" y="274639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9pPr>
          </a:lstStyle>
          <a:p>
            <a:r>
              <a:rPr lang="en-US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CCSDS Overview </a:t>
            </a: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6648595" y="2072629"/>
            <a:ext cx="5349204" cy="2939266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 Active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Publications: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176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Normative (Blue &amp; Magenta)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113</a:t>
            </a:r>
            <a:endParaRPr lang="en-US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Informative (Green)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Downloadable for free from 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www.ccsds.org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major pubs since 1982: 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~392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(Some were historical mission needs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superseded technologies)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874965" y="1181551"/>
            <a:ext cx="3021981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Active Publications</a:t>
            </a:r>
          </a:p>
        </p:txBody>
      </p:sp>
    </p:spTree>
    <p:extLst>
      <p:ext uri="{BB962C8B-B14F-4D97-AF65-F5344CB8AC3E}">
        <p14:creationId xmlns:p14="http://schemas.microsoft.com/office/powerpoint/2010/main" val="1041359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2561845" y="129243"/>
            <a:ext cx="7043737" cy="3365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hlink"/>
                </a:solidFill>
                <a:latin typeface="Arial" charset="0"/>
              </a:defRPr>
            </a:lvl9pPr>
          </a:lstStyle>
          <a:p>
            <a:r>
              <a:rPr lang="en-US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Members of the CESG</a:t>
            </a:r>
          </a:p>
        </p:txBody>
      </p:sp>
      <p:sp>
        <p:nvSpPr>
          <p:cNvPr id="3" name="Rectangle 2"/>
          <p:cNvSpPr/>
          <p:nvPr/>
        </p:nvSpPr>
        <p:spPr>
          <a:xfrm>
            <a:off x="6904067" y="1073117"/>
            <a:ext cx="5100828" cy="52322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CESG Chair	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K.-J. Schulz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Deputy 		Wallace Tai /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Nom.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 Area Director	Peter Shames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Deputy		Hiroshi Takeuchi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MOIMS Area Director	Mario Merri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Deputy		Marc</a:t>
            </a:r>
            <a:r>
              <a:rPr kumimoji="0" lang="en-US" sz="1600" b="1" i="1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en-US" sz="1600" b="1" i="1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uhaze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CSS Area Director	Erik Barkley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Deputy		Colin Haddow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SLS Area Director 	G-P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Calzolari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16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Deputy		Gilles Moury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SIS Area Director 	Scott Burleigh / </a:t>
            </a:r>
            <a:r>
              <a:rPr lang="en-US" sz="16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Deputy		Tomaso de Cola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SOIS Area Director	J. Wilmot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57300" algn="l"/>
                <a:tab pos="2403475" algn="l"/>
              </a:tabLst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Deputy		X. He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20174" y="1274265"/>
            <a:ext cx="5548490" cy="5031055"/>
            <a:chOff x="731500" y="1086295"/>
            <a:chExt cx="5548490" cy="5031055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ltGray">
            <a:xfrm>
              <a:off x="808310" y="1086295"/>
              <a:ext cx="1261749" cy="704528"/>
            </a:xfrm>
            <a:prstGeom prst="roundRect">
              <a:avLst>
                <a:gd name="adj" fmla="val 32106"/>
              </a:avLst>
            </a:prstGeom>
            <a:solidFill>
              <a:srgbClr val="FF9933"/>
            </a:solidFill>
            <a:ln w="165100" algn="ctr">
              <a:solidFill>
                <a:srgbClr val="FF9933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731500" y="1201510"/>
              <a:ext cx="5548490" cy="4915840"/>
              <a:chOff x="214064" y="587030"/>
              <a:chExt cx="8767755" cy="6563878"/>
            </a:xfrm>
          </p:grpSpPr>
          <p:grpSp>
            <p:nvGrpSpPr>
              <p:cNvPr id="14" name="Group 153"/>
              <p:cNvGrpSpPr/>
              <p:nvPr/>
            </p:nvGrpSpPr>
            <p:grpSpPr>
              <a:xfrm>
                <a:off x="625460" y="1725455"/>
                <a:ext cx="7794467" cy="2754522"/>
                <a:chOff x="648204" y="1970299"/>
                <a:chExt cx="7794467" cy="2754522"/>
              </a:xfrm>
            </p:grpSpPr>
            <p:cxnSp>
              <p:nvCxnSpPr>
                <p:cNvPr id="152" name="Straight Connector 452"/>
                <p:cNvCxnSpPr>
                  <a:cxnSpLocks noChangeShapeType="1"/>
                </p:cNvCxnSpPr>
                <p:nvPr/>
              </p:nvCxnSpPr>
              <p:spPr bwMode="ltGray">
                <a:xfrm>
                  <a:off x="6021329" y="2741109"/>
                  <a:ext cx="1479482" cy="421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53" name="Straight Connector 452"/>
                <p:cNvCxnSpPr>
                  <a:cxnSpLocks noChangeShapeType="1"/>
                </p:cNvCxnSpPr>
                <p:nvPr/>
              </p:nvCxnSpPr>
              <p:spPr bwMode="ltGray">
                <a:xfrm>
                  <a:off x="6056635" y="4010293"/>
                  <a:ext cx="1681187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54" name="Straight Connector 520"/>
                <p:cNvCxnSpPr>
                  <a:cxnSpLocks noChangeShapeType="1"/>
                </p:cNvCxnSpPr>
                <p:nvPr/>
              </p:nvCxnSpPr>
              <p:spPr bwMode="auto">
                <a:xfrm rot="10800000" flipH="1" flipV="1">
                  <a:off x="4305787" y="2741937"/>
                  <a:ext cx="1326698" cy="956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cxnSp>
              <p:nvCxnSpPr>
                <p:cNvPr id="155" name="Straight Connector 520"/>
                <p:cNvCxnSpPr>
                  <a:cxnSpLocks noChangeShapeType="1"/>
                </p:cNvCxnSpPr>
                <p:nvPr/>
              </p:nvCxnSpPr>
              <p:spPr bwMode="auto">
                <a:xfrm rot="10800000" flipH="1" flipV="1">
                  <a:off x="4307684" y="3994168"/>
                  <a:ext cx="1326698" cy="956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  <p:sp>
              <p:nvSpPr>
                <p:cNvPr id="156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2548843" y="1970299"/>
                  <a:ext cx="1248991" cy="751276"/>
                </a:xfrm>
                <a:custGeom>
                  <a:avLst/>
                  <a:gdLst>
                    <a:gd name="T0" fmla="*/ 1259681 w 1259681"/>
                    <a:gd name="T1" fmla="*/ 0 h 893864"/>
                    <a:gd name="T2" fmla="*/ 831056 w 1259681"/>
                    <a:gd name="T3" fmla="*/ 677344 h 893864"/>
                    <a:gd name="T4" fmla="*/ 0 w 1259681"/>
                    <a:gd name="T5" fmla="*/ 690441 h 893864"/>
                    <a:gd name="T6" fmla="*/ 0 60000 65536"/>
                    <a:gd name="T7" fmla="*/ 0 60000 65536"/>
                    <a:gd name="T8" fmla="*/ 0 60000 65536"/>
                    <a:gd name="T9" fmla="*/ 0 w 1259681"/>
                    <a:gd name="T10" fmla="*/ 0 h 893864"/>
                    <a:gd name="T11" fmla="*/ 1259681 w 1259681"/>
                    <a:gd name="T12" fmla="*/ 893864 h 89386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259681" h="893864">
                      <a:moveTo>
                        <a:pt x="1259681" y="0"/>
                      </a:moveTo>
                      <a:lnTo>
                        <a:pt x="831056" y="876906"/>
                      </a:lnTo>
                      <a:lnTo>
                        <a:pt x="0" y="893864"/>
                      </a:ln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1609148" y="2481371"/>
                  <a:ext cx="2200491" cy="242239"/>
                </a:xfrm>
                <a:custGeom>
                  <a:avLst/>
                  <a:gdLst>
                    <a:gd name="T0" fmla="*/ 2219325 w 2219325"/>
                    <a:gd name="T1" fmla="*/ 0 h 288215"/>
                    <a:gd name="T2" fmla="*/ 1790715 w 2219325"/>
                    <a:gd name="T3" fmla="*/ 207655 h 288215"/>
                    <a:gd name="T4" fmla="*/ 0 w 2219325"/>
                    <a:gd name="T5" fmla="*/ 222625 h 288215"/>
                    <a:gd name="T6" fmla="*/ 0 60000 65536"/>
                    <a:gd name="T7" fmla="*/ 0 60000 65536"/>
                    <a:gd name="T8" fmla="*/ 0 60000 65536"/>
                    <a:gd name="T9" fmla="*/ 0 w 2219325"/>
                    <a:gd name="T10" fmla="*/ 0 h 288215"/>
                    <a:gd name="T11" fmla="*/ 2219325 w 2219325"/>
                    <a:gd name="T12" fmla="*/ 288215 h 2882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19325" h="288215">
                      <a:moveTo>
                        <a:pt x="2219325" y="0"/>
                      </a:moveTo>
                      <a:lnTo>
                        <a:pt x="1790700" y="268835"/>
                      </a:lnTo>
                      <a:lnTo>
                        <a:pt x="0" y="288215"/>
                      </a:ln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648204" y="3625684"/>
                  <a:ext cx="3104769" cy="342010"/>
                </a:xfrm>
                <a:custGeom>
                  <a:avLst/>
                  <a:gdLst>
                    <a:gd name="T0" fmla="*/ 3131343 w 3131343"/>
                    <a:gd name="T1" fmla="*/ 0 h 406921"/>
                    <a:gd name="T2" fmla="*/ 2105025 w 3131343"/>
                    <a:gd name="T3" fmla="*/ 303103 h 406921"/>
                    <a:gd name="T4" fmla="*/ 0 w 3131343"/>
                    <a:gd name="T5" fmla="*/ 314328 h 406921"/>
                    <a:gd name="T6" fmla="*/ 0 60000 65536"/>
                    <a:gd name="T7" fmla="*/ 0 60000 65536"/>
                    <a:gd name="T8" fmla="*/ 0 60000 65536"/>
                    <a:gd name="T9" fmla="*/ 0 w 3131343"/>
                    <a:gd name="T10" fmla="*/ 0 h 406921"/>
                    <a:gd name="T11" fmla="*/ 3131343 w 3131343"/>
                    <a:gd name="T12" fmla="*/ 406921 h 40692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131343" h="406921">
                      <a:moveTo>
                        <a:pt x="3131343" y="0"/>
                      </a:moveTo>
                      <a:lnTo>
                        <a:pt x="2105024" y="392387"/>
                      </a:lnTo>
                      <a:lnTo>
                        <a:pt x="0" y="406921"/>
                      </a:ln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915002" y="3961586"/>
                  <a:ext cx="2835611" cy="358423"/>
                </a:xfrm>
                <a:custGeom>
                  <a:avLst/>
                  <a:gdLst>
                    <a:gd name="T0" fmla="*/ 2859881 w 2859881"/>
                    <a:gd name="T1" fmla="*/ 329415 h 426449"/>
                    <a:gd name="T2" fmla="*/ 1924064 w 2859881"/>
                    <a:gd name="T3" fmla="*/ 1 h 426449"/>
                    <a:gd name="T4" fmla="*/ 0 w 2859881"/>
                    <a:gd name="T5" fmla="*/ 0 h 426449"/>
                    <a:gd name="T6" fmla="*/ 0 60000 65536"/>
                    <a:gd name="T7" fmla="*/ 0 60000 65536"/>
                    <a:gd name="T8" fmla="*/ 0 60000 65536"/>
                    <a:gd name="T9" fmla="*/ 0 w 2859881"/>
                    <a:gd name="T10" fmla="*/ 0 h 426449"/>
                    <a:gd name="T11" fmla="*/ 2859881 w 2859881"/>
                    <a:gd name="T12" fmla="*/ 426449 h 42644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859881" h="426449">
                      <a:moveTo>
                        <a:pt x="2859881" y="426449"/>
                      </a:moveTo>
                      <a:lnTo>
                        <a:pt x="1924049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913288" y="2735828"/>
                  <a:ext cx="2891629" cy="377879"/>
                </a:xfrm>
                <a:custGeom>
                  <a:avLst/>
                  <a:gdLst>
                    <a:gd name="T0" fmla="*/ 2993231 w 2993231"/>
                    <a:gd name="T1" fmla="*/ 344374 h 445830"/>
                    <a:gd name="T2" fmla="*/ 2469357 w 2993231"/>
                    <a:gd name="T3" fmla="*/ 0 h 445830"/>
                    <a:gd name="T4" fmla="*/ 0 w 2993231"/>
                    <a:gd name="T5" fmla="*/ 1870 h 445830"/>
                    <a:gd name="T6" fmla="*/ 0 60000 65536"/>
                    <a:gd name="T7" fmla="*/ 0 60000 65536"/>
                    <a:gd name="T8" fmla="*/ 0 60000 65536"/>
                    <a:gd name="T9" fmla="*/ 0 w 2993231"/>
                    <a:gd name="T10" fmla="*/ 0 h 445830"/>
                    <a:gd name="T11" fmla="*/ 2993231 w 2993231"/>
                    <a:gd name="T12" fmla="*/ 445830 h 445830"/>
                    <a:gd name="connsiteX0" fmla="*/ 2993231 w 2993231"/>
                    <a:gd name="connsiteY0" fmla="*/ 445830 h 445830"/>
                    <a:gd name="connsiteX1" fmla="*/ 2469356 w 2993231"/>
                    <a:gd name="connsiteY1" fmla="*/ 0 h 445830"/>
                    <a:gd name="connsiteX2" fmla="*/ 353301 w 2993231"/>
                    <a:gd name="connsiteY2" fmla="*/ 1898 h 445830"/>
                    <a:gd name="connsiteX3" fmla="*/ 0 w 2993231"/>
                    <a:gd name="connsiteY3" fmla="*/ 2421 h 445830"/>
                    <a:gd name="connsiteX0" fmla="*/ 2916379 w 2916379"/>
                    <a:gd name="connsiteY0" fmla="*/ 445830 h 445830"/>
                    <a:gd name="connsiteX1" fmla="*/ 2392504 w 2916379"/>
                    <a:gd name="connsiteY1" fmla="*/ 0 h 445830"/>
                    <a:gd name="connsiteX2" fmla="*/ 276449 w 2916379"/>
                    <a:gd name="connsiteY2" fmla="*/ 1898 h 445830"/>
                    <a:gd name="connsiteX3" fmla="*/ 0 w 2916379"/>
                    <a:gd name="connsiteY3" fmla="*/ 268742 h 445830"/>
                    <a:gd name="connsiteX0" fmla="*/ 2916379 w 2916379"/>
                    <a:gd name="connsiteY0" fmla="*/ 449598 h 449598"/>
                    <a:gd name="connsiteX1" fmla="*/ 2392504 w 2916379"/>
                    <a:gd name="connsiteY1" fmla="*/ 3768 h 449598"/>
                    <a:gd name="connsiteX2" fmla="*/ 468580 w 2916379"/>
                    <a:gd name="connsiteY2" fmla="*/ 0 h 449598"/>
                    <a:gd name="connsiteX3" fmla="*/ 0 w 2916379"/>
                    <a:gd name="connsiteY3" fmla="*/ 272510 h 449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6379" h="449598">
                      <a:moveTo>
                        <a:pt x="2916379" y="449598"/>
                      </a:moveTo>
                      <a:lnTo>
                        <a:pt x="2392504" y="3768"/>
                      </a:lnTo>
                      <a:lnTo>
                        <a:pt x="468580" y="0"/>
                      </a:lnTo>
                      <a:lnTo>
                        <a:pt x="0" y="272510"/>
                      </a:ln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Freeform 160"/>
                <p:cNvSpPr/>
                <p:nvPr/>
              </p:nvSpPr>
              <p:spPr bwMode="auto">
                <a:xfrm>
                  <a:off x="7693201" y="2743203"/>
                  <a:ext cx="749470" cy="1225118"/>
                </a:xfrm>
                <a:custGeom>
                  <a:avLst/>
                  <a:gdLst>
                    <a:gd name="connsiteX0" fmla="*/ 0 w 1145219"/>
                    <a:gd name="connsiteY0" fmla="*/ 0 h 1269506"/>
                    <a:gd name="connsiteX1" fmla="*/ 1145219 w 1145219"/>
                    <a:gd name="connsiteY1" fmla="*/ 8877 h 1269506"/>
                    <a:gd name="connsiteX2" fmla="*/ 1136341 w 1145219"/>
                    <a:gd name="connsiteY2" fmla="*/ 1269506 h 1269506"/>
                    <a:gd name="connsiteX3" fmla="*/ 8877 w 1145219"/>
                    <a:gd name="connsiteY3" fmla="*/ 1269506 h 1269506"/>
                    <a:gd name="connsiteX4" fmla="*/ 8877 w 1145219"/>
                    <a:gd name="connsiteY4" fmla="*/ 1269506 h 1269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5219" h="1269506">
                      <a:moveTo>
                        <a:pt x="0" y="0"/>
                      </a:moveTo>
                      <a:lnTo>
                        <a:pt x="1145219" y="8877"/>
                      </a:lnTo>
                      <a:cubicBezTo>
                        <a:pt x="1142260" y="429087"/>
                        <a:pt x="1139300" y="849296"/>
                        <a:pt x="1136341" y="1269506"/>
                      </a:cubicBezTo>
                      <a:lnTo>
                        <a:pt x="8877" y="1269506"/>
                      </a:lnTo>
                      <a:lnTo>
                        <a:pt x="8877" y="1269506"/>
                      </a:ln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2600926" y="4018736"/>
                  <a:ext cx="1225886" cy="706085"/>
                </a:xfrm>
                <a:custGeom>
                  <a:avLst/>
                  <a:gdLst>
                    <a:gd name="T0" fmla="*/ 2859881 w 2859881"/>
                    <a:gd name="T1" fmla="*/ 329415 h 426449"/>
                    <a:gd name="T2" fmla="*/ 1924064 w 2859881"/>
                    <a:gd name="T3" fmla="*/ 1 h 426449"/>
                    <a:gd name="T4" fmla="*/ 0 w 2859881"/>
                    <a:gd name="T5" fmla="*/ 0 h 426449"/>
                    <a:gd name="T6" fmla="*/ 0 60000 65536"/>
                    <a:gd name="T7" fmla="*/ 0 60000 65536"/>
                    <a:gd name="T8" fmla="*/ 0 60000 65536"/>
                    <a:gd name="T9" fmla="*/ 0 w 2859881"/>
                    <a:gd name="T10" fmla="*/ 0 h 426449"/>
                    <a:gd name="T11" fmla="*/ 2859881 w 2859881"/>
                    <a:gd name="T12" fmla="*/ 426449 h 426449"/>
                    <a:gd name="connsiteX0" fmla="*/ 2490029 w 2490029"/>
                    <a:gd name="connsiteY0" fmla="*/ 630439 h 630439"/>
                    <a:gd name="connsiteX1" fmla="*/ 1924049 w 2490029"/>
                    <a:gd name="connsiteY1" fmla="*/ 1 h 630439"/>
                    <a:gd name="connsiteX2" fmla="*/ 0 w 2490029"/>
                    <a:gd name="connsiteY2" fmla="*/ 0 h 630439"/>
                    <a:gd name="connsiteX0" fmla="*/ 2490029 w 2490029"/>
                    <a:gd name="connsiteY0" fmla="*/ 840095 h 840095"/>
                    <a:gd name="connsiteX1" fmla="*/ 1813574 w 2490029"/>
                    <a:gd name="connsiteY1" fmla="*/ 0 h 840095"/>
                    <a:gd name="connsiteX2" fmla="*/ 0 w 2490029"/>
                    <a:gd name="connsiteY2" fmla="*/ 209656 h 840095"/>
                    <a:gd name="connsiteX0" fmla="*/ 1236378 w 1236378"/>
                    <a:gd name="connsiteY0" fmla="*/ 840095 h 840095"/>
                    <a:gd name="connsiteX1" fmla="*/ 559923 w 1236378"/>
                    <a:gd name="connsiteY1" fmla="*/ 0 h 840095"/>
                    <a:gd name="connsiteX2" fmla="*/ 0 w 1236378"/>
                    <a:gd name="connsiteY2" fmla="*/ 0 h 8400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36378" h="840095">
                      <a:moveTo>
                        <a:pt x="1236378" y="840095"/>
                      </a:moveTo>
                      <a:lnTo>
                        <a:pt x="559923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Group 140"/>
              <p:cNvGrpSpPr/>
              <p:nvPr/>
            </p:nvGrpSpPr>
            <p:grpSpPr>
              <a:xfrm>
                <a:off x="625460" y="1725455"/>
                <a:ext cx="7794467" cy="2754522"/>
                <a:chOff x="648204" y="1970299"/>
                <a:chExt cx="7794467" cy="2754522"/>
              </a:xfrm>
            </p:grpSpPr>
            <p:cxnSp>
              <p:nvCxnSpPr>
                <p:cNvPr id="141" name="Straight Connector 452"/>
                <p:cNvCxnSpPr>
                  <a:cxnSpLocks noChangeShapeType="1"/>
                </p:cNvCxnSpPr>
                <p:nvPr/>
              </p:nvCxnSpPr>
              <p:spPr bwMode="ltGray">
                <a:xfrm>
                  <a:off x="6021329" y="2741109"/>
                  <a:ext cx="1479482" cy="4216"/>
                </a:xfrm>
                <a:prstGeom prst="line">
                  <a:avLst/>
                </a:pr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</p:spPr>
            </p:cxnSp>
            <p:cxnSp>
              <p:nvCxnSpPr>
                <p:cNvPr id="142" name="Straight Connector 452"/>
                <p:cNvCxnSpPr>
                  <a:cxnSpLocks noChangeShapeType="1"/>
                </p:cNvCxnSpPr>
                <p:nvPr/>
              </p:nvCxnSpPr>
              <p:spPr bwMode="ltGray">
                <a:xfrm>
                  <a:off x="6056635" y="4010293"/>
                  <a:ext cx="1681187" cy="0"/>
                </a:xfrm>
                <a:prstGeom prst="line">
                  <a:avLst/>
                </a:pr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</p:spPr>
            </p:cxnSp>
            <p:cxnSp>
              <p:nvCxnSpPr>
                <p:cNvPr id="143" name="Straight Connector 520"/>
                <p:cNvCxnSpPr>
                  <a:cxnSpLocks noChangeShapeType="1"/>
                </p:cNvCxnSpPr>
                <p:nvPr/>
              </p:nvCxnSpPr>
              <p:spPr bwMode="auto">
                <a:xfrm rot="10800000" flipH="1" flipV="1">
                  <a:off x="4305787" y="2741937"/>
                  <a:ext cx="1326698" cy="9567"/>
                </a:xfrm>
                <a:prstGeom prst="line">
                  <a:avLst/>
                </a:pr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</p:spPr>
            </p:cxnSp>
            <p:cxnSp>
              <p:nvCxnSpPr>
                <p:cNvPr id="144" name="Straight Connector 520"/>
                <p:cNvCxnSpPr>
                  <a:cxnSpLocks noChangeShapeType="1"/>
                </p:cNvCxnSpPr>
                <p:nvPr/>
              </p:nvCxnSpPr>
              <p:spPr bwMode="auto">
                <a:xfrm rot="10800000" flipH="1" flipV="1">
                  <a:off x="4307684" y="3994168"/>
                  <a:ext cx="1326698" cy="9567"/>
                </a:xfrm>
                <a:prstGeom prst="line">
                  <a:avLst/>
                </a:pr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</p:spPr>
            </p:cxnSp>
            <p:sp>
              <p:nvSpPr>
                <p:cNvPr id="145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2548843" y="1970299"/>
                  <a:ext cx="1248991" cy="751276"/>
                </a:xfrm>
                <a:custGeom>
                  <a:avLst/>
                  <a:gdLst>
                    <a:gd name="T0" fmla="*/ 1259681 w 1259681"/>
                    <a:gd name="T1" fmla="*/ 0 h 893864"/>
                    <a:gd name="T2" fmla="*/ 831056 w 1259681"/>
                    <a:gd name="T3" fmla="*/ 677344 h 893864"/>
                    <a:gd name="T4" fmla="*/ 0 w 1259681"/>
                    <a:gd name="T5" fmla="*/ 690441 h 893864"/>
                    <a:gd name="T6" fmla="*/ 0 60000 65536"/>
                    <a:gd name="T7" fmla="*/ 0 60000 65536"/>
                    <a:gd name="T8" fmla="*/ 0 60000 65536"/>
                    <a:gd name="T9" fmla="*/ 0 w 1259681"/>
                    <a:gd name="T10" fmla="*/ 0 h 893864"/>
                    <a:gd name="T11" fmla="*/ 1259681 w 1259681"/>
                    <a:gd name="T12" fmla="*/ 893864 h 89386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259681" h="893864">
                      <a:moveTo>
                        <a:pt x="1259681" y="0"/>
                      </a:moveTo>
                      <a:lnTo>
                        <a:pt x="831056" y="876906"/>
                      </a:lnTo>
                      <a:lnTo>
                        <a:pt x="0" y="893864"/>
                      </a:lnTo>
                    </a:path>
                  </a:pathLst>
                </a:cu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1609148" y="2481371"/>
                  <a:ext cx="2200491" cy="242239"/>
                </a:xfrm>
                <a:custGeom>
                  <a:avLst/>
                  <a:gdLst>
                    <a:gd name="T0" fmla="*/ 2219325 w 2219325"/>
                    <a:gd name="T1" fmla="*/ 0 h 288215"/>
                    <a:gd name="T2" fmla="*/ 1790715 w 2219325"/>
                    <a:gd name="T3" fmla="*/ 207655 h 288215"/>
                    <a:gd name="T4" fmla="*/ 0 w 2219325"/>
                    <a:gd name="T5" fmla="*/ 222625 h 288215"/>
                    <a:gd name="T6" fmla="*/ 0 60000 65536"/>
                    <a:gd name="T7" fmla="*/ 0 60000 65536"/>
                    <a:gd name="T8" fmla="*/ 0 60000 65536"/>
                    <a:gd name="T9" fmla="*/ 0 w 2219325"/>
                    <a:gd name="T10" fmla="*/ 0 h 288215"/>
                    <a:gd name="T11" fmla="*/ 2219325 w 2219325"/>
                    <a:gd name="T12" fmla="*/ 288215 h 2882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19325" h="288215">
                      <a:moveTo>
                        <a:pt x="2219325" y="0"/>
                      </a:moveTo>
                      <a:lnTo>
                        <a:pt x="1790700" y="268835"/>
                      </a:lnTo>
                      <a:lnTo>
                        <a:pt x="0" y="288215"/>
                      </a:lnTo>
                    </a:path>
                  </a:pathLst>
                </a:cu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648204" y="3625684"/>
                  <a:ext cx="3104769" cy="342010"/>
                </a:xfrm>
                <a:custGeom>
                  <a:avLst/>
                  <a:gdLst>
                    <a:gd name="T0" fmla="*/ 3131343 w 3131343"/>
                    <a:gd name="T1" fmla="*/ 0 h 406921"/>
                    <a:gd name="T2" fmla="*/ 2105025 w 3131343"/>
                    <a:gd name="T3" fmla="*/ 303103 h 406921"/>
                    <a:gd name="T4" fmla="*/ 0 w 3131343"/>
                    <a:gd name="T5" fmla="*/ 314328 h 406921"/>
                    <a:gd name="T6" fmla="*/ 0 60000 65536"/>
                    <a:gd name="T7" fmla="*/ 0 60000 65536"/>
                    <a:gd name="T8" fmla="*/ 0 60000 65536"/>
                    <a:gd name="T9" fmla="*/ 0 w 3131343"/>
                    <a:gd name="T10" fmla="*/ 0 h 406921"/>
                    <a:gd name="T11" fmla="*/ 3131343 w 3131343"/>
                    <a:gd name="T12" fmla="*/ 406921 h 40692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131343" h="406921">
                      <a:moveTo>
                        <a:pt x="3131343" y="0"/>
                      </a:moveTo>
                      <a:lnTo>
                        <a:pt x="2105024" y="392387"/>
                      </a:lnTo>
                      <a:lnTo>
                        <a:pt x="0" y="406921"/>
                      </a:lnTo>
                    </a:path>
                  </a:pathLst>
                </a:cu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915002" y="3961586"/>
                  <a:ext cx="2835611" cy="358423"/>
                </a:xfrm>
                <a:custGeom>
                  <a:avLst/>
                  <a:gdLst>
                    <a:gd name="T0" fmla="*/ 2859881 w 2859881"/>
                    <a:gd name="T1" fmla="*/ 329415 h 426449"/>
                    <a:gd name="T2" fmla="*/ 1924064 w 2859881"/>
                    <a:gd name="T3" fmla="*/ 1 h 426449"/>
                    <a:gd name="T4" fmla="*/ 0 w 2859881"/>
                    <a:gd name="T5" fmla="*/ 0 h 426449"/>
                    <a:gd name="T6" fmla="*/ 0 60000 65536"/>
                    <a:gd name="T7" fmla="*/ 0 60000 65536"/>
                    <a:gd name="T8" fmla="*/ 0 60000 65536"/>
                    <a:gd name="T9" fmla="*/ 0 w 2859881"/>
                    <a:gd name="T10" fmla="*/ 0 h 426449"/>
                    <a:gd name="T11" fmla="*/ 2859881 w 2859881"/>
                    <a:gd name="T12" fmla="*/ 426449 h 42644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859881" h="426449">
                      <a:moveTo>
                        <a:pt x="2859881" y="426449"/>
                      </a:moveTo>
                      <a:lnTo>
                        <a:pt x="1924049" y="1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913288" y="2735828"/>
                  <a:ext cx="2891629" cy="377879"/>
                </a:xfrm>
                <a:custGeom>
                  <a:avLst/>
                  <a:gdLst>
                    <a:gd name="T0" fmla="*/ 2993231 w 2993231"/>
                    <a:gd name="T1" fmla="*/ 344374 h 445830"/>
                    <a:gd name="T2" fmla="*/ 2469357 w 2993231"/>
                    <a:gd name="T3" fmla="*/ 0 h 445830"/>
                    <a:gd name="T4" fmla="*/ 0 w 2993231"/>
                    <a:gd name="T5" fmla="*/ 1870 h 445830"/>
                    <a:gd name="T6" fmla="*/ 0 60000 65536"/>
                    <a:gd name="T7" fmla="*/ 0 60000 65536"/>
                    <a:gd name="T8" fmla="*/ 0 60000 65536"/>
                    <a:gd name="T9" fmla="*/ 0 w 2993231"/>
                    <a:gd name="T10" fmla="*/ 0 h 445830"/>
                    <a:gd name="T11" fmla="*/ 2993231 w 2993231"/>
                    <a:gd name="T12" fmla="*/ 445830 h 445830"/>
                    <a:gd name="connsiteX0" fmla="*/ 2993231 w 2993231"/>
                    <a:gd name="connsiteY0" fmla="*/ 445830 h 445830"/>
                    <a:gd name="connsiteX1" fmla="*/ 2469356 w 2993231"/>
                    <a:gd name="connsiteY1" fmla="*/ 0 h 445830"/>
                    <a:gd name="connsiteX2" fmla="*/ 353301 w 2993231"/>
                    <a:gd name="connsiteY2" fmla="*/ 1898 h 445830"/>
                    <a:gd name="connsiteX3" fmla="*/ 0 w 2993231"/>
                    <a:gd name="connsiteY3" fmla="*/ 2421 h 445830"/>
                    <a:gd name="connsiteX0" fmla="*/ 2916379 w 2916379"/>
                    <a:gd name="connsiteY0" fmla="*/ 445830 h 445830"/>
                    <a:gd name="connsiteX1" fmla="*/ 2392504 w 2916379"/>
                    <a:gd name="connsiteY1" fmla="*/ 0 h 445830"/>
                    <a:gd name="connsiteX2" fmla="*/ 276449 w 2916379"/>
                    <a:gd name="connsiteY2" fmla="*/ 1898 h 445830"/>
                    <a:gd name="connsiteX3" fmla="*/ 0 w 2916379"/>
                    <a:gd name="connsiteY3" fmla="*/ 268742 h 445830"/>
                    <a:gd name="connsiteX0" fmla="*/ 2916379 w 2916379"/>
                    <a:gd name="connsiteY0" fmla="*/ 449598 h 449598"/>
                    <a:gd name="connsiteX1" fmla="*/ 2392504 w 2916379"/>
                    <a:gd name="connsiteY1" fmla="*/ 3768 h 449598"/>
                    <a:gd name="connsiteX2" fmla="*/ 468580 w 2916379"/>
                    <a:gd name="connsiteY2" fmla="*/ 0 h 449598"/>
                    <a:gd name="connsiteX3" fmla="*/ 0 w 2916379"/>
                    <a:gd name="connsiteY3" fmla="*/ 272510 h 449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6379" h="449598">
                      <a:moveTo>
                        <a:pt x="2916379" y="449598"/>
                      </a:moveTo>
                      <a:lnTo>
                        <a:pt x="2392504" y="3768"/>
                      </a:lnTo>
                      <a:lnTo>
                        <a:pt x="468580" y="0"/>
                      </a:lnTo>
                      <a:lnTo>
                        <a:pt x="0" y="272510"/>
                      </a:lnTo>
                    </a:path>
                  </a:pathLst>
                </a:cu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Freeform 149"/>
                <p:cNvSpPr/>
                <p:nvPr/>
              </p:nvSpPr>
              <p:spPr bwMode="auto">
                <a:xfrm>
                  <a:off x="7693201" y="2743203"/>
                  <a:ext cx="749470" cy="1225118"/>
                </a:xfrm>
                <a:custGeom>
                  <a:avLst/>
                  <a:gdLst>
                    <a:gd name="connsiteX0" fmla="*/ 0 w 1145219"/>
                    <a:gd name="connsiteY0" fmla="*/ 0 h 1269506"/>
                    <a:gd name="connsiteX1" fmla="*/ 1145219 w 1145219"/>
                    <a:gd name="connsiteY1" fmla="*/ 8877 h 1269506"/>
                    <a:gd name="connsiteX2" fmla="*/ 1136341 w 1145219"/>
                    <a:gd name="connsiteY2" fmla="*/ 1269506 h 1269506"/>
                    <a:gd name="connsiteX3" fmla="*/ 8877 w 1145219"/>
                    <a:gd name="connsiteY3" fmla="*/ 1269506 h 1269506"/>
                    <a:gd name="connsiteX4" fmla="*/ 8877 w 1145219"/>
                    <a:gd name="connsiteY4" fmla="*/ 1269506 h 1269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5219" h="1269506">
                      <a:moveTo>
                        <a:pt x="0" y="0"/>
                      </a:moveTo>
                      <a:lnTo>
                        <a:pt x="1145219" y="8877"/>
                      </a:lnTo>
                      <a:cubicBezTo>
                        <a:pt x="1142260" y="429087"/>
                        <a:pt x="1139300" y="849296"/>
                        <a:pt x="1136341" y="1269506"/>
                      </a:cubicBezTo>
                      <a:lnTo>
                        <a:pt x="8877" y="1269506"/>
                      </a:lnTo>
                      <a:lnTo>
                        <a:pt x="8877" y="1269506"/>
                      </a:lnTo>
                    </a:path>
                  </a:pathLst>
                </a:cu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Freeform 492"/>
                <p:cNvSpPr>
                  <a:spLocks noChangeArrowheads="1"/>
                </p:cNvSpPr>
                <p:nvPr/>
              </p:nvSpPr>
              <p:spPr bwMode="auto">
                <a:xfrm flipV="1">
                  <a:off x="2600926" y="4018736"/>
                  <a:ext cx="1225886" cy="706085"/>
                </a:xfrm>
                <a:custGeom>
                  <a:avLst/>
                  <a:gdLst>
                    <a:gd name="T0" fmla="*/ 2859881 w 2859881"/>
                    <a:gd name="T1" fmla="*/ 329415 h 426449"/>
                    <a:gd name="T2" fmla="*/ 1924064 w 2859881"/>
                    <a:gd name="T3" fmla="*/ 1 h 426449"/>
                    <a:gd name="T4" fmla="*/ 0 w 2859881"/>
                    <a:gd name="T5" fmla="*/ 0 h 426449"/>
                    <a:gd name="T6" fmla="*/ 0 60000 65536"/>
                    <a:gd name="T7" fmla="*/ 0 60000 65536"/>
                    <a:gd name="T8" fmla="*/ 0 60000 65536"/>
                    <a:gd name="T9" fmla="*/ 0 w 2859881"/>
                    <a:gd name="T10" fmla="*/ 0 h 426449"/>
                    <a:gd name="T11" fmla="*/ 2859881 w 2859881"/>
                    <a:gd name="T12" fmla="*/ 426449 h 426449"/>
                    <a:gd name="connsiteX0" fmla="*/ 2490029 w 2490029"/>
                    <a:gd name="connsiteY0" fmla="*/ 630439 h 630439"/>
                    <a:gd name="connsiteX1" fmla="*/ 1924049 w 2490029"/>
                    <a:gd name="connsiteY1" fmla="*/ 1 h 630439"/>
                    <a:gd name="connsiteX2" fmla="*/ 0 w 2490029"/>
                    <a:gd name="connsiteY2" fmla="*/ 0 h 630439"/>
                    <a:gd name="connsiteX0" fmla="*/ 2490029 w 2490029"/>
                    <a:gd name="connsiteY0" fmla="*/ 840095 h 840095"/>
                    <a:gd name="connsiteX1" fmla="*/ 1813574 w 2490029"/>
                    <a:gd name="connsiteY1" fmla="*/ 0 h 840095"/>
                    <a:gd name="connsiteX2" fmla="*/ 0 w 2490029"/>
                    <a:gd name="connsiteY2" fmla="*/ 209656 h 840095"/>
                    <a:gd name="connsiteX0" fmla="*/ 1236378 w 1236378"/>
                    <a:gd name="connsiteY0" fmla="*/ 840095 h 840095"/>
                    <a:gd name="connsiteX1" fmla="*/ 559923 w 1236378"/>
                    <a:gd name="connsiteY1" fmla="*/ 0 h 840095"/>
                    <a:gd name="connsiteX2" fmla="*/ 0 w 1236378"/>
                    <a:gd name="connsiteY2" fmla="*/ 0 h 8400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36378" h="840095">
                      <a:moveTo>
                        <a:pt x="1236378" y="840095"/>
                      </a:moveTo>
                      <a:lnTo>
                        <a:pt x="559923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" name="Rounded Rectangle 15"/>
              <p:cNvSpPr/>
              <p:nvPr/>
            </p:nvSpPr>
            <p:spPr bwMode="auto">
              <a:xfrm>
                <a:off x="7236528" y="1432139"/>
                <a:ext cx="1386472" cy="5718767"/>
              </a:xfrm>
              <a:prstGeom prst="roundRect">
                <a:avLst/>
              </a:prstGeom>
              <a:gradFill>
                <a:gsLst>
                  <a:gs pos="0">
                    <a:srgbClr val="FFB3B3"/>
                  </a:gs>
                  <a:gs pos="100000">
                    <a:srgbClr val="FFDDDE"/>
                  </a:gs>
                </a:gsLst>
                <a:lin ang="5400000" scaled="0"/>
              </a:gradFill>
              <a:ln w="38100">
                <a:noFill/>
                <a:round/>
                <a:headEnd/>
                <a:tailEnd/>
              </a:ln>
            </p:spPr>
            <p:txBody>
              <a:bodyPr wrap="none"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grpSp>
            <p:nvGrpSpPr>
              <p:cNvPr id="17" name="Group 237"/>
              <p:cNvGrpSpPr/>
              <p:nvPr/>
            </p:nvGrpSpPr>
            <p:grpSpPr>
              <a:xfrm>
                <a:off x="7111406" y="5096575"/>
                <a:ext cx="1704944" cy="1110081"/>
                <a:chOff x="7111406" y="5282220"/>
                <a:chExt cx="1704944" cy="1110081"/>
              </a:xfrm>
            </p:grpSpPr>
            <p:sp>
              <p:nvSpPr>
                <p:cNvPr id="139" name="Text Box 162"/>
                <p:cNvSpPr txBox="1">
                  <a:spLocks noChangeArrowheads="1"/>
                </p:cNvSpPr>
                <p:nvPr/>
              </p:nvSpPr>
              <p:spPr bwMode="auto">
                <a:xfrm>
                  <a:off x="7111406" y="5714219"/>
                  <a:ext cx="1704944" cy="6780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99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Data Archive Ingestion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99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Navigation 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99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Spacecraft Monitor &amp; Control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3399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Telerobotics</a:t>
                  </a:r>
                  <a:endParaRPr kumimoji="0" lang="en-US" sz="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99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Planning &amp; Scheduling</a:t>
                  </a:r>
                </a:p>
              </p:txBody>
            </p:sp>
            <p:sp>
              <p:nvSpPr>
                <p:cNvPr id="140" name="Rounded Rectangle 139"/>
                <p:cNvSpPr/>
                <p:nvPr/>
              </p:nvSpPr>
              <p:spPr bwMode="auto">
                <a:xfrm>
                  <a:off x="7236528" y="5282220"/>
                  <a:ext cx="1386472" cy="36398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0000"/>
                </a:solidFill>
                <a:ln w="25400">
                  <a:solidFill>
                    <a:srgbClr val="FF0000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  <p:txBody>
                <a:bodyPr wrap="none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/>
                      <a:ea typeface="+mn-ea"/>
                      <a:cs typeface="Arial Narrow"/>
                    </a:rPr>
                    <a:t>Mission Ops &amp;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/>
                      <a:ea typeface="+mn-ea"/>
                      <a:cs typeface="Arial Narrow"/>
                    </a:rPr>
                    <a:t>Info Mgt Services</a:t>
                  </a:r>
                </a:p>
              </p:txBody>
            </p:sp>
          </p:grpSp>
          <p:sp>
            <p:nvSpPr>
              <p:cNvPr id="18" name="Rounded Rectangle 17"/>
              <p:cNvSpPr/>
              <p:nvPr/>
            </p:nvSpPr>
            <p:spPr bwMode="auto">
              <a:xfrm>
                <a:off x="5546924" y="1445457"/>
                <a:ext cx="1529611" cy="5705451"/>
              </a:xfrm>
              <a:prstGeom prst="roundRect">
                <a:avLst/>
              </a:prstGeom>
              <a:gradFill>
                <a:gsLst>
                  <a:gs pos="0">
                    <a:srgbClr val="FFCCFF"/>
                  </a:gs>
                  <a:gs pos="100000">
                    <a:srgbClr val="FFE1FF"/>
                  </a:gs>
                </a:gsLst>
                <a:lin ang="5400000" scaled="0"/>
              </a:gradFill>
              <a:ln w="38100">
                <a:noFill/>
                <a:round/>
                <a:headEnd/>
                <a:tailEnd/>
              </a:ln>
            </p:spPr>
            <p:txBody>
              <a:bodyPr wrap="none"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grpSp>
            <p:nvGrpSpPr>
              <p:cNvPr id="19" name="Group 215"/>
              <p:cNvGrpSpPr/>
              <p:nvPr/>
            </p:nvGrpSpPr>
            <p:grpSpPr>
              <a:xfrm>
                <a:off x="5430255" y="5096575"/>
                <a:ext cx="1722175" cy="923636"/>
                <a:chOff x="5430255" y="5282220"/>
                <a:chExt cx="1965325" cy="923636"/>
              </a:xfrm>
            </p:grpSpPr>
            <p:sp>
              <p:nvSpPr>
                <p:cNvPr id="137" name="Text Box 166"/>
                <p:cNvSpPr txBox="1">
                  <a:spLocks noChangeArrowheads="1"/>
                </p:cNvSpPr>
                <p:nvPr/>
              </p:nvSpPr>
              <p:spPr bwMode="auto">
                <a:xfrm>
                  <a:off x="5430255" y="5712705"/>
                  <a:ext cx="1965325" cy="4931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Motion Imagery &amp; Apps 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Delay Tolerant Networking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Voice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B7C6FE">
                        <a:lumMod val="50000"/>
                      </a:srgbClr>
                    </a:buClr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CFDP Revisions</a:t>
                  </a:r>
                </a:p>
              </p:txBody>
            </p:sp>
            <p:sp>
              <p:nvSpPr>
                <p:cNvPr id="138" name="Rounded Rectangle 137"/>
                <p:cNvSpPr/>
                <p:nvPr/>
              </p:nvSpPr>
              <p:spPr bwMode="auto">
                <a:xfrm>
                  <a:off x="5546923" y="5282220"/>
                  <a:ext cx="1588824" cy="36398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33CC"/>
                </a:solidFill>
                <a:ln w="38100">
                  <a:noFill/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/>
                      <a:ea typeface="+mn-ea"/>
                      <a:cs typeface="Arial Narrow"/>
                    </a:rPr>
                    <a:t>Space Internetworking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/>
                      <a:ea typeface="+mn-ea"/>
                      <a:cs typeface="Arial Narrow"/>
                    </a:rPr>
                    <a:t>Services</a:t>
                  </a:r>
                </a:p>
              </p:txBody>
            </p:sp>
          </p:grpSp>
          <p:sp>
            <p:nvSpPr>
              <p:cNvPr id="20" name="Rounded Rectangle 19"/>
              <p:cNvSpPr/>
              <p:nvPr/>
            </p:nvSpPr>
            <p:spPr bwMode="auto">
              <a:xfrm>
                <a:off x="3875075" y="1445457"/>
                <a:ext cx="1386472" cy="5705451"/>
              </a:xfrm>
              <a:prstGeom prst="roundRect">
                <a:avLst/>
              </a:prstGeom>
              <a:gradFill>
                <a:gsLst>
                  <a:gs pos="0">
                    <a:srgbClr val="FFE3AB"/>
                  </a:gs>
                  <a:gs pos="100000">
                    <a:srgbClr val="FFEED5"/>
                  </a:gs>
                </a:gsLst>
                <a:lin ang="5400000" scaled="0"/>
              </a:gradFill>
              <a:ln w="38100">
                <a:noFill/>
                <a:round/>
                <a:headEnd/>
                <a:tailEnd/>
              </a:ln>
            </p:spPr>
            <p:txBody>
              <a:bodyPr wrap="none"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grpSp>
            <p:nvGrpSpPr>
              <p:cNvPr id="21" name="Group 211"/>
              <p:cNvGrpSpPr/>
              <p:nvPr/>
            </p:nvGrpSpPr>
            <p:grpSpPr>
              <a:xfrm>
                <a:off x="3754281" y="5096575"/>
                <a:ext cx="1536456" cy="823875"/>
                <a:chOff x="3754281" y="5282220"/>
                <a:chExt cx="1536456" cy="823875"/>
              </a:xfrm>
            </p:grpSpPr>
            <p:sp>
              <p:nvSpPr>
                <p:cNvPr id="135" name="Text Box 162"/>
                <p:cNvSpPr txBox="1">
                  <a:spLocks noChangeArrowheads="1"/>
                </p:cNvSpPr>
                <p:nvPr/>
              </p:nvSpPr>
              <p:spPr bwMode="auto">
                <a:xfrm>
                  <a:off x="3754281" y="5705410"/>
                  <a:ext cx="1536456" cy="40068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CS Service Management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CS Transfer Services</a:t>
                  </a:r>
                </a:p>
              </p:txBody>
            </p:sp>
            <p:sp>
              <p:nvSpPr>
                <p:cNvPr id="136" name="Rounded Rectangle 135"/>
                <p:cNvSpPr/>
                <p:nvPr/>
              </p:nvSpPr>
              <p:spPr bwMode="auto">
                <a:xfrm>
                  <a:off x="3875075" y="5282220"/>
                  <a:ext cx="1386472" cy="36398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990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/>
                      <a:ea typeface="+mn-ea"/>
                      <a:cs typeface="Arial Narrow"/>
                    </a:rPr>
                    <a:t>Cross Support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/>
                      <a:ea typeface="+mn-ea"/>
                      <a:cs typeface="Arial Narrow"/>
                    </a:rPr>
                    <a:t>Services</a:t>
                  </a:r>
                </a:p>
              </p:txBody>
            </p:sp>
          </p:grpSp>
          <p:grpSp>
            <p:nvGrpSpPr>
              <p:cNvPr id="22" name="Group 209"/>
              <p:cNvGrpSpPr/>
              <p:nvPr/>
            </p:nvGrpSpPr>
            <p:grpSpPr>
              <a:xfrm>
                <a:off x="4087184" y="2390216"/>
                <a:ext cx="1678008" cy="1633054"/>
                <a:chOff x="4087184" y="2575861"/>
                <a:chExt cx="1678008" cy="1633054"/>
              </a:xfrm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grpSpPr>
            <p:sp>
              <p:nvSpPr>
                <p:cNvPr id="131" name="Rectangle 308"/>
                <p:cNvSpPr>
                  <a:spLocks noChangeArrowheads="1"/>
                </p:cNvSpPr>
                <p:nvPr/>
              </p:nvSpPr>
              <p:spPr bwMode="auto">
                <a:xfrm>
                  <a:off x="4109963" y="2586229"/>
                  <a:ext cx="1655229" cy="318268"/>
                </a:xfrm>
                <a:prstGeom prst="rect">
                  <a:avLst/>
                </a:prstGeom>
                <a:solidFill>
                  <a:srgbClr val="FF9933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Rectangle 309"/>
                <p:cNvSpPr>
                  <a:spLocks noChangeArrowheads="1"/>
                </p:cNvSpPr>
                <p:nvPr/>
              </p:nvSpPr>
              <p:spPr bwMode="auto">
                <a:xfrm>
                  <a:off x="4087184" y="3853124"/>
                  <a:ext cx="1662822" cy="297209"/>
                </a:xfrm>
                <a:prstGeom prst="rect">
                  <a:avLst/>
                </a:prstGeom>
                <a:solidFill>
                  <a:srgbClr val="FF9933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Rectangle 310"/>
                <p:cNvSpPr>
                  <a:spLocks noChangeArrowheads="1"/>
                </p:cNvSpPr>
                <p:nvPr/>
              </p:nvSpPr>
              <p:spPr bwMode="auto">
                <a:xfrm rot="3372725">
                  <a:off x="4243419" y="3238135"/>
                  <a:ext cx="1549653" cy="274584"/>
                </a:xfrm>
                <a:prstGeom prst="rect">
                  <a:avLst/>
                </a:prstGeom>
                <a:solidFill>
                  <a:srgbClr val="FF9933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Rectangle 312"/>
                <p:cNvSpPr>
                  <a:spLocks noChangeArrowheads="1"/>
                </p:cNvSpPr>
                <p:nvPr/>
              </p:nvSpPr>
              <p:spPr bwMode="auto">
                <a:xfrm rot="18236087" flipH="1">
                  <a:off x="4195108" y="3253303"/>
                  <a:ext cx="1633054" cy="278170"/>
                </a:xfrm>
                <a:prstGeom prst="rect">
                  <a:avLst/>
                </a:prstGeom>
                <a:solidFill>
                  <a:srgbClr val="FF9933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" name="Group 210"/>
              <p:cNvGrpSpPr/>
              <p:nvPr/>
            </p:nvGrpSpPr>
            <p:grpSpPr>
              <a:xfrm>
                <a:off x="4121277" y="2457731"/>
                <a:ext cx="1676215" cy="1449943"/>
                <a:chOff x="4111753" y="2643376"/>
                <a:chExt cx="1676215" cy="1449943"/>
              </a:xfrm>
            </p:grpSpPr>
            <p:sp>
              <p:nvSpPr>
                <p:cNvPr id="127" name="Rectangle 430"/>
                <p:cNvSpPr>
                  <a:spLocks noChangeArrowheads="1"/>
                </p:cNvSpPr>
                <p:nvPr/>
              </p:nvSpPr>
              <p:spPr bwMode="auto">
                <a:xfrm>
                  <a:off x="4151722" y="3901922"/>
                  <a:ext cx="1636246" cy="191397"/>
                </a:xfrm>
                <a:prstGeom prst="rect">
                  <a:avLst/>
                </a:prstGeom>
                <a:solidFill>
                  <a:srgbClr val="00B05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Rectangle 431"/>
                <p:cNvSpPr>
                  <a:spLocks noChangeArrowheads="1"/>
                </p:cNvSpPr>
                <p:nvPr/>
              </p:nvSpPr>
              <p:spPr bwMode="auto">
                <a:xfrm>
                  <a:off x="4140332" y="2643376"/>
                  <a:ext cx="1636247" cy="216040"/>
                </a:xfrm>
                <a:prstGeom prst="rect">
                  <a:avLst/>
                </a:prstGeom>
                <a:solidFill>
                  <a:srgbClr val="00B05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Freeform 432"/>
                <p:cNvSpPr>
                  <a:spLocks noChangeArrowheads="1"/>
                </p:cNvSpPr>
                <p:nvPr/>
              </p:nvSpPr>
              <p:spPr bwMode="auto">
                <a:xfrm>
                  <a:off x="4134155" y="2663946"/>
                  <a:ext cx="1647636" cy="1421228"/>
                </a:xfrm>
                <a:custGeom>
                  <a:avLst/>
                  <a:gdLst>
                    <a:gd name="T0" fmla="*/ 0 w 2066925"/>
                    <a:gd name="T1" fmla="*/ 0 h 1662112"/>
                    <a:gd name="T2" fmla="*/ 647700 w 2066925"/>
                    <a:gd name="T3" fmla="*/ 4762 h 1662112"/>
                    <a:gd name="T4" fmla="*/ 823912 w 2066925"/>
                    <a:gd name="T5" fmla="*/ 233362 h 1662112"/>
                    <a:gd name="T6" fmla="*/ 1690686 w 2066925"/>
                    <a:gd name="T7" fmla="*/ 1452563 h 1662112"/>
                    <a:gd name="T8" fmla="*/ 2062161 w 2066925"/>
                    <a:gd name="T9" fmla="*/ 1447801 h 1662112"/>
                    <a:gd name="T10" fmla="*/ 2066924 w 2066925"/>
                    <a:gd name="T11" fmla="*/ 1657351 h 1662112"/>
                    <a:gd name="T12" fmla="*/ 1552574 w 2066925"/>
                    <a:gd name="T13" fmla="*/ 1662113 h 1662112"/>
                    <a:gd name="T14" fmla="*/ 1428749 w 2066925"/>
                    <a:gd name="T15" fmla="*/ 1452563 h 1662112"/>
                    <a:gd name="T16" fmla="*/ 559593 w 2066925"/>
                    <a:gd name="T17" fmla="*/ 223837 h 1662112"/>
                    <a:gd name="T18" fmla="*/ 9525 w 2066925"/>
                    <a:gd name="T19" fmla="*/ 228600 h 1662112"/>
                    <a:gd name="T20" fmla="*/ 0 w 2066925"/>
                    <a:gd name="T21" fmla="*/ 0 h 166211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66925"/>
                    <a:gd name="T34" fmla="*/ 0 h 1662112"/>
                    <a:gd name="T35" fmla="*/ 2066925 w 2066925"/>
                    <a:gd name="T36" fmla="*/ 1662112 h 166211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066925" h="1662112">
                      <a:moveTo>
                        <a:pt x="0" y="0"/>
                      </a:moveTo>
                      <a:lnTo>
                        <a:pt x="647700" y="4762"/>
                      </a:lnTo>
                      <a:lnTo>
                        <a:pt x="823912" y="233362"/>
                      </a:lnTo>
                      <a:lnTo>
                        <a:pt x="1690687" y="1452562"/>
                      </a:lnTo>
                      <a:lnTo>
                        <a:pt x="2062162" y="1447800"/>
                      </a:lnTo>
                      <a:lnTo>
                        <a:pt x="2066925" y="1657350"/>
                      </a:lnTo>
                      <a:lnTo>
                        <a:pt x="1552575" y="1662112"/>
                      </a:lnTo>
                      <a:lnTo>
                        <a:pt x="1428750" y="1452562"/>
                      </a:lnTo>
                      <a:lnTo>
                        <a:pt x="559593" y="223837"/>
                      </a:lnTo>
                      <a:cubicBezTo>
                        <a:pt x="386578" y="227012"/>
                        <a:pt x="261938" y="234957"/>
                        <a:pt x="9525" y="22860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Freeform 433"/>
                <p:cNvSpPr>
                  <a:spLocks noChangeArrowheads="1"/>
                </p:cNvSpPr>
                <p:nvPr/>
              </p:nvSpPr>
              <p:spPr bwMode="auto">
                <a:xfrm flipV="1">
                  <a:off x="4111753" y="2658145"/>
                  <a:ext cx="1643839" cy="1410670"/>
                </a:xfrm>
                <a:custGeom>
                  <a:avLst/>
                  <a:gdLst>
                    <a:gd name="T0" fmla="*/ 0 w 2066925"/>
                    <a:gd name="T1" fmla="*/ 0 h 1662112"/>
                    <a:gd name="T2" fmla="*/ 647700 w 2066925"/>
                    <a:gd name="T3" fmla="*/ 4762 h 1662112"/>
                    <a:gd name="T4" fmla="*/ 823912 w 2066925"/>
                    <a:gd name="T5" fmla="*/ 233362 h 1662112"/>
                    <a:gd name="T6" fmla="*/ 1690686 w 2066925"/>
                    <a:gd name="T7" fmla="*/ 1452576 h 1662112"/>
                    <a:gd name="T8" fmla="*/ 2062161 w 2066925"/>
                    <a:gd name="T9" fmla="*/ 1447814 h 1662112"/>
                    <a:gd name="T10" fmla="*/ 2066924 w 2066925"/>
                    <a:gd name="T11" fmla="*/ 1657364 h 1662112"/>
                    <a:gd name="T12" fmla="*/ 1552574 w 2066925"/>
                    <a:gd name="T13" fmla="*/ 1662126 h 1662112"/>
                    <a:gd name="T14" fmla="*/ 1428749 w 2066925"/>
                    <a:gd name="T15" fmla="*/ 1452576 h 1662112"/>
                    <a:gd name="T16" fmla="*/ 559593 w 2066925"/>
                    <a:gd name="T17" fmla="*/ 223837 h 1662112"/>
                    <a:gd name="T18" fmla="*/ 9525 w 2066925"/>
                    <a:gd name="T19" fmla="*/ 228600 h 1662112"/>
                    <a:gd name="T20" fmla="*/ 0 w 2066925"/>
                    <a:gd name="T21" fmla="*/ 0 h 166211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066925"/>
                    <a:gd name="T34" fmla="*/ 0 h 1662112"/>
                    <a:gd name="T35" fmla="*/ 2066925 w 2066925"/>
                    <a:gd name="T36" fmla="*/ 1662112 h 1662112"/>
                    <a:gd name="connsiteX0" fmla="*/ 0 w 2066925"/>
                    <a:gd name="connsiteY0" fmla="*/ 0 h 1662112"/>
                    <a:gd name="connsiteX1" fmla="*/ 647700 w 2066925"/>
                    <a:gd name="connsiteY1" fmla="*/ 4762 h 1662112"/>
                    <a:gd name="connsiteX2" fmla="*/ 823912 w 2066925"/>
                    <a:gd name="connsiteY2" fmla="*/ 233362 h 1662112"/>
                    <a:gd name="connsiteX3" fmla="*/ 1732507 w 2066925"/>
                    <a:gd name="connsiteY3" fmla="*/ 1452562 h 1662112"/>
                    <a:gd name="connsiteX4" fmla="*/ 2062162 w 2066925"/>
                    <a:gd name="connsiteY4" fmla="*/ 1447800 h 1662112"/>
                    <a:gd name="connsiteX5" fmla="*/ 2066925 w 2066925"/>
                    <a:gd name="connsiteY5" fmla="*/ 1657350 h 1662112"/>
                    <a:gd name="connsiteX6" fmla="*/ 1552575 w 2066925"/>
                    <a:gd name="connsiteY6" fmla="*/ 1662112 h 1662112"/>
                    <a:gd name="connsiteX7" fmla="*/ 1428750 w 2066925"/>
                    <a:gd name="connsiteY7" fmla="*/ 1452562 h 1662112"/>
                    <a:gd name="connsiteX8" fmla="*/ 559593 w 2066925"/>
                    <a:gd name="connsiteY8" fmla="*/ 223837 h 1662112"/>
                    <a:gd name="connsiteX9" fmla="*/ 9525 w 2066925"/>
                    <a:gd name="connsiteY9" fmla="*/ 228600 h 1662112"/>
                    <a:gd name="connsiteX10" fmla="*/ 0 w 2066925"/>
                    <a:gd name="connsiteY10" fmla="*/ 0 h 1662112"/>
                    <a:gd name="connsiteX0" fmla="*/ 0 w 2066925"/>
                    <a:gd name="connsiteY0" fmla="*/ 0 h 1662112"/>
                    <a:gd name="connsiteX1" fmla="*/ 713419 w 2066925"/>
                    <a:gd name="connsiteY1" fmla="*/ 15902 h 1662112"/>
                    <a:gd name="connsiteX2" fmla="*/ 823912 w 2066925"/>
                    <a:gd name="connsiteY2" fmla="*/ 233362 h 1662112"/>
                    <a:gd name="connsiteX3" fmla="*/ 1732507 w 2066925"/>
                    <a:gd name="connsiteY3" fmla="*/ 1452562 h 1662112"/>
                    <a:gd name="connsiteX4" fmla="*/ 2062162 w 2066925"/>
                    <a:gd name="connsiteY4" fmla="*/ 1447800 h 1662112"/>
                    <a:gd name="connsiteX5" fmla="*/ 2066925 w 2066925"/>
                    <a:gd name="connsiteY5" fmla="*/ 1657350 h 1662112"/>
                    <a:gd name="connsiteX6" fmla="*/ 1552575 w 2066925"/>
                    <a:gd name="connsiteY6" fmla="*/ 1662112 h 1662112"/>
                    <a:gd name="connsiteX7" fmla="*/ 1428750 w 2066925"/>
                    <a:gd name="connsiteY7" fmla="*/ 1452562 h 1662112"/>
                    <a:gd name="connsiteX8" fmla="*/ 559593 w 2066925"/>
                    <a:gd name="connsiteY8" fmla="*/ 223837 h 1662112"/>
                    <a:gd name="connsiteX9" fmla="*/ 9525 w 2066925"/>
                    <a:gd name="connsiteY9" fmla="*/ 228600 h 1662112"/>
                    <a:gd name="connsiteX10" fmla="*/ 0 w 2066925"/>
                    <a:gd name="connsiteY10" fmla="*/ 0 h 1662112"/>
                    <a:gd name="connsiteX0" fmla="*/ 0 w 2066925"/>
                    <a:gd name="connsiteY0" fmla="*/ 0 h 1662112"/>
                    <a:gd name="connsiteX1" fmla="*/ 713419 w 2066925"/>
                    <a:gd name="connsiteY1" fmla="*/ 15902 h 1662112"/>
                    <a:gd name="connsiteX2" fmla="*/ 871707 w 2066925"/>
                    <a:gd name="connsiteY2" fmla="*/ 233362 h 1662112"/>
                    <a:gd name="connsiteX3" fmla="*/ 1732507 w 2066925"/>
                    <a:gd name="connsiteY3" fmla="*/ 1452562 h 1662112"/>
                    <a:gd name="connsiteX4" fmla="*/ 2062162 w 2066925"/>
                    <a:gd name="connsiteY4" fmla="*/ 1447800 h 1662112"/>
                    <a:gd name="connsiteX5" fmla="*/ 2066925 w 2066925"/>
                    <a:gd name="connsiteY5" fmla="*/ 1657350 h 1662112"/>
                    <a:gd name="connsiteX6" fmla="*/ 1552575 w 2066925"/>
                    <a:gd name="connsiteY6" fmla="*/ 1662112 h 1662112"/>
                    <a:gd name="connsiteX7" fmla="*/ 1428750 w 2066925"/>
                    <a:gd name="connsiteY7" fmla="*/ 1452562 h 1662112"/>
                    <a:gd name="connsiteX8" fmla="*/ 559593 w 2066925"/>
                    <a:gd name="connsiteY8" fmla="*/ 223837 h 1662112"/>
                    <a:gd name="connsiteX9" fmla="*/ 9525 w 2066925"/>
                    <a:gd name="connsiteY9" fmla="*/ 228600 h 1662112"/>
                    <a:gd name="connsiteX10" fmla="*/ 0 w 2066925"/>
                    <a:gd name="connsiteY10" fmla="*/ 0 h 1662112"/>
                    <a:gd name="connsiteX0" fmla="*/ 0 w 2066925"/>
                    <a:gd name="connsiteY0" fmla="*/ 0 h 1662112"/>
                    <a:gd name="connsiteX1" fmla="*/ 713419 w 2066925"/>
                    <a:gd name="connsiteY1" fmla="*/ 15902 h 1662112"/>
                    <a:gd name="connsiteX2" fmla="*/ 1732507 w 2066925"/>
                    <a:gd name="connsiteY2" fmla="*/ 1452562 h 1662112"/>
                    <a:gd name="connsiteX3" fmla="*/ 2062162 w 2066925"/>
                    <a:gd name="connsiteY3" fmla="*/ 1447800 h 1662112"/>
                    <a:gd name="connsiteX4" fmla="*/ 2066925 w 2066925"/>
                    <a:gd name="connsiteY4" fmla="*/ 1657350 h 1662112"/>
                    <a:gd name="connsiteX5" fmla="*/ 1552575 w 2066925"/>
                    <a:gd name="connsiteY5" fmla="*/ 1662112 h 1662112"/>
                    <a:gd name="connsiteX6" fmla="*/ 1428750 w 2066925"/>
                    <a:gd name="connsiteY6" fmla="*/ 1452562 h 1662112"/>
                    <a:gd name="connsiteX7" fmla="*/ 559593 w 2066925"/>
                    <a:gd name="connsiteY7" fmla="*/ 223837 h 1662112"/>
                    <a:gd name="connsiteX8" fmla="*/ 9525 w 2066925"/>
                    <a:gd name="connsiteY8" fmla="*/ 228600 h 1662112"/>
                    <a:gd name="connsiteX9" fmla="*/ 0 w 2066925"/>
                    <a:gd name="connsiteY9" fmla="*/ 0 h 1662112"/>
                    <a:gd name="connsiteX0" fmla="*/ 0 w 2066925"/>
                    <a:gd name="connsiteY0" fmla="*/ 0 h 1662112"/>
                    <a:gd name="connsiteX1" fmla="*/ 713419 w 2066925"/>
                    <a:gd name="connsiteY1" fmla="*/ 15902 h 1662112"/>
                    <a:gd name="connsiteX2" fmla="*/ 1732507 w 2066925"/>
                    <a:gd name="connsiteY2" fmla="*/ 1452562 h 1662112"/>
                    <a:gd name="connsiteX3" fmla="*/ 2062162 w 2066925"/>
                    <a:gd name="connsiteY3" fmla="*/ 1447800 h 1662112"/>
                    <a:gd name="connsiteX4" fmla="*/ 2066925 w 2066925"/>
                    <a:gd name="connsiteY4" fmla="*/ 1657350 h 1662112"/>
                    <a:gd name="connsiteX5" fmla="*/ 1552575 w 2066925"/>
                    <a:gd name="connsiteY5" fmla="*/ 1662112 h 1662112"/>
                    <a:gd name="connsiteX6" fmla="*/ 1428750 w 2066925"/>
                    <a:gd name="connsiteY6" fmla="*/ 1452562 h 1662112"/>
                    <a:gd name="connsiteX7" fmla="*/ 1421686 w 2066925"/>
                    <a:gd name="connsiteY7" fmla="*/ 1449108 h 1662112"/>
                    <a:gd name="connsiteX8" fmla="*/ 559593 w 2066925"/>
                    <a:gd name="connsiteY8" fmla="*/ 223837 h 1662112"/>
                    <a:gd name="connsiteX9" fmla="*/ 9525 w 2066925"/>
                    <a:gd name="connsiteY9" fmla="*/ 228600 h 1662112"/>
                    <a:gd name="connsiteX10" fmla="*/ 0 w 2066925"/>
                    <a:gd name="connsiteY10" fmla="*/ 0 h 1662112"/>
                    <a:gd name="connsiteX0" fmla="*/ 0 w 2066925"/>
                    <a:gd name="connsiteY0" fmla="*/ 0 h 1662112"/>
                    <a:gd name="connsiteX1" fmla="*/ 713419 w 2066925"/>
                    <a:gd name="connsiteY1" fmla="*/ 15902 h 1662112"/>
                    <a:gd name="connsiteX2" fmla="*/ 1732507 w 2066925"/>
                    <a:gd name="connsiteY2" fmla="*/ 1452562 h 1662112"/>
                    <a:gd name="connsiteX3" fmla="*/ 2062162 w 2066925"/>
                    <a:gd name="connsiteY3" fmla="*/ 1447800 h 1662112"/>
                    <a:gd name="connsiteX4" fmla="*/ 2066925 w 2066925"/>
                    <a:gd name="connsiteY4" fmla="*/ 1657350 h 1662112"/>
                    <a:gd name="connsiteX5" fmla="*/ 1552575 w 2066925"/>
                    <a:gd name="connsiteY5" fmla="*/ 1662112 h 1662112"/>
                    <a:gd name="connsiteX6" fmla="*/ 1428750 w 2066925"/>
                    <a:gd name="connsiteY6" fmla="*/ 1452562 h 1662112"/>
                    <a:gd name="connsiteX7" fmla="*/ 1421686 w 2066925"/>
                    <a:gd name="connsiteY7" fmla="*/ 1449108 h 1662112"/>
                    <a:gd name="connsiteX8" fmla="*/ 559593 w 2066925"/>
                    <a:gd name="connsiteY8" fmla="*/ 223837 h 1662112"/>
                    <a:gd name="connsiteX9" fmla="*/ 9525 w 2066925"/>
                    <a:gd name="connsiteY9" fmla="*/ 228600 h 1662112"/>
                    <a:gd name="connsiteX10" fmla="*/ 0 w 2066925"/>
                    <a:gd name="connsiteY10" fmla="*/ 0 h 1662112"/>
                    <a:gd name="connsiteX0" fmla="*/ 0 w 2066925"/>
                    <a:gd name="connsiteY0" fmla="*/ 0 h 1662112"/>
                    <a:gd name="connsiteX1" fmla="*/ 713419 w 2066925"/>
                    <a:gd name="connsiteY1" fmla="*/ 15902 h 1662112"/>
                    <a:gd name="connsiteX2" fmla="*/ 1732507 w 2066925"/>
                    <a:gd name="connsiteY2" fmla="*/ 1452562 h 1662112"/>
                    <a:gd name="connsiteX3" fmla="*/ 2062162 w 2066925"/>
                    <a:gd name="connsiteY3" fmla="*/ 1447800 h 1662112"/>
                    <a:gd name="connsiteX4" fmla="*/ 2066925 w 2066925"/>
                    <a:gd name="connsiteY4" fmla="*/ 1657350 h 1662112"/>
                    <a:gd name="connsiteX5" fmla="*/ 1552575 w 2066925"/>
                    <a:gd name="connsiteY5" fmla="*/ 1662112 h 1662112"/>
                    <a:gd name="connsiteX6" fmla="*/ 1428750 w 2066925"/>
                    <a:gd name="connsiteY6" fmla="*/ 1452562 h 1662112"/>
                    <a:gd name="connsiteX7" fmla="*/ 559593 w 2066925"/>
                    <a:gd name="connsiteY7" fmla="*/ 223837 h 1662112"/>
                    <a:gd name="connsiteX8" fmla="*/ 9525 w 2066925"/>
                    <a:gd name="connsiteY8" fmla="*/ 228600 h 1662112"/>
                    <a:gd name="connsiteX9" fmla="*/ 0 w 2066925"/>
                    <a:gd name="connsiteY9" fmla="*/ 0 h 1662112"/>
                    <a:gd name="connsiteX0" fmla="*/ 0 w 2066925"/>
                    <a:gd name="connsiteY0" fmla="*/ 0 h 1662112"/>
                    <a:gd name="connsiteX1" fmla="*/ 713419 w 2066925"/>
                    <a:gd name="connsiteY1" fmla="*/ 15902 h 1662112"/>
                    <a:gd name="connsiteX2" fmla="*/ 1732507 w 2066925"/>
                    <a:gd name="connsiteY2" fmla="*/ 1452562 h 1662112"/>
                    <a:gd name="connsiteX3" fmla="*/ 2062162 w 2066925"/>
                    <a:gd name="connsiteY3" fmla="*/ 1447800 h 1662112"/>
                    <a:gd name="connsiteX4" fmla="*/ 2066925 w 2066925"/>
                    <a:gd name="connsiteY4" fmla="*/ 1657350 h 1662112"/>
                    <a:gd name="connsiteX5" fmla="*/ 1552575 w 2066925"/>
                    <a:gd name="connsiteY5" fmla="*/ 1662112 h 1662112"/>
                    <a:gd name="connsiteX6" fmla="*/ 1428750 w 2066925"/>
                    <a:gd name="connsiteY6" fmla="*/ 1452562 h 1662112"/>
                    <a:gd name="connsiteX7" fmla="*/ 559593 w 2066925"/>
                    <a:gd name="connsiteY7" fmla="*/ 223837 h 1662112"/>
                    <a:gd name="connsiteX8" fmla="*/ 9525 w 2066925"/>
                    <a:gd name="connsiteY8" fmla="*/ 228600 h 1662112"/>
                    <a:gd name="connsiteX9" fmla="*/ 0 w 2066925"/>
                    <a:gd name="connsiteY9" fmla="*/ 0 h 1662112"/>
                    <a:gd name="connsiteX0" fmla="*/ 0 w 2066925"/>
                    <a:gd name="connsiteY0" fmla="*/ 0 h 1662112"/>
                    <a:gd name="connsiteX1" fmla="*/ 713419 w 2066925"/>
                    <a:gd name="connsiteY1" fmla="*/ 15902 h 1662112"/>
                    <a:gd name="connsiteX2" fmla="*/ 1732507 w 2066925"/>
                    <a:gd name="connsiteY2" fmla="*/ 1452562 h 1662112"/>
                    <a:gd name="connsiteX3" fmla="*/ 2062162 w 2066925"/>
                    <a:gd name="connsiteY3" fmla="*/ 1447800 h 1662112"/>
                    <a:gd name="connsiteX4" fmla="*/ 2066925 w 2066925"/>
                    <a:gd name="connsiteY4" fmla="*/ 1657350 h 1662112"/>
                    <a:gd name="connsiteX5" fmla="*/ 1552575 w 2066925"/>
                    <a:gd name="connsiteY5" fmla="*/ 1662112 h 1662112"/>
                    <a:gd name="connsiteX6" fmla="*/ 559593 w 2066925"/>
                    <a:gd name="connsiteY6" fmla="*/ 223837 h 1662112"/>
                    <a:gd name="connsiteX7" fmla="*/ 9525 w 2066925"/>
                    <a:gd name="connsiteY7" fmla="*/ 228600 h 1662112"/>
                    <a:gd name="connsiteX8" fmla="*/ 0 w 2066925"/>
                    <a:gd name="connsiteY8" fmla="*/ 0 h 1662112"/>
                    <a:gd name="connsiteX0" fmla="*/ 0 w 2066925"/>
                    <a:gd name="connsiteY0" fmla="*/ 0 h 1678820"/>
                    <a:gd name="connsiteX1" fmla="*/ 713419 w 2066925"/>
                    <a:gd name="connsiteY1" fmla="*/ 15902 h 1678820"/>
                    <a:gd name="connsiteX2" fmla="*/ 1732507 w 2066925"/>
                    <a:gd name="connsiteY2" fmla="*/ 1452562 h 1678820"/>
                    <a:gd name="connsiteX3" fmla="*/ 2062162 w 2066925"/>
                    <a:gd name="connsiteY3" fmla="*/ 1447800 h 1678820"/>
                    <a:gd name="connsiteX4" fmla="*/ 2066925 w 2066925"/>
                    <a:gd name="connsiteY4" fmla="*/ 1657350 h 1678820"/>
                    <a:gd name="connsiteX5" fmla="*/ 1576473 w 2066925"/>
                    <a:gd name="connsiteY5" fmla="*/ 1678820 h 1678820"/>
                    <a:gd name="connsiteX6" fmla="*/ 559593 w 2066925"/>
                    <a:gd name="connsiteY6" fmla="*/ 223837 h 1678820"/>
                    <a:gd name="connsiteX7" fmla="*/ 9525 w 2066925"/>
                    <a:gd name="connsiteY7" fmla="*/ 228600 h 1678820"/>
                    <a:gd name="connsiteX8" fmla="*/ 0 w 2066925"/>
                    <a:gd name="connsiteY8" fmla="*/ 0 h 1678820"/>
                    <a:gd name="connsiteX0" fmla="*/ 0 w 2066925"/>
                    <a:gd name="connsiteY0" fmla="*/ 0 h 1678820"/>
                    <a:gd name="connsiteX1" fmla="*/ 713419 w 2066925"/>
                    <a:gd name="connsiteY1" fmla="*/ 15902 h 1678820"/>
                    <a:gd name="connsiteX2" fmla="*/ 1732507 w 2066925"/>
                    <a:gd name="connsiteY2" fmla="*/ 1452562 h 1678820"/>
                    <a:gd name="connsiteX3" fmla="*/ 2062162 w 2066925"/>
                    <a:gd name="connsiteY3" fmla="*/ 1447800 h 1678820"/>
                    <a:gd name="connsiteX4" fmla="*/ 2066925 w 2066925"/>
                    <a:gd name="connsiteY4" fmla="*/ 1657350 h 1678820"/>
                    <a:gd name="connsiteX5" fmla="*/ 1612321 w 2066925"/>
                    <a:gd name="connsiteY5" fmla="*/ 1678820 h 1678820"/>
                    <a:gd name="connsiteX6" fmla="*/ 559593 w 2066925"/>
                    <a:gd name="connsiteY6" fmla="*/ 223837 h 1678820"/>
                    <a:gd name="connsiteX7" fmla="*/ 9525 w 2066925"/>
                    <a:gd name="connsiteY7" fmla="*/ 228600 h 1678820"/>
                    <a:gd name="connsiteX8" fmla="*/ 0 w 2066925"/>
                    <a:gd name="connsiteY8" fmla="*/ 0 h 1678820"/>
                    <a:gd name="connsiteX0" fmla="*/ 0 w 2066925"/>
                    <a:gd name="connsiteY0" fmla="*/ 0 h 1657351"/>
                    <a:gd name="connsiteX1" fmla="*/ 713419 w 2066925"/>
                    <a:gd name="connsiteY1" fmla="*/ 15902 h 1657351"/>
                    <a:gd name="connsiteX2" fmla="*/ 1732507 w 2066925"/>
                    <a:gd name="connsiteY2" fmla="*/ 1452562 h 1657351"/>
                    <a:gd name="connsiteX3" fmla="*/ 2062162 w 2066925"/>
                    <a:gd name="connsiteY3" fmla="*/ 1447800 h 1657351"/>
                    <a:gd name="connsiteX4" fmla="*/ 2066925 w 2066925"/>
                    <a:gd name="connsiteY4" fmla="*/ 1657350 h 1657351"/>
                    <a:gd name="connsiteX5" fmla="*/ 1612717 w 2066925"/>
                    <a:gd name="connsiteY5" fmla="*/ 1635839 h 1657351"/>
                    <a:gd name="connsiteX6" fmla="*/ 559593 w 2066925"/>
                    <a:gd name="connsiteY6" fmla="*/ 223837 h 1657351"/>
                    <a:gd name="connsiteX7" fmla="*/ 9525 w 2066925"/>
                    <a:gd name="connsiteY7" fmla="*/ 228600 h 1657351"/>
                    <a:gd name="connsiteX8" fmla="*/ 0 w 2066925"/>
                    <a:gd name="connsiteY8" fmla="*/ 0 h 1657351"/>
                    <a:gd name="connsiteX0" fmla="*/ 0 w 2066925"/>
                    <a:gd name="connsiteY0" fmla="*/ 0 h 1657350"/>
                    <a:gd name="connsiteX1" fmla="*/ 713419 w 2066925"/>
                    <a:gd name="connsiteY1" fmla="*/ 15902 h 1657350"/>
                    <a:gd name="connsiteX2" fmla="*/ 1732507 w 2066925"/>
                    <a:gd name="connsiteY2" fmla="*/ 1452562 h 1657350"/>
                    <a:gd name="connsiteX3" fmla="*/ 2062162 w 2066925"/>
                    <a:gd name="connsiteY3" fmla="*/ 1447800 h 1657350"/>
                    <a:gd name="connsiteX4" fmla="*/ 2066925 w 2066925"/>
                    <a:gd name="connsiteY4" fmla="*/ 1657350 h 1657350"/>
                    <a:gd name="connsiteX5" fmla="*/ 1612717 w 2066925"/>
                    <a:gd name="connsiteY5" fmla="*/ 1649763 h 1657350"/>
                    <a:gd name="connsiteX6" fmla="*/ 559593 w 2066925"/>
                    <a:gd name="connsiteY6" fmla="*/ 223837 h 1657350"/>
                    <a:gd name="connsiteX7" fmla="*/ 9525 w 2066925"/>
                    <a:gd name="connsiteY7" fmla="*/ 228600 h 1657350"/>
                    <a:gd name="connsiteX8" fmla="*/ 0 w 2066925"/>
                    <a:gd name="connsiteY8" fmla="*/ 0 h 1657350"/>
                    <a:gd name="connsiteX0" fmla="*/ 0 w 2062162"/>
                    <a:gd name="connsiteY0" fmla="*/ 0 h 1649764"/>
                    <a:gd name="connsiteX1" fmla="*/ 713419 w 2062162"/>
                    <a:gd name="connsiteY1" fmla="*/ 15902 h 1649764"/>
                    <a:gd name="connsiteX2" fmla="*/ 1732507 w 2062162"/>
                    <a:gd name="connsiteY2" fmla="*/ 1452562 h 1649764"/>
                    <a:gd name="connsiteX3" fmla="*/ 2062162 w 2062162"/>
                    <a:gd name="connsiteY3" fmla="*/ 1447800 h 1649764"/>
                    <a:gd name="connsiteX4" fmla="*/ 2060950 w 2062162"/>
                    <a:gd name="connsiteY4" fmla="*/ 1637856 h 1649764"/>
                    <a:gd name="connsiteX5" fmla="*/ 1612717 w 2062162"/>
                    <a:gd name="connsiteY5" fmla="*/ 1649763 h 1649764"/>
                    <a:gd name="connsiteX6" fmla="*/ 559593 w 2062162"/>
                    <a:gd name="connsiteY6" fmla="*/ 223837 h 1649764"/>
                    <a:gd name="connsiteX7" fmla="*/ 9525 w 2062162"/>
                    <a:gd name="connsiteY7" fmla="*/ 228600 h 1649764"/>
                    <a:gd name="connsiteX8" fmla="*/ 0 w 2062162"/>
                    <a:gd name="connsiteY8" fmla="*/ 0 h 1649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62162" h="1649764">
                      <a:moveTo>
                        <a:pt x="0" y="0"/>
                      </a:moveTo>
                      <a:lnTo>
                        <a:pt x="713419" y="15902"/>
                      </a:lnTo>
                      <a:lnTo>
                        <a:pt x="1732507" y="1452562"/>
                      </a:lnTo>
                      <a:lnTo>
                        <a:pt x="2062162" y="1447800"/>
                      </a:lnTo>
                      <a:lnTo>
                        <a:pt x="2060950" y="1637856"/>
                      </a:lnTo>
                      <a:lnTo>
                        <a:pt x="1612717" y="1649763"/>
                      </a:lnTo>
                      <a:lnTo>
                        <a:pt x="559593" y="223837"/>
                      </a:lnTo>
                      <a:cubicBezTo>
                        <a:pt x="386578" y="227012"/>
                        <a:pt x="261938" y="234957"/>
                        <a:pt x="9525" y="22860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" name="Rounded Rectangle 23"/>
              <p:cNvSpPr/>
              <p:nvPr/>
            </p:nvSpPr>
            <p:spPr bwMode="auto">
              <a:xfrm>
                <a:off x="2194349" y="1454335"/>
                <a:ext cx="1386472" cy="5645293"/>
              </a:xfrm>
              <a:prstGeom prst="roundRect">
                <a:avLst/>
              </a:prstGeom>
              <a:gradFill>
                <a:gsLst>
                  <a:gs pos="0">
                    <a:srgbClr val="99FF99"/>
                  </a:gs>
                  <a:gs pos="100000">
                    <a:srgbClr val="C2F0C2"/>
                  </a:gs>
                </a:gsLst>
                <a:lin ang="5400000" scaled="0"/>
              </a:gradFill>
              <a:ln w="38100">
                <a:noFill/>
                <a:round/>
                <a:headEnd/>
                <a:tailEnd/>
              </a:ln>
            </p:spPr>
            <p:txBody>
              <a:bodyPr wrap="none"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grpSp>
            <p:nvGrpSpPr>
              <p:cNvPr id="25" name="Group 417"/>
              <p:cNvGrpSpPr>
                <a:grpSpLocks/>
              </p:cNvGrpSpPr>
              <p:nvPr/>
            </p:nvGrpSpPr>
            <p:grpSpPr bwMode="auto">
              <a:xfrm>
                <a:off x="1674579" y="1704565"/>
                <a:ext cx="2150350" cy="2930368"/>
                <a:chOff x="1423988" y="1019175"/>
                <a:chExt cx="2167767" cy="3427032"/>
              </a:xfrm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grpSpPr>
            <p:sp>
              <p:nvSpPr>
                <p:cNvPr id="121" name="Freeform 384"/>
                <p:cNvSpPr>
                  <a:spLocks noChangeArrowheads="1"/>
                </p:cNvSpPr>
                <p:nvPr/>
              </p:nvSpPr>
              <p:spPr bwMode="auto">
                <a:xfrm>
                  <a:off x="2286000" y="1019175"/>
                  <a:ext cx="1300991" cy="1014412"/>
                </a:xfrm>
                <a:custGeom>
                  <a:avLst/>
                  <a:gdLst>
                    <a:gd name="T0" fmla="*/ 0 w 1300991"/>
                    <a:gd name="T1" fmla="*/ 0 h 1014412"/>
                    <a:gd name="T2" fmla="*/ 4763 w 1300991"/>
                    <a:gd name="T3" fmla="*/ 223838 h 1014412"/>
                    <a:gd name="T4" fmla="*/ 795337 w 1300991"/>
                    <a:gd name="T5" fmla="*/ 228600 h 1014412"/>
                    <a:gd name="T6" fmla="*/ 1195388 w 1300991"/>
                    <a:gd name="T7" fmla="*/ 1014412 h 1014412"/>
                    <a:gd name="T8" fmla="*/ 1300163 w 1300991"/>
                    <a:gd name="T9" fmla="*/ 776288 h 1014412"/>
                    <a:gd name="T10" fmla="*/ 914400 w 1300991"/>
                    <a:gd name="T11" fmla="*/ 4763 h 1014412"/>
                    <a:gd name="T12" fmla="*/ 0 w 1300991"/>
                    <a:gd name="T13" fmla="*/ 0 h 10144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00991"/>
                    <a:gd name="T22" fmla="*/ 0 h 1014412"/>
                    <a:gd name="T23" fmla="*/ 1300991 w 1300991"/>
                    <a:gd name="T24" fmla="*/ 1014412 h 10144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00991" h="1014412">
                      <a:moveTo>
                        <a:pt x="0" y="0"/>
                      </a:moveTo>
                      <a:lnTo>
                        <a:pt x="4763" y="223838"/>
                      </a:lnTo>
                      <a:lnTo>
                        <a:pt x="795337" y="228600"/>
                      </a:lnTo>
                      <a:lnTo>
                        <a:pt x="1195388" y="1014412"/>
                      </a:lnTo>
                      <a:cubicBezTo>
                        <a:pt x="1300991" y="841608"/>
                        <a:pt x="1300163" y="848027"/>
                        <a:pt x="1300163" y="776288"/>
                      </a:cubicBezTo>
                      <a:lnTo>
                        <a:pt x="914400" y="476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Freeform 389"/>
                <p:cNvSpPr>
                  <a:spLocks noChangeArrowheads="1"/>
                </p:cNvSpPr>
                <p:nvPr/>
              </p:nvSpPr>
              <p:spPr bwMode="auto">
                <a:xfrm>
                  <a:off x="2593977" y="1609724"/>
                  <a:ext cx="940628" cy="466724"/>
                </a:xfrm>
                <a:custGeom>
                  <a:avLst/>
                  <a:gdLst>
                    <a:gd name="T0" fmla="*/ 106362 w 940628"/>
                    <a:gd name="T1" fmla="*/ 0 h 466724"/>
                    <a:gd name="T2" fmla="*/ 1587 w 940628"/>
                    <a:gd name="T3" fmla="*/ 223838 h 466724"/>
                    <a:gd name="T4" fmla="*/ 511175 w 940628"/>
                    <a:gd name="T5" fmla="*/ 228600 h 466724"/>
                    <a:gd name="T6" fmla="*/ 906462 w 940628"/>
                    <a:gd name="T7" fmla="*/ 466724 h 466724"/>
                    <a:gd name="T8" fmla="*/ 939800 w 940628"/>
                    <a:gd name="T9" fmla="*/ 242888 h 466724"/>
                    <a:gd name="T10" fmla="*/ 554037 w 940628"/>
                    <a:gd name="T11" fmla="*/ 4763 h 466724"/>
                    <a:gd name="T12" fmla="*/ 106362 w 940628"/>
                    <a:gd name="T13" fmla="*/ 0 h 4667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40628"/>
                    <a:gd name="T22" fmla="*/ 0 h 466724"/>
                    <a:gd name="T23" fmla="*/ 940628 w 940628"/>
                    <a:gd name="T24" fmla="*/ 466724 h 4667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40628" h="466724">
                      <a:moveTo>
                        <a:pt x="106362" y="0"/>
                      </a:moveTo>
                      <a:cubicBezTo>
                        <a:pt x="107949" y="74613"/>
                        <a:pt x="0" y="149225"/>
                        <a:pt x="1587" y="223838"/>
                      </a:cubicBezTo>
                      <a:lnTo>
                        <a:pt x="511175" y="228600"/>
                      </a:lnTo>
                      <a:lnTo>
                        <a:pt x="906462" y="466724"/>
                      </a:lnTo>
                      <a:cubicBezTo>
                        <a:pt x="940628" y="265345"/>
                        <a:pt x="939800" y="314627"/>
                        <a:pt x="939800" y="242888"/>
                      </a:cubicBezTo>
                      <a:lnTo>
                        <a:pt x="554037" y="4763"/>
                      </a:lnTo>
                      <a:lnTo>
                        <a:pt x="106362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reeform 390"/>
                <p:cNvSpPr>
                  <a:spLocks noChangeArrowheads="1"/>
                </p:cNvSpPr>
                <p:nvPr/>
              </p:nvSpPr>
              <p:spPr bwMode="auto">
                <a:xfrm flipV="1">
                  <a:off x="2527303" y="1933574"/>
                  <a:ext cx="1016000" cy="623886"/>
                </a:xfrm>
                <a:custGeom>
                  <a:avLst/>
                  <a:gdLst>
                    <a:gd name="T0" fmla="*/ 25399 w 1016000"/>
                    <a:gd name="T1" fmla="*/ 9525 h 623886"/>
                    <a:gd name="T2" fmla="*/ 1587 w 1016000"/>
                    <a:gd name="T3" fmla="*/ 219075 h 623886"/>
                    <a:gd name="T4" fmla="*/ 511175 w 1016000"/>
                    <a:gd name="T5" fmla="*/ 223837 h 623886"/>
                    <a:gd name="T6" fmla="*/ 977900 w 1016000"/>
                    <a:gd name="T7" fmla="*/ 623886 h 623886"/>
                    <a:gd name="T8" fmla="*/ 1016000 w 1016000"/>
                    <a:gd name="T9" fmla="*/ 371475 h 623886"/>
                    <a:gd name="T10" fmla="*/ 554037 w 1016000"/>
                    <a:gd name="T11" fmla="*/ 0 h 623886"/>
                    <a:gd name="T12" fmla="*/ 25399 w 1016000"/>
                    <a:gd name="T13" fmla="*/ 9525 h 62388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16000"/>
                    <a:gd name="T22" fmla="*/ 0 h 623886"/>
                    <a:gd name="T23" fmla="*/ 1016000 w 1016000"/>
                    <a:gd name="T24" fmla="*/ 623886 h 62388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16000" h="623886">
                      <a:moveTo>
                        <a:pt x="25399" y="9525"/>
                      </a:moveTo>
                      <a:cubicBezTo>
                        <a:pt x="26986" y="84138"/>
                        <a:pt x="0" y="144462"/>
                        <a:pt x="1587" y="219075"/>
                      </a:cubicBezTo>
                      <a:lnTo>
                        <a:pt x="511175" y="223837"/>
                      </a:lnTo>
                      <a:lnTo>
                        <a:pt x="977900" y="623886"/>
                      </a:lnTo>
                      <a:cubicBezTo>
                        <a:pt x="1012066" y="422507"/>
                        <a:pt x="1016000" y="443214"/>
                        <a:pt x="1016000" y="371475"/>
                      </a:cubicBezTo>
                      <a:lnTo>
                        <a:pt x="554037" y="0"/>
                      </a:lnTo>
                      <a:lnTo>
                        <a:pt x="25399" y="9525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Freeform 411"/>
                <p:cNvSpPr>
                  <a:spLocks noChangeArrowheads="1"/>
                </p:cNvSpPr>
                <p:nvPr/>
              </p:nvSpPr>
              <p:spPr bwMode="auto">
                <a:xfrm>
                  <a:off x="1423988" y="2952749"/>
                  <a:ext cx="2082042" cy="581024"/>
                </a:xfrm>
                <a:custGeom>
                  <a:avLst/>
                  <a:gdLst>
                    <a:gd name="T0" fmla="*/ 0 w 2082042"/>
                    <a:gd name="T1" fmla="*/ 0 h 581024"/>
                    <a:gd name="T2" fmla="*/ 9526 w 2082042"/>
                    <a:gd name="T3" fmla="*/ 223838 h 581024"/>
                    <a:gd name="T4" fmla="*/ 1033464 w 2082042"/>
                    <a:gd name="T5" fmla="*/ 228600 h 581024"/>
                    <a:gd name="T6" fmla="*/ 2047876 w 2082042"/>
                    <a:gd name="T7" fmla="*/ 581024 h 581024"/>
                    <a:gd name="T8" fmla="*/ 2071689 w 2082042"/>
                    <a:gd name="T9" fmla="*/ 333376 h 581024"/>
                    <a:gd name="T10" fmla="*/ 1076326 w 2082042"/>
                    <a:gd name="T11" fmla="*/ 4763 h 581024"/>
                    <a:gd name="T12" fmla="*/ 0 w 2082042"/>
                    <a:gd name="T13" fmla="*/ 0 h 58102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082042"/>
                    <a:gd name="T22" fmla="*/ 0 h 581024"/>
                    <a:gd name="T23" fmla="*/ 2082042 w 2082042"/>
                    <a:gd name="T24" fmla="*/ 581024 h 58102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082042" h="581024">
                      <a:moveTo>
                        <a:pt x="0" y="0"/>
                      </a:moveTo>
                      <a:cubicBezTo>
                        <a:pt x="1587" y="74613"/>
                        <a:pt x="7939" y="149225"/>
                        <a:pt x="9526" y="223838"/>
                      </a:cubicBezTo>
                      <a:lnTo>
                        <a:pt x="1033464" y="228600"/>
                      </a:lnTo>
                      <a:lnTo>
                        <a:pt x="2047876" y="581024"/>
                      </a:lnTo>
                      <a:cubicBezTo>
                        <a:pt x="2082042" y="379645"/>
                        <a:pt x="2071689" y="405115"/>
                        <a:pt x="2071689" y="333376"/>
                      </a:cubicBezTo>
                      <a:lnTo>
                        <a:pt x="1076326" y="476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Freeform 415"/>
                <p:cNvSpPr>
                  <a:spLocks noChangeArrowheads="1"/>
                </p:cNvSpPr>
                <p:nvPr/>
              </p:nvSpPr>
              <p:spPr bwMode="auto">
                <a:xfrm flipV="1">
                  <a:off x="1500188" y="3295650"/>
                  <a:ext cx="2082042" cy="681037"/>
                </a:xfrm>
                <a:custGeom>
                  <a:avLst/>
                  <a:gdLst>
                    <a:gd name="T0" fmla="*/ 0 w 2082042"/>
                    <a:gd name="T1" fmla="*/ 0 h 681036"/>
                    <a:gd name="T2" fmla="*/ 9526 w 2082042"/>
                    <a:gd name="T3" fmla="*/ 223838 h 681036"/>
                    <a:gd name="T4" fmla="*/ 1033464 w 2082042"/>
                    <a:gd name="T5" fmla="*/ 228600 h 681036"/>
                    <a:gd name="T6" fmla="*/ 2047876 w 2082042"/>
                    <a:gd name="T7" fmla="*/ 681036 h 681036"/>
                    <a:gd name="T8" fmla="*/ 2071689 w 2082042"/>
                    <a:gd name="T9" fmla="*/ 438151 h 681036"/>
                    <a:gd name="T10" fmla="*/ 1076326 w 2082042"/>
                    <a:gd name="T11" fmla="*/ 4763 h 681036"/>
                    <a:gd name="T12" fmla="*/ 0 w 2082042"/>
                    <a:gd name="T13" fmla="*/ 0 h 6810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082042"/>
                    <a:gd name="T22" fmla="*/ 0 h 681036"/>
                    <a:gd name="T23" fmla="*/ 2082042 w 2082042"/>
                    <a:gd name="T24" fmla="*/ 681036 h 6810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082042" h="681036">
                      <a:moveTo>
                        <a:pt x="0" y="0"/>
                      </a:moveTo>
                      <a:cubicBezTo>
                        <a:pt x="1587" y="74613"/>
                        <a:pt x="7939" y="149225"/>
                        <a:pt x="9526" y="223838"/>
                      </a:cubicBezTo>
                      <a:lnTo>
                        <a:pt x="1033464" y="228600"/>
                      </a:lnTo>
                      <a:lnTo>
                        <a:pt x="2047876" y="681036"/>
                      </a:lnTo>
                      <a:cubicBezTo>
                        <a:pt x="2082042" y="479657"/>
                        <a:pt x="2071689" y="509890"/>
                        <a:pt x="2071689" y="438151"/>
                      </a:cubicBezTo>
                      <a:lnTo>
                        <a:pt x="1076326" y="476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Freeform 416"/>
                <p:cNvSpPr>
                  <a:spLocks noChangeArrowheads="1"/>
                </p:cNvSpPr>
                <p:nvPr/>
              </p:nvSpPr>
              <p:spPr bwMode="auto">
                <a:xfrm flipV="1">
                  <a:off x="2179083" y="3376609"/>
                  <a:ext cx="1412672" cy="1069598"/>
                </a:xfrm>
                <a:custGeom>
                  <a:avLst/>
                  <a:gdLst>
                    <a:gd name="T0" fmla="*/ 0 w 1805817"/>
                    <a:gd name="T1" fmla="*/ 0 h 1176336"/>
                    <a:gd name="T2" fmla="*/ 9526 w 1805817"/>
                    <a:gd name="T3" fmla="*/ 223838 h 1176336"/>
                    <a:gd name="T4" fmla="*/ 928689 w 1805817"/>
                    <a:gd name="T5" fmla="*/ 223837 h 1176336"/>
                    <a:gd name="T6" fmla="*/ 866775 w 1805817"/>
                    <a:gd name="T7" fmla="*/ 223835 h 1176336"/>
                    <a:gd name="T8" fmla="*/ 1771651 w 1805817"/>
                    <a:gd name="T9" fmla="*/ 1176336 h 1176336"/>
                    <a:gd name="T10" fmla="*/ 1771651 w 1805817"/>
                    <a:gd name="T11" fmla="*/ 862013 h 1176336"/>
                    <a:gd name="T12" fmla="*/ 971551 w 1805817"/>
                    <a:gd name="T13" fmla="*/ 0 h 1176336"/>
                    <a:gd name="T14" fmla="*/ 0 w 1805817"/>
                    <a:gd name="T15" fmla="*/ 0 h 11763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805817"/>
                    <a:gd name="T25" fmla="*/ 0 h 1176336"/>
                    <a:gd name="T26" fmla="*/ 1805817 w 1805817"/>
                    <a:gd name="T27" fmla="*/ 1176336 h 11763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805817" h="1176336">
                      <a:moveTo>
                        <a:pt x="0" y="0"/>
                      </a:moveTo>
                      <a:cubicBezTo>
                        <a:pt x="1587" y="74613"/>
                        <a:pt x="7939" y="149225"/>
                        <a:pt x="9526" y="223838"/>
                      </a:cubicBezTo>
                      <a:lnTo>
                        <a:pt x="928689" y="223837"/>
                      </a:lnTo>
                      <a:lnTo>
                        <a:pt x="866775" y="223835"/>
                      </a:lnTo>
                      <a:lnTo>
                        <a:pt x="1771651" y="1176336"/>
                      </a:lnTo>
                      <a:cubicBezTo>
                        <a:pt x="1805817" y="974957"/>
                        <a:pt x="1771651" y="933752"/>
                        <a:pt x="1771651" y="862013"/>
                      </a:cubicBezTo>
                      <a:lnTo>
                        <a:pt x="97155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" name="Group 200"/>
              <p:cNvGrpSpPr/>
              <p:nvPr/>
            </p:nvGrpSpPr>
            <p:grpSpPr>
              <a:xfrm>
                <a:off x="2052518" y="5096575"/>
                <a:ext cx="1684638" cy="1065413"/>
                <a:chOff x="2052518" y="5282220"/>
                <a:chExt cx="1684638" cy="1065413"/>
              </a:xfrm>
            </p:grpSpPr>
            <p:sp>
              <p:nvSpPr>
                <p:cNvPr id="119" name="Text Box 167"/>
                <p:cNvSpPr txBox="1">
                  <a:spLocks noChangeArrowheads="1"/>
                </p:cNvSpPr>
                <p:nvPr/>
              </p:nvSpPr>
              <p:spPr bwMode="auto">
                <a:xfrm>
                  <a:off x="2052518" y="5669551"/>
                  <a:ext cx="1684638" cy="6780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RF &amp; Modulation 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Coding &amp; Sync. 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Multi/Hyper Data Comp.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Space Link Protocols 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Space Data Link Security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t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Optical Communications</a:t>
                  </a:r>
                </a:p>
              </p:txBody>
            </p:sp>
            <p:sp>
              <p:nvSpPr>
                <p:cNvPr id="120" name="Rounded Rectangle 119"/>
                <p:cNvSpPr/>
                <p:nvPr/>
              </p:nvSpPr>
              <p:spPr bwMode="auto">
                <a:xfrm>
                  <a:off x="2194349" y="5282220"/>
                  <a:ext cx="1386472" cy="36398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33CC33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/>
                      <a:ea typeface="+mn-ea"/>
                      <a:cs typeface="Arial Narrow"/>
                    </a:rPr>
                    <a:t>Space Link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/>
                      <a:ea typeface="+mn-ea"/>
                      <a:cs typeface="Arial Narrow"/>
                    </a:rPr>
                    <a:t>Services</a:t>
                  </a:r>
                </a:p>
              </p:txBody>
            </p:sp>
          </p:grpSp>
          <p:sp>
            <p:nvSpPr>
              <p:cNvPr id="27" name="Rounded Rectangle 26"/>
              <p:cNvSpPr/>
              <p:nvPr/>
            </p:nvSpPr>
            <p:spPr bwMode="auto">
              <a:xfrm>
                <a:off x="509183" y="1449898"/>
                <a:ext cx="1386472" cy="5649730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9BBCFF"/>
                  </a:gs>
                  <a:gs pos="100000">
                    <a:srgbClr val="E1EBFF"/>
                  </a:gs>
                </a:gsLst>
                <a:lin ang="5400000" scaled="0"/>
              </a:gradFill>
              <a:ln w="38100">
                <a:noFill/>
                <a:round/>
                <a:headEnd/>
                <a:tailEnd/>
              </a:ln>
            </p:spPr>
            <p:txBody>
              <a:bodyPr wrap="none"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grpSp>
            <p:nvGrpSpPr>
              <p:cNvPr id="28" name="Group 176"/>
              <p:cNvGrpSpPr/>
              <p:nvPr/>
            </p:nvGrpSpPr>
            <p:grpSpPr>
              <a:xfrm>
                <a:off x="379400" y="5096575"/>
                <a:ext cx="1690996" cy="932603"/>
                <a:chOff x="379400" y="5282220"/>
                <a:chExt cx="1690996" cy="932603"/>
              </a:xfrm>
            </p:grpSpPr>
            <p:sp>
              <p:nvSpPr>
                <p:cNvPr id="117" name="Text Box 380"/>
                <p:cNvSpPr txBox="1">
                  <a:spLocks noChangeArrowheads="1"/>
                </p:cNvSpPr>
                <p:nvPr/>
              </p:nvSpPr>
              <p:spPr bwMode="auto">
                <a:xfrm>
                  <a:off x="379400" y="5680576"/>
                  <a:ext cx="1690996" cy="534247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wrap="square">
                  <a:spAutoFit/>
                </a:bodyPr>
                <a:lstStyle/>
                <a:p>
                  <a:pPr marL="112713" marR="0" lvl="0" indent="-112713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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Onboard Wireless WG</a:t>
                  </a:r>
                  <a:endParaRPr kumimoji="0" lang="en-US" sz="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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Application Supt </a:t>
                  </a: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18FFD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Services </a:t>
                  </a:r>
                </a:p>
                <a:p>
                  <a:pPr marL="112713" marR="0" lvl="0" indent="-112713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 typeface="Wingdings" pitchFamily="2" charset="2"/>
                    <a:buChar char=""/>
                    <a:tabLst/>
                    <a:defRPr/>
                  </a:pPr>
                  <a:r>
                    <a:rPr kumimoji="0" lang="en-US" sz="5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618FFD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Subnetwork</a:t>
                  </a:r>
                  <a:r>
                    <a: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618FFD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Services </a:t>
                  </a:r>
                </a:p>
              </p:txBody>
            </p:sp>
            <p:sp>
              <p:nvSpPr>
                <p:cNvPr id="118" name="Rounded Rectangle 117"/>
                <p:cNvSpPr/>
                <p:nvPr/>
              </p:nvSpPr>
              <p:spPr bwMode="auto">
                <a:xfrm>
                  <a:off x="509183" y="5282220"/>
                  <a:ext cx="1386472" cy="36398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3D86FD"/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/>
                      <a:ea typeface="+mn-ea"/>
                      <a:cs typeface="Arial Narrow"/>
                    </a:rPr>
                    <a:t>Spacecraft Onboard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/>
                      <a:ea typeface="+mn-ea"/>
                      <a:cs typeface="Arial Narrow"/>
                    </a:rPr>
                    <a:t>Interface Services</a:t>
                  </a:r>
                </a:p>
              </p:txBody>
            </p:sp>
          </p:grpSp>
          <p:grpSp>
            <p:nvGrpSpPr>
              <p:cNvPr id="29" name="Group 376"/>
              <p:cNvGrpSpPr>
                <a:grpSpLocks/>
              </p:cNvGrpSpPr>
              <p:nvPr/>
            </p:nvGrpSpPr>
            <p:grpSpPr bwMode="auto">
              <a:xfrm>
                <a:off x="649778" y="2702870"/>
                <a:ext cx="1937834" cy="1543286"/>
                <a:chOff x="457200" y="2195342"/>
                <a:chExt cx="1955006" cy="1805732"/>
              </a:xfrm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grpSpPr>
            <p:sp>
              <p:nvSpPr>
                <p:cNvPr id="113" name="Rectangle 112"/>
                <p:cNvSpPr/>
                <p:nvPr/>
              </p:nvSpPr>
              <p:spPr bwMode="auto">
                <a:xfrm>
                  <a:off x="1177352" y="2345532"/>
                  <a:ext cx="1234854" cy="228711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 bwMode="auto">
                <a:xfrm>
                  <a:off x="457200" y="2952251"/>
                  <a:ext cx="955581" cy="228711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Rectangle 114"/>
                <p:cNvSpPr/>
                <p:nvPr/>
              </p:nvSpPr>
              <p:spPr bwMode="auto">
                <a:xfrm>
                  <a:off x="609661" y="3772363"/>
                  <a:ext cx="956870" cy="228711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Rectangle 115"/>
                <p:cNvSpPr/>
                <p:nvPr/>
              </p:nvSpPr>
              <p:spPr bwMode="auto">
                <a:xfrm rot="1532171">
                  <a:off x="619139" y="2195342"/>
                  <a:ext cx="660713" cy="232863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 w="381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0" name="Rectangle 418"/>
              <p:cNvSpPr>
                <a:spLocks noChangeArrowheads="1"/>
              </p:cNvSpPr>
              <p:nvPr/>
            </p:nvSpPr>
            <p:spPr bwMode="auto">
              <a:xfrm rot="1717673">
                <a:off x="1490439" y="2536381"/>
                <a:ext cx="1308155" cy="195470"/>
              </a:xfrm>
              <a:prstGeom prst="rect">
                <a:avLst/>
              </a:prstGeom>
              <a:solidFill>
                <a:srgbClr val="00B050"/>
              </a:solidFill>
              <a:ln w="38100">
                <a:noFill/>
                <a:round/>
                <a:headEnd/>
                <a:tailEnd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1" name="Rectangle 419"/>
              <p:cNvSpPr>
                <a:spLocks noChangeArrowheads="1"/>
              </p:cNvSpPr>
              <p:nvPr/>
            </p:nvSpPr>
            <p:spPr bwMode="auto">
              <a:xfrm rot="19983654">
                <a:off x="1569108" y="3053205"/>
                <a:ext cx="1306582" cy="195470"/>
              </a:xfrm>
              <a:prstGeom prst="rect">
                <a:avLst/>
              </a:prstGeom>
              <a:solidFill>
                <a:srgbClr val="00B050"/>
              </a:solidFill>
              <a:ln w="38100">
                <a:noFill/>
                <a:round/>
                <a:headEnd/>
                <a:tailEnd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2" name="Rectangle 377"/>
              <p:cNvSpPr>
                <a:spLocks noChangeArrowheads="1"/>
              </p:cNvSpPr>
              <p:nvPr/>
            </p:nvSpPr>
            <p:spPr bwMode="auto">
              <a:xfrm>
                <a:off x="1603740" y="2193240"/>
                <a:ext cx="1308156" cy="195470"/>
              </a:xfrm>
              <a:prstGeom prst="rect">
                <a:avLst/>
              </a:prstGeom>
              <a:solidFill>
                <a:srgbClr val="00B050"/>
              </a:solidFill>
              <a:ln w="38100">
                <a:noFill/>
                <a:round/>
                <a:headEnd/>
                <a:tailEnd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grpSp>
            <p:nvGrpSpPr>
              <p:cNvPr id="33" name="Group 410"/>
              <p:cNvGrpSpPr/>
              <p:nvPr/>
            </p:nvGrpSpPr>
            <p:grpSpPr>
              <a:xfrm>
                <a:off x="6037820" y="2519377"/>
                <a:ext cx="1479482" cy="1285495"/>
                <a:chOff x="6482411" y="2137070"/>
                <a:chExt cx="997822" cy="1239689"/>
              </a:xfrm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grpSpPr>
            <p:cxnSp>
              <p:nvCxnSpPr>
                <p:cNvPr id="109" name="Straight Connector 452"/>
                <p:cNvCxnSpPr>
                  <a:cxnSpLocks noChangeShapeType="1"/>
                </p:cNvCxnSpPr>
                <p:nvPr/>
              </p:nvCxnSpPr>
              <p:spPr bwMode="ltGray">
                <a:xfrm>
                  <a:off x="6482411" y="2137070"/>
                  <a:ext cx="997822" cy="4066"/>
                </a:xfrm>
                <a:prstGeom prst="line">
                  <a:avLst/>
                </a:pr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  <a:effectLst/>
              </p:spPr>
            </p:cxnSp>
            <p:cxnSp>
              <p:nvCxnSpPr>
                <p:cNvPr id="110" name="Straight Connector 452"/>
                <p:cNvCxnSpPr>
                  <a:cxnSpLocks noChangeShapeType="1"/>
                </p:cNvCxnSpPr>
                <p:nvPr/>
              </p:nvCxnSpPr>
              <p:spPr bwMode="ltGray">
                <a:xfrm>
                  <a:off x="6496698" y="3367152"/>
                  <a:ext cx="872263" cy="5872"/>
                </a:xfrm>
                <a:prstGeom prst="line">
                  <a:avLst/>
                </a:pr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  <a:effectLst/>
              </p:spPr>
            </p:cxnSp>
            <p:sp>
              <p:nvSpPr>
                <p:cNvPr id="111" name="Freeform 492"/>
                <p:cNvSpPr>
                  <a:spLocks noChangeArrowheads="1"/>
                </p:cNvSpPr>
                <p:nvPr/>
              </p:nvSpPr>
              <p:spPr bwMode="ltGray">
                <a:xfrm flipV="1">
                  <a:off x="6698456" y="2140418"/>
                  <a:ext cx="697708" cy="1227339"/>
                </a:xfrm>
                <a:custGeom>
                  <a:avLst/>
                  <a:gdLst>
                    <a:gd name="T0" fmla="*/ 1543050 w 1543050"/>
                    <a:gd name="T1" fmla="*/ 1610392 h 1436156"/>
                    <a:gd name="T2" fmla="*/ 1535905 w 1543050"/>
                    <a:gd name="T3" fmla="*/ 1621034 h 1436156"/>
                    <a:gd name="T4" fmla="*/ 1276350 w 1543050"/>
                    <a:gd name="T5" fmla="*/ 1613042 h 1436156"/>
                    <a:gd name="T6" fmla="*/ 254794 w 1543050"/>
                    <a:gd name="T7" fmla="*/ 2714 h 1436156"/>
                    <a:gd name="T8" fmla="*/ 0 w 1543050"/>
                    <a:gd name="T9" fmla="*/ 0 h 14361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43050"/>
                    <a:gd name="T16" fmla="*/ 0 h 1436156"/>
                    <a:gd name="T17" fmla="*/ 1543050 w 1543050"/>
                    <a:gd name="T18" fmla="*/ 1436156 h 14361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43050" h="1436156">
                      <a:moveTo>
                        <a:pt x="1543050" y="1426727"/>
                      </a:moveTo>
                      <a:lnTo>
                        <a:pt x="1535905" y="1436156"/>
                      </a:lnTo>
                      <a:lnTo>
                        <a:pt x="1276350" y="1429075"/>
                      </a:lnTo>
                      <a:lnTo>
                        <a:pt x="254794" y="240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reeform 492"/>
                <p:cNvSpPr>
                  <a:spLocks noChangeArrowheads="1"/>
                </p:cNvSpPr>
                <p:nvPr/>
              </p:nvSpPr>
              <p:spPr bwMode="ltGray">
                <a:xfrm flipH="1" flipV="1">
                  <a:off x="6712741" y="2141417"/>
                  <a:ext cx="702469" cy="1235342"/>
                </a:xfrm>
                <a:custGeom>
                  <a:avLst/>
                  <a:gdLst>
                    <a:gd name="T0" fmla="*/ 465839 w 1633665"/>
                    <a:gd name="T1" fmla="*/ 1693107 h 1443850"/>
                    <a:gd name="T2" fmla="*/ 389789 w 1633665"/>
                    <a:gd name="T3" fmla="*/ 1695863 h 1443850"/>
                    <a:gd name="T4" fmla="*/ 68255 w 1633665"/>
                    <a:gd name="T5" fmla="*/ 5198 h 1443850"/>
                    <a:gd name="T6" fmla="*/ 0 w 1633665"/>
                    <a:gd name="T7" fmla="*/ 0 h 144385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633665"/>
                    <a:gd name="T13" fmla="*/ 0 h 1443850"/>
                    <a:gd name="T14" fmla="*/ 1633665 w 1633665"/>
                    <a:gd name="T15" fmla="*/ 1443850 h 144385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633665" h="1443850">
                      <a:moveTo>
                        <a:pt x="1633665" y="1441503"/>
                      </a:moveTo>
                      <a:lnTo>
                        <a:pt x="1366965" y="1443850"/>
                      </a:lnTo>
                      <a:lnTo>
                        <a:pt x="239371" y="442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4" name="Group 233"/>
              <p:cNvGrpSpPr/>
              <p:nvPr/>
            </p:nvGrpSpPr>
            <p:grpSpPr>
              <a:xfrm>
                <a:off x="766428" y="1798689"/>
                <a:ext cx="5004584" cy="2753626"/>
                <a:chOff x="766428" y="1984334"/>
                <a:chExt cx="5004584" cy="2753626"/>
              </a:xfrm>
            </p:grpSpPr>
            <p:sp>
              <p:nvSpPr>
                <p:cNvPr id="98" name="Freeform 492"/>
                <p:cNvSpPr>
                  <a:spLocks noChangeArrowheads="1"/>
                </p:cNvSpPr>
                <p:nvPr/>
              </p:nvSpPr>
              <p:spPr bwMode="ltGray">
                <a:xfrm flipH="1" flipV="1">
                  <a:off x="4426560" y="2758645"/>
                  <a:ext cx="1197628" cy="1239474"/>
                </a:xfrm>
                <a:custGeom>
                  <a:avLst/>
                  <a:gdLst>
                    <a:gd name="T0" fmla="*/ 465839 w 1633665"/>
                    <a:gd name="T1" fmla="*/ 1693107 h 1443850"/>
                    <a:gd name="T2" fmla="*/ 389789 w 1633665"/>
                    <a:gd name="T3" fmla="*/ 1695863 h 1443850"/>
                    <a:gd name="T4" fmla="*/ 68255 w 1633665"/>
                    <a:gd name="T5" fmla="*/ 5198 h 1443850"/>
                    <a:gd name="T6" fmla="*/ 0 w 1633665"/>
                    <a:gd name="T7" fmla="*/ 0 h 144385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633665"/>
                    <a:gd name="T13" fmla="*/ 0 h 1443850"/>
                    <a:gd name="T14" fmla="*/ 1633665 w 1633665"/>
                    <a:gd name="T15" fmla="*/ 1443850 h 144385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633665" h="1443850">
                      <a:moveTo>
                        <a:pt x="1633665" y="1441503"/>
                      </a:moveTo>
                      <a:lnTo>
                        <a:pt x="1366965" y="1443850"/>
                      </a:lnTo>
                      <a:lnTo>
                        <a:pt x="239371" y="442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 448"/>
                <p:cNvSpPr>
                  <a:spLocks noChangeArrowheads="1"/>
                </p:cNvSpPr>
                <p:nvPr/>
              </p:nvSpPr>
              <p:spPr bwMode="ltGray">
                <a:xfrm flipV="1">
                  <a:off x="4142543" y="2747651"/>
                  <a:ext cx="1626571" cy="6109"/>
                </a:xfrm>
                <a:custGeom>
                  <a:avLst/>
                  <a:gdLst>
                    <a:gd name="T0" fmla="*/ 0 w 1846264"/>
                    <a:gd name="T1" fmla="*/ 7144 h 7144"/>
                    <a:gd name="T2" fmla="*/ 8292252 w 1846264"/>
                    <a:gd name="T3" fmla="*/ 0 h 7144"/>
                    <a:gd name="T4" fmla="*/ 0 60000 65536"/>
                    <a:gd name="T5" fmla="*/ 0 60000 65536"/>
                    <a:gd name="T6" fmla="*/ 0 w 1846264"/>
                    <a:gd name="T7" fmla="*/ 0 h 7144"/>
                    <a:gd name="T8" fmla="*/ 1846264 w 1846264"/>
                    <a:gd name="T9" fmla="*/ 7144 h 7144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846264" h="7144">
                      <a:moveTo>
                        <a:pt x="0" y="7144"/>
                      </a:moveTo>
                      <a:lnTo>
                        <a:pt x="1846264" y="0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 492"/>
                <p:cNvSpPr>
                  <a:spLocks noChangeArrowheads="1"/>
                </p:cNvSpPr>
                <p:nvPr/>
              </p:nvSpPr>
              <p:spPr bwMode="ltGray">
                <a:xfrm flipV="1">
                  <a:off x="4419684" y="2735398"/>
                  <a:ext cx="1229893" cy="1237973"/>
                </a:xfrm>
                <a:custGeom>
                  <a:avLst/>
                  <a:gdLst>
                    <a:gd name="T0" fmla="*/ 1543050 w 1543050"/>
                    <a:gd name="T1" fmla="*/ 1610392 h 1436156"/>
                    <a:gd name="T2" fmla="*/ 1535905 w 1543050"/>
                    <a:gd name="T3" fmla="*/ 1621034 h 1436156"/>
                    <a:gd name="T4" fmla="*/ 1276350 w 1543050"/>
                    <a:gd name="T5" fmla="*/ 1613042 h 1436156"/>
                    <a:gd name="T6" fmla="*/ 254794 w 1543050"/>
                    <a:gd name="T7" fmla="*/ 2714 h 1436156"/>
                    <a:gd name="T8" fmla="*/ 0 w 1543050"/>
                    <a:gd name="T9" fmla="*/ 0 h 14361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43050"/>
                    <a:gd name="T16" fmla="*/ 0 h 1436156"/>
                    <a:gd name="T17" fmla="*/ 1543050 w 1543050"/>
                    <a:gd name="T18" fmla="*/ 1436156 h 1436156"/>
                    <a:gd name="connsiteX0" fmla="*/ 1543050 w 1543050"/>
                    <a:gd name="connsiteY0" fmla="*/ 1426727 h 1436156"/>
                    <a:gd name="connsiteX1" fmla="*/ 1535905 w 1543050"/>
                    <a:gd name="connsiteY1" fmla="*/ 1436156 h 1436156"/>
                    <a:gd name="connsiteX2" fmla="*/ 1273363 w 1543050"/>
                    <a:gd name="connsiteY2" fmla="*/ 1412500 h 1436156"/>
                    <a:gd name="connsiteX3" fmla="*/ 254794 w 1543050"/>
                    <a:gd name="connsiteY3" fmla="*/ 2405 h 1436156"/>
                    <a:gd name="connsiteX4" fmla="*/ 0 w 1543050"/>
                    <a:gd name="connsiteY4" fmla="*/ 0 h 1436156"/>
                    <a:gd name="connsiteX0" fmla="*/ 1543050 w 1543050"/>
                    <a:gd name="connsiteY0" fmla="*/ 1426727 h 1436156"/>
                    <a:gd name="connsiteX1" fmla="*/ 1535905 w 1543050"/>
                    <a:gd name="connsiteY1" fmla="*/ 1436156 h 1436156"/>
                    <a:gd name="connsiteX2" fmla="*/ 1273363 w 1543050"/>
                    <a:gd name="connsiteY2" fmla="*/ 1412500 h 1436156"/>
                    <a:gd name="connsiteX3" fmla="*/ 254794 w 1543050"/>
                    <a:gd name="connsiteY3" fmla="*/ 2405 h 1436156"/>
                    <a:gd name="connsiteX4" fmla="*/ 0 w 1543050"/>
                    <a:gd name="connsiteY4" fmla="*/ 0 h 1436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43050" h="1436156">
                      <a:moveTo>
                        <a:pt x="1543050" y="1426727"/>
                      </a:moveTo>
                      <a:lnTo>
                        <a:pt x="1535905" y="1436156"/>
                      </a:lnTo>
                      <a:cubicBezTo>
                        <a:pt x="1448391" y="1428271"/>
                        <a:pt x="1474405" y="1412097"/>
                        <a:pt x="1273363" y="1412500"/>
                      </a:cubicBezTo>
                      <a:lnTo>
                        <a:pt x="254794" y="240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 443"/>
                <p:cNvSpPr>
                  <a:spLocks noChangeArrowheads="1"/>
                </p:cNvSpPr>
                <p:nvPr/>
              </p:nvSpPr>
              <p:spPr bwMode="ltGray">
                <a:xfrm flipV="1">
                  <a:off x="4144441" y="3989699"/>
                  <a:ext cx="1626571" cy="6109"/>
                </a:xfrm>
                <a:custGeom>
                  <a:avLst/>
                  <a:gdLst>
                    <a:gd name="T0" fmla="*/ 0 w 1846264"/>
                    <a:gd name="T1" fmla="*/ 7144 h 7144"/>
                    <a:gd name="T2" fmla="*/ 8292252 w 1846264"/>
                    <a:gd name="T3" fmla="*/ 0 h 7144"/>
                    <a:gd name="T4" fmla="*/ 0 60000 65536"/>
                    <a:gd name="T5" fmla="*/ 0 60000 65536"/>
                    <a:gd name="T6" fmla="*/ 0 w 1846264"/>
                    <a:gd name="T7" fmla="*/ 0 h 7144"/>
                    <a:gd name="T8" fmla="*/ 1846264 w 1846264"/>
                    <a:gd name="T9" fmla="*/ 7144 h 7144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846264" h="7144">
                      <a:moveTo>
                        <a:pt x="0" y="7144"/>
                      </a:moveTo>
                      <a:lnTo>
                        <a:pt x="1846264" y="0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 492"/>
                <p:cNvSpPr>
                  <a:spLocks noChangeArrowheads="1"/>
                </p:cNvSpPr>
                <p:nvPr/>
              </p:nvSpPr>
              <p:spPr bwMode="ltGray">
                <a:xfrm flipV="1">
                  <a:off x="2603466" y="1984334"/>
                  <a:ext cx="1227732" cy="753310"/>
                </a:xfrm>
                <a:custGeom>
                  <a:avLst/>
                  <a:gdLst>
                    <a:gd name="T0" fmla="*/ 1238249 w 1238249"/>
                    <a:gd name="T1" fmla="*/ 0 h 896285"/>
                    <a:gd name="T2" fmla="*/ 812006 w 1238249"/>
                    <a:gd name="T3" fmla="*/ 686704 h 896285"/>
                    <a:gd name="T4" fmla="*/ 0 w 1238249"/>
                    <a:gd name="T5" fmla="*/ 692317 h 896285"/>
                    <a:gd name="T6" fmla="*/ 0 60000 65536"/>
                    <a:gd name="T7" fmla="*/ 0 60000 65536"/>
                    <a:gd name="T8" fmla="*/ 0 60000 65536"/>
                    <a:gd name="T9" fmla="*/ 0 w 1238249"/>
                    <a:gd name="T10" fmla="*/ 0 h 896285"/>
                    <a:gd name="T11" fmla="*/ 1238249 w 1238249"/>
                    <a:gd name="T12" fmla="*/ 896285 h 89628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238249" h="896285">
                      <a:moveTo>
                        <a:pt x="1238249" y="0"/>
                      </a:moveTo>
                      <a:lnTo>
                        <a:pt x="812006" y="889018"/>
                      </a:lnTo>
                      <a:lnTo>
                        <a:pt x="0" y="896285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 492"/>
                <p:cNvSpPr>
                  <a:spLocks noChangeArrowheads="1"/>
                </p:cNvSpPr>
                <p:nvPr/>
              </p:nvSpPr>
              <p:spPr bwMode="ltGray">
                <a:xfrm flipV="1">
                  <a:off x="1552486" y="2478874"/>
                  <a:ext cx="2245334" cy="254454"/>
                </a:xfrm>
                <a:custGeom>
                  <a:avLst/>
                  <a:gdLst>
                    <a:gd name="T0" fmla="*/ 2264568 w 2264568"/>
                    <a:gd name="T1" fmla="*/ 0 h 302748"/>
                    <a:gd name="T2" fmla="*/ 1838325 w 2264568"/>
                    <a:gd name="T3" fmla="*/ 224496 h 302748"/>
                    <a:gd name="T4" fmla="*/ 0 w 2264568"/>
                    <a:gd name="T5" fmla="*/ 233852 h 302748"/>
                    <a:gd name="T6" fmla="*/ 0 60000 65536"/>
                    <a:gd name="T7" fmla="*/ 0 60000 65536"/>
                    <a:gd name="T8" fmla="*/ 0 60000 65536"/>
                    <a:gd name="T9" fmla="*/ 0 w 2264568"/>
                    <a:gd name="T10" fmla="*/ 0 h 302748"/>
                    <a:gd name="T11" fmla="*/ 2264568 w 2264568"/>
                    <a:gd name="T12" fmla="*/ 302748 h 30274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64568" h="302748">
                      <a:moveTo>
                        <a:pt x="2264568" y="0"/>
                      </a:moveTo>
                      <a:lnTo>
                        <a:pt x="1838325" y="290637"/>
                      </a:lnTo>
                      <a:lnTo>
                        <a:pt x="0" y="302748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 492"/>
                <p:cNvSpPr>
                  <a:spLocks noChangeArrowheads="1"/>
                </p:cNvSpPr>
                <p:nvPr/>
              </p:nvSpPr>
              <p:spPr bwMode="ltGray">
                <a:xfrm flipV="1">
                  <a:off x="908329" y="2728359"/>
                  <a:ext cx="2926779" cy="392828"/>
                </a:xfrm>
                <a:custGeom>
                  <a:avLst/>
                  <a:gdLst>
                    <a:gd name="T0" fmla="*/ 3057524 w 3057524"/>
                    <a:gd name="T1" fmla="*/ 351865 h 455523"/>
                    <a:gd name="T2" fmla="*/ 2545556 w 3057524"/>
                    <a:gd name="T3" fmla="*/ 0 h 455523"/>
                    <a:gd name="T4" fmla="*/ 0 w 3057524"/>
                    <a:gd name="T5" fmla="*/ 1869 h 455523"/>
                    <a:gd name="T6" fmla="*/ 0 60000 65536"/>
                    <a:gd name="T7" fmla="*/ 0 60000 65536"/>
                    <a:gd name="T8" fmla="*/ 0 60000 65536"/>
                    <a:gd name="T9" fmla="*/ 0 w 3057524"/>
                    <a:gd name="T10" fmla="*/ 0 h 455523"/>
                    <a:gd name="T11" fmla="*/ 3057524 w 3057524"/>
                    <a:gd name="T12" fmla="*/ 455523 h 455523"/>
                    <a:gd name="connsiteX0" fmla="*/ 3057524 w 3057524"/>
                    <a:gd name="connsiteY0" fmla="*/ 467384 h 467384"/>
                    <a:gd name="connsiteX1" fmla="*/ 2545556 w 3057524"/>
                    <a:gd name="connsiteY1" fmla="*/ 11861 h 467384"/>
                    <a:gd name="connsiteX2" fmla="*/ 638500 w 3057524"/>
                    <a:gd name="connsiteY2" fmla="*/ 0 h 467384"/>
                    <a:gd name="connsiteX3" fmla="*/ 0 w 3057524"/>
                    <a:gd name="connsiteY3" fmla="*/ 14281 h 467384"/>
                    <a:gd name="connsiteX0" fmla="*/ 2927834 w 2927834"/>
                    <a:gd name="connsiteY0" fmla="*/ 467384 h 467384"/>
                    <a:gd name="connsiteX1" fmla="*/ 2415866 w 2927834"/>
                    <a:gd name="connsiteY1" fmla="*/ 11861 h 467384"/>
                    <a:gd name="connsiteX2" fmla="*/ 508810 w 2927834"/>
                    <a:gd name="connsiteY2" fmla="*/ 0 h 467384"/>
                    <a:gd name="connsiteX3" fmla="*/ 0 w 2927834"/>
                    <a:gd name="connsiteY3" fmla="*/ 320266 h 467384"/>
                    <a:gd name="connsiteX0" fmla="*/ 2951850 w 2951850"/>
                    <a:gd name="connsiteY0" fmla="*/ 467384 h 467384"/>
                    <a:gd name="connsiteX1" fmla="*/ 2439882 w 2951850"/>
                    <a:gd name="connsiteY1" fmla="*/ 11861 h 467384"/>
                    <a:gd name="connsiteX2" fmla="*/ 532826 w 2951850"/>
                    <a:gd name="connsiteY2" fmla="*/ 0 h 467384"/>
                    <a:gd name="connsiteX3" fmla="*/ 0 w 2951850"/>
                    <a:gd name="connsiteY3" fmla="*/ 286268 h 4673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51850" h="467384">
                      <a:moveTo>
                        <a:pt x="2951850" y="467384"/>
                      </a:moveTo>
                      <a:lnTo>
                        <a:pt x="2439882" y="11861"/>
                      </a:lnTo>
                      <a:lnTo>
                        <a:pt x="532826" y="0"/>
                      </a:lnTo>
                      <a:lnTo>
                        <a:pt x="0" y="286268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 492"/>
                <p:cNvSpPr>
                  <a:spLocks noChangeArrowheads="1"/>
                </p:cNvSpPr>
                <p:nvPr/>
              </p:nvSpPr>
              <p:spPr bwMode="ltGray">
                <a:xfrm flipV="1">
                  <a:off x="766428" y="3633610"/>
                  <a:ext cx="2998500" cy="333864"/>
                </a:xfrm>
                <a:custGeom>
                  <a:avLst/>
                  <a:gdLst>
                    <a:gd name="T0" fmla="*/ 3024186 w 3024186"/>
                    <a:gd name="T1" fmla="*/ 0 h 397231"/>
                    <a:gd name="T2" fmla="*/ 1988343 w 3024186"/>
                    <a:gd name="T3" fmla="*/ 297472 h 397231"/>
                    <a:gd name="T4" fmla="*/ 0 w 3024186"/>
                    <a:gd name="T5" fmla="*/ 306826 h 397231"/>
                    <a:gd name="T6" fmla="*/ 0 60000 65536"/>
                    <a:gd name="T7" fmla="*/ 0 60000 65536"/>
                    <a:gd name="T8" fmla="*/ 0 60000 65536"/>
                    <a:gd name="T9" fmla="*/ 0 w 3024186"/>
                    <a:gd name="T10" fmla="*/ 0 h 397231"/>
                    <a:gd name="T11" fmla="*/ 3024186 w 3024186"/>
                    <a:gd name="T12" fmla="*/ 397231 h 39723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024186" h="397231">
                      <a:moveTo>
                        <a:pt x="3024186" y="0"/>
                      </a:moveTo>
                      <a:lnTo>
                        <a:pt x="1988343" y="385118"/>
                      </a:lnTo>
                      <a:lnTo>
                        <a:pt x="0" y="397231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" name="Freeform 492"/>
                <p:cNvSpPr>
                  <a:spLocks noChangeArrowheads="1"/>
                </p:cNvSpPr>
                <p:nvPr/>
              </p:nvSpPr>
              <p:spPr bwMode="ltGray">
                <a:xfrm flipV="1">
                  <a:off x="936259" y="3969753"/>
                  <a:ext cx="2786008" cy="366569"/>
                </a:xfrm>
                <a:custGeom>
                  <a:avLst/>
                  <a:gdLst>
                    <a:gd name="T0" fmla="*/ 2809874 w 2809874"/>
                    <a:gd name="T1" fmla="*/ 336885 h 436143"/>
                    <a:gd name="T2" fmla="*/ 1888331 w 2809874"/>
                    <a:gd name="T3" fmla="*/ 9357 h 436143"/>
                    <a:gd name="T4" fmla="*/ 0 w 2809874"/>
                    <a:gd name="T5" fmla="*/ 0 h 436143"/>
                    <a:gd name="T6" fmla="*/ 0 60000 65536"/>
                    <a:gd name="T7" fmla="*/ 0 60000 65536"/>
                    <a:gd name="T8" fmla="*/ 0 60000 65536"/>
                    <a:gd name="T9" fmla="*/ 0 w 2809874"/>
                    <a:gd name="T10" fmla="*/ 0 h 436143"/>
                    <a:gd name="T11" fmla="*/ 2809874 w 2809874"/>
                    <a:gd name="T12" fmla="*/ 436143 h 43614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809874" h="436143">
                      <a:moveTo>
                        <a:pt x="2809874" y="436143"/>
                      </a:moveTo>
                      <a:lnTo>
                        <a:pt x="1888331" y="1211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 492"/>
                <p:cNvSpPr>
                  <a:spLocks noChangeArrowheads="1"/>
                </p:cNvSpPr>
                <p:nvPr/>
              </p:nvSpPr>
              <p:spPr bwMode="ltGray">
                <a:xfrm flipV="1">
                  <a:off x="1685082" y="2638629"/>
                  <a:ext cx="1004482" cy="980175"/>
                </a:xfrm>
                <a:custGeom>
                  <a:avLst/>
                  <a:gdLst>
                    <a:gd name="T0" fmla="*/ 0 w 1202532"/>
                    <a:gd name="T1" fmla="*/ 1012444 h 1310700"/>
                    <a:gd name="T2" fmla="*/ 1202532 w 1202532"/>
                    <a:gd name="T3" fmla="*/ 473446 h 1310700"/>
                    <a:gd name="T4" fmla="*/ 33339 w 1202532"/>
                    <a:gd name="T5" fmla="*/ 0 h 1310700"/>
                    <a:gd name="T6" fmla="*/ 0 60000 65536"/>
                    <a:gd name="T7" fmla="*/ 0 60000 65536"/>
                    <a:gd name="T8" fmla="*/ 0 60000 65536"/>
                    <a:gd name="T9" fmla="*/ 0 w 1202532"/>
                    <a:gd name="T10" fmla="*/ 0 h 1310700"/>
                    <a:gd name="T11" fmla="*/ 1202532 w 1202532"/>
                    <a:gd name="T12" fmla="*/ 1310700 h 1310700"/>
                    <a:gd name="connsiteX0" fmla="*/ 0 w 1202532"/>
                    <a:gd name="connsiteY0" fmla="*/ 1324866 h 1324866"/>
                    <a:gd name="connsiteX1" fmla="*/ 1202532 w 1202532"/>
                    <a:gd name="connsiteY1" fmla="*/ 627084 h 1324866"/>
                    <a:gd name="connsiteX2" fmla="*/ 146216 w 1202532"/>
                    <a:gd name="connsiteY2" fmla="*/ 0 h 1324866"/>
                    <a:gd name="connsiteX0" fmla="*/ 0 w 1178516"/>
                    <a:gd name="connsiteY0" fmla="*/ 1324866 h 1324866"/>
                    <a:gd name="connsiteX1" fmla="*/ 1178516 w 1178516"/>
                    <a:gd name="connsiteY1" fmla="*/ 655416 h 1324866"/>
                    <a:gd name="connsiteX2" fmla="*/ 146216 w 1178516"/>
                    <a:gd name="connsiteY2" fmla="*/ 0 h 1324866"/>
                    <a:gd name="connsiteX0" fmla="*/ 156391 w 1032300"/>
                    <a:gd name="connsiteY0" fmla="*/ 1186040 h 1186040"/>
                    <a:gd name="connsiteX1" fmla="*/ 1032300 w 1032300"/>
                    <a:gd name="connsiteY1" fmla="*/ 655416 h 1186040"/>
                    <a:gd name="connsiteX2" fmla="*/ 0 w 1032300"/>
                    <a:gd name="connsiteY2" fmla="*/ 0 h 1186040"/>
                    <a:gd name="connsiteX0" fmla="*/ 153990 w 1032300"/>
                    <a:gd name="connsiteY0" fmla="*/ 1166207 h 1166207"/>
                    <a:gd name="connsiteX1" fmla="*/ 1032300 w 1032300"/>
                    <a:gd name="connsiteY1" fmla="*/ 655416 h 1166207"/>
                    <a:gd name="connsiteX2" fmla="*/ 0 w 1032300"/>
                    <a:gd name="connsiteY2" fmla="*/ 0 h 1166207"/>
                    <a:gd name="connsiteX0" fmla="*/ 153990 w 1013087"/>
                    <a:gd name="connsiteY0" fmla="*/ 1166207 h 1166207"/>
                    <a:gd name="connsiteX1" fmla="*/ 1013087 w 1013087"/>
                    <a:gd name="connsiteY1" fmla="*/ 612918 h 1166207"/>
                    <a:gd name="connsiteX2" fmla="*/ 0 w 1013087"/>
                    <a:gd name="connsiteY2" fmla="*/ 0 h 1166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13087" h="1166207">
                      <a:moveTo>
                        <a:pt x="153990" y="1166207"/>
                      </a:moveTo>
                      <a:lnTo>
                        <a:pt x="1013087" y="61291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Freeform 492"/>
                <p:cNvSpPr>
                  <a:spLocks noChangeArrowheads="1"/>
                </p:cNvSpPr>
                <p:nvPr/>
              </p:nvSpPr>
              <p:spPr bwMode="ltGray">
                <a:xfrm flipV="1">
                  <a:off x="2477722" y="4008599"/>
                  <a:ext cx="1351270" cy="729361"/>
                </a:xfrm>
                <a:custGeom>
                  <a:avLst/>
                  <a:gdLst>
                    <a:gd name="T0" fmla="*/ 2809874 w 2809874"/>
                    <a:gd name="T1" fmla="*/ 336885 h 436143"/>
                    <a:gd name="T2" fmla="*/ 1888331 w 2809874"/>
                    <a:gd name="T3" fmla="*/ 9357 h 436143"/>
                    <a:gd name="T4" fmla="*/ 0 w 2809874"/>
                    <a:gd name="T5" fmla="*/ 0 h 436143"/>
                    <a:gd name="T6" fmla="*/ 0 60000 65536"/>
                    <a:gd name="T7" fmla="*/ 0 60000 65536"/>
                    <a:gd name="T8" fmla="*/ 0 60000 65536"/>
                    <a:gd name="T9" fmla="*/ 0 w 2809874"/>
                    <a:gd name="T10" fmla="*/ 0 h 436143"/>
                    <a:gd name="T11" fmla="*/ 2809874 w 2809874"/>
                    <a:gd name="T12" fmla="*/ 436143 h 436143"/>
                    <a:gd name="connsiteX0" fmla="*/ 2809874 w 2809874"/>
                    <a:gd name="connsiteY0" fmla="*/ 436143 h 862126"/>
                    <a:gd name="connsiteX1" fmla="*/ 2750999 w 2809874"/>
                    <a:gd name="connsiteY1" fmla="*/ 862126 h 862126"/>
                    <a:gd name="connsiteX2" fmla="*/ 1888331 w 2809874"/>
                    <a:gd name="connsiteY2" fmla="*/ 12112 h 862126"/>
                    <a:gd name="connsiteX3" fmla="*/ 0 w 2809874"/>
                    <a:gd name="connsiteY3" fmla="*/ 0 h 862126"/>
                    <a:gd name="connsiteX0" fmla="*/ 2809874 w 2809874"/>
                    <a:gd name="connsiteY0" fmla="*/ 436143 h 862126"/>
                    <a:gd name="connsiteX1" fmla="*/ 2750999 w 2809874"/>
                    <a:gd name="connsiteY1" fmla="*/ 862126 h 862126"/>
                    <a:gd name="connsiteX2" fmla="*/ 1888331 w 2809874"/>
                    <a:gd name="connsiteY2" fmla="*/ 12112 h 862126"/>
                    <a:gd name="connsiteX3" fmla="*/ 0 w 2809874"/>
                    <a:gd name="connsiteY3" fmla="*/ 0 h 862126"/>
                    <a:gd name="connsiteX0" fmla="*/ 2809874 w 2809874"/>
                    <a:gd name="connsiteY0" fmla="*/ 436143 h 862126"/>
                    <a:gd name="connsiteX1" fmla="*/ 2750999 w 2809874"/>
                    <a:gd name="connsiteY1" fmla="*/ 862126 h 862126"/>
                    <a:gd name="connsiteX2" fmla="*/ 1888331 w 2809874"/>
                    <a:gd name="connsiteY2" fmla="*/ 12112 h 862126"/>
                    <a:gd name="connsiteX3" fmla="*/ 0 w 2809874"/>
                    <a:gd name="connsiteY3" fmla="*/ 0 h 862126"/>
                    <a:gd name="connsiteX0" fmla="*/ 2809874 w 2809874"/>
                    <a:gd name="connsiteY0" fmla="*/ 436143 h 862126"/>
                    <a:gd name="connsiteX1" fmla="*/ 2750999 w 2809874"/>
                    <a:gd name="connsiteY1" fmla="*/ 862126 h 862126"/>
                    <a:gd name="connsiteX2" fmla="*/ 1888331 w 2809874"/>
                    <a:gd name="connsiteY2" fmla="*/ 12112 h 862126"/>
                    <a:gd name="connsiteX3" fmla="*/ 0 w 2809874"/>
                    <a:gd name="connsiteY3" fmla="*/ 0 h 862126"/>
                    <a:gd name="connsiteX0" fmla="*/ 2809874 w 2986360"/>
                    <a:gd name="connsiteY0" fmla="*/ 436143 h 924457"/>
                    <a:gd name="connsiteX1" fmla="*/ 2986360 w 2986360"/>
                    <a:gd name="connsiteY1" fmla="*/ 924457 h 924457"/>
                    <a:gd name="connsiteX2" fmla="*/ 2750999 w 2986360"/>
                    <a:gd name="connsiteY2" fmla="*/ 862126 h 924457"/>
                    <a:gd name="connsiteX3" fmla="*/ 1888331 w 2986360"/>
                    <a:gd name="connsiteY3" fmla="*/ 12112 h 924457"/>
                    <a:gd name="connsiteX4" fmla="*/ 0 w 2986360"/>
                    <a:gd name="connsiteY4" fmla="*/ 0 h 924457"/>
                    <a:gd name="connsiteX0" fmla="*/ 2809874 w 2986360"/>
                    <a:gd name="connsiteY0" fmla="*/ 436143 h 924457"/>
                    <a:gd name="connsiteX1" fmla="*/ 2986360 w 2986360"/>
                    <a:gd name="connsiteY1" fmla="*/ 924457 h 924457"/>
                    <a:gd name="connsiteX2" fmla="*/ 2750999 w 2986360"/>
                    <a:gd name="connsiteY2" fmla="*/ 862126 h 924457"/>
                    <a:gd name="connsiteX3" fmla="*/ 1888331 w 2986360"/>
                    <a:gd name="connsiteY3" fmla="*/ 12112 h 924457"/>
                    <a:gd name="connsiteX4" fmla="*/ 0 w 2986360"/>
                    <a:gd name="connsiteY4" fmla="*/ 0 h 924457"/>
                    <a:gd name="connsiteX0" fmla="*/ 2809874 w 2986360"/>
                    <a:gd name="connsiteY0" fmla="*/ 436143 h 924457"/>
                    <a:gd name="connsiteX1" fmla="*/ 2986360 w 2986360"/>
                    <a:gd name="connsiteY1" fmla="*/ 924457 h 924457"/>
                    <a:gd name="connsiteX2" fmla="*/ 2750999 w 2986360"/>
                    <a:gd name="connsiteY2" fmla="*/ 862126 h 924457"/>
                    <a:gd name="connsiteX3" fmla="*/ 1888331 w 2986360"/>
                    <a:gd name="connsiteY3" fmla="*/ 12112 h 924457"/>
                    <a:gd name="connsiteX4" fmla="*/ 0 w 2986360"/>
                    <a:gd name="connsiteY4" fmla="*/ 0 h 924457"/>
                    <a:gd name="connsiteX0" fmla="*/ 2809874 w 2981557"/>
                    <a:gd name="connsiteY0" fmla="*/ 436143 h 924457"/>
                    <a:gd name="connsiteX1" fmla="*/ 2981557 w 2981557"/>
                    <a:gd name="connsiteY1" fmla="*/ 924457 h 924457"/>
                    <a:gd name="connsiteX2" fmla="*/ 2750999 w 2981557"/>
                    <a:gd name="connsiteY2" fmla="*/ 862126 h 924457"/>
                    <a:gd name="connsiteX3" fmla="*/ 1888331 w 2981557"/>
                    <a:gd name="connsiteY3" fmla="*/ 12112 h 924457"/>
                    <a:gd name="connsiteX4" fmla="*/ 0 w 2981557"/>
                    <a:gd name="connsiteY4" fmla="*/ 0 h 924457"/>
                    <a:gd name="connsiteX0" fmla="*/ 2809874 w 2809874"/>
                    <a:gd name="connsiteY0" fmla="*/ 436143 h 862126"/>
                    <a:gd name="connsiteX1" fmla="*/ 2750999 w 2809874"/>
                    <a:gd name="connsiteY1" fmla="*/ 862126 h 862126"/>
                    <a:gd name="connsiteX2" fmla="*/ 1888331 w 2809874"/>
                    <a:gd name="connsiteY2" fmla="*/ 12112 h 862126"/>
                    <a:gd name="connsiteX3" fmla="*/ 0 w 2809874"/>
                    <a:gd name="connsiteY3" fmla="*/ 0 h 862126"/>
                    <a:gd name="connsiteX0" fmla="*/ 2809874 w 2809874"/>
                    <a:gd name="connsiteY0" fmla="*/ 436143 h 862126"/>
                    <a:gd name="connsiteX1" fmla="*/ 2750999 w 2809874"/>
                    <a:gd name="connsiteY1" fmla="*/ 862126 h 862126"/>
                    <a:gd name="connsiteX2" fmla="*/ 1888331 w 2809874"/>
                    <a:gd name="connsiteY2" fmla="*/ 12112 h 862126"/>
                    <a:gd name="connsiteX3" fmla="*/ 0 w 2809874"/>
                    <a:gd name="connsiteY3" fmla="*/ 0 h 862126"/>
                    <a:gd name="connsiteX0" fmla="*/ 2809874 w 2809874"/>
                    <a:gd name="connsiteY0" fmla="*/ 436143 h 862126"/>
                    <a:gd name="connsiteX1" fmla="*/ 2750999 w 2809874"/>
                    <a:gd name="connsiteY1" fmla="*/ 862126 h 862126"/>
                    <a:gd name="connsiteX2" fmla="*/ 1888331 w 2809874"/>
                    <a:gd name="connsiteY2" fmla="*/ 12112 h 862126"/>
                    <a:gd name="connsiteX3" fmla="*/ 0 w 2809874"/>
                    <a:gd name="connsiteY3" fmla="*/ 0 h 862126"/>
                    <a:gd name="connsiteX0" fmla="*/ 2805070 w 2805070"/>
                    <a:gd name="connsiteY0" fmla="*/ 436143 h 862126"/>
                    <a:gd name="connsiteX1" fmla="*/ 2750999 w 2805070"/>
                    <a:gd name="connsiteY1" fmla="*/ 862126 h 862126"/>
                    <a:gd name="connsiteX2" fmla="*/ 1888331 w 2805070"/>
                    <a:gd name="connsiteY2" fmla="*/ 12112 h 862126"/>
                    <a:gd name="connsiteX3" fmla="*/ 0 w 2805070"/>
                    <a:gd name="connsiteY3" fmla="*/ 0 h 862126"/>
                    <a:gd name="connsiteX0" fmla="*/ 2750999 w 2750999"/>
                    <a:gd name="connsiteY0" fmla="*/ 862126 h 862126"/>
                    <a:gd name="connsiteX1" fmla="*/ 1888331 w 2750999"/>
                    <a:gd name="connsiteY1" fmla="*/ 12112 h 862126"/>
                    <a:gd name="connsiteX2" fmla="*/ 0 w 2750999"/>
                    <a:gd name="connsiteY2" fmla="*/ 0 h 862126"/>
                    <a:gd name="connsiteX0" fmla="*/ 2789425 w 2789425"/>
                    <a:gd name="connsiteY0" fmla="*/ 896124 h 896124"/>
                    <a:gd name="connsiteX1" fmla="*/ 1888331 w 2789425"/>
                    <a:gd name="connsiteY1" fmla="*/ 12112 h 896124"/>
                    <a:gd name="connsiteX2" fmla="*/ 0 w 2789425"/>
                    <a:gd name="connsiteY2" fmla="*/ 0 h 896124"/>
                    <a:gd name="connsiteX0" fmla="*/ 2789425 w 2789425"/>
                    <a:gd name="connsiteY0" fmla="*/ 896124 h 896124"/>
                    <a:gd name="connsiteX1" fmla="*/ 2066053 w 2789425"/>
                    <a:gd name="connsiteY1" fmla="*/ 779 h 896124"/>
                    <a:gd name="connsiteX2" fmla="*/ 0 w 2789425"/>
                    <a:gd name="connsiteY2" fmla="*/ 0 h 896124"/>
                    <a:gd name="connsiteX0" fmla="*/ 2789425 w 2789425"/>
                    <a:gd name="connsiteY0" fmla="*/ 896124 h 896124"/>
                    <a:gd name="connsiteX1" fmla="*/ 2090070 w 2789425"/>
                    <a:gd name="connsiteY1" fmla="*/ 12112 h 896124"/>
                    <a:gd name="connsiteX2" fmla="*/ 0 w 2789425"/>
                    <a:gd name="connsiteY2" fmla="*/ 0 h 896124"/>
                    <a:gd name="connsiteX0" fmla="*/ 1578994 w 1578994"/>
                    <a:gd name="connsiteY0" fmla="*/ 901791 h 901791"/>
                    <a:gd name="connsiteX1" fmla="*/ 879639 w 1578994"/>
                    <a:gd name="connsiteY1" fmla="*/ 17779 h 901791"/>
                    <a:gd name="connsiteX2" fmla="*/ 0 w 1578994"/>
                    <a:gd name="connsiteY2" fmla="*/ 0 h 901791"/>
                    <a:gd name="connsiteX0" fmla="*/ 1382058 w 1382058"/>
                    <a:gd name="connsiteY0" fmla="*/ 890458 h 890458"/>
                    <a:gd name="connsiteX1" fmla="*/ 682703 w 1382058"/>
                    <a:gd name="connsiteY1" fmla="*/ 6446 h 890458"/>
                    <a:gd name="connsiteX2" fmla="*/ 0 w 1382058"/>
                    <a:gd name="connsiteY2" fmla="*/ 0 h 890458"/>
                    <a:gd name="connsiteX0" fmla="*/ 1324418 w 1324418"/>
                    <a:gd name="connsiteY0" fmla="*/ 918789 h 918789"/>
                    <a:gd name="connsiteX1" fmla="*/ 682703 w 1324418"/>
                    <a:gd name="connsiteY1" fmla="*/ 6446 h 918789"/>
                    <a:gd name="connsiteX2" fmla="*/ 0 w 1324418"/>
                    <a:gd name="connsiteY2" fmla="*/ 0 h 918789"/>
                    <a:gd name="connsiteX0" fmla="*/ 1343631 w 1343631"/>
                    <a:gd name="connsiteY0" fmla="*/ 850792 h 850792"/>
                    <a:gd name="connsiteX1" fmla="*/ 682703 w 1343631"/>
                    <a:gd name="connsiteY1" fmla="*/ 6446 h 850792"/>
                    <a:gd name="connsiteX2" fmla="*/ 0 w 1343631"/>
                    <a:gd name="connsiteY2" fmla="*/ 0 h 850792"/>
                    <a:gd name="connsiteX0" fmla="*/ 1362844 w 1362844"/>
                    <a:gd name="connsiteY0" fmla="*/ 867791 h 867791"/>
                    <a:gd name="connsiteX1" fmla="*/ 682703 w 1362844"/>
                    <a:gd name="connsiteY1" fmla="*/ 6446 h 867791"/>
                    <a:gd name="connsiteX2" fmla="*/ 0 w 1362844"/>
                    <a:gd name="connsiteY2" fmla="*/ 0 h 867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62844" h="867791">
                      <a:moveTo>
                        <a:pt x="1362844" y="867791"/>
                      </a:moveTo>
                      <a:lnTo>
                        <a:pt x="682703" y="644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0">
                  <a:solidFill>
                    <a:srgbClr val="FF66CC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5" name="Group 256"/>
              <p:cNvGrpSpPr/>
              <p:nvPr/>
            </p:nvGrpSpPr>
            <p:grpSpPr>
              <a:xfrm>
                <a:off x="648204" y="1784654"/>
                <a:ext cx="7794467" cy="2754522"/>
                <a:chOff x="648204" y="1970299"/>
                <a:chExt cx="7794467" cy="2754522"/>
              </a:xfrm>
            </p:grpSpPr>
            <p:grpSp>
              <p:nvGrpSpPr>
                <p:cNvPr id="80" name="Group 252"/>
                <p:cNvGrpSpPr/>
                <p:nvPr/>
              </p:nvGrpSpPr>
              <p:grpSpPr>
                <a:xfrm>
                  <a:off x="648204" y="1970299"/>
                  <a:ext cx="7794467" cy="2754522"/>
                  <a:chOff x="648204" y="1970299"/>
                  <a:chExt cx="7794467" cy="2754522"/>
                </a:xfrm>
              </p:grpSpPr>
              <p:grpSp>
                <p:nvGrpSpPr>
                  <p:cNvPr id="84" name="Group 411"/>
                  <p:cNvGrpSpPr/>
                  <p:nvPr/>
                </p:nvGrpSpPr>
                <p:grpSpPr>
                  <a:xfrm>
                    <a:off x="6021329" y="2708384"/>
                    <a:ext cx="1510576" cy="1288947"/>
                    <a:chOff x="6472886" y="2130009"/>
                    <a:chExt cx="1018793" cy="1243021"/>
                  </a:xfrm>
                  <a:effectLst/>
                </p:grpSpPr>
                <p:cxnSp>
                  <p:nvCxnSpPr>
                    <p:cNvPr id="94" name="Straight Connector 452"/>
                    <p:cNvCxnSpPr>
                      <a:cxnSpLocks noChangeShapeType="1"/>
                    </p:cNvCxnSpPr>
                    <p:nvPr/>
                  </p:nvCxnSpPr>
                  <p:spPr bwMode="ltGray">
                    <a:xfrm>
                      <a:off x="6472886" y="2130009"/>
                      <a:ext cx="997822" cy="4066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</p:cxnSp>
                <p:cxnSp>
                  <p:nvCxnSpPr>
                    <p:cNvPr id="95" name="Straight Connector 452"/>
                    <p:cNvCxnSpPr>
                      <a:cxnSpLocks noChangeShapeType="1"/>
                    </p:cNvCxnSpPr>
                    <p:nvPr/>
                  </p:nvCxnSpPr>
                  <p:spPr bwMode="ltGray">
                    <a:xfrm>
                      <a:off x="6619416" y="3367158"/>
                      <a:ext cx="872263" cy="5872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</p:cxnSp>
                <p:sp>
                  <p:nvSpPr>
                    <p:cNvPr id="96" name="Freeform 492"/>
                    <p:cNvSpPr>
                      <a:spLocks noChangeArrowheads="1"/>
                    </p:cNvSpPr>
                    <p:nvPr/>
                  </p:nvSpPr>
                  <p:spPr bwMode="ltGray">
                    <a:xfrm flipV="1">
                      <a:off x="6698456" y="2131233"/>
                      <a:ext cx="697708" cy="1227342"/>
                    </a:xfrm>
                    <a:custGeom>
                      <a:avLst/>
                      <a:gdLst>
                        <a:gd name="T0" fmla="*/ 1543050 w 1543050"/>
                        <a:gd name="T1" fmla="*/ 1610392 h 1436156"/>
                        <a:gd name="T2" fmla="*/ 1535905 w 1543050"/>
                        <a:gd name="T3" fmla="*/ 1621034 h 1436156"/>
                        <a:gd name="T4" fmla="*/ 1276350 w 1543050"/>
                        <a:gd name="T5" fmla="*/ 1613042 h 1436156"/>
                        <a:gd name="T6" fmla="*/ 254794 w 1543050"/>
                        <a:gd name="T7" fmla="*/ 2714 h 1436156"/>
                        <a:gd name="T8" fmla="*/ 0 w 1543050"/>
                        <a:gd name="T9" fmla="*/ 0 h 143615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543050"/>
                        <a:gd name="T16" fmla="*/ 0 h 1436156"/>
                        <a:gd name="T17" fmla="*/ 1543050 w 1543050"/>
                        <a:gd name="T18" fmla="*/ 1436156 h 143615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543050" h="1436156">
                          <a:moveTo>
                            <a:pt x="1543050" y="1426727"/>
                          </a:moveTo>
                          <a:lnTo>
                            <a:pt x="1535905" y="1436156"/>
                          </a:lnTo>
                          <a:lnTo>
                            <a:pt x="1276350" y="1429075"/>
                          </a:lnTo>
                          <a:lnTo>
                            <a:pt x="254794" y="2405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7" name="Freeform 492"/>
                    <p:cNvSpPr>
                      <a:spLocks noChangeArrowheads="1"/>
                    </p:cNvSpPr>
                    <p:nvPr/>
                  </p:nvSpPr>
                  <p:spPr bwMode="ltGray">
                    <a:xfrm flipH="1" flipV="1">
                      <a:off x="6709530" y="2136826"/>
                      <a:ext cx="702469" cy="1235345"/>
                    </a:xfrm>
                    <a:custGeom>
                      <a:avLst/>
                      <a:gdLst>
                        <a:gd name="T0" fmla="*/ 465839 w 1633665"/>
                        <a:gd name="T1" fmla="*/ 1693107 h 1443850"/>
                        <a:gd name="T2" fmla="*/ 389789 w 1633665"/>
                        <a:gd name="T3" fmla="*/ 1695863 h 1443850"/>
                        <a:gd name="T4" fmla="*/ 68255 w 1633665"/>
                        <a:gd name="T5" fmla="*/ 5198 h 1443850"/>
                        <a:gd name="T6" fmla="*/ 0 w 1633665"/>
                        <a:gd name="T7" fmla="*/ 0 h 144385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633665"/>
                        <a:gd name="T13" fmla="*/ 0 h 1443850"/>
                        <a:gd name="T14" fmla="*/ 1633665 w 1633665"/>
                        <a:gd name="T15" fmla="*/ 1443850 h 144385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633665" h="1443850">
                          <a:moveTo>
                            <a:pt x="1633665" y="1441503"/>
                          </a:moveTo>
                          <a:lnTo>
                            <a:pt x="1366965" y="1443850"/>
                          </a:lnTo>
                          <a:lnTo>
                            <a:pt x="239371" y="4426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85" name="Freeform 49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324766" y="2750147"/>
                    <a:ext cx="1349475" cy="1246016"/>
                  </a:xfrm>
                  <a:custGeom>
                    <a:avLst/>
                    <a:gdLst>
                      <a:gd name="T0" fmla="*/ 1693068 w 1693068"/>
                      <a:gd name="T1" fmla="*/ 2093608 h 1419626"/>
                      <a:gd name="T2" fmla="*/ 1419225 w 1693068"/>
                      <a:gd name="T3" fmla="*/ 2100662 h 1419626"/>
                      <a:gd name="T4" fmla="*/ 354806 w 1693068"/>
                      <a:gd name="T5" fmla="*/ 3256 h 1419626"/>
                      <a:gd name="T6" fmla="*/ 0 w 1693068"/>
                      <a:gd name="T7" fmla="*/ 0 h 141962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693068"/>
                      <a:gd name="T13" fmla="*/ 0 h 1419626"/>
                      <a:gd name="T14" fmla="*/ 1693068 w 1693068"/>
                      <a:gd name="T15" fmla="*/ 1419626 h 1419626"/>
                      <a:gd name="connsiteX0" fmla="*/ 1693068 w 1693068"/>
                      <a:gd name="connsiteY0" fmla="*/ 1414857 h 1419626"/>
                      <a:gd name="connsiteX1" fmla="*/ 1400012 w 1693068"/>
                      <a:gd name="connsiteY1" fmla="*/ 1419626 h 1419626"/>
                      <a:gd name="connsiteX2" fmla="*/ 354806 w 1693068"/>
                      <a:gd name="connsiteY2" fmla="*/ 2199 h 1419626"/>
                      <a:gd name="connsiteX3" fmla="*/ 0 w 1693068"/>
                      <a:gd name="connsiteY3" fmla="*/ 0 h 1419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3068" h="1419626">
                        <a:moveTo>
                          <a:pt x="1693068" y="1414857"/>
                        </a:moveTo>
                        <a:lnTo>
                          <a:pt x="1400012" y="1419626"/>
                        </a:lnTo>
                        <a:lnTo>
                          <a:pt x="354806" y="2199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" name="Freeform 49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2572658" y="1970299"/>
                    <a:ext cx="1248991" cy="751276"/>
                  </a:xfrm>
                  <a:custGeom>
                    <a:avLst/>
                    <a:gdLst>
                      <a:gd name="T0" fmla="*/ 1259681 w 1259681"/>
                      <a:gd name="T1" fmla="*/ 0 h 893864"/>
                      <a:gd name="T2" fmla="*/ 831056 w 1259681"/>
                      <a:gd name="T3" fmla="*/ 677344 h 893864"/>
                      <a:gd name="T4" fmla="*/ 0 w 1259681"/>
                      <a:gd name="T5" fmla="*/ 690441 h 893864"/>
                      <a:gd name="T6" fmla="*/ 0 60000 65536"/>
                      <a:gd name="T7" fmla="*/ 0 60000 65536"/>
                      <a:gd name="T8" fmla="*/ 0 60000 65536"/>
                      <a:gd name="T9" fmla="*/ 0 w 1259681"/>
                      <a:gd name="T10" fmla="*/ 0 h 893864"/>
                      <a:gd name="T11" fmla="*/ 1259681 w 1259681"/>
                      <a:gd name="T12" fmla="*/ 893864 h 893864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259681" h="893864">
                        <a:moveTo>
                          <a:pt x="1259681" y="0"/>
                        </a:moveTo>
                        <a:lnTo>
                          <a:pt x="831056" y="876906"/>
                        </a:lnTo>
                        <a:lnTo>
                          <a:pt x="0" y="893864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" name="Freeform 49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609148" y="2481371"/>
                    <a:ext cx="2200491" cy="242239"/>
                  </a:xfrm>
                  <a:custGeom>
                    <a:avLst/>
                    <a:gdLst>
                      <a:gd name="T0" fmla="*/ 2219325 w 2219325"/>
                      <a:gd name="T1" fmla="*/ 0 h 288215"/>
                      <a:gd name="T2" fmla="*/ 1790715 w 2219325"/>
                      <a:gd name="T3" fmla="*/ 207655 h 288215"/>
                      <a:gd name="T4" fmla="*/ 0 w 2219325"/>
                      <a:gd name="T5" fmla="*/ 222625 h 288215"/>
                      <a:gd name="T6" fmla="*/ 0 60000 65536"/>
                      <a:gd name="T7" fmla="*/ 0 60000 65536"/>
                      <a:gd name="T8" fmla="*/ 0 60000 65536"/>
                      <a:gd name="T9" fmla="*/ 0 w 2219325"/>
                      <a:gd name="T10" fmla="*/ 0 h 288215"/>
                      <a:gd name="T11" fmla="*/ 2219325 w 2219325"/>
                      <a:gd name="T12" fmla="*/ 288215 h 28821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219325" h="288215">
                        <a:moveTo>
                          <a:pt x="2219325" y="0"/>
                        </a:moveTo>
                        <a:lnTo>
                          <a:pt x="1790700" y="268835"/>
                        </a:lnTo>
                        <a:lnTo>
                          <a:pt x="0" y="288215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 49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648204" y="3630447"/>
                    <a:ext cx="3104769" cy="342010"/>
                  </a:xfrm>
                  <a:custGeom>
                    <a:avLst/>
                    <a:gdLst>
                      <a:gd name="T0" fmla="*/ 3131343 w 3131343"/>
                      <a:gd name="T1" fmla="*/ 0 h 406921"/>
                      <a:gd name="T2" fmla="*/ 2105025 w 3131343"/>
                      <a:gd name="T3" fmla="*/ 303103 h 406921"/>
                      <a:gd name="T4" fmla="*/ 0 w 3131343"/>
                      <a:gd name="T5" fmla="*/ 314328 h 406921"/>
                      <a:gd name="T6" fmla="*/ 0 60000 65536"/>
                      <a:gd name="T7" fmla="*/ 0 60000 65536"/>
                      <a:gd name="T8" fmla="*/ 0 60000 65536"/>
                      <a:gd name="T9" fmla="*/ 0 w 3131343"/>
                      <a:gd name="T10" fmla="*/ 0 h 406921"/>
                      <a:gd name="T11" fmla="*/ 3131343 w 3131343"/>
                      <a:gd name="T12" fmla="*/ 406921 h 40692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131343" h="406921">
                        <a:moveTo>
                          <a:pt x="3131343" y="0"/>
                        </a:moveTo>
                        <a:lnTo>
                          <a:pt x="2105024" y="392387"/>
                        </a:lnTo>
                        <a:lnTo>
                          <a:pt x="0" y="406921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 49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900713" y="3980638"/>
                    <a:ext cx="2835611" cy="358423"/>
                  </a:xfrm>
                  <a:custGeom>
                    <a:avLst/>
                    <a:gdLst>
                      <a:gd name="T0" fmla="*/ 2859881 w 2859881"/>
                      <a:gd name="T1" fmla="*/ 329415 h 426449"/>
                      <a:gd name="T2" fmla="*/ 1924064 w 2859881"/>
                      <a:gd name="T3" fmla="*/ 1 h 426449"/>
                      <a:gd name="T4" fmla="*/ 0 w 2859881"/>
                      <a:gd name="T5" fmla="*/ 0 h 426449"/>
                      <a:gd name="T6" fmla="*/ 0 60000 65536"/>
                      <a:gd name="T7" fmla="*/ 0 60000 65536"/>
                      <a:gd name="T8" fmla="*/ 0 60000 65536"/>
                      <a:gd name="T9" fmla="*/ 0 w 2859881"/>
                      <a:gd name="T10" fmla="*/ 0 h 426449"/>
                      <a:gd name="T11" fmla="*/ 2859881 w 2859881"/>
                      <a:gd name="T12" fmla="*/ 426449 h 42644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859881" h="426449">
                        <a:moveTo>
                          <a:pt x="2859881" y="426449"/>
                        </a:moveTo>
                        <a:lnTo>
                          <a:pt x="1924049" y="1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 49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946629" y="2735828"/>
                    <a:ext cx="2891629" cy="377879"/>
                  </a:xfrm>
                  <a:custGeom>
                    <a:avLst/>
                    <a:gdLst>
                      <a:gd name="T0" fmla="*/ 2993231 w 2993231"/>
                      <a:gd name="T1" fmla="*/ 344374 h 445830"/>
                      <a:gd name="T2" fmla="*/ 2469357 w 2993231"/>
                      <a:gd name="T3" fmla="*/ 0 h 445830"/>
                      <a:gd name="T4" fmla="*/ 0 w 2993231"/>
                      <a:gd name="T5" fmla="*/ 1870 h 445830"/>
                      <a:gd name="T6" fmla="*/ 0 60000 65536"/>
                      <a:gd name="T7" fmla="*/ 0 60000 65536"/>
                      <a:gd name="T8" fmla="*/ 0 60000 65536"/>
                      <a:gd name="T9" fmla="*/ 0 w 2993231"/>
                      <a:gd name="T10" fmla="*/ 0 h 445830"/>
                      <a:gd name="T11" fmla="*/ 2993231 w 2993231"/>
                      <a:gd name="T12" fmla="*/ 445830 h 445830"/>
                      <a:gd name="connsiteX0" fmla="*/ 2993231 w 2993231"/>
                      <a:gd name="connsiteY0" fmla="*/ 445830 h 445830"/>
                      <a:gd name="connsiteX1" fmla="*/ 2469356 w 2993231"/>
                      <a:gd name="connsiteY1" fmla="*/ 0 h 445830"/>
                      <a:gd name="connsiteX2" fmla="*/ 353301 w 2993231"/>
                      <a:gd name="connsiteY2" fmla="*/ 1898 h 445830"/>
                      <a:gd name="connsiteX3" fmla="*/ 0 w 2993231"/>
                      <a:gd name="connsiteY3" fmla="*/ 2421 h 445830"/>
                      <a:gd name="connsiteX0" fmla="*/ 2916379 w 2916379"/>
                      <a:gd name="connsiteY0" fmla="*/ 445830 h 445830"/>
                      <a:gd name="connsiteX1" fmla="*/ 2392504 w 2916379"/>
                      <a:gd name="connsiteY1" fmla="*/ 0 h 445830"/>
                      <a:gd name="connsiteX2" fmla="*/ 276449 w 2916379"/>
                      <a:gd name="connsiteY2" fmla="*/ 1898 h 445830"/>
                      <a:gd name="connsiteX3" fmla="*/ 0 w 2916379"/>
                      <a:gd name="connsiteY3" fmla="*/ 268742 h 445830"/>
                      <a:gd name="connsiteX0" fmla="*/ 2916379 w 2916379"/>
                      <a:gd name="connsiteY0" fmla="*/ 449598 h 449598"/>
                      <a:gd name="connsiteX1" fmla="*/ 2392504 w 2916379"/>
                      <a:gd name="connsiteY1" fmla="*/ 3768 h 449598"/>
                      <a:gd name="connsiteX2" fmla="*/ 468580 w 2916379"/>
                      <a:gd name="connsiteY2" fmla="*/ 0 h 449598"/>
                      <a:gd name="connsiteX3" fmla="*/ 0 w 2916379"/>
                      <a:gd name="connsiteY3" fmla="*/ 272510 h 449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16379" h="449598">
                        <a:moveTo>
                          <a:pt x="2916379" y="449598"/>
                        </a:moveTo>
                        <a:lnTo>
                          <a:pt x="2392504" y="3768"/>
                        </a:lnTo>
                        <a:lnTo>
                          <a:pt x="468580" y="0"/>
                        </a:lnTo>
                        <a:lnTo>
                          <a:pt x="0" y="272510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 49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834361" y="2663554"/>
                    <a:ext cx="841679" cy="886766"/>
                  </a:xfrm>
                  <a:custGeom>
                    <a:avLst/>
                    <a:gdLst>
                      <a:gd name="T0" fmla="*/ 152400 w 1145381"/>
                      <a:gd name="T1" fmla="*/ 0 h 1179728"/>
                      <a:gd name="T2" fmla="*/ 1145381 w 1145381"/>
                      <a:gd name="T3" fmla="*/ 402275 h 1179728"/>
                      <a:gd name="T4" fmla="*/ 0 w 1145381"/>
                      <a:gd name="T5" fmla="*/ 911272 h 1179728"/>
                      <a:gd name="T6" fmla="*/ 0 60000 65536"/>
                      <a:gd name="T7" fmla="*/ 0 60000 65536"/>
                      <a:gd name="T8" fmla="*/ 0 60000 65536"/>
                      <a:gd name="T9" fmla="*/ 0 w 1145381"/>
                      <a:gd name="T10" fmla="*/ 0 h 1179728"/>
                      <a:gd name="T11" fmla="*/ 1145381 w 1145381"/>
                      <a:gd name="T12" fmla="*/ 1179728 h 1179728"/>
                      <a:gd name="connsiteX0" fmla="*/ 0 w 992981"/>
                      <a:gd name="connsiteY0" fmla="*/ 0 h 1038069"/>
                      <a:gd name="connsiteX1" fmla="*/ 992981 w 992981"/>
                      <a:gd name="connsiteY1" fmla="*/ 520784 h 1038069"/>
                      <a:gd name="connsiteX2" fmla="*/ 140598 w 992981"/>
                      <a:gd name="connsiteY2" fmla="*/ 1038069 h 1038069"/>
                      <a:gd name="connsiteX0" fmla="*/ 0 w 947350"/>
                      <a:gd name="connsiteY0" fmla="*/ 0 h 1038069"/>
                      <a:gd name="connsiteX1" fmla="*/ 947350 w 947350"/>
                      <a:gd name="connsiteY1" fmla="*/ 543450 h 1038069"/>
                      <a:gd name="connsiteX2" fmla="*/ 140598 w 947350"/>
                      <a:gd name="connsiteY2" fmla="*/ 1038069 h 1038069"/>
                      <a:gd name="connsiteX0" fmla="*/ 0 w 868096"/>
                      <a:gd name="connsiteY0" fmla="*/ 0 h 1055068"/>
                      <a:gd name="connsiteX1" fmla="*/ 868096 w 868096"/>
                      <a:gd name="connsiteY1" fmla="*/ 560449 h 1055068"/>
                      <a:gd name="connsiteX2" fmla="*/ 61344 w 868096"/>
                      <a:gd name="connsiteY2" fmla="*/ 1055068 h 1055068"/>
                      <a:gd name="connsiteX0" fmla="*/ 0 w 848883"/>
                      <a:gd name="connsiteY0" fmla="*/ 0 h 1055068"/>
                      <a:gd name="connsiteX1" fmla="*/ 848883 w 848883"/>
                      <a:gd name="connsiteY1" fmla="*/ 526451 h 1055068"/>
                      <a:gd name="connsiteX2" fmla="*/ 61344 w 848883"/>
                      <a:gd name="connsiteY2" fmla="*/ 1055068 h 10550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48883" h="1055068">
                        <a:moveTo>
                          <a:pt x="0" y="0"/>
                        </a:moveTo>
                        <a:lnTo>
                          <a:pt x="848883" y="526451"/>
                        </a:lnTo>
                        <a:lnTo>
                          <a:pt x="61344" y="1055068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 91"/>
                  <p:cNvSpPr/>
                  <p:nvPr/>
                </p:nvSpPr>
                <p:spPr bwMode="auto">
                  <a:xfrm>
                    <a:off x="7693201" y="2743203"/>
                    <a:ext cx="749470" cy="1225118"/>
                  </a:xfrm>
                  <a:custGeom>
                    <a:avLst/>
                    <a:gdLst>
                      <a:gd name="connsiteX0" fmla="*/ 0 w 1145219"/>
                      <a:gd name="connsiteY0" fmla="*/ 0 h 1269506"/>
                      <a:gd name="connsiteX1" fmla="*/ 1145219 w 1145219"/>
                      <a:gd name="connsiteY1" fmla="*/ 8877 h 1269506"/>
                      <a:gd name="connsiteX2" fmla="*/ 1136341 w 1145219"/>
                      <a:gd name="connsiteY2" fmla="*/ 1269506 h 1269506"/>
                      <a:gd name="connsiteX3" fmla="*/ 8877 w 1145219"/>
                      <a:gd name="connsiteY3" fmla="*/ 1269506 h 1269506"/>
                      <a:gd name="connsiteX4" fmla="*/ 8877 w 1145219"/>
                      <a:gd name="connsiteY4" fmla="*/ 1269506 h 1269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5219" h="1269506">
                        <a:moveTo>
                          <a:pt x="0" y="0"/>
                        </a:moveTo>
                        <a:lnTo>
                          <a:pt x="1145219" y="8877"/>
                        </a:lnTo>
                        <a:cubicBezTo>
                          <a:pt x="1142260" y="429087"/>
                          <a:pt x="1139300" y="849296"/>
                          <a:pt x="1136341" y="1269506"/>
                        </a:cubicBezTo>
                        <a:lnTo>
                          <a:pt x="8877" y="1269506"/>
                        </a:lnTo>
                        <a:lnTo>
                          <a:pt x="8877" y="1269506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</a:effec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 49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2600926" y="4018736"/>
                    <a:ext cx="1225886" cy="706085"/>
                  </a:xfrm>
                  <a:custGeom>
                    <a:avLst/>
                    <a:gdLst>
                      <a:gd name="T0" fmla="*/ 2859881 w 2859881"/>
                      <a:gd name="T1" fmla="*/ 329415 h 426449"/>
                      <a:gd name="T2" fmla="*/ 1924064 w 2859881"/>
                      <a:gd name="T3" fmla="*/ 1 h 426449"/>
                      <a:gd name="T4" fmla="*/ 0 w 2859881"/>
                      <a:gd name="T5" fmla="*/ 0 h 426449"/>
                      <a:gd name="T6" fmla="*/ 0 60000 65536"/>
                      <a:gd name="T7" fmla="*/ 0 60000 65536"/>
                      <a:gd name="T8" fmla="*/ 0 60000 65536"/>
                      <a:gd name="T9" fmla="*/ 0 w 2859881"/>
                      <a:gd name="T10" fmla="*/ 0 h 426449"/>
                      <a:gd name="T11" fmla="*/ 2859881 w 2859881"/>
                      <a:gd name="T12" fmla="*/ 426449 h 426449"/>
                      <a:gd name="connsiteX0" fmla="*/ 2490029 w 2490029"/>
                      <a:gd name="connsiteY0" fmla="*/ 630439 h 630439"/>
                      <a:gd name="connsiteX1" fmla="*/ 1924049 w 2490029"/>
                      <a:gd name="connsiteY1" fmla="*/ 1 h 630439"/>
                      <a:gd name="connsiteX2" fmla="*/ 0 w 2490029"/>
                      <a:gd name="connsiteY2" fmla="*/ 0 h 630439"/>
                      <a:gd name="connsiteX0" fmla="*/ 2490029 w 2490029"/>
                      <a:gd name="connsiteY0" fmla="*/ 840095 h 840095"/>
                      <a:gd name="connsiteX1" fmla="*/ 1813574 w 2490029"/>
                      <a:gd name="connsiteY1" fmla="*/ 0 h 840095"/>
                      <a:gd name="connsiteX2" fmla="*/ 0 w 2490029"/>
                      <a:gd name="connsiteY2" fmla="*/ 209656 h 840095"/>
                      <a:gd name="connsiteX0" fmla="*/ 1236378 w 1236378"/>
                      <a:gd name="connsiteY0" fmla="*/ 840095 h 840095"/>
                      <a:gd name="connsiteX1" fmla="*/ 559923 w 1236378"/>
                      <a:gd name="connsiteY1" fmla="*/ 0 h 840095"/>
                      <a:gd name="connsiteX2" fmla="*/ 0 w 1236378"/>
                      <a:gd name="connsiteY2" fmla="*/ 0 h 840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6378" h="840095">
                        <a:moveTo>
                          <a:pt x="1236378" y="840095"/>
                        </a:moveTo>
                        <a:lnTo>
                          <a:pt x="559923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</p:grpSp>
            <p:cxnSp>
              <p:nvCxnSpPr>
                <p:cNvPr id="81" name="Straight Connector 520"/>
                <p:cNvCxnSpPr>
                  <a:cxnSpLocks noChangeShapeType="1"/>
                </p:cNvCxnSpPr>
                <p:nvPr/>
              </p:nvCxnSpPr>
              <p:spPr bwMode="auto">
                <a:xfrm rot="10800000" flipH="1" flipV="1">
                  <a:off x="4305787" y="2741937"/>
                  <a:ext cx="1326698" cy="956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82" name="Straight Connector 520"/>
                <p:cNvCxnSpPr>
                  <a:cxnSpLocks noChangeShapeType="1"/>
                </p:cNvCxnSpPr>
                <p:nvPr/>
              </p:nvCxnSpPr>
              <p:spPr bwMode="auto">
                <a:xfrm rot="10800000" flipH="1" flipV="1">
                  <a:off x="4307684" y="3994168"/>
                  <a:ext cx="1326698" cy="9567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sp>
              <p:nvSpPr>
                <p:cNvPr id="83" name="Freeform 492"/>
                <p:cNvSpPr>
                  <a:spLocks noChangeArrowheads="1"/>
                </p:cNvSpPr>
                <p:nvPr/>
              </p:nvSpPr>
              <p:spPr bwMode="auto">
                <a:xfrm flipH="1" flipV="1">
                  <a:off x="4277313" y="2748109"/>
                  <a:ext cx="1398823" cy="1252391"/>
                </a:xfrm>
                <a:custGeom>
                  <a:avLst/>
                  <a:gdLst>
                    <a:gd name="T0" fmla="*/ 1754981 w 1754981"/>
                    <a:gd name="T1" fmla="*/ 2432144 h 1417278"/>
                    <a:gd name="T2" fmla="*/ 1316831 w 1754981"/>
                    <a:gd name="T3" fmla="*/ 2420545 h 1417278"/>
                    <a:gd name="T4" fmla="*/ 278606 w 1754981"/>
                    <a:gd name="T5" fmla="*/ 4496 h 1417278"/>
                    <a:gd name="T6" fmla="*/ 0 w 1754981"/>
                    <a:gd name="T7" fmla="*/ 0 h 141727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54981"/>
                    <a:gd name="T13" fmla="*/ 0 h 1417278"/>
                    <a:gd name="T14" fmla="*/ 1754981 w 1754981"/>
                    <a:gd name="T15" fmla="*/ 1417278 h 1417278"/>
                    <a:gd name="connsiteX0" fmla="*/ 1754981 w 1754981"/>
                    <a:gd name="connsiteY0" fmla="*/ 1417278 h 1417278"/>
                    <a:gd name="connsiteX1" fmla="*/ 1340847 w 1754981"/>
                    <a:gd name="connsiteY1" fmla="*/ 1415894 h 1417278"/>
                    <a:gd name="connsiteX2" fmla="*/ 278606 w 1754981"/>
                    <a:gd name="connsiteY2" fmla="*/ 2619 h 1417278"/>
                    <a:gd name="connsiteX3" fmla="*/ 0 w 1754981"/>
                    <a:gd name="connsiteY3" fmla="*/ 0 h 1417278"/>
                    <a:gd name="connsiteX0" fmla="*/ 1754981 w 1754981"/>
                    <a:gd name="connsiteY0" fmla="*/ 1420031 h 1420031"/>
                    <a:gd name="connsiteX1" fmla="*/ 1340847 w 1754981"/>
                    <a:gd name="connsiteY1" fmla="*/ 1418647 h 1420031"/>
                    <a:gd name="connsiteX2" fmla="*/ 293017 w 1754981"/>
                    <a:gd name="connsiteY2" fmla="*/ 0 h 1420031"/>
                    <a:gd name="connsiteX3" fmla="*/ 0 w 1754981"/>
                    <a:gd name="connsiteY3" fmla="*/ 2753 h 1420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54981" h="1420031">
                      <a:moveTo>
                        <a:pt x="1754981" y="1420031"/>
                      </a:moveTo>
                      <a:lnTo>
                        <a:pt x="1340847" y="1418647"/>
                      </a:lnTo>
                      <a:lnTo>
                        <a:pt x="293017" y="0"/>
                      </a:lnTo>
                      <a:lnTo>
                        <a:pt x="0" y="2753"/>
                      </a:ln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6" name="AutoShape 5"/>
              <p:cNvSpPr>
                <a:spLocks noChangeArrowheads="1"/>
              </p:cNvSpPr>
              <p:nvPr/>
            </p:nvSpPr>
            <p:spPr bwMode="ltGray">
              <a:xfrm>
                <a:off x="214064" y="1528757"/>
                <a:ext cx="8719464" cy="3405790"/>
              </a:xfrm>
              <a:prstGeom prst="roundRect">
                <a:avLst>
                  <a:gd name="adj" fmla="val 10995"/>
                </a:avLst>
              </a:prstGeom>
              <a:noFill/>
              <a:ln w="165100" algn="ctr">
                <a:solidFill>
                  <a:schemeClr val="bg1">
                    <a:lumMod val="75000"/>
                  </a:schemeClr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grpSp>
            <p:nvGrpSpPr>
              <p:cNvPr id="37" name="Group 166"/>
              <p:cNvGrpSpPr/>
              <p:nvPr/>
            </p:nvGrpSpPr>
            <p:grpSpPr>
              <a:xfrm>
                <a:off x="443118" y="1581859"/>
                <a:ext cx="8373232" cy="3360741"/>
                <a:chOff x="443118" y="1767504"/>
                <a:chExt cx="8373232" cy="3360741"/>
              </a:xfrm>
            </p:grpSpPr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2503556" y="2791276"/>
                  <a:ext cx="677171" cy="677171"/>
                </a:xfrm>
                <a:prstGeom prst="roundRect">
                  <a:avLst/>
                </a:prstGeom>
                <a:ln w="25400">
                  <a:solidFill>
                    <a:srgbClr val="008000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46" name="Picture 45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1435430" y="3352799"/>
                  <a:ext cx="683055" cy="683055"/>
                </a:xfrm>
                <a:prstGeom prst="roundRect">
                  <a:avLst/>
                </a:prstGeom>
                <a:ln w="25400">
                  <a:solidFill>
                    <a:srgbClr val="008000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47" name="Picture 9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3838FF"/>
                    </a:clrFrom>
                    <a:clrTo>
                      <a:srgbClr val="3838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 rot="21002872">
                  <a:off x="2506368" y="2888328"/>
                  <a:ext cx="620416" cy="431377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</p:pic>
            <p:pic>
              <p:nvPicPr>
                <p:cNvPr id="48" name="Picture 47"/>
                <p:cNvPicPr>
                  <a:picLocks noChangeAspect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623788" y="2355725"/>
                  <a:ext cx="457200" cy="685799"/>
                </a:xfrm>
                <a:prstGeom prst="roundRect">
                  <a:avLst/>
                </a:prstGeom>
                <a:ln w="25400">
                  <a:solidFill>
                    <a:srgbClr val="3366FF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49" name="Picture 48"/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 flipH="1">
                  <a:off x="443118" y="3252788"/>
                  <a:ext cx="457200" cy="685799"/>
                </a:xfrm>
                <a:prstGeom prst="roundRect">
                  <a:avLst/>
                </a:prstGeom>
                <a:ln w="25400">
                  <a:solidFill>
                    <a:srgbClr val="3366FF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50" name="Picture 49"/>
                <p:cNvPicPr>
                  <a:picLocks noChangeAspect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590451" y="4068582"/>
                  <a:ext cx="457200" cy="685799"/>
                </a:xfrm>
                <a:prstGeom prst="roundRect">
                  <a:avLst/>
                </a:prstGeom>
                <a:ln w="25400">
                  <a:solidFill>
                    <a:srgbClr val="3366FF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51" name="Picture 50"/>
                <p:cNvPicPr>
                  <a:picLocks noChangeAspect="1"/>
                </p:cNvPicPr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1643761" y="4149545"/>
                  <a:ext cx="511968" cy="511968"/>
                </a:xfrm>
                <a:prstGeom prst="roundRect">
                  <a:avLst/>
                </a:prstGeom>
                <a:ln w="25400">
                  <a:solidFill>
                    <a:srgbClr val="008000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1487818" y="2319149"/>
                  <a:ext cx="582577" cy="582577"/>
                </a:xfrm>
                <a:prstGeom prst="roundRect">
                  <a:avLst/>
                </a:prstGeom>
                <a:ln w="25400">
                  <a:solidFill>
                    <a:srgbClr val="008000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53" name="Picture 10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clrChange>
                    <a:clrFrom>
                      <a:srgbClr val="000CFC"/>
                    </a:clrFrom>
                    <a:clrTo>
                      <a:srgbClr val="000CFC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485135" y="3422044"/>
                  <a:ext cx="573207" cy="511969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 type="none" w="sm" len="sm"/>
                  <a:tailEnd type="none" w="sm" len="sm"/>
                </a:ln>
              </p:spPr>
            </p:pic>
            <p:pic>
              <p:nvPicPr>
                <p:cNvPr id="54" name="Picture 53"/>
                <p:cNvPicPr>
                  <a:picLocks noChangeAspect="1"/>
                </p:cNvPicPr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>
                  <a:off x="2035115" y="1767504"/>
                  <a:ext cx="588469" cy="472591"/>
                </a:xfrm>
                <a:prstGeom prst="roundRect">
                  <a:avLst/>
                </a:prstGeom>
                <a:ln w="25400">
                  <a:solidFill>
                    <a:srgbClr val="008000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2687056" y="2204712"/>
                  <a:ext cx="667273" cy="472591"/>
                </a:xfrm>
                <a:prstGeom prst="roundRect">
                  <a:avLst/>
                </a:prstGeom>
                <a:ln w="25400">
                  <a:solidFill>
                    <a:srgbClr val="008000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56" name="Picture 55"/>
                <p:cNvPicPr>
                  <a:picLocks noChangeAspect="1"/>
                </p:cNvPicPr>
                <p:nvPr/>
              </p:nvPicPr>
              <p:blipFill>
                <a:blip r:embed="rId13" cstate="print"/>
                <a:stretch>
                  <a:fillRect/>
                </a:stretch>
              </p:blipFill>
              <p:spPr>
                <a:xfrm>
                  <a:off x="3741616" y="2418899"/>
                  <a:ext cx="661511" cy="661511"/>
                </a:xfrm>
                <a:prstGeom prst="roundRect">
                  <a:avLst/>
                </a:prstGeom>
                <a:ln w="25400">
                  <a:solidFill>
                    <a:srgbClr val="FF9900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grpSp>
              <p:nvGrpSpPr>
                <p:cNvPr id="57" name="Group 370"/>
                <p:cNvGrpSpPr/>
                <p:nvPr/>
              </p:nvGrpSpPr>
              <p:grpSpPr>
                <a:xfrm>
                  <a:off x="5481431" y="3562639"/>
                  <a:ext cx="1091856" cy="838100"/>
                  <a:chOff x="5774530" y="2719488"/>
                  <a:chExt cx="985837" cy="756721"/>
                </a:xfrm>
              </p:grpSpPr>
              <p:sp>
                <p:nvSpPr>
                  <p:cNvPr id="77" name="Rounded Rectangle 76"/>
                  <p:cNvSpPr/>
                  <p:nvPr/>
                </p:nvSpPr>
                <p:spPr bwMode="auto">
                  <a:xfrm>
                    <a:off x="5879306" y="2757488"/>
                    <a:ext cx="764382" cy="716756"/>
                  </a:xfrm>
                  <a:prstGeom prst="roundRect">
                    <a:avLst/>
                  </a:prstGeom>
                  <a:solidFill>
                    <a:srgbClr val="FF33CC"/>
                  </a:solidFill>
                  <a:ln w="38100">
                    <a:noFill/>
                    <a:round/>
                    <a:headEnd/>
                    <a:tailE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none"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TextBox 7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74530" y="2719488"/>
                    <a:ext cx="985837" cy="25973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 Narrow"/>
                        <a:ea typeface="+mn-ea"/>
                        <a:cs typeface="Arial Narrow"/>
                      </a:rPr>
                      <a:t>MISSION CONTROL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 Narrow"/>
                        <a:ea typeface="+mn-ea"/>
                        <a:cs typeface="Arial Narrow"/>
                      </a:rPr>
                      <a:t>CENTER</a:t>
                    </a:r>
                  </a:p>
                </p:txBody>
              </p:sp>
              <p:pic>
                <p:nvPicPr>
                  <p:cNvPr id="79" name="Picture 78"/>
                  <p:cNvPicPr>
                    <a:picLocks noChangeAspect="1"/>
                  </p:cNvPicPr>
                  <p:nvPr/>
                </p:nvPicPr>
                <p:blipFill>
                  <a:blip r:embed="rId14" cstate="print"/>
                  <a:stretch>
                    <a:fillRect/>
                  </a:stretch>
                </p:blipFill>
                <p:spPr>
                  <a:xfrm>
                    <a:off x="5903003" y="2977442"/>
                    <a:ext cx="716872" cy="498767"/>
                  </a:xfrm>
                  <a:prstGeom prst="roundRect">
                    <a:avLst/>
                  </a:prstGeom>
                  <a:ln w="25400">
                    <a:solidFill>
                      <a:srgbClr val="FF33CC"/>
                    </a:solidFill>
                  </a:ln>
                  <a:effectLst/>
                </p:spPr>
              </p:pic>
            </p:grpSp>
            <p:grpSp>
              <p:nvGrpSpPr>
                <p:cNvPr id="58" name="Group 371"/>
                <p:cNvGrpSpPr/>
                <p:nvPr/>
              </p:nvGrpSpPr>
              <p:grpSpPr>
                <a:xfrm>
                  <a:off x="5469524" y="2171989"/>
                  <a:ext cx="1082256" cy="828574"/>
                  <a:chOff x="5791199" y="1466951"/>
                  <a:chExt cx="985837" cy="754756"/>
                </a:xfrm>
              </p:grpSpPr>
              <p:sp>
                <p:nvSpPr>
                  <p:cNvPr id="74" name="Rounded Rectangle 73"/>
                  <p:cNvSpPr/>
                  <p:nvPr/>
                </p:nvSpPr>
                <p:spPr bwMode="auto">
                  <a:xfrm>
                    <a:off x="5895975" y="1504951"/>
                    <a:ext cx="764382" cy="716756"/>
                  </a:xfrm>
                  <a:prstGeom prst="roundRect">
                    <a:avLst/>
                  </a:prstGeom>
                  <a:solidFill>
                    <a:srgbClr val="FF33CC"/>
                  </a:solidFill>
                  <a:ln w="38100">
                    <a:noFill/>
                    <a:round/>
                    <a:headEnd/>
                    <a:tailEnd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wrap="none"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pic>
                <p:nvPicPr>
                  <p:cNvPr id="75" name="Picture 74"/>
                  <p:cNvPicPr>
                    <a:picLocks noChangeAspect="1"/>
                  </p:cNvPicPr>
                  <p:nvPr/>
                </p:nvPicPr>
                <p:blipFill>
                  <a:blip r:embed="rId15" cstate="print"/>
                  <a:stretch>
                    <a:fillRect/>
                  </a:stretch>
                </p:blipFill>
                <p:spPr>
                  <a:xfrm>
                    <a:off x="5924790" y="1721744"/>
                    <a:ext cx="708886" cy="472591"/>
                  </a:xfrm>
                  <a:prstGeom prst="roundRect">
                    <a:avLst/>
                  </a:prstGeom>
                  <a:ln w="25400">
                    <a:solidFill>
                      <a:srgbClr val="FF33CC"/>
                    </a:solidFill>
                  </a:ln>
                  <a:effectLst/>
                </p:spPr>
              </p:pic>
              <p:sp>
                <p:nvSpPr>
                  <p:cNvPr id="76" name="TextBox 7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91199" y="1466951"/>
                    <a:ext cx="985837" cy="26204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 Narrow"/>
                        <a:ea typeface="+mn-ea"/>
                        <a:cs typeface="Arial Narrow"/>
                      </a:rPr>
                      <a:t>MISSION CONTROL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 Narrow"/>
                        <a:ea typeface="+mn-ea"/>
                        <a:cs typeface="Arial Narrow"/>
                      </a:rPr>
                      <a:t>CENTER</a:t>
                    </a:r>
                  </a:p>
                </p:txBody>
              </p:sp>
            </p:grpSp>
            <p:grpSp>
              <p:nvGrpSpPr>
                <p:cNvPr id="59" name="Group 384"/>
                <p:cNvGrpSpPr/>
                <p:nvPr/>
              </p:nvGrpSpPr>
              <p:grpSpPr>
                <a:xfrm>
                  <a:off x="7314994" y="2186277"/>
                  <a:ext cx="1082256" cy="742848"/>
                  <a:chOff x="7022953" y="1815770"/>
                  <a:chExt cx="1082256" cy="742848"/>
                </a:xfrm>
              </p:grpSpPr>
              <p:sp>
                <p:nvSpPr>
                  <p:cNvPr id="71" name="Rounded Rectangle 70"/>
                  <p:cNvSpPr/>
                  <p:nvPr/>
                </p:nvSpPr>
                <p:spPr bwMode="auto">
                  <a:xfrm>
                    <a:off x="7147502" y="1857376"/>
                    <a:ext cx="839142" cy="701242"/>
                  </a:xfrm>
                  <a:prstGeom prst="roundRect">
                    <a:avLst/>
                  </a:prstGeom>
                  <a:solidFill>
                    <a:srgbClr val="FF0000"/>
                  </a:solidFill>
                  <a:ln w="25400">
                    <a:solidFill>
                      <a:srgbClr val="FF0000"/>
                    </a:solidFill>
                  </a:ln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p:spPr>
                <p:txBody>
                  <a:bodyPr wrap="none"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" name="TextBox 7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022953" y="1815770"/>
                    <a:ext cx="1082256" cy="2054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 Narrow"/>
                        <a:ea typeface="+mn-ea"/>
                        <a:cs typeface="Arial Narrow"/>
                      </a:rPr>
                      <a:t>End Users</a:t>
                    </a:r>
                  </a:p>
                </p:txBody>
              </p:sp>
              <p:pic>
                <p:nvPicPr>
                  <p:cNvPr id="73" name="Picture 72"/>
                  <p:cNvPicPr>
                    <a:picLocks noChangeAspect="1"/>
                  </p:cNvPicPr>
                  <p:nvPr/>
                </p:nvPicPr>
                <p:blipFill>
                  <a:blip r:embed="rId16" cstate="print"/>
                  <a:stretch>
                    <a:fillRect/>
                  </a:stretch>
                </p:blipFill>
                <p:spPr>
                  <a:xfrm>
                    <a:off x="7167754" y="1988344"/>
                    <a:ext cx="812865" cy="541911"/>
                  </a:xfrm>
                  <a:prstGeom prst="roundRect">
                    <a:avLst>
                      <a:gd name="adj" fmla="val 16667"/>
                    </a:avLst>
                  </a:prstGeom>
                  <a:ln w="25400">
                    <a:solidFill>
                      <a:srgbClr val="FF0000"/>
                    </a:solidFill>
                  </a:ln>
                  <a:effectLst/>
                </p:spPr>
              </p:pic>
            </p:grpSp>
            <p:grpSp>
              <p:nvGrpSpPr>
                <p:cNvPr id="60" name="Group 389"/>
                <p:cNvGrpSpPr/>
                <p:nvPr/>
              </p:nvGrpSpPr>
              <p:grpSpPr>
                <a:xfrm>
                  <a:off x="7300707" y="3681710"/>
                  <a:ext cx="1082256" cy="742848"/>
                  <a:chOff x="7111060" y="3099264"/>
                  <a:chExt cx="1082256" cy="742848"/>
                </a:xfrm>
              </p:grpSpPr>
              <p:sp>
                <p:nvSpPr>
                  <p:cNvPr id="68" name="Rounded Rectangle 67"/>
                  <p:cNvSpPr/>
                  <p:nvPr/>
                </p:nvSpPr>
                <p:spPr bwMode="auto">
                  <a:xfrm>
                    <a:off x="7235609" y="3140870"/>
                    <a:ext cx="839142" cy="701242"/>
                  </a:xfrm>
                  <a:prstGeom prst="roundRect">
                    <a:avLst/>
                  </a:prstGeom>
                  <a:solidFill>
                    <a:srgbClr val="FF0000"/>
                  </a:solidFill>
                  <a:ln w="25400">
                    <a:solidFill>
                      <a:srgbClr val="FF0000"/>
                    </a:solidFill>
                  </a:ln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p:spPr>
                <p:txBody>
                  <a:bodyPr wrap="none" rtlCol="0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TextBox 6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111060" y="3099264"/>
                    <a:ext cx="1082256" cy="2054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 Narrow"/>
                        <a:ea typeface="+mn-ea"/>
                        <a:cs typeface="Arial Narrow"/>
                      </a:rPr>
                      <a:t>End Users</a:t>
                    </a:r>
                  </a:p>
                </p:txBody>
              </p:sp>
              <p:pic>
                <p:nvPicPr>
                  <p:cNvPr id="70" name="Picture 69"/>
                  <p:cNvPicPr>
                    <a:picLocks noChangeAspect="1"/>
                  </p:cNvPicPr>
                  <p:nvPr/>
                </p:nvPicPr>
                <p:blipFill>
                  <a:blip r:embed="rId17" cstate="print"/>
                  <a:stretch>
                    <a:fillRect/>
                  </a:stretch>
                </p:blipFill>
                <p:spPr>
                  <a:xfrm>
                    <a:off x="7250905" y="3283744"/>
                    <a:ext cx="811223" cy="545994"/>
                  </a:xfrm>
                  <a:prstGeom prst="roundRect">
                    <a:avLst/>
                  </a:prstGeom>
                  <a:ln w="25400">
                    <a:solidFill>
                      <a:srgbClr val="FF0000"/>
                    </a:solidFill>
                  </a:ln>
                  <a:effectLst/>
                </p:spPr>
              </p:pic>
            </p:grpSp>
            <p:grpSp>
              <p:nvGrpSpPr>
                <p:cNvPr id="61" name="Group 394"/>
                <p:cNvGrpSpPr/>
                <p:nvPr/>
              </p:nvGrpSpPr>
              <p:grpSpPr>
                <a:xfrm>
                  <a:off x="7734094" y="3038763"/>
                  <a:ext cx="1082256" cy="589295"/>
                  <a:chOff x="7818290" y="2544430"/>
                  <a:chExt cx="1082256" cy="589295"/>
                </a:xfrm>
              </p:grpSpPr>
              <p:grpSp>
                <p:nvGrpSpPr>
                  <p:cNvPr id="64" name="Group 390"/>
                  <p:cNvGrpSpPr/>
                  <p:nvPr/>
                </p:nvGrpSpPr>
                <p:grpSpPr>
                  <a:xfrm>
                    <a:off x="7818290" y="2544430"/>
                    <a:ext cx="1082256" cy="589295"/>
                    <a:chOff x="7032478" y="1901494"/>
                    <a:chExt cx="1082256" cy="589295"/>
                  </a:xfrm>
                </p:grpSpPr>
                <p:sp>
                  <p:nvSpPr>
                    <p:cNvPr id="66" name="Rounded Rectangle 65"/>
                    <p:cNvSpPr/>
                    <p:nvPr/>
                  </p:nvSpPr>
                  <p:spPr bwMode="auto">
                    <a:xfrm>
                      <a:off x="7147502" y="1933577"/>
                      <a:ext cx="839142" cy="557212"/>
                    </a:xfrm>
                    <a:prstGeom prst="roundRect">
                      <a:avLst/>
                    </a:prstGeom>
                    <a:solidFill>
                      <a:srgbClr val="FF0000"/>
                    </a:solidFill>
                    <a:ln w="25400">
                      <a:solidFill>
                        <a:srgbClr val="FF0000"/>
                      </a:solidFill>
                    </a:ln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p:spPr>
                  <p:txBody>
                    <a:bodyPr wrap="none" rtlCol="0" anchor="ctr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7" name="TextBox 6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032478" y="1901494"/>
                      <a:ext cx="1082256" cy="20547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 Narrow"/>
                          <a:ea typeface="+mn-ea"/>
                          <a:cs typeface="Arial Narrow"/>
                        </a:rPr>
                        <a:t>Applications/Archives</a:t>
                      </a:r>
                    </a:p>
                  </p:txBody>
                </p:sp>
              </p:grpSp>
              <p:pic>
                <p:nvPicPr>
                  <p:cNvPr id="65" name="Picture 64"/>
                  <p:cNvPicPr>
                    <a:picLocks noChangeAspect="1"/>
                  </p:cNvPicPr>
                  <p:nvPr/>
                </p:nvPicPr>
                <p:blipFill>
                  <a:blip r:embed="rId18" cstate="print"/>
                  <a:stretch>
                    <a:fillRect/>
                  </a:stretch>
                </p:blipFill>
                <p:spPr>
                  <a:xfrm>
                    <a:off x="7960253" y="2726178"/>
                    <a:ext cx="788460" cy="383735"/>
                  </a:xfrm>
                  <a:prstGeom prst="roundRect">
                    <a:avLst/>
                  </a:prstGeom>
                  <a:ln w="25400">
                    <a:solidFill>
                      <a:srgbClr val="FF0000"/>
                    </a:solidFill>
                  </a:ln>
                  <a:effectLst/>
                </p:spPr>
              </p:pic>
            </p:grpSp>
            <p:pic>
              <p:nvPicPr>
                <p:cNvPr id="62" name="Picture 61"/>
                <p:cNvPicPr>
                  <a:picLocks noChangeAspect="1"/>
                </p:cNvPicPr>
                <p:nvPr/>
              </p:nvPicPr>
              <p:blipFill>
                <a:blip r:embed="rId19" cstate="print"/>
                <a:stretch>
                  <a:fillRect/>
                </a:stretch>
              </p:blipFill>
              <p:spPr>
                <a:xfrm>
                  <a:off x="3732093" y="3568301"/>
                  <a:ext cx="728494" cy="728494"/>
                </a:xfrm>
                <a:prstGeom prst="roundRect">
                  <a:avLst/>
                </a:prstGeom>
                <a:ln w="25400">
                  <a:solidFill>
                    <a:srgbClr val="FF9900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  <p:pic>
              <p:nvPicPr>
                <p:cNvPr id="63" name="Picture 62"/>
                <p:cNvPicPr>
                  <a:picLocks noChangeAspect="1"/>
                </p:cNvPicPr>
                <p:nvPr/>
              </p:nvPicPr>
              <p:blipFill>
                <a:blip r:embed="rId20" cstate="print"/>
                <a:stretch>
                  <a:fillRect/>
                </a:stretch>
              </p:blipFill>
              <p:spPr>
                <a:xfrm>
                  <a:off x="2250616" y="4457583"/>
                  <a:ext cx="457200" cy="670662"/>
                </a:xfrm>
                <a:prstGeom prst="roundRect">
                  <a:avLst/>
                </a:prstGeom>
                <a:ln w="25400">
                  <a:solidFill>
                    <a:srgbClr val="008000"/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</p:pic>
          </p:grpSp>
          <p:grpSp>
            <p:nvGrpSpPr>
              <p:cNvPr id="38" name="Group 272"/>
              <p:cNvGrpSpPr/>
              <p:nvPr/>
            </p:nvGrpSpPr>
            <p:grpSpPr>
              <a:xfrm>
                <a:off x="4620835" y="587030"/>
                <a:ext cx="4360984" cy="1322463"/>
                <a:chOff x="4620835" y="772675"/>
                <a:chExt cx="4360984" cy="1322463"/>
              </a:xfrm>
            </p:grpSpPr>
            <p:grpSp>
              <p:nvGrpSpPr>
                <p:cNvPr id="39" name="Group 264"/>
                <p:cNvGrpSpPr/>
                <p:nvPr/>
              </p:nvGrpSpPr>
              <p:grpSpPr>
                <a:xfrm>
                  <a:off x="4620835" y="772676"/>
                  <a:ext cx="4360984" cy="1322462"/>
                  <a:chOff x="4620835" y="772676"/>
                  <a:chExt cx="4360984" cy="1322462"/>
                </a:xfrm>
              </p:grpSpPr>
              <p:sp>
                <p:nvSpPr>
                  <p:cNvPr id="41" name="AutoShape 5"/>
                  <p:cNvSpPr>
                    <a:spLocks noChangeArrowheads="1"/>
                  </p:cNvSpPr>
                  <p:nvPr/>
                </p:nvSpPr>
                <p:spPr bwMode="ltGray">
                  <a:xfrm>
                    <a:off x="5251151" y="772676"/>
                    <a:ext cx="3679790" cy="940722"/>
                  </a:xfrm>
                  <a:prstGeom prst="roundRect">
                    <a:avLst>
                      <a:gd name="adj" fmla="val 32106"/>
                    </a:avLst>
                  </a:prstGeom>
                  <a:solidFill>
                    <a:schemeClr val="bg1">
                      <a:lumMod val="75000"/>
                    </a:schemeClr>
                  </a:solidFill>
                  <a:ln w="165100" algn="ctr">
                    <a:solidFill>
                      <a:schemeClr val="bg1">
                        <a:lumMod val="75000"/>
                      </a:schemeClr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Text Box 37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655644" y="1163009"/>
                    <a:ext cx="2326175" cy="493151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square">
                    <a:spAutoFit/>
                  </a:bodyPr>
                  <a:lstStyle/>
                  <a:p>
                    <a:pPr marL="112713" marR="0" lvl="0" indent="-112713" algn="l" defTabSz="914400" rtl="0" eaLnBrk="1" fontAlgn="base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Char char="t"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rPr>
                      <a:t>Security</a:t>
                    </a:r>
                  </a:p>
                  <a:p>
                    <a:pPr marL="112713" marR="0" lvl="0" indent="-112713" algn="l" defTabSz="914400" rtl="0" eaLnBrk="1" fontAlgn="base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Char char="t"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rPr>
                      <a:t>Delta-DOR</a:t>
                    </a:r>
                  </a:p>
                  <a:p>
                    <a:pPr marL="112713" marR="0" lvl="0" indent="-112713" algn="l" defTabSz="914400" rtl="0" eaLnBrk="1" fontAlgn="base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 typeface="Wingdings" pitchFamily="2" charset="2"/>
                      <a:buChar char="t"/>
                      <a:tabLst/>
                      <a:defRPr/>
                    </a:pPr>
                    <a:r>
                      <a: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rPr>
                      <a:t>System Architecture</a:t>
                    </a:r>
                    <a:endPara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9933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  <a:p>
                    <a:pPr marL="112713" marR="0" lvl="0" indent="-112713" algn="l" defTabSz="914400" rtl="0" eaLnBrk="1" fontAlgn="base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Arc 42"/>
                  <p:cNvSpPr/>
                  <p:nvPr/>
                </p:nvSpPr>
                <p:spPr bwMode="auto">
                  <a:xfrm rot="5400000">
                    <a:off x="4616397" y="1084795"/>
                    <a:ext cx="639191" cy="630316"/>
                  </a:xfrm>
                  <a:prstGeom prst="arc">
                    <a:avLst/>
                  </a:prstGeom>
                  <a:noFill/>
                  <a:ln w="165100" algn="ctr">
                    <a:solidFill>
                      <a:schemeClr val="bg1">
                        <a:lumMod val="75000"/>
                      </a:schemeClr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1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44" name="Straight Connector 43"/>
                  <p:cNvCxnSpPr/>
                  <p:nvPr/>
                </p:nvCxnSpPr>
                <p:spPr bwMode="auto">
                  <a:xfrm rot="5400000" flipH="1" flipV="1">
                    <a:off x="8629098" y="1793297"/>
                    <a:ext cx="603682" cy="0"/>
                  </a:xfrm>
                  <a:prstGeom prst="line">
                    <a:avLst/>
                  </a:prstGeom>
                  <a:noFill/>
                  <a:ln w="165100" algn="ctr">
                    <a:solidFill>
                      <a:schemeClr val="bg1">
                        <a:lumMod val="75000"/>
                      </a:schemeClr>
                    </a:solidFill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40" name="Rounded Rectangle 39"/>
                <p:cNvSpPr/>
                <p:nvPr/>
              </p:nvSpPr>
              <p:spPr bwMode="auto">
                <a:xfrm>
                  <a:off x="7076535" y="772675"/>
                  <a:ext cx="1386472" cy="363985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bg1">
                    <a:lumMod val="50000"/>
                  </a:schemeClr>
                </a:solidFill>
                <a:ln w="25400">
                  <a:noFill/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p:spPr>
              <p:txBody>
                <a:bodyPr wrap="none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 Narrow"/>
                      <a:ea typeface="+mn-ea"/>
                      <a:cs typeface="Arial Narrow"/>
                    </a:rPr>
                    <a:t>Systems Engineering</a:t>
                  </a:r>
                </a:p>
              </p:txBody>
            </p:sp>
          </p:grpSp>
        </p:grp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1" cstate="print">
              <a:lum bright="30000" contrast="30000"/>
            </a:blip>
            <a:srcRect/>
            <a:stretch>
              <a:fillRect/>
            </a:stretch>
          </p:blipFill>
          <p:spPr bwMode="auto">
            <a:xfrm>
              <a:off x="2029821" y="5472479"/>
              <a:ext cx="355555" cy="5248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38" descr="Gilles Moury">
              <a:hlinkClick r:id="rId22"/>
            </p:cNvPr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2421320" y="5486864"/>
              <a:ext cx="377348" cy="5049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40" descr="Dai Stanton">
              <a:hlinkClick r:id="rId24"/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lum bright="20000" contrast="30000"/>
            </a:blip>
            <a:srcRect/>
            <a:stretch>
              <a:fillRect/>
            </a:stretch>
          </p:blipFill>
          <p:spPr bwMode="auto">
            <a:xfrm>
              <a:off x="4533595" y="5535410"/>
              <a:ext cx="334947" cy="466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1" descr="Takahiro Yamada">
              <a:hlinkClick r:id="rId26"/>
            </p:cNvPr>
            <p:cNvPicPr>
              <a:picLocks noChangeAspect="1" noChangeArrowheads="1"/>
            </p:cNvPicPr>
            <p:nvPr/>
          </p:nvPicPr>
          <p:blipFill>
            <a:blip r:embed="rId27" cstate="print">
              <a:lum bright="20000"/>
            </a:blip>
            <a:srcRect/>
            <a:stretch>
              <a:fillRect/>
            </a:stretch>
          </p:blipFill>
          <p:spPr bwMode="auto">
            <a:xfrm>
              <a:off x="4418380" y="1316725"/>
              <a:ext cx="339708" cy="414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3" descr="ErikBarkleySmall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3061604" y="5410178"/>
              <a:ext cx="410927" cy="589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0" descr="Peter M. Shames ">
              <a:hlinkClick r:id="rId29"/>
            </p:cNvPr>
            <p:cNvPicPr>
              <a:picLocks noChangeAspect="1" noChangeArrowheads="1"/>
            </p:cNvPicPr>
            <p:nvPr/>
          </p:nvPicPr>
          <p:blipFill>
            <a:blip r:embed="rId30" cstate="print"/>
            <a:srcRect/>
            <a:stretch>
              <a:fillRect/>
            </a:stretch>
          </p:blipFill>
          <p:spPr bwMode="auto">
            <a:xfrm>
              <a:off x="3995925" y="1316725"/>
              <a:ext cx="333359" cy="434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3" name="Rounded Rectangle 162"/>
          <p:cNvSpPr/>
          <p:nvPr/>
        </p:nvSpPr>
        <p:spPr bwMode="auto">
          <a:xfrm>
            <a:off x="1459525" y="1187033"/>
            <a:ext cx="634577" cy="234191"/>
          </a:xfrm>
          <a:prstGeom prst="roundRect">
            <a:avLst>
              <a:gd name="adj" fmla="val 16667"/>
            </a:avLst>
          </a:prstGeom>
          <a:solidFill>
            <a:srgbClr val="D27D00"/>
          </a:solidFill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CESG Chairs</a:t>
            </a:r>
          </a:p>
        </p:txBody>
      </p:sp>
      <p:pic>
        <p:nvPicPr>
          <p:cNvPr id="164" name="Picture 2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154" y="5690840"/>
            <a:ext cx="353680" cy="51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5" name="Picture 3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615" y="1495478"/>
            <a:ext cx="334397" cy="459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6" name="Picture 7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" t="-10575" r="30460" b="-7447"/>
          <a:stretch/>
        </p:blipFill>
        <p:spPr bwMode="auto">
          <a:xfrm>
            <a:off x="5828834" y="5675590"/>
            <a:ext cx="483910" cy="56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7" name="Picture 8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408" y="5720529"/>
            <a:ext cx="472425" cy="47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8" name="Picture 167" descr="Tai smile2 img-1843.jpg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507" y="1494273"/>
            <a:ext cx="375250" cy="460636"/>
          </a:xfrm>
          <a:prstGeom prst="rect">
            <a:avLst/>
          </a:prstGeom>
        </p:spPr>
      </p:pic>
      <p:pic>
        <p:nvPicPr>
          <p:cNvPr id="169" name="Picture 2" descr="Scott Burleigh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108" y="5685866"/>
            <a:ext cx="346499" cy="50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4" descr="Jonathan Wilmot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015" y="5674834"/>
            <a:ext cx="366260" cy="53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Picture 6" descr="Xiongwen He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988" y="5672987"/>
            <a:ext cx="362716" cy="58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" name="TextBox 171"/>
          <p:cNvSpPr txBox="1"/>
          <p:nvPr/>
        </p:nvSpPr>
        <p:spPr>
          <a:xfrm>
            <a:off x="2820920" y="1221783"/>
            <a:ext cx="938077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 Areas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23 WGs</a:t>
            </a:r>
          </a:p>
        </p:txBody>
      </p:sp>
      <p:pic>
        <p:nvPicPr>
          <p:cNvPr id="173" name="Picture 172"/>
          <p:cNvPicPr>
            <a:picLocks noChangeAspect="1"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32"/>
          <a:stretch/>
        </p:blipFill>
        <p:spPr>
          <a:xfrm>
            <a:off x="3764061" y="5604418"/>
            <a:ext cx="467183" cy="558847"/>
          </a:xfrm>
          <a:prstGeom prst="rect">
            <a:avLst/>
          </a:prstGeom>
        </p:spPr>
      </p:pic>
      <p:pic>
        <p:nvPicPr>
          <p:cNvPr id="174" name="Picture 173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8020" y="1479393"/>
            <a:ext cx="339104" cy="48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388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8398" y="241385"/>
            <a:ext cx="8229600" cy="460860"/>
          </a:xfrm>
        </p:spPr>
        <p:txBody>
          <a:bodyPr/>
          <a:lstStyle/>
          <a:p>
            <a:r>
              <a:rPr lang="en-US" dirty="0"/>
              <a:t>CCSDS Publications since CMC </a:t>
            </a:r>
            <a:r>
              <a:rPr lang="en-US" dirty="0" err="1"/>
              <a:t>Mtg</a:t>
            </a:r>
            <a:r>
              <a:rPr lang="en-US" dirty="0"/>
              <a:t> Fall 2020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88795"/>
            <a:ext cx="10972800" cy="53767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solidFill>
                  <a:srgbClr val="0070C0"/>
                </a:solidFill>
              </a:rPr>
              <a:t>Blue Books – Recommended Standards</a:t>
            </a:r>
          </a:p>
          <a:p>
            <a:pPr marL="227013" indent="-227013">
              <a:lnSpc>
                <a:spcPct val="100000"/>
              </a:lnSpc>
              <a:spcAft>
                <a:spcPts val="0"/>
              </a:spcAft>
            </a:pPr>
            <a:r>
              <a:rPr lang="en-GB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CCSDS 766.1-B-3, Digital Motion Imagery (Blue Book, Issue 3)</a:t>
            </a:r>
          </a:p>
          <a:p>
            <a:pPr marL="227013" indent="-227013">
              <a:lnSpc>
                <a:spcPct val="100000"/>
              </a:lnSpc>
              <a:spcAft>
                <a:spcPts val="0"/>
              </a:spcAft>
            </a:pPr>
            <a:r>
              <a:rPr lang="en-GB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CCSDS 922.3-B-1, Cross Support Transfer Service—Forward Frame Service (Blue Book, Issue 1)</a:t>
            </a:r>
          </a:p>
          <a:p>
            <a:pPr marL="227013" indent="-227013">
              <a:lnSpc>
                <a:spcPct val="100000"/>
              </a:lnSpc>
              <a:spcAft>
                <a:spcPts val="0"/>
              </a:spcAft>
            </a:pPr>
            <a:r>
              <a:rPr lang="en-GB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CCSDS 123.0-B-2 Cor. 3, Technical Corrigendum 3 to CCSDS 123.0-B-2, Issued February 2019</a:t>
            </a:r>
          </a:p>
          <a:p>
            <a:pPr marL="227013" indent="-227013">
              <a:lnSpc>
                <a:spcPct val="100000"/>
              </a:lnSpc>
              <a:spcAft>
                <a:spcPts val="0"/>
              </a:spcAft>
            </a:pPr>
            <a:r>
              <a:rPr lang="en-GB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CCSDS 401.0-B-31, Radio Frequency and Modulation Systems—Part 1: Earth Stations and Spacecraft (Blue Book, Issue 31)</a:t>
            </a:r>
          </a:p>
          <a:p>
            <a:pPr marL="227013" indent="-227013">
              <a:lnSpc>
                <a:spcPct val="100000"/>
              </a:lnSpc>
              <a:spcAft>
                <a:spcPts val="0"/>
              </a:spcAft>
            </a:pPr>
            <a:r>
              <a:rPr lang="en-GB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CCSDS 431.1-B-1, Variable Coded Modulation Protocol (Blue Book, Issue 1)</a:t>
            </a:r>
          </a:p>
          <a:p>
            <a:pPr marL="227013" indent="-227013">
              <a:lnSpc>
                <a:spcPct val="100000"/>
              </a:lnSpc>
              <a:spcAft>
                <a:spcPts val="0"/>
              </a:spcAft>
            </a:pPr>
            <a:r>
              <a:rPr lang="en-GB" sz="16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CCSDS 921.1-B-2, Cross Support Transfer Service—Specification Framework (Blue Book, Issue 2)</a:t>
            </a:r>
          </a:p>
          <a:p>
            <a:pPr marL="0" indent="0">
              <a:buNone/>
            </a:pPr>
            <a:endParaRPr lang="en-US" sz="1600" dirty="0">
              <a:solidFill>
                <a:srgbClr val="FF40FF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FF40FF"/>
                </a:solidFill>
              </a:rPr>
              <a:t>Magenta Books – Recommended Practices</a:t>
            </a:r>
          </a:p>
          <a:p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CCSDS 902.12-M-1, Cross Support Service Management—Common Data Entities (Magenta Book, Issue 1)</a:t>
            </a:r>
          </a:p>
          <a:p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CCSDS 902.13-M-1, Abstract Event Definition (Magenta Book, Issue 1)</a:t>
            </a:r>
          </a:p>
          <a:p>
            <a:pPr marL="0" indent="0">
              <a:buNone/>
            </a:pPr>
            <a:endParaRPr lang="en-US" sz="1800" dirty="0">
              <a:solidFill>
                <a:srgbClr val="FF40FF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F2B800"/>
                </a:solidFill>
              </a:rPr>
              <a:t>Orange Books</a:t>
            </a:r>
          </a:p>
          <a:p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None</a:t>
            </a:r>
            <a:endParaRPr lang="en-US" sz="1600" b="0" dirty="0"/>
          </a:p>
          <a:p>
            <a:pPr marL="0" indent="0">
              <a:buNone/>
            </a:pPr>
            <a:endParaRPr lang="en-US" sz="18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B050"/>
                </a:solidFill>
              </a:rPr>
              <a:t>Green Books – Informational Reports </a:t>
            </a:r>
            <a:endParaRPr lang="en-US" sz="1800" b="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CCSDS 660.0-G-2, XML Telemetric and Command Exchange (XTCE) (Green Book, Issue 2)</a:t>
            </a: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6019800" y="6265495"/>
            <a:ext cx="1371600" cy="47181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lnSpc>
                <a:spcPct val="90000"/>
              </a:lnSpc>
              <a:spcAft>
                <a:spcPct val="10000"/>
              </a:spcAft>
              <a:buSzPct val="125000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7480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7"/>
            <a:ext cx="8229600" cy="581228"/>
          </a:xfrm>
        </p:spPr>
        <p:txBody>
          <a:bodyPr/>
          <a:lstStyle/>
          <a:p>
            <a:r>
              <a:rPr lang="en-US" dirty="0"/>
              <a:t>CMC Poll Statistics since CMC </a:t>
            </a:r>
            <a:r>
              <a:rPr lang="en-US" dirty="0" err="1"/>
              <a:t>Mtg</a:t>
            </a:r>
            <a:r>
              <a:rPr lang="en-US" dirty="0"/>
              <a:t> Fall 2020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786196"/>
            <a:ext cx="10972800" cy="4525963"/>
          </a:xfrm>
        </p:spPr>
        <p:txBody>
          <a:bodyPr/>
          <a:lstStyle/>
          <a:p>
            <a:pPr marL="0" indent="0" eaLnBrk="1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en-US" sz="2000" kern="1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Agency Review (split by B,M,G)</a:t>
            </a:r>
            <a:endParaRPr lang="en-US" sz="1600" dirty="0">
              <a:solidFill>
                <a:srgbClr val="0070C0"/>
              </a:solidFill>
            </a:endParaRPr>
          </a:p>
          <a:p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CCSDS 131.3-P-1.1, CCSDS Space Link Protocols over ETSI DVB-S2 Standard (Pink Sheets, Issue 1.1)</a:t>
            </a:r>
          </a:p>
          <a:p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CCSDS 132.0-P-2.1, TM Space Data Link Protocol (Pink Sheets, Issue 2.1)</a:t>
            </a:r>
          </a:p>
          <a:p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CCSDS 232.0-P-3.1, TC Space Data Link Protocol (Pink Sheets, Issue 3.1)</a:t>
            </a:r>
          </a:p>
          <a:p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CCSDS 732.0-P-3.1, AOS Space Data Link Protocol (Proposed Pink Sheets, Issue 3.1) </a:t>
            </a:r>
          </a:p>
          <a:p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CCSDS 732.1-P-1.1, Unified Space Data Link Protocol (Pink Sheets, Issue 1.1)</a:t>
            </a:r>
          </a:p>
          <a:p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CCSDS 883.0-R-1, Spacecraft </a:t>
            </a:r>
            <a:r>
              <a:rPr lang="en-GB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Onboard</a:t>
            </a: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 Interface Services—High Data Rate Wireless Proximity Network Communications (Red Book, Issue 1) </a:t>
            </a:r>
          </a:p>
          <a:p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CCSDS 401.0-P-31.1, Radio Frequency and Modulation Systems—Part 1: Earth Stations and Spacecraft (Red/Pink Sheets, Issue 31.1) 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141389"/>
      </p:ext>
    </p:extLst>
  </p:cSld>
  <p:clrMapOvr>
    <a:masterClrMapping/>
  </p:clrMapOvr>
</p:sld>
</file>

<file path=ppt/theme/theme1.xml><?xml version="1.0" encoding="utf-8"?>
<a:theme xmlns:a="http://schemas.openxmlformats.org/drawingml/2006/main" name="1_TMOD Presentations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TMOD Presentatio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10000"/>
          </a:spcAft>
          <a:buClrTx/>
          <a:buSzPct val="125000"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10000"/>
          </a:spcAft>
          <a:buClrTx/>
          <a:buSzPct val="125000"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MOD Presentations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MOD Presentation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MOD Presentations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MOD Presentations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MOD Presentations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MOD Presentations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MOD Presentations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1382</Words>
  <Application>Microsoft Office PowerPoint</Application>
  <PresentationFormat>Widescreen</PresentationFormat>
  <Paragraphs>252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Arial Narrow</vt:lpstr>
      <vt:lpstr>Calibri</vt:lpstr>
      <vt:lpstr>Times New Roman</vt:lpstr>
      <vt:lpstr>Wingdings</vt:lpstr>
      <vt:lpstr>1_TMOD Presentations</vt:lpstr>
      <vt:lpstr> Spring 2021 Virtual CCSDS Technical and CESG Meetings</vt:lpstr>
      <vt:lpstr>Upcoming Meetings – Fall 2021</vt:lpstr>
      <vt:lpstr>Upcoming Meetings – Fall 2021</vt:lpstr>
      <vt:lpstr>Upcoming Meetings – Fall 2021</vt:lpstr>
      <vt:lpstr>Future Meetings</vt:lpstr>
      <vt:lpstr>PowerPoint Presentation</vt:lpstr>
      <vt:lpstr>PowerPoint Presentation</vt:lpstr>
      <vt:lpstr>CCSDS Publications since CMC Mtg Fall 2020</vt:lpstr>
      <vt:lpstr>CMC Poll Statistics since CMC Mtg Fall 2020</vt:lpstr>
      <vt:lpstr>CMC Poll Statistics since CMC Mtg Fall 2020</vt:lpstr>
      <vt:lpstr>CMC Poll Statistics since CMC Mtg Fall 2020</vt:lpstr>
      <vt:lpstr>CCSDS Resources</vt:lpstr>
      <vt:lpstr>Area Directors / Area Directors Overview</vt:lpstr>
      <vt:lpstr>WG Chair / Deputy Chair Overview</vt:lpstr>
      <vt:lpstr>Working Group Agendas and Additional Resources </vt:lpstr>
      <vt:lpstr>Acknowledgements</vt:lpstr>
    </vt:vector>
  </TitlesOfParts>
  <Company>ESA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CMC/CESG Poll Statistics since Spring Meeting 2018</dc:title>
  <dc:creator>Margherita Di Giulio</dc:creator>
  <cp:lastModifiedBy>Blackwood, Michael D</cp:lastModifiedBy>
  <cp:revision>245</cp:revision>
  <dcterms:created xsi:type="dcterms:W3CDTF">2019-04-29T08:55:31Z</dcterms:created>
  <dcterms:modified xsi:type="dcterms:W3CDTF">2021-05-10T16:44:32Z</dcterms:modified>
</cp:coreProperties>
</file>