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4" r:id="rId2"/>
    <p:sldId id="309" r:id="rId3"/>
    <p:sldId id="310" r:id="rId4"/>
    <p:sldId id="311" r:id="rId5"/>
    <p:sldId id="276" r:id="rId6"/>
    <p:sldId id="2768" r:id="rId7"/>
    <p:sldId id="281" r:id="rId8"/>
    <p:sldId id="2758" r:id="rId9"/>
    <p:sldId id="2762" r:id="rId10"/>
    <p:sldId id="2763" r:id="rId11"/>
    <p:sldId id="2767" r:id="rId12"/>
    <p:sldId id="30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2F2F2"/>
    <a:srgbClr val="002060"/>
    <a:srgbClr val="AADA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4660"/>
  </p:normalViewPr>
  <p:slideViewPr>
    <p:cSldViewPr snapToGrid="0">
      <p:cViewPr varScale="1">
        <p:scale>
          <a:sx n="88" d="100"/>
          <a:sy n="88" d="100"/>
        </p:scale>
        <p:origin x="283" y="8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ser\Desktop\Cumulative%20Missions%20per%20Year.xlsx" TargetMode="External"/><Relationship Id="rId1" Type="http://schemas.openxmlformats.org/officeDocument/2006/relationships/image" Target="../media/image7.emf"/></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aseline="0">
                <a:solidFill>
                  <a:schemeClr val="bg1"/>
                </a:solidFill>
              </a:defRPr>
            </a:pPr>
            <a:r>
              <a:rPr lang="en-US" baseline="0" dirty="0">
                <a:solidFill>
                  <a:schemeClr val="bg1"/>
                </a:solidFill>
              </a:rPr>
              <a:t>Cumulative Missions</a:t>
            </a:r>
          </a:p>
        </c:rich>
      </c:tx>
      <c:layout>
        <c:manualLayout>
          <c:xMode val="edge"/>
          <c:yMode val="edge"/>
          <c:x val="0.32499915713309657"/>
          <c:y val="8.2304526748971193E-2"/>
        </c:manualLayout>
      </c:layout>
      <c:overlay val="1"/>
      <c:spPr>
        <a:effectLst/>
      </c:spPr>
    </c:title>
    <c:autoTitleDeleted val="0"/>
    <c:plotArea>
      <c:layout/>
      <c:lineChart>
        <c:grouping val="standard"/>
        <c:varyColors val="0"/>
        <c:ser>
          <c:idx val="0"/>
          <c:order val="0"/>
          <c:spPr>
            <a:ln w="0">
              <a:solidFill>
                <a:schemeClr val="tx1"/>
              </a:solidFill>
            </a:ln>
            <a:effectLst>
              <a:outerShdw blurRad="50800" dist="50800" dir="5400000" algn="ctr" rotWithShape="0">
                <a:schemeClr val="bg1">
                  <a:lumMod val="75000"/>
                </a:schemeClr>
              </a:outerShdw>
            </a:effectLst>
          </c:spPr>
          <c:marker>
            <c:symbol val="picture"/>
            <c:spPr>
              <a:blipFill>
                <a:blip xmlns:r="http://schemas.openxmlformats.org/officeDocument/2006/relationships" r:embed="rId1"/>
                <a:stretch>
                  <a:fillRect/>
                </a:stretch>
              </a:blipFill>
              <a:ln>
                <a:noFill/>
              </a:ln>
              <a:effectLst>
                <a:outerShdw blurRad="50800" dist="50800" dir="5400000" algn="ctr" rotWithShape="0">
                  <a:schemeClr val="bg1">
                    <a:lumMod val="75000"/>
                  </a:schemeClr>
                </a:outerShdw>
              </a:effectLst>
            </c:spPr>
          </c:marker>
          <c:cat>
            <c:strRef>
              <c:f>Sheet1!$B$2:$V$2</c:f>
              <c:strCache>
                <c:ptCount val="21"/>
                <c:pt idx="0">
                  <c:v>'99</c:v>
                </c:pt>
                <c:pt idx="1">
                  <c:v>'00</c:v>
                </c:pt>
                <c:pt idx="2">
                  <c:v>'01</c:v>
                </c:pt>
                <c:pt idx="3">
                  <c:v>'02</c:v>
                </c:pt>
                <c:pt idx="4">
                  <c:v>'03</c:v>
                </c:pt>
                <c:pt idx="5">
                  <c:v>'04</c:v>
                </c:pt>
                <c:pt idx="6">
                  <c:v>'05</c:v>
                </c:pt>
                <c:pt idx="7">
                  <c:v>'06</c:v>
                </c:pt>
                <c:pt idx="8">
                  <c:v>'07</c:v>
                </c:pt>
                <c:pt idx="9">
                  <c:v>'08</c:v>
                </c:pt>
                <c:pt idx="10">
                  <c:v>'09</c:v>
                </c:pt>
                <c:pt idx="11">
                  <c:v>'10</c:v>
                </c:pt>
                <c:pt idx="12">
                  <c:v>'11</c:v>
                </c:pt>
                <c:pt idx="13">
                  <c:v>'12</c:v>
                </c:pt>
                <c:pt idx="14">
                  <c:v>'13</c:v>
                </c:pt>
                <c:pt idx="15">
                  <c:v>'14</c:v>
                </c:pt>
                <c:pt idx="16">
                  <c:v>'15</c:v>
                </c:pt>
                <c:pt idx="17">
                  <c:v>'16</c:v>
                </c:pt>
                <c:pt idx="18">
                  <c:v>'17</c:v>
                </c:pt>
                <c:pt idx="19">
                  <c:v>'18</c:v>
                </c:pt>
                <c:pt idx="20">
                  <c:v>'19</c:v>
                </c:pt>
              </c:strCache>
            </c:strRef>
          </c:cat>
          <c:val>
            <c:numRef>
              <c:f>Sheet1!$B$3:$V$3</c:f>
              <c:numCache>
                <c:formatCode>General</c:formatCode>
                <c:ptCount val="21"/>
                <c:pt idx="0">
                  <c:v>125</c:v>
                </c:pt>
                <c:pt idx="1">
                  <c:v>156</c:v>
                </c:pt>
                <c:pt idx="2">
                  <c:v>174</c:v>
                </c:pt>
                <c:pt idx="3">
                  <c:v>189</c:v>
                </c:pt>
                <c:pt idx="4">
                  <c:v>216</c:v>
                </c:pt>
                <c:pt idx="5">
                  <c:v>251</c:v>
                </c:pt>
                <c:pt idx="6">
                  <c:v>262</c:v>
                </c:pt>
                <c:pt idx="7">
                  <c:v>294</c:v>
                </c:pt>
                <c:pt idx="8">
                  <c:v>312</c:v>
                </c:pt>
                <c:pt idx="9">
                  <c:v>341</c:v>
                </c:pt>
                <c:pt idx="10">
                  <c:v>375</c:v>
                </c:pt>
                <c:pt idx="11">
                  <c:v>433</c:v>
                </c:pt>
                <c:pt idx="12">
                  <c:v>469</c:v>
                </c:pt>
                <c:pt idx="13">
                  <c:v>527</c:v>
                </c:pt>
                <c:pt idx="14">
                  <c:v>615</c:v>
                </c:pt>
                <c:pt idx="15">
                  <c:v>656</c:v>
                </c:pt>
                <c:pt idx="16">
                  <c:v>688</c:v>
                </c:pt>
                <c:pt idx="17">
                  <c:v>754</c:v>
                </c:pt>
                <c:pt idx="18">
                  <c:v>811</c:v>
                </c:pt>
                <c:pt idx="19">
                  <c:v>874</c:v>
                </c:pt>
                <c:pt idx="20">
                  <c:v>891</c:v>
                </c:pt>
              </c:numCache>
            </c:numRef>
          </c:val>
          <c:smooth val="0"/>
          <c:extLst>
            <c:ext xmlns:c16="http://schemas.microsoft.com/office/drawing/2014/chart" uri="{C3380CC4-5D6E-409C-BE32-E72D297353CC}">
              <c16:uniqueId val="{00000000-B2F3-4B91-935A-7ACB4B097471}"/>
            </c:ext>
          </c:extLst>
        </c:ser>
        <c:dLbls>
          <c:showLegendKey val="0"/>
          <c:showVal val="0"/>
          <c:showCatName val="0"/>
          <c:showSerName val="0"/>
          <c:showPercent val="0"/>
          <c:showBubbleSize val="0"/>
        </c:dLbls>
        <c:marker val="1"/>
        <c:smooth val="0"/>
        <c:axId val="91003136"/>
        <c:axId val="125460864"/>
      </c:lineChart>
      <c:catAx>
        <c:axId val="91003136"/>
        <c:scaling>
          <c:orientation val="minMax"/>
        </c:scaling>
        <c:delete val="0"/>
        <c:axPos val="t"/>
        <c:numFmt formatCode="General" sourceLinked="0"/>
        <c:majorTickMark val="out"/>
        <c:minorTickMark val="none"/>
        <c:tickLblPos val="low"/>
        <c:crossAx val="125460864"/>
        <c:crosses val="max"/>
        <c:auto val="1"/>
        <c:lblAlgn val="ctr"/>
        <c:lblOffset val="100"/>
        <c:noMultiLvlLbl val="0"/>
      </c:catAx>
      <c:valAx>
        <c:axId val="125460864"/>
        <c:scaling>
          <c:orientation val="minMax"/>
        </c:scaling>
        <c:delete val="0"/>
        <c:axPos val="l"/>
        <c:majorGridlines>
          <c:spPr>
            <a:ln>
              <a:noFill/>
            </a:ln>
          </c:spPr>
        </c:majorGridlines>
        <c:numFmt formatCode="General" sourceLinked="1"/>
        <c:majorTickMark val="out"/>
        <c:minorTickMark val="none"/>
        <c:tickLblPos val="nextTo"/>
        <c:crossAx val="91003136"/>
        <c:crosses val="autoZero"/>
        <c:crossBetween val="between"/>
      </c:valAx>
      <c:spPr>
        <a:gradFill>
          <a:gsLst>
            <a:gs pos="0">
              <a:schemeClr val="accent1">
                <a:lumMod val="60000"/>
                <a:lumOff val="40000"/>
              </a:schemeClr>
            </a:gs>
            <a:gs pos="100000">
              <a:schemeClr val="accent5">
                <a:lumMod val="75000"/>
              </a:schemeClr>
            </a:gs>
          </a:gsLst>
          <a:lin ang="16200000" scaled="1"/>
        </a:gradFill>
      </c:spPr>
    </c:plotArea>
    <c:plotVisOnly val="1"/>
    <c:dispBlanksAs val="gap"/>
    <c:showDLblsOverMax val="0"/>
  </c:chart>
  <c:spPr>
    <a:solidFill>
      <a:schemeClr val="bg1"/>
    </a:solidFill>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D82F9-A571-4702-ACA7-A48A5551343D}" type="datetimeFigureOut">
              <a:rPr lang="en-GB" smtClean="0"/>
              <a:t>22/10/2020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6AE820-5899-4EFF-9995-AA58B1153895}" type="slidenum">
              <a:rPr lang="en-GB" smtClean="0"/>
              <a:t>‹#›</a:t>
            </a:fld>
            <a:endParaRPr lang="en-GB"/>
          </a:p>
        </p:txBody>
      </p:sp>
    </p:spTree>
    <p:extLst>
      <p:ext uri="{BB962C8B-B14F-4D97-AF65-F5344CB8AC3E}">
        <p14:creationId xmlns:p14="http://schemas.microsoft.com/office/powerpoint/2010/main" val="2026548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lvl1pPr>
              <a:defRPr>
                <a:solidFill>
                  <a:srgbClr val="000099"/>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609600" y="1600204"/>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2847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4070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00"/>
          <p:cNvPicPr>
            <a:picLocks noChangeAspect="1" noChangeArrowheads="1"/>
          </p:cNvPicPr>
          <p:nvPr userDrawn="1"/>
        </p:nvPicPr>
        <p:blipFill>
          <a:blip r:embed="rId4" cstate="print"/>
          <a:srcRect/>
          <a:stretch>
            <a:fillRect/>
          </a:stretch>
        </p:blipFill>
        <p:spPr bwMode="auto">
          <a:xfrm>
            <a:off x="0" y="3"/>
            <a:ext cx="1727200" cy="569913"/>
          </a:xfrm>
          <a:prstGeom prst="rect">
            <a:avLst/>
          </a:prstGeom>
          <a:noFill/>
          <a:ln w="9525">
            <a:noFill/>
            <a:miter lim="800000"/>
            <a:headEnd/>
            <a:tailEnd/>
          </a:ln>
        </p:spPr>
      </p:pic>
      <p:sp>
        <p:nvSpPr>
          <p:cNvPr id="540649" name="Line 1001"/>
          <p:cNvSpPr>
            <a:spLocks noChangeShapeType="1"/>
          </p:cNvSpPr>
          <p:nvPr userDrawn="1"/>
        </p:nvSpPr>
        <p:spPr bwMode="auto">
          <a:xfrm>
            <a:off x="649820" y="685800"/>
            <a:ext cx="10991849"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p>
        </p:txBody>
      </p:sp>
      <p:sp>
        <p:nvSpPr>
          <p:cNvPr id="6" name="Rectangle 1003"/>
          <p:cNvSpPr>
            <a:spLocks noChangeArrowheads="1"/>
          </p:cNvSpPr>
          <p:nvPr userDrawn="1"/>
        </p:nvSpPr>
        <p:spPr bwMode="auto">
          <a:xfrm>
            <a:off x="11556601" y="6621252"/>
            <a:ext cx="635399"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dirty="0" err="1">
                <a:solidFill>
                  <a:srgbClr val="333399"/>
                </a:solidFill>
              </a:rPr>
              <a:t>cesg</a:t>
            </a:r>
            <a:r>
              <a:rPr lang="en-US" sz="1000" dirty="0">
                <a:solidFill>
                  <a:srgbClr val="333399"/>
                </a:solidFill>
              </a:rPr>
              <a:t>-</a:t>
            </a:r>
            <a:fld id="{A695BC2C-BEAC-4E31-AADE-93F4F0C57784}" type="slidenum">
              <a:rPr lang="en-US" sz="1000" smtClean="0">
                <a:solidFill>
                  <a:srgbClr val="333399"/>
                </a:solidFill>
              </a:rPr>
              <a:pPr defTabSz="820738" eaLnBrk="0" hangingPunct="0">
                <a:defRPr/>
              </a:pPr>
              <a:t>‹#›</a:t>
            </a:fld>
            <a:endParaRPr lang="en-US" sz="1000" dirty="0">
              <a:solidFill>
                <a:srgbClr val="333399"/>
              </a:solidFill>
            </a:endParaRPr>
          </a:p>
        </p:txBody>
      </p:sp>
      <p:sp>
        <p:nvSpPr>
          <p:cNvPr id="5" name="Rectangle 2017"/>
          <p:cNvSpPr>
            <a:spLocks noChangeArrowheads="1"/>
          </p:cNvSpPr>
          <p:nvPr userDrawn="1"/>
        </p:nvSpPr>
        <p:spPr bwMode="auto">
          <a:xfrm>
            <a:off x="2" y="6621463"/>
            <a:ext cx="1149962"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b="1" baseline="0" dirty="0">
                <a:solidFill>
                  <a:srgbClr val="333399"/>
                </a:solidFill>
                <a:latin typeface="Arial" charset="0"/>
              </a:rPr>
              <a:t>26 October </a:t>
            </a:r>
            <a:r>
              <a:rPr lang="en-US" sz="1000" b="1" dirty="0">
                <a:solidFill>
                  <a:srgbClr val="333399"/>
                </a:solidFill>
                <a:latin typeface="Arial" charset="0"/>
              </a:rPr>
              <a:t>2020</a:t>
            </a:r>
          </a:p>
        </p:txBody>
      </p:sp>
    </p:spTree>
    <p:extLst>
      <p:ext uri="{BB962C8B-B14F-4D97-AF65-F5344CB8AC3E}">
        <p14:creationId xmlns:p14="http://schemas.microsoft.com/office/powerpoint/2010/main" val="1045005480"/>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public.ccsds.org/meetings/2020Fall/2020FallAgendas.aspx" TargetMode="External"/><Relationship Id="rId2" Type="http://schemas.openxmlformats.org/officeDocument/2006/relationships/hyperlink" Target="https://public.ccsds.org/meetings/2020Fall/default.aspx" TargetMode="External"/><Relationship Id="rId1" Type="http://schemas.openxmlformats.org/officeDocument/2006/relationships/slideLayout" Target="../slideLayouts/slideLayout1.xml"/><Relationship Id="rId5" Type="http://schemas.openxmlformats.org/officeDocument/2006/relationships/hyperlink" Target="mailto:secretariat@mailman.ccsds.org" TargetMode="External"/><Relationship Id="rId4" Type="http://schemas.openxmlformats.org/officeDocument/2006/relationships/hyperlink" Target="https://cwe.ccsds.org/default.aspx"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secretariat@mailman.ccsds.org" TargetMode="External"/><Relationship Id="rId2" Type="http://schemas.openxmlformats.org/officeDocument/2006/relationships/hyperlink" Target="https://www.surveymonkey.com/r/TTRVVGP"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bridgestreethuntsville.com/" TargetMode="External"/><Relationship Id="rId2" Type="http://schemas.openxmlformats.org/officeDocument/2006/relationships/hyperlink" Target="https://www.marriott.com/hotels/travel/hsvwi-the-westin-huntsville" TargetMode="Externa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s://youtu.be/OGGTVfdgK7E" TargetMode="External"/><Relationship Id="rId2" Type="http://schemas.openxmlformats.org/officeDocument/2006/relationships/hyperlink" Target="https://youtu.be/Y7JkqMJ5tPs" TargetMode="Externa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ccsds.org/" TargetMode="Externa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hyperlink" Target="http://public.ccsds.org/about/AreaDirectors/TakahiroYamada.aspx" TargetMode="External"/><Relationship Id="rId39" Type="http://schemas.openxmlformats.org/officeDocument/2006/relationships/image" Target="../media/image42.jpeg"/><Relationship Id="rId21" Type="http://schemas.openxmlformats.org/officeDocument/2006/relationships/image" Target="../media/image28.png"/><Relationship Id="rId34" Type="http://schemas.openxmlformats.org/officeDocument/2006/relationships/image" Target="../media/image37.jpe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0.jpeg"/><Relationship Id="rId33" Type="http://schemas.openxmlformats.org/officeDocument/2006/relationships/image" Target="../media/image36.jpeg"/><Relationship Id="rId38" Type="http://schemas.openxmlformats.org/officeDocument/2006/relationships/image" Target="../media/image41.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hyperlink" Target="http://public.ccsds.org/about/AreaDirectors/PeterShames.aspx" TargetMode="Externa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hyperlink" Target="http://public.ccsds.org/about/AreaDirectors/DaiStanton.aspx" TargetMode="External"/><Relationship Id="rId32" Type="http://schemas.openxmlformats.org/officeDocument/2006/relationships/image" Target="../media/image35.jpeg"/><Relationship Id="rId37" Type="http://schemas.openxmlformats.org/officeDocument/2006/relationships/image" Target="../media/image40.jpeg"/><Relationship Id="rId40" Type="http://schemas.openxmlformats.org/officeDocument/2006/relationships/image" Target="../media/image43.jpe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29.jpeg"/><Relationship Id="rId28" Type="http://schemas.openxmlformats.org/officeDocument/2006/relationships/image" Target="../media/image32.jpeg"/><Relationship Id="rId36" Type="http://schemas.openxmlformats.org/officeDocument/2006/relationships/image" Target="../media/image39.jpe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4.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hyperlink" Target="http://public.ccsds.org/about/AreaDirectors/GillesMoury.aspx" TargetMode="External"/><Relationship Id="rId27" Type="http://schemas.openxmlformats.org/officeDocument/2006/relationships/image" Target="../media/image31.jpeg"/><Relationship Id="rId30" Type="http://schemas.openxmlformats.org/officeDocument/2006/relationships/image" Target="../media/image33.jpeg"/><Relationship Id="rId35" Type="http://schemas.openxmlformats.org/officeDocument/2006/relationships/image" Target="../media/image38.jpeg"/><Relationship Id="rId8" Type="http://schemas.openxmlformats.org/officeDocument/2006/relationships/image" Target="../media/image15.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utal">
            <a:extLst>
              <a:ext uri="{FF2B5EF4-FFF2-40B4-BE49-F238E27FC236}">
                <a16:creationId xmlns:a16="http://schemas.microsoft.com/office/drawing/2014/main" id="{608CECE0-A0C5-4B3F-89B3-5CFB571B8A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549" y="1383887"/>
            <a:ext cx="11218902" cy="40902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5EA93919-E945-413F-AC05-75B9D12B1939}"/>
              </a:ext>
            </a:extLst>
          </p:cNvPr>
          <p:cNvSpPr>
            <a:spLocks noGrp="1"/>
          </p:cNvSpPr>
          <p:nvPr>
            <p:ph type="title"/>
          </p:nvPr>
        </p:nvSpPr>
        <p:spPr/>
        <p:txBody>
          <a:bodyPr/>
          <a:lstStyle/>
          <a:p>
            <a:r>
              <a:rPr lang="en-US" dirty="0"/>
              <a:t>Fall 2020 Virtual CCSDS Technical and CESG Meetings</a:t>
            </a:r>
          </a:p>
        </p:txBody>
      </p:sp>
    </p:spTree>
    <p:extLst>
      <p:ext uri="{BB962C8B-B14F-4D97-AF65-F5344CB8AC3E}">
        <p14:creationId xmlns:p14="http://schemas.microsoft.com/office/powerpoint/2010/main" val="29870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CCSDS Resources</a:t>
            </a:r>
          </a:p>
        </p:txBody>
      </p:sp>
      <p:pic>
        <p:nvPicPr>
          <p:cNvPr id="9" name="Content Placeholder 8"/>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23952"/>
          <a:stretch/>
        </p:blipFill>
        <p:spPr>
          <a:xfrm>
            <a:off x="1066800" y="846137"/>
            <a:ext cx="10058400" cy="5407979"/>
          </a:xfrm>
        </p:spPr>
      </p:pic>
    </p:spTree>
    <p:extLst>
      <p:ext uri="{BB962C8B-B14F-4D97-AF65-F5344CB8AC3E}">
        <p14:creationId xmlns:p14="http://schemas.microsoft.com/office/powerpoint/2010/main" val="1443605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WG Chair / Deputy Chair Overview</a:t>
            </a:r>
            <a:endParaRPr lang="en-GB" dirty="0"/>
          </a:p>
        </p:txBody>
      </p:sp>
      <p:pic>
        <p:nvPicPr>
          <p:cNvPr id="15" name="Content Placeholder 14"/>
          <p:cNvPicPr>
            <a:picLocks noGrp="1" noChangeAspect="1"/>
          </p:cNvPicPr>
          <p:nvPr>
            <p:ph idx="1"/>
          </p:nvPr>
        </p:nvPicPr>
        <p:blipFill>
          <a:blip r:embed="rId2"/>
          <a:stretch>
            <a:fillRect/>
          </a:stretch>
        </p:blipFill>
        <p:spPr>
          <a:xfrm>
            <a:off x="1635103" y="846137"/>
            <a:ext cx="8921794" cy="5737226"/>
          </a:xfrm>
          <a:prstGeom prst="rect">
            <a:avLst/>
          </a:prstGeom>
        </p:spPr>
      </p:pic>
    </p:spTree>
    <p:extLst>
      <p:ext uri="{BB962C8B-B14F-4D97-AF65-F5344CB8AC3E}">
        <p14:creationId xmlns:p14="http://schemas.microsoft.com/office/powerpoint/2010/main" val="1556274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p>
            <a:r>
              <a:rPr lang="en-US" dirty="0">
                <a:effectLst/>
              </a:rPr>
              <a:t>Working Group Agendas and Additional Resources</a:t>
            </a:r>
            <a:br>
              <a:rPr lang="en-NL" dirty="0">
                <a:effectLst/>
              </a:rPr>
            </a:br>
            <a:endParaRPr lang="en-GB" dirty="0"/>
          </a:p>
        </p:txBody>
      </p:sp>
      <p:sp>
        <p:nvSpPr>
          <p:cNvPr id="3" name="Content Placeholder 2"/>
          <p:cNvSpPr>
            <a:spLocks noGrp="1"/>
          </p:cNvSpPr>
          <p:nvPr>
            <p:ph idx="1"/>
          </p:nvPr>
        </p:nvSpPr>
        <p:spPr>
          <a:xfrm>
            <a:off x="609600" y="918462"/>
            <a:ext cx="10972800" cy="4525963"/>
          </a:xfrm>
        </p:spPr>
        <p:txBody>
          <a:bodyPr/>
          <a:lstStyle/>
          <a:p>
            <a:pPr marL="0" indent="0">
              <a:buNone/>
            </a:pPr>
            <a:endParaRPr lang="en-GB" sz="2000" dirty="0"/>
          </a:p>
          <a:p>
            <a:pPr marL="0" indent="0">
              <a:buNone/>
            </a:pPr>
            <a:r>
              <a:rPr lang="en-GB" sz="2000" dirty="0"/>
              <a:t>All information about the CCSDS Fall 2020 Meeting can be found on the CCSDS Public Website page: </a:t>
            </a:r>
            <a:r>
              <a:rPr lang="en-GB" sz="2000" dirty="0">
                <a:hlinkClick r:id="rId2"/>
              </a:rPr>
              <a:t>https://public.ccsds.org/meetings/2020Fall/default.aspx</a:t>
            </a:r>
            <a:r>
              <a:rPr lang="en-GB" sz="2000" dirty="0"/>
              <a:t>.</a:t>
            </a:r>
          </a:p>
          <a:p>
            <a:pPr marL="0" indent="0">
              <a:buNone/>
            </a:pPr>
            <a:endParaRPr lang="en-GB" sz="2000" dirty="0"/>
          </a:p>
          <a:p>
            <a:pPr marL="0" indent="0">
              <a:buNone/>
            </a:pPr>
            <a:endParaRPr lang="en-GB" sz="2000" dirty="0"/>
          </a:p>
          <a:p>
            <a:pPr marL="0" indent="0">
              <a:buNone/>
            </a:pPr>
            <a:r>
              <a:rPr lang="en-GB" sz="2000" dirty="0"/>
              <a:t>Individual Working Group Agendas may be found on the CCSDS Public Website at: </a:t>
            </a:r>
            <a:r>
              <a:rPr lang="en-GB" sz="2000" dirty="0">
                <a:hlinkClick r:id="rId3"/>
              </a:rPr>
              <a:t>https://public.ccsds.org/meetings/2020Fall/2020FallAgendas.aspx</a:t>
            </a:r>
            <a:r>
              <a:rPr lang="en-GB" sz="2000" dirty="0"/>
              <a:t>.</a:t>
            </a:r>
          </a:p>
          <a:p>
            <a:pPr marL="0" indent="0">
              <a:buNone/>
            </a:pPr>
            <a:endParaRPr lang="en-GB" sz="2000" dirty="0"/>
          </a:p>
          <a:p>
            <a:pPr marL="0" indent="0">
              <a:buNone/>
            </a:pPr>
            <a:endParaRPr lang="en-GB" sz="2000" dirty="0"/>
          </a:p>
          <a:p>
            <a:pPr marL="0" indent="0">
              <a:buNone/>
            </a:pPr>
            <a:r>
              <a:rPr lang="en-GB" sz="2000" dirty="0"/>
              <a:t>To find contact information for each Area Director and Working Group Chair and request a meeting invitation visit the CWE at: </a:t>
            </a:r>
            <a:r>
              <a:rPr lang="en-GB" sz="2000" dirty="0">
                <a:hlinkClick r:id="rId4"/>
              </a:rPr>
              <a:t>https://cwe.ccsds.org/default.aspx</a:t>
            </a:r>
            <a:r>
              <a:rPr lang="en-GB" sz="2000" dirty="0"/>
              <a:t>.</a:t>
            </a:r>
          </a:p>
          <a:p>
            <a:pPr marL="0" indent="0">
              <a:buNone/>
            </a:pPr>
            <a:endParaRPr lang="en-GB" sz="2000" dirty="0"/>
          </a:p>
          <a:p>
            <a:pPr marL="0" indent="0">
              <a:buNone/>
            </a:pPr>
            <a:endParaRPr lang="en-GB" sz="2000" dirty="0"/>
          </a:p>
          <a:p>
            <a:pPr marL="0" indent="0">
              <a:buNone/>
            </a:pPr>
            <a:r>
              <a:rPr lang="en-GB" sz="2000" dirty="0"/>
              <a:t>If you have any questions about the meetings or require any other assistance, please let us know at </a:t>
            </a:r>
            <a:r>
              <a:rPr lang="en-GB" sz="2000" dirty="0">
                <a:hlinkClick r:id="rId5"/>
              </a:rPr>
              <a:t>secretariat@mailman.ccsds.org</a:t>
            </a:r>
            <a:r>
              <a:rPr lang="en-GB" sz="2000" dirty="0"/>
              <a:t>.</a:t>
            </a:r>
          </a:p>
        </p:txBody>
      </p:sp>
    </p:spTree>
    <p:extLst>
      <p:ext uri="{BB962C8B-B14F-4D97-AF65-F5344CB8AC3E}">
        <p14:creationId xmlns:p14="http://schemas.microsoft.com/office/powerpoint/2010/main" val="733727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872A-998B-40C9-9FDD-B671C066B053}"/>
              </a:ext>
            </a:extLst>
          </p:cNvPr>
          <p:cNvSpPr>
            <a:spLocks noGrp="1"/>
          </p:cNvSpPr>
          <p:nvPr>
            <p:ph type="title"/>
          </p:nvPr>
        </p:nvSpPr>
        <p:spPr/>
        <p:txBody>
          <a:bodyPr/>
          <a:lstStyle/>
          <a:p>
            <a:r>
              <a:rPr lang="en-US" dirty="0"/>
              <a:t>New CCSDS Public Website</a:t>
            </a:r>
          </a:p>
        </p:txBody>
      </p:sp>
      <p:sp>
        <p:nvSpPr>
          <p:cNvPr id="3" name="Content Placeholder 2">
            <a:extLst>
              <a:ext uri="{FF2B5EF4-FFF2-40B4-BE49-F238E27FC236}">
                <a16:creationId xmlns:a16="http://schemas.microsoft.com/office/drawing/2014/main" id="{477DC657-FA0F-4176-8A8E-8F8CA3108776}"/>
              </a:ext>
            </a:extLst>
          </p:cNvPr>
          <p:cNvSpPr>
            <a:spLocks noGrp="1"/>
          </p:cNvSpPr>
          <p:nvPr>
            <p:ph idx="1"/>
          </p:nvPr>
        </p:nvSpPr>
        <p:spPr>
          <a:xfrm>
            <a:off x="6391274" y="1082256"/>
            <a:ext cx="5191125" cy="5043912"/>
          </a:xfrm>
        </p:spPr>
        <p:txBody>
          <a:bodyPr/>
          <a:lstStyle/>
          <a:p>
            <a:pPr marL="0" indent="0">
              <a:lnSpc>
                <a:spcPct val="100000"/>
              </a:lnSpc>
              <a:buNone/>
            </a:pPr>
            <a:r>
              <a:rPr lang="en-US" sz="1800" b="0" dirty="0"/>
              <a:t>With the deployment of the newly redesigned CCSDS public website now complete, the Secretariat would love to hear from you. Let us know what you think of the website by completing a </a:t>
            </a:r>
            <a:r>
              <a:rPr lang="en-US" sz="1800" dirty="0">
                <a:hlinkClick r:id="rId2"/>
              </a:rPr>
              <a:t>brief survey</a:t>
            </a:r>
            <a:r>
              <a:rPr lang="en-US" sz="1800" b="0" dirty="0"/>
              <a:t>. Or contact us directly at </a:t>
            </a:r>
            <a:r>
              <a:rPr lang="en-US" sz="1800" b="0" dirty="0">
                <a:hlinkClick r:id="rId3"/>
              </a:rPr>
              <a:t>secretariat@mailman.ccsds.org</a:t>
            </a:r>
            <a:r>
              <a:rPr lang="en-US" sz="1800" b="0" dirty="0"/>
              <a:t>.</a:t>
            </a:r>
          </a:p>
          <a:p>
            <a:pPr marL="0" indent="0">
              <a:lnSpc>
                <a:spcPct val="100000"/>
              </a:lnSpc>
              <a:buNone/>
            </a:pPr>
            <a:endParaRPr lang="en-US" sz="1800" b="0" dirty="0"/>
          </a:p>
          <a:p>
            <a:pPr marL="0" indent="0">
              <a:lnSpc>
                <a:spcPct val="100000"/>
              </a:lnSpc>
              <a:buNone/>
            </a:pPr>
            <a:r>
              <a:rPr lang="en-US" sz="1800" b="0" dirty="0"/>
              <a:t>Since the website was announced, CCSDS Tech Support has completed a number of improvements suggested by community members like you. If there any improvements you would like to suggest, please include them in your survey response or send them to us in an email.</a:t>
            </a:r>
          </a:p>
        </p:txBody>
      </p:sp>
      <p:pic>
        <p:nvPicPr>
          <p:cNvPr id="6" name="Picture 5">
            <a:extLst>
              <a:ext uri="{FF2B5EF4-FFF2-40B4-BE49-F238E27FC236}">
                <a16:creationId xmlns:a16="http://schemas.microsoft.com/office/drawing/2014/main" id="{CAB48CB3-331B-4D32-B595-C1899A2A86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837865"/>
            <a:ext cx="5191125" cy="5731550"/>
          </a:xfrm>
          <a:prstGeom prst="rect">
            <a:avLst/>
          </a:prstGeom>
        </p:spPr>
      </p:pic>
      <p:pic>
        <p:nvPicPr>
          <p:cNvPr id="4" name="Content Placeholder 7">
            <a:extLst>
              <a:ext uri="{FF2B5EF4-FFF2-40B4-BE49-F238E27FC236}">
                <a16:creationId xmlns:a16="http://schemas.microsoft.com/office/drawing/2014/main" id="{1AD62BE4-34BF-7B43-869E-3DE039C2BFB4}"/>
              </a:ext>
            </a:extLst>
          </p:cNvPr>
          <p:cNvPicPr>
            <a:picLocks noGrp="1" noChangeAspect="1"/>
          </p:cNvPicPr>
          <p:nvPr/>
        </p:nvPicPr>
        <p:blipFill rotWithShape="1">
          <a:blip r:embed="rId5"/>
          <a:srcRect l="50777" t="24084" r="8037" b="46344"/>
          <a:stretch/>
        </p:blipFill>
        <p:spPr>
          <a:xfrm>
            <a:off x="2875280" y="1943088"/>
            <a:ext cx="2468880" cy="1534160"/>
          </a:xfrm>
          <a:prstGeom prst="rect">
            <a:avLst/>
          </a:prstGeom>
          <a:noFill/>
          <a:ln w="88900" cap="sq">
            <a:no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2460714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Meetings – Spring 2021</a:t>
            </a:r>
          </a:p>
        </p:txBody>
      </p:sp>
      <p:sp>
        <p:nvSpPr>
          <p:cNvPr id="3" name="Content Placeholder 2"/>
          <p:cNvSpPr>
            <a:spLocks noGrp="1"/>
          </p:cNvSpPr>
          <p:nvPr>
            <p:ph idx="1"/>
          </p:nvPr>
        </p:nvSpPr>
        <p:spPr>
          <a:xfrm>
            <a:off x="539931" y="1009467"/>
            <a:ext cx="4223658" cy="5469710"/>
          </a:xfrm>
        </p:spPr>
        <p:txBody>
          <a:bodyPr/>
          <a:lstStyle/>
          <a:p>
            <a:pPr marL="0" indent="0" algn="ctr">
              <a:buNone/>
            </a:pPr>
            <a:r>
              <a:rPr lang="en-US" sz="1800" b="0" dirty="0"/>
              <a:t>The Spring 2021 Technical and CESG Meetings will be hosted by NASA Marshall Space Flight Center in Huntsville, AL. </a:t>
            </a:r>
          </a:p>
          <a:p>
            <a:pPr marL="0" indent="0" algn="ctr">
              <a:buNone/>
            </a:pPr>
            <a:endParaRPr lang="en-US" sz="1800" b="0" dirty="0"/>
          </a:p>
          <a:p>
            <a:pPr marL="0" indent="0" algn="ctr">
              <a:buNone/>
            </a:pPr>
            <a:r>
              <a:rPr lang="en-US" sz="1800" b="0" dirty="0"/>
              <a:t>Dates: 10-14 May 2021</a:t>
            </a:r>
          </a:p>
          <a:p>
            <a:pPr marL="0" indent="0" algn="ctr">
              <a:buNone/>
            </a:pPr>
            <a:r>
              <a:rPr lang="en-US" sz="1800" b="0" dirty="0"/>
              <a:t>The CESG will meet 17 May 2021</a:t>
            </a:r>
          </a:p>
          <a:p>
            <a:pPr marL="0" indent="0" algn="ctr">
              <a:buNone/>
            </a:pPr>
            <a:endParaRPr lang="en-US" sz="1800" b="0" dirty="0"/>
          </a:p>
          <a:p>
            <a:pPr marL="0" indent="0" algn="ctr">
              <a:buNone/>
            </a:pPr>
            <a:r>
              <a:rPr lang="en-US" sz="1800" b="0" dirty="0"/>
              <a:t>The venue for the meeting is </a:t>
            </a:r>
            <a:br>
              <a:rPr lang="en-US" sz="1800" b="0" dirty="0"/>
            </a:br>
            <a:r>
              <a:rPr lang="en-US" sz="1800" b="0" dirty="0">
                <a:hlinkClick r:id="rId2"/>
              </a:rPr>
              <a:t>The Westin Hotel at Bridge Street Town Center</a:t>
            </a:r>
            <a:endParaRPr lang="en-US" sz="1800" b="0" dirty="0"/>
          </a:p>
          <a:p>
            <a:pPr marL="0" indent="0" algn="ctr">
              <a:buNone/>
            </a:pPr>
            <a:endParaRPr lang="en-US" sz="1800" b="0" dirty="0"/>
          </a:p>
          <a:p>
            <a:pPr marL="0" indent="0" algn="ctr">
              <a:buNone/>
            </a:pPr>
            <a:r>
              <a:rPr lang="en-US" sz="1800" b="0" dirty="0">
                <a:hlinkClick r:id="rId3"/>
              </a:rPr>
              <a:t>Bridge Street Town Center</a:t>
            </a:r>
            <a:r>
              <a:rPr lang="en-US" sz="1800" b="0" dirty="0"/>
              <a:t> offers multiple options for dining and shopping and is central to the Huntsville area.</a:t>
            </a:r>
          </a:p>
          <a:p>
            <a:pPr marL="0" indent="0" algn="ctr">
              <a:buNone/>
            </a:pPr>
            <a:endParaRPr lang="en-US" sz="1800" b="0" dirty="0"/>
          </a:p>
          <a:p>
            <a:pPr marL="0" indent="0" algn="ctr">
              <a:buNone/>
            </a:pPr>
            <a:r>
              <a:rPr lang="en-US" sz="1800" b="0" dirty="0"/>
              <a:t>The CCSDS Management Council (CMC) will continue to asses the impacts of COVID-19 and will make a final decision about holding the Spring 2021 meetings in-person at a later date.</a:t>
            </a:r>
          </a:p>
        </p:txBody>
      </p:sp>
      <p:pic>
        <p:nvPicPr>
          <p:cNvPr id="6" name="Picture 5">
            <a:extLst>
              <a:ext uri="{FF2B5EF4-FFF2-40B4-BE49-F238E27FC236}">
                <a16:creationId xmlns:a16="http://schemas.microsoft.com/office/drawing/2014/main" id="{E970F4ED-5DB9-4798-9D33-794FA51A2B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461"/>
          <a:stretch/>
        </p:blipFill>
        <p:spPr>
          <a:xfrm>
            <a:off x="4868091" y="1296850"/>
            <a:ext cx="6714309" cy="4835176"/>
          </a:xfrm>
          <a:prstGeom prst="rect">
            <a:avLst/>
          </a:prstGeom>
        </p:spPr>
      </p:pic>
    </p:spTree>
    <p:extLst>
      <p:ext uri="{BB962C8B-B14F-4D97-AF65-F5344CB8AC3E}">
        <p14:creationId xmlns:p14="http://schemas.microsoft.com/office/powerpoint/2010/main" val="3895154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90AF5-7D71-49E7-849B-6BEE35364241}"/>
              </a:ext>
            </a:extLst>
          </p:cNvPr>
          <p:cNvSpPr>
            <a:spLocks noGrp="1"/>
          </p:cNvSpPr>
          <p:nvPr>
            <p:ph type="title"/>
          </p:nvPr>
        </p:nvSpPr>
        <p:spPr/>
        <p:txBody>
          <a:bodyPr/>
          <a:lstStyle/>
          <a:p>
            <a:r>
              <a:rPr lang="en-US" dirty="0"/>
              <a:t>Upcoming Meetings – Spring 2021</a:t>
            </a:r>
          </a:p>
        </p:txBody>
      </p:sp>
      <p:sp>
        <p:nvSpPr>
          <p:cNvPr id="3" name="Content Placeholder 2">
            <a:extLst>
              <a:ext uri="{FF2B5EF4-FFF2-40B4-BE49-F238E27FC236}">
                <a16:creationId xmlns:a16="http://schemas.microsoft.com/office/drawing/2014/main" id="{04014A15-EDFF-44F0-BE72-A6DDA5617B5F}"/>
              </a:ext>
            </a:extLst>
          </p:cNvPr>
          <p:cNvSpPr>
            <a:spLocks noGrp="1"/>
          </p:cNvSpPr>
          <p:nvPr>
            <p:ph idx="1"/>
          </p:nvPr>
        </p:nvSpPr>
        <p:spPr>
          <a:xfrm>
            <a:off x="609600" y="1029017"/>
            <a:ext cx="4807131" cy="5554346"/>
          </a:xfrm>
        </p:spPr>
        <p:txBody>
          <a:bodyPr/>
          <a:lstStyle/>
          <a:p>
            <a:r>
              <a:rPr lang="en-US" sz="1800" b="0" dirty="0"/>
              <a:t>Huntsville is a city centrally located in the northernmost part of the U.S. state of Alabama.</a:t>
            </a:r>
          </a:p>
          <a:p>
            <a:endParaRPr lang="en-US" sz="1800" b="0" dirty="0"/>
          </a:p>
          <a:p>
            <a:r>
              <a:rPr lang="en-US" sz="1800" b="0" dirty="0"/>
              <a:t>It is home to NASA’s Marshall Space Flight Center.</a:t>
            </a:r>
          </a:p>
          <a:p>
            <a:pPr lvl="1"/>
            <a:r>
              <a:rPr lang="en-US" sz="1600" b="0" dirty="0"/>
              <a:t>10 Best Places for STEM work</a:t>
            </a:r>
          </a:p>
          <a:p>
            <a:pPr lvl="1"/>
            <a:r>
              <a:rPr lang="en-US" sz="1600" b="0" dirty="0"/>
              <a:t>Home to Boeing, Lockheed, US Army, L3, and Hudson Alpha </a:t>
            </a:r>
            <a:r>
              <a:rPr lang="en-US" sz="1600" b="0" dirty="0" err="1"/>
              <a:t>BioTech</a:t>
            </a:r>
            <a:endParaRPr lang="en-US" sz="1600" b="0" dirty="0"/>
          </a:p>
          <a:p>
            <a:endParaRPr lang="en-US" sz="1800" b="0" dirty="0"/>
          </a:p>
          <a:p>
            <a:r>
              <a:rPr lang="en-US" sz="1800" b="0" dirty="0"/>
              <a:t>Bordered by the Smokey Mountains to the east and the Tennessee River on the south.</a:t>
            </a:r>
          </a:p>
          <a:p>
            <a:endParaRPr lang="en-US" sz="1800" b="0" dirty="0"/>
          </a:p>
          <a:p>
            <a:r>
              <a:rPr lang="en-US" sz="1800" b="0" dirty="0"/>
              <a:t>Lots to see and do.</a:t>
            </a:r>
          </a:p>
          <a:p>
            <a:pPr lvl="1"/>
            <a:r>
              <a:rPr lang="en-US" sz="1600" b="0" dirty="0"/>
              <a:t>Art Museums</a:t>
            </a:r>
          </a:p>
          <a:p>
            <a:pPr lvl="1"/>
            <a:r>
              <a:rPr lang="en-US" sz="1600" b="0" dirty="0"/>
              <a:t>Entertainment Districts</a:t>
            </a:r>
          </a:p>
          <a:p>
            <a:pPr lvl="1"/>
            <a:r>
              <a:rPr lang="en-US" sz="1600" b="0" dirty="0"/>
              <a:t>Outdoor Spaces/Recreation</a:t>
            </a:r>
          </a:p>
          <a:p>
            <a:endParaRPr lang="en-US" sz="1800" b="0" dirty="0"/>
          </a:p>
          <a:p>
            <a:r>
              <a:rPr lang="en-US" sz="1800" b="0" dirty="0"/>
              <a:t>Videos about Huntsville:</a:t>
            </a:r>
          </a:p>
          <a:p>
            <a:pPr lvl="1"/>
            <a:r>
              <a:rPr lang="en-US" sz="1600" b="0" dirty="0">
                <a:hlinkClick r:id="rId2"/>
              </a:rPr>
              <a:t>Huntsville - We've Got Space</a:t>
            </a:r>
            <a:endParaRPr lang="en-US" sz="1600" b="0" dirty="0"/>
          </a:p>
          <a:p>
            <a:pPr lvl="1"/>
            <a:r>
              <a:rPr lang="en-US" sz="1600" b="0" dirty="0">
                <a:hlinkClick r:id="rId3"/>
              </a:rPr>
              <a:t>This is Huntsville</a:t>
            </a:r>
            <a:endParaRPr lang="en-US" sz="1600" b="0" dirty="0"/>
          </a:p>
        </p:txBody>
      </p:sp>
      <p:pic>
        <p:nvPicPr>
          <p:cNvPr id="7" name="Picture 6">
            <a:extLst>
              <a:ext uri="{FF2B5EF4-FFF2-40B4-BE49-F238E27FC236}">
                <a16:creationId xmlns:a16="http://schemas.microsoft.com/office/drawing/2014/main" id="{66A26D05-618B-4D2E-ACDA-AB0DE460DF06}"/>
              </a:ext>
            </a:extLst>
          </p:cNvPr>
          <p:cNvPicPr>
            <a:picLocks noChangeAspect="1"/>
          </p:cNvPicPr>
          <p:nvPr/>
        </p:nvPicPr>
        <p:blipFill>
          <a:blip r:embed="rId4"/>
          <a:stretch>
            <a:fillRect/>
          </a:stretch>
        </p:blipFill>
        <p:spPr>
          <a:xfrm>
            <a:off x="5536405" y="1608136"/>
            <a:ext cx="6045995" cy="4030663"/>
          </a:xfrm>
          <a:prstGeom prst="rect">
            <a:avLst/>
          </a:prstGeom>
        </p:spPr>
      </p:pic>
    </p:spTree>
    <p:extLst>
      <p:ext uri="{BB962C8B-B14F-4D97-AF65-F5344CB8AC3E}">
        <p14:creationId xmlns:p14="http://schemas.microsoft.com/office/powerpoint/2010/main" val="1876219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Meetings</a:t>
            </a:r>
          </a:p>
        </p:txBody>
      </p:sp>
      <p:graphicFrame>
        <p:nvGraphicFramePr>
          <p:cNvPr id="4" name="Table 3"/>
          <p:cNvGraphicFramePr>
            <a:graphicFrameLocks noGrp="1"/>
          </p:cNvGraphicFramePr>
          <p:nvPr>
            <p:extLst>
              <p:ext uri="{D42A27DB-BD31-4B8C-83A1-F6EECF244321}">
                <p14:modId xmlns:p14="http://schemas.microsoft.com/office/powerpoint/2010/main" val="902924778"/>
              </p:ext>
            </p:extLst>
          </p:nvPr>
        </p:nvGraphicFramePr>
        <p:xfrm>
          <a:off x="1757680" y="975355"/>
          <a:ext cx="8686800" cy="5597691"/>
        </p:xfrm>
        <a:graphic>
          <a:graphicData uri="http://schemas.openxmlformats.org/drawingml/2006/table">
            <a:tbl>
              <a:tblPr/>
              <a:tblGrid>
                <a:gridCol w="1197670">
                  <a:extLst>
                    <a:ext uri="{9D8B030D-6E8A-4147-A177-3AD203B41FA5}">
                      <a16:colId xmlns:a16="http://schemas.microsoft.com/office/drawing/2014/main" val="20000"/>
                    </a:ext>
                  </a:extLst>
                </a:gridCol>
                <a:gridCol w="1164530">
                  <a:extLst>
                    <a:ext uri="{9D8B030D-6E8A-4147-A177-3AD203B41FA5}">
                      <a16:colId xmlns:a16="http://schemas.microsoft.com/office/drawing/2014/main" val="20001"/>
                    </a:ext>
                  </a:extLst>
                </a:gridCol>
                <a:gridCol w="1214120">
                  <a:extLst>
                    <a:ext uri="{9D8B030D-6E8A-4147-A177-3AD203B41FA5}">
                      <a16:colId xmlns:a16="http://schemas.microsoft.com/office/drawing/2014/main" val="20002"/>
                    </a:ext>
                  </a:extLst>
                </a:gridCol>
                <a:gridCol w="211455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1395730">
                  <a:extLst>
                    <a:ext uri="{9D8B030D-6E8A-4147-A177-3AD203B41FA5}">
                      <a16:colId xmlns:a16="http://schemas.microsoft.com/office/drawing/2014/main" val="20005"/>
                    </a:ext>
                  </a:extLst>
                </a:gridCol>
              </a:tblGrid>
              <a:tr h="388090">
                <a:tc>
                  <a:txBody>
                    <a:bodyPr/>
                    <a:lstStyle/>
                    <a:p>
                      <a:pPr algn="l" rtl="0" fontAlgn="b"/>
                      <a:r>
                        <a:rPr lang="en-US" sz="1400" b="1" i="0" u="none" strike="noStrike" dirty="0">
                          <a:solidFill>
                            <a:srgbClr val="000000"/>
                          </a:solidFill>
                          <a:effectLst/>
                          <a:latin typeface="+mj-lt"/>
                        </a:rPr>
                        <a:t>Date</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b"/>
                      <a:r>
                        <a:rPr lang="en-US" sz="1400" b="1" i="0" u="none" strike="noStrike" dirty="0">
                          <a:solidFill>
                            <a:srgbClr val="000000"/>
                          </a:solidFill>
                          <a:effectLst/>
                          <a:latin typeface="+mj-lt"/>
                        </a:rPr>
                        <a:t>WG/CMC</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endParaRPr lang="en-US" sz="1400" b="1" i="0" u="none" strike="noStrike" dirty="0">
                        <a:solidFill>
                          <a:srgbClr val="000000"/>
                        </a:solidFill>
                        <a:effectLst/>
                        <a:latin typeface="+mj-lt"/>
                      </a:endParaRPr>
                    </a:p>
                    <a:p>
                      <a:pPr algn="l" rtl="0" fontAlgn="ctr"/>
                      <a:r>
                        <a:rPr lang="en-US" sz="1400" b="1" i="0" u="none" strike="noStrike" dirty="0">
                          <a:solidFill>
                            <a:srgbClr val="000000"/>
                          </a:solidFill>
                          <a:effectLst/>
                          <a:latin typeface="+mj-lt"/>
                        </a:rPr>
                        <a:t>Host</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endParaRPr lang="en-US" sz="1400" b="1" i="0" u="none" strike="noStrike" dirty="0">
                        <a:solidFill>
                          <a:srgbClr val="000000"/>
                        </a:solidFill>
                        <a:effectLst/>
                        <a:latin typeface="+mj-lt"/>
                      </a:endParaRPr>
                    </a:p>
                    <a:p>
                      <a:pPr algn="l" rtl="0" fontAlgn="ctr"/>
                      <a:r>
                        <a:rPr lang="en-US" sz="1400" b="1" i="0" u="none" strike="noStrike" dirty="0">
                          <a:solidFill>
                            <a:srgbClr val="000000"/>
                          </a:solidFill>
                          <a:effectLst/>
                          <a:latin typeface="+mj-lt"/>
                        </a:rPr>
                        <a:t>Location</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endParaRPr lang="en-US" sz="1400" b="1" i="0" u="none" strike="noStrike" dirty="0">
                        <a:solidFill>
                          <a:srgbClr val="000000"/>
                        </a:solidFill>
                        <a:effectLst/>
                        <a:latin typeface="+mj-lt"/>
                      </a:endParaRPr>
                    </a:p>
                    <a:p>
                      <a:pPr algn="l" rtl="0" fontAlgn="ctr"/>
                      <a:r>
                        <a:rPr lang="en-US" sz="1400" b="1" i="0" u="none" strike="noStrike" dirty="0">
                          <a:solidFill>
                            <a:srgbClr val="000000"/>
                          </a:solidFill>
                          <a:effectLst/>
                          <a:latin typeface="+mj-lt"/>
                        </a:rPr>
                        <a:t>Date</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sz="1400" b="1" i="0" u="none" strike="noStrike" dirty="0">
                          <a:solidFill>
                            <a:srgbClr val="000000"/>
                          </a:solidFill>
                          <a:effectLst/>
                          <a:latin typeface="+mj-lt"/>
                        </a:rPr>
                        <a:t>Comments</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69608">
                <a:tc>
                  <a:txBody>
                    <a:bodyPr/>
                    <a:lstStyle/>
                    <a:p>
                      <a:pPr algn="l" rtl="0" fontAlgn="b"/>
                      <a:r>
                        <a:rPr lang="en-US" sz="1400" b="0" i="0" u="none" strike="noStrike" dirty="0">
                          <a:solidFill>
                            <a:srgbClr val="000000"/>
                          </a:solidFill>
                          <a:effectLst/>
                          <a:latin typeface="+mj-lt"/>
                        </a:rPr>
                        <a:t>Spring 2021</a:t>
                      </a: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a:solidFill>
                            <a:srgbClr val="000000"/>
                          </a:solidFill>
                          <a:effectLst/>
                          <a:latin typeface="+mj-lt"/>
                        </a:rPr>
                        <a:t>WG/CESG</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a:solidFill>
                            <a:srgbClr val="000000"/>
                          </a:solidFill>
                          <a:effectLst/>
                          <a:latin typeface="+mj-lt"/>
                        </a:rPr>
                        <a:t>NASA</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kern="1200" dirty="0">
                          <a:solidFill>
                            <a:srgbClr val="000000"/>
                          </a:solidFill>
                          <a:effectLst/>
                          <a:latin typeface="+mn-lt"/>
                          <a:ea typeface="+mn-ea"/>
                          <a:cs typeface="+mn-cs"/>
                        </a:rPr>
                        <a:t>Huntsville, AL,</a:t>
                      </a:r>
                      <a:r>
                        <a:rPr lang="en-US" sz="1400" b="0" i="0" u="none" strike="noStrike" kern="1200" baseline="0" dirty="0">
                          <a:solidFill>
                            <a:srgbClr val="000000"/>
                          </a:solidFill>
                          <a:effectLst/>
                          <a:latin typeface="+mn-lt"/>
                          <a:ea typeface="+mn-ea"/>
                          <a:cs typeface="+mn-cs"/>
                        </a:rPr>
                        <a:t> </a:t>
                      </a:r>
                      <a:r>
                        <a:rPr lang="en-US" sz="1400" b="0" i="0" u="none" strike="noStrike" kern="1200" dirty="0">
                          <a:solidFill>
                            <a:srgbClr val="000000"/>
                          </a:solidFill>
                          <a:effectLst/>
                          <a:latin typeface="+mn-lt"/>
                          <a:ea typeface="+mn-ea"/>
                          <a:cs typeface="+mn-cs"/>
                        </a:rPr>
                        <a:t>USA</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a:solidFill>
                            <a:srgbClr val="000000"/>
                          </a:solidFill>
                          <a:effectLst/>
                          <a:latin typeface="+mj-lt"/>
                        </a:rPr>
                        <a:t>10-17 May 2021</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1"/>
                  </a:ext>
                </a:extLst>
              </a:tr>
              <a:tr h="369608">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a:solidFill>
                            <a:srgbClr val="000000"/>
                          </a:solidFill>
                          <a:effectLst/>
                          <a:latin typeface="+mj-lt"/>
                        </a:rPr>
                        <a:t>CMC/SC13</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a:solidFill>
                            <a:srgbClr val="000000"/>
                          </a:solidFill>
                          <a:effectLst/>
                          <a:latin typeface="+mj-lt"/>
                        </a:rPr>
                        <a:t>JAXA</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kern="1200" dirty="0">
                          <a:solidFill>
                            <a:srgbClr val="000000"/>
                          </a:solidFill>
                          <a:effectLst/>
                          <a:latin typeface="+mn-lt"/>
                          <a:ea typeface="+mn-ea"/>
                          <a:cs typeface="+mn-cs"/>
                        </a:rPr>
                        <a:t>Tokyo, Japan</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a:solidFill>
                            <a:srgbClr val="000000"/>
                          </a:solidFill>
                          <a:effectLst/>
                          <a:latin typeface="+mj-lt"/>
                        </a:rPr>
                        <a:t>TBD Date</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2"/>
                  </a:ext>
                </a:extLst>
              </a:tr>
              <a:tr h="369608">
                <a:tc>
                  <a:txBody>
                    <a:bodyPr/>
                    <a:lstStyle/>
                    <a:p>
                      <a:pPr algn="l" rtl="0" fontAlgn="b"/>
                      <a:r>
                        <a:rPr lang="en-US" sz="1400" b="0" i="0" u="none" strike="noStrike" dirty="0">
                          <a:solidFill>
                            <a:srgbClr val="000000"/>
                          </a:solidFill>
                          <a:effectLst/>
                          <a:latin typeface="+mj-lt"/>
                        </a:rPr>
                        <a:t>Fall 2021</a:t>
                      </a: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WG/CESG</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CNES</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Toulouse, France</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 Date</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9608">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CMC/SC13</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CNES</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Tokyo, Japan</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 Date</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9608">
                <a:tc>
                  <a:txBody>
                    <a:bodyPr/>
                    <a:lstStyle/>
                    <a:p>
                      <a:pPr algn="l" rtl="0" fontAlgn="b"/>
                      <a:r>
                        <a:rPr lang="en-US" sz="1400" b="0" i="0" u="none" strike="noStrike" dirty="0">
                          <a:solidFill>
                            <a:srgbClr val="000000"/>
                          </a:solidFill>
                          <a:effectLst/>
                          <a:latin typeface="+mj-lt"/>
                        </a:rPr>
                        <a:t>Spring 2022</a:t>
                      </a: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WG/CESG</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NASA</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kern="1200" dirty="0">
                          <a:solidFill>
                            <a:srgbClr val="000000"/>
                          </a:solidFill>
                          <a:effectLst/>
                          <a:latin typeface="+mn-lt"/>
                          <a:ea typeface="+mn-ea"/>
                          <a:cs typeface="+mn-cs"/>
                        </a:rPr>
                        <a:t>USA</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 Date</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9608">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CMC/SC13</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INPE</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Brazil</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 Date</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6067">
                <a:tc>
                  <a:txBody>
                    <a:bodyPr/>
                    <a:lstStyle/>
                    <a:p>
                      <a:pPr algn="l" rtl="0" fontAlgn="b"/>
                      <a:r>
                        <a:rPr lang="en-US" sz="1400" b="0" i="0" u="none" strike="noStrike" dirty="0">
                          <a:solidFill>
                            <a:srgbClr val="000000"/>
                          </a:solidFill>
                          <a:effectLst/>
                          <a:latin typeface="+mj-lt"/>
                        </a:rPr>
                        <a:t>Fall 2022</a:t>
                      </a: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WG/CESG</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ESA</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 hosted by ESTEC</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 Date</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9608">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CMC/SC13</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ESA</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 Date</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9608">
                <a:tc>
                  <a:txBody>
                    <a:bodyPr/>
                    <a:lstStyle/>
                    <a:p>
                      <a:pPr algn="l" rtl="0" fontAlgn="b"/>
                      <a:r>
                        <a:rPr lang="en-US" sz="1400" b="0" i="0" u="none" strike="noStrike" dirty="0">
                          <a:solidFill>
                            <a:srgbClr val="000000"/>
                          </a:solidFill>
                          <a:effectLst/>
                          <a:latin typeface="+mj-lt"/>
                        </a:rPr>
                        <a:t>Spring</a:t>
                      </a:r>
                      <a:r>
                        <a:rPr lang="en-US" sz="1400" b="0" i="0" u="none" strike="noStrike" baseline="0" dirty="0">
                          <a:solidFill>
                            <a:srgbClr val="000000"/>
                          </a:solidFill>
                          <a:effectLst/>
                          <a:latin typeface="+mj-lt"/>
                        </a:rPr>
                        <a:t> 2023</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WG/CESG</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NASA</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kern="1200" dirty="0">
                          <a:solidFill>
                            <a:srgbClr val="000000"/>
                          </a:solidFill>
                          <a:effectLst/>
                          <a:latin typeface="+mn-lt"/>
                          <a:ea typeface="+mn-ea"/>
                          <a:cs typeface="+mn-cs"/>
                        </a:rPr>
                        <a:t>USA</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 Date</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9608">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CMC/SC13</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ROSCOSMOS</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a:t>
                      </a:r>
                      <a:r>
                        <a:rPr lang="en-US" sz="1400" b="0" i="0" u="none" strike="noStrike" baseline="0" dirty="0">
                          <a:solidFill>
                            <a:srgbClr val="000000"/>
                          </a:solidFill>
                          <a:effectLst/>
                          <a:latin typeface="+mj-lt"/>
                        </a:rPr>
                        <a:t> Date</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9608">
                <a:tc>
                  <a:txBody>
                    <a:bodyPr/>
                    <a:lstStyle/>
                    <a:p>
                      <a:pPr algn="l" rtl="0" fontAlgn="b"/>
                      <a:r>
                        <a:rPr lang="en-US" sz="1400" b="0" i="0" u="none" strike="noStrike" dirty="0">
                          <a:solidFill>
                            <a:srgbClr val="000000"/>
                          </a:solidFill>
                          <a:effectLst/>
                          <a:latin typeface="+mj-lt"/>
                        </a:rPr>
                        <a:t>Fall</a:t>
                      </a:r>
                      <a:r>
                        <a:rPr lang="en-US" sz="1400" b="0" i="0" u="none" strike="noStrike" baseline="0" dirty="0">
                          <a:solidFill>
                            <a:srgbClr val="000000"/>
                          </a:solidFill>
                          <a:effectLst/>
                          <a:latin typeface="+mj-lt"/>
                        </a:rPr>
                        <a:t> 2023</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WG/CESG</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UKSA</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USA</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 Date</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9608">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CMC/SC13</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UKSA</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a:t>
                      </a:r>
                      <a:r>
                        <a:rPr lang="en-US" sz="1400" b="0" i="0" u="none" strike="noStrike" baseline="0" dirty="0">
                          <a:solidFill>
                            <a:srgbClr val="000000"/>
                          </a:solidFill>
                          <a:effectLst/>
                          <a:latin typeface="+mj-lt"/>
                        </a:rPr>
                        <a:t> Date</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9608">
                <a:tc>
                  <a:txBody>
                    <a:bodyPr/>
                    <a:lstStyle/>
                    <a:p>
                      <a:pPr algn="l" rtl="0" fontAlgn="b"/>
                      <a:r>
                        <a:rPr lang="en-US" sz="1400" b="0" i="0" u="none" strike="noStrike" dirty="0">
                          <a:solidFill>
                            <a:srgbClr val="000000"/>
                          </a:solidFill>
                          <a:effectLst/>
                          <a:latin typeface="+mj-lt"/>
                        </a:rPr>
                        <a:t>Spring</a:t>
                      </a:r>
                      <a:r>
                        <a:rPr lang="en-US" sz="1400" b="0" i="0" u="none" strike="noStrike" baseline="0" dirty="0">
                          <a:solidFill>
                            <a:srgbClr val="000000"/>
                          </a:solidFill>
                          <a:effectLst/>
                          <a:latin typeface="+mj-lt"/>
                        </a:rPr>
                        <a:t> 2024</a:t>
                      </a:r>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WG/CESG</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NASA</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 Date</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69608">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CMC/SC13</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CNSA</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mj-lt"/>
                        </a:rPr>
                        <a:t>TBD</a:t>
                      </a:r>
                      <a:r>
                        <a:rPr lang="en-US" sz="1400" b="0" i="0" u="none" strike="noStrike" baseline="0" dirty="0">
                          <a:solidFill>
                            <a:srgbClr val="000000"/>
                          </a:solidFill>
                          <a:effectLst/>
                          <a:latin typeface="+mj-lt"/>
                        </a:rPr>
                        <a:t> Date</a:t>
                      </a:r>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mj-lt"/>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bl>
          </a:graphicData>
        </a:graphic>
      </p:graphicFrame>
      <p:sp>
        <p:nvSpPr>
          <p:cNvPr id="6" name="Left Arrow 5"/>
          <p:cNvSpPr/>
          <p:nvPr/>
        </p:nvSpPr>
        <p:spPr bwMode="auto">
          <a:xfrm>
            <a:off x="9056552" y="1356355"/>
            <a:ext cx="1143000" cy="762000"/>
          </a:xfrm>
          <a:prstGeom prst="leftArrow">
            <a:avLst>
              <a:gd name="adj1" fmla="val 50000"/>
              <a:gd name="adj2" fmla="val 4777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US" sz="2000" b="1" dirty="0">
                <a:solidFill>
                  <a:prstClr val="white"/>
                </a:solidFill>
                <a:latin typeface="Arial"/>
              </a:rPr>
              <a:t>5-Day</a:t>
            </a:r>
          </a:p>
        </p:txBody>
      </p:sp>
      <p:sp>
        <p:nvSpPr>
          <p:cNvPr id="7" name="Left Arrow 5">
            <a:extLst>
              <a:ext uri="{FF2B5EF4-FFF2-40B4-BE49-F238E27FC236}">
                <a16:creationId xmlns:a16="http://schemas.microsoft.com/office/drawing/2014/main" id="{5890570F-97B4-46DF-B7A0-6BB9D928111D}"/>
              </a:ext>
            </a:extLst>
          </p:cNvPr>
          <p:cNvSpPr/>
          <p:nvPr/>
        </p:nvSpPr>
        <p:spPr bwMode="auto">
          <a:xfrm>
            <a:off x="9056552" y="2118355"/>
            <a:ext cx="1143000" cy="762000"/>
          </a:xfrm>
          <a:prstGeom prst="leftArrow">
            <a:avLst>
              <a:gd name="adj1" fmla="val 50000"/>
              <a:gd name="adj2" fmla="val 4777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US" sz="2000" b="1" dirty="0">
                <a:solidFill>
                  <a:prstClr val="white"/>
                </a:solidFill>
                <a:latin typeface="Arial"/>
              </a:rPr>
              <a:t>5-Day</a:t>
            </a:r>
          </a:p>
        </p:txBody>
      </p:sp>
    </p:spTree>
    <p:extLst>
      <p:ext uri="{BB962C8B-B14F-4D97-AF65-F5344CB8AC3E}">
        <p14:creationId xmlns:p14="http://schemas.microsoft.com/office/powerpoint/2010/main" val="280797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16299" y="274639"/>
            <a:ext cx="8229600" cy="1143000"/>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r>
              <a:rPr lang="en-US" kern="0" dirty="0">
                <a:solidFill>
                  <a:schemeClr val="accent1">
                    <a:lumMod val="50000"/>
                  </a:schemeClr>
                </a:solidFill>
                <a:effectLst>
                  <a:outerShdw blurRad="38100" dist="38100" dir="2700000" algn="tl">
                    <a:srgbClr val="000000">
                      <a:alpha val="43137"/>
                    </a:srgbClr>
                  </a:outerShdw>
                </a:effectLst>
              </a:rPr>
              <a:t>CCSDS Overview </a:t>
            </a:r>
          </a:p>
        </p:txBody>
      </p:sp>
      <p:sp>
        <p:nvSpPr>
          <p:cNvPr id="4" name="Text Box 10"/>
          <p:cNvSpPr txBox="1">
            <a:spLocks noChangeArrowheads="1"/>
          </p:cNvSpPr>
          <p:nvPr/>
        </p:nvSpPr>
        <p:spPr bwMode="auto">
          <a:xfrm>
            <a:off x="5402421" y="906855"/>
            <a:ext cx="5349204" cy="2693045"/>
          </a:xfrm>
          <a:prstGeom prst="rect">
            <a:avLst/>
          </a:prstGeom>
          <a:solidFill>
            <a:schemeClr val="bg1"/>
          </a:solidFill>
          <a:ln w="12700">
            <a:noFill/>
            <a:miter lim="800000"/>
            <a:headEnd type="none" w="sm" len="sm"/>
            <a:tailEnd type="none" w="sm" len="sm"/>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fontAlgn="auto">
              <a:spcBef>
                <a:spcPts val="0"/>
              </a:spcBef>
              <a:spcAft>
                <a:spcPts val="0"/>
              </a:spcAft>
              <a:defRPr/>
            </a:pPr>
            <a:r>
              <a:rPr lang="en-US" sz="2800" b="1" dirty="0">
                <a:solidFill>
                  <a:srgbClr val="002060"/>
                </a:solidFill>
                <a:latin typeface="Arial" panose="020B0604020202020204" pitchFamily="34" charset="0"/>
                <a:cs typeface="Arial" panose="020B0604020202020204" pitchFamily="34" charset="0"/>
              </a:rPr>
              <a:t>Currently Active Publications: </a:t>
            </a:r>
            <a:r>
              <a:rPr lang="en-US" sz="2800" b="1" dirty="0">
                <a:solidFill>
                  <a:srgbClr val="FF0000"/>
                </a:solidFill>
                <a:latin typeface="Arial" panose="020B0604020202020204" pitchFamily="34" charset="0"/>
                <a:cs typeface="Arial" panose="020B0604020202020204" pitchFamily="34" charset="0"/>
              </a:rPr>
              <a:t>170</a:t>
            </a:r>
            <a:r>
              <a:rPr lang="en-US" sz="2800" b="1" dirty="0">
                <a:solidFill>
                  <a:srgbClr val="002060"/>
                </a:solidFill>
                <a:latin typeface="Arial" panose="020B0604020202020204" pitchFamily="34" charset="0"/>
                <a:cs typeface="Arial" panose="020B0604020202020204" pitchFamily="34" charset="0"/>
              </a:rPr>
              <a:t> </a:t>
            </a:r>
            <a:r>
              <a:rPr lang="en-US" sz="1600" b="1" i="1" dirty="0">
                <a:solidFill>
                  <a:srgbClr val="002060"/>
                </a:solidFill>
                <a:latin typeface="Arial" panose="020B0604020202020204" pitchFamily="34" charset="0"/>
                <a:cs typeface="Arial" panose="020B0604020202020204" pitchFamily="34" charset="0"/>
              </a:rPr>
              <a:t>Normative (Blue &amp; Magenta)</a:t>
            </a:r>
            <a:r>
              <a:rPr lang="en-US" sz="1600" b="1" dirty="0">
                <a:solidFill>
                  <a:srgbClr val="002060"/>
                </a:solidFill>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108</a:t>
            </a:r>
            <a:endParaRPr lang="en-US" sz="1600" b="1" dirty="0">
              <a:solidFill>
                <a:srgbClr val="002060"/>
              </a:solidFill>
              <a:latin typeface="Arial" panose="020B0604020202020204" pitchFamily="34" charset="0"/>
              <a:cs typeface="Arial" panose="020B0604020202020204" pitchFamily="34" charset="0"/>
            </a:endParaRPr>
          </a:p>
          <a:p>
            <a:pPr marL="685800" fontAlgn="auto">
              <a:spcBef>
                <a:spcPts val="0"/>
              </a:spcBef>
              <a:spcAft>
                <a:spcPts val="0"/>
              </a:spcAft>
              <a:defRPr/>
            </a:pPr>
            <a:r>
              <a:rPr lang="en-US" sz="1600" b="1" i="1" dirty="0">
                <a:solidFill>
                  <a:srgbClr val="002060"/>
                </a:solidFill>
                <a:latin typeface="Arial" panose="020B0604020202020204" pitchFamily="34" charset="0"/>
                <a:cs typeface="Arial" panose="020B0604020202020204" pitchFamily="34" charset="0"/>
              </a:rPr>
              <a:t>Informative (Green)</a:t>
            </a:r>
            <a:r>
              <a:rPr lang="en-US" sz="1600" b="1" dirty="0">
                <a:solidFill>
                  <a:srgbClr val="002060"/>
                </a:solidFill>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67</a:t>
            </a:r>
          </a:p>
          <a:p>
            <a:pPr fontAlgn="auto">
              <a:spcBef>
                <a:spcPts val="0"/>
              </a:spcBef>
              <a:spcAft>
                <a:spcPts val="0"/>
              </a:spcAft>
              <a:defRPr/>
            </a:pPr>
            <a:endParaRPr lang="en-US" sz="1800" b="1" dirty="0">
              <a:solidFill>
                <a:srgbClr val="002060"/>
              </a:solidFill>
              <a:latin typeface="Arial" panose="020B0604020202020204" pitchFamily="34" charset="0"/>
              <a:cs typeface="Arial" panose="020B0604020202020204" pitchFamily="34" charset="0"/>
            </a:endParaRPr>
          </a:p>
          <a:p>
            <a:pPr fontAlgn="auto">
              <a:spcBef>
                <a:spcPts val="0"/>
              </a:spcBef>
              <a:spcAft>
                <a:spcPts val="0"/>
              </a:spcAft>
              <a:defRPr/>
            </a:pPr>
            <a:r>
              <a:rPr lang="en-US" sz="1800" b="1" dirty="0">
                <a:solidFill>
                  <a:srgbClr val="002060"/>
                </a:solidFill>
                <a:latin typeface="Arial" panose="020B0604020202020204" pitchFamily="34" charset="0"/>
                <a:cs typeface="Arial" panose="020B0604020202020204" pitchFamily="34" charset="0"/>
              </a:rPr>
              <a:t>Downloadable for free from </a:t>
            </a:r>
            <a:r>
              <a:rPr lang="en-US" sz="1800" b="1" dirty="0">
                <a:solidFill>
                  <a:srgbClr val="FF0000"/>
                </a:solidFill>
                <a:latin typeface="Arial" panose="020B0604020202020204" pitchFamily="34" charset="0"/>
                <a:cs typeface="Arial" panose="020B0604020202020204" pitchFamily="34" charset="0"/>
                <a:hlinkClick r:id="rId2"/>
              </a:rPr>
              <a:t>www.ccsds.org</a:t>
            </a:r>
            <a:r>
              <a:rPr lang="en-US" sz="1800" b="1" dirty="0">
                <a:solidFill>
                  <a:srgbClr val="FF0000"/>
                </a:solidFill>
                <a:latin typeface="Arial" panose="020B0604020202020204" pitchFamily="34" charset="0"/>
                <a:cs typeface="Arial" panose="020B0604020202020204" pitchFamily="34" charset="0"/>
              </a:rPr>
              <a:t>  </a:t>
            </a:r>
            <a:endParaRPr lang="en-US" sz="1200" b="1" dirty="0">
              <a:solidFill>
                <a:srgbClr val="002060"/>
              </a:solidFill>
              <a:latin typeface="Arial" panose="020B0604020202020204" pitchFamily="34" charset="0"/>
              <a:cs typeface="Arial" panose="020B0604020202020204" pitchFamily="34" charset="0"/>
            </a:endParaRPr>
          </a:p>
          <a:p>
            <a:pPr fontAlgn="auto">
              <a:spcBef>
                <a:spcPts val="0"/>
              </a:spcBef>
              <a:spcAft>
                <a:spcPts val="0"/>
              </a:spcAft>
              <a:defRPr/>
            </a:pPr>
            <a:endParaRPr lang="en-US" sz="1100" b="1" dirty="0">
              <a:solidFill>
                <a:srgbClr val="002060"/>
              </a:solidFill>
              <a:latin typeface="Arial" panose="020B0604020202020204" pitchFamily="34" charset="0"/>
              <a:cs typeface="Arial" panose="020B0604020202020204" pitchFamily="34" charset="0"/>
            </a:endParaRPr>
          </a:p>
          <a:p>
            <a:pPr fontAlgn="auto">
              <a:spcBef>
                <a:spcPts val="0"/>
              </a:spcBef>
              <a:spcAft>
                <a:spcPts val="0"/>
              </a:spcAft>
              <a:defRPr/>
            </a:pPr>
            <a:r>
              <a:rPr lang="en-US" sz="1800" b="1" dirty="0">
                <a:solidFill>
                  <a:srgbClr val="002060"/>
                </a:solidFill>
                <a:latin typeface="Arial" panose="020B0604020202020204" pitchFamily="34" charset="0"/>
                <a:cs typeface="Arial" panose="020B0604020202020204" pitchFamily="34" charset="0"/>
              </a:rPr>
              <a:t>All major pubs since 1982: </a:t>
            </a:r>
            <a:r>
              <a:rPr lang="en-US" sz="1800" b="1" dirty="0">
                <a:solidFill>
                  <a:srgbClr val="FF0000"/>
                </a:solidFill>
                <a:latin typeface="Arial" panose="020B0604020202020204" pitchFamily="34" charset="0"/>
                <a:cs typeface="Arial" panose="020B0604020202020204" pitchFamily="34" charset="0"/>
              </a:rPr>
              <a:t>~386</a:t>
            </a:r>
            <a:r>
              <a:rPr lang="en-US" sz="1800" b="1" dirty="0">
                <a:solidFill>
                  <a:srgbClr val="002060"/>
                </a:solidFill>
                <a:latin typeface="Arial" panose="020B0604020202020204" pitchFamily="34" charset="0"/>
                <a:cs typeface="Arial" panose="020B0604020202020204" pitchFamily="34" charset="0"/>
              </a:rPr>
              <a:t> </a:t>
            </a:r>
          </a:p>
          <a:p>
            <a:pPr fontAlgn="auto">
              <a:spcBef>
                <a:spcPts val="0"/>
              </a:spcBef>
              <a:spcAft>
                <a:spcPts val="0"/>
              </a:spcAft>
              <a:defRPr/>
            </a:pPr>
            <a:r>
              <a:rPr lang="en-US" sz="1600" b="1" dirty="0">
                <a:solidFill>
                  <a:srgbClr val="002060"/>
                </a:solidFill>
                <a:latin typeface="Arial" panose="020B0604020202020204" pitchFamily="34" charset="0"/>
                <a:cs typeface="Arial" panose="020B0604020202020204" pitchFamily="34" charset="0"/>
              </a:rPr>
              <a:t>(Some were historical mission needs </a:t>
            </a:r>
          </a:p>
          <a:p>
            <a:pPr fontAlgn="auto">
              <a:spcBef>
                <a:spcPts val="0"/>
              </a:spcBef>
              <a:spcAft>
                <a:spcPts val="0"/>
              </a:spcAft>
              <a:defRPr/>
            </a:pPr>
            <a:r>
              <a:rPr lang="en-US" sz="1600" b="1" dirty="0">
                <a:solidFill>
                  <a:srgbClr val="002060"/>
                </a:solidFill>
                <a:latin typeface="Arial" panose="020B0604020202020204" pitchFamily="34" charset="0"/>
                <a:cs typeface="Arial" panose="020B0604020202020204" pitchFamily="34" charset="0"/>
              </a:rPr>
              <a:t>or superseded technologies)</a:t>
            </a:r>
            <a:endParaRPr lang="en-US" b="1" dirty="0">
              <a:solidFill>
                <a:srgbClr val="002060"/>
              </a:solidFill>
              <a:latin typeface="Arial" panose="020B0604020202020204" pitchFamily="34" charset="0"/>
              <a:cs typeface="Arial" panose="020B0604020202020204" pitchFamily="34" charset="0"/>
            </a:endParaRPr>
          </a:p>
        </p:txBody>
      </p:sp>
      <p:sp>
        <p:nvSpPr>
          <p:cNvPr id="5" name="Text Box 10"/>
          <p:cNvSpPr txBox="1">
            <a:spLocks noChangeArrowheads="1"/>
          </p:cNvSpPr>
          <p:nvPr/>
        </p:nvSpPr>
        <p:spPr bwMode="auto">
          <a:xfrm>
            <a:off x="2516327" y="4772026"/>
            <a:ext cx="3984016" cy="1569660"/>
          </a:xfrm>
          <a:prstGeom prst="rect">
            <a:avLst/>
          </a:prstGeom>
          <a:solidFill>
            <a:schemeClr val="bg1"/>
          </a:solidFill>
          <a:ln w="12700">
            <a:noFill/>
            <a:miter lim="800000"/>
            <a:headEnd type="none" w="sm" len="sm"/>
            <a:tailEnd type="none" w="sm" len="sm"/>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r>
              <a:rPr lang="en-US" dirty="0">
                <a:solidFill>
                  <a:srgbClr val="002060"/>
                </a:solidFill>
                <a:latin typeface="Arial" panose="020B0604020202020204" pitchFamily="34" charset="0"/>
                <a:cs typeface="Arial" panose="020B0604020202020204" pitchFamily="34" charset="0"/>
              </a:rPr>
              <a:t>Hundreds of</a:t>
            </a:r>
            <a:r>
              <a:rPr lang="en-US" dirty="0">
                <a:solidFill>
                  <a:srgbClr val="002060"/>
                </a:solidFill>
                <a:effectLst/>
                <a:latin typeface="Arial" panose="020B0604020202020204" pitchFamily="34" charset="0"/>
                <a:cs typeface="Arial" panose="020B0604020202020204" pitchFamily="34" charset="0"/>
              </a:rPr>
              <a:t> space missions have adopted and used various CCSDS standards</a:t>
            </a:r>
          </a:p>
        </p:txBody>
      </p:sp>
      <p:sp>
        <p:nvSpPr>
          <p:cNvPr id="6" name="Text Box 10"/>
          <p:cNvSpPr txBox="1">
            <a:spLocks noChangeArrowheads="1"/>
          </p:cNvSpPr>
          <p:nvPr/>
        </p:nvSpPr>
        <p:spPr bwMode="auto">
          <a:xfrm>
            <a:off x="1457794" y="825503"/>
            <a:ext cx="3021981" cy="461665"/>
          </a:xfrm>
          <a:prstGeom prst="rect">
            <a:avLst/>
          </a:prstGeom>
          <a:noFill/>
          <a:ln w="12700">
            <a:noFill/>
            <a:miter lim="800000"/>
            <a:headEnd type="none" w="sm" len="sm"/>
            <a:tailEnd type="none" w="sm" len="sm"/>
          </a:ln>
          <a:effec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Active Publications</a:t>
            </a:r>
          </a:p>
        </p:txBody>
      </p:sp>
      <p:graphicFrame>
        <p:nvGraphicFramePr>
          <p:cNvPr id="7" name="Chart 6" title="Cumulative Missions"/>
          <p:cNvGraphicFramePr>
            <a:graphicFrameLocks/>
          </p:cNvGraphicFramePr>
          <p:nvPr>
            <p:extLst/>
          </p:nvPr>
        </p:nvGraphicFramePr>
        <p:xfrm>
          <a:off x="6500343" y="3684431"/>
          <a:ext cx="5124718" cy="3097369"/>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145" y="1255334"/>
            <a:ext cx="486727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359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561845" y="129243"/>
            <a:ext cx="7043737" cy="3365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r>
              <a:rPr lang="en-US" kern="0" dirty="0">
                <a:solidFill>
                  <a:srgbClr val="000099"/>
                </a:solidFill>
                <a:effectLst>
                  <a:outerShdw blurRad="38100" dist="38100" dir="2700000" algn="tl">
                    <a:srgbClr val="000000">
                      <a:alpha val="43137"/>
                    </a:srgbClr>
                  </a:outerShdw>
                </a:effectLst>
              </a:rPr>
              <a:t>Members of the CESG</a:t>
            </a:r>
          </a:p>
        </p:txBody>
      </p:sp>
      <p:sp>
        <p:nvSpPr>
          <p:cNvPr id="3" name="Rectangle 2"/>
          <p:cNvSpPr/>
          <p:nvPr/>
        </p:nvSpPr>
        <p:spPr>
          <a:xfrm>
            <a:off x="7218627" y="1073117"/>
            <a:ext cx="4226861" cy="5232202"/>
          </a:xfrm>
          <a:prstGeom prst="rect">
            <a:avLst/>
          </a:prstGeom>
          <a:solidFill>
            <a:schemeClr val="accent1">
              <a:lumMod val="20000"/>
              <a:lumOff val="8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t>CESG Chair	</a:t>
            </a:r>
            <a:r>
              <a:rPr kumimoji="0" lang="en-US" b="1" i="1" u="none" strike="noStrike" kern="1200" cap="none" spc="0" normalizeH="0" baseline="0" noProof="0" dirty="0">
                <a:ln>
                  <a:noFill/>
                </a:ln>
                <a:effectLst/>
                <a:uLnTx/>
                <a:uFillTx/>
                <a:latin typeface="Arial" panose="020B0604020202020204" pitchFamily="34" charset="0"/>
                <a:cs typeface="Arial" panose="020B0604020202020204" pitchFamily="34" charset="0"/>
              </a:rPr>
              <a:t>M. di Giulio</a:t>
            </a:r>
            <a:endPar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Deputy 		Wallace Tai</a:t>
            </a: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endPar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t>SE Area Director	Peter Shames</a:t>
            </a: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Deputy		Hiroshi Takeuchi</a:t>
            </a: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endPar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t>MOIMS Area Director	Mario Merri</a:t>
            </a: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Deputy		Brigitte </a:t>
            </a:r>
            <a:r>
              <a:rPr kumimoji="0" lang="en-US" sz="1600" b="1" i="1" u="none" strike="noStrike" kern="1200" cap="none" spc="0" normalizeH="0" baseline="0" noProof="0" dirty="0" err="1">
                <a:ln>
                  <a:noFill/>
                </a:ln>
                <a:effectLst/>
                <a:uLnTx/>
                <a:uFillTx/>
                <a:latin typeface="Arial" panose="020B0604020202020204" pitchFamily="34" charset="0"/>
                <a:cs typeface="Arial" panose="020B0604020202020204" pitchFamily="34" charset="0"/>
              </a:rPr>
              <a:t>Behal</a:t>
            </a:r>
            <a:endPar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endPar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t>CSS Area Director	Erik Barkley</a:t>
            </a: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Deputy		Colin Haddow</a:t>
            </a: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endPar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t>SLS Area Director 	G-P Calzolari</a:t>
            </a: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Deputy		Gilles Moury</a:t>
            </a: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endPar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t>SIS Area Director 	Scott Burleigh</a:t>
            </a: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Deputy		Tomaso de Cola</a:t>
            </a: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endPar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t>SOIS Area Director	J. Wilmot</a:t>
            </a: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Deputy		X. He</a:t>
            </a:r>
            <a:endParaRPr kumimoji="0" lang="en-US" sz="16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 name="Group 3"/>
          <p:cNvGrpSpPr/>
          <p:nvPr/>
        </p:nvGrpSpPr>
        <p:grpSpPr>
          <a:xfrm>
            <a:off x="1020174" y="1274265"/>
            <a:ext cx="5548490" cy="5031055"/>
            <a:chOff x="731500" y="1086295"/>
            <a:chExt cx="5548490" cy="5031055"/>
          </a:xfrm>
        </p:grpSpPr>
        <p:sp>
          <p:nvSpPr>
            <p:cNvPr id="5" name="AutoShape 5"/>
            <p:cNvSpPr>
              <a:spLocks noChangeArrowheads="1"/>
            </p:cNvSpPr>
            <p:nvPr/>
          </p:nvSpPr>
          <p:spPr bwMode="ltGray">
            <a:xfrm>
              <a:off x="808310" y="1086295"/>
              <a:ext cx="1261749" cy="704528"/>
            </a:xfrm>
            <a:prstGeom prst="roundRect">
              <a:avLst>
                <a:gd name="adj" fmla="val 32106"/>
              </a:avLst>
            </a:prstGeom>
            <a:solidFill>
              <a:srgbClr val="FF9933"/>
            </a:solidFill>
            <a:ln w="165100" algn="ctr">
              <a:solidFill>
                <a:srgbClr val="FF9933"/>
              </a:solidFill>
              <a:round/>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6" name="Group 5"/>
            <p:cNvGrpSpPr/>
            <p:nvPr/>
          </p:nvGrpSpPr>
          <p:grpSpPr>
            <a:xfrm>
              <a:off x="731500" y="1201510"/>
              <a:ext cx="5548490" cy="4915840"/>
              <a:chOff x="214064" y="587030"/>
              <a:chExt cx="8767755" cy="6563878"/>
            </a:xfrm>
          </p:grpSpPr>
          <p:grpSp>
            <p:nvGrpSpPr>
              <p:cNvPr id="14" name="Group 153"/>
              <p:cNvGrpSpPr/>
              <p:nvPr/>
            </p:nvGrpSpPr>
            <p:grpSpPr>
              <a:xfrm>
                <a:off x="625460" y="1725455"/>
                <a:ext cx="7794467" cy="2754522"/>
                <a:chOff x="648204" y="1970299"/>
                <a:chExt cx="7794467" cy="2754522"/>
              </a:xfrm>
            </p:grpSpPr>
            <p:cxnSp>
              <p:nvCxnSpPr>
                <p:cNvPr id="152" name="Straight Connector 452"/>
                <p:cNvCxnSpPr>
                  <a:cxnSpLocks noChangeShapeType="1"/>
                </p:cNvCxnSpPr>
                <p:nvPr/>
              </p:nvCxnSpPr>
              <p:spPr bwMode="ltGray">
                <a:xfrm>
                  <a:off x="6021329" y="2741109"/>
                  <a:ext cx="1479482" cy="4216"/>
                </a:xfrm>
                <a:prstGeom prst="line">
                  <a:avLst/>
                </a:prstGeom>
                <a:noFill/>
                <a:ln w="38100">
                  <a:solidFill>
                    <a:schemeClr val="tx1"/>
                  </a:solidFill>
                  <a:round/>
                  <a:headEnd/>
                  <a:tailEnd/>
                </a:ln>
              </p:spPr>
            </p:cxnSp>
            <p:cxnSp>
              <p:nvCxnSpPr>
                <p:cNvPr id="153" name="Straight Connector 452"/>
                <p:cNvCxnSpPr>
                  <a:cxnSpLocks noChangeShapeType="1"/>
                </p:cNvCxnSpPr>
                <p:nvPr/>
              </p:nvCxnSpPr>
              <p:spPr bwMode="ltGray">
                <a:xfrm>
                  <a:off x="6056635" y="4010293"/>
                  <a:ext cx="1681187" cy="0"/>
                </a:xfrm>
                <a:prstGeom prst="line">
                  <a:avLst/>
                </a:prstGeom>
                <a:noFill/>
                <a:ln w="38100">
                  <a:solidFill>
                    <a:schemeClr val="tx1"/>
                  </a:solidFill>
                  <a:round/>
                  <a:headEnd/>
                  <a:tailEnd/>
                </a:ln>
              </p:spPr>
            </p:cxnSp>
            <p:cxnSp>
              <p:nvCxnSpPr>
                <p:cNvPr id="154"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tx1"/>
                  </a:solidFill>
                  <a:round/>
                  <a:headEnd/>
                  <a:tailEnd/>
                </a:ln>
              </p:spPr>
            </p:cxnSp>
            <p:cxnSp>
              <p:nvCxnSpPr>
                <p:cNvPr id="155"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tx1"/>
                  </a:solidFill>
                  <a:round/>
                  <a:headEnd/>
                  <a:tailEnd/>
                </a:ln>
              </p:spPr>
            </p:cxnSp>
            <p:sp>
              <p:nvSpPr>
                <p:cNvPr id="156"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7"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8"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9"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60"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61" name="Freeform 160"/>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tx1"/>
                  </a:solidFill>
                  <a:round/>
                  <a:headEnd/>
                  <a:tailEn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2"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5" name="Group 140"/>
              <p:cNvGrpSpPr/>
              <p:nvPr/>
            </p:nvGrpSpPr>
            <p:grpSpPr>
              <a:xfrm>
                <a:off x="625460" y="1725455"/>
                <a:ext cx="7794467" cy="2754522"/>
                <a:chOff x="648204" y="1970299"/>
                <a:chExt cx="7794467" cy="2754522"/>
              </a:xfrm>
            </p:grpSpPr>
            <p:cxnSp>
              <p:nvCxnSpPr>
                <p:cNvPr id="141" name="Straight Connector 452"/>
                <p:cNvCxnSpPr>
                  <a:cxnSpLocks noChangeShapeType="1"/>
                </p:cNvCxnSpPr>
                <p:nvPr/>
              </p:nvCxnSpPr>
              <p:spPr bwMode="ltGray">
                <a:xfrm>
                  <a:off x="6021329" y="2741109"/>
                  <a:ext cx="1479482" cy="4216"/>
                </a:xfrm>
                <a:prstGeom prst="line">
                  <a:avLst/>
                </a:prstGeom>
                <a:noFill/>
                <a:ln w="38100">
                  <a:solidFill>
                    <a:schemeClr val="bg1">
                      <a:lumMod val="65000"/>
                    </a:schemeClr>
                  </a:solidFill>
                  <a:round/>
                  <a:headEnd/>
                  <a:tailEnd/>
                </a:ln>
              </p:spPr>
            </p:cxnSp>
            <p:cxnSp>
              <p:nvCxnSpPr>
                <p:cNvPr id="142" name="Straight Connector 452"/>
                <p:cNvCxnSpPr>
                  <a:cxnSpLocks noChangeShapeType="1"/>
                </p:cNvCxnSpPr>
                <p:nvPr/>
              </p:nvCxnSpPr>
              <p:spPr bwMode="ltGray">
                <a:xfrm>
                  <a:off x="6056635" y="4010293"/>
                  <a:ext cx="1681187" cy="0"/>
                </a:xfrm>
                <a:prstGeom prst="line">
                  <a:avLst/>
                </a:prstGeom>
                <a:noFill/>
                <a:ln w="38100">
                  <a:solidFill>
                    <a:schemeClr val="bg1">
                      <a:lumMod val="65000"/>
                    </a:schemeClr>
                  </a:solidFill>
                  <a:round/>
                  <a:headEnd/>
                  <a:tailEnd/>
                </a:ln>
              </p:spPr>
            </p:cxnSp>
            <p:cxnSp>
              <p:nvCxnSpPr>
                <p:cNvPr id="143"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bg1">
                      <a:lumMod val="65000"/>
                    </a:schemeClr>
                  </a:solidFill>
                  <a:round/>
                  <a:headEnd/>
                  <a:tailEnd/>
                </a:ln>
              </p:spPr>
            </p:cxnSp>
            <p:cxnSp>
              <p:nvCxnSpPr>
                <p:cNvPr id="144"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bg1">
                      <a:lumMod val="65000"/>
                    </a:schemeClr>
                  </a:solidFill>
                  <a:round/>
                  <a:headEnd/>
                  <a:tailEnd/>
                </a:ln>
              </p:spPr>
            </p:cxnSp>
            <p:sp>
              <p:nvSpPr>
                <p:cNvPr id="145"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7"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8"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9"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0" name="Freeform 149"/>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bg1">
                      <a:lumMod val="65000"/>
                    </a:schemeClr>
                  </a:solidFill>
                  <a:round/>
                  <a:headEnd/>
                  <a:tailEn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1"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16" name="Rounded Rectangle 15"/>
              <p:cNvSpPr/>
              <p:nvPr/>
            </p:nvSpPr>
            <p:spPr bwMode="auto">
              <a:xfrm>
                <a:off x="7236528" y="1432139"/>
                <a:ext cx="1386472" cy="5718767"/>
              </a:xfrm>
              <a:prstGeom prst="roundRect">
                <a:avLst/>
              </a:prstGeom>
              <a:gradFill>
                <a:gsLst>
                  <a:gs pos="0">
                    <a:srgbClr val="FFB3B3"/>
                  </a:gs>
                  <a:gs pos="100000">
                    <a:srgbClr val="FFDDDE"/>
                  </a:gs>
                </a:gsLst>
                <a:lin ang="5400000" scaled="0"/>
              </a:gradFill>
              <a:ln w="38100">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7" name="Group 237"/>
              <p:cNvGrpSpPr/>
              <p:nvPr/>
            </p:nvGrpSpPr>
            <p:grpSpPr>
              <a:xfrm>
                <a:off x="7111406" y="5096575"/>
                <a:ext cx="1704944" cy="1110081"/>
                <a:chOff x="7111406" y="5282220"/>
                <a:chExt cx="1704944" cy="1110081"/>
              </a:xfrm>
            </p:grpSpPr>
            <p:sp>
              <p:nvSpPr>
                <p:cNvPr id="139" name="Text Box 162"/>
                <p:cNvSpPr txBox="1">
                  <a:spLocks noChangeArrowheads="1"/>
                </p:cNvSpPr>
                <p:nvPr/>
              </p:nvSpPr>
              <p:spPr bwMode="auto">
                <a:xfrm>
                  <a:off x="7111406" y="5714219"/>
                  <a:ext cx="1704944" cy="678082"/>
                </a:xfrm>
                <a:prstGeom prst="rect">
                  <a:avLst/>
                </a:prstGeom>
                <a:noFill/>
                <a:ln w="9525">
                  <a:noFill/>
                  <a:miter lim="800000"/>
                  <a:headEnd/>
                  <a:tailEnd/>
                </a:ln>
              </p:spPr>
              <p:txBody>
                <a:bodyPr wrap="square">
                  <a:spAutoFit/>
                </a:bodyPr>
                <a:lstStyle/>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99"/>
                      </a:solidFill>
                      <a:effectLst/>
                      <a:uLnTx/>
                      <a:uFillTx/>
                      <a:latin typeface="Arial" charset="0"/>
                      <a:ea typeface="+mn-ea"/>
                      <a:cs typeface="+mn-cs"/>
                    </a:rPr>
                    <a:t>Data Archive Ingestion</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99"/>
                      </a:solidFill>
                      <a:effectLst/>
                      <a:uLnTx/>
                      <a:uFillTx/>
                      <a:latin typeface="Arial" charset="0"/>
                      <a:ea typeface="+mn-ea"/>
                      <a:cs typeface="+mn-cs"/>
                    </a:rPr>
                    <a:t>Navigation </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99"/>
                      </a:solidFill>
                      <a:effectLst/>
                      <a:uLnTx/>
                      <a:uFillTx/>
                      <a:latin typeface="Arial" charset="0"/>
                      <a:ea typeface="+mn-ea"/>
                      <a:cs typeface="+mn-cs"/>
                    </a:rPr>
                    <a:t>Spacecraft Monitor &amp; Control</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err="1">
                      <a:ln>
                        <a:noFill/>
                      </a:ln>
                      <a:solidFill>
                        <a:srgbClr val="003399"/>
                      </a:solidFill>
                      <a:effectLst/>
                      <a:uLnTx/>
                      <a:uFillTx/>
                      <a:latin typeface="Arial" charset="0"/>
                      <a:ea typeface="+mn-ea"/>
                      <a:cs typeface="+mn-cs"/>
                    </a:rPr>
                    <a:t>Telerobotics</a:t>
                  </a:r>
                  <a:endParaRPr kumimoji="0" lang="en-US" sz="500" b="1" i="0" u="none" strike="noStrike" kern="1200" cap="none" spc="0" normalizeH="0" baseline="0" noProof="0" dirty="0">
                    <a:ln>
                      <a:noFill/>
                    </a:ln>
                    <a:solidFill>
                      <a:srgbClr val="003399"/>
                    </a:solidFill>
                    <a:effectLst/>
                    <a:uLnTx/>
                    <a:uFillTx/>
                    <a:latin typeface="Arial" charset="0"/>
                    <a:ea typeface="+mn-ea"/>
                    <a:cs typeface="+mn-cs"/>
                  </a:endParaRP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99"/>
                      </a:solidFill>
                      <a:effectLst/>
                      <a:uLnTx/>
                      <a:uFillTx/>
                      <a:latin typeface="Arial" charset="0"/>
                      <a:ea typeface="+mn-ea"/>
                      <a:cs typeface="+mn-cs"/>
                    </a:rPr>
                    <a:t>Planning &amp; Scheduling</a:t>
                  </a:r>
                </a:p>
              </p:txBody>
            </p:sp>
            <p:sp>
              <p:nvSpPr>
                <p:cNvPr id="140" name="Rounded Rectangle 139"/>
                <p:cNvSpPr/>
                <p:nvPr/>
              </p:nvSpPr>
              <p:spPr bwMode="auto">
                <a:xfrm>
                  <a:off x="7236528" y="5282220"/>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Mission Ops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Info Mgt Services</a:t>
                  </a:r>
                </a:p>
              </p:txBody>
            </p:sp>
          </p:grpSp>
          <p:sp>
            <p:nvSpPr>
              <p:cNvPr id="18" name="Rounded Rectangle 17"/>
              <p:cNvSpPr/>
              <p:nvPr/>
            </p:nvSpPr>
            <p:spPr bwMode="auto">
              <a:xfrm>
                <a:off x="5546924" y="1445457"/>
                <a:ext cx="1529611" cy="5705451"/>
              </a:xfrm>
              <a:prstGeom prst="roundRect">
                <a:avLst/>
              </a:prstGeom>
              <a:gradFill>
                <a:gsLst>
                  <a:gs pos="0">
                    <a:srgbClr val="FFCCFF"/>
                  </a:gs>
                  <a:gs pos="100000">
                    <a:srgbClr val="FFE1FF"/>
                  </a:gs>
                </a:gsLst>
                <a:lin ang="5400000" scaled="0"/>
              </a:gradFill>
              <a:ln w="38100">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9" name="Group 215"/>
              <p:cNvGrpSpPr/>
              <p:nvPr/>
            </p:nvGrpSpPr>
            <p:grpSpPr>
              <a:xfrm>
                <a:off x="5430255" y="5096575"/>
                <a:ext cx="1722175" cy="923636"/>
                <a:chOff x="5430255" y="5282220"/>
                <a:chExt cx="1965325" cy="923636"/>
              </a:xfrm>
            </p:grpSpPr>
            <p:sp>
              <p:nvSpPr>
                <p:cNvPr id="137" name="Text Box 166"/>
                <p:cNvSpPr txBox="1">
                  <a:spLocks noChangeArrowheads="1"/>
                </p:cNvSpPr>
                <p:nvPr/>
              </p:nvSpPr>
              <p:spPr bwMode="auto">
                <a:xfrm>
                  <a:off x="5430255" y="5712705"/>
                  <a:ext cx="1965325" cy="493151"/>
                </a:xfrm>
                <a:prstGeom prst="rect">
                  <a:avLst/>
                </a:prstGeom>
                <a:noFill/>
                <a:ln w="9525">
                  <a:noFill/>
                  <a:miter lim="800000"/>
                  <a:headEnd/>
                  <a:tailEnd/>
                </a:ln>
              </p:spPr>
              <p:txBody>
                <a:bodyPr>
                  <a:spAutoFit/>
                </a:bodyPr>
                <a:lstStyle/>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Motion Imagery &amp; Apps </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Delay Tolerant Networking</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Voice</a:t>
                  </a:r>
                </a:p>
                <a:p>
                  <a:pPr marL="112713" marR="0" lvl="0" indent="-112713" algn="l" defTabSz="914400" rtl="0" eaLnBrk="1" fontAlgn="base" latinLnBrk="0" hangingPunct="1">
                    <a:lnSpc>
                      <a:spcPct val="90000"/>
                    </a:lnSpc>
                    <a:spcBef>
                      <a:spcPct val="0"/>
                    </a:spcBef>
                    <a:spcAft>
                      <a:spcPct val="0"/>
                    </a:spcAft>
                    <a:buClr>
                      <a:srgbClr val="B7C6FE">
                        <a:lumMod val="50000"/>
                      </a:srgbClr>
                    </a:buClr>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CFDP Revisions</a:t>
                  </a:r>
                </a:p>
              </p:txBody>
            </p:sp>
            <p:sp>
              <p:nvSpPr>
                <p:cNvPr id="138" name="Rounded Rectangle 137"/>
                <p:cNvSpPr/>
                <p:nvPr/>
              </p:nvSpPr>
              <p:spPr bwMode="auto">
                <a:xfrm>
                  <a:off x="5546923" y="5282220"/>
                  <a:ext cx="1588824"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Space Internetworking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Services</a:t>
                  </a:r>
                </a:p>
              </p:txBody>
            </p:sp>
          </p:grpSp>
          <p:sp>
            <p:nvSpPr>
              <p:cNvPr id="20" name="Rounded Rectangle 19"/>
              <p:cNvSpPr/>
              <p:nvPr/>
            </p:nvSpPr>
            <p:spPr bwMode="auto">
              <a:xfrm>
                <a:off x="3875075" y="1445457"/>
                <a:ext cx="1386472" cy="5705451"/>
              </a:xfrm>
              <a:prstGeom prst="roundRect">
                <a:avLst/>
              </a:prstGeom>
              <a:gradFill>
                <a:gsLst>
                  <a:gs pos="0">
                    <a:srgbClr val="FFE3AB"/>
                  </a:gs>
                  <a:gs pos="100000">
                    <a:srgbClr val="FFEED5"/>
                  </a:gs>
                </a:gsLst>
                <a:lin ang="5400000" scaled="0"/>
              </a:gradFill>
              <a:ln w="38100">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1" name="Group 211"/>
              <p:cNvGrpSpPr/>
              <p:nvPr/>
            </p:nvGrpSpPr>
            <p:grpSpPr>
              <a:xfrm>
                <a:off x="3754281" y="5096575"/>
                <a:ext cx="1536456" cy="823875"/>
                <a:chOff x="3754281" y="5282220"/>
                <a:chExt cx="1536456" cy="823875"/>
              </a:xfrm>
            </p:grpSpPr>
            <p:sp>
              <p:nvSpPr>
                <p:cNvPr id="135" name="Text Box 162"/>
                <p:cNvSpPr txBox="1">
                  <a:spLocks noChangeArrowheads="1"/>
                </p:cNvSpPr>
                <p:nvPr/>
              </p:nvSpPr>
              <p:spPr bwMode="auto">
                <a:xfrm>
                  <a:off x="3754281" y="5705410"/>
                  <a:ext cx="1536456" cy="400685"/>
                </a:xfrm>
                <a:prstGeom prst="rect">
                  <a:avLst/>
                </a:prstGeom>
                <a:noFill/>
                <a:ln w="9525">
                  <a:noFill/>
                  <a:miter lim="800000"/>
                  <a:headEnd/>
                  <a:tailEnd/>
                </a:ln>
              </p:spPr>
              <p:txBody>
                <a:bodyPr wrap="square">
                  <a:spAutoFit/>
                </a:bodyPr>
                <a:lstStyle/>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CS Service Management</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CS Transfer Services</a:t>
                  </a:r>
                </a:p>
              </p:txBody>
            </p:sp>
            <p:sp>
              <p:nvSpPr>
                <p:cNvPr id="136" name="Rounded Rectangle 135"/>
                <p:cNvSpPr/>
                <p:nvPr/>
              </p:nvSpPr>
              <p:spPr bwMode="auto">
                <a:xfrm>
                  <a:off x="3875075" y="5282220"/>
                  <a:ext cx="1386472" cy="363985"/>
                </a:xfrm>
                <a:prstGeom prst="roundRect">
                  <a:avLst>
                    <a:gd name="adj" fmla="val 16667"/>
                  </a:avLst>
                </a:prstGeom>
                <a:solidFill>
                  <a:srgbClr val="FF9900"/>
                </a:solidFill>
                <a:ln w="38100">
                  <a:noFill/>
                  <a:round/>
                  <a:headEnd/>
                  <a:tailEnd/>
                </a:ln>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Cross Support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Services</a:t>
                  </a:r>
                </a:p>
              </p:txBody>
            </p:sp>
          </p:grpSp>
          <p:grpSp>
            <p:nvGrpSpPr>
              <p:cNvPr id="22" name="Group 209"/>
              <p:cNvGrpSpPr/>
              <p:nvPr/>
            </p:nvGrpSpPr>
            <p:grpSpPr>
              <a:xfrm>
                <a:off x="4087184" y="2390216"/>
                <a:ext cx="1678008" cy="1633054"/>
                <a:chOff x="4087184" y="2575861"/>
                <a:chExt cx="1678008" cy="1633054"/>
              </a:xfrm>
              <a:effectLst>
                <a:glow rad="63500">
                  <a:schemeClr val="accent4">
                    <a:satMod val="175000"/>
                    <a:alpha val="40000"/>
                  </a:schemeClr>
                </a:glow>
              </a:effectLst>
            </p:grpSpPr>
            <p:sp>
              <p:nvSpPr>
                <p:cNvPr id="131" name="Rectangle 308"/>
                <p:cNvSpPr>
                  <a:spLocks noChangeArrowheads="1"/>
                </p:cNvSpPr>
                <p:nvPr/>
              </p:nvSpPr>
              <p:spPr bwMode="auto">
                <a:xfrm>
                  <a:off x="4109963" y="2586229"/>
                  <a:ext cx="1655229" cy="318268"/>
                </a:xfrm>
                <a:prstGeom prst="rect">
                  <a:avLst/>
                </a:prstGeom>
                <a:solidFill>
                  <a:srgbClr val="FF9933"/>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2" name="Rectangle 309"/>
                <p:cNvSpPr>
                  <a:spLocks noChangeArrowheads="1"/>
                </p:cNvSpPr>
                <p:nvPr/>
              </p:nvSpPr>
              <p:spPr bwMode="auto">
                <a:xfrm>
                  <a:off x="4087184" y="3853124"/>
                  <a:ext cx="1662822" cy="297209"/>
                </a:xfrm>
                <a:prstGeom prst="rect">
                  <a:avLst/>
                </a:prstGeom>
                <a:solidFill>
                  <a:srgbClr val="FF9933"/>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3" name="Rectangle 310"/>
                <p:cNvSpPr>
                  <a:spLocks noChangeArrowheads="1"/>
                </p:cNvSpPr>
                <p:nvPr/>
              </p:nvSpPr>
              <p:spPr bwMode="auto">
                <a:xfrm rot="3372725">
                  <a:off x="4243419" y="3238135"/>
                  <a:ext cx="1549653" cy="274584"/>
                </a:xfrm>
                <a:prstGeom prst="rect">
                  <a:avLst/>
                </a:prstGeom>
                <a:solidFill>
                  <a:srgbClr val="FF9933"/>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4" name="Rectangle 312"/>
                <p:cNvSpPr>
                  <a:spLocks noChangeArrowheads="1"/>
                </p:cNvSpPr>
                <p:nvPr/>
              </p:nvSpPr>
              <p:spPr bwMode="auto">
                <a:xfrm rot="18236087" flipH="1">
                  <a:off x="4195108" y="3253303"/>
                  <a:ext cx="1633054" cy="278170"/>
                </a:xfrm>
                <a:prstGeom prst="rect">
                  <a:avLst/>
                </a:prstGeom>
                <a:solidFill>
                  <a:srgbClr val="FF9933"/>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23" name="Group 210"/>
              <p:cNvGrpSpPr/>
              <p:nvPr/>
            </p:nvGrpSpPr>
            <p:grpSpPr>
              <a:xfrm>
                <a:off x="4121277" y="2457731"/>
                <a:ext cx="1676215" cy="1449943"/>
                <a:chOff x="4111753" y="2643376"/>
                <a:chExt cx="1676215" cy="1449943"/>
              </a:xfrm>
            </p:grpSpPr>
            <p:sp>
              <p:nvSpPr>
                <p:cNvPr id="127" name="Rectangle 430"/>
                <p:cNvSpPr>
                  <a:spLocks noChangeArrowheads="1"/>
                </p:cNvSpPr>
                <p:nvPr/>
              </p:nvSpPr>
              <p:spPr bwMode="auto">
                <a:xfrm>
                  <a:off x="4151722" y="3901922"/>
                  <a:ext cx="1636246" cy="191397"/>
                </a:xfrm>
                <a:prstGeom prst="rect">
                  <a:avLst/>
                </a:pr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8" name="Rectangle 431"/>
                <p:cNvSpPr>
                  <a:spLocks noChangeArrowheads="1"/>
                </p:cNvSpPr>
                <p:nvPr/>
              </p:nvSpPr>
              <p:spPr bwMode="auto">
                <a:xfrm>
                  <a:off x="4140332" y="2643376"/>
                  <a:ext cx="1636247" cy="216040"/>
                </a:xfrm>
                <a:prstGeom prst="rect">
                  <a:avLst/>
                </a:pr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9" name="Freeform 432"/>
                <p:cNvSpPr>
                  <a:spLocks noChangeArrowheads="1"/>
                </p:cNvSpPr>
                <p:nvPr/>
              </p:nvSpPr>
              <p:spPr bwMode="auto">
                <a:xfrm>
                  <a:off x="4134155" y="2663946"/>
                  <a:ext cx="1647636" cy="1421228"/>
                </a:xfrm>
                <a:custGeom>
                  <a:avLst/>
                  <a:gdLst>
                    <a:gd name="T0" fmla="*/ 0 w 2066925"/>
                    <a:gd name="T1" fmla="*/ 0 h 1662112"/>
                    <a:gd name="T2" fmla="*/ 647700 w 2066925"/>
                    <a:gd name="T3" fmla="*/ 4762 h 1662112"/>
                    <a:gd name="T4" fmla="*/ 823912 w 2066925"/>
                    <a:gd name="T5" fmla="*/ 233362 h 1662112"/>
                    <a:gd name="T6" fmla="*/ 1690686 w 2066925"/>
                    <a:gd name="T7" fmla="*/ 1452563 h 1662112"/>
                    <a:gd name="T8" fmla="*/ 2062161 w 2066925"/>
                    <a:gd name="T9" fmla="*/ 1447801 h 1662112"/>
                    <a:gd name="T10" fmla="*/ 2066924 w 2066925"/>
                    <a:gd name="T11" fmla="*/ 1657351 h 1662112"/>
                    <a:gd name="T12" fmla="*/ 1552574 w 2066925"/>
                    <a:gd name="T13" fmla="*/ 1662113 h 1662112"/>
                    <a:gd name="T14" fmla="*/ 1428749 w 2066925"/>
                    <a:gd name="T15" fmla="*/ 1452563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6925" h="1662112">
                      <a:moveTo>
                        <a:pt x="0" y="0"/>
                      </a:moveTo>
                      <a:lnTo>
                        <a:pt x="647700" y="4762"/>
                      </a:lnTo>
                      <a:lnTo>
                        <a:pt x="823912" y="233362"/>
                      </a:lnTo>
                      <a:lnTo>
                        <a:pt x="1690687" y="1452562"/>
                      </a:lnTo>
                      <a:lnTo>
                        <a:pt x="2062162" y="1447800"/>
                      </a:lnTo>
                      <a:lnTo>
                        <a:pt x="2066925" y="1657350"/>
                      </a:lnTo>
                      <a:lnTo>
                        <a:pt x="1552575" y="1662112"/>
                      </a:lnTo>
                      <a:lnTo>
                        <a:pt x="1428750" y="1452562"/>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0" name="Freeform 433"/>
                <p:cNvSpPr>
                  <a:spLocks noChangeArrowheads="1"/>
                </p:cNvSpPr>
                <p:nvPr/>
              </p:nvSpPr>
              <p:spPr bwMode="auto">
                <a:xfrm flipV="1">
                  <a:off x="4111753" y="2658145"/>
                  <a:ext cx="1643839" cy="1410670"/>
                </a:xfrm>
                <a:custGeom>
                  <a:avLst/>
                  <a:gdLst>
                    <a:gd name="T0" fmla="*/ 0 w 2066925"/>
                    <a:gd name="T1" fmla="*/ 0 h 1662112"/>
                    <a:gd name="T2" fmla="*/ 647700 w 2066925"/>
                    <a:gd name="T3" fmla="*/ 4762 h 1662112"/>
                    <a:gd name="T4" fmla="*/ 823912 w 2066925"/>
                    <a:gd name="T5" fmla="*/ 233362 h 1662112"/>
                    <a:gd name="T6" fmla="*/ 1690686 w 2066925"/>
                    <a:gd name="T7" fmla="*/ 1452576 h 1662112"/>
                    <a:gd name="T8" fmla="*/ 2062161 w 2066925"/>
                    <a:gd name="T9" fmla="*/ 1447814 h 1662112"/>
                    <a:gd name="T10" fmla="*/ 2066924 w 2066925"/>
                    <a:gd name="T11" fmla="*/ 1657364 h 1662112"/>
                    <a:gd name="T12" fmla="*/ 1552574 w 2066925"/>
                    <a:gd name="T13" fmla="*/ 1662126 h 1662112"/>
                    <a:gd name="T14" fmla="*/ 1428749 w 2066925"/>
                    <a:gd name="T15" fmla="*/ 1452576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 name="connsiteX0" fmla="*/ 0 w 2066925"/>
                    <a:gd name="connsiteY0" fmla="*/ 0 h 1662112"/>
                    <a:gd name="connsiteX1" fmla="*/ 647700 w 2066925"/>
                    <a:gd name="connsiteY1" fmla="*/ 476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71707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559593 w 2066925"/>
                    <a:gd name="connsiteY6" fmla="*/ 223837 h 1662112"/>
                    <a:gd name="connsiteX7" fmla="*/ 9525 w 2066925"/>
                    <a:gd name="connsiteY7" fmla="*/ 228600 h 1662112"/>
                    <a:gd name="connsiteX8" fmla="*/ 0 w 2066925"/>
                    <a:gd name="connsiteY8" fmla="*/ 0 h 1662112"/>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576473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612321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57351"/>
                    <a:gd name="connsiteX1" fmla="*/ 713419 w 2066925"/>
                    <a:gd name="connsiteY1" fmla="*/ 15902 h 1657351"/>
                    <a:gd name="connsiteX2" fmla="*/ 1732507 w 2066925"/>
                    <a:gd name="connsiteY2" fmla="*/ 1452562 h 1657351"/>
                    <a:gd name="connsiteX3" fmla="*/ 2062162 w 2066925"/>
                    <a:gd name="connsiteY3" fmla="*/ 1447800 h 1657351"/>
                    <a:gd name="connsiteX4" fmla="*/ 2066925 w 2066925"/>
                    <a:gd name="connsiteY4" fmla="*/ 1657350 h 1657351"/>
                    <a:gd name="connsiteX5" fmla="*/ 1612717 w 2066925"/>
                    <a:gd name="connsiteY5" fmla="*/ 1635839 h 1657351"/>
                    <a:gd name="connsiteX6" fmla="*/ 559593 w 2066925"/>
                    <a:gd name="connsiteY6" fmla="*/ 223837 h 1657351"/>
                    <a:gd name="connsiteX7" fmla="*/ 9525 w 2066925"/>
                    <a:gd name="connsiteY7" fmla="*/ 228600 h 1657351"/>
                    <a:gd name="connsiteX8" fmla="*/ 0 w 2066925"/>
                    <a:gd name="connsiteY8" fmla="*/ 0 h 1657351"/>
                    <a:gd name="connsiteX0" fmla="*/ 0 w 2066925"/>
                    <a:gd name="connsiteY0" fmla="*/ 0 h 1657350"/>
                    <a:gd name="connsiteX1" fmla="*/ 713419 w 2066925"/>
                    <a:gd name="connsiteY1" fmla="*/ 15902 h 1657350"/>
                    <a:gd name="connsiteX2" fmla="*/ 1732507 w 2066925"/>
                    <a:gd name="connsiteY2" fmla="*/ 1452562 h 1657350"/>
                    <a:gd name="connsiteX3" fmla="*/ 2062162 w 2066925"/>
                    <a:gd name="connsiteY3" fmla="*/ 1447800 h 1657350"/>
                    <a:gd name="connsiteX4" fmla="*/ 2066925 w 2066925"/>
                    <a:gd name="connsiteY4" fmla="*/ 1657350 h 1657350"/>
                    <a:gd name="connsiteX5" fmla="*/ 1612717 w 2066925"/>
                    <a:gd name="connsiteY5" fmla="*/ 1649763 h 1657350"/>
                    <a:gd name="connsiteX6" fmla="*/ 559593 w 2066925"/>
                    <a:gd name="connsiteY6" fmla="*/ 223837 h 1657350"/>
                    <a:gd name="connsiteX7" fmla="*/ 9525 w 2066925"/>
                    <a:gd name="connsiteY7" fmla="*/ 228600 h 1657350"/>
                    <a:gd name="connsiteX8" fmla="*/ 0 w 2066925"/>
                    <a:gd name="connsiteY8" fmla="*/ 0 h 1657350"/>
                    <a:gd name="connsiteX0" fmla="*/ 0 w 2062162"/>
                    <a:gd name="connsiteY0" fmla="*/ 0 h 1649764"/>
                    <a:gd name="connsiteX1" fmla="*/ 713419 w 2062162"/>
                    <a:gd name="connsiteY1" fmla="*/ 15902 h 1649764"/>
                    <a:gd name="connsiteX2" fmla="*/ 1732507 w 2062162"/>
                    <a:gd name="connsiteY2" fmla="*/ 1452562 h 1649764"/>
                    <a:gd name="connsiteX3" fmla="*/ 2062162 w 2062162"/>
                    <a:gd name="connsiteY3" fmla="*/ 1447800 h 1649764"/>
                    <a:gd name="connsiteX4" fmla="*/ 2060950 w 2062162"/>
                    <a:gd name="connsiteY4" fmla="*/ 1637856 h 1649764"/>
                    <a:gd name="connsiteX5" fmla="*/ 1612717 w 2062162"/>
                    <a:gd name="connsiteY5" fmla="*/ 1649763 h 1649764"/>
                    <a:gd name="connsiteX6" fmla="*/ 559593 w 2062162"/>
                    <a:gd name="connsiteY6" fmla="*/ 223837 h 1649764"/>
                    <a:gd name="connsiteX7" fmla="*/ 9525 w 2062162"/>
                    <a:gd name="connsiteY7" fmla="*/ 228600 h 1649764"/>
                    <a:gd name="connsiteX8" fmla="*/ 0 w 2062162"/>
                    <a:gd name="connsiteY8" fmla="*/ 0 h 16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2162" h="1649764">
                      <a:moveTo>
                        <a:pt x="0" y="0"/>
                      </a:moveTo>
                      <a:lnTo>
                        <a:pt x="713419" y="15902"/>
                      </a:lnTo>
                      <a:lnTo>
                        <a:pt x="1732507" y="1452562"/>
                      </a:lnTo>
                      <a:lnTo>
                        <a:pt x="2062162" y="1447800"/>
                      </a:lnTo>
                      <a:lnTo>
                        <a:pt x="2060950" y="1637856"/>
                      </a:lnTo>
                      <a:lnTo>
                        <a:pt x="1612717" y="1649763"/>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24" name="Rounded Rectangle 23"/>
              <p:cNvSpPr/>
              <p:nvPr/>
            </p:nvSpPr>
            <p:spPr bwMode="auto">
              <a:xfrm>
                <a:off x="2194349" y="1454335"/>
                <a:ext cx="1386472" cy="5645293"/>
              </a:xfrm>
              <a:prstGeom prst="roundRect">
                <a:avLst/>
              </a:prstGeom>
              <a:gradFill>
                <a:gsLst>
                  <a:gs pos="0">
                    <a:srgbClr val="99FF99"/>
                  </a:gs>
                  <a:gs pos="100000">
                    <a:srgbClr val="C2F0C2"/>
                  </a:gs>
                </a:gsLst>
                <a:lin ang="5400000" scaled="0"/>
              </a:gradFill>
              <a:ln w="38100">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5" name="Group 417"/>
              <p:cNvGrpSpPr>
                <a:grpSpLocks/>
              </p:cNvGrpSpPr>
              <p:nvPr/>
            </p:nvGrpSpPr>
            <p:grpSpPr bwMode="auto">
              <a:xfrm>
                <a:off x="1674579" y="1704565"/>
                <a:ext cx="2150350" cy="2930368"/>
                <a:chOff x="1423988" y="1019175"/>
                <a:chExt cx="2167767" cy="3427032"/>
              </a:xfrm>
              <a:effectLst>
                <a:glow rad="63500">
                  <a:schemeClr val="accent4">
                    <a:satMod val="175000"/>
                    <a:alpha val="40000"/>
                  </a:schemeClr>
                </a:glow>
              </a:effectLst>
            </p:grpSpPr>
            <p:sp>
              <p:nvSpPr>
                <p:cNvPr id="121" name="Freeform 384"/>
                <p:cNvSpPr>
                  <a:spLocks noChangeArrowheads="1"/>
                </p:cNvSpPr>
                <p:nvPr/>
              </p:nvSpPr>
              <p:spPr bwMode="auto">
                <a:xfrm>
                  <a:off x="2286000" y="1019175"/>
                  <a:ext cx="1300991" cy="1014412"/>
                </a:xfrm>
                <a:custGeom>
                  <a:avLst/>
                  <a:gdLst>
                    <a:gd name="T0" fmla="*/ 0 w 1300991"/>
                    <a:gd name="T1" fmla="*/ 0 h 1014412"/>
                    <a:gd name="T2" fmla="*/ 4763 w 1300991"/>
                    <a:gd name="T3" fmla="*/ 223838 h 1014412"/>
                    <a:gd name="T4" fmla="*/ 795337 w 1300991"/>
                    <a:gd name="T5" fmla="*/ 228600 h 1014412"/>
                    <a:gd name="T6" fmla="*/ 1195388 w 1300991"/>
                    <a:gd name="T7" fmla="*/ 1014412 h 1014412"/>
                    <a:gd name="T8" fmla="*/ 1300163 w 1300991"/>
                    <a:gd name="T9" fmla="*/ 776288 h 1014412"/>
                    <a:gd name="T10" fmla="*/ 914400 w 1300991"/>
                    <a:gd name="T11" fmla="*/ 4763 h 1014412"/>
                    <a:gd name="T12" fmla="*/ 0 w 1300991"/>
                    <a:gd name="T13" fmla="*/ 0 h 1014412"/>
                    <a:gd name="T14" fmla="*/ 0 60000 65536"/>
                    <a:gd name="T15" fmla="*/ 0 60000 65536"/>
                    <a:gd name="T16" fmla="*/ 0 60000 65536"/>
                    <a:gd name="T17" fmla="*/ 0 60000 65536"/>
                    <a:gd name="T18" fmla="*/ 0 60000 65536"/>
                    <a:gd name="T19" fmla="*/ 0 60000 65536"/>
                    <a:gd name="T20" fmla="*/ 0 60000 65536"/>
                    <a:gd name="T21" fmla="*/ 0 w 1300991"/>
                    <a:gd name="T22" fmla="*/ 0 h 1014412"/>
                    <a:gd name="T23" fmla="*/ 1300991 w 1300991"/>
                    <a:gd name="T24" fmla="*/ 1014412 h 1014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0991" h="1014412">
                      <a:moveTo>
                        <a:pt x="0" y="0"/>
                      </a:moveTo>
                      <a:lnTo>
                        <a:pt x="4763" y="223838"/>
                      </a:lnTo>
                      <a:lnTo>
                        <a:pt x="795337" y="228600"/>
                      </a:lnTo>
                      <a:lnTo>
                        <a:pt x="1195388" y="1014412"/>
                      </a:lnTo>
                      <a:cubicBezTo>
                        <a:pt x="1300991" y="841608"/>
                        <a:pt x="1300163" y="848027"/>
                        <a:pt x="1300163" y="776288"/>
                      </a:cubicBezTo>
                      <a:lnTo>
                        <a:pt x="914400" y="4763"/>
                      </a:ln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2" name="Freeform 389"/>
                <p:cNvSpPr>
                  <a:spLocks noChangeArrowheads="1"/>
                </p:cNvSpPr>
                <p:nvPr/>
              </p:nvSpPr>
              <p:spPr bwMode="auto">
                <a:xfrm>
                  <a:off x="2593977" y="1609724"/>
                  <a:ext cx="940628" cy="466724"/>
                </a:xfrm>
                <a:custGeom>
                  <a:avLst/>
                  <a:gdLst>
                    <a:gd name="T0" fmla="*/ 106362 w 940628"/>
                    <a:gd name="T1" fmla="*/ 0 h 466724"/>
                    <a:gd name="T2" fmla="*/ 1587 w 940628"/>
                    <a:gd name="T3" fmla="*/ 223838 h 466724"/>
                    <a:gd name="T4" fmla="*/ 511175 w 940628"/>
                    <a:gd name="T5" fmla="*/ 228600 h 466724"/>
                    <a:gd name="T6" fmla="*/ 906462 w 940628"/>
                    <a:gd name="T7" fmla="*/ 466724 h 466724"/>
                    <a:gd name="T8" fmla="*/ 939800 w 940628"/>
                    <a:gd name="T9" fmla="*/ 242888 h 466724"/>
                    <a:gd name="T10" fmla="*/ 554037 w 940628"/>
                    <a:gd name="T11" fmla="*/ 4763 h 466724"/>
                    <a:gd name="T12" fmla="*/ 106362 w 940628"/>
                    <a:gd name="T13" fmla="*/ 0 h 466724"/>
                    <a:gd name="T14" fmla="*/ 0 60000 65536"/>
                    <a:gd name="T15" fmla="*/ 0 60000 65536"/>
                    <a:gd name="T16" fmla="*/ 0 60000 65536"/>
                    <a:gd name="T17" fmla="*/ 0 60000 65536"/>
                    <a:gd name="T18" fmla="*/ 0 60000 65536"/>
                    <a:gd name="T19" fmla="*/ 0 60000 65536"/>
                    <a:gd name="T20" fmla="*/ 0 60000 65536"/>
                    <a:gd name="T21" fmla="*/ 0 w 940628"/>
                    <a:gd name="T22" fmla="*/ 0 h 466724"/>
                    <a:gd name="T23" fmla="*/ 940628 w 940628"/>
                    <a:gd name="T24" fmla="*/ 466724 h 466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0628" h="466724">
                      <a:moveTo>
                        <a:pt x="106362" y="0"/>
                      </a:moveTo>
                      <a:cubicBezTo>
                        <a:pt x="107949" y="74613"/>
                        <a:pt x="0" y="149225"/>
                        <a:pt x="1587" y="223838"/>
                      </a:cubicBezTo>
                      <a:lnTo>
                        <a:pt x="511175" y="228600"/>
                      </a:lnTo>
                      <a:lnTo>
                        <a:pt x="906462" y="466724"/>
                      </a:lnTo>
                      <a:cubicBezTo>
                        <a:pt x="940628" y="265345"/>
                        <a:pt x="939800" y="314627"/>
                        <a:pt x="939800" y="242888"/>
                      </a:cubicBezTo>
                      <a:lnTo>
                        <a:pt x="554037" y="4763"/>
                      </a:lnTo>
                      <a:lnTo>
                        <a:pt x="106362"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3" name="Freeform 390"/>
                <p:cNvSpPr>
                  <a:spLocks noChangeArrowheads="1"/>
                </p:cNvSpPr>
                <p:nvPr/>
              </p:nvSpPr>
              <p:spPr bwMode="auto">
                <a:xfrm flipV="1">
                  <a:off x="2527303" y="1933574"/>
                  <a:ext cx="1016000" cy="623886"/>
                </a:xfrm>
                <a:custGeom>
                  <a:avLst/>
                  <a:gdLst>
                    <a:gd name="T0" fmla="*/ 25399 w 1016000"/>
                    <a:gd name="T1" fmla="*/ 9525 h 623886"/>
                    <a:gd name="T2" fmla="*/ 1587 w 1016000"/>
                    <a:gd name="T3" fmla="*/ 219075 h 623886"/>
                    <a:gd name="T4" fmla="*/ 511175 w 1016000"/>
                    <a:gd name="T5" fmla="*/ 223837 h 623886"/>
                    <a:gd name="T6" fmla="*/ 977900 w 1016000"/>
                    <a:gd name="T7" fmla="*/ 623886 h 623886"/>
                    <a:gd name="T8" fmla="*/ 1016000 w 1016000"/>
                    <a:gd name="T9" fmla="*/ 371475 h 623886"/>
                    <a:gd name="T10" fmla="*/ 554037 w 1016000"/>
                    <a:gd name="T11" fmla="*/ 0 h 623886"/>
                    <a:gd name="T12" fmla="*/ 25399 w 1016000"/>
                    <a:gd name="T13" fmla="*/ 9525 h 623886"/>
                    <a:gd name="T14" fmla="*/ 0 60000 65536"/>
                    <a:gd name="T15" fmla="*/ 0 60000 65536"/>
                    <a:gd name="T16" fmla="*/ 0 60000 65536"/>
                    <a:gd name="T17" fmla="*/ 0 60000 65536"/>
                    <a:gd name="T18" fmla="*/ 0 60000 65536"/>
                    <a:gd name="T19" fmla="*/ 0 60000 65536"/>
                    <a:gd name="T20" fmla="*/ 0 60000 65536"/>
                    <a:gd name="T21" fmla="*/ 0 w 1016000"/>
                    <a:gd name="T22" fmla="*/ 0 h 623886"/>
                    <a:gd name="T23" fmla="*/ 1016000 w 1016000"/>
                    <a:gd name="T24" fmla="*/ 623886 h 623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6000" h="623886">
                      <a:moveTo>
                        <a:pt x="25399" y="9525"/>
                      </a:moveTo>
                      <a:cubicBezTo>
                        <a:pt x="26986" y="84138"/>
                        <a:pt x="0" y="144462"/>
                        <a:pt x="1587" y="219075"/>
                      </a:cubicBezTo>
                      <a:lnTo>
                        <a:pt x="511175" y="223837"/>
                      </a:lnTo>
                      <a:lnTo>
                        <a:pt x="977900" y="623886"/>
                      </a:lnTo>
                      <a:cubicBezTo>
                        <a:pt x="1012066" y="422507"/>
                        <a:pt x="1016000" y="443214"/>
                        <a:pt x="1016000" y="371475"/>
                      </a:cubicBezTo>
                      <a:lnTo>
                        <a:pt x="554037" y="0"/>
                      </a:lnTo>
                      <a:lnTo>
                        <a:pt x="25399" y="9525"/>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4" name="Freeform 411"/>
                <p:cNvSpPr>
                  <a:spLocks noChangeArrowheads="1"/>
                </p:cNvSpPr>
                <p:nvPr/>
              </p:nvSpPr>
              <p:spPr bwMode="auto">
                <a:xfrm>
                  <a:off x="1423988" y="2952749"/>
                  <a:ext cx="2082042" cy="581024"/>
                </a:xfrm>
                <a:custGeom>
                  <a:avLst/>
                  <a:gdLst>
                    <a:gd name="T0" fmla="*/ 0 w 2082042"/>
                    <a:gd name="T1" fmla="*/ 0 h 581024"/>
                    <a:gd name="T2" fmla="*/ 9526 w 2082042"/>
                    <a:gd name="T3" fmla="*/ 223838 h 581024"/>
                    <a:gd name="T4" fmla="*/ 1033464 w 2082042"/>
                    <a:gd name="T5" fmla="*/ 228600 h 581024"/>
                    <a:gd name="T6" fmla="*/ 2047876 w 2082042"/>
                    <a:gd name="T7" fmla="*/ 581024 h 581024"/>
                    <a:gd name="T8" fmla="*/ 2071689 w 2082042"/>
                    <a:gd name="T9" fmla="*/ 333376 h 581024"/>
                    <a:gd name="T10" fmla="*/ 1076326 w 2082042"/>
                    <a:gd name="T11" fmla="*/ 4763 h 581024"/>
                    <a:gd name="T12" fmla="*/ 0 w 2082042"/>
                    <a:gd name="T13" fmla="*/ 0 h 581024"/>
                    <a:gd name="T14" fmla="*/ 0 60000 65536"/>
                    <a:gd name="T15" fmla="*/ 0 60000 65536"/>
                    <a:gd name="T16" fmla="*/ 0 60000 65536"/>
                    <a:gd name="T17" fmla="*/ 0 60000 65536"/>
                    <a:gd name="T18" fmla="*/ 0 60000 65536"/>
                    <a:gd name="T19" fmla="*/ 0 60000 65536"/>
                    <a:gd name="T20" fmla="*/ 0 60000 65536"/>
                    <a:gd name="T21" fmla="*/ 0 w 2082042"/>
                    <a:gd name="T22" fmla="*/ 0 h 581024"/>
                    <a:gd name="T23" fmla="*/ 2082042 w 2082042"/>
                    <a:gd name="T24" fmla="*/ 581024 h 581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581024">
                      <a:moveTo>
                        <a:pt x="0" y="0"/>
                      </a:moveTo>
                      <a:cubicBezTo>
                        <a:pt x="1587" y="74613"/>
                        <a:pt x="7939" y="149225"/>
                        <a:pt x="9526" y="223838"/>
                      </a:cubicBezTo>
                      <a:lnTo>
                        <a:pt x="1033464" y="228600"/>
                      </a:lnTo>
                      <a:lnTo>
                        <a:pt x="2047876" y="581024"/>
                      </a:lnTo>
                      <a:cubicBezTo>
                        <a:pt x="2082042" y="379645"/>
                        <a:pt x="2071689" y="405115"/>
                        <a:pt x="2071689" y="333376"/>
                      </a:cubicBezTo>
                      <a:lnTo>
                        <a:pt x="1076326" y="4763"/>
                      </a:ln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5" name="Freeform 415"/>
                <p:cNvSpPr>
                  <a:spLocks noChangeArrowheads="1"/>
                </p:cNvSpPr>
                <p:nvPr/>
              </p:nvSpPr>
              <p:spPr bwMode="auto">
                <a:xfrm flipV="1">
                  <a:off x="1500188" y="3295650"/>
                  <a:ext cx="2082042" cy="681037"/>
                </a:xfrm>
                <a:custGeom>
                  <a:avLst/>
                  <a:gdLst>
                    <a:gd name="T0" fmla="*/ 0 w 2082042"/>
                    <a:gd name="T1" fmla="*/ 0 h 681036"/>
                    <a:gd name="T2" fmla="*/ 9526 w 2082042"/>
                    <a:gd name="T3" fmla="*/ 223838 h 681036"/>
                    <a:gd name="T4" fmla="*/ 1033464 w 2082042"/>
                    <a:gd name="T5" fmla="*/ 228600 h 681036"/>
                    <a:gd name="T6" fmla="*/ 2047876 w 2082042"/>
                    <a:gd name="T7" fmla="*/ 681036 h 681036"/>
                    <a:gd name="T8" fmla="*/ 2071689 w 2082042"/>
                    <a:gd name="T9" fmla="*/ 438151 h 681036"/>
                    <a:gd name="T10" fmla="*/ 1076326 w 2082042"/>
                    <a:gd name="T11" fmla="*/ 4763 h 681036"/>
                    <a:gd name="T12" fmla="*/ 0 w 2082042"/>
                    <a:gd name="T13" fmla="*/ 0 h 681036"/>
                    <a:gd name="T14" fmla="*/ 0 60000 65536"/>
                    <a:gd name="T15" fmla="*/ 0 60000 65536"/>
                    <a:gd name="T16" fmla="*/ 0 60000 65536"/>
                    <a:gd name="T17" fmla="*/ 0 60000 65536"/>
                    <a:gd name="T18" fmla="*/ 0 60000 65536"/>
                    <a:gd name="T19" fmla="*/ 0 60000 65536"/>
                    <a:gd name="T20" fmla="*/ 0 60000 65536"/>
                    <a:gd name="T21" fmla="*/ 0 w 2082042"/>
                    <a:gd name="T22" fmla="*/ 0 h 681036"/>
                    <a:gd name="T23" fmla="*/ 2082042 w 2082042"/>
                    <a:gd name="T24" fmla="*/ 681036 h 6810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681036">
                      <a:moveTo>
                        <a:pt x="0" y="0"/>
                      </a:moveTo>
                      <a:cubicBezTo>
                        <a:pt x="1587" y="74613"/>
                        <a:pt x="7939" y="149225"/>
                        <a:pt x="9526" y="223838"/>
                      </a:cubicBezTo>
                      <a:lnTo>
                        <a:pt x="1033464" y="228600"/>
                      </a:lnTo>
                      <a:lnTo>
                        <a:pt x="2047876" y="681036"/>
                      </a:lnTo>
                      <a:cubicBezTo>
                        <a:pt x="2082042" y="479657"/>
                        <a:pt x="2071689" y="509890"/>
                        <a:pt x="2071689" y="438151"/>
                      </a:cubicBezTo>
                      <a:lnTo>
                        <a:pt x="1076326" y="4763"/>
                      </a:ln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6" name="Freeform 416"/>
                <p:cNvSpPr>
                  <a:spLocks noChangeArrowheads="1"/>
                </p:cNvSpPr>
                <p:nvPr/>
              </p:nvSpPr>
              <p:spPr bwMode="auto">
                <a:xfrm flipV="1">
                  <a:off x="2179083" y="3376609"/>
                  <a:ext cx="1412672" cy="1069598"/>
                </a:xfrm>
                <a:custGeom>
                  <a:avLst/>
                  <a:gdLst>
                    <a:gd name="T0" fmla="*/ 0 w 1805817"/>
                    <a:gd name="T1" fmla="*/ 0 h 1176336"/>
                    <a:gd name="T2" fmla="*/ 9526 w 1805817"/>
                    <a:gd name="T3" fmla="*/ 223838 h 1176336"/>
                    <a:gd name="T4" fmla="*/ 928689 w 1805817"/>
                    <a:gd name="T5" fmla="*/ 223837 h 1176336"/>
                    <a:gd name="T6" fmla="*/ 866775 w 1805817"/>
                    <a:gd name="T7" fmla="*/ 223835 h 1176336"/>
                    <a:gd name="T8" fmla="*/ 1771651 w 1805817"/>
                    <a:gd name="T9" fmla="*/ 1176336 h 1176336"/>
                    <a:gd name="T10" fmla="*/ 1771651 w 1805817"/>
                    <a:gd name="T11" fmla="*/ 862013 h 1176336"/>
                    <a:gd name="T12" fmla="*/ 971551 w 1805817"/>
                    <a:gd name="T13" fmla="*/ 0 h 1176336"/>
                    <a:gd name="T14" fmla="*/ 0 w 1805817"/>
                    <a:gd name="T15" fmla="*/ 0 h 1176336"/>
                    <a:gd name="T16" fmla="*/ 0 60000 65536"/>
                    <a:gd name="T17" fmla="*/ 0 60000 65536"/>
                    <a:gd name="T18" fmla="*/ 0 60000 65536"/>
                    <a:gd name="T19" fmla="*/ 0 60000 65536"/>
                    <a:gd name="T20" fmla="*/ 0 60000 65536"/>
                    <a:gd name="T21" fmla="*/ 0 60000 65536"/>
                    <a:gd name="T22" fmla="*/ 0 60000 65536"/>
                    <a:gd name="T23" fmla="*/ 0 60000 65536"/>
                    <a:gd name="T24" fmla="*/ 0 w 1805817"/>
                    <a:gd name="T25" fmla="*/ 0 h 1176336"/>
                    <a:gd name="T26" fmla="*/ 1805817 w 1805817"/>
                    <a:gd name="T27" fmla="*/ 1176336 h 1176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5817" h="1176336">
                      <a:moveTo>
                        <a:pt x="0" y="0"/>
                      </a:moveTo>
                      <a:cubicBezTo>
                        <a:pt x="1587" y="74613"/>
                        <a:pt x="7939" y="149225"/>
                        <a:pt x="9526" y="223838"/>
                      </a:cubicBezTo>
                      <a:lnTo>
                        <a:pt x="928689" y="223837"/>
                      </a:lnTo>
                      <a:lnTo>
                        <a:pt x="866775" y="223835"/>
                      </a:lnTo>
                      <a:lnTo>
                        <a:pt x="1771651" y="1176336"/>
                      </a:lnTo>
                      <a:cubicBezTo>
                        <a:pt x="1805817" y="974957"/>
                        <a:pt x="1771651" y="933752"/>
                        <a:pt x="1771651" y="862013"/>
                      </a:cubicBezTo>
                      <a:lnTo>
                        <a:pt x="971551" y="0"/>
                      </a:ln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26" name="Group 200"/>
              <p:cNvGrpSpPr/>
              <p:nvPr/>
            </p:nvGrpSpPr>
            <p:grpSpPr>
              <a:xfrm>
                <a:off x="2052518" y="5096575"/>
                <a:ext cx="1684638" cy="1065413"/>
                <a:chOff x="2052518" y="5282220"/>
                <a:chExt cx="1684638" cy="1065413"/>
              </a:xfrm>
            </p:grpSpPr>
            <p:sp>
              <p:nvSpPr>
                <p:cNvPr id="119" name="Text Box 167"/>
                <p:cNvSpPr txBox="1">
                  <a:spLocks noChangeArrowheads="1"/>
                </p:cNvSpPr>
                <p:nvPr/>
              </p:nvSpPr>
              <p:spPr bwMode="auto">
                <a:xfrm>
                  <a:off x="2052518" y="5669551"/>
                  <a:ext cx="1684638" cy="678082"/>
                </a:xfrm>
                <a:prstGeom prst="rect">
                  <a:avLst/>
                </a:prstGeom>
                <a:noFill/>
                <a:ln w="9525">
                  <a:noFill/>
                  <a:miter lim="800000"/>
                  <a:headEnd/>
                  <a:tailEnd/>
                </a:ln>
              </p:spPr>
              <p:txBody>
                <a:bodyPr wrap="square">
                  <a:spAutoFit/>
                </a:bodyPr>
                <a:lstStyle/>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RF &amp; Modulation </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Coding &amp; Sync. </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Multi/Hyper Data Comp.</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Space Link Protocols </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Space Data Link Security</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Optical Communications</a:t>
                  </a:r>
                </a:p>
              </p:txBody>
            </p:sp>
            <p:sp>
              <p:nvSpPr>
                <p:cNvPr id="120" name="Rounded Rectangle 119"/>
                <p:cNvSpPr/>
                <p:nvPr/>
              </p:nvSpPr>
              <p:spPr bwMode="auto">
                <a:xfrm>
                  <a:off x="2194349" y="5282220"/>
                  <a:ext cx="1386472" cy="363985"/>
                </a:xfrm>
                <a:prstGeom prst="roundRect">
                  <a:avLst>
                    <a:gd name="adj" fmla="val 16667"/>
                  </a:avLst>
                </a:prstGeom>
                <a:solidFill>
                  <a:srgbClr val="33CC33"/>
                </a:solidFill>
                <a:ln w="38100">
                  <a:noFill/>
                  <a:round/>
                  <a:headEnd/>
                  <a:tailEnd/>
                </a:ln>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Space Link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Services</a:t>
                  </a:r>
                </a:p>
              </p:txBody>
            </p:sp>
          </p:grpSp>
          <p:sp>
            <p:nvSpPr>
              <p:cNvPr id="27" name="Rounded Rectangle 26"/>
              <p:cNvSpPr/>
              <p:nvPr/>
            </p:nvSpPr>
            <p:spPr bwMode="auto">
              <a:xfrm>
                <a:off x="509183" y="1449898"/>
                <a:ext cx="1386472" cy="5649730"/>
              </a:xfrm>
              <a:prstGeom prst="roundRect">
                <a:avLst>
                  <a:gd name="adj" fmla="val 16667"/>
                </a:avLst>
              </a:prstGeom>
              <a:gradFill>
                <a:gsLst>
                  <a:gs pos="0">
                    <a:srgbClr val="9BBCFF"/>
                  </a:gs>
                  <a:gs pos="100000">
                    <a:srgbClr val="E1EBFF"/>
                  </a:gs>
                </a:gsLst>
                <a:lin ang="5400000" scaled="0"/>
              </a:gradFill>
              <a:ln w="38100">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8" name="Group 176"/>
              <p:cNvGrpSpPr/>
              <p:nvPr/>
            </p:nvGrpSpPr>
            <p:grpSpPr>
              <a:xfrm>
                <a:off x="379400" y="5096575"/>
                <a:ext cx="1690996" cy="932603"/>
                <a:chOff x="379400" y="5282220"/>
                <a:chExt cx="1690996" cy="932603"/>
              </a:xfrm>
            </p:grpSpPr>
            <p:sp>
              <p:nvSpPr>
                <p:cNvPr id="117" name="Text Box 380"/>
                <p:cNvSpPr txBox="1">
                  <a:spLocks noChangeArrowheads="1"/>
                </p:cNvSpPr>
                <p:nvPr/>
              </p:nvSpPr>
              <p:spPr bwMode="auto">
                <a:xfrm>
                  <a:off x="379400" y="5680576"/>
                  <a:ext cx="1690996" cy="534247"/>
                </a:xfrm>
                <a:prstGeom prst="rect">
                  <a:avLst/>
                </a:prstGeom>
                <a:noFill/>
                <a:ln w="12700">
                  <a:noFill/>
                  <a:miter lim="800000"/>
                  <a:headEnd type="none" w="sm" len="sm"/>
                  <a:tailEnd type="none" w="sm" len="sm"/>
                </a:ln>
              </p:spPr>
              <p:txBody>
                <a:bodyPr wrap="square">
                  <a:spAutoFit/>
                </a:bodyPr>
                <a:lstStyle/>
                <a:p>
                  <a:pPr marL="112713" marR="0" lvl="0" indent="-112713"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Onboard Wireless WG</a:t>
                  </a:r>
                  <a:endParaRPr kumimoji="0" lang="en-US" sz="500" b="1" i="0" u="none" strike="noStrike" kern="1200" cap="none" spc="0" normalizeH="0" baseline="0" noProof="0" dirty="0">
                    <a:ln>
                      <a:noFill/>
                    </a:ln>
                    <a:solidFill>
                      <a:srgbClr val="FF0000"/>
                    </a:solidFill>
                    <a:effectLst/>
                    <a:uLnTx/>
                    <a:uFillTx/>
                    <a:latin typeface="Arial" charset="0"/>
                    <a:ea typeface="+mn-ea"/>
                    <a:cs typeface="+mn-cs"/>
                  </a:endParaRPr>
                </a:p>
                <a:p>
                  <a:pPr marL="112713" marR="0" lvl="0" indent="-112713"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Application Supt </a:t>
                  </a:r>
                  <a:r>
                    <a:rPr kumimoji="0" lang="en-US" sz="500" b="1" i="0" u="none" strike="noStrike" kern="1200" cap="none" spc="0" normalizeH="0" baseline="0" noProof="0" dirty="0">
                      <a:ln>
                        <a:noFill/>
                      </a:ln>
                      <a:solidFill>
                        <a:srgbClr val="618FFD">
                          <a:lumMod val="50000"/>
                        </a:srgbClr>
                      </a:solidFill>
                      <a:effectLst/>
                      <a:uLnTx/>
                      <a:uFillTx/>
                      <a:latin typeface="Arial" charset="0"/>
                      <a:ea typeface="+mn-ea"/>
                      <a:cs typeface="+mn-cs"/>
                    </a:rPr>
                    <a:t>Services </a:t>
                  </a:r>
                </a:p>
                <a:p>
                  <a:pPr marL="112713" marR="0" lvl="0" indent="-112713"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500" b="1" i="0" u="none" strike="noStrike" kern="1200" cap="none" spc="0" normalizeH="0" baseline="0" noProof="0" dirty="0" err="1">
                      <a:ln>
                        <a:noFill/>
                      </a:ln>
                      <a:solidFill>
                        <a:srgbClr val="618FFD">
                          <a:lumMod val="50000"/>
                        </a:srgbClr>
                      </a:solidFill>
                      <a:effectLst/>
                      <a:uLnTx/>
                      <a:uFillTx/>
                      <a:latin typeface="Arial" charset="0"/>
                      <a:ea typeface="+mn-ea"/>
                      <a:cs typeface="+mn-cs"/>
                    </a:rPr>
                    <a:t>Subnetwork</a:t>
                  </a:r>
                  <a:r>
                    <a:rPr kumimoji="0" lang="en-US" sz="500" b="1" i="0" u="none" strike="noStrike" kern="1200" cap="none" spc="0" normalizeH="0" baseline="0" noProof="0" dirty="0">
                      <a:ln>
                        <a:noFill/>
                      </a:ln>
                      <a:solidFill>
                        <a:srgbClr val="618FFD">
                          <a:lumMod val="50000"/>
                        </a:srgbClr>
                      </a:solidFill>
                      <a:effectLst/>
                      <a:uLnTx/>
                      <a:uFillTx/>
                      <a:latin typeface="Arial" charset="0"/>
                      <a:ea typeface="+mn-ea"/>
                      <a:cs typeface="+mn-cs"/>
                    </a:rPr>
                    <a:t> Services </a:t>
                  </a:r>
                </a:p>
              </p:txBody>
            </p:sp>
            <p:sp>
              <p:nvSpPr>
                <p:cNvPr id="118" name="Rounded Rectangle 117"/>
                <p:cNvSpPr/>
                <p:nvPr/>
              </p:nvSpPr>
              <p:spPr bwMode="auto">
                <a:xfrm>
                  <a:off x="509183" y="5282220"/>
                  <a:ext cx="1386472" cy="363985"/>
                </a:xfrm>
                <a:prstGeom prst="roundRect">
                  <a:avLst>
                    <a:gd name="adj" fmla="val 16667"/>
                  </a:avLst>
                </a:prstGeom>
                <a:solidFill>
                  <a:srgbClr val="3D86FD"/>
                </a:solidFill>
                <a:ln w="38100">
                  <a:noFill/>
                  <a:round/>
                  <a:headEnd/>
                  <a:tailEnd/>
                </a:ln>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Spacecraft Onboard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Interface Services</a:t>
                  </a:r>
                </a:p>
              </p:txBody>
            </p:sp>
          </p:grpSp>
          <p:grpSp>
            <p:nvGrpSpPr>
              <p:cNvPr id="29" name="Group 376"/>
              <p:cNvGrpSpPr>
                <a:grpSpLocks/>
              </p:cNvGrpSpPr>
              <p:nvPr/>
            </p:nvGrpSpPr>
            <p:grpSpPr bwMode="auto">
              <a:xfrm>
                <a:off x="649778" y="2702870"/>
                <a:ext cx="1937834" cy="1543286"/>
                <a:chOff x="457200" y="2195342"/>
                <a:chExt cx="1955006" cy="1805732"/>
              </a:xfrm>
              <a:effectLst>
                <a:glow rad="63500">
                  <a:schemeClr val="accent4">
                    <a:satMod val="175000"/>
                    <a:alpha val="40000"/>
                  </a:schemeClr>
                </a:glow>
              </a:effectLst>
            </p:grpSpPr>
            <p:sp>
              <p:nvSpPr>
                <p:cNvPr id="113" name="Rectangle 112"/>
                <p:cNvSpPr/>
                <p:nvPr/>
              </p:nvSpPr>
              <p:spPr bwMode="auto">
                <a:xfrm>
                  <a:off x="1177352" y="2345532"/>
                  <a:ext cx="1234854" cy="228711"/>
                </a:xfrm>
                <a:prstGeom prst="rect">
                  <a:avLst/>
                </a:prstGeom>
                <a:solidFill>
                  <a:schemeClr val="accent1">
                    <a:lumMod val="75000"/>
                  </a:schemeClr>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14" name="Rectangle 113"/>
                <p:cNvSpPr/>
                <p:nvPr/>
              </p:nvSpPr>
              <p:spPr bwMode="auto">
                <a:xfrm>
                  <a:off x="457200" y="2952251"/>
                  <a:ext cx="955581" cy="228711"/>
                </a:xfrm>
                <a:prstGeom prst="rect">
                  <a:avLst/>
                </a:prstGeom>
                <a:solidFill>
                  <a:schemeClr val="accent1">
                    <a:lumMod val="75000"/>
                  </a:schemeClr>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15" name="Rectangle 114"/>
                <p:cNvSpPr/>
                <p:nvPr/>
              </p:nvSpPr>
              <p:spPr bwMode="auto">
                <a:xfrm>
                  <a:off x="609661" y="3772363"/>
                  <a:ext cx="956870" cy="228711"/>
                </a:xfrm>
                <a:prstGeom prst="rect">
                  <a:avLst/>
                </a:prstGeom>
                <a:solidFill>
                  <a:schemeClr val="accent1">
                    <a:lumMod val="75000"/>
                  </a:schemeClr>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16" name="Rectangle 115"/>
                <p:cNvSpPr/>
                <p:nvPr/>
              </p:nvSpPr>
              <p:spPr bwMode="auto">
                <a:xfrm rot="1532171">
                  <a:off x="619139" y="2195342"/>
                  <a:ext cx="660713" cy="232863"/>
                </a:xfrm>
                <a:prstGeom prst="rect">
                  <a:avLst/>
                </a:prstGeom>
                <a:solidFill>
                  <a:schemeClr val="accent1">
                    <a:lumMod val="75000"/>
                  </a:schemeClr>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30" name="Rectangle 418"/>
              <p:cNvSpPr>
                <a:spLocks noChangeArrowheads="1"/>
              </p:cNvSpPr>
              <p:nvPr/>
            </p:nvSpPr>
            <p:spPr bwMode="auto">
              <a:xfrm rot="1717673">
                <a:off x="1490439" y="2536381"/>
                <a:ext cx="1308155"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Rectangle 419"/>
              <p:cNvSpPr>
                <a:spLocks noChangeArrowheads="1"/>
              </p:cNvSpPr>
              <p:nvPr/>
            </p:nvSpPr>
            <p:spPr bwMode="auto">
              <a:xfrm rot="19983654">
                <a:off x="1569108" y="3053205"/>
                <a:ext cx="1306582"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Rectangle 377"/>
              <p:cNvSpPr>
                <a:spLocks noChangeArrowheads="1"/>
              </p:cNvSpPr>
              <p:nvPr/>
            </p:nvSpPr>
            <p:spPr bwMode="auto">
              <a:xfrm>
                <a:off x="1603740" y="2193240"/>
                <a:ext cx="1308156"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33" name="Group 410"/>
              <p:cNvGrpSpPr/>
              <p:nvPr/>
            </p:nvGrpSpPr>
            <p:grpSpPr>
              <a:xfrm>
                <a:off x="6037820" y="2519377"/>
                <a:ext cx="1479482" cy="1285495"/>
                <a:chOff x="6482411" y="2137070"/>
                <a:chExt cx="997822" cy="1239689"/>
              </a:xfrm>
              <a:effectLst>
                <a:glow rad="63500">
                  <a:schemeClr val="accent4">
                    <a:satMod val="175000"/>
                    <a:alpha val="40000"/>
                  </a:schemeClr>
                </a:glow>
              </a:effectLst>
            </p:grpSpPr>
            <p:cxnSp>
              <p:nvCxnSpPr>
                <p:cNvPr id="109" name="Straight Connector 452"/>
                <p:cNvCxnSpPr>
                  <a:cxnSpLocks noChangeShapeType="1"/>
                </p:cNvCxnSpPr>
                <p:nvPr/>
              </p:nvCxnSpPr>
              <p:spPr bwMode="ltGray">
                <a:xfrm>
                  <a:off x="6482411" y="2137070"/>
                  <a:ext cx="997822" cy="4066"/>
                </a:xfrm>
                <a:prstGeom prst="line">
                  <a:avLst/>
                </a:prstGeom>
                <a:noFill/>
                <a:ln w="127000">
                  <a:solidFill>
                    <a:srgbClr val="FF66CC"/>
                  </a:solidFill>
                  <a:round/>
                  <a:headEnd/>
                  <a:tailEnd/>
                </a:ln>
                <a:effectLst/>
              </p:spPr>
            </p:cxnSp>
            <p:cxnSp>
              <p:nvCxnSpPr>
                <p:cNvPr id="110" name="Straight Connector 452"/>
                <p:cNvCxnSpPr>
                  <a:cxnSpLocks noChangeShapeType="1"/>
                </p:cNvCxnSpPr>
                <p:nvPr/>
              </p:nvCxnSpPr>
              <p:spPr bwMode="ltGray">
                <a:xfrm>
                  <a:off x="6496698" y="3367152"/>
                  <a:ext cx="872263" cy="5872"/>
                </a:xfrm>
                <a:prstGeom prst="line">
                  <a:avLst/>
                </a:prstGeom>
                <a:noFill/>
                <a:ln w="127000">
                  <a:solidFill>
                    <a:srgbClr val="FF66CC"/>
                  </a:solidFill>
                  <a:round/>
                  <a:headEnd/>
                  <a:tailEnd/>
                </a:ln>
                <a:effectLst/>
              </p:spPr>
            </p:cxnSp>
            <p:sp>
              <p:nvSpPr>
                <p:cNvPr id="111" name="Freeform 492"/>
                <p:cNvSpPr>
                  <a:spLocks noChangeArrowheads="1"/>
                </p:cNvSpPr>
                <p:nvPr/>
              </p:nvSpPr>
              <p:spPr bwMode="ltGray">
                <a:xfrm flipV="1">
                  <a:off x="6698456" y="2140418"/>
                  <a:ext cx="697708" cy="1227339"/>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12" name="Freeform 492"/>
                <p:cNvSpPr>
                  <a:spLocks noChangeArrowheads="1"/>
                </p:cNvSpPr>
                <p:nvPr/>
              </p:nvSpPr>
              <p:spPr bwMode="ltGray">
                <a:xfrm flipH="1" flipV="1">
                  <a:off x="6712741" y="2141417"/>
                  <a:ext cx="702469" cy="1235342"/>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34" name="Group 233"/>
              <p:cNvGrpSpPr/>
              <p:nvPr/>
            </p:nvGrpSpPr>
            <p:grpSpPr>
              <a:xfrm>
                <a:off x="766428" y="1798689"/>
                <a:ext cx="5004584" cy="2753626"/>
                <a:chOff x="766428" y="1984334"/>
                <a:chExt cx="5004584" cy="2753626"/>
              </a:xfrm>
            </p:grpSpPr>
            <p:sp>
              <p:nvSpPr>
                <p:cNvPr id="98" name="Freeform 492"/>
                <p:cNvSpPr>
                  <a:spLocks noChangeArrowheads="1"/>
                </p:cNvSpPr>
                <p:nvPr/>
              </p:nvSpPr>
              <p:spPr bwMode="ltGray">
                <a:xfrm flipH="1" flipV="1">
                  <a:off x="4426560" y="2758645"/>
                  <a:ext cx="1197628" cy="1239474"/>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9" name="Freeform 448"/>
                <p:cNvSpPr>
                  <a:spLocks noChangeArrowheads="1"/>
                </p:cNvSpPr>
                <p:nvPr/>
              </p:nvSpPr>
              <p:spPr bwMode="ltGray">
                <a:xfrm flipV="1">
                  <a:off x="4142543" y="2747651"/>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0" name="Freeform 492"/>
                <p:cNvSpPr>
                  <a:spLocks noChangeArrowheads="1"/>
                </p:cNvSpPr>
                <p:nvPr/>
              </p:nvSpPr>
              <p:spPr bwMode="ltGray">
                <a:xfrm flipV="1">
                  <a:off x="4419684" y="2735398"/>
                  <a:ext cx="1229893" cy="1237973"/>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436156">
                      <a:moveTo>
                        <a:pt x="1543050" y="1426727"/>
                      </a:moveTo>
                      <a:lnTo>
                        <a:pt x="1535905" y="1436156"/>
                      </a:lnTo>
                      <a:cubicBezTo>
                        <a:pt x="1448391" y="1428271"/>
                        <a:pt x="1474405" y="1412097"/>
                        <a:pt x="1273363" y="1412500"/>
                      </a:cubicBezTo>
                      <a:lnTo>
                        <a:pt x="254794" y="2405"/>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1" name="Freeform 443"/>
                <p:cNvSpPr>
                  <a:spLocks noChangeArrowheads="1"/>
                </p:cNvSpPr>
                <p:nvPr/>
              </p:nvSpPr>
              <p:spPr bwMode="ltGray">
                <a:xfrm flipV="1">
                  <a:off x="4144441" y="3989699"/>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2" name="Freeform 492"/>
                <p:cNvSpPr>
                  <a:spLocks noChangeArrowheads="1"/>
                </p:cNvSpPr>
                <p:nvPr/>
              </p:nvSpPr>
              <p:spPr bwMode="ltGray">
                <a:xfrm flipV="1">
                  <a:off x="2603466" y="1984334"/>
                  <a:ext cx="1227732" cy="753310"/>
                </a:xfrm>
                <a:custGeom>
                  <a:avLst/>
                  <a:gdLst>
                    <a:gd name="T0" fmla="*/ 1238249 w 1238249"/>
                    <a:gd name="T1" fmla="*/ 0 h 896285"/>
                    <a:gd name="T2" fmla="*/ 812006 w 1238249"/>
                    <a:gd name="T3" fmla="*/ 686704 h 896285"/>
                    <a:gd name="T4" fmla="*/ 0 w 1238249"/>
                    <a:gd name="T5" fmla="*/ 692317 h 896285"/>
                    <a:gd name="T6" fmla="*/ 0 60000 65536"/>
                    <a:gd name="T7" fmla="*/ 0 60000 65536"/>
                    <a:gd name="T8" fmla="*/ 0 60000 65536"/>
                    <a:gd name="T9" fmla="*/ 0 w 1238249"/>
                    <a:gd name="T10" fmla="*/ 0 h 896285"/>
                    <a:gd name="T11" fmla="*/ 1238249 w 1238249"/>
                    <a:gd name="T12" fmla="*/ 896285 h 896285"/>
                  </a:gdLst>
                  <a:ahLst/>
                  <a:cxnLst>
                    <a:cxn ang="T6">
                      <a:pos x="T0" y="T1"/>
                    </a:cxn>
                    <a:cxn ang="T7">
                      <a:pos x="T2" y="T3"/>
                    </a:cxn>
                    <a:cxn ang="T8">
                      <a:pos x="T4" y="T5"/>
                    </a:cxn>
                  </a:cxnLst>
                  <a:rect l="T9" t="T10" r="T11" b="T12"/>
                  <a:pathLst>
                    <a:path w="1238249" h="896285">
                      <a:moveTo>
                        <a:pt x="1238249" y="0"/>
                      </a:moveTo>
                      <a:lnTo>
                        <a:pt x="812006" y="889018"/>
                      </a:lnTo>
                      <a:lnTo>
                        <a:pt x="0" y="896285"/>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3" name="Freeform 492"/>
                <p:cNvSpPr>
                  <a:spLocks noChangeArrowheads="1"/>
                </p:cNvSpPr>
                <p:nvPr/>
              </p:nvSpPr>
              <p:spPr bwMode="ltGray">
                <a:xfrm flipV="1">
                  <a:off x="1552486" y="2478874"/>
                  <a:ext cx="2245334" cy="254454"/>
                </a:xfrm>
                <a:custGeom>
                  <a:avLst/>
                  <a:gdLst>
                    <a:gd name="T0" fmla="*/ 2264568 w 2264568"/>
                    <a:gd name="T1" fmla="*/ 0 h 302748"/>
                    <a:gd name="T2" fmla="*/ 1838325 w 2264568"/>
                    <a:gd name="T3" fmla="*/ 224496 h 302748"/>
                    <a:gd name="T4" fmla="*/ 0 w 2264568"/>
                    <a:gd name="T5" fmla="*/ 233852 h 302748"/>
                    <a:gd name="T6" fmla="*/ 0 60000 65536"/>
                    <a:gd name="T7" fmla="*/ 0 60000 65536"/>
                    <a:gd name="T8" fmla="*/ 0 60000 65536"/>
                    <a:gd name="T9" fmla="*/ 0 w 2264568"/>
                    <a:gd name="T10" fmla="*/ 0 h 302748"/>
                    <a:gd name="T11" fmla="*/ 2264568 w 2264568"/>
                    <a:gd name="T12" fmla="*/ 302748 h 302748"/>
                  </a:gdLst>
                  <a:ahLst/>
                  <a:cxnLst>
                    <a:cxn ang="T6">
                      <a:pos x="T0" y="T1"/>
                    </a:cxn>
                    <a:cxn ang="T7">
                      <a:pos x="T2" y="T3"/>
                    </a:cxn>
                    <a:cxn ang="T8">
                      <a:pos x="T4" y="T5"/>
                    </a:cxn>
                  </a:cxnLst>
                  <a:rect l="T9" t="T10" r="T11" b="T12"/>
                  <a:pathLst>
                    <a:path w="2264568" h="302748">
                      <a:moveTo>
                        <a:pt x="2264568" y="0"/>
                      </a:moveTo>
                      <a:lnTo>
                        <a:pt x="1838325" y="290637"/>
                      </a:lnTo>
                      <a:lnTo>
                        <a:pt x="0" y="302748"/>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4" name="Freeform 492"/>
                <p:cNvSpPr>
                  <a:spLocks noChangeArrowheads="1"/>
                </p:cNvSpPr>
                <p:nvPr/>
              </p:nvSpPr>
              <p:spPr bwMode="ltGray">
                <a:xfrm flipV="1">
                  <a:off x="908329" y="2728359"/>
                  <a:ext cx="2926779" cy="392828"/>
                </a:xfrm>
                <a:custGeom>
                  <a:avLst/>
                  <a:gdLst>
                    <a:gd name="T0" fmla="*/ 3057524 w 3057524"/>
                    <a:gd name="T1" fmla="*/ 351865 h 455523"/>
                    <a:gd name="T2" fmla="*/ 2545556 w 3057524"/>
                    <a:gd name="T3" fmla="*/ 0 h 455523"/>
                    <a:gd name="T4" fmla="*/ 0 w 3057524"/>
                    <a:gd name="T5" fmla="*/ 1869 h 455523"/>
                    <a:gd name="T6" fmla="*/ 0 60000 65536"/>
                    <a:gd name="T7" fmla="*/ 0 60000 65536"/>
                    <a:gd name="T8" fmla="*/ 0 60000 65536"/>
                    <a:gd name="T9" fmla="*/ 0 w 3057524"/>
                    <a:gd name="T10" fmla="*/ 0 h 455523"/>
                    <a:gd name="T11" fmla="*/ 3057524 w 3057524"/>
                    <a:gd name="T12" fmla="*/ 455523 h 455523"/>
                    <a:gd name="connsiteX0" fmla="*/ 3057524 w 3057524"/>
                    <a:gd name="connsiteY0" fmla="*/ 467384 h 467384"/>
                    <a:gd name="connsiteX1" fmla="*/ 2545556 w 3057524"/>
                    <a:gd name="connsiteY1" fmla="*/ 11861 h 467384"/>
                    <a:gd name="connsiteX2" fmla="*/ 638500 w 3057524"/>
                    <a:gd name="connsiteY2" fmla="*/ 0 h 467384"/>
                    <a:gd name="connsiteX3" fmla="*/ 0 w 3057524"/>
                    <a:gd name="connsiteY3" fmla="*/ 14281 h 467384"/>
                    <a:gd name="connsiteX0" fmla="*/ 2927834 w 2927834"/>
                    <a:gd name="connsiteY0" fmla="*/ 467384 h 467384"/>
                    <a:gd name="connsiteX1" fmla="*/ 2415866 w 2927834"/>
                    <a:gd name="connsiteY1" fmla="*/ 11861 h 467384"/>
                    <a:gd name="connsiteX2" fmla="*/ 508810 w 2927834"/>
                    <a:gd name="connsiteY2" fmla="*/ 0 h 467384"/>
                    <a:gd name="connsiteX3" fmla="*/ 0 w 2927834"/>
                    <a:gd name="connsiteY3" fmla="*/ 320266 h 467384"/>
                    <a:gd name="connsiteX0" fmla="*/ 2951850 w 2951850"/>
                    <a:gd name="connsiteY0" fmla="*/ 467384 h 467384"/>
                    <a:gd name="connsiteX1" fmla="*/ 2439882 w 2951850"/>
                    <a:gd name="connsiteY1" fmla="*/ 11861 h 467384"/>
                    <a:gd name="connsiteX2" fmla="*/ 532826 w 2951850"/>
                    <a:gd name="connsiteY2" fmla="*/ 0 h 467384"/>
                    <a:gd name="connsiteX3" fmla="*/ 0 w 2951850"/>
                    <a:gd name="connsiteY3" fmla="*/ 286268 h 467384"/>
                  </a:gdLst>
                  <a:ahLst/>
                  <a:cxnLst>
                    <a:cxn ang="0">
                      <a:pos x="connsiteX0" y="connsiteY0"/>
                    </a:cxn>
                    <a:cxn ang="0">
                      <a:pos x="connsiteX1" y="connsiteY1"/>
                    </a:cxn>
                    <a:cxn ang="0">
                      <a:pos x="connsiteX2" y="connsiteY2"/>
                    </a:cxn>
                    <a:cxn ang="0">
                      <a:pos x="connsiteX3" y="connsiteY3"/>
                    </a:cxn>
                  </a:cxnLst>
                  <a:rect l="l" t="t" r="r" b="b"/>
                  <a:pathLst>
                    <a:path w="2951850" h="467384">
                      <a:moveTo>
                        <a:pt x="2951850" y="467384"/>
                      </a:moveTo>
                      <a:lnTo>
                        <a:pt x="2439882" y="11861"/>
                      </a:lnTo>
                      <a:lnTo>
                        <a:pt x="532826" y="0"/>
                      </a:lnTo>
                      <a:lnTo>
                        <a:pt x="0" y="286268"/>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5" name="Freeform 492"/>
                <p:cNvSpPr>
                  <a:spLocks noChangeArrowheads="1"/>
                </p:cNvSpPr>
                <p:nvPr/>
              </p:nvSpPr>
              <p:spPr bwMode="ltGray">
                <a:xfrm flipV="1">
                  <a:off x="766428" y="3633610"/>
                  <a:ext cx="2998500" cy="333864"/>
                </a:xfrm>
                <a:custGeom>
                  <a:avLst/>
                  <a:gdLst>
                    <a:gd name="T0" fmla="*/ 3024186 w 3024186"/>
                    <a:gd name="T1" fmla="*/ 0 h 397231"/>
                    <a:gd name="T2" fmla="*/ 1988343 w 3024186"/>
                    <a:gd name="T3" fmla="*/ 297472 h 397231"/>
                    <a:gd name="T4" fmla="*/ 0 w 3024186"/>
                    <a:gd name="T5" fmla="*/ 306826 h 397231"/>
                    <a:gd name="T6" fmla="*/ 0 60000 65536"/>
                    <a:gd name="T7" fmla="*/ 0 60000 65536"/>
                    <a:gd name="T8" fmla="*/ 0 60000 65536"/>
                    <a:gd name="T9" fmla="*/ 0 w 3024186"/>
                    <a:gd name="T10" fmla="*/ 0 h 397231"/>
                    <a:gd name="T11" fmla="*/ 3024186 w 3024186"/>
                    <a:gd name="T12" fmla="*/ 397231 h 397231"/>
                  </a:gdLst>
                  <a:ahLst/>
                  <a:cxnLst>
                    <a:cxn ang="T6">
                      <a:pos x="T0" y="T1"/>
                    </a:cxn>
                    <a:cxn ang="T7">
                      <a:pos x="T2" y="T3"/>
                    </a:cxn>
                    <a:cxn ang="T8">
                      <a:pos x="T4" y="T5"/>
                    </a:cxn>
                  </a:cxnLst>
                  <a:rect l="T9" t="T10" r="T11" b="T12"/>
                  <a:pathLst>
                    <a:path w="3024186" h="397231">
                      <a:moveTo>
                        <a:pt x="3024186" y="0"/>
                      </a:moveTo>
                      <a:lnTo>
                        <a:pt x="1988343" y="385118"/>
                      </a:lnTo>
                      <a:lnTo>
                        <a:pt x="0" y="397231"/>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6" name="Freeform 492"/>
                <p:cNvSpPr>
                  <a:spLocks noChangeArrowheads="1"/>
                </p:cNvSpPr>
                <p:nvPr/>
              </p:nvSpPr>
              <p:spPr bwMode="ltGray">
                <a:xfrm flipV="1">
                  <a:off x="936259" y="3969753"/>
                  <a:ext cx="2786008" cy="366569"/>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Lst>
                  <a:ahLst/>
                  <a:cxnLst>
                    <a:cxn ang="T6">
                      <a:pos x="T0" y="T1"/>
                    </a:cxn>
                    <a:cxn ang="T7">
                      <a:pos x="T2" y="T3"/>
                    </a:cxn>
                    <a:cxn ang="T8">
                      <a:pos x="T4" y="T5"/>
                    </a:cxn>
                  </a:cxnLst>
                  <a:rect l="T9" t="T10" r="T11" b="T12"/>
                  <a:pathLst>
                    <a:path w="2809874" h="436143">
                      <a:moveTo>
                        <a:pt x="2809874" y="436143"/>
                      </a:moveTo>
                      <a:lnTo>
                        <a:pt x="1888331" y="12112"/>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7" name="Freeform 492"/>
                <p:cNvSpPr>
                  <a:spLocks noChangeArrowheads="1"/>
                </p:cNvSpPr>
                <p:nvPr/>
              </p:nvSpPr>
              <p:spPr bwMode="ltGray">
                <a:xfrm flipV="1">
                  <a:off x="1685082" y="2638629"/>
                  <a:ext cx="1004482" cy="980175"/>
                </a:xfrm>
                <a:custGeom>
                  <a:avLst/>
                  <a:gdLst>
                    <a:gd name="T0" fmla="*/ 0 w 1202532"/>
                    <a:gd name="T1" fmla="*/ 1012444 h 1310700"/>
                    <a:gd name="T2" fmla="*/ 1202532 w 1202532"/>
                    <a:gd name="T3" fmla="*/ 473446 h 1310700"/>
                    <a:gd name="T4" fmla="*/ 33339 w 1202532"/>
                    <a:gd name="T5" fmla="*/ 0 h 1310700"/>
                    <a:gd name="T6" fmla="*/ 0 60000 65536"/>
                    <a:gd name="T7" fmla="*/ 0 60000 65536"/>
                    <a:gd name="T8" fmla="*/ 0 60000 65536"/>
                    <a:gd name="T9" fmla="*/ 0 w 1202532"/>
                    <a:gd name="T10" fmla="*/ 0 h 1310700"/>
                    <a:gd name="T11" fmla="*/ 1202532 w 1202532"/>
                    <a:gd name="T12" fmla="*/ 1310700 h 1310700"/>
                    <a:gd name="connsiteX0" fmla="*/ 0 w 1202532"/>
                    <a:gd name="connsiteY0" fmla="*/ 1324866 h 1324866"/>
                    <a:gd name="connsiteX1" fmla="*/ 1202532 w 1202532"/>
                    <a:gd name="connsiteY1" fmla="*/ 627084 h 1324866"/>
                    <a:gd name="connsiteX2" fmla="*/ 146216 w 1202532"/>
                    <a:gd name="connsiteY2" fmla="*/ 0 h 1324866"/>
                    <a:gd name="connsiteX0" fmla="*/ 0 w 1178516"/>
                    <a:gd name="connsiteY0" fmla="*/ 1324866 h 1324866"/>
                    <a:gd name="connsiteX1" fmla="*/ 1178516 w 1178516"/>
                    <a:gd name="connsiteY1" fmla="*/ 655416 h 1324866"/>
                    <a:gd name="connsiteX2" fmla="*/ 146216 w 1178516"/>
                    <a:gd name="connsiteY2" fmla="*/ 0 h 1324866"/>
                    <a:gd name="connsiteX0" fmla="*/ 156391 w 1032300"/>
                    <a:gd name="connsiteY0" fmla="*/ 1186040 h 1186040"/>
                    <a:gd name="connsiteX1" fmla="*/ 1032300 w 1032300"/>
                    <a:gd name="connsiteY1" fmla="*/ 655416 h 1186040"/>
                    <a:gd name="connsiteX2" fmla="*/ 0 w 1032300"/>
                    <a:gd name="connsiteY2" fmla="*/ 0 h 1186040"/>
                    <a:gd name="connsiteX0" fmla="*/ 153990 w 1032300"/>
                    <a:gd name="connsiteY0" fmla="*/ 1166207 h 1166207"/>
                    <a:gd name="connsiteX1" fmla="*/ 1032300 w 1032300"/>
                    <a:gd name="connsiteY1" fmla="*/ 655416 h 1166207"/>
                    <a:gd name="connsiteX2" fmla="*/ 0 w 1032300"/>
                    <a:gd name="connsiteY2" fmla="*/ 0 h 1166207"/>
                    <a:gd name="connsiteX0" fmla="*/ 153990 w 1013087"/>
                    <a:gd name="connsiteY0" fmla="*/ 1166207 h 1166207"/>
                    <a:gd name="connsiteX1" fmla="*/ 1013087 w 1013087"/>
                    <a:gd name="connsiteY1" fmla="*/ 612918 h 1166207"/>
                    <a:gd name="connsiteX2" fmla="*/ 0 w 1013087"/>
                    <a:gd name="connsiteY2" fmla="*/ 0 h 1166207"/>
                  </a:gdLst>
                  <a:ahLst/>
                  <a:cxnLst>
                    <a:cxn ang="0">
                      <a:pos x="connsiteX0" y="connsiteY0"/>
                    </a:cxn>
                    <a:cxn ang="0">
                      <a:pos x="connsiteX1" y="connsiteY1"/>
                    </a:cxn>
                    <a:cxn ang="0">
                      <a:pos x="connsiteX2" y="connsiteY2"/>
                    </a:cxn>
                  </a:cxnLst>
                  <a:rect l="l" t="t" r="r" b="b"/>
                  <a:pathLst>
                    <a:path w="1013087" h="1166207">
                      <a:moveTo>
                        <a:pt x="153990" y="1166207"/>
                      </a:moveTo>
                      <a:lnTo>
                        <a:pt x="1013087" y="612918"/>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8" name="Freeform 492"/>
                <p:cNvSpPr>
                  <a:spLocks noChangeArrowheads="1"/>
                </p:cNvSpPr>
                <p:nvPr/>
              </p:nvSpPr>
              <p:spPr bwMode="ltGray">
                <a:xfrm flipV="1">
                  <a:off x="2477722" y="4008599"/>
                  <a:ext cx="1351270" cy="729361"/>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1557"/>
                    <a:gd name="connsiteY0" fmla="*/ 436143 h 924457"/>
                    <a:gd name="connsiteX1" fmla="*/ 2981557 w 2981557"/>
                    <a:gd name="connsiteY1" fmla="*/ 924457 h 924457"/>
                    <a:gd name="connsiteX2" fmla="*/ 2750999 w 2981557"/>
                    <a:gd name="connsiteY2" fmla="*/ 862126 h 924457"/>
                    <a:gd name="connsiteX3" fmla="*/ 1888331 w 2981557"/>
                    <a:gd name="connsiteY3" fmla="*/ 12112 h 924457"/>
                    <a:gd name="connsiteX4" fmla="*/ 0 w 2981557"/>
                    <a:gd name="connsiteY4" fmla="*/ 0 h 924457"/>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5070 w 2805070"/>
                    <a:gd name="connsiteY0" fmla="*/ 436143 h 862126"/>
                    <a:gd name="connsiteX1" fmla="*/ 2750999 w 2805070"/>
                    <a:gd name="connsiteY1" fmla="*/ 862126 h 862126"/>
                    <a:gd name="connsiteX2" fmla="*/ 1888331 w 2805070"/>
                    <a:gd name="connsiteY2" fmla="*/ 12112 h 862126"/>
                    <a:gd name="connsiteX3" fmla="*/ 0 w 2805070"/>
                    <a:gd name="connsiteY3" fmla="*/ 0 h 862126"/>
                    <a:gd name="connsiteX0" fmla="*/ 2750999 w 2750999"/>
                    <a:gd name="connsiteY0" fmla="*/ 862126 h 862126"/>
                    <a:gd name="connsiteX1" fmla="*/ 1888331 w 2750999"/>
                    <a:gd name="connsiteY1" fmla="*/ 12112 h 862126"/>
                    <a:gd name="connsiteX2" fmla="*/ 0 w 2750999"/>
                    <a:gd name="connsiteY2" fmla="*/ 0 h 862126"/>
                    <a:gd name="connsiteX0" fmla="*/ 2789425 w 2789425"/>
                    <a:gd name="connsiteY0" fmla="*/ 896124 h 896124"/>
                    <a:gd name="connsiteX1" fmla="*/ 1888331 w 2789425"/>
                    <a:gd name="connsiteY1" fmla="*/ 12112 h 896124"/>
                    <a:gd name="connsiteX2" fmla="*/ 0 w 2789425"/>
                    <a:gd name="connsiteY2" fmla="*/ 0 h 896124"/>
                    <a:gd name="connsiteX0" fmla="*/ 2789425 w 2789425"/>
                    <a:gd name="connsiteY0" fmla="*/ 896124 h 896124"/>
                    <a:gd name="connsiteX1" fmla="*/ 2066053 w 2789425"/>
                    <a:gd name="connsiteY1" fmla="*/ 779 h 896124"/>
                    <a:gd name="connsiteX2" fmla="*/ 0 w 2789425"/>
                    <a:gd name="connsiteY2" fmla="*/ 0 h 896124"/>
                    <a:gd name="connsiteX0" fmla="*/ 2789425 w 2789425"/>
                    <a:gd name="connsiteY0" fmla="*/ 896124 h 896124"/>
                    <a:gd name="connsiteX1" fmla="*/ 2090070 w 2789425"/>
                    <a:gd name="connsiteY1" fmla="*/ 12112 h 896124"/>
                    <a:gd name="connsiteX2" fmla="*/ 0 w 2789425"/>
                    <a:gd name="connsiteY2" fmla="*/ 0 h 896124"/>
                    <a:gd name="connsiteX0" fmla="*/ 1578994 w 1578994"/>
                    <a:gd name="connsiteY0" fmla="*/ 901791 h 901791"/>
                    <a:gd name="connsiteX1" fmla="*/ 879639 w 1578994"/>
                    <a:gd name="connsiteY1" fmla="*/ 17779 h 901791"/>
                    <a:gd name="connsiteX2" fmla="*/ 0 w 1578994"/>
                    <a:gd name="connsiteY2" fmla="*/ 0 h 901791"/>
                    <a:gd name="connsiteX0" fmla="*/ 1382058 w 1382058"/>
                    <a:gd name="connsiteY0" fmla="*/ 890458 h 890458"/>
                    <a:gd name="connsiteX1" fmla="*/ 682703 w 1382058"/>
                    <a:gd name="connsiteY1" fmla="*/ 6446 h 890458"/>
                    <a:gd name="connsiteX2" fmla="*/ 0 w 1382058"/>
                    <a:gd name="connsiteY2" fmla="*/ 0 h 890458"/>
                    <a:gd name="connsiteX0" fmla="*/ 1324418 w 1324418"/>
                    <a:gd name="connsiteY0" fmla="*/ 918789 h 918789"/>
                    <a:gd name="connsiteX1" fmla="*/ 682703 w 1324418"/>
                    <a:gd name="connsiteY1" fmla="*/ 6446 h 918789"/>
                    <a:gd name="connsiteX2" fmla="*/ 0 w 1324418"/>
                    <a:gd name="connsiteY2" fmla="*/ 0 h 918789"/>
                    <a:gd name="connsiteX0" fmla="*/ 1343631 w 1343631"/>
                    <a:gd name="connsiteY0" fmla="*/ 850792 h 850792"/>
                    <a:gd name="connsiteX1" fmla="*/ 682703 w 1343631"/>
                    <a:gd name="connsiteY1" fmla="*/ 6446 h 850792"/>
                    <a:gd name="connsiteX2" fmla="*/ 0 w 1343631"/>
                    <a:gd name="connsiteY2" fmla="*/ 0 h 850792"/>
                    <a:gd name="connsiteX0" fmla="*/ 1362844 w 1362844"/>
                    <a:gd name="connsiteY0" fmla="*/ 867791 h 867791"/>
                    <a:gd name="connsiteX1" fmla="*/ 682703 w 1362844"/>
                    <a:gd name="connsiteY1" fmla="*/ 6446 h 867791"/>
                    <a:gd name="connsiteX2" fmla="*/ 0 w 1362844"/>
                    <a:gd name="connsiteY2" fmla="*/ 0 h 867791"/>
                  </a:gdLst>
                  <a:ahLst/>
                  <a:cxnLst>
                    <a:cxn ang="0">
                      <a:pos x="connsiteX0" y="connsiteY0"/>
                    </a:cxn>
                    <a:cxn ang="0">
                      <a:pos x="connsiteX1" y="connsiteY1"/>
                    </a:cxn>
                    <a:cxn ang="0">
                      <a:pos x="connsiteX2" y="connsiteY2"/>
                    </a:cxn>
                  </a:cxnLst>
                  <a:rect l="l" t="t" r="r" b="b"/>
                  <a:pathLst>
                    <a:path w="1362844" h="867791">
                      <a:moveTo>
                        <a:pt x="1362844" y="867791"/>
                      </a:moveTo>
                      <a:lnTo>
                        <a:pt x="682703" y="6446"/>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35" name="Group 256"/>
              <p:cNvGrpSpPr/>
              <p:nvPr/>
            </p:nvGrpSpPr>
            <p:grpSpPr>
              <a:xfrm>
                <a:off x="648204" y="1784654"/>
                <a:ext cx="7794467" cy="2754522"/>
                <a:chOff x="648204" y="1970299"/>
                <a:chExt cx="7794467" cy="2754522"/>
              </a:xfrm>
            </p:grpSpPr>
            <p:grpSp>
              <p:nvGrpSpPr>
                <p:cNvPr id="80" name="Group 252"/>
                <p:cNvGrpSpPr/>
                <p:nvPr/>
              </p:nvGrpSpPr>
              <p:grpSpPr>
                <a:xfrm>
                  <a:off x="648204" y="1970299"/>
                  <a:ext cx="7794467" cy="2754522"/>
                  <a:chOff x="648204" y="1970299"/>
                  <a:chExt cx="7794467" cy="2754522"/>
                </a:xfrm>
              </p:grpSpPr>
              <p:grpSp>
                <p:nvGrpSpPr>
                  <p:cNvPr id="84" name="Group 411"/>
                  <p:cNvGrpSpPr/>
                  <p:nvPr/>
                </p:nvGrpSpPr>
                <p:grpSpPr>
                  <a:xfrm>
                    <a:off x="6021329" y="2708384"/>
                    <a:ext cx="1510576" cy="1288947"/>
                    <a:chOff x="6472886" y="2130009"/>
                    <a:chExt cx="1018793" cy="1243021"/>
                  </a:xfrm>
                  <a:effectLst/>
                </p:grpSpPr>
                <p:cxnSp>
                  <p:nvCxnSpPr>
                    <p:cNvPr id="94" name="Straight Connector 452"/>
                    <p:cNvCxnSpPr>
                      <a:cxnSpLocks noChangeShapeType="1"/>
                    </p:cNvCxnSpPr>
                    <p:nvPr/>
                  </p:nvCxnSpPr>
                  <p:spPr bwMode="ltGray">
                    <a:xfrm>
                      <a:off x="6472886" y="2130009"/>
                      <a:ext cx="997822" cy="4066"/>
                    </a:xfrm>
                    <a:prstGeom prst="line">
                      <a:avLst/>
                    </a:prstGeom>
                    <a:noFill/>
                    <a:ln w="38100">
                      <a:solidFill>
                        <a:srgbClr val="FF0000"/>
                      </a:solidFill>
                      <a:round/>
                      <a:headEnd/>
                      <a:tailEnd/>
                    </a:ln>
                  </p:spPr>
                </p:cxnSp>
                <p:cxnSp>
                  <p:nvCxnSpPr>
                    <p:cNvPr id="95" name="Straight Connector 452"/>
                    <p:cNvCxnSpPr>
                      <a:cxnSpLocks noChangeShapeType="1"/>
                    </p:cNvCxnSpPr>
                    <p:nvPr/>
                  </p:nvCxnSpPr>
                  <p:spPr bwMode="ltGray">
                    <a:xfrm>
                      <a:off x="6619416" y="3367158"/>
                      <a:ext cx="872263" cy="5872"/>
                    </a:xfrm>
                    <a:prstGeom prst="line">
                      <a:avLst/>
                    </a:prstGeom>
                    <a:noFill/>
                    <a:ln w="38100">
                      <a:solidFill>
                        <a:srgbClr val="FF0000"/>
                      </a:solidFill>
                      <a:round/>
                      <a:headEnd/>
                      <a:tailEnd/>
                    </a:ln>
                  </p:spPr>
                </p:cxnSp>
                <p:sp>
                  <p:nvSpPr>
                    <p:cNvPr id="96" name="Freeform 492"/>
                    <p:cNvSpPr>
                      <a:spLocks noChangeArrowheads="1"/>
                    </p:cNvSpPr>
                    <p:nvPr/>
                  </p:nvSpPr>
                  <p:spPr bwMode="ltGray">
                    <a:xfrm flipV="1">
                      <a:off x="6698456" y="2131233"/>
                      <a:ext cx="697708" cy="1227342"/>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7" name="Freeform 492"/>
                    <p:cNvSpPr>
                      <a:spLocks noChangeArrowheads="1"/>
                    </p:cNvSpPr>
                    <p:nvPr/>
                  </p:nvSpPr>
                  <p:spPr bwMode="ltGray">
                    <a:xfrm flipH="1" flipV="1">
                      <a:off x="6709530" y="2136826"/>
                      <a:ext cx="702469" cy="1235345"/>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85" name="Freeform 492"/>
                  <p:cNvSpPr>
                    <a:spLocks noChangeArrowheads="1"/>
                  </p:cNvSpPr>
                  <p:nvPr/>
                </p:nvSpPr>
                <p:spPr bwMode="auto">
                  <a:xfrm flipV="1">
                    <a:off x="4324766" y="2750147"/>
                    <a:ext cx="1349475" cy="1246016"/>
                  </a:xfrm>
                  <a:custGeom>
                    <a:avLst/>
                    <a:gdLst>
                      <a:gd name="T0" fmla="*/ 1693068 w 1693068"/>
                      <a:gd name="T1" fmla="*/ 2093608 h 1419626"/>
                      <a:gd name="T2" fmla="*/ 1419225 w 1693068"/>
                      <a:gd name="T3" fmla="*/ 2100662 h 1419626"/>
                      <a:gd name="T4" fmla="*/ 354806 w 1693068"/>
                      <a:gd name="T5" fmla="*/ 3256 h 1419626"/>
                      <a:gd name="T6" fmla="*/ 0 w 1693068"/>
                      <a:gd name="T7" fmla="*/ 0 h 1419626"/>
                      <a:gd name="T8" fmla="*/ 0 60000 65536"/>
                      <a:gd name="T9" fmla="*/ 0 60000 65536"/>
                      <a:gd name="T10" fmla="*/ 0 60000 65536"/>
                      <a:gd name="T11" fmla="*/ 0 60000 65536"/>
                      <a:gd name="T12" fmla="*/ 0 w 1693068"/>
                      <a:gd name="T13" fmla="*/ 0 h 1419626"/>
                      <a:gd name="T14" fmla="*/ 1693068 w 1693068"/>
                      <a:gd name="T15" fmla="*/ 1419626 h 1419626"/>
                      <a:gd name="connsiteX0" fmla="*/ 1693068 w 1693068"/>
                      <a:gd name="connsiteY0" fmla="*/ 1414857 h 1419626"/>
                      <a:gd name="connsiteX1" fmla="*/ 1400012 w 1693068"/>
                      <a:gd name="connsiteY1" fmla="*/ 1419626 h 1419626"/>
                      <a:gd name="connsiteX2" fmla="*/ 354806 w 1693068"/>
                      <a:gd name="connsiteY2" fmla="*/ 2199 h 1419626"/>
                      <a:gd name="connsiteX3" fmla="*/ 0 w 1693068"/>
                      <a:gd name="connsiteY3" fmla="*/ 0 h 1419626"/>
                    </a:gdLst>
                    <a:ahLst/>
                    <a:cxnLst>
                      <a:cxn ang="0">
                        <a:pos x="connsiteX0" y="connsiteY0"/>
                      </a:cxn>
                      <a:cxn ang="0">
                        <a:pos x="connsiteX1" y="connsiteY1"/>
                      </a:cxn>
                      <a:cxn ang="0">
                        <a:pos x="connsiteX2" y="connsiteY2"/>
                      </a:cxn>
                      <a:cxn ang="0">
                        <a:pos x="connsiteX3" y="connsiteY3"/>
                      </a:cxn>
                    </a:cxnLst>
                    <a:rect l="l" t="t" r="r" b="b"/>
                    <a:pathLst>
                      <a:path w="1693068" h="1419626">
                        <a:moveTo>
                          <a:pt x="1693068" y="1414857"/>
                        </a:moveTo>
                        <a:lnTo>
                          <a:pt x="1400012" y="1419626"/>
                        </a:lnTo>
                        <a:lnTo>
                          <a:pt x="354806" y="2199"/>
                        </a:lnTo>
                        <a:lnTo>
                          <a:pt x="0" y="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6" name="Freeform 492"/>
                  <p:cNvSpPr>
                    <a:spLocks noChangeArrowheads="1"/>
                  </p:cNvSpPr>
                  <p:nvPr/>
                </p:nvSpPr>
                <p:spPr bwMode="auto">
                  <a:xfrm flipV="1">
                    <a:off x="2572658"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7"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8" name="Freeform 492"/>
                  <p:cNvSpPr>
                    <a:spLocks noChangeArrowheads="1"/>
                  </p:cNvSpPr>
                  <p:nvPr/>
                </p:nvSpPr>
                <p:spPr bwMode="auto">
                  <a:xfrm flipV="1">
                    <a:off x="648204" y="3630447"/>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9" name="Freeform 492"/>
                  <p:cNvSpPr>
                    <a:spLocks noChangeArrowheads="1"/>
                  </p:cNvSpPr>
                  <p:nvPr/>
                </p:nvSpPr>
                <p:spPr bwMode="auto">
                  <a:xfrm flipV="1">
                    <a:off x="900713" y="3980638"/>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0" name="Freeform 492"/>
                  <p:cNvSpPr>
                    <a:spLocks noChangeArrowheads="1"/>
                  </p:cNvSpPr>
                  <p:nvPr/>
                </p:nvSpPr>
                <p:spPr bwMode="auto">
                  <a:xfrm flipV="1">
                    <a:off x="946629"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1" name="Freeform 492"/>
                  <p:cNvSpPr>
                    <a:spLocks noChangeArrowheads="1"/>
                  </p:cNvSpPr>
                  <p:nvPr/>
                </p:nvSpPr>
                <p:spPr bwMode="auto">
                  <a:xfrm flipV="1">
                    <a:off x="1834361" y="2663554"/>
                    <a:ext cx="841679" cy="886766"/>
                  </a:xfrm>
                  <a:custGeom>
                    <a:avLst/>
                    <a:gdLst>
                      <a:gd name="T0" fmla="*/ 152400 w 1145381"/>
                      <a:gd name="T1" fmla="*/ 0 h 1179728"/>
                      <a:gd name="T2" fmla="*/ 1145381 w 1145381"/>
                      <a:gd name="T3" fmla="*/ 402275 h 1179728"/>
                      <a:gd name="T4" fmla="*/ 0 w 1145381"/>
                      <a:gd name="T5" fmla="*/ 911272 h 1179728"/>
                      <a:gd name="T6" fmla="*/ 0 60000 65536"/>
                      <a:gd name="T7" fmla="*/ 0 60000 65536"/>
                      <a:gd name="T8" fmla="*/ 0 60000 65536"/>
                      <a:gd name="T9" fmla="*/ 0 w 1145381"/>
                      <a:gd name="T10" fmla="*/ 0 h 1179728"/>
                      <a:gd name="T11" fmla="*/ 1145381 w 1145381"/>
                      <a:gd name="T12" fmla="*/ 1179728 h 1179728"/>
                      <a:gd name="connsiteX0" fmla="*/ 0 w 992981"/>
                      <a:gd name="connsiteY0" fmla="*/ 0 h 1038069"/>
                      <a:gd name="connsiteX1" fmla="*/ 992981 w 992981"/>
                      <a:gd name="connsiteY1" fmla="*/ 520784 h 1038069"/>
                      <a:gd name="connsiteX2" fmla="*/ 140598 w 992981"/>
                      <a:gd name="connsiteY2" fmla="*/ 1038069 h 1038069"/>
                      <a:gd name="connsiteX0" fmla="*/ 0 w 947350"/>
                      <a:gd name="connsiteY0" fmla="*/ 0 h 1038069"/>
                      <a:gd name="connsiteX1" fmla="*/ 947350 w 947350"/>
                      <a:gd name="connsiteY1" fmla="*/ 543450 h 1038069"/>
                      <a:gd name="connsiteX2" fmla="*/ 140598 w 947350"/>
                      <a:gd name="connsiteY2" fmla="*/ 1038069 h 1038069"/>
                      <a:gd name="connsiteX0" fmla="*/ 0 w 868096"/>
                      <a:gd name="connsiteY0" fmla="*/ 0 h 1055068"/>
                      <a:gd name="connsiteX1" fmla="*/ 868096 w 868096"/>
                      <a:gd name="connsiteY1" fmla="*/ 560449 h 1055068"/>
                      <a:gd name="connsiteX2" fmla="*/ 61344 w 868096"/>
                      <a:gd name="connsiteY2" fmla="*/ 1055068 h 1055068"/>
                      <a:gd name="connsiteX0" fmla="*/ 0 w 848883"/>
                      <a:gd name="connsiteY0" fmla="*/ 0 h 1055068"/>
                      <a:gd name="connsiteX1" fmla="*/ 848883 w 848883"/>
                      <a:gd name="connsiteY1" fmla="*/ 526451 h 1055068"/>
                      <a:gd name="connsiteX2" fmla="*/ 61344 w 848883"/>
                      <a:gd name="connsiteY2" fmla="*/ 1055068 h 1055068"/>
                    </a:gdLst>
                    <a:ahLst/>
                    <a:cxnLst>
                      <a:cxn ang="0">
                        <a:pos x="connsiteX0" y="connsiteY0"/>
                      </a:cxn>
                      <a:cxn ang="0">
                        <a:pos x="connsiteX1" y="connsiteY1"/>
                      </a:cxn>
                      <a:cxn ang="0">
                        <a:pos x="connsiteX2" y="connsiteY2"/>
                      </a:cxn>
                    </a:cxnLst>
                    <a:rect l="l" t="t" r="r" b="b"/>
                    <a:pathLst>
                      <a:path w="848883" h="1055068">
                        <a:moveTo>
                          <a:pt x="0" y="0"/>
                        </a:moveTo>
                        <a:lnTo>
                          <a:pt x="848883" y="526451"/>
                        </a:lnTo>
                        <a:lnTo>
                          <a:pt x="61344" y="1055068"/>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2" name="Freeform 91"/>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rgbClr val="FF0000"/>
                    </a:solidFill>
                    <a:round/>
                    <a:headEnd/>
                    <a:tailEn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3"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cxnSp>
              <p:nvCxnSpPr>
                <p:cNvPr id="81" name="Straight Connector 520"/>
                <p:cNvCxnSpPr>
                  <a:cxnSpLocks noChangeShapeType="1"/>
                </p:cNvCxnSpPr>
                <p:nvPr/>
              </p:nvCxnSpPr>
              <p:spPr bwMode="auto">
                <a:xfrm rot="10800000" flipH="1" flipV="1">
                  <a:off x="4305787" y="2741937"/>
                  <a:ext cx="1326698" cy="9567"/>
                </a:xfrm>
                <a:prstGeom prst="line">
                  <a:avLst/>
                </a:prstGeom>
                <a:noFill/>
                <a:ln w="38100">
                  <a:solidFill>
                    <a:srgbClr val="FF0000"/>
                  </a:solidFill>
                  <a:round/>
                  <a:headEnd/>
                  <a:tailEnd/>
                </a:ln>
              </p:spPr>
            </p:cxnSp>
            <p:cxnSp>
              <p:nvCxnSpPr>
                <p:cNvPr id="82" name="Straight Connector 520"/>
                <p:cNvCxnSpPr>
                  <a:cxnSpLocks noChangeShapeType="1"/>
                </p:cNvCxnSpPr>
                <p:nvPr/>
              </p:nvCxnSpPr>
              <p:spPr bwMode="auto">
                <a:xfrm rot="10800000" flipH="1" flipV="1">
                  <a:off x="4307684" y="3994168"/>
                  <a:ext cx="1326698" cy="9567"/>
                </a:xfrm>
                <a:prstGeom prst="line">
                  <a:avLst/>
                </a:prstGeom>
                <a:noFill/>
                <a:ln w="38100">
                  <a:solidFill>
                    <a:srgbClr val="FF0000"/>
                  </a:solidFill>
                  <a:round/>
                  <a:headEnd/>
                  <a:tailEnd/>
                </a:ln>
              </p:spPr>
            </p:cxnSp>
            <p:sp>
              <p:nvSpPr>
                <p:cNvPr id="83" name="Freeform 492"/>
                <p:cNvSpPr>
                  <a:spLocks noChangeArrowheads="1"/>
                </p:cNvSpPr>
                <p:nvPr/>
              </p:nvSpPr>
              <p:spPr bwMode="auto">
                <a:xfrm flipH="1" flipV="1">
                  <a:off x="4277313" y="2748109"/>
                  <a:ext cx="1398823" cy="1252391"/>
                </a:xfrm>
                <a:custGeom>
                  <a:avLst/>
                  <a:gdLst>
                    <a:gd name="T0" fmla="*/ 1754981 w 1754981"/>
                    <a:gd name="T1" fmla="*/ 2432144 h 1417278"/>
                    <a:gd name="T2" fmla="*/ 1316831 w 1754981"/>
                    <a:gd name="T3" fmla="*/ 2420545 h 1417278"/>
                    <a:gd name="T4" fmla="*/ 278606 w 1754981"/>
                    <a:gd name="T5" fmla="*/ 4496 h 1417278"/>
                    <a:gd name="T6" fmla="*/ 0 w 1754981"/>
                    <a:gd name="T7" fmla="*/ 0 h 1417278"/>
                    <a:gd name="T8" fmla="*/ 0 60000 65536"/>
                    <a:gd name="T9" fmla="*/ 0 60000 65536"/>
                    <a:gd name="T10" fmla="*/ 0 60000 65536"/>
                    <a:gd name="T11" fmla="*/ 0 60000 65536"/>
                    <a:gd name="T12" fmla="*/ 0 w 1754981"/>
                    <a:gd name="T13" fmla="*/ 0 h 1417278"/>
                    <a:gd name="T14" fmla="*/ 1754981 w 1754981"/>
                    <a:gd name="T15" fmla="*/ 1417278 h 1417278"/>
                    <a:gd name="connsiteX0" fmla="*/ 1754981 w 1754981"/>
                    <a:gd name="connsiteY0" fmla="*/ 1417278 h 1417278"/>
                    <a:gd name="connsiteX1" fmla="*/ 1340847 w 1754981"/>
                    <a:gd name="connsiteY1" fmla="*/ 1415894 h 1417278"/>
                    <a:gd name="connsiteX2" fmla="*/ 278606 w 1754981"/>
                    <a:gd name="connsiteY2" fmla="*/ 2619 h 1417278"/>
                    <a:gd name="connsiteX3" fmla="*/ 0 w 1754981"/>
                    <a:gd name="connsiteY3" fmla="*/ 0 h 1417278"/>
                    <a:gd name="connsiteX0" fmla="*/ 1754981 w 1754981"/>
                    <a:gd name="connsiteY0" fmla="*/ 1420031 h 1420031"/>
                    <a:gd name="connsiteX1" fmla="*/ 1340847 w 1754981"/>
                    <a:gd name="connsiteY1" fmla="*/ 1418647 h 1420031"/>
                    <a:gd name="connsiteX2" fmla="*/ 293017 w 1754981"/>
                    <a:gd name="connsiteY2" fmla="*/ 0 h 1420031"/>
                    <a:gd name="connsiteX3" fmla="*/ 0 w 1754981"/>
                    <a:gd name="connsiteY3" fmla="*/ 2753 h 1420031"/>
                  </a:gdLst>
                  <a:ahLst/>
                  <a:cxnLst>
                    <a:cxn ang="0">
                      <a:pos x="connsiteX0" y="connsiteY0"/>
                    </a:cxn>
                    <a:cxn ang="0">
                      <a:pos x="connsiteX1" y="connsiteY1"/>
                    </a:cxn>
                    <a:cxn ang="0">
                      <a:pos x="connsiteX2" y="connsiteY2"/>
                    </a:cxn>
                    <a:cxn ang="0">
                      <a:pos x="connsiteX3" y="connsiteY3"/>
                    </a:cxn>
                  </a:cxnLst>
                  <a:rect l="l" t="t" r="r" b="b"/>
                  <a:pathLst>
                    <a:path w="1754981" h="1420031">
                      <a:moveTo>
                        <a:pt x="1754981" y="1420031"/>
                      </a:moveTo>
                      <a:lnTo>
                        <a:pt x="1340847" y="1418647"/>
                      </a:lnTo>
                      <a:lnTo>
                        <a:pt x="293017" y="0"/>
                      </a:lnTo>
                      <a:lnTo>
                        <a:pt x="0" y="2753"/>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36" name="AutoShape 5"/>
              <p:cNvSpPr>
                <a:spLocks noChangeArrowheads="1"/>
              </p:cNvSpPr>
              <p:nvPr/>
            </p:nvSpPr>
            <p:spPr bwMode="ltGray">
              <a:xfrm>
                <a:off x="214064" y="1528757"/>
                <a:ext cx="8719464" cy="3405790"/>
              </a:xfrm>
              <a:prstGeom prst="roundRect">
                <a:avLst>
                  <a:gd name="adj" fmla="val 10995"/>
                </a:avLst>
              </a:prstGeom>
              <a:noFill/>
              <a:ln w="165100" algn="ctr">
                <a:solidFill>
                  <a:schemeClr val="bg1">
                    <a:lumMod val="75000"/>
                  </a:schemeClr>
                </a:solidFill>
                <a:round/>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37" name="Group 166"/>
              <p:cNvGrpSpPr/>
              <p:nvPr/>
            </p:nvGrpSpPr>
            <p:grpSpPr>
              <a:xfrm>
                <a:off x="443118" y="1581859"/>
                <a:ext cx="8373232" cy="3360741"/>
                <a:chOff x="443118" y="1767504"/>
                <a:chExt cx="8373232" cy="3360741"/>
              </a:xfrm>
            </p:grpSpPr>
            <p:pic>
              <p:nvPicPr>
                <p:cNvPr id="45" name="Picture 44"/>
                <p:cNvPicPr>
                  <a:picLocks noChangeAspect="1"/>
                </p:cNvPicPr>
                <p:nvPr/>
              </p:nvPicPr>
              <p:blipFill>
                <a:blip r:embed="rId2" cstate="print"/>
                <a:stretch>
                  <a:fillRect/>
                </a:stretch>
              </p:blipFill>
              <p:spPr>
                <a:xfrm>
                  <a:off x="2503556" y="2791276"/>
                  <a:ext cx="677171" cy="67717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46" name="Picture 45"/>
                <p:cNvPicPr>
                  <a:picLocks noChangeAspect="1"/>
                </p:cNvPicPr>
                <p:nvPr/>
              </p:nvPicPr>
              <p:blipFill>
                <a:blip r:embed="rId3" cstate="print"/>
                <a:stretch>
                  <a:fillRect/>
                </a:stretch>
              </p:blipFill>
              <p:spPr>
                <a:xfrm>
                  <a:off x="1435430" y="3352799"/>
                  <a:ext cx="683055" cy="683055"/>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47" name="Picture 9"/>
                <p:cNvPicPr>
                  <a:picLocks noChangeAspect="1" noChangeArrowheads="1"/>
                </p:cNvPicPr>
                <p:nvPr/>
              </p:nvPicPr>
              <p:blipFill>
                <a:blip r:embed="rId4" cstate="print">
                  <a:clrChange>
                    <a:clrFrom>
                      <a:srgbClr val="3838FF"/>
                    </a:clrFrom>
                    <a:clrTo>
                      <a:srgbClr val="3838FF">
                        <a:alpha val="0"/>
                      </a:srgbClr>
                    </a:clrTo>
                  </a:clrChange>
                </a:blip>
                <a:srcRect/>
                <a:stretch>
                  <a:fillRect/>
                </a:stretch>
              </p:blipFill>
              <p:spPr bwMode="auto">
                <a:xfrm rot="21002872">
                  <a:off x="2506368" y="2888328"/>
                  <a:ext cx="620416" cy="431377"/>
                </a:xfrm>
                <a:prstGeom prst="rect">
                  <a:avLst/>
                </a:prstGeom>
                <a:noFill/>
                <a:ln w="12700">
                  <a:noFill/>
                  <a:miter lim="800000"/>
                  <a:headEnd type="none" w="sm" len="sm"/>
                  <a:tailEnd type="none" w="sm" len="sm"/>
                </a:ln>
              </p:spPr>
            </p:pic>
            <p:pic>
              <p:nvPicPr>
                <p:cNvPr id="48" name="Picture 47"/>
                <p:cNvPicPr>
                  <a:picLocks noChangeAspect="1"/>
                </p:cNvPicPr>
                <p:nvPr/>
              </p:nvPicPr>
              <p:blipFill>
                <a:blip r:embed="rId5" cstate="print"/>
                <a:stretch>
                  <a:fillRect/>
                </a:stretch>
              </p:blipFill>
              <p:spPr>
                <a:xfrm>
                  <a:off x="623788" y="2355725"/>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49" name="Picture 48"/>
                <p:cNvPicPr>
                  <a:picLocks noChangeAspect="1"/>
                </p:cNvPicPr>
                <p:nvPr/>
              </p:nvPicPr>
              <p:blipFill>
                <a:blip r:embed="rId6" cstate="print"/>
                <a:stretch>
                  <a:fillRect/>
                </a:stretch>
              </p:blipFill>
              <p:spPr>
                <a:xfrm flipH="1">
                  <a:off x="443118" y="3252788"/>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50" name="Picture 49"/>
                <p:cNvPicPr>
                  <a:picLocks noChangeAspect="1"/>
                </p:cNvPicPr>
                <p:nvPr/>
              </p:nvPicPr>
              <p:blipFill>
                <a:blip r:embed="rId7" cstate="print"/>
                <a:stretch>
                  <a:fillRect/>
                </a:stretch>
              </p:blipFill>
              <p:spPr>
                <a:xfrm>
                  <a:off x="590451" y="4068582"/>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51" name="Picture 50"/>
                <p:cNvPicPr>
                  <a:picLocks noChangeAspect="1"/>
                </p:cNvPicPr>
                <p:nvPr/>
              </p:nvPicPr>
              <p:blipFill>
                <a:blip r:embed="rId8" cstate="print"/>
                <a:stretch>
                  <a:fillRect/>
                </a:stretch>
              </p:blipFill>
              <p:spPr>
                <a:xfrm>
                  <a:off x="1643761" y="4149545"/>
                  <a:ext cx="511968" cy="511968"/>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52" name="Picture 51"/>
                <p:cNvPicPr>
                  <a:picLocks noChangeAspect="1"/>
                </p:cNvPicPr>
                <p:nvPr/>
              </p:nvPicPr>
              <p:blipFill>
                <a:blip r:embed="rId9" cstate="print"/>
                <a:stretch>
                  <a:fillRect/>
                </a:stretch>
              </p:blipFill>
              <p:spPr>
                <a:xfrm>
                  <a:off x="1487818" y="2319149"/>
                  <a:ext cx="582577" cy="582577"/>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53" name="Picture 10"/>
                <p:cNvPicPr>
                  <a:picLocks noChangeAspect="1" noChangeArrowheads="1"/>
                </p:cNvPicPr>
                <p:nvPr/>
              </p:nvPicPr>
              <p:blipFill>
                <a:blip r:embed="rId10" cstate="print">
                  <a:clrChange>
                    <a:clrFrom>
                      <a:srgbClr val="000CFC"/>
                    </a:clrFrom>
                    <a:clrTo>
                      <a:srgbClr val="000CFC">
                        <a:alpha val="0"/>
                      </a:srgbClr>
                    </a:clrTo>
                  </a:clrChange>
                </a:blip>
                <a:srcRect/>
                <a:stretch>
                  <a:fillRect/>
                </a:stretch>
              </p:blipFill>
              <p:spPr bwMode="auto">
                <a:xfrm>
                  <a:off x="1485135" y="3422044"/>
                  <a:ext cx="573207" cy="511969"/>
                </a:xfrm>
                <a:prstGeom prst="rect">
                  <a:avLst/>
                </a:prstGeom>
                <a:noFill/>
                <a:ln w="12700">
                  <a:noFill/>
                  <a:miter lim="800000"/>
                  <a:headEnd type="none" w="sm" len="sm"/>
                  <a:tailEnd type="none" w="sm" len="sm"/>
                </a:ln>
              </p:spPr>
            </p:pic>
            <p:pic>
              <p:nvPicPr>
                <p:cNvPr id="54" name="Picture 53"/>
                <p:cNvPicPr>
                  <a:picLocks noChangeAspect="1"/>
                </p:cNvPicPr>
                <p:nvPr/>
              </p:nvPicPr>
              <p:blipFill>
                <a:blip r:embed="rId11" cstate="print"/>
                <a:stretch>
                  <a:fillRect/>
                </a:stretch>
              </p:blipFill>
              <p:spPr>
                <a:xfrm>
                  <a:off x="2035115" y="1767504"/>
                  <a:ext cx="588469"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55" name="Picture 54"/>
                <p:cNvPicPr>
                  <a:picLocks noChangeAspect="1"/>
                </p:cNvPicPr>
                <p:nvPr/>
              </p:nvPicPr>
              <p:blipFill>
                <a:blip r:embed="rId12" cstate="print"/>
                <a:stretch>
                  <a:fillRect/>
                </a:stretch>
              </p:blipFill>
              <p:spPr>
                <a:xfrm>
                  <a:off x="2687056" y="2204712"/>
                  <a:ext cx="667273"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56" name="Picture 55"/>
                <p:cNvPicPr>
                  <a:picLocks noChangeAspect="1"/>
                </p:cNvPicPr>
                <p:nvPr/>
              </p:nvPicPr>
              <p:blipFill>
                <a:blip r:embed="rId13" cstate="print"/>
                <a:stretch>
                  <a:fillRect/>
                </a:stretch>
              </p:blipFill>
              <p:spPr>
                <a:xfrm>
                  <a:off x="3741616" y="2418899"/>
                  <a:ext cx="661511" cy="661511"/>
                </a:xfrm>
                <a:prstGeom prst="roundRect">
                  <a:avLst/>
                </a:prstGeom>
                <a:ln w="25400">
                  <a:solidFill>
                    <a:srgbClr val="FF9900"/>
                  </a:solidFill>
                </a:ln>
                <a:effectLst>
                  <a:outerShdw blurRad="50800" dist="38100" dir="2700000" algn="tl" rotWithShape="0">
                    <a:srgbClr val="000000">
                      <a:alpha val="43000"/>
                    </a:srgbClr>
                  </a:outerShdw>
                </a:effectLst>
              </p:spPr>
            </p:pic>
            <p:grpSp>
              <p:nvGrpSpPr>
                <p:cNvPr id="57" name="Group 370"/>
                <p:cNvGrpSpPr/>
                <p:nvPr/>
              </p:nvGrpSpPr>
              <p:grpSpPr>
                <a:xfrm>
                  <a:off x="5481431" y="3562639"/>
                  <a:ext cx="1091856" cy="838100"/>
                  <a:chOff x="5774530" y="2719488"/>
                  <a:chExt cx="985837" cy="756721"/>
                </a:xfrm>
              </p:grpSpPr>
              <p:sp>
                <p:nvSpPr>
                  <p:cNvPr id="77" name="Rounded Rectangle 76"/>
                  <p:cNvSpPr/>
                  <p:nvPr/>
                </p:nvSpPr>
                <p:spPr bwMode="auto">
                  <a:xfrm>
                    <a:off x="5879306" y="2757488"/>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78" name="TextBox 77"/>
                  <p:cNvSpPr txBox="1">
                    <a:spLocks noChangeArrowheads="1"/>
                  </p:cNvSpPr>
                  <p:nvPr/>
                </p:nvSpPr>
                <p:spPr bwMode="auto">
                  <a:xfrm>
                    <a:off x="5774530" y="2719488"/>
                    <a:ext cx="985837" cy="25973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MISSION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CENTER</a:t>
                    </a:r>
                  </a:p>
                </p:txBody>
              </p:sp>
              <p:pic>
                <p:nvPicPr>
                  <p:cNvPr id="79" name="Picture 78"/>
                  <p:cNvPicPr>
                    <a:picLocks noChangeAspect="1"/>
                  </p:cNvPicPr>
                  <p:nvPr/>
                </p:nvPicPr>
                <p:blipFill>
                  <a:blip r:embed="rId14" cstate="print"/>
                  <a:stretch>
                    <a:fillRect/>
                  </a:stretch>
                </p:blipFill>
                <p:spPr>
                  <a:xfrm>
                    <a:off x="5903003" y="2977442"/>
                    <a:ext cx="716872" cy="498767"/>
                  </a:xfrm>
                  <a:prstGeom prst="roundRect">
                    <a:avLst/>
                  </a:prstGeom>
                  <a:ln w="25400">
                    <a:solidFill>
                      <a:srgbClr val="FF33CC"/>
                    </a:solidFill>
                  </a:ln>
                  <a:effectLst/>
                </p:spPr>
              </p:pic>
            </p:grpSp>
            <p:grpSp>
              <p:nvGrpSpPr>
                <p:cNvPr id="58" name="Group 371"/>
                <p:cNvGrpSpPr/>
                <p:nvPr/>
              </p:nvGrpSpPr>
              <p:grpSpPr>
                <a:xfrm>
                  <a:off x="5469524" y="2171989"/>
                  <a:ext cx="1082256" cy="828574"/>
                  <a:chOff x="5791199" y="1466951"/>
                  <a:chExt cx="985837" cy="754756"/>
                </a:xfrm>
              </p:grpSpPr>
              <p:sp>
                <p:nvSpPr>
                  <p:cNvPr id="74" name="Rounded Rectangle 73"/>
                  <p:cNvSpPr/>
                  <p:nvPr/>
                </p:nvSpPr>
                <p:spPr bwMode="auto">
                  <a:xfrm>
                    <a:off x="5895975" y="1504951"/>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pic>
                <p:nvPicPr>
                  <p:cNvPr id="75" name="Picture 74"/>
                  <p:cNvPicPr>
                    <a:picLocks noChangeAspect="1"/>
                  </p:cNvPicPr>
                  <p:nvPr/>
                </p:nvPicPr>
                <p:blipFill>
                  <a:blip r:embed="rId15" cstate="print"/>
                  <a:stretch>
                    <a:fillRect/>
                  </a:stretch>
                </p:blipFill>
                <p:spPr>
                  <a:xfrm>
                    <a:off x="5924790" y="1721744"/>
                    <a:ext cx="708886" cy="472591"/>
                  </a:xfrm>
                  <a:prstGeom prst="roundRect">
                    <a:avLst/>
                  </a:prstGeom>
                  <a:ln w="25400">
                    <a:solidFill>
                      <a:srgbClr val="FF33CC"/>
                    </a:solidFill>
                  </a:ln>
                  <a:effectLst/>
                </p:spPr>
              </p:pic>
              <p:sp>
                <p:nvSpPr>
                  <p:cNvPr id="76" name="TextBox 75"/>
                  <p:cNvSpPr txBox="1">
                    <a:spLocks noChangeArrowheads="1"/>
                  </p:cNvSpPr>
                  <p:nvPr/>
                </p:nvSpPr>
                <p:spPr bwMode="auto">
                  <a:xfrm>
                    <a:off x="5791199" y="1466951"/>
                    <a:ext cx="985837" cy="262043"/>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MISSION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CENTER</a:t>
                    </a:r>
                  </a:p>
                </p:txBody>
              </p:sp>
            </p:grpSp>
            <p:grpSp>
              <p:nvGrpSpPr>
                <p:cNvPr id="59" name="Group 384"/>
                <p:cNvGrpSpPr/>
                <p:nvPr/>
              </p:nvGrpSpPr>
              <p:grpSpPr>
                <a:xfrm>
                  <a:off x="7314994" y="2186277"/>
                  <a:ext cx="1082256" cy="742848"/>
                  <a:chOff x="7022953" y="1815770"/>
                  <a:chExt cx="1082256" cy="742848"/>
                </a:xfrm>
              </p:grpSpPr>
              <p:sp>
                <p:nvSpPr>
                  <p:cNvPr id="71" name="Rounded Rectangle 70"/>
                  <p:cNvSpPr/>
                  <p:nvPr/>
                </p:nvSpPr>
                <p:spPr bwMode="auto">
                  <a:xfrm>
                    <a:off x="7147502" y="1857376"/>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72" name="TextBox 71"/>
                  <p:cNvSpPr txBox="1">
                    <a:spLocks noChangeArrowheads="1"/>
                  </p:cNvSpPr>
                  <p:nvPr/>
                </p:nvSpPr>
                <p:spPr bwMode="auto">
                  <a:xfrm>
                    <a:off x="7022953" y="1815770"/>
                    <a:ext cx="1082256" cy="20547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End Users</a:t>
                    </a:r>
                  </a:p>
                </p:txBody>
              </p:sp>
              <p:pic>
                <p:nvPicPr>
                  <p:cNvPr id="73" name="Picture 72"/>
                  <p:cNvPicPr>
                    <a:picLocks noChangeAspect="1"/>
                  </p:cNvPicPr>
                  <p:nvPr/>
                </p:nvPicPr>
                <p:blipFill>
                  <a:blip r:embed="rId16" cstate="print"/>
                  <a:stretch>
                    <a:fillRect/>
                  </a:stretch>
                </p:blipFill>
                <p:spPr>
                  <a:xfrm>
                    <a:off x="7167754" y="1988344"/>
                    <a:ext cx="812865" cy="541911"/>
                  </a:xfrm>
                  <a:prstGeom prst="roundRect">
                    <a:avLst>
                      <a:gd name="adj" fmla="val 16667"/>
                    </a:avLst>
                  </a:prstGeom>
                  <a:ln w="25400">
                    <a:solidFill>
                      <a:srgbClr val="FF0000"/>
                    </a:solidFill>
                  </a:ln>
                  <a:effectLst/>
                </p:spPr>
              </p:pic>
            </p:grpSp>
            <p:grpSp>
              <p:nvGrpSpPr>
                <p:cNvPr id="60" name="Group 389"/>
                <p:cNvGrpSpPr/>
                <p:nvPr/>
              </p:nvGrpSpPr>
              <p:grpSpPr>
                <a:xfrm>
                  <a:off x="7300707" y="3681710"/>
                  <a:ext cx="1082256" cy="742848"/>
                  <a:chOff x="7111060" y="3099264"/>
                  <a:chExt cx="1082256" cy="742848"/>
                </a:xfrm>
              </p:grpSpPr>
              <p:sp>
                <p:nvSpPr>
                  <p:cNvPr id="68" name="Rounded Rectangle 67"/>
                  <p:cNvSpPr/>
                  <p:nvPr/>
                </p:nvSpPr>
                <p:spPr bwMode="auto">
                  <a:xfrm>
                    <a:off x="7235609" y="3140870"/>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69" name="TextBox 68"/>
                  <p:cNvSpPr txBox="1">
                    <a:spLocks noChangeArrowheads="1"/>
                  </p:cNvSpPr>
                  <p:nvPr/>
                </p:nvSpPr>
                <p:spPr bwMode="auto">
                  <a:xfrm>
                    <a:off x="7111060" y="3099264"/>
                    <a:ext cx="1082256" cy="20547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End Users</a:t>
                    </a:r>
                  </a:p>
                </p:txBody>
              </p:sp>
              <p:pic>
                <p:nvPicPr>
                  <p:cNvPr id="70" name="Picture 69"/>
                  <p:cNvPicPr>
                    <a:picLocks noChangeAspect="1"/>
                  </p:cNvPicPr>
                  <p:nvPr/>
                </p:nvPicPr>
                <p:blipFill>
                  <a:blip r:embed="rId17" cstate="print"/>
                  <a:stretch>
                    <a:fillRect/>
                  </a:stretch>
                </p:blipFill>
                <p:spPr>
                  <a:xfrm>
                    <a:off x="7250905" y="3283744"/>
                    <a:ext cx="811223" cy="545994"/>
                  </a:xfrm>
                  <a:prstGeom prst="roundRect">
                    <a:avLst/>
                  </a:prstGeom>
                  <a:ln w="25400">
                    <a:solidFill>
                      <a:srgbClr val="FF0000"/>
                    </a:solidFill>
                  </a:ln>
                  <a:effectLst/>
                </p:spPr>
              </p:pic>
            </p:grpSp>
            <p:grpSp>
              <p:nvGrpSpPr>
                <p:cNvPr id="61" name="Group 394"/>
                <p:cNvGrpSpPr/>
                <p:nvPr/>
              </p:nvGrpSpPr>
              <p:grpSpPr>
                <a:xfrm>
                  <a:off x="7734094" y="3038763"/>
                  <a:ext cx="1082256" cy="589295"/>
                  <a:chOff x="7818290" y="2544430"/>
                  <a:chExt cx="1082256" cy="589295"/>
                </a:xfrm>
              </p:grpSpPr>
              <p:grpSp>
                <p:nvGrpSpPr>
                  <p:cNvPr id="64" name="Group 390"/>
                  <p:cNvGrpSpPr/>
                  <p:nvPr/>
                </p:nvGrpSpPr>
                <p:grpSpPr>
                  <a:xfrm>
                    <a:off x="7818290" y="2544430"/>
                    <a:ext cx="1082256" cy="589295"/>
                    <a:chOff x="7032478" y="1901494"/>
                    <a:chExt cx="1082256" cy="589295"/>
                  </a:xfrm>
                </p:grpSpPr>
                <p:sp>
                  <p:nvSpPr>
                    <p:cNvPr id="66" name="Rounded Rectangle 65"/>
                    <p:cNvSpPr/>
                    <p:nvPr/>
                  </p:nvSpPr>
                  <p:spPr bwMode="auto">
                    <a:xfrm>
                      <a:off x="7147502" y="1933577"/>
                      <a:ext cx="839142" cy="55721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67" name="TextBox 66"/>
                    <p:cNvSpPr txBox="1">
                      <a:spLocks noChangeArrowheads="1"/>
                    </p:cNvSpPr>
                    <p:nvPr/>
                  </p:nvSpPr>
                  <p:spPr bwMode="auto">
                    <a:xfrm>
                      <a:off x="7032478" y="1901494"/>
                      <a:ext cx="1082256" cy="20547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Applications/Archives</a:t>
                      </a:r>
                    </a:p>
                  </p:txBody>
                </p:sp>
              </p:grpSp>
              <p:pic>
                <p:nvPicPr>
                  <p:cNvPr id="65" name="Picture 64"/>
                  <p:cNvPicPr>
                    <a:picLocks noChangeAspect="1"/>
                  </p:cNvPicPr>
                  <p:nvPr/>
                </p:nvPicPr>
                <p:blipFill>
                  <a:blip r:embed="rId18" cstate="print"/>
                  <a:stretch>
                    <a:fillRect/>
                  </a:stretch>
                </p:blipFill>
                <p:spPr>
                  <a:xfrm>
                    <a:off x="7960253" y="2726178"/>
                    <a:ext cx="788460" cy="383735"/>
                  </a:xfrm>
                  <a:prstGeom prst="roundRect">
                    <a:avLst/>
                  </a:prstGeom>
                  <a:ln w="25400">
                    <a:solidFill>
                      <a:srgbClr val="FF0000"/>
                    </a:solidFill>
                  </a:ln>
                  <a:effectLst/>
                </p:spPr>
              </p:pic>
            </p:grpSp>
            <p:pic>
              <p:nvPicPr>
                <p:cNvPr id="62" name="Picture 61"/>
                <p:cNvPicPr>
                  <a:picLocks noChangeAspect="1"/>
                </p:cNvPicPr>
                <p:nvPr/>
              </p:nvPicPr>
              <p:blipFill>
                <a:blip r:embed="rId19" cstate="print"/>
                <a:stretch>
                  <a:fillRect/>
                </a:stretch>
              </p:blipFill>
              <p:spPr>
                <a:xfrm>
                  <a:off x="3732093" y="3568301"/>
                  <a:ext cx="728494" cy="728494"/>
                </a:xfrm>
                <a:prstGeom prst="roundRect">
                  <a:avLst/>
                </a:prstGeom>
                <a:ln w="25400">
                  <a:solidFill>
                    <a:srgbClr val="FF9900"/>
                  </a:solidFill>
                </a:ln>
                <a:effectLst>
                  <a:outerShdw blurRad="50800" dist="38100" dir="2700000" algn="tl" rotWithShape="0">
                    <a:srgbClr val="000000">
                      <a:alpha val="43000"/>
                    </a:srgbClr>
                  </a:outerShdw>
                </a:effectLst>
              </p:spPr>
            </p:pic>
            <p:pic>
              <p:nvPicPr>
                <p:cNvPr id="63" name="Picture 62"/>
                <p:cNvPicPr>
                  <a:picLocks noChangeAspect="1"/>
                </p:cNvPicPr>
                <p:nvPr/>
              </p:nvPicPr>
              <p:blipFill>
                <a:blip r:embed="rId20" cstate="print"/>
                <a:stretch>
                  <a:fillRect/>
                </a:stretch>
              </p:blipFill>
              <p:spPr>
                <a:xfrm>
                  <a:off x="2250616" y="4457583"/>
                  <a:ext cx="457200" cy="670662"/>
                </a:xfrm>
                <a:prstGeom prst="roundRect">
                  <a:avLst/>
                </a:prstGeom>
                <a:ln w="25400">
                  <a:solidFill>
                    <a:srgbClr val="008000"/>
                  </a:solidFill>
                </a:ln>
                <a:effectLst>
                  <a:outerShdw blurRad="50800" dist="38100" dir="2700000" algn="tl" rotWithShape="0">
                    <a:srgbClr val="000000">
                      <a:alpha val="43000"/>
                    </a:srgbClr>
                  </a:outerShdw>
                </a:effectLst>
              </p:spPr>
            </p:pic>
          </p:grpSp>
          <p:grpSp>
            <p:nvGrpSpPr>
              <p:cNvPr id="38" name="Group 272"/>
              <p:cNvGrpSpPr/>
              <p:nvPr/>
            </p:nvGrpSpPr>
            <p:grpSpPr>
              <a:xfrm>
                <a:off x="4620835" y="587030"/>
                <a:ext cx="4360984" cy="1322463"/>
                <a:chOff x="4620835" y="772675"/>
                <a:chExt cx="4360984" cy="1322463"/>
              </a:xfrm>
            </p:grpSpPr>
            <p:grpSp>
              <p:nvGrpSpPr>
                <p:cNvPr id="39" name="Group 264"/>
                <p:cNvGrpSpPr/>
                <p:nvPr/>
              </p:nvGrpSpPr>
              <p:grpSpPr>
                <a:xfrm>
                  <a:off x="4620835" y="772676"/>
                  <a:ext cx="4360984" cy="1322462"/>
                  <a:chOff x="4620835" y="772676"/>
                  <a:chExt cx="4360984" cy="1322462"/>
                </a:xfrm>
              </p:grpSpPr>
              <p:sp>
                <p:nvSpPr>
                  <p:cNvPr id="41" name="AutoShape 5"/>
                  <p:cNvSpPr>
                    <a:spLocks noChangeArrowheads="1"/>
                  </p:cNvSpPr>
                  <p:nvPr/>
                </p:nvSpPr>
                <p:spPr bwMode="ltGray">
                  <a:xfrm>
                    <a:off x="5251151" y="772676"/>
                    <a:ext cx="3679790" cy="940722"/>
                  </a:xfrm>
                  <a:prstGeom prst="roundRect">
                    <a:avLst>
                      <a:gd name="adj" fmla="val 32106"/>
                    </a:avLst>
                  </a:prstGeom>
                  <a:solidFill>
                    <a:schemeClr val="bg1">
                      <a:lumMod val="75000"/>
                    </a:schemeClr>
                  </a:solidFill>
                  <a:ln w="165100" algn="ctr">
                    <a:solidFill>
                      <a:schemeClr val="bg1">
                        <a:lumMod val="75000"/>
                      </a:schemeClr>
                    </a:solidFill>
                    <a:round/>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ext Box 379"/>
                  <p:cNvSpPr txBox="1">
                    <a:spLocks noChangeArrowheads="1"/>
                  </p:cNvSpPr>
                  <p:nvPr/>
                </p:nvSpPr>
                <p:spPr bwMode="auto">
                  <a:xfrm>
                    <a:off x="6655644" y="1163009"/>
                    <a:ext cx="2326175" cy="493151"/>
                  </a:xfrm>
                  <a:prstGeom prst="rect">
                    <a:avLst/>
                  </a:prstGeom>
                  <a:noFill/>
                  <a:ln w="12700">
                    <a:noFill/>
                    <a:miter lim="800000"/>
                    <a:headEnd type="none" w="sm" len="sm"/>
                    <a:tailEnd type="none" w="sm" len="sm"/>
                  </a:ln>
                </p:spPr>
                <p:txBody>
                  <a:bodyPr wrap="square">
                    <a:spAutoFit/>
                  </a:bodyPr>
                  <a:lstStyle/>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Security</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Delta-DOR</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System Architecture</a:t>
                    </a:r>
                    <a:endParaRPr kumimoji="0" lang="en-US" sz="500" b="1" i="0" u="none" strike="noStrike" kern="1200" cap="none" spc="0" normalizeH="0" baseline="0" noProof="0" dirty="0">
                      <a:ln>
                        <a:noFill/>
                      </a:ln>
                      <a:solidFill>
                        <a:srgbClr val="FF9933"/>
                      </a:solidFill>
                      <a:effectLst/>
                      <a:uLnTx/>
                      <a:uFillTx/>
                      <a:latin typeface="Arial" charset="0"/>
                      <a:ea typeface="+mn-ea"/>
                      <a:cs typeface="+mn-cs"/>
                    </a:endParaRPr>
                  </a:p>
                  <a:p>
                    <a:pPr marL="112713" marR="0" lvl="0" indent="-112713" algn="l" defTabSz="914400" rtl="0" eaLnBrk="1" fontAlgn="base" latinLnBrk="0" hangingPunct="1">
                      <a:lnSpc>
                        <a:spcPct val="90000"/>
                      </a:lnSpc>
                      <a:spcBef>
                        <a:spcPct val="0"/>
                      </a:spcBef>
                      <a:spcAft>
                        <a:spcPct val="0"/>
                      </a:spcAft>
                      <a:buClrTx/>
                      <a:buSzTx/>
                      <a:buFontTx/>
                      <a:buNone/>
                      <a:tabLst/>
                      <a:defRPr/>
                    </a:pPr>
                    <a:endParaRPr kumimoji="0" lang="en-US" sz="500" b="1" i="0" u="none" strike="noStrike" kern="1200" cap="none" spc="0" normalizeH="0" baseline="0" noProof="0" dirty="0">
                      <a:ln>
                        <a:noFill/>
                      </a:ln>
                      <a:solidFill>
                        <a:srgbClr val="0033CC"/>
                      </a:solidFill>
                      <a:effectLst/>
                      <a:uLnTx/>
                      <a:uFillTx/>
                      <a:latin typeface="Arial" charset="0"/>
                      <a:ea typeface="+mn-ea"/>
                      <a:cs typeface="+mn-cs"/>
                    </a:endParaRPr>
                  </a:p>
                </p:txBody>
              </p:sp>
              <p:sp>
                <p:nvSpPr>
                  <p:cNvPr id="43" name="Arc 42"/>
                  <p:cNvSpPr/>
                  <p:nvPr/>
                </p:nvSpPr>
                <p:spPr bwMode="auto">
                  <a:xfrm rot="5400000">
                    <a:off x="4616397" y="1084795"/>
                    <a:ext cx="639191" cy="630316"/>
                  </a:xfrm>
                  <a:prstGeom prst="arc">
                    <a:avLst/>
                  </a:prstGeom>
                  <a:noFill/>
                  <a:ln w="165100" algn="ctr">
                    <a:solidFill>
                      <a:schemeClr val="bg1">
                        <a:lumMod val="75000"/>
                      </a:schemeClr>
                    </a:solidFill>
                    <a:round/>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44" name="Straight Connector 43"/>
                  <p:cNvCxnSpPr/>
                  <p:nvPr/>
                </p:nvCxnSpPr>
                <p:spPr bwMode="auto">
                  <a:xfrm rot="5400000" flipH="1" flipV="1">
                    <a:off x="8629098" y="1793297"/>
                    <a:ext cx="603682" cy="0"/>
                  </a:xfrm>
                  <a:prstGeom prst="line">
                    <a:avLst/>
                  </a:prstGeom>
                  <a:noFill/>
                  <a:ln w="165100" algn="ctr">
                    <a:solidFill>
                      <a:schemeClr val="bg1">
                        <a:lumMod val="75000"/>
                      </a:schemeClr>
                    </a:solidFill>
                    <a:round/>
                    <a:headEnd type="none" w="sm" len="sm"/>
                    <a:tailEnd type="none" w="sm" len="sm"/>
                  </a:ln>
                </p:spPr>
              </p:cxnSp>
            </p:grpSp>
            <p:sp>
              <p:nvSpPr>
                <p:cNvPr id="40" name="Rounded Rectangle 39"/>
                <p:cNvSpPr/>
                <p:nvPr/>
              </p:nvSpPr>
              <p:spPr bwMode="auto">
                <a:xfrm>
                  <a:off x="7076535" y="772675"/>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Systems Engineering</a:t>
                  </a:r>
                </a:p>
              </p:txBody>
            </p:sp>
          </p:grpSp>
        </p:grpSp>
        <p:pic>
          <p:nvPicPr>
            <p:cNvPr id="7" name="Picture 2"/>
            <p:cNvPicPr>
              <a:picLocks noChangeAspect="1" noChangeArrowheads="1"/>
            </p:cNvPicPr>
            <p:nvPr/>
          </p:nvPicPr>
          <p:blipFill>
            <a:blip r:embed="rId21" cstate="print">
              <a:lum bright="30000" contrast="30000"/>
            </a:blip>
            <a:srcRect/>
            <a:stretch>
              <a:fillRect/>
            </a:stretch>
          </p:blipFill>
          <p:spPr bwMode="auto">
            <a:xfrm>
              <a:off x="2029821" y="5472479"/>
              <a:ext cx="355555" cy="524893"/>
            </a:xfrm>
            <a:prstGeom prst="rect">
              <a:avLst/>
            </a:prstGeom>
            <a:noFill/>
            <a:ln w="9525">
              <a:noFill/>
              <a:miter lim="800000"/>
              <a:headEnd/>
              <a:tailEnd/>
            </a:ln>
          </p:spPr>
        </p:pic>
        <p:pic>
          <p:nvPicPr>
            <p:cNvPr id="8" name="Picture 38" descr="Gilles Moury">
              <a:hlinkClick r:id="rId22"/>
            </p:cNvPr>
            <p:cNvPicPr>
              <a:picLocks noChangeAspect="1" noChangeArrowheads="1"/>
            </p:cNvPicPr>
            <p:nvPr/>
          </p:nvPicPr>
          <p:blipFill>
            <a:blip r:embed="rId23" cstate="print"/>
            <a:srcRect/>
            <a:stretch>
              <a:fillRect/>
            </a:stretch>
          </p:blipFill>
          <p:spPr bwMode="auto">
            <a:xfrm>
              <a:off x="2421320" y="5486864"/>
              <a:ext cx="377348" cy="504952"/>
            </a:xfrm>
            <a:prstGeom prst="rect">
              <a:avLst/>
            </a:prstGeom>
            <a:noFill/>
            <a:ln w="9525">
              <a:noFill/>
              <a:miter lim="800000"/>
              <a:headEnd/>
              <a:tailEnd/>
            </a:ln>
          </p:spPr>
        </p:pic>
        <p:pic>
          <p:nvPicPr>
            <p:cNvPr id="9" name="Picture 40" descr="Dai Stanton">
              <a:hlinkClick r:id="rId24"/>
            </p:cNvPr>
            <p:cNvPicPr>
              <a:picLocks noChangeAspect="1" noChangeArrowheads="1"/>
            </p:cNvPicPr>
            <p:nvPr/>
          </p:nvPicPr>
          <p:blipFill>
            <a:blip r:embed="rId25" cstate="print">
              <a:lum bright="20000" contrast="30000"/>
            </a:blip>
            <a:srcRect/>
            <a:stretch>
              <a:fillRect/>
            </a:stretch>
          </p:blipFill>
          <p:spPr bwMode="auto">
            <a:xfrm>
              <a:off x="4533595" y="5535410"/>
              <a:ext cx="334947" cy="466725"/>
            </a:xfrm>
            <a:prstGeom prst="rect">
              <a:avLst/>
            </a:prstGeom>
            <a:noFill/>
            <a:ln w="9525">
              <a:noFill/>
              <a:miter lim="800000"/>
              <a:headEnd/>
              <a:tailEnd/>
            </a:ln>
          </p:spPr>
        </p:pic>
        <p:pic>
          <p:nvPicPr>
            <p:cNvPr id="10" name="Picture 31" descr="Takahiro Yamada">
              <a:hlinkClick r:id="rId26"/>
            </p:cNvPr>
            <p:cNvPicPr>
              <a:picLocks noChangeAspect="1" noChangeArrowheads="1"/>
            </p:cNvPicPr>
            <p:nvPr/>
          </p:nvPicPr>
          <p:blipFill>
            <a:blip r:embed="rId27" cstate="print">
              <a:lum bright="20000"/>
            </a:blip>
            <a:srcRect/>
            <a:stretch>
              <a:fillRect/>
            </a:stretch>
          </p:blipFill>
          <p:spPr bwMode="auto">
            <a:xfrm>
              <a:off x="4418380" y="1316725"/>
              <a:ext cx="339708" cy="414338"/>
            </a:xfrm>
            <a:prstGeom prst="rect">
              <a:avLst/>
            </a:prstGeom>
            <a:noFill/>
            <a:ln w="9525">
              <a:noFill/>
              <a:miter lim="800000"/>
              <a:headEnd/>
              <a:tailEnd/>
            </a:ln>
          </p:spPr>
        </p:pic>
        <p:pic>
          <p:nvPicPr>
            <p:cNvPr id="11" name="Picture 33" descr="ErikBarkleySmall"/>
            <p:cNvPicPr>
              <a:picLocks noChangeAspect="1" noChangeArrowheads="1"/>
            </p:cNvPicPr>
            <p:nvPr/>
          </p:nvPicPr>
          <p:blipFill>
            <a:blip r:embed="rId28" cstate="print"/>
            <a:srcRect/>
            <a:stretch>
              <a:fillRect/>
            </a:stretch>
          </p:blipFill>
          <p:spPr bwMode="auto">
            <a:xfrm>
              <a:off x="3061604" y="5410178"/>
              <a:ext cx="410927" cy="589025"/>
            </a:xfrm>
            <a:prstGeom prst="rect">
              <a:avLst/>
            </a:prstGeom>
            <a:noFill/>
            <a:ln w="9525">
              <a:noFill/>
              <a:miter lim="800000"/>
              <a:headEnd/>
              <a:tailEnd/>
            </a:ln>
          </p:spPr>
        </p:pic>
        <p:pic>
          <p:nvPicPr>
            <p:cNvPr id="12" name="Picture 30" descr="Peter M. Shames ">
              <a:hlinkClick r:id="rId29"/>
            </p:cNvPr>
            <p:cNvPicPr>
              <a:picLocks noChangeAspect="1" noChangeArrowheads="1"/>
            </p:cNvPicPr>
            <p:nvPr/>
          </p:nvPicPr>
          <p:blipFill>
            <a:blip r:embed="rId30" cstate="print"/>
            <a:srcRect/>
            <a:stretch>
              <a:fillRect/>
            </a:stretch>
          </p:blipFill>
          <p:spPr bwMode="auto">
            <a:xfrm>
              <a:off x="3995925" y="1316725"/>
              <a:ext cx="333359" cy="434975"/>
            </a:xfrm>
            <a:prstGeom prst="rect">
              <a:avLst/>
            </a:prstGeom>
            <a:noFill/>
            <a:ln w="9525">
              <a:noFill/>
              <a:miter lim="800000"/>
              <a:headEnd/>
              <a:tailEnd/>
            </a:ln>
          </p:spPr>
        </p:pic>
        <p:pic>
          <p:nvPicPr>
            <p:cNvPr id="13" name="Picture 1"/>
            <p:cNvPicPr>
              <a:picLocks noChangeAspect="1" noChangeArrowheads="1"/>
            </p:cNvPicPr>
            <p:nvPr/>
          </p:nvPicPr>
          <p:blipFill>
            <a:blip r:embed="rId31" cstate="print"/>
            <a:srcRect/>
            <a:stretch>
              <a:fillRect/>
            </a:stretch>
          </p:blipFill>
          <p:spPr bwMode="auto">
            <a:xfrm>
              <a:off x="957341" y="1257409"/>
              <a:ext cx="370026" cy="493368"/>
            </a:xfrm>
            <a:prstGeom prst="rect">
              <a:avLst/>
            </a:prstGeom>
            <a:noFill/>
            <a:ln w="9525">
              <a:noFill/>
              <a:miter lim="800000"/>
              <a:headEnd/>
              <a:tailEnd/>
            </a:ln>
          </p:spPr>
        </p:pic>
      </p:grpSp>
      <p:sp>
        <p:nvSpPr>
          <p:cNvPr id="163" name="Rounded Rectangle 162"/>
          <p:cNvSpPr/>
          <p:nvPr/>
        </p:nvSpPr>
        <p:spPr bwMode="auto">
          <a:xfrm>
            <a:off x="1459525" y="1187033"/>
            <a:ext cx="634577" cy="234191"/>
          </a:xfrm>
          <a:prstGeom prst="roundRect">
            <a:avLst>
              <a:gd name="adj" fmla="val 16667"/>
            </a:avLst>
          </a:prstGeom>
          <a:solidFill>
            <a:srgbClr val="D27D00"/>
          </a:solidFill>
          <a:ln>
            <a:noFill/>
            <a:headEnd/>
            <a:tailEnd/>
          </a:ln>
        </p:spPr>
        <p:style>
          <a:lnRef idx="1">
            <a:schemeClr val="dk1"/>
          </a:lnRef>
          <a:fillRef idx="2">
            <a:schemeClr val="dk1"/>
          </a:fillRef>
          <a:effectRef idx="1">
            <a:schemeClr val="dk1"/>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CESG Chairs</a:t>
            </a:r>
          </a:p>
        </p:txBody>
      </p:sp>
      <p:pic>
        <p:nvPicPr>
          <p:cNvPr id="164" name="Picture 2"/>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475154" y="5690840"/>
            <a:ext cx="353680" cy="510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3"/>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4705615" y="1495478"/>
            <a:ext cx="334397" cy="459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 name="Picture 7"/>
          <p:cNvPicPr>
            <a:picLocks noChangeAspect="1" noChangeArrowheads="1"/>
          </p:cNvPicPr>
          <p:nvPr/>
        </p:nvPicPr>
        <p:blipFill rotWithShape="1">
          <a:blip r:embed="rId34" cstate="print">
            <a:extLst>
              <a:ext uri="{28A0092B-C50C-407E-A947-70E740481C1C}">
                <a14:useLocalDpi xmlns:a14="http://schemas.microsoft.com/office/drawing/2010/main" val="0"/>
              </a:ext>
            </a:extLst>
          </a:blip>
          <a:srcRect l="1874" t="-10575" r="30460" b="-7447"/>
          <a:stretch/>
        </p:blipFill>
        <p:spPr bwMode="auto">
          <a:xfrm>
            <a:off x="5828834" y="5675590"/>
            <a:ext cx="483910" cy="56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 name="Picture 8"/>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4820408" y="5720529"/>
            <a:ext cx="472425" cy="47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 name="Picture 167" descr="Tai smile2 img-1843.jpg"/>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777507" y="1494273"/>
            <a:ext cx="375250" cy="460636"/>
          </a:xfrm>
          <a:prstGeom prst="rect">
            <a:avLst/>
          </a:prstGeom>
        </p:spPr>
      </p:pic>
      <p:pic>
        <p:nvPicPr>
          <p:cNvPr id="169" name="Picture 2" descr="Scott Burleigh"/>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449108" y="5685866"/>
            <a:ext cx="346499" cy="500499"/>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4" descr="Jonathan Wilmot"/>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246015" y="5674834"/>
            <a:ext cx="366260" cy="531668"/>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6" descr="Xiongwen H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655988" y="5672987"/>
            <a:ext cx="362716" cy="582937"/>
          </a:xfrm>
          <a:prstGeom prst="rect">
            <a:avLst/>
          </a:prstGeom>
          <a:noFill/>
          <a:extLst>
            <a:ext uri="{909E8E84-426E-40DD-AFC4-6F175D3DCCD1}">
              <a14:hiddenFill xmlns:a14="http://schemas.microsoft.com/office/drawing/2010/main">
                <a:solidFill>
                  <a:srgbClr val="FFFFFF"/>
                </a:solidFill>
              </a14:hiddenFill>
            </a:ext>
          </a:extLst>
        </p:spPr>
      </p:pic>
      <p:sp>
        <p:nvSpPr>
          <p:cNvPr id="172" name="TextBox 171"/>
          <p:cNvSpPr txBox="1"/>
          <p:nvPr/>
        </p:nvSpPr>
        <p:spPr>
          <a:xfrm>
            <a:off x="2820920" y="1221783"/>
            <a:ext cx="938077" cy="584775"/>
          </a:xfrm>
          <a:prstGeom prst="rect">
            <a:avLst/>
          </a:prstGeom>
          <a:solidFill>
            <a:schemeClr val="accent1">
              <a:lumMod val="20000"/>
              <a:lumOff val="80000"/>
            </a:schemeClr>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charset="0"/>
                <a:ea typeface="+mn-ea"/>
                <a:cs typeface="+mn-cs"/>
              </a:rPr>
              <a:t>6 Areas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charset="0"/>
                <a:ea typeface="+mn-ea"/>
                <a:cs typeface="+mn-cs"/>
              </a:rPr>
              <a:t>23 WGs</a:t>
            </a:r>
          </a:p>
        </p:txBody>
      </p:sp>
      <p:pic>
        <p:nvPicPr>
          <p:cNvPr id="173" name="Picture 172"/>
          <p:cNvPicPr>
            <a:picLocks noChangeAspect="1"/>
          </p:cNvPicPr>
          <p:nvPr/>
        </p:nvPicPr>
        <p:blipFill rotWithShape="1">
          <a:blip r:embed="rId40" cstate="print">
            <a:extLst>
              <a:ext uri="{28A0092B-C50C-407E-A947-70E740481C1C}">
                <a14:useLocalDpi xmlns:a14="http://schemas.microsoft.com/office/drawing/2010/main" val="0"/>
              </a:ext>
            </a:extLst>
          </a:blip>
          <a:srcRect t="18132"/>
          <a:stretch/>
        </p:blipFill>
        <p:spPr>
          <a:xfrm>
            <a:off x="3764061" y="5604418"/>
            <a:ext cx="467183" cy="558847"/>
          </a:xfrm>
          <a:prstGeom prst="rect">
            <a:avLst/>
          </a:prstGeom>
        </p:spPr>
      </p:pic>
    </p:spTree>
    <p:extLst>
      <p:ext uri="{BB962C8B-B14F-4D97-AF65-F5344CB8AC3E}">
        <p14:creationId xmlns:p14="http://schemas.microsoft.com/office/powerpoint/2010/main" val="355538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398" y="241385"/>
            <a:ext cx="8229600" cy="460860"/>
          </a:xfrm>
        </p:spPr>
        <p:txBody>
          <a:bodyPr/>
          <a:lstStyle/>
          <a:p>
            <a:r>
              <a:rPr lang="en-US" dirty="0"/>
              <a:t>CCSDS Publications since CMC Mtg Spring 2020</a:t>
            </a:r>
          </a:p>
        </p:txBody>
      </p:sp>
      <p:sp>
        <p:nvSpPr>
          <p:cNvPr id="3" name="Content Placeholder 2"/>
          <p:cNvSpPr>
            <a:spLocks noGrp="1"/>
          </p:cNvSpPr>
          <p:nvPr>
            <p:ph idx="1"/>
          </p:nvPr>
        </p:nvSpPr>
        <p:spPr>
          <a:xfrm>
            <a:off x="609600" y="888795"/>
            <a:ext cx="10972800" cy="5376700"/>
          </a:xfrm>
        </p:spPr>
        <p:txBody>
          <a:bodyPr/>
          <a:lstStyle/>
          <a:p>
            <a:pPr marL="0" indent="0">
              <a:buNone/>
            </a:pPr>
            <a:r>
              <a:rPr lang="en-US" sz="1800" dirty="0">
                <a:solidFill>
                  <a:srgbClr val="0070C0"/>
                </a:solidFill>
              </a:rPr>
              <a:t>Blue Books – Recommended Standards</a:t>
            </a:r>
          </a:p>
          <a:p>
            <a:pPr marL="227013" indent="-227013">
              <a:lnSpc>
                <a:spcPct val="100000"/>
              </a:lnSpc>
              <a:spcAft>
                <a:spcPts val="0"/>
              </a:spcAft>
            </a:pPr>
            <a:r>
              <a:rPr lang="en-GB" sz="1600" dirty="0">
                <a:solidFill>
                  <a:srgbClr val="000000"/>
                </a:solidFill>
                <a:ea typeface="Calibri" panose="020F0502020204030204" pitchFamily="34" charset="0"/>
                <a:cs typeface="Times New Roman" panose="02020603050405020304" pitchFamily="18" charset="0"/>
              </a:rPr>
              <a:t>CCSDS 133.0-B-2, Space Packet Protocol (Blue Book, Issue 2)	 </a:t>
            </a:r>
          </a:p>
          <a:p>
            <a:pPr marL="227013" indent="-227013">
              <a:lnSpc>
                <a:spcPct val="100000"/>
              </a:lnSpc>
            </a:pPr>
            <a:r>
              <a:rPr lang="en-GB" sz="1600" dirty="0">
                <a:solidFill>
                  <a:srgbClr val="000000"/>
                </a:solidFill>
                <a:ea typeface="Calibri" panose="020F0502020204030204" pitchFamily="34" charset="0"/>
                <a:cs typeface="Times New Roman" panose="02020603050405020304" pitchFamily="18" charset="0"/>
              </a:rPr>
              <a:t>CCSDS 503.0-B-2, Tracking Data Message (Blue Book, Issue 2)</a:t>
            </a:r>
            <a:endParaRPr lang="en-US" sz="1600" dirty="0">
              <a:solidFill>
                <a:srgbClr val="000000"/>
              </a:solidFill>
              <a:ea typeface="Calibri" panose="020F0502020204030204" pitchFamily="34" charset="0"/>
              <a:cs typeface="Times New Roman" panose="02020603050405020304" pitchFamily="18" charset="0"/>
            </a:endParaRPr>
          </a:p>
          <a:p>
            <a:pPr marL="227013" indent="-227013">
              <a:spcAft>
                <a:spcPts val="0"/>
              </a:spcAft>
              <a:buFont typeface="Times New Roman" panose="02020603050405020304" pitchFamily="18" charset="0"/>
              <a:buChar char="•"/>
              <a:tabLst>
                <a:tab pos="457200" algn="l"/>
              </a:tabLst>
            </a:pPr>
            <a:r>
              <a:rPr lang="en-GB" sz="1600" dirty="0">
                <a:solidFill>
                  <a:srgbClr val="000000"/>
                </a:solidFill>
                <a:ea typeface="Calibri" panose="020F0502020204030204" pitchFamily="34" charset="0"/>
                <a:cs typeface="Times New Roman" panose="02020603050405020304" pitchFamily="18" charset="0"/>
              </a:rPr>
              <a:t>CCSDS 211.0-B-6, Proximity-1 Space Link Protocol—Data Link Layer (Blue Book, Issue 6) </a:t>
            </a:r>
          </a:p>
          <a:p>
            <a:pPr marL="227013" indent="-227013">
              <a:spcAft>
                <a:spcPts val="0"/>
              </a:spcAft>
              <a:buFont typeface="Times New Roman" panose="02020603050405020304" pitchFamily="18" charset="0"/>
              <a:buChar char="•"/>
              <a:tabLst>
                <a:tab pos="457200" algn="l"/>
              </a:tabLst>
            </a:pPr>
            <a:r>
              <a:rPr lang="en-GB" sz="1600" dirty="0">
                <a:solidFill>
                  <a:srgbClr val="000000"/>
                </a:solidFill>
                <a:ea typeface="Calibri" panose="020F0502020204030204" pitchFamily="34" charset="0"/>
                <a:cs typeface="Times New Roman" panose="02020603050405020304" pitchFamily="18" charset="0"/>
              </a:rPr>
              <a:t>CCSDS 727.0-B-5, CCSDS File Delivery Protocol (CFDP) (Blue Book, Issue 5) </a:t>
            </a:r>
          </a:p>
          <a:p>
            <a:pPr marL="227013" indent="-227013">
              <a:spcAft>
                <a:spcPts val="0"/>
              </a:spcAft>
              <a:buFont typeface="Times New Roman" panose="02020603050405020304" pitchFamily="18" charset="0"/>
              <a:buChar char="•"/>
              <a:tabLst>
                <a:tab pos="457200" algn="l"/>
              </a:tabLst>
            </a:pPr>
            <a:r>
              <a:rPr lang="en-GB" sz="1600" dirty="0">
                <a:solidFill>
                  <a:srgbClr val="000000"/>
                </a:solidFill>
                <a:ea typeface="Calibri" panose="020F0502020204030204" pitchFamily="34" charset="0"/>
                <a:cs typeface="Times New Roman" panose="02020603050405020304" pitchFamily="18" charset="0"/>
              </a:rPr>
              <a:t>CCSDS 141.0-P-1.1, Optical Communications Physical Layer (Pink Sheets, Issue 1.1) </a:t>
            </a:r>
          </a:p>
          <a:p>
            <a:pPr marL="227013" indent="-227013">
              <a:spcAft>
                <a:spcPts val="0"/>
              </a:spcAft>
              <a:buFont typeface="Times New Roman" panose="02020603050405020304" pitchFamily="18" charset="0"/>
              <a:buChar char="•"/>
              <a:tabLst>
                <a:tab pos="457200" algn="l"/>
              </a:tabLst>
            </a:pPr>
            <a:r>
              <a:rPr lang="en-GB" sz="1600" dirty="0">
                <a:solidFill>
                  <a:srgbClr val="000000"/>
                </a:solidFill>
                <a:ea typeface="Calibri" panose="020F0502020204030204" pitchFamily="34" charset="0"/>
                <a:cs typeface="Times New Roman" panose="02020603050405020304" pitchFamily="18" charset="0"/>
              </a:rPr>
              <a:t>CCSDS 123.0-B-2 Cor. 2, Technical Corrigendum 1 to CCSDS 123.0-B-2</a:t>
            </a:r>
          </a:p>
          <a:p>
            <a:pPr marL="227013" indent="-227013">
              <a:spcAft>
                <a:spcPts val="0"/>
              </a:spcAft>
              <a:buFont typeface="Times New Roman" panose="02020603050405020304" pitchFamily="18" charset="0"/>
              <a:buChar char="•"/>
              <a:tabLst>
                <a:tab pos="457200" algn="l"/>
              </a:tabLst>
            </a:pPr>
            <a:r>
              <a:rPr lang="en-GB" sz="1600" dirty="0">
                <a:solidFill>
                  <a:srgbClr val="000000"/>
                </a:solidFill>
                <a:ea typeface="Calibri" panose="020F0502020204030204" pitchFamily="34" charset="0"/>
                <a:cs typeface="Times New Roman" panose="02020603050405020304" pitchFamily="18" charset="0"/>
              </a:rPr>
              <a:t>CCSDS 121.0-B-3, Lossless Data Compression (Blue Book, Issue 3)</a:t>
            </a:r>
          </a:p>
          <a:p>
            <a:pPr marL="0" indent="0">
              <a:buNone/>
            </a:pPr>
            <a:endParaRPr lang="en-US" sz="1600" dirty="0">
              <a:solidFill>
                <a:srgbClr val="FF40FF"/>
              </a:solidFill>
            </a:endParaRPr>
          </a:p>
          <a:p>
            <a:pPr marL="0" indent="0">
              <a:buNone/>
            </a:pPr>
            <a:r>
              <a:rPr lang="en-US" sz="1800" dirty="0">
                <a:solidFill>
                  <a:srgbClr val="FF40FF"/>
                </a:solidFill>
              </a:rPr>
              <a:t>Magenta Books – Recommended Practices</a:t>
            </a:r>
          </a:p>
          <a:p>
            <a:r>
              <a:rPr lang="en-GB" sz="1600" dirty="0">
                <a:ea typeface="Calibri" panose="020F0502020204030204" pitchFamily="34" charset="0"/>
                <a:cs typeface="Times New Roman" panose="02020603050405020304" pitchFamily="18" charset="0"/>
              </a:rPr>
              <a:t>CCSDS 921.2-M-1 Cor. 1, Technical Corrigendum 1 to CCSDS 921.2-M-1, Issued March 2019</a:t>
            </a:r>
          </a:p>
          <a:p>
            <a:pPr marL="0" indent="0">
              <a:buNone/>
            </a:pPr>
            <a:endParaRPr lang="en-US" sz="1800" dirty="0">
              <a:solidFill>
                <a:srgbClr val="FF40FF"/>
              </a:solidFill>
            </a:endParaRPr>
          </a:p>
          <a:p>
            <a:pPr marL="0" indent="0">
              <a:buNone/>
            </a:pPr>
            <a:r>
              <a:rPr lang="en-US" sz="1800" dirty="0">
                <a:solidFill>
                  <a:srgbClr val="F2B800"/>
                </a:solidFill>
              </a:rPr>
              <a:t>Orange Books</a:t>
            </a:r>
          </a:p>
          <a:p>
            <a:r>
              <a:rPr lang="en-GB" sz="1600" dirty="0">
                <a:ea typeface="Calibri" panose="020F0502020204030204" pitchFamily="34" charset="0"/>
                <a:cs typeface="Times New Roman" panose="02020603050405020304" pitchFamily="18" charset="0"/>
              </a:rPr>
              <a:t>CCSDS 551.1-O-2, Correlated Data Generation (Orange Book, Issue 2)</a:t>
            </a:r>
            <a:endParaRPr lang="en-US" sz="1600" b="0" dirty="0"/>
          </a:p>
          <a:p>
            <a:pPr marL="0" indent="0">
              <a:buNone/>
            </a:pPr>
            <a:endParaRPr lang="en-US" sz="1800" dirty="0">
              <a:solidFill>
                <a:srgbClr val="00B050"/>
              </a:solidFill>
            </a:endParaRPr>
          </a:p>
          <a:p>
            <a:pPr marL="0" indent="0">
              <a:buNone/>
            </a:pPr>
            <a:r>
              <a:rPr lang="en-US" sz="1800" dirty="0">
                <a:solidFill>
                  <a:srgbClr val="00B050"/>
                </a:solidFill>
              </a:rPr>
              <a:t>Green Books – Informational Reports </a:t>
            </a:r>
            <a:endParaRPr lang="en-US" sz="1800" b="0" dirty="0"/>
          </a:p>
          <a:p>
            <a:pPr>
              <a:buFont typeface="Arial" panose="020B0604020202020204" pitchFamily="34" charset="0"/>
              <a:buChar char="•"/>
            </a:pPr>
            <a:r>
              <a:rPr lang="en-GB" sz="1600" dirty="0">
                <a:ea typeface="Calibri" panose="020F0502020204030204" pitchFamily="34" charset="0"/>
                <a:cs typeface="Times New Roman" panose="02020603050405020304" pitchFamily="18" charset="0"/>
              </a:rPr>
              <a:t>CCSDS 700.1-G-1, Overview of the Unified Space Data Link Protocol (Green Book, Issue 1)</a:t>
            </a:r>
          </a:p>
          <a:p>
            <a:pPr>
              <a:buFont typeface="Arial" panose="020B0604020202020204" pitchFamily="34" charset="0"/>
              <a:buChar char="•"/>
            </a:pPr>
            <a:r>
              <a:rPr lang="en-GB" sz="1600" dirty="0">
                <a:ea typeface="Calibri" panose="020F0502020204030204" pitchFamily="34" charset="0"/>
                <a:cs typeface="Times New Roman" panose="02020603050405020304" pitchFamily="18" charset="0"/>
              </a:rPr>
              <a:t>CCSDS 130.1-G-3, TM Synchronization and Channel Coding—Summary of Concept and Rationale (Green Book, Issue 3)</a:t>
            </a:r>
          </a:p>
        </p:txBody>
      </p:sp>
      <p:sp>
        <p:nvSpPr>
          <p:cNvPr id="4" name="Rectangle 8"/>
          <p:cNvSpPr>
            <a:spLocks noChangeArrowheads="1"/>
          </p:cNvSpPr>
          <p:nvPr/>
        </p:nvSpPr>
        <p:spPr bwMode="auto">
          <a:xfrm>
            <a:off x="6019800" y="6265495"/>
            <a:ext cx="1371600" cy="471815"/>
          </a:xfrm>
          <a:prstGeom prst="rect">
            <a:avLst/>
          </a:prstGeom>
          <a:solidFill>
            <a:schemeClr val="bg1"/>
          </a:solidFill>
          <a:ln w="9525" algn="ctr">
            <a:noFill/>
            <a:miter lim="800000"/>
            <a:headEnd/>
            <a:tailEnd/>
          </a:ln>
        </p:spPr>
        <p:txBody>
          <a:bodyPr wrap="none" anchor="ctr"/>
          <a:lstStyle/>
          <a:p>
            <a:pPr eaLnBrk="0" hangingPunct="0">
              <a:lnSpc>
                <a:spcPct val="90000"/>
              </a:lnSpc>
              <a:spcAft>
                <a:spcPct val="10000"/>
              </a:spcAft>
              <a:buSzPct val="125000"/>
            </a:pPr>
            <a:endParaRPr lang="en-GB" dirty="0"/>
          </a:p>
        </p:txBody>
      </p:sp>
    </p:spTree>
    <p:extLst>
      <p:ext uri="{BB962C8B-B14F-4D97-AF65-F5344CB8AC3E}">
        <p14:creationId xmlns:p14="http://schemas.microsoft.com/office/powerpoint/2010/main" val="4177480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7"/>
            <a:ext cx="8229600" cy="581228"/>
          </a:xfrm>
        </p:spPr>
        <p:txBody>
          <a:bodyPr/>
          <a:lstStyle/>
          <a:p>
            <a:r>
              <a:rPr lang="en-US" dirty="0"/>
              <a:t>CMC Poll Statistics since CMC </a:t>
            </a:r>
            <a:r>
              <a:rPr lang="en-US" dirty="0" err="1"/>
              <a:t>Mtg</a:t>
            </a:r>
            <a:r>
              <a:rPr lang="en-US" dirty="0"/>
              <a:t> Spring 2020</a:t>
            </a:r>
            <a:endParaRPr lang="en-GB" dirty="0"/>
          </a:p>
        </p:txBody>
      </p:sp>
      <p:sp>
        <p:nvSpPr>
          <p:cNvPr id="3" name="Content Placeholder 2"/>
          <p:cNvSpPr>
            <a:spLocks noGrp="1"/>
          </p:cNvSpPr>
          <p:nvPr>
            <p:ph idx="1"/>
          </p:nvPr>
        </p:nvSpPr>
        <p:spPr>
          <a:xfrm>
            <a:off x="609600" y="786196"/>
            <a:ext cx="10972800" cy="4525963"/>
          </a:xfrm>
        </p:spPr>
        <p:txBody>
          <a:bodyPr/>
          <a:lstStyle/>
          <a:p>
            <a:pPr marL="0" indent="0" eaLnBrk="1" hangingPunct="1">
              <a:lnSpc>
                <a:spcPct val="107000"/>
              </a:lnSpc>
              <a:spcBef>
                <a:spcPts val="0"/>
              </a:spcBef>
              <a:spcAft>
                <a:spcPts val="0"/>
              </a:spcAft>
              <a:buSzTx/>
              <a:buNone/>
            </a:pPr>
            <a:r>
              <a:rPr lang="en-US" sz="2000" kern="1200" dirty="0">
                <a:solidFill>
                  <a:srgbClr val="000000"/>
                </a:solidFill>
                <a:ea typeface="Calibri" panose="020F0502020204030204" pitchFamily="34" charset="0"/>
                <a:cs typeface="Times New Roman" panose="02020603050405020304" pitchFamily="18" charset="0"/>
              </a:rPr>
              <a:t>Agency Review</a:t>
            </a:r>
            <a:endParaRPr lang="en-US" sz="1600" dirty="0">
              <a:solidFill>
                <a:srgbClr val="0070C0"/>
              </a:solidFill>
            </a:endParaRPr>
          </a:p>
          <a:p>
            <a:pPr marL="0" indent="0">
              <a:buNone/>
            </a:pPr>
            <a:r>
              <a:rPr lang="en-US" sz="1800" dirty="0">
                <a:solidFill>
                  <a:srgbClr val="0070C0"/>
                </a:solidFill>
              </a:rPr>
              <a:t>Blue Books – Recommended Standards</a:t>
            </a:r>
          </a:p>
          <a:p>
            <a:r>
              <a:rPr lang="en-GB" sz="1600" dirty="0">
                <a:ea typeface="Calibri" panose="020F0502020204030204" pitchFamily="34" charset="0"/>
                <a:cs typeface="Times New Roman" panose="02020603050405020304" pitchFamily="18" charset="0"/>
              </a:rPr>
              <a:t>CCSDS 141.0-P-1.1, Optical Communications Physical Layer (Pink Sheets, Issue 1.1) </a:t>
            </a:r>
            <a:endParaRPr lang="en-US" sz="1600" dirty="0">
              <a:solidFill>
                <a:srgbClr val="0070C0"/>
              </a:solidFill>
            </a:endParaRPr>
          </a:p>
          <a:p>
            <a:r>
              <a:rPr lang="en-GB" sz="1600" dirty="0">
                <a:ea typeface="Calibri" panose="020F0502020204030204" pitchFamily="34" charset="0"/>
                <a:cs typeface="Times New Roman" panose="02020603050405020304" pitchFamily="18" charset="0"/>
              </a:rPr>
              <a:t>CCSDS 766.1-P-2.1, Digital Motion Imagery (Pink Book, Issue 2.1) </a:t>
            </a:r>
            <a:endParaRPr lang="en-US" sz="1600" dirty="0">
              <a:solidFill>
                <a:srgbClr val="0070C0"/>
              </a:solidFill>
            </a:endParaRPr>
          </a:p>
          <a:p>
            <a:pPr eaLnBrk="1" hangingPunct="1">
              <a:lnSpc>
                <a:spcPct val="107000"/>
              </a:lnSpc>
              <a:spcBef>
                <a:spcPts val="0"/>
              </a:spcBef>
              <a:spcAft>
                <a:spcPts val="0"/>
              </a:spcAft>
              <a:buSzTx/>
            </a:pPr>
            <a:r>
              <a:rPr lang="en-GB" sz="1600" b="0" dirty="0"/>
              <a:t> </a:t>
            </a:r>
            <a:r>
              <a:rPr lang="en-GB" sz="1600" dirty="0">
                <a:ea typeface="Calibri" panose="020F0502020204030204" pitchFamily="34" charset="0"/>
                <a:cs typeface="Times New Roman" panose="02020603050405020304" pitchFamily="18" charset="0"/>
              </a:rPr>
              <a:t>CCSDS 401.0-RP-30.1, Radio Frequency and Modulation Systems—Part 1: Earth Stations and Spacecraft (Red/Pink Sheets, Issue 30.1)</a:t>
            </a:r>
            <a:endParaRPr lang="en-US" sz="1600" dirty="0">
              <a:ea typeface="Calibri" panose="020F0502020204030204" pitchFamily="34" charset="0"/>
              <a:cs typeface="Times New Roman" panose="02020603050405020304" pitchFamily="18" charset="0"/>
            </a:endParaRPr>
          </a:p>
          <a:p>
            <a:pPr eaLnBrk="1" hangingPunct="1">
              <a:lnSpc>
                <a:spcPct val="107000"/>
              </a:lnSpc>
              <a:spcBef>
                <a:spcPts val="0"/>
              </a:spcBef>
              <a:spcAft>
                <a:spcPts val="0"/>
              </a:spcAft>
              <a:buSzTx/>
            </a:pPr>
            <a:r>
              <a:rPr lang="en-GB" sz="1600" dirty="0">
                <a:ea typeface="Calibri" panose="020F0502020204030204" pitchFamily="34" charset="0"/>
                <a:cs typeface="Times New Roman" panose="02020603050405020304" pitchFamily="18" charset="0"/>
              </a:rPr>
              <a:t>CCSDS 141.1-R-1, Atmospheric Characterization and Forecasting for Optical Link Operations (Red Book, Issue 1)</a:t>
            </a:r>
            <a:endParaRPr lang="en-US" sz="1600" dirty="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endParaRPr lang="en-US" sz="1600" dirty="0">
              <a:solidFill>
                <a:srgbClr val="00B050"/>
              </a:solidFill>
            </a:endParaRPr>
          </a:p>
          <a:p>
            <a:pPr marL="0" indent="0">
              <a:lnSpc>
                <a:spcPct val="107000"/>
              </a:lnSpc>
              <a:spcBef>
                <a:spcPts val="0"/>
              </a:spcBef>
              <a:spcAft>
                <a:spcPts val="0"/>
              </a:spcAft>
              <a:buNone/>
            </a:pPr>
            <a:r>
              <a:rPr lang="en-US" sz="2000" dirty="0">
                <a:solidFill>
                  <a:srgbClr val="000000"/>
                </a:solidFill>
                <a:ea typeface="Calibri" panose="020F0502020204030204" pitchFamily="34" charset="0"/>
                <a:cs typeface="Times New Roman" panose="02020603050405020304" pitchFamily="18" charset="0"/>
              </a:rPr>
              <a:t>Approval of new Projects</a:t>
            </a:r>
            <a:endParaRPr lang="en-GB" sz="2000" dirty="0">
              <a:solidFill>
                <a:srgbClr val="000000"/>
              </a:solidFill>
            </a:endParaRPr>
          </a:p>
          <a:p>
            <a:pPr marL="0" indent="0">
              <a:lnSpc>
                <a:spcPct val="107000"/>
              </a:lnSpc>
              <a:spcBef>
                <a:spcPts val="0"/>
              </a:spcBef>
              <a:spcAft>
                <a:spcPts val="0"/>
              </a:spcAft>
              <a:buNone/>
            </a:pPr>
            <a:r>
              <a:rPr lang="en-GB" sz="1800" dirty="0">
                <a:solidFill>
                  <a:srgbClr val="618FFD">
                    <a:lumMod val="50000"/>
                  </a:srgbClr>
                </a:solidFill>
                <a:ea typeface="Calibri" panose="020F0502020204030204" pitchFamily="34" charset="0"/>
                <a:cs typeface="Times New Roman" panose="02020603050405020304" pitchFamily="18" charset="0"/>
              </a:rPr>
              <a:t>New Projects of the SLS Area</a:t>
            </a:r>
          </a:p>
          <a:p>
            <a:pPr marL="403225" indent="-171450">
              <a:lnSpc>
                <a:spcPct val="107000"/>
              </a:lnSpc>
              <a:spcBef>
                <a:spcPts val="0"/>
              </a:spcBef>
              <a:spcAft>
                <a:spcPts val="0"/>
              </a:spcAft>
            </a:pPr>
            <a:r>
              <a:rPr lang="en-GB" sz="1800" dirty="0">
                <a:solidFill>
                  <a:srgbClr val="000000"/>
                </a:solidFill>
              </a:rPr>
              <a:t>Space Data Link Security Protocol, Issue 2 - Blue Book </a:t>
            </a:r>
          </a:p>
          <a:p>
            <a:pPr marL="403225" indent="-171450">
              <a:lnSpc>
                <a:spcPct val="107000"/>
              </a:lnSpc>
              <a:spcBef>
                <a:spcPts val="0"/>
              </a:spcBef>
              <a:spcAft>
                <a:spcPts val="0"/>
              </a:spcAft>
            </a:pPr>
            <a:r>
              <a:rPr lang="en-GB" sz="1800" dirty="0">
                <a:solidFill>
                  <a:srgbClr val="000000"/>
                </a:solidFill>
              </a:rPr>
              <a:t>AOS Space Data Link Protocol, Issue 4 - Blue Book</a:t>
            </a:r>
          </a:p>
          <a:p>
            <a:pPr marL="403225" indent="-171450">
              <a:lnSpc>
                <a:spcPct val="107000"/>
              </a:lnSpc>
              <a:spcBef>
                <a:spcPts val="0"/>
              </a:spcBef>
              <a:spcAft>
                <a:spcPts val="0"/>
              </a:spcAft>
            </a:pPr>
            <a:r>
              <a:rPr lang="en-GB" sz="1800" dirty="0">
                <a:solidFill>
                  <a:srgbClr val="000000"/>
                </a:solidFill>
              </a:rPr>
              <a:t>TM Space Data Link Protocol, Issue 3 - Blue Book</a:t>
            </a:r>
          </a:p>
          <a:p>
            <a:pPr marL="0" indent="0">
              <a:lnSpc>
                <a:spcPct val="107000"/>
              </a:lnSpc>
              <a:spcBef>
                <a:spcPts val="0"/>
              </a:spcBef>
              <a:spcAft>
                <a:spcPts val="0"/>
              </a:spcAft>
              <a:buNone/>
            </a:pPr>
            <a:endParaRPr lang="en-GB" sz="1600" kern="1200" dirty="0">
              <a:solidFill>
                <a:srgbClr val="000000"/>
              </a:solidFill>
              <a:ea typeface="Calibri" panose="020F0502020204030204" pitchFamily="34" charset="0"/>
              <a:cs typeface="Times New Roman" panose="02020603050405020304" pitchFamily="18" charset="0"/>
            </a:endParaRPr>
          </a:p>
          <a:p>
            <a:pPr marL="0" indent="0" eaLnBrk="1" hangingPunct="1">
              <a:lnSpc>
                <a:spcPct val="107000"/>
              </a:lnSpc>
              <a:spcBef>
                <a:spcPts val="0"/>
              </a:spcBef>
              <a:spcAft>
                <a:spcPts val="0"/>
              </a:spcAft>
              <a:buSzTx/>
              <a:buNone/>
            </a:pPr>
            <a:r>
              <a:rPr lang="en-GB" sz="2000" kern="1200" dirty="0">
                <a:solidFill>
                  <a:srgbClr val="000000"/>
                </a:solidFill>
                <a:ea typeface="Calibri" panose="020F0502020204030204" pitchFamily="34" charset="0"/>
                <a:cs typeface="Times New Roman" panose="02020603050405020304" pitchFamily="18" charset="0"/>
              </a:rPr>
              <a:t>Other </a:t>
            </a:r>
          </a:p>
          <a:p>
            <a:pPr eaLnBrk="1" hangingPunct="1">
              <a:lnSpc>
                <a:spcPct val="107000"/>
              </a:lnSpc>
              <a:spcBef>
                <a:spcPts val="0"/>
              </a:spcBef>
              <a:spcAft>
                <a:spcPts val="0"/>
              </a:spcAft>
              <a:buSzTx/>
            </a:pPr>
            <a:r>
              <a:rPr lang="en-GB" sz="1800" dirty="0">
                <a:solidFill>
                  <a:srgbClr val="000000"/>
                </a:solidFill>
                <a:ea typeface="Calibri" panose="020F0502020204030204" pitchFamily="34" charset="0"/>
                <a:cs typeface="Times New Roman" panose="02020603050405020304" pitchFamily="18" charset="0"/>
              </a:rPr>
              <a:t>Charter Modification for the Multispectral Hyperspectral Data Compression (SLS-MHDC) Working Group</a:t>
            </a:r>
          </a:p>
          <a:p>
            <a:pPr eaLnBrk="1" hangingPunct="1">
              <a:lnSpc>
                <a:spcPct val="107000"/>
              </a:lnSpc>
              <a:spcBef>
                <a:spcPts val="0"/>
              </a:spcBef>
              <a:spcAft>
                <a:spcPts val="0"/>
              </a:spcAft>
              <a:buSzTx/>
            </a:pPr>
            <a:r>
              <a:rPr lang="en-GB" sz="1800" dirty="0">
                <a:solidFill>
                  <a:srgbClr val="000000"/>
                </a:solidFill>
                <a:ea typeface="Calibri" panose="020F0502020204030204" pitchFamily="34" charset="0"/>
                <a:cs typeface="Times New Roman" panose="02020603050405020304" pitchFamily="18" charset="0"/>
              </a:rPr>
              <a:t>CESG Escalation to CMC about Unresolved CESG Poll </a:t>
            </a:r>
          </a:p>
          <a:p>
            <a:pPr eaLnBrk="1" hangingPunct="1">
              <a:lnSpc>
                <a:spcPct val="107000"/>
              </a:lnSpc>
              <a:spcBef>
                <a:spcPts val="0"/>
              </a:spcBef>
              <a:spcAft>
                <a:spcPts val="0"/>
              </a:spcAft>
              <a:buSzTx/>
            </a:pPr>
            <a:r>
              <a:rPr lang="en-GB" sz="1800" dirty="0">
                <a:solidFill>
                  <a:srgbClr val="000000"/>
                </a:solidFill>
                <a:ea typeface="Calibri" panose="020F0502020204030204" pitchFamily="34" charset="0"/>
                <a:cs typeface="Times New Roman" panose="02020603050405020304" pitchFamily="18" charset="0"/>
              </a:rPr>
              <a:t>Approval of new CCSDS </a:t>
            </a:r>
            <a:r>
              <a:rPr lang="en-GB" sz="1800" dirty="0" err="1">
                <a:solidFill>
                  <a:srgbClr val="000000"/>
                </a:solidFill>
                <a:ea typeface="Calibri" panose="020F0502020204030204" pitchFamily="34" charset="0"/>
                <a:cs typeface="Times New Roman" panose="02020603050405020304" pitchFamily="18" charset="0"/>
              </a:rPr>
              <a:t>Liasion</a:t>
            </a:r>
            <a:r>
              <a:rPr lang="en-GB" sz="1800" dirty="0">
                <a:solidFill>
                  <a:srgbClr val="000000"/>
                </a:solidFill>
                <a:ea typeface="Calibri" panose="020F0502020204030204" pitchFamily="34" charset="0"/>
                <a:cs typeface="Times New Roman" panose="02020603050405020304" pitchFamily="18" charset="0"/>
              </a:rPr>
              <a:t> Wi-Fi Alliance</a:t>
            </a:r>
            <a:endParaRPr lang="en-US" sz="1600" dirty="0">
              <a:solidFill>
                <a:srgbClr val="00B050"/>
              </a:solidFill>
            </a:endParaRPr>
          </a:p>
        </p:txBody>
      </p:sp>
    </p:spTree>
    <p:extLst>
      <p:ext uri="{BB962C8B-B14F-4D97-AF65-F5344CB8AC3E}">
        <p14:creationId xmlns:p14="http://schemas.microsoft.com/office/powerpoint/2010/main" val="1162141389"/>
      </p:ext>
    </p:extLst>
  </p:cSld>
  <p:clrMapOvr>
    <a:masterClrMapping/>
  </p:clrMapOvr>
</p:sld>
</file>

<file path=ppt/theme/theme1.xml><?xml version="1.0" encoding="utf-8"?>
<a:theme xmlns:a="http://schemas.openxmlformats.org/drawingml/2006/main" name="1_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1192</Words>
  <Application>Microsoft Office PowerPoint</Application>
  <PresentationFormat>Widescreen</PresentationFormat>
  <Paragraphs>236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Narrow</vt:lpstr>
      <vt:lpstr>Calibri</vt:lpstr>
      <vt:lpstr>Times New Roman</vt:lpstr>
      <vt:lpstr>Wingdings</vt:lpstr>
      <vt:lpstr>1_TMOD Presentations</vt:lpstr>
      <vt:lpstr>Fall 2020 Virtual CCSDS Technical and CESG Meetings</vt:lpstr>
      <vt:lpstr>New CCSDS Public Website</vt:lpstr>
      <vt:lpstr>Upcoming Meetings – Spring 2021</vt:lpstr>
      <vt:lpstr>Upcoming Meetings – Spring 2021</vt:lpstr>
      <vt:lpstr>Future Meetings</vt:lpstr>
      <vt:lpstr>PowerPoint Presentation</vt:lpstr>
      <vt:lpstr>PowerPoint Presentation</vt:lpstr>
      <vt:lpstr>CCSDS Publications since CMC Mtg Spring 2020</vt:lpstr>
      <vt:lpstr>CMC Poll Statistics since CMC Mtg Spring 2020</vt:lpstr>
      <vt:lpstr>CCSDS Resources</vt:lpstr>
      <vt:lpstr>WG Chair / Deputy Chair Overview</vt:lpstr>
      <vt:lpstr>Working Group Agendas and Additional Resources </vt:lpstr>
    </vt:vector>
  </TitlesOfParts>
  <Company>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CMC/CESG Poll Statistics since Spring Meeting 2018</dc:title>
  <dc:creator>Margherita Di Giulio</dc:creator>
  <cp:lastModifiedBy>Blackwood, Michael D</cp:lastModifiedBy>
  <cp:revision>234</cp:revision>
  <dcterms:created xsi:type="dcterms:W3CDTF">2019-04-29T08:55:31Z</dcterms:created>
  <dcterms:modified xsi:type="dcterms:W3CDTF">2020-10-22T17:17:27Z</dcterms:modified>
</cp:coreProperties>
</file>