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7" r:id="rId2"/>
  </p:sldMasterIdLst>
  <p:notesMasterIdLst>
    <p:notesMasterId r:id="rId9"/>
  </p:notesMasterIdLst>
  <p:sldIdLst>
    <p:sldId id="267" r:id="rId3"/>
    <p:sldId id="270" r:id="rId4"/>
    <p:sldId id="273" r:id="rId5"/>
    <p:sldId id="294" r:id="rId6"/>
    <p:sldId id="277" r:id="rId7"/>
    <p:sldId id="29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autoAdjust="0"/>
    <p:restoredTop sz="94660"/>
  </p:normalViewPr>
  <p:slideViewPr>
    <p:cSldViewPr snapToGrid="0">
      <p:cViewPr varScale="1">
        <p:scale>
          <a:sx n="127" d="100"/>
          <a:sy n="127" d="100"/>
        </p:scale>
        <p:origin x="26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C1A64-6A47-4295-A71E-0ED23AFD18AD}" type="datetimeFigureOut">
              <a:rPr lang="en-GB" smtClean="0"/>
              <a:t>20/05/2020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E1212-57FD-465D-8551-EA354D7529D8}" type="slidenum">
              <a:rPr lang="en-GB" smtClean="0"/>
              <a:t>‹#›</a:t>
            </a:fld>
            <a:endParaRPr lang="en-GB"/>
          </a:p>
        </p:txBody>
      </p:sp>
    </p:spTree>
    <p:extLst>
      <p:ext uri="{BB962C8B-B14F-4D97-AF65-F5344CB8AC3E}">
        <p14:creationId xmlns:p14="http://schemas.microsoft.com/office/powerpoint/2010/main" val="3457444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1371600" y="1143000"/>
            <a:ext cx="4114800" cy="3086100"/>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393882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903825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663341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565566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5</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5</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5</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673100" y="808038"/>
            <a:ext cx="5392738"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3037448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6</a:t>
            </a:fld>
            <a:endParaRPr lang="en-US"/>
          </a:p>
        </p:txBody>
      </p:sp>
    </p:spTree>
    <p:extLst>
      <p:ext uri="{BB962C8B-B14F-4D97-AF65-F5344CB8AC3E}">
        <p14:creationId xmlns:p14="http://schemas.microsoft.com/office/powerpoint/2010/main" val="362674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Tree>
    <p:extLst>
      <p:ext uri="{BB962C8B-B14F-4D97-AF65-F5344CB8AC3E}">
        <p14:creationId xmlns:p14="http://schemas.microsoft.com/office/powerpoint/2010/main" val="53973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07C-CF97-914E-8655-32ACF4FD8E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2DC2A8-4433-7F4E-AE9B-5D81F0EA90DC}"/>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BC906A-D74C-814D-974D-1FA68A5495A4}"/>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CE25A-8862-6F40-920E-46169FA53AE9}"/>
              </a:ext>
            </a:extLst>
          </p:cNvPr>
          <p:cNvSpPr>
            <a:spLocks noGrp="1"/>
          </p:cNvSpPr>
          <p:nvPr>
            <p:ph type="dt" sz="half" idx="10"/>
          </p:nvPr>
        </p:nvSpPr>
        <p:spPr/>
        <p:txBody>
          <a:bodyPr/>
          <a:lstStyle/>
          <a:p>
            <a:fld id="{4ECD603B-0417-1F40-8DAE-7E21FD72E1A2}" type="datetimeFigureOut">
              <a:rPr lang="en-US" smtClean="0"/>
              <a:t>5/20/20</a:t>
            </a:fld>
            <a:endParaRPr lang="en-US"/>
          </a:p>
        </p:txBody>
      </p:sp>
      <p:sp>
        <p:nvSpPr>
          <p:cNvPr id="6" name="Footer Placeholder 5">
            <a:extLst>
              <a:ext uri="{FF2B5EF4-FFF2-40B4-BE49-F238E27FC236}">
                <a16:creationId xmlns:a16="http://schemas.microsoft.com/office/drawing/2014/main" id="{7CC72C98-D608-0B4E-AA99-967311DFB4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67F422-467E-E14A-93E4-307A86884898}"/>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2864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DB9E2-6CB9-384B-A924-31921CAB3FE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E44BF0-A74A-5B4E-8ED6-C3561E61A0A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12D634-0E41-3043-A6D6-2F177B7A03C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94941B-917F-DD48-B2F6-EB6B4F61F19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24AE93-D7FD-8A4D-A3F8-843C4BE30CF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49BB1D-CE97-8B40-8DE6-684605B7BE2B}"/>
              </a:ext>
            </a:extLst>
          </p:cNvPr>
          <p:cNvSpPr>
            <a:spLocks noGrp="1"/>
          </p:cNvSpPr>
          <p:nvPr>
            <p:ph type="dt" sz="half" idx="10"/>
          </p:nvPr>
        </p:nvSpPr>
        <p:spPr/>
        <p:txBody>
          <a:bodyPr/>
          <a:lstStyle/>
          <a:p>
            <a:fld id="{4ECD603B-0417-1F40-8DAE-7E21FD72E1A2}" type="datetimeFigureOut">
              <a:rPr lang="en-US" smtClean="0"/>
              <a:t>5/20/20</a:t>
            </a:fld>
            <a:endParaRPr lang="en-US"/>
          </a:p>
        </p:txBody>
      </p:sp>
      <p:sp>
        <p:nvSpPr>
          <p:cNvPr id="8" name="Footer Placeholder 7">
            <a:extLst>
              <a:ext uri="{FF2B5EF4-FFF2-40B4-BE49-F238E27FC236}">
                <a16:creationId xmlns:a16="http://schemas.microsoft.com/office/drawing/2014/main" id="{9723A4BA-AA21-1044-AC50-C649A9CF71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22DD4F-4033-A145-A251-2BC9CE0EC43D}"/>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1738983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6446F-4A6B-D74F-B119-450ACE7649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A3FB2-A644-B44B-AE0F-AAA8714D7E84}"/>
              </a:ext>
            </a:extLst>
          </p:cNvPr>
          <p:cNvSpPr>
            <a:spLocks noGrp="1"/>
          </p:cNvSpPr>
          <p:nvPr>
            <p:ph type="dt" sz="half" idx="10"/>
          </p:nvPr>
        </p:nvSpPr>
        <p:spPr/>
        <p:txBody>
          <a:bodyPr/>
          <a:lstStyle/>
          <a:p>
            <a:fld id="{4ECD603B-0417-1F40-8DAE-7E21FD72E1A2}" type="datetimeFigureOut">
              <a:rPr lang="en-US" smtClean="0"/>
              <a:t>5/20/20</a:t>
            </a:fld>
            <a:endParaRPr lang="en-US"/>
          </a:p>
        </p:txBody>
      </p:sp>
      <p:sp>
        <p:nvSpPr>
          <p:cNvPr id="4" name="Footer Placeholder 3">
            <a:extLst>
              <a:ext uri="{FF2B5EF4-FFF2-40B4-BE49-F238E27FC236}">
                <a16:creationId xmlns:a16="http://schemas.microsoft.com/office/drawing/2014/main" id="{260D62FD-AFD7-0642-9CB1-40B1C297BF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0BC82D-8C0D-784F-B7E9-2F9A2FB89717}"/>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739978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D075F3-918C-F745-B020-4E9936A7114C}"/>
              </a:ext>
            </a:extLst>
          </p:cNvPr>
          <p:cNvSpPr>
            <a:spLocks noGrp="1"/>
          </p:cNvSpPr>
          <p:nvPr>
            <p:ph type="dt" sz="half" idx="10"/>
          </p:nvPr>
        </p:nvSpPr>
        <p:spPr/>
        <p:txBody>
          <a:bodyPr/>
          <a:lstStyle/>
          <a:p>
            <a:fld id="{4ECD603B-0417-1F40-8DAE-7E21FD72E1A2}" type="datetimeFigureOut">
              <a:rPr lang="en-US" smtClean="0"/>
              <a:t>5/20/20</a:t>
            </a:fld>
            <a:endParaRPr lang="en-US"/>
          </a:p>
        </p:txBody>
      </p:sp>
      <p:sp>
        <p:nvSpPr>
          <p:cNvPr id="3" name="Footer Placeholder 2">
            <a:extLst>
              <a:ext uri="{FF2B5EF4-FFF2-40B4-BE49-F238E27FC236}">
                <a16:creationId xmlns:a16="http://schemas.microsoft.com/office/drawing/2014/main" id="{A084F688-758E-F64C-9807-EFEEFFD620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2AB771-5B0F-664D-B10B-BFAE4B94E10D}"/>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1234107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E5AA-072F-D040-BC05-8C79439B920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9D077C-B79D-CB4A-9C16-2C7EA7C5D43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CFD2D8-093C-874B-BC79-C68FAEB03B8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FF0B8-0892-834D-83E5-CBDC961299C5}"/>
              </a:ext>
            </a:extLst>
          </p:cNvPr>
          <p:cNvSpPr>
            <a:spLocks noGrp="1"/>
          </p:cNvSpPr>
          <p:nvPr>
            <p:ph type="dt" sz="half" idx="10"/>
          </p:nvPr>
        </p:nvSpPr>
        <p:spPr/>
        <p:txBody>
          <a:bodyPr/>
          <a:lstStyle/>
          <a:p>
            <a:fld id="{4ECD603B-0417-1F40-8DAE-7E21FD72E1A2}" type="datetimeFigureOut">
              <a:rPr lang="en-US" smtClean="0"/>
              <a:t>5/20/20</a:t>
            </a:fld>
            <a:endParaRPr lang="en-US"/>
          </a:p>
        </p:txBody>
      </p:sp>
      <p:sp>
        <p:nvSpPr>
          <p:cNvPr id="6" name="Footer Placeholder 5">
            <a:extLst>
              <a:ext uri="{FF2B5EF4-FFF2-40B4-BE49-F238E27FC236}">
                <a16:creationId xmlns:a16="http://schemas.microsoft.com/office/drawing/2014/main" id="{0B0E4A21-D75C-8741-A5CD-C45E1F2B88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1F1E21-7726-4A49-B2B1-9B77C32E732E}"/>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799642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1A73D-5487-BF46-9A8D-E3FFF6B07D9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EAA52B-F63B-4E43-A561-F41DD52A7FA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425E2F-8C33-4040-8736-30C6995BF3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EDAF5-7539-9444-ACB9-522460448FB4}"/>
              </a:ext>
            </a:extLst>
          </p:cNvPr>
          <p:cNvSpPr>
            <a:spLocks noGrp="1"/>
          </p:cNvSpPr>
          <p:nvPr>
            <p:ph type="dt" sz="half" idx="10"/>
          </p:nvPr>
        </p:nvSpPr>
        <p:spPr/>
        <p:txBody>
          <a:bodyPr/>
          <a:lstStyle/>
          <a:p>
            <a:fld id="{4ECD603B-0417-1F40-8DAE-7E21FD72E1A2}" type="datetimeFigureOut">
              <a:rPr lang="en-US" smtClean="0"/>
              <a:t>5/20/20</a:t>
            </a:fld>
            <a:endParaRPr lang="en-US"/>
          </a:p>
        </p:txBody>
      </p:sp>
      <p:sp>
        <p:nvSpPr>
          <p:cNvPr id="6" name="Footer Placeholder 5">
            <a:extLst>
              <a:ext uri="{FF2B5EF4-FFF2-40B4-BE49-F238E27FC236}">
                <a16:creationId xmlns:a16="http://schemas.microsoft.com/office/drawing/2014/main" id="{BBFC5294-B04A-B040-A15D-71E3FB0C2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A83477-9F4B-644B-9E09-71A0EC7785CC}"/>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832932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72F1D-DB85-4744-8323-E4D2BD0002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E80E16-7AAE-B148-ADA5-3A0ED2D159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D6F82-E8AE-9D4F-92A8-3791AD302850}"/>
              </a:ext>
            </a:extLst>
          </p:cNvPr>
          <p:cNvSpPr>
            <a:spLocks noGrp="1"/>
          </p:cNvSpPr>
          <p:nvPr>
            <p:ph type="dt" sz="half" idx="10"/>
          </p:nvPr>
        </p:nvSpPr>
        <p:spPr/>
        <p:txBody>
          <a:bodyPr/>
          <a:lstStyle/>
          <a:p>
            <a:fld id="{4ECD603B-0417-1F40-8DAE-7E21FD72E1A2}" type="datetimeFigureOut">
              <a:rPr lang="en-US" smtClean="0"/>
              <a:t>5/20/20</a:t>
            </a:fld>
            <a:endParaRPr lang="en-US"/>
          </a:p>
        </p:txBody>
      </p:sp>
      <p:sp>
        <p:nvSpPr>
          <p:cNvPr id="5" name="Footer Placeholder 4">
            <a:extLst>
              <a:ext uri="{FF2B5EF4-FFF2-40B4-BE49-F238E27FC236}">
                <a16:creationId xmlns:a16="http://schemas.microsoft.com/office/drawing/2014/main" id="{2CAF8609-E4B9-A94A-ACF3-EB6C896E3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294424-16D1-1047-B6A7-7A30CA208AA0}"/>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481438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9E5E8C-1E12-8C4C-8900-65D46A685FB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0E0B00-41AF-EC41-833A-B30A8E65DCC1}"/>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4C75D1-8535-C540-8915-BD6CA4B51209}"/>
              </a:ext>
            </a:extLst>
          </p:cNvPr>
          <p:cNvSpPr>
            <a:spLocks noGrp="1"/>
          </p:cNvSpPr>
          <p:nvPr>
            <p:ph type="dt" sz="half" idx="10"/>
          </p:nvPr>
        </p:nvSpPr>
        <p:spPr/>
        <p:txBody>
          <a:bodyPr/>
          <a:lstStyle/>
          <a:p>
            <a:fld id="{4ECD603B-0417-1F40-8DAE-7E21FD72E1A2}" type="datetimeFigureOut">
              <a:rPr lang="en-US" smtClean="0"/>
              <a:t>5/20/20</a:t>
            </a:fld>
            <a:endParaRPr lang="en-US"/>
          </a:p>
        </p:txBody>
      </p:sp>
      <p:sp>
        <p:nvSpPr>
          <p:cNvPr id="5" name="Footer Placeholder 4">
            <a:extLst>
              <a:ext uri="{FF2B5EF4-FFF2-40B4-BE49-F238E27FC236}">
                <a16:creationId xmlns:a16="http://schemas.microsoft.com/office/drawing/2014/main" id="{7BEB94F6-2D6E-4347-847D-B13313CEC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B155E-F25F-C247-AC54-95B881DBE996}"/>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738126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3412"/>
            <a:ext cx="8229600" cy="540588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457200" y="274638"/>
            <a:ext cx="8229600" cy="518992"/>
          </a:xfrm>
          <a:prstGeom prst="rect">
            <a:avLst/>
          </a:prstGeo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76275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8992"/>
          </a:xfrm>
          <a:prstGeom prst="rect">
            <a:avLst/>
          </a:prstGeo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a:xfrm>
            <a:off x="431321" y="1081178"/>
            <a:ext cx="8358997" cy="53656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1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7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7386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809EF-8307-B843-AC02-9817CA43E01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BEE344-6122-334A-882E-9FAE35F2070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0C37C6-78EC-5848-83B4-BB9E12934814}"/>
              </a:ext>
            </a:extLst>
          </p:cNvPr>
          <p:cNvSpPr>
            <a:spLocks noGrp="1"/>
          </p:cNvSpPr>
          <p:nvPr>
            <p:ph type="dt" sz="half" idx="10"/>
          </p:nvPr>
        </p:nvSpPr>
        <p:spPr/>
        <p:txBody>
          <a:bodyPr/>
          <a:lstStyle/>
          <a:p>
            <a:fld id="{4ECD603B-0417-1F40-8DAE-7E21FD72E1A2}" type="datetimeFigureOut">
              <a:rPr lang="en-US" smtClean="0"/>
              <a:t>5/20/20</a:t>
            </a:fld>
            <a:endParaRPr lang="en-US"/>
          </a:p>
        </p:txBody>
      </p:sp>
      <p:sp>
        <p:nvSpPr>
          <p:cNvPr id="5" name="Footer Placeholder 4">
            <a:extLst>
              <a:ext uri="{FF2B5EF4-FFF2-40B4-BE49-F238E27FC236}">
                <a16:creationId xmlns:a16="http://schemas.microsoft.com/office/drawing/2014/main" id="{33F80A6F-AC6A-F34B-8138-E7F7B9DF7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0F98E7-3BFB-394F-8219-4AC54412085B}"/>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2389206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1A647-F49A-794C-9ED8-786AD276D2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D4BD1B-74D9-BB45-A44E-19BBEFF387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12CB2-E52F-4A40-A6D0-A12CF979B79F}"/>
              </a:ext>
            </a:extLst>
          </p:cNvPr>
          <p:cNvSpPr>
            <a:spLocks noGrp="1"/>
          </p:cNvSpPr>
          <p:nvPr>
            <p:ph type="dt" sz="half" idx="10"/>
          </p:nvPr>
        </p:nvSpPr>
        <p:spPr/>
        <p:txBody>
          <a:bodyPr/>
          <a:lstStyle/>
          <a:p>
            <a:fld id="{4ECD603B-0417-1F40-8DAE-7E21FD72E1A2}" type="datetimeFigureOut">
              <a:rPr lang="en-US" smtClean="0"/>
              <a:t>5/20/20</a:t>
            </a:fld>
            <a:endParaRPr lang="en-US"/>
          </a:p>
        </p:txBody>
      </p:sp>
      <p:sp>
        <p:nvSpPr>
          <p:cNvPr id="5" name="Footer Placeholder 4">
            <a:extLst>
              <a:ext uri="{FF2B5EF4-FFF2-40B4-BE49-F238E27FC236}">
                <a16:creationId xmlns:a16="http://schemas.microsoft.com/office/drawing/2014/main" id="{E782A13F-B81C-FF41-9D8C-1FCFAC18EA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7C68B-2189-334F-BC7F-7AECFCE919E4}"/>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82197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E8DC4-CFEE-9B4D-AD7A-E8029D0B4AE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C9548D-F8E4-B748-AC72-662358AF2F3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49ABA4-B4C9-4241-8354-B610D74F6066}"/>
              </a:ext>
            </a:extLst>
          </p:cNvPr>
          <p:cNvSpPr>
            <a:spLocks noGrp="1"/>
          </p:cNvSpPr>
          <p:nvPr>
            <p:ph type="dt" sz="half" idx="10"/>
          </p:nvPr>
        </p:nvSpPr>
        <p:spPr/>
        <p:txBody>
          <a:bodyPr/>
          <a:lstStyle/>
          <a:p>
            <a:fld id="{4ECD603B-0417-1F40-8DAE-7E21FD72E1A2}" type="datetimeFigureOut">
              <a:rPr lang="en-US" smtClean="0"/>
              <a:t>5/20/20</a:t>
            </a:fld>
            <a:endParaRPr lang="en-US"/>
          </a:p>
        </p:txBody>
      </p:sp>
      <p:sp>
        <p:nvSpPr>
          <p:cNvPr id="5" name="Footer Placeholder 4">
            <a:extLst>
              <a:ext uri="{FF2B5EF4-FFF2-40B4-BE49-F238E27FC236}">
                <a16:creationId xmlns:a16="http://schemas.microsoft.com/office/drawing/2014/main" id="{1448E73D-3458-4D48-9F3D-23AD336DF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252F9-35C4-B144-87D8-CAACDDD915D3}"/>
              </a:ext>
            </a:extLst>
          </p:cNvPr>
          <p:cNvSpPr>
            <a:spLocks noGrp="1"/>
          </p:cNvSpPr>
          <p:nvPr>
            <p:ph type="sldNum" sz="quarter" idx="12"/>
          </p:nvPr>
        </p:nvSpPr>
        <p:spPr/>
        <p:txBody>
          <a:bodyPr/>
          <a:lstStyle/>
          <a:p>
            <a:fld id="{311F52FA-0155-1B47-BFC9-A50B2701F030}" type="slidenum">
              <a:rPr lang="en-US" smtClean="0"/>
              <a:t>‹#›</a:t>
            </a:fld>
            <a:endParaRPr lang="en-US"/>
          </a:p>
        </p:txBody>
      </p:sp>
    </p:spTree>
    <p:extLst>
      <p:ext uri="{BB962C8B-B14F-4D97-AF65-F5344CB8AC3E}">
        <p14:creationId xmlns:p14="http://schemas.microsoft.com/office/powerpoint/2010/main" val="343775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429" name="Line 829"/>
          <p:cNvSpPr>
            <a:spLocks noChangeShapeType="1"/>
          </p:cNvSpPr>
          <p:nvPr userDrawn="1"/>
        </p:nvSpPr>
        <p:spPr bwMode="auto">
          <a:xfrm>
            <a:off x="487364" y="838200"/>
            <a:ext cx="8243887" cy="0"/>
          </a:xfrm>
          <a:prstGeom prst="line">
            <a:avLst/>
          </a:prstGeom>
          <a:noFill/>
          <a:ln w="1651">
            <a:solidFill>
              <a:srgbClr val="333399"/>
            </a:solidFill>
            <a:round/>
            <a:headEnd/>
            <a:tailEnd/>
          </a:ln>
        </p:spPr>
        <p:txBody>
          <a:bodyPr/>
          <a:lstStyle/>
          <a:p>
            <a:pPr eaLnBrk="0" hangingPunct="0">
              <a:defRPr/>
            </a:pPr>
            <a:endParaRPr lang="en-US" sz="1350"/>
          </a:p>
        </p:txBody>
      </p:sp>
      <p:sp>
        <p:nvSpPr>
          <p:cNvPr id="1027" name="Rectangle 2015"/>
          <p:cNvSpPr>
            <a:spLocks noGrp="1" noChangeArrowheads="1"/>
          </p:cNvSpPr>
          <p:nvPr>
            <p:ph type="body" idx="1"/>
          </p:nvPr>
        </p:nvSpPr>
        <p:spPr bwMode="auto">
          <a:xfrm>
            <a:off x="431321" y="1081178"/>
            <a:ext cx="8358997" cy="5116423"/>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2022"/>
          <p:cNvPicPr>
            <a:picLocks noChangeAspect="1" noChangeArrowheads="1"/>
          </p:cNvPicPr>
          <p:nvPr userDrawn="1"/>
        </p:nvPicPr>
        <p:blipFill>
          <a:blip r:embed="rId8" cstate="print"/>
          <a:srcRect/>
          <a:stretch>
            <a:fillRect/>
          </a:stretch>
        </p:blipFill>
        <p:spPr bwMode="auto">
          <a:xfrm>
            <a:off x="7543800" y="65088"/>
            <a:ext cx="1409700" cy="620712"/>
          </a:xfrm>
          <a:prstGeom prst="rect">
            <a:avLst/>
          </a:prstGeom>
          <a:noFill/>
          <a:ln w="9525">
            <a:noFill/>
            <a:miter lim="800000"/>
            <a:headEnd/>
            <a:tailEnd/>
          </a:ln>
        </p:spPr>
      </p:pic>
      <p:sp>
        <p:nvSpPr>
          <p:cNvPr id="6" name="Rectangle 2017"/>
          <p:cNvSpPr>
            <a:spLocks noChangeArrowheads="1"/>
          </p:cNvSpPr>
          <p:nvPr userDrawn="1"/>
        </p:nvSpPr>
        <p:spPr bwMode="auto">
          <a:xfrm>
            <a:off x="0" y="6621463"/>
            <a:ext cx="1727293"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defRPr/>
            </a:pPr>
            <a:r>
              <a:rPr lang="en-US" sz="750" b="1" baseline="0" dirty="0">
                <a:solidFill>
                  <a:srgbClr val="333399"/>
                </a:solidFill>
                <a:latin typeface="Arial" charset="0"/>
              </a:rPr>
              <a:t>24 Oct 2019</a:t>
            </a:r>
            <a:r>
              <a:rPr lang="en-US" sz="750" b="1" dirty="0">
                <a:solidFill>
                  <a:srgbClr val="333399"/>
                </a:solidFill>
                <a:latin typeface="Arial" charset="0"/>
              </a:rPr>
              <a:t> – MOIMS Fall 2019 - </a:t>
            </a:r>
            <a:fld id="{4B27B960-278A-49C9-9E15-90811B4C818C}" type="slidenum">
              <a:rPr lang="en-US" sz="750" b="1" smtClean="0">
                <a:solidFill>
                  <a:srgbClr val="333399"/>
                </a:solidFill>
                <a:latin typeface="Arial" charset="0"/>
              </a:rPr>
              <a:pPr defTabSz="615554" eaLnBrk="0" hangingPunct="0">
                <a:defRPr/>
              </a:pPr>
              <a:t>‹#›</a:t>
            </a:fld>
            <a:endParaRPr lang="en-US" sz="750" b="1" dirty="0">
              <a:solidFill>
                <a:srgbClr val="333399"/>
              </a:solidFill>
              <a:latin typeface="Arial" charset="0"/>
            </a:endParaRPr>
          </a:p>
        </p:txBody>
      </p:sp>
    </p:spTree>
    <p:extLst>
      <p:ext uri="{BB962C8B-B14F-4D97-AF65-F5344CB8AC3E}">
        <p14:creationId xmlns:p14="http://schemas.microsoft.com/office/powerpoint/2010/main" val="1233478810"/>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2" r:id="rId3"/>
    <p:sldLayoutId id="2147483663" r:id="rId4"/>
    <p:sldLayoutId id="2147483664" r:id="rId5"/>
    <p:sldLayoutId id="2147483665" r:id="rId6"/>
  </p:sldLayoutIdLst>
  <p:hf hdr="0" dt="0"/>
  <p:txStyles>
    <p:titleStyle>
      <a:lvl1pPr algn="ctr" rtl="0" eaLnBrk="0" fontAlgn="base" hangingPunct="0">
        <a:lnSpc>
          <a:spcPct val="90000"/>
        </a:lnSpc>
        <a:spcBef>
          <a:spcPct val="0"/>
        </a:spcBef>
        <a:spcAft>
          <a:spcPct val="0"/>
        </a:spcAft>
        <a:defRPr sz="1875" b="1">
          <a:solidFill>
            <a:schemeClr val="hlink"/>
          </a:solidFill>
          <a:latin typeface="+mj-lt"/>
          <a:ea typeface="+mj-ea"/>
          <a:cs typeface="+mj-cs"/>
        </a:defRPr>
      </a:lvl1pPr>
      <a:lvl2pPr algn="ctr" rtl="0" eaLnBrk="0" fontAlgn="base" hangingPunct="0">
        <a:lnSpc>
          <a:spcPct val="90000"/>
        </a:lnSpc>
        <a:spcBef>
          <a:spcPct val="0"/>
        </a:spcBef>
        <a:spcAft>
          <a:spcPct val="0"/>
        </a:spcAft>
        <a:defRPr sz="1875" b="1">
          <a:solidFill>
            <a:schemeClr val="hlink"/>
          </a:solidFill>
          <a:latin typeface="Calibri" pitchFamily="34" charset="0"/>
        </a:defRPr>
      </a:lvl2pPr>
      <a:lvl3pPr algn="ctr" rtl="0" eaLnBrk="0" fontAlgn="base" hangingPunct="0">
        <a:lnSpc>
          <a:spcPct val="90000"/>
        </a:lnSpc>
        <a:spcBef>
          <a:spcPct val="0"/>
        </a:spcBef>
        <a:spcAft>
          <a:spcPct val="0"/>
        </a:spcAft>
        <a:defRPr sz="1875" b="1">
          <a:solidFill>
            <a:schemeClr val="hlink"/>
          </a:solidFill>
          <a:latin typeface="Calibri" pitchFamily="34" charset="0"/>
        </a:defRPr>
      </a:lvl3pPr>
      <a:lvl4pPr algn="ctr" rtl="0" eaLnBrk="0" fontAlgn="base" hangingPunct="0">
        <a:lnSpc>
          <a:spcPct val="90000"/>
        </a:lnSpc>
        <a:spcBef>
          <a:spcPct val="0"/>
        </a:spcBef>
        <a:spcAft>
          <a:spcPct val="0"/>
        </a:spcAft>
        <a:defRPr sz="1875" b="1">
          <a:solidFill>
            <a:schemeClr val="hlink"/>
          </a:solidFill>
          <a:latin typeface="Calibri" pitchFamily="34" charset="0"/>
        </a:defRPr>
      </a:lvl4pPr>
      <a:lvl5pPr algn="ctr" rtl="0" eaLnBrk="0" fontAlgn="base" hangingPunct="0">
        <a:lnSpc>
          <a:spcPct val="90000"/>
        </a:lnSpc>
        <a:spcBef>
          <a:spcPct val="0"/>
        </a:spcBef>
        <a:spcAft>
          <a:spcPct val="0"/>
        </a:spcAft>
        <a:defRPr sz="1875" b="1">
          <a:solidFill>
            <a:schemeClr val="hlink"/>
          </a:solidFill>
          <a:latin typeface="Calibri" pitchFamily="34" charset="0"/>
        </a:defRPr>
      </a:lvl5pPr>
      <a:lvl6pPr marL="342900" algn="ctr" rtl="0" eaLnBrk="0" fontAlgn="base" hangingPunct="0">
        <a:lnSpc>
          <a:spcPct val="90000"/>
        </a:lnSpc>
        <a:spcBef>
          <a:spcPct val="0"/>
        </a:spcBef>
        <a:spcAft>
          <a:spcPct val="0"/>
        </a:spcAft>
        <a:defRPr sz="1875" b="1">
          <a:solidFill>
            <a:schemeClr val="hlink"/>
          </a:solidFill>
          <a:latin typeface="Arial" charset="0"/>
        </a:defRPr>
      </a:lvl6pPr>
      <a:lvl7pPr marL="685800" algn="ctr" rtl="0" eaLnBrk="0" fontAlgn="base" hangingPunct="0">
        <a:lnSpc>
          <a:spcPct val="90000"/>
        </a:lnSpc>
        <a:spcBef>
          <a:spcPct val="0"/>
        </a:spcBef>
        <a:spcAft>
          <a:spcPct val="0"/>
        </a:spcAft>
        <a:defRPr sz="1875" b="1">
          <a:solidFill>
            <a:schemeClr val="hlink"/>
          </a:solidFill>
          <a:latin typeface="Arial" charset="0"/>
        </a:defRPr>
      </a:lvl7pPr>
      <a:lvl8pPr marL="1028700" algn="ctr" rtl="0" eaLnBrk="0" fontAlgn="base" hangingPunct="0">
        <a:lnSpc>
          <a:spcPct val="90000"/>
        </a:lnSpc>
        <a:spcBef>
          <a:spcPct val="0"/>
        </a:spcBef>
        <a:spcAft>
          <a:spcPct val="0"/>
        </a:spcAft>
        <a:defRPr sz="1875" b="1">
          <a:solidFill>
            <a:schemeClr val="hlink"/>
          </a:solidFill>
          <a:latin typeface="Arial" charset="0"/>
        </a:defRPr>
      </a:lvl8pPr>
      <a:lvl9pPr marL="1371600" algn="ctr" rtl="0" eaLnBrk="0" fontAlgn="base" hangingPunct="0">
        <a:lnSpc>
          <a:spcPct val="90000"/>
        </a:lnSpc>
        <a:spcBef>
          <a:spcPct val="0"/>
        </a:spcBef>
        <a:spcAft>
          <a:spcPct val="0"/>
        </a:spcAft>
        <a:defRPr sz="1875" b="1">
          <a:solidFill>
            <a:schemeClr val="hlink"/>
          </a:solidFill>
          <a:latin typeface="Arial" charset="0"/>
        </a:defRPr>
      </a:lvl9pPr>
    </p:titleStyle>
    <p:bodyStyle>
      <a:lvl1pPr marL="172641" indent="-172641" algn="l" rtl="0" eaLnBrk="0" fontAlgn="base" hangingPunct="0">
        <a:lnSpc>
          <a:spcPct val="80000"/>
        </a:lnSpc>
        <a:spcBef>
          <a:spcPct val="10000"/>
        </a:spcBef>
        <a:spcAft>
          <a:spcPct val="10000"/>
        </a:spcAft>
        <a:buSzPct val="125000"/>
        <a:buChar char="•"/>
        <a:defRPr sz="1875" b="0">
          <a:solidFill>
            <a:schemeClr val="tx1"/>
          </a:solidFill>
          <a:latin typeface="+mn-lt"/>
          <a:ea typeface="+mn-ea"/>
          <a:cs typeface="+mn-cs"/>
        </a:defRPr>
      </a:lvl1pPr>
      <a:lvl2pPr marL="426244" indent="-166688" algn="l" rtl="0" eaLnBrk="0" fontAlgn="base" hangingPunct="0">
        <a:lnSpc>
          <a:spcPct val="80000"/>
        </a:lnSpc>
        <a:spcBef>
          <a:spcPct val="10000"/>
        </a:spcBef>
        <a:spcAft>
          <a:spcPct val="10000"/>
        </a:spcAft>
        <a:buSzPct val="125000"/>
        <a:buChar char="•"/>
        <a:defRPr sz="1650" b="0">
          <a:solidFill>
            <a:schemeClr val="tx1"/>
          </a:solidFill>
          <a:latin typeface="+mn-lt"/>
        </a:defRPr>
      </a:lvl2pPr>
      <a:lvl3pPr marL="685800" indent="-173831" algn="l" rtl="0" eaLnBrk="0" fontAlgn="base" hangingPunct="0">
        <a:lnSpc>
          <a:spcPct val="80000"/>
        </a:lnSpc>
        <a:spcBef>
          <a:spcPct val="10000"/>
        </a:spcBef>
        <a:spcAft>
          <a:spcPct val="10000"/>
        </a:spcAft>
        <a:buSzPct val="125000"/>
        <a:buChar char="-"/>
        <a:defRPr sz="1800" b="0">
          <a:solidFill>
            <a:schemeClr val="tx1"/>
          </a:solidFill>
          <a:latin typeface="+mn-lt"/>
        </a:defRPr>
      </a:lvl3pPr>
      <a:lvl4pPr marL="945356" indent="-173831" algn="l" rtl="0" eaLnBrk="0" fontAlgn="base" hangingPunct="0">
        <a:lnSpc>
          <a:spcPct val="80000"/>
        </a:lnSpc>
        <a:spcBef>
          <a:spcPct val="10000"/>
        </a:spcBef>
        <a:spcAft>
          <a:spcPct val="10000"/>
        </a:spcAft>
        <a:buSzPct val="125000"/>
        <a:buChar char="-"/>
        <a:defRPr sz="1500" b="0">
          <a:solidFill>
            <a:schemeClr val="tx1"/>
          </a:solidFill>
          <a:latin typeface="+mn-lt"/>
        </a:defRPr>
      </a:lvl4pPr>
      <a:lvl5pPr marL="1197769" indent="-165497" algn="l" rtl="0" eaLnBrk="0" fontAlgn="base" hangingPunct="0">
        <a:lnSpc>
          <a:spcPct val="80000"/>
        </a:lnSpc>
        <a:spcBef>
          <a:spcPct val="10000"/>
        </a:spcBef>
        <a:spcAft>
          <a:spcPct val="10000"/>
        </a:spcAft>
        <a:buSzPct val="125000"/>
        <a:buChar char="•"/>
        <a:defRPr sz="1500" b="0">
          <a:solidFill>
            <a:schemeClr val="tx1"/>
          </a:solidFill>
          <a:latin typeface="+mn-lt"/>
        </a:defRPr>
      </a:lvl5pPr>
      <a:lvl6pPr marL="1540669" indent="-165497" algn="l" rtl="0" eaLnBrk="0" fontAlgn="base" hangingPunct="0">
        <a:lnSpc>
          <a:spcPct val="80000"/>
        </a:lnSpc>
        <a:spcBef>
          <a:spcPct val="10000"/>
        </a:spcBef>
        <a:spcAft>
          <a:spcPct val="10000"/>
        </a:spcAft>
        <a:buSzPct val="125000"/>
        <a:buChar char="•"/>
        <a:defRPr b="1">
          <a:solidFill>
            <a:schemeClr val="tx1"/>
          </a:solidFill>
          <a:latin typeface="+mn-lt"/>
        </a:defRPr>
      </a:lvl6pPr>
      <a:lvl7pPr marL="1883569" indent="-165497" algn="l" rtl="0" eaLnBrk="0" fontAlgn="base" hangingPunct="0">
        <a:lnSpc>
          <a:spcPct val="80000"/>
        </a:lnSpc>
        <a:spcBef>
          <a:spcPct val="10000"/>
        </a:spcBef>
        <a:spcAft>
          <a:spcPct val="10000"/>
        </a:spcAft>
        <a:buSzPct val="125000"/>
        <a:buChar char="•"/>
        <a:defRPr b="1">
          <a:solidFill>
            <a:schemeClr val="tx1"/>
          </a:solidFill>
          <a:latin typeface="+mn-lt"/>
        </a:defRPr>
      </a:lvl7pPr>
      <a:lvl8pPr marL="2226469" indent="-165497" algn="l" rtl="0" eaLnBrk="0" fontAlgn="base" hangingPunct="0">
        <a:lnSpc>
          <a:spcPct val="80000"/>
        </a:lnSpc>
        <a:spcBef>
          <a:spcPct val="10000"/>
        </a:spcBef>
        <a:spcAft>
          <a:spcPct val="10000"/>
        </a:spcAft>
        <a:buSzPct val="125000"/>
        <a:buChar char="•"/>
        <a:defRPr b="1">
          <a:solidFill>
            <a:schemeClr val="tx1"/>
          </a:solidFill>
          <a:latin typeface="+mn-lt"/>
        </a:defRPr>
      </a:lvl8pPr>
      <a:lvl9pPr marL="2569369" indent="-165497"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D5D714-3AF8-9040-9B66-515DB696E84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FCF892-D940-574D-B6B0-C9491F8047A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F0269F-1A20-C64C-82DA-1D9BA099818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D603B-0417-1F40-8DAE-7E21FD72E1A2}" type="datetimeFigureOut">
              <a:rPr lang="en-US" smtClean="0"/>
              <a:t>5/20/20</a:t>
            </a:fld>
            <a:endParaRPr lang="en-US" dirty="0"/>
          </a:p>
        </p:txBody>
      </p:sp>
      <p:sp>
        <p:nvSpPr>
          <p:cNvPr id="5" name="Footer Placeholder 4">
            <a:extLst>
              <a:ext uri="{FF2B5EF4-FFF2-40B4-BE49-F238E27FC236}">
                <a16:creationId xmlns:a16="http://schemas.microsoft.com/office/drawing/2014/main" id="{71596301-DF47-484E-B215-69BF24FA015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9507190-0CD7-1B42-AD4F-C9B4E1649EE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F52FA-0155-1B47-BFC9-A50B2701F030}" type="slidenum">
              <a:rPr lang="en-US" smtClean="0"/>
              <a:t>‹#›</a:t>
            </a:fld>
            <a:endParaRPr lang="en-US"/>
          </a:p>
        </p:txBody>
      </p:sp>
    </p:spTree>
    <p:extLst>
      <p:ext uri="{BB962C8B-B14F-4D97-AF65-F5344CB8AC3E}">
        <p14:creationId xmlns:p14="http://schemas.microsoft.com/office/powerpoint/2010/main" val="376537753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2055" y="2795319"/>
            <a:ext cx="4493385" cy="2031325"/>
          </a:xfrm>
          <a:prstGeom prst="rect">
            <a:avLst/>
          </a:prstGeom>
          <a:noFill/>
        </p:spPr>
        <p:txBody>
          <a:bodyPr wrap="square" rtlCol="0">
            <a:spAutoFit/>
          </a:bodyPr>
          <a:lstStyle/>
          <a:p>
            <a:r>
              <a:rPr lang="en-US" sz="2100" b="1" dirty="0">
                <a:latin typeface="Arial" panose="020B0604020202020204" pitchFamily="34" charset="0"/>
                <a:cs typeface="Arial" panose="020B0604020202020204" pitchFamily="34" charset="0"/>
              </a:rPr>
              <a:t>NAV WG  Report to MOIMS</a:t>
            </a: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"Virtual Huntsville"</a:t>
            </a:r>
          </a:p>
          <a:p>
            <a:r>
              <a:rPr lang="en-US" sz="2100" dirty="0">
                <a:latin typeface="Arial" panose="020B0604020202020204" pitchFamily="34" charset="0"/>
                <a:cs typeface="Arial" panose="020B0604020202020204" pitchFamily="34" charset="0"/>
              </a:rPr>
              <a:t>Spring 2020</a:t>
            </a:r>
          </a:p>
          <a:p>
            <a:endParaRPr lang="en-US" sz="210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David Berry (NAV WG Chair)</a:t>
            </a:r>
          </a:p>
          <a:p>
            <a:r>
              <a:rPr lang="en-US" sz="1050" dirty="0">
                <a:latin typeface="Arial" panose="020B0604020202020204" pitchFamily="34" charset="0"/>
                <a:cs typeface="Arial" panose="020B0604020202020204" pitchFamily="34" charset="0"/>
              </a:rPr>
              <a:t>Frank Dreger (NAV WG Deputy Chair)</a:t>
            </a:r>
          </a:p>
        </p:txBody>
      </p:sp>
      <p:sp>
        <p:nvSpPr>
          <p:cNvPr id="5" name="TextBox 4">
            <a:extLst>
              <a:ext uri="{FF2B5EF4-FFF2-40B4-BE49-F238E27FC236}">
                <a16:creationId xmlns:a16="http://schemas.microsoft.com/office/drawing/2014/main" id="{64754FA2-D785-E44D-8ABE-35A4717DC659}"/>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2" name="TextBox 1">
            <a:extLst>
              <a:ext uri="{FF2B5EF4-FFF2-40B4-BE49-F238E27FC236}">
                <a16:creationId xmlns:a16="http://schemas.microsoft.com/office/drawing/2014/main" id="{6287E9C6-571A-DC49-B28C-E83C4D9FDBB0}"/>
              </a:ext>
            </a:extLst>
          </p:cNvPr>
          <p:cNvSpPr txBox="1"/>
          <p:nvPr/>
        </p:nvSpPr>
        <p:spPr>
          <a:xfrm>
            <a:off x="100483" y="6491237"/>
            <a:ext cx="2220686" cy="246221"/>
          </a:xfrm>
          <a:prstGeom prst="rect">
            <a:avLst/>
          </a:prstGeom>
          <a:noFill/>
        </p:spPr>
        <p:txBody>
          <a:bodyPr wrap="square" rtlCol="0">
            <a:spAutoFit/>
          </a:bodyPr>
          <a:lstStyle/>
          <a:p>
            <a:r>
              <a:rPr lang="en-US" sz="1000" dirty="0"/>
              <a:t>15 May 2020 – MOIMS Spring 2020</a:t>
            </a:r>
          </a:p>
        </p:txBody>
      </p:sp>
    </p:spTree>
    <p:extLst>
      <p:ext uri="{BB962C8B-B14F-4D97-AF65-F5344CB8AC3E}">
        <p14:creationId xmlns:p14="http://schemas.microsoft.com/office/powerpoint/2010/main" val="270537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806840" y="951878"/>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Executive Summary </a:t>
            </a:r>
            <a:endParaRPr lang="en-US" sz="1350" dirty="0"/>
          </a:p>
        </p:txBody>
      </p:sp>
      <p:sp>
        <p:nvSpPr>
          <p:cNvPr id="5" name="AutoShape 2"/>
          <p:cNvSpPr>
            <a:spLocks/>
          </p:cNvSpPr>
          <p:nvPr/>
        </p:nvSpPr>
        <p:spPr bwMode="auto">
          <a:xfrm>
            <a:off x="446417" y="1351928"/>
            <a:ext cx="8345891" cy="51895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Autofit/>
          </a:bodyPr>
          <a:lstStyle/>
          <a:p>
            <a:pPr>
              <a:lnSpc>
                <a:spcPct val="95000"/>
              </a:lnSpc>
            </a:pPr>
            <a:r>
              <a:rPr lang="en-US" sz="1300" b="1" u="sng" dirty="0">
                <a:latin typeface="Arial" panose="020B0604020202020204" pitchFamily="34" charset="0"/>
                <a:cs typeface="Arial" panose="020B0604020202020204" pitchFamily="34" charset="0"/>
              </a:rPr>
              <a:t>Achievements for this Meeting Cycle</a:t>
            </a:r>
          </a:p>
          <a:p>
            <a:pPr marL="257175" lvl="1" indent="-257175">
              <a:lnSpc>
                <a:spcPct val="95000"/>
              </a:lnSpc>
              <a:spcBef>
                <a:spcPts val="150"/>
              </a:spcBef>
              <a:buFont typeface="Arial" panose="020B0604020202020204" pitchFamily="34" charset="0"/>
              <a:buChar char="•"/>
            </a:pPr>
            <a:r>
              <a:rPr lang="en-US" sz="1300" dirty="0">
                <a:latin typeface="Arial" panose="020B0604020202020204" pitchFamily="34" charset="0"/>
                <a:cs typeface="Arial" pitchFamily="34" charset="0"/>
                <a:sym typeface="Arial" pitchFamily="34" charset="0"/>
              </a:rPr>
              <a:t>Completed internal WG review of revisions to drafts of the Orbit Data Messages, Attitude Data Messages, Navigation Data Messages XML Specification</a:t>
            </a:r>
          </a:p>
          <a:p>
            <a:pPr marL="257175" lvl="1" indent="-257175">
              <a:lnSpc>
                <a:spcPct val="95000"/>
              </a:lnSpc>
              <a:spcBef>
                <a:spcPts val="150"/>
              </a:spcBef>
              <a:buFont typeface="Arial" panose="020B0604020202020204" pitchFamily="34" charset="0"/>
              <a:buChar char="•"/>
            </a:pPr>
            <a:r>
              <a:rPr lang="en-US" sz="1300" dirty="0">
                <a:latin typeface="Arial" panose="020B0604020202020204" pitchFamily="34" charset="0"/>
                <a:cs typeface="Arial" pitchFamily="34" charset="0"/>
                <a:sym typeface="Arial" pitchFamily="34" charset="0"/>
              </a:rPr>
              <a:t>Initiated discussion of Prototyping Plans/Results for the Orbit Data Messages V.3</a:t>
            </a:r>
          </a:p>
          <a:p>
            <a:pPr marL="257175" lvl="1" indent="-257175">
              <a:lnSpc>
                <a:spcPct val="95000"/>
              </a:lnSpc>
              <a:spcAft>
                <a:spcPts val="300"/>
              </a:spcAft>
              <a:buFont typeface="Arial" panose="020B0604020202020204" pitchFamily="34" charset="0"/>
              <a:buChar char="•"/>
            </a:pPr>
            <a:r>
              <a:rPr lang="en-US" sz="1300" dirty="0">
                <a:latin typeface="Arial" panose="020B0604020202020204" pitchFamily="34" charset="0"/>
                <a:cs typeface="Arial" pitchFamily="34" charset="0"/>
              </a:rPr>
              <a:t>Continued discussion of structure and content of Navigation data on the SANA Registry</a:t>
            </a:r>
            <a:endParaRPr lang="en-US" sz="500" b="1" u="sng" dirty="0">
              <a:latin typeface="Arial" panose="020B0604020202020204" pitchFamily="34" charset="0"/>
              <a:cs typeface="Arial" panose="020B0604020202020204" pitchFamily="34" charset="0"/>
            </a:endParaRPr>
          </a:p>
          <a:p>
            <a:pPr>
              <a:lnSpc>
                <a:spcPct val="95000"/>
              </a:lnSpc>
              <a:spcBef>
                <a:spcPts val="150"/>
              </a:spcBef>
              <a:buClr>
                <a:srgbClr val="000000"/>
              </a:buClr>
              <a:buSzPct val="95000"/>
            </a:pPr>
            <a:r>
              <a:rPr lang="en-US" sz="1300" b="1" u="sng" dirty="0">
                <a:latin typeface="Arial" panose="020B0604020202020204" pitchFamily="34" charset="0"/>
                <a:cs typeface="Arial" panose="020B0604020202020204" pitchFamily="34" charset="0"/>
              </a:rPr>
              <a:t>Documents Not Discussed in this Meeting Cycle</a:t>
            </a:r>
          </a:p>
          <a:p>
            <a:pPr marL="257175" lvl="1" indent="-257175">
              <a:lnSpc>
                <a:spcPct val="95000"/>
              </a:lnSpc>
              <a:spcBef>
                <a:spcPts val="150"/>
              </a:spcBef>
              <a:buClr>
                <a:srgbClr val="000000"/>
              </a:buClr>
              <a:buSzPct val="95000"/>
              <a:buFont typeface="Arial" panose="020B0604020202020204" pitchFamily="34" charset="0"/>
              <a:buChar char="•"/>
            </a:pPr>
            <a:r>
              <a:rPr lang="en-US" sz="1300" dirty="0">
                <a:latin typeface="Arial" panose="020B0604020202020204" pitchFamily="34" charset="0"/>
                <a:cs typeface="Arial" pitchFamily="34" charset="0"/>
                <a:sym typeface="Arial" pitchFamily="34" charset="0"/>
              </a:rPr>
              <a:t>Navigation Events Message: first draft not ready, priority lower than ADM which has same Lead Editor</a:t>
            </a:r>
          </a:p>
          <a:p>
            <a:pPr marL="257175" lvl="1" indent="-257175">
              <a:lnSpc>
                <a:spcPct val="95000"/>
              </a:lnSpc>
              <a:spcBef>
                <a:spcPts val="150"/>
              </a:spcBef>
              <a:buClr>
                <a:srgbClr val="000000"/>
              </a:buClr>
              <a:buSzPct val="95000"/>
              <a:buFont typeface="Arial" panose="020B0604020202020204" pitchFamily="34" charset="0"/>
              <a:buChar char="•"/>
            </a:pPr>
            <a:r>
              <a:rPr lang="en-US" sz="1300" dirty="0">
                <a:latin typeface="Arial" panose="020B0604020202020204" pitchFamily="34" charset="0"/>
                <a:cs typeface="Arial" pitchFamily="34" charset="0"/>
                <a:sym typeface="Arial" pitchFamily="34" charset="0"/>
              </a:rPr>
              <a:t>Conjunction Data Message V.2 update: first draft not ready</a:t>
            </a:r>
          </a:p>
          <a:p>
            <a:pPr marL="257175" lvl="1" indent="-257175">
              <a:lnSpc>
                <a:spcPct val="95000"/>
              </a:lnSpc>
              <a:spcAft>
                <a:spcPts val="300"/>
              </a:spcAft>
              <a:buClr>
                <a:srgbClr val="000000"/>
              </a:buClr>
              <a:buSzPct val="95000"/>
              <a:buFont typeface="Arial" panose="020B0604020202020204" pitchFamily="34" charset="0"/>
              <a:buChar char="•"/>
            </a:pPr>
            <a:r>
              <a:rPr lang="en-US" sz="1300" dirty="0">
                <a:latin typeface="Arial" panose="020B0604020202020204" pitchFamily="34" charset="0"/>
                <a:cs typeface="Arial" pitchFamily="34" charset="0"/>
              </a:rPr>
              <a:t>Tracking Data Message V.2 in CESG Poll at present, Tracking Data Message V.3 not ready to discuss</a:t>
            </a:r>
            <a:endParaRPr lang="en-US" sz="500" b="1" u="sng" dirty="0">
              <a:latin typeface="Arial" panose="020B0604020202020204" pitchFamily="34" charset="0"/>
              <a:cs typeface="Arial" panose="020B0604020202020204" pitchFamily="34" charset="0"/>
            </a:endParaRPr>
          </a:p>
          <a:p>
            <a:pPr>
              <a:lnSpc>
                <a:spcPct val="95000"/>
              </a:lnSpc>
              <a:spcBef>
                <a:spcPts val="150"/>
              </a:spcBef>
              <a:buClr>
                <a:srgbClr val="000000"/>
              </a:buClr>
              <a:buSzPct val="95000"/>
            </a:pPr>
            <a:r>
              <a:rPr lang="en-US" sz="1300" b="1" u="sng" dirty="0">
                <a:latin typeface="Arial" panose="020B0604020202020204" pitchFamily="34" charset="0"/>
                <a:cs typeface="Arial" panose="020B0604020202020204" pitchFamily="34" charset="0"/>
              </a:rPr>
              <a:t>Working Group Status</a:t>
            </a:r>
            <a:r>
              <a:rPr lang="en-US" sz="1300" b="1" dirty="0">
                <a:latin typeface="Arial" panose="020B0604020202020204" pitchFamily="34" charset="0"/>
                <a:cs typeface="Arial" panose="020B0604020202020204" pitchFamily="34" charset="0"/>
              </a:rPr>
              <a:t> </a:t>
            </a:r>
          </a:p>
          <a:p>
            <a:pPr marL="257175" indent="-257175">
              <a:lnSpc>
                <a:spcPct val="95000"/>
              </a:lnSpc>
              <a:spcAft>
                <a:spcPts val="300"/>
              </a:spcAft>
              <a:buClr>
                <a:srgbClr val="000000"/>
              </a:buClr>
              <a:buSzPct val="95000"/>
              <a:buFont typeface="Arial" panose="020B0604020202020204" pitchFamily="34" charset="0"/>
              <a:buChar char="•"/>
            </a:pPr>
            <a:r>
              <a:rPr lang="en-US" sz="1300" dirty="0">
                <a:latin typeface="Arial" panose="020B0604020202020204" pitchFamily="34" charset="0"/>
                <a:cs typeface="Arial" pitchFamily="34" charset="0"/>
              </a:rPr>
              <a:t>Active, "High Momentum"</a:t>
            </a:r>
            <a:endParaRPr lang="en-US" sz="1300" b="1" u="sng" dirty="0">
              <a:latin typeface="Arial" panose="020B0604020202020204" pitchFamily="34" charset="0"/>
              <a:cs typeface="Arial" panose="020B0604020202020204" pitchFamily="34" charset="0"/>
            </a:endParaRPr>
          </a:p>
          <a:p>
            <a:pPr>
              <a:lnSpc>
                <a:spcPct val="95000"/>
              </a:lnSpc>
              <a:spcBef>
                <a:spcPts val="150"/>
              </a:spcBef>
              <a:buClr>
                <a:srgbClr val="000000"/>
              </a:buClr>
              <a:buSzPct val="95000"/>
            </a:pPr>
            <a:r>
              <a:rPr lang="en-US" sz="1300" b="1" u="sng" dirty="0">
                <a:latin typeface="Arial" panose="020B0604020202020204" pitchFamily="34" charset="0"/>
                <a:cs typeface="Arial" panose="020B0604020202020204" pitchFamily="34" charset="0"/>
              </a:rPr>
              <a:t>Interaction with Other WGs</a:t>
            </a:r>
          </a:p>
          <a:p>
            <a:pPr marL="257175" indent="-257175">
              <a:lnSpc>
                <a:spcPct val="95000"/>
              </a:lnSpc>
              <a:spcAft>
                <a:spcPts val="300"/>
              </a:spcAft>
              <a:buClr>
                <a:srgbClr val="000000"/>
              </a:buClr>
              <a:buSzPct val="95000"/>
              <a:buFont typeface="Arial" panose="020B0604020202020204" pitchFamily="34" charset="0"/>
              <a:buChar char="•"/>
            </a:pPr>
            <a:r>
              <a:rPr lang="en-US" sz="1300" dirty="0">
                <a:latin typeface="Arial" panose="020B0604020202020204" pitchFamily="34" charset="0"/>
                <a:cs typeface="Arial" pitchFamily="34" charset="0"/>
                <a:sym typeface="Arial" pitchFamily="34" charset="0"/>
              </a:rPr>
              <a:t>Completed joint meeting w/SANA Operator regarding continued migration of material from Nav WG document annexes to SANA (registry hierarchy (Approved, Candidate, Beta), programmable API, etc.)</a:t>
            </a:r>
            <a:endParaRPr lang="en-US" sz="1300" b="1" u="sng" dirty="0">
              <a:latin typeface="Arial" panose="020B0604020202020204" pitchFamily="34" charset="0"/>
              <a:cs typeface="Arial" panose="020B0604020202020204" pitchFamily="34" charset="0"/>
            </a:endParaRPr>
          </a:p>
          <a:p>
            <a:pPr>
              <a:lnSpc>
                <a:spcPct val="95000"/>
              </a:lnSpc>
              <a:spcBef>
                <a:spcPts val="150"/>
              </a:spcBef>
              <a:buClr>
                <a:srgbClr val="000000"/>
              </a:buClr>
              <a:buSzPct val="95000"/>
            </a:pPr>
            <a:r>
              <a:rPr lang="en-US" sz="1300" b="1" u="sng" dirty="0">
                <a:latin typeface="Arial" panose="020B0604020202020204" pitchFamily="34" charset="0"/>
                <a:cs typeface="Arial" panose="020B0604020202020204" pitchFamily="34" charset="0"/>
              </a:rPr>
              <a:t>Environmental Report</a:t>
            </a:r>
          </a:p>
          <a:p>
            <a:pPr marL="214313" indent="-214313">
              <a:buFont typeface="Arial" panose="020B0604020202020204" pitchFamily="34" charset="0"/>
              <a:buChar char="•"/>
            </a:pPr>
            <a:r>
              <a:rPr lang="en-US" sz="1300" dirty="0">
                <a:latin typeface="Arial" pitchFamily="34" charset="0"/>
                <a:cs typeface="Arial" pitchFamily="34" charset="0"/>
                <a:sym typeface="Arial" pitchFamily="34" charset="0"/>
              </a:rPr>
              <a:t>Plus: Virtual meeting format worked OK, but meetings were shorter due to time zone constraints.</a:t>
            </a:r>
          </a:p>
          <a:p>
            <a:pPr marL="214313" indent="-214313">
              <a:buFont typeface="Arial" panose="020B0604020202020204" pitchFamily="34" charset="0"/>
              <a:buChar char="•"/>
            </a:pPr>
            <a:r>
              <a:rPr lang="en-US" sz="1300" dirty="0">
                <a:latin typeface="Arial" pitchFamily="34" charset="0"/>
                <a:cs typeface="Arial" pitchFamily="34" charset="0"/>
                <a:sym typeface="Arial" pitchFamily="34" charset="0"/>
              </a:rPr>
              <a:t>Plus: Occasional internet audio problems, but nothing "terrible". Some other WGs had horror tales. One participant said that online audio was actually better than being together in a single room.</a:t>
            </a:r>
          </a:p>
          <a:p>
            <a:pPr marL="214313" indent="-214313">
              <a:buFont typeface="Arial" panose="020B0604020202020204" pitchFamily="34" charset="0"/>
              <a:buChar char="•"/>
            </a:pPr>
            <a:r>
              <a:rPr lang="en-US" sz="1300" dirty="0">
                <a:latin typeface="Arial" pitchFamily="34" charset="0"/>
                <a:cs typeface="Arial" pitchFamily="34" charset="0"/>
                <a:sym typeface="Arial" pitchFamily="34" charset="0"/>
              </a:rPr>
              <a:t>Minus: There were many people in the virtual meeting, but because the meetings were short and most people remained muted w/video off (by WG convention), there was no sense of group camaraderie except during the "Gathering Time" 20 minutes before the meetings, and many people could not attend those due to other time conflicts. Use of video was suggested to combat this; this would also allow presenters to better gauge reaction of the participants, see if they are understanding, etc. We will try more video in future audio/video conferences.</a:t>
            </a:r>
          </a:p>
        </p:txBody>
      </p:sp>
      <p:sp>
        <p:nvSpPr>
          <p:cNvPr id="4" name="TextBox 3">
            <a:extLst>
              <a:ext uri="{FF2B5EF4-FFF2-40B4-BE49-F238E27FC236}">
                <a16:creationId xmlns:a16="http://schemas.microsoft.com/office/drawing/2014/main" id="{871E6612-41D7-CC4A-9A57-AB07E1690F0E}"/>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6" name="TextBox 5">
            <a:extLst>
              <a:ext uri="{FF2B5EF4-FFF2-40B4-BE49-F238E27FC236}">
                <a16:creationId xmlns:a16="http://schemas.microsoft.com/office/drawing/2014/main" id="{7011D4EA-28D1-1648-99C7-B7B77DF5C2AA}"/>
              </a:ext>
            </a:extLst>
          </p:cNvPr>
          <p:cNvSpPr txBox="1"/>
          <p:nvPr/>
        </p:nvSpPr>
        <p:spPr>
          <a:xfrm>
            <a:off x="100483" y="6491237"/>
            <a:ext cx="2220686" cy="246221"/>
          </a:xfrm>
          <a:prstGeom prst="rect">
            <a:avLst/>
          </a:prstGeom>
          <a:noFill/>
        </p:spPr>
        <p:txBody>
          <a:bodyPr wrap="square" rtlCol="0">
            <a:spAutoFit/>
          </a:bodyPr>
          <a:lstStyle/>
          <a:p>
            <a:r>
              <a:rPr lang="en-US" sz="1000" dirty="0"/>
              <a:t>15 May 2020 – MOIMS Spring 2020</a:t>
            </a:r>
          </a:p>
        </p:txBody>
      </p:sp>
    </p:spTree>
    <p:extLst>
      <p:ext uri="{BB962C8B-B14F-4D97-AF65-F5344CB8AC3E}">
        <p14:creationId xmlns:p14="http://schemas.microsoft.com/office/powerpoint/2010/main" val="392717880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336431" y="1581869"/>
            <a:ext cx="8475452" cy="3949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rmAutofit/>
          </a:bodyPr>
          <a:lstStyle/>
          <a:p>
            <a:pPr marL="257175" indent="-257175">
              <a:buClr>
                <a:srgbClr val="000000"/>
              </a:buClr>
              <a:buSzPct val="95000"/>
              <a:buFont typeface="Arial" charset="0"/>
              <a:buChar char="•"/>
            </a:pPr>
            <a:r>
              <a:rPr lang="en-US" sz="2400" dirty="0">
                <a:cs typeface="Arial" panose="020B0604020202020204" pitchFamily="34" charset="0"/>
              </a:rPr>
              <a:t>Resolutions Agreed Upon this Meeting:</a:t>
            </a:r>
          </a:p>
          <a:p>
            <a:pPr marL="557213" lvl="1" indent="-214313">
              <a:buClr>
                <a:srgbClr val="000000"/>
              </a:buClr>
              <a:buSzPct val="95000"/>
              <a:buFont typeface="Arial" panose="020B0604020202020204" pitchFamily="34" charset="0"/>
              <a:buChar char="•"/>
            </a:pPr>
            <a:endParaRPr lang="en-US" sz="2400" dirty="0">
              <a:solidFill>
                <a:srgbClr val="FF0000"/>
              </a:solidFill>
              <a:cs typeface="Arial" panose="020B0604020202020204" pitchFamily="34" charset="0"/>
            </a:endParaRPr>
          </a:p>
          <a:p>
            <a:pPr marL="557213" lvl="1" indent="-214313">
              <a:buClr>
                <a:srgbClr val="000000"/>
              </a:buClr>
              <a:buSzPct val="95000"/>
              <a:buFont typeface="Arial" panose="020B0604020202020204" pitchFamily="34" charset="0"/>
              <a:buChar char="•"/>
            </a:pPr>
            <a:r>
              <a:rPr lang="en-US" sz="2400" dirty="0">
                <a:cs typeface="Arial" panose="020B0604020202020204" pitchFamily="34" charset="0"/>
              </a:rPr>
              <a:t>None</a:t>
            </a:r>
          </a:p>
          <a:p>
            <a:pPr lvl="1">
              <a:buClr>
                <a:srgbClr val="000000"/>
              </a:buClr>
              <a:buSzPct val="95000"/>
            </a:pPr>
            <a:endParaRPr lang="en-US" sz="2400" dirty="0">
              <a:solidFill>
                <a:srgbClr val="FF0000"/>
              </a:solidFill>
              <a:cs typeface="Arial" panose="020B0604020202020204" pitchFamily="34" charset="0"/>
            </a:endParaRPr>
          </a:p>
          <a:p>
            <a:pPr marL="257175" indent="-257175">
              <a:buClr>
                <a:srgbClr val="000000"/>
              </a:buClr>
              <a:buSzPct val="95000"/>
              <a:buFont typeface="Arial" charset="0"/>
              <a:buChar char="•"/>
            </a:pPr>
            <a:r>
              <a:rPr lang="en-US" sz="2400" dirty="0">
                <a:cs typeface="Arial" panose="020B0604020202020204" pitchFamily="34" charset="0"/>
              </a:rPr>
              <a:t>Further Resolutions Anticipated in the Next 6 Months:</a:t>
            </a:r>
          </a:p>
          <a:p>
            <a:pPr marL="342900" lvl="1">
              <a:buClr>
                <a:srgbClr val="000000"/>
              </a:buClr>
              <a:buSzPct val="95000"/>
            </a:pPr>
            <a:endParaRPr lang="en-US" sz="2400" dirty="0">
              <a:solidFill>
                <a:srgbClr val="FF0000"/>
              </a:solidFill>
              <a:cs typeface="Arial" panose="020B0604020202020204" pitchFamily="34" charset="0"/>
            </a:endParaRPr>
          </a:p>
          <a:p>
            <a:pPr marL="557213" lvl="1" indent="-214313">
              <a:buClr>
                <a:srgbClr val="000000"/>
              </a:buClr>
              <a:buSzPct val="95000"/>
              <a:buFont typeface="Arial" panose="020B0604020202020204" pitchFamily="34" charset="0"/>
              <a:buChar char="•"/>
            </a:pPr>
            <a:r>
              <a:rPr lang="en-US" sz="2400" dirty="0">
                <a:cs typeface="Arial" panose="020B0604020202020204" pitchFamily="34" charset="0"/>
              </a:rPr>
              <a:t>None anticipated as a result of this meeting series.</a:t>
            </a:r>
          </a:p>
          <a:p>
            <a:pPr marL="557213" lvl="1" indent="-214313">
              <a:buClr>
                <a:srgbClr val="000000"/>
              </a:buClr>
              <a:buSzPct val="95000"/>
              <a:buFont typeface="Arial" panose="020B0604020202020204" pitchFamily="34" charset="0"/>
              <a:buChar char="•"/>
            </a:pPr>
            <a:endParaRPr lang="en-US" sz="2400" dirty="0">
              <a:solidFill>
                <a:srgbClr val="FF0000"/>
              </a:solidFill>
              <a:cs typeface="Arial" panose="020B0604020202020204" pitchFamily="34" charset="0"/>
            </a:endParaRPr>
          </a:p>
          <a:p>
            <a:pPr>
              <a:lnSpc>
                <a:spcPct val="120000"/>
              </a:lnSpc>
              <a:buClr>
                <a:srgbClr val="000000"/>
              </a:buClr>
              <a:buSzPct val="95000"/>
            </a:pPr>
            <a:endParaRPr lang="en-US" sz="1350" dirty="0"/>
          </a:p>
        </p:txBody>
      </p:sp>
      <p:sp>
        <p:nvSpPr>
          <p:cNvPr id="6147" name="AutoShape 3"/>
          <p:cNvSpPr>
            <a:spLocks/>
          </p:cNvSpPr>
          <p:nvPr/>
        </p:nvSpPr>
        <p:spPr bwMode="auto">
          <a:xfrm>
            <a:off x="1806840" y="951878"/>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Executive Summary </a:t>
            </a:r>
            <a:endParaRPr lang="en-US" sz="1350" dirty="0"/>
          </a:p>
        </p:txBody>
      </p:sp>
      <p:sp>
        <p:nvSpPr>
          <p:cNvPr id="4" name="TextBox 3">
            <a:extLst>
              <a:ext uri="{FF2B5EF4-FFF2-40B4-BE49-F238E27FC236}">
                <a16:creationId xmlns:a16="http://schemas.microsoft.com/office/drawing/2014/main" id="{5AFEDFB8-E831-C348-BB8E-33D855ECC494}"/>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543F2AB4-4E36-D04C-9104-C5C29BED075C}"/>
              </a:ext>
            </a:extLst>
          </p:cNvPr>
          <p:cNvSpPr txBox="1"/>
          <p:nvPr/>
        </p:nvSpPr>
        <p:spPr>
          <a:xfrm>
            <a:off x="100483" y="6491237"/>
            <a:ext cx="2220686" cy="246221"/>
          </a:xfrm>
          <a:prstGeom prst="rect">
            <a:avLst/>
          </a:prstGeom>
          <a:noFill/>
        </p:spPr>
        <p:txBody>
          <a:bodyPr wrap="square" rtlCol="0">
            <a:spAutoFit/>
          </a:bodyPr>
          <a:lstStyle/>
          <a:p>
            <a:r>
              <a:rPr lang="en-US" sz="1000" dirty="0"/>
              <a:t>15 May 2020 – MOIMS Spring 2020</a:t>
            </a:r>
          </a:p>
        </p:txBody>
      </p:sp>
    </p:spTree>
    <p:extLst>
      <p:ext uri="{BB962C8B-B14F-4D97-AF65-F5344CB8AC3E}">
        <p14:creationId xmlns:p14="http://schemas.microsoft.com/office/powerpoint/2010/main" val="370491520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806840" y="951878"/>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Executive Summary </a:t>
            </a:r>
            <a:endParaRPr lang="en-US" sz="1350" dirty="0"/>
          </a:p>
        </p:txBody>
      </p:sp>
      <p:sp>
        <p:nvSpPr>
          <p:cNvPr id="6" name="AutoShape 2">
            <a:extLst>
              <a:ext uri="{FF2B5EF4-FFF2-40B4-BE49-F238E27FC236}">
                <a16:creationId xmlns:a16="http://schemas.microsoft.com/office/drawing/2014/main" id="{6EE274D6-13A6-1C42-B015-73FF979EB359}"/>
              </a:ext>
            </a:extLst>
          </p:cNvPr>
          <p:cNvSpPr>
            <a:spLocks/>
          </p:cNvSpPr>
          <p:nvPr/>
        </p:nvSpPr>
        <p:spPr bwMode="auto">
          <a:xfrm>
            <a:off x="115833" y="1326327"/>
            <a:ext cx="8532001" cy="22270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rmAutofit/>
          </a:bodyPr>
          <a:lstStyle/>
          <a:p>
            <a:pPr defTabSz="685800">
              <a:lnSpc>
                <a:spcPct val="120000"/>
              </a:lnSpc>
            </a:pPr>
            <a:r>
              <a:rPr lang="en-US" sz="1425" dirty="0">
                <a:latin typeface="Arial" panose="020B0604020202020204" pitchFamily="34" charset="0"/>
                <a:cs typeface="Arial" panose="020B0604020202020204" pitchFamily="34" charset="0"/>
              </a:rPr>
              <a:t>Completed Projects Since Fall 2019: </a:t>
            </a:r>
            <a:endParaRPr lang="en-US" sz="1350" dirty="0">
              <a:latin typeface="Arial" panose="020B0604020202020204" pitchFamily="34" charset="0"/>
              <a:cs typeface="Arial" panose="020B0604020202020204" pitchFamily="34" charset="0"/>
            </a:endParaRPr>
          </a:p>
          <a:p>
            <a:pPr defTabSz="685800">
              <a:lnSpc>
                <a:spcPct val="120000"/>
              </a:lnSpc>
            </a:pPr>
            <a:endParaRPr lang="en-US" sz="1425" dirty="0"/>
          </a:p>
          <a:p>
            <a:pPr defTabSz="685800">
              <a:lnSpc>
                <a:spcPct val="120000"/>
              </a:lnSpc>
            </a:pPr>
            <a:endParaRPr lang="en-US" sz="1425" dirty="0">
              <a:latin typeface="Arial" panose="020B0604020202020204" pitchFamily="34" charset="0"/>
              <a:cs typeface="Arial" panose="020B0604020202020204" pitchFamily="34" charset="0"/>
            </a:endParaRPr>
          </a:p>
          <a:p>
            <a:pPr defTabSz="685800">
              <a:lnSpc>
                <a:spcPct val="120000"/>
              </a:lnSpc>
            </a:pPr>
            <a:endParaRPr lang="en-US" sz="1425" dirty="0">
              <a:latin typeface="Arial" panose="020B0604020202020204" pitchFamily="34" charset="0"/>
              <a:cs typeface="Arial" panose="020B0604020202020204" pitchFamily="34" charset="0"/>
            </a:endParaRPr>
          </a:p>
          <a:p>
            <a:pPr defTabSz="685800">
              <a:lnSpc>
                <a:spcPct val="120000"/>
              </a:lnSpc>
            </a:pPr>
            <a:endParaRPr lang="en-US" sz="1425" dirty="0">
              <a:latin typeface="Arial" panose="020B0604020202020204" pitchFamily="34" charset="0"/>
              <a:cs typeface="Arial" panose="020B0604020202020204" pitchFamily="34" charset="0"/>
            </a:endParaRPr>
          </a:p>
          <a:p>
            <a:pPr defTabSz="685800">
              <a:lnSpc>
                <a:spcPct val="120000"/>
              </a:lnSpc>
            </a:pPr>
            <a:endParaRPr lang="en-US" sz="1425" dirty="0">
              <a:latin typeface="Arial" panose="020B0604020202020204" pitchFamily="34" charset="0"/>
              <a:cs typeface="Arial" panose="020B0604020202020204" pitchFamily="34" charset="0"/>
            </a:endParaRPr>
          </a:p>
          <a:p>
            <a:pPr defTabSz="685800">
              <a:lnSpc>
                <a:spcPct val="120000"/>
              </a:lnSpc>
            </a:pPr>
            <a:endParaRPr lang="en-US" sz="1425" dirty="0">
              <a:latin typeface="Arial" panose="020B0604020202020204" pitchFamily="34" charset="0"/>
              <a:cs typeface="Arial" panose="020B0604020202020204" pitchFamily="34" charset="0"/>
            </a:endParaRPr>
          </a:p>
          <a:p>
            <a:pPr defTabSz="685800">
              <a:lnSpc>
                <a:spcPct val="120000"/>
              </a:lnSpc>
            </a:pPr>
            <a:r>
              <a:rPr lang="en-US" sz="1425" dirty="0">
                <a:latin typeface="Arial" panose="020B0604020202020204" pitchFamily="34" charset="0"/>
                <a:cs typeface="Arial" panose="020B0604020202020204" pitchFamily="34" charset="0"/>
              </a:rPr>
              <a:t>Planning (Only Approved Projects):  </a:t>
            </a: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latin typeface="Arial" panose="020B0604020202020204" pitchFamily="34" charset="0"/>
              <a:cs typeface="Arial" panose="020B0604020202020204" pitchFamily="34" charset="0"/>
            </a:endParaRPr>
          </a:p>
          <a:p>
            <a:pPr>
              <a:lnSpc>
                <a:spcPct val="120000"/>
              </a:lnSpc>
              <a:buClr>
                <a:srgbClr val="000000"/>
              </a:buClr>
              <a:buSzPct val="95000"/>
            </a:pPr>
            <a:endParaRPr lang="en-US" sz="1350" dirty="0"/>
          </a:p>
        </p:txBody>
      </p:sp>
      <p:graphicFrame>
        <p:nvGraphicFramePr>
          <p:cNvPr id="7" name="Table 6">
            <a:extLst>
              <a:ext uri="{FF2B5EF4-FFF2-40B4-BE49-F238E27FC236}">
                <a16:creationId xmlns:a16="http://schemas.microsoft.com/office/drawing/2014/main" id="{016C7F43-B9C3-8A43-B08C-01A68E17AC03}"/>
              </a:ext>
            </a:extLst>
          </p:cNvPr>
          <p:cNvGraphicFramePr>
            <a:graphicFrameLocks noGrp="1"/>
          </p:cNvGraphicFramePr>
          <p:nvPr>
            <p:extLst>
              <p:ext uri="{D42A27DB-BD31-4B8C-83A1-F6EECF244321}">
                <p14:modId xmlns:p14="http://schemas.microsoft.com/office/powerpoint/2010/main" val="3905661723"/>
              </p:ext>
            </p:extLst>
          </p:nvPr>
        </p:nvGraphicFramePr>
        <p:xfrm>
          <a:off x="496165" y="3553374"/>
          <a:ext cx="8151669" cy="2773737"/>
        </p:xfrm>
        <a:graphic>
          <a:graphicData uri="http://schemas.openxmlformats.org/drawingml/2006/table">
            <a:tbl>
              <a:tblPr>
                <a:tableStyleId>{5C22544A-7EE6-4342-B048-85BDC9FD1C3A}</a:tableStyleId>
              </a:tblPr>
              <a:tblGrid>
                <a:gridCol w="775583">
                  <a:extLst>
                    <a:ext uri="{9D8B030D-6E8A-4147-A177-3AD203B41FA5}">
                      <a16:colId xmlns:a16="http://schemas.microsoft.com/office/drawing/2014/main" val="20000"/>
                    </a:ext>
                  </a:extLst>
                </a:gridCol>
                <a:gridCol w="681024">
                  <a:extLst>
                    <a:ext uri="{9D8B030D-6E8A-4147-A177-3AD203B41FA5}">
                      <a16:colId xmlns:a16="http://schemas.microsoft.com/office/drawing/2014/main" val="20001"/>
                    </a:ext>
                  </a:extLst>
                </a:gridCol>
                <a:gridCol w="2476232">
                  <a:extLst>
                    <a:ext uri="{9D8B030D-6E8A-4147-A177-3AD203B41FA5}">
                      <a16:colId xmlns:a16="http://schemas.microsoft.com/office/drawing/2014/main" val="20002"/>
                    </a:ext>
                  </a:extLst>
                </a:gridCol>
                <a:gridCol w="2640048">
                  <a:extLst>
                    <a:ext uri="{9D8B030D-6E8A-4147-A177-3AD203B41FA5}">
                      <a16:colId xmlns:a16="http://schemas.microsoft.com/office/drawing/2014/main" val="20003"/>
                    </a:ext>
                  </a:extLst>
                </a:gridCol>
                <a:gridCol w="1578782">
                  <a:extLst>
                    <a:ext uri="{9D8B030D-6E8A-4147-A177-3AD203B41FA5}">
                      <a16:colId xmlns:a16="http://schemas.microsoft.com/office/drawing/2014/main" val="20004"/>
                    </a:ext>
                  </a:extLst>
                </a:gridCol>
              </a:tblGrid>
              <a:tr h="309465">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Area and WG name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CCSDS Ref </a:t>
                      </a:r>
                      <a:r>
                        <a:rPr lang="en-US" sz="900" b="1" u="none" strike="noStrike" dirty="0" err="1">
                          <a:solidFill>
                            <a:schemeClr val="tx1"/>
                          </a:solidFill>
                          <a:effectLst/>
                          <a:latin typeface="Arial" panose="020B0604020202020204" pitchFamily="34" charset="0"/>
                          <a:cs typeface="Arial" panose="020B0604020202020204" pitchFamily="34" charset="0"/>
                        </a:rPr>
                        <a:t>Nr</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Document Title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Status / Comments</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Start and / or Target Publication Date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21839">
                <a:tc>
                  <a:txBody>
                    <a:bodyPr/>
                    <a:lstStyle/>
                    <a:p>
                      <a:pPr algn="ctr"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hr-HR" sz="900" u="none" strike="noStrike" kern="1200" dirty="0">
                          <a:solidFill>
                            <a:schemeClr val="bg1"/>
                          </a:solidFill>
                          <a:effectLst/>
                          <a:latin typeface="Arial" panose="020B0604020202020204" pitchFamily="34" charset="0"/>
                          <a:ea typeface="Arial" charset="0"/>
                          <a:cs typeface="Arial" panose="020B0604020202020204" pitchFamily="34" charset="0"/>
                        </a:rPr>
                        <a:t>503.0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Tracking Data Message (TDM) 5 Year Review Revision</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Not discussed in these virtual meetings because the document is in CESG "approval to publish" Poll ending 14-May-2020.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09-Oct-2013</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01-Jul-2020</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07932021"/>
                  </a:ext>
                </a:extLst>
              </a:tr>
              <a:tr h="321839">
                <a:tc>
                  <a:txBody>
                    <a:bodyPr/>
                    <a:lstStyle/>
                    <a:p>
                      <a:pPr algn="ctr"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hr-HR" sz="900" u="none" strike="noStrike" kern="1200" dirty="0">
                          <a:solidFill>
                            <a:schemeClr val="bg1"/>
                          </a:solidFill>
                          <a:effectLst/>
                          <a:latin typeface="Arial" panose="020B0604020202020204" pitchFamily="34" charset="0"/>
                          <a:ea typeface="Arial" charset="0"/>
                          <a:cs typeface="Arial" panose="020B0604020202020204" pitchFamily="34" charset="0"/>
                        </a:rPr>
                        <a:t>505.0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Navigation Data Messages XML Specification 5 Year Review Revision</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Acceptable progress. We hope to complete the project prior to the projected end date.</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13-Jul-2016</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31-Oct-2021</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409847041"/>
                  </a:ext>
                </a:extLst>
              </a:tr>
              <a:tr h="321839">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508.0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Conjunction Data Message 5 Year Revision</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Not discussed in these virtual meetings due to reduced meeting time. </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14-Jan-2019</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31-Dec-2021</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17859275"/>
                  </a:ext>
                </a:extLst>
              </a:tr>
              <a:tr h="321839">
                <a:tc>
                  <a:txBody>
                    <a:bodyPr/>
                    <a:lstStyle/>
                    <a:p>
                      <a:pPr algn="ctr"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hr-HR" sz="900" u="none" strike="noStrike" kern="1200" dirty="0">
                          <a:solidFill>
                            <a:schemeClr val="bg1"/>
                          </a:solidFill>
                          <a:effectLst/>
                          <a:latin typeface="Arial" panose="020B0604020202020204" pitchFamily="34" charset="0"/>
                          <a:ea typeface="Arial" charset="0"/>
                          <a:cs typeface="Arial" panose="020B0604020202020204" pitchFamily="34" charset="0"/>
                        </a:rPr>
                        <a:t>504.0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u="none" strike="noStrike" dirty="0">
                          <a:solidFill>
                            <a:schemeClr val="bg1"/>
                          </a:solidFill>
                          <a:effectLst/>
                          <a:latin typeface="Arial" panose="020B0604020202020204" pitchFamily="34" charset="0"/>
                          <a:ea typeface="Arial" charset="0"/>
                          <a:cs typeface="Arial" panose="020B0604020202020204" pitchFamily="34" charset="0"/>
                        </a:rPr>
                        <a:t>Attitude Data Message (ADM) 5 Year Review Revision </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Good progress. Completed discussion of comments received during Pink Book P1.8 internal draft review</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    16-Apr-2015</a:t>
                      </a:r>
                      <a:br>
                        <a:rPr lang="de-DE" sz="900" b="0" u="none" strike="noStrike" dirty="0">
                          <a:solidFill>
                            <a:schemeClr val="bg1"/>
                          </a:solidFill>
                          <a:effectLst/>
                          <a:latin typeface="Arial" panose="020B0604020202020204" pitchFamily="34" charset="0"/>
                          <a:ea typeface="Arial" charset="0"/>
                          <a:cs typeface="Arial" panose="020B0604020202020204" pitchFamily="34" charset="0"/>
                        </a:rPr>
                      </a:b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u="none" strike="noStrike" dirty="0">
                          <a:solidFill>
                            <a:schemeClr val="bg1"/>
                          </a:solidFill>
                          <a:effectLst/>
                          <a:latin typeface="Arial" panose="020B0604020202020204" pitchFamily="34" charset="0"/>
                          <a:ea typeface="Arial" charset="0"/>
                          <a:cs typeface="Arial" panose="020B0604020202020204" pitchFamily="34" charset="0"/>
                        </a:rPr>
                        <a:t>               30-Apr-2022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56129265"/>
                  </a:ext>
                </a:extLst>
              </a:tr>
              <a:tr h="322608">
                <a:tc>
                  <a:txBody>
                    <a:bodyPr/>
                    <a:lstStyle/>
                    <a:p>
                      <a:pPr algn="ctr"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nb-NO" sz="900" u="none" strike="noStrike" kern="1200" dirty="0">
                          <a:solidFill>
                            <a:schemeClr val="bg1"/>
                          </a:solidFill>
                          <a:effectLst/>
                          <a:latin typeface="Arial" panose="020B0604020202020204" pitchFamily="34" charset="0"/>
                          <a:ea typeface="Arial" charset="0"/>
                          <a:cs typeface="Arial" panose="020B0604020202020204" pitchFamily="34" charset="0"/>
                        </a:rPr>
                        <a:t>502.0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Orbit Data Message (ODM) 5 Year Review Revision </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Good progress. Discussed and resolved a number of lingering issues existing in the ODM V.3 drafts.</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16-Apr-2015</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28-Feb-2022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2"/>
                  </a:ext>
                </a:extLst>
              </a:tr>
              <a:tr h="308913">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TBD</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Navigation Events Message</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Not discussed in these virtual meetings due to reduced meeting time. Document has lower priority than another document with same Lead Editor.</a:t>
                      </a:r>
                      <a:r>
                        <a:rPr lang="en-US" sz="900" u="none" strike="noStrike" kern="1200" baseline="0" dirty="0">
                          <a:solidFill>
                            <a:schemeClr val="bg1"/>
                          </a:solidFill>
                          <a:effectLst/>
                          <a:latin typeface="Arial" panose="020B0604020202020204" pitchFamily="34" charset="0"/>
                          <a:ea typeface="Arial" charset="0"/>
                          <a:cs typeface="Arial" panose="020B0604020202020204" pitchFamily="34" charset="0"/>
                        </a:rPr>
                        <a:t> </a:t>
                      </a:r>
                      <a:endParaRPr lang="en-US" sz="900" u="none" strike="noStrike" kern="120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07-Nov-2017</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a:t>
                      </a:r>
                      <a:r>
                        <a:rPr lang="de-DE" sz="900" b="0" i="0" u="none" strike="noStrike" baseline="0" dirty="0">
                          <a:solidFill>
                            <a:schemeClr val="bg1"/>
                          </a:solidFill>
                          <a:effectLst/>
                          <a:latin typeface="Arial" panose="020B0604020202020204" pitchFamily="34" charset="0"/>
                          <a:ea typeface="Arial" charset="0"/>
                          <a:cs typeface="Arial" panose="020B0604020202020204" pitchFamily="34" charset="0"/>
                        </a:rPr>
                        <a:t>             30-Nov-2022</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9"/>
                  </a:ext>
                </a:extLst>
              </a:tr>
              <a:tr h="344501">
                <a:tc>
                  <a:txBody>
                    <a:bodyPr/>
                    <a:lstStyle/>
                    <a:p>
                      <a:pPr algn="ctr"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MOIMS NAV</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503.0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b="0" i="0" u="none" strike="noStrike" dirty="0">
                          <a:solidFill>
                            <a:schemeClr val="bg1"/>
                          </a:solidFill>
                          <a:effectLst/>
                          <a:latin typeface="Arial" panose="020B0604020202020204" pitchFamily="34" charset="0"/>
                          <a:ea typeface="Arial" charset="0"/>
                          <a:cs typeface="Arial" panose="020B0604020202020204" pitchFamily="34" charset="0"/>
                        </a:rPr>
                        <a:t>Tracking Data Message (TDM) Version 3 Revision</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Not discussed in these virtual meetings due to reduced meeting time. </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07-Jan-2019</a:t>
                      </a:r>
                    </a:p>
                    <a:p>
                      <a:pPr algn="just" fontAlgn="t"/>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b="0" i="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b="0" i="0" u="none" strike="noStrike" dirty="0">
                          <a:solidFill>
                            <a:schemeClr val="bg1"/>
                          </a:solidFill>
                          <a:effectLst/>
                          <a:latin typeface="Arial" panose="020B0604020202020204" pitchFamily="34" charset="0"/>
                          <a:ea typeface="Arial" charset="0"/>
                          <a:cs typeface="Arial" panose="020B0604020202020204" pitchFamily="34" charset="0"/>
                        </a:rPr>
                        <a:t>              30-Nov-2024</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023568299"/>
                  </a:ext>
                </a:extLst>
              </a:tr>
            </a:tbl>
          </a:graphicData>
        </a:graphic>
      </p:graphicFrame>
      <p:graphicFrame>
        <p:nvGraphicFramePr>
          <p:cNvPr id="5" name="Table 4">
            <a:extLst>
              <a:ext uri="{FF2B5EF4-FFF2-40B4-BE49-F238E27FC236}">
                <a16:creationId xmlns:a16="http://schemas.microsoft.com/office/drawing/2014/main" id="{F014B351-8757-AC43-88ED-022E8959D9A9}"/>
              </a:ext>
            </a:extLst>
          </p:cNvPr>
          <p:cNvGraphicFramePr>
            <a:graphicFrameLocks noGrp="1"/>
          </p:cNvGraphicFramePr>
          <p:nvPr>
            <p:extLst>
              <p:ext uri="{D42A27DB-BD31-4B8C-83A1-F6EECF244321}">
                <p14:modId xmlns:p14="http://schemas.microsoft.com/office/powerpoint/2010/main" val="848700168"/>
              </p:ext>
            </p:extLst>
          </p:nvPr>
        </p:nvGraphicFramePr>
        <p:xfrm>
          <a:off x="496165" y="1706281"/>
          <a:ext cx="8151669" cy="1226439"/>
        </p:xfrm>
        <a:graphic>
          <a:graphicData uri="http://schemas.openxmlformats.org/drawingml/2006/table">
            <a:tbl>
              <a:tblPr>
                <a:tableStyleId>{5C22544A-7EE6-4342-B048-85BDC9FD1C3A}</a:tableStyleId>
              </a:tblPr>
              <a:tblGrid>
                <a:gridCol w="775583">
                  <a:extLst>
                    <a:ext uri="{9D8B030D-6E8A-4147-A177-3AD203B41FA5}">
                      <a16:colId xmlns:a16="http://schemas.microsoft.com/office/drawing/2014/main" val="20000"/>
                    </a:ext>
                  </a:extLst>
                </a:gridCol>
                <a:gridCol w="681024">
                  <a:extLst>
                    <a:ext uri="{9D8B030D-6E8A-4147-A177-3AD203B41FA5}">
                      <a16:colId xmlns:a16="http://schemas.microsoft.com/office/drawing/2014/main" val="20001"/>
                    </a:ext>
                  </a:extLst>
                </a:gridCol>
                <a:gridCol w="2476232">
                  <a:extLst>
                    <a:ext uri="{9D8B030D-6E8A-4147-A177-3AD203B41FA5}">
                      <a16:colId xmlns:a16="http://schemas.microsoft.com/office/drawing/2014/main" val="20002"/>
                    </a:ext>
                  </a:extLst>
                </a:gridCol>
                <a:gridCol w="2640048">
                  <a:extLst>
                    <a:ext uri="{9D8B030D-6E8A-4147-A177-3AD203B41FA5}">
                      <a16:colId xmlns:a16="http://schemas.microsoft.com/office/drawing/2014/main" val="20003"/>
                    </a:ext>
                  </a:extLst>
                </a:gridCol>
                <a:gridCol w="1578782">
                  <a:extLst>
                    <a:ext uri="{9D8B030D-6E8A-4147-A177-3AD203B41FA5}">
                      <a16:colId xmlns:a16="http://schemas.microsoft.com/office/drawing/2014/main" val="20004"/>
                    </a:ext>
                  </a:extLst>
                </a:gridCol>
              </a:tblGrid>
              <a:tr h="309465">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Area and WG name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CCSDS Ref </a:t>
                      </a:r>
                      <a:r>
                        <a:rPr lang="en-US" sz="900" b="1" u="none" strike="noStrike" dirty="0" err="1">
                          <a:solidFill>
                            <a:schemeClr val="tx1"/>
                          </a:solidFill>
                          <a:effectLst/>
                          <a:latin typeface="Arial" panose="020B0604020202020204" pitchFamily="34" charset="0"/>
                          <a:cs typeface="Arial" panose="020B0604020202020204" pitchFamily="34" charset="0"/>
                        </a:rPr>
                        <a:t>Nr</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Document Title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Status / Comments</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900" b="1" u="none" strike="noStrike" dirty="0">
                          <a:solidFill>
                            <a:schemeClr val="tx1"/>
                          </a:solidFill>
                          <a:effectLst/>
                          <a:latin typeface="Arial" panose="020B0604020202020204" pitchFamily="34" charset="0"/>
                          <a:cs typeface="Arial" panose="020B0604020202020204" pitchFamily="34" charset="0"/>
                        </a:rPr>
                        <a:t>Start and / or Target Publication Date</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5472">
                <a:tc>
                  <a:txBody>
                    <a:bodyPr/>
                    <a:lstStyle/>
                    <a:p>
                      <a:pPr algn="ctr"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t"/>
                      <a:r>
                        <a:rPr lang="nb-NO" sz="900" u="none" strike="noStrike" dirty="0">
                          <a:solidFill>
                            <a:schemeClr val="bg1"/>
                          </a:solidFill>
                          <a:effectLst/>
                          <a:latin typeface="Arial" panose="020B0604020202020204" pitchFamily="34" charset="0"/>
                          <a:ea typeface="Arial" charset="0"/>
                          <a:cs typeface="Arial" panose="020B0604020202020204" pitchFamily="34" charset="0"/>
                        </a:rPr>
                        <a:t>500.0</a:t>
                      </a:r>
                      <a:endParaRPr lang="nb-NO"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Navigation Data—Definitions and Conventions (Update) V.4</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Completed and published 04-Dec-2019</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fontAlgn="t"/>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kern="1200"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       09-Nov-2015</a:t>
                      </a:r>
                      <a:b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b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kern="1200"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              </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04-Dec-2019</a:t>
                      </a:r>
                      <a:endParaRPr lang="de-DE" sz="900" u="none" strike="noStrike" kern="1200"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321679">
                <a:tc>
                  <a:txBody>
                    <a:bodyPr/>
                    <a:lstStyle/>
                    <a:p>
                      <a:pPr algn="ctr"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MOIMS NAV</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t"/>
                      <a:r>
                        <a:rPr lang="sk-SK" sz="900" u="none" strike="noStrike" kern="1200" dirty="0">
                          <a:solidFill>
                            <a:schemeClr val="bg1"/>
                          </a:solidFill>
                          <a:effectLst/>
                          <a:latin typeface="Arial" panose="020B0604020202020204" pitchFamily="34" charset="0"/>
                          <a:ea typeface="Arial" charset="0"/>
                          <a:cs typeface="Arial" panose="020B0604020202020204" pitchFamily="34" charset="0"/>
                        </a:rPr>
                        <a:t>508.1</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dirty="0">
                          <a:solidFill>
                            <a:schemeClr val="bg1"/>
                          </a:solidFill>
                          <a:effectLst/>
                          <a:latin typeface="Arial" panose="020B0604020202020204" pitchFamily="34" charset="0"/>
                          <a:ea typeface="Arial" charset="0"/>
                          <a:cs typeface="Arial" panose="020B0604020202020204" pitchFamily="34" charset="0"/>
                        </a:rPr>
                        <a:t>Re-Entry Data Message</a:t>
                      </a:r>
                      <a:endParaRPr lang="en-US"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Completed and published 04-Dec-2019</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t"/>
                      <a:r>
                        <a:rPr lang="de-DE" sz="900" u="none" strike="noStrike"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03-Jul-2016</a:t>
                      </a:r>
                      <a:br>
                        <a:rPr lang="de-DE" sz="900" u="none" strike="noStrike" dirty="0">
                          <a:solidFill>
                            <a:schemeClr val="bg1"/>
                          </a:solidFill>
                          <a:effectLst/>
                          <a:latin typeface="Arial" panose="020B0604020202020204" pitchFamily="34" charset="0"/>
                          <a:ea typeface="Arial" charset="0"/>
                          <a:cs typeface="Arial" panose="020B0604020202020204" pitchFamily="34" charset="0"/>
                        </a:rPr>
                      </a:br>
                      <a:r>
                        <a:rPr lang="de-DE" sz="900" u="none" strike="noStrike"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dirty="0">
                          <a:solidFill>
                            <a:schemeClr val="bg1"/>
                          </a:solidFill>
                          <a:effectLst/>
                          <a:latin typeface="Arial" panose="020B0604020202020204" pitchFamily="34" charset="0"/>
                          <a:ea typeface="Arial" charset="0"/>
                          <a:cs typeface="Arial" panose="020B0604020202020204" pitchFamily="34" charset="0"/>
                        </a:rPr>
                        <a:t>              04-Dec-2019</a:t>
                      </a:r>
                      <a:endParaRPr lang="de-DE" sz="900" b="0" i="0" u="none" strike="noStrike" dirty="0">
                        <a:solidFill>
                          <a:schemeClr val="bg1"/>
                        </a:solidFill>
                        <a:effectLst/>
                        <a:latin typeface="Arial" panose="020B0604020202020204" pitchFamily="34" charset="0"/>
                        <a:ea typeface="Arial" charset="0"/>
                        <a:cs typeface="Arial" panose="020B0604020202020204" pitchFamily="34" charset="0"/>
                      </a:endParaRP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4002576523"/>
                  </a:ext>
                </a:extLst>
              </a:tr>
              <a:tr h="279823">
                <a:tc>
                  <a:txBody>
                    <a:bodyPr/>
                    <a:lstStyle/>
                    <a:p>
                      <a:pPr marL="0" algn="ctr" defTabSz="914400" rtl="0" eaLnBrk="1" fontAlgn="t" latinLnBrk="0" hangingPunct="1"/>
                      <a:r>
                        <a:rPr lang="en-US" sz="900" u="none" strike="noStrike" kern="1200" dirty="0">
                          <a:solidFill>
                            <a:schemeClr val="bg1"/>
                          </a:solidFill>
                          <a:effectLst/>
                          <a:latin typeface="Arial" panose="020B0604020202020204" pitchFamily="34" charset="0"/>
                          <a:cs typeface="Arial" panose="020B0604020202020204" pitchFamily="34" charset="0"/>
                        </a:rPr>
                        <a:t>MOIMS NAV</a:t>
                      </a:r>
                    </a:p>
                  </a:txBody>
                  <a:tcPr marL="3283" marR="3283" marT="32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t"/>
                      <a:r>
                        <a:rPr lang="en-US" sz="900" u="none" strike="noStrike" kern="1200" dirty="0">
                          <a:solidFill>
                            <a:schemeClr val="bg1"/>
                          </a:solidFill>
                          <a:effectLst/>
                          <a:latin typeface="Arial" panose="020B0604020202020204" pitchFamily="34" charset="0"/>
                          <a:cs typeface="Arial" panose="020B0604020202020204" pitchFamily="34" charset="0"/>
                        </a:rPr>
                        <a:t>500.2</a:t>
                      </a:r>
                      <a:endParaRPr lang="bg-BG" sz="900" u="none" strike="noStrike" kern="1200" dirty="0">
                        <a:solidFill>
                          <a:schemeClr val="bg1"/>
                        </a:solidFill>
                        <a:effectLst/>
                        <a:latin typeface="Arial" panose="020B0604020202020204" pitchFamily="34" charset="0"/>
                        <a:cs typeface="Arial" panose="020B0604020202020204" pitchFamily="34" charset="0"/>
                      </a:endParaRPr>
                    </a:p>
                  </a:txBody>
                  <a:tcPr marL="3283" marR="3283" marT="32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u="none" strike="noStrike" baseline="0" dirty="0">
                          <a:solidFill>
                            <a:schemeClr val="bg1"/>
                          </a:solidFill>
                          <a:effectLst/>
                          <a:latin typeface="Arial" panose="020B0604020202020204" pitchFamily="34" charset="0"/>
                          <a:cs typeface="Arial" panose="020B0604020202020204" pitchFamily="34" charset="0"/>
                        </a:rPr>
                        <a:t>Navigation Data Message Overview (Update) V.2</a:t>
                      </a:r>
                    </a:p>
                  </a:txBody>
                  <a:tcPr marL="3283" marR="3283" marT="328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t"/>
                      <a:r>
                        <a:rPr lang="en-US" sz="900" u="none" strike="noStrike" kern="1200" dirty="0">
                          <a:solidFill>
                            <a:schemeClr val="bg1"/>
                          </a:solidFill>
                          <a:effectLst/>
                          <a:latin typeface="Arial" panose="020B0604020202020204" pitchFamily="34" charset="0"/>
                          <a:ea typeface="Arial" charset="0"/>
                          <a:cs typeface="Arial" panose="020B0604020202020204" pitchFamily="34" charset="0"/>
                        </a:rPr>
                        <a:t>Completed and published 12-May-2020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Start </a:t>
                      </a:r>
                      <a:r>
                        <a:rPr lang="de-DE" sz="900" u="none" strike="noStrike" kern="1200"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       25-Apr-2018</a:t>
                      </a:r>
                      <a:b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b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End </a:t>
                      </a:r>
                      <a:r>
                        <a:rPr lang="de-DE" sz="900" u="none" strike="noStrike" kern="1200" dirty="0" err="1">
                          <a:solidFill>
                            <a:schemeClr val="bg1"/>
                          </a:solidFill>
                          <a:effectLst/>
                          <a:latin typeface="Arial" panose="020B0604020202020204" pitchFamily="34" charset="0"/>
                          <a:ea typeface="Arial" charset="0"/>
                          <a:cs typeface="Arial" panose="020B0604020202020204" pitchFamily="34" charset="0"/>
                        </a:rPr>
                        <a:t>date</a:t>
                      </a:r>
                      <a:r>
                        <a:rPr lang="de-DE" sz="900" u="none" strike="noStrike" kern="1200" dirty="0">
                          <a:solidFill>
                            <a:schemeClr val="bg1"/>
                          </a:solidFill>
                          <a:effectLst/>
                          <a:latin typeface="Arial" panose="020B0604020202020204" pitchFamily="34" charset="0"/>
                          <a:ea typeface="Arial" charset="0"/>
                          <a:cs typeface="Arial" panose="020B0604020202020204" pitchFamily="34" charset="0"/>
                        </a:rPr>
                        <a:t>             12-May-2020</a:t>
                      </a:r>
                    </a:p>
                  </a:txBody>
                  <a:tcPr marL="4343" marR="4343" marT="43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222845150"/>
                  </a:ext>
                </a:extLst>
              </a:tr>
            </a:tbl>
          </a:graphicData>
        </a:graphic>
      </p:graphicFrame>
      <p:sp>
        <p:nvSpPr>
          <p:cNvPr id="8" name="TextBox 7">
            <a:extLst>
              <a:ext uri="{FF2B5EF4-FFF2-40B4-BE49-F238E27FC236}">
                <a16:creationId xmlns:a16="http://schemas.microsoft.com/office/drawing/2014/main" id="{AAA13486-4248-EF49-AC5B-EA2D1C7AC1E7}"/>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9" name="TextBox 8">
            <a:extLst>
              <a:ext uri="{FF2B5EF4-FFF2-40B4-BE49-F238E27FC236}">
                <a16:creationId xmlns:a16="http://schemas.microsoft.com/office/drawing/2014/main" id="{FA5CD34F-91F1-4148-B8C7-C33CEC6CEEED}"/>
              </a:ext>
            </a:extLst>
          </p:cNvPr>
          <p:cNvSpPr txBox="1"/>
          <p:nvPr/>
        </p:nvSpPr>
        <p:spPr>
          <a:xfrm>
            <a:off x="100483" y="6491237"/>
            <a:ext cx="2220686" cy="246221"/>
          </a:xfrm>
          <a:prstGeom prst="rect">
            <a:avLst/>
          </a:prstGeom>
          <a:noFill/>
        </p:spPr>
        <p:txBody>
          <a:bodyPr wrap="square" rtlCol="0">
            <a:spAutoFit/>
          </a:bodyPr>
          <a:lstStyle/>
          <a:p>
            <a:r>
              <a:rPr lang="en-US" sz="1000" dirty="0"/>
              <a:t>15 May 2020 – MOIMS Spring 2020</a:t>
            </a:r>
          </a:p>
        </p:txBody>
      </p:sp>
    </p:spTree>
    <p:extLst>
      <p:ext uri="{BB962C8B-B14F-4D97-AF65-F5344CB8AC3E}">
        <p14:creationId xmlns:p14="http://schemas.microsoft.com/office/powerpoint/2010/main" val="198888733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461195" y="951878"/>
            <a:ext cx="599118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Upcoming New Work Items</a:t>
            </a:r>
          </a:p>
        </p:txBody>
      </p:sp>
      <p:sp>
        <p:nvSpPr>
          <p:cNvPr id="2" name="TextBox 1">
            <a:extLst>
              <a:ext uri="{FF2B5EF4-FFF2-40B4-BE49-F238E27FC236}">
                <a16:creationId xmlns:a16="http://schemas.microsoft.com/office/drawing/2014/main" id="{3D7936FF-987C-F048-B455-F65F8046EDBB}"/>
              </a:ext>
            </a:extLst>
          </p:cNvPr>
          <p:cNvSpPr txBox="1"/>
          <p:nvPr/>
        </p:nvSpPr>
        <p:spPr>
          <a:xfrm>
            <a:off x="1371600" y="2039018"/>
            <a:ext cx="6987396" cy="2308324"/>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None at this time...</a:t>
            </a:r>
          </a:p>
          <a:p>
            <a:endParaRPr lang="en-US" sz="3000" dirty="0"/>
          </a:p>
          <a:p>
            <a:endParaRPr lang="en-US" sz="3000" dirty="0"/>
          </a:p>
          <a:p>
            <a:r>
              <a:rPr lang="en-US" sz="2000" dirty="0"/>
              <a:t>... but the Working Group is exploring some "strategic" options related to modularity, re-usability, and interoperability that will likely introduce some key changes.</a:t>
            </a:r>
          </a:p>
        </p:txBody>
      </p:sp>
      <p:sp>
        <p:nvSpPr>
          <p:cNvPr id="4" name="TextBox 3">
            <a:extLst>
              <a:ext uri="{FF2B5EF4-FFF2-40B4-BE49-F238E27FC236}">
                <a16:creationId xmlns:a16="http://schemas.microsoft.com/office/drawing/2014/main" id="{C0890FD5-91FB-8A47-9E52-1477CC158C56}"/>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09325D25-2ABA-CE48-9378-C2839C43994E}"/>
              </a:ext>
            </a:extLst>
          </p:cNvPr>
          <p:cNvSpPr txBox="1"/>
          <p:nvPr/>
        </p:nvSpPr>
        <p:spPr>
          <a:xfrm>
            <a:off x="100483" y="6491237"/>
            <a:ext cx="2220686" cy="246221"/>
          </a:xfrm>
          <a:prstGeom prst="rect">
            <a:avLst/>
          </a:prstGeom>
          <a:noFill/>
        </p:spPr>
        <p:txBody>
          <a:bodyPr wrap="square" rtlCol="0">
            <a:spAutoFit/>
          </a:bodyPr>
          <a:lstStyle/>
          <a:p>
            <a:r>
              <a:rPr lang="en-US" sz="1000" dirty="0"/>
              <a:t>15 May 2020 – MOIMS Spring 2020</a:t>
            </a:r>
          </a:p>
        </p:txBody>
      </p:sp>
    </p:spTree>
    <p:extLst>
      <p:ext uri="{BB962C8B-B14F-4D97-AF65-F5344CB8AC3E}">
        <p14:creationId xmlns:p14="http://schemas.microsoft.com/office/powerpoint/2010/main" val="327980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1806840" y="951878"/>
            <a:ext cx="5299890" cy="400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p>
            <a:pPr lvl="1" algn="ctr">
              <a:lnSpc>
                <a:spcPct val="90000"/>
              </a:lnSpc>
              <a:spcBef>
                <a:spcPts val="1200"/>
              </a:spcBef>
            </a:pPr>
            <a:r>
              <a:rPr lang="en-US" sz="2100" b="1" dirty="0"/>
              <a:t>NAV WG Issues for CESG / CMC </a:t>
            </a:r>
            <a:endParaRPr lang="en-US" sz="1350" b="1" dirty="0"/>
          </a:p>
        </p:txBody>
      </p:sp>
      <p:sp>
        <p:nvSpPr>
          <p:cNvPr id="4" name="AutoShape 2">
            <a:extLst>
              <a:ext uri="{FF2B5EF4-FFF2-40B4-BE49-F238E27FC236}">
                <a16:creationId xmlns:a16="http://schemas.microsoft.com/office/drawing/2014/main" id="{2F448F6B-175D-8144-9CDB-F8EA6F8A56F5}"/>
              </a:ext>
            </a:extLst>
          </p:cNvPr>
          <p:cNvSpPr>
            <a:spLocks/>
          </p:cNvSpPr>
          <p:nvPr/>
        </p:nvSpPr>
        <p:spPr bwMode="auto">
          <a:xfrm>
            <a:off x="444106" y="1441542"/>
            <a:ext cx="8253086" cy="41851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ormAutofit/>
          </a:bodyPr>
          <a:lstStyle/>
          <a:p>
            <a:pPr marL="285750" indent="-285750" defTabSz="685800">
              <a:lnSpc>
                <a:spcPct val="120000"/>
              </a:lnSpc>
              <a:spcBef>
                <a:spcPts val="450"/>
              </a:spcBef>
              <a:buFont typeface="Arial" panose="020B0604020202020204" pitchFamily="34" charset="0"/>
              <a:buChar char="•"/>
            </a:pPr>
            <a:r>
              <a:rPr lang="en-US" sz="2400" dirty="0">
                <a:cs typeface="Arial" panose="020B0604020202020204" pitchFamily="34" charset="0"/>
                <a:sym typeface="Arial" pitchFamily="34" charset="0"/>
              </a:rPr>
              <a:t>None this meeting series.</a:t>
            </a:r>
            <a:endParaRPr lang="en-US" sz="2400" dirty="0">
              <a:solidFill>
                <a:srgbClr val="FF0000"/>
              </a:solidFill>
              <a:cs typeface="Arial" panose="020B0604020202020204" pitchFamily="34" charset="0"/>
            </a:endParaRPr>
          </a:p>
          <a:p>
            <a:pPr marL="214313" indent="-214313">
              <a:buFont typeface="Arial" charset="0"/>
              <a:buChar char="•"/>
            </a:pPr>
            <a:endParaRPr lang="en-US" sz="1650" dirty="0">
              <a:solidFill>
                <a:srgbClr val="FF0000"/>
              </a:solidFill>
              <a:latin typeface="Arial" panose="020B0604020202020204" pitchFamily="34" charset="0"/>
              <a:cs typeface="Arial" panose="020B0604020202020204" pitchFamily="34" charset="0"/>
            </a:endParaRPr>
          </a:p>
          <a:p>
            <a:endParaRPr lang="en-US" sz="1500" dirty="0">
              <a:solidFill>
                <a:srgbClr val="FF0000"/>
              </a:solidFill>
              <a:latin typeface="Arial" panose="020B0604020202020204" pitchFamily="34" charset="0"/>
              <a:cs typeface="Arial" panose="020B0604020202020204" pitchFamily="34" charset="0"/>
              <a:sym typeface="Arial" pitchFamily="34" charset="0"/>
            </a:endParaRPr>
          </a:p>
          <a:p>
            <a:pPr marL="214313" indent="-214313">
              <a:buFont typeface="Arial" charset="0"/>
              <a:buChar char="•"/>
            </a:pPr>
            <a:endParaRPr lang="en-US" sz="1500" dirty="0">
              <a:sym typeface="Arial" pitchFamily="34" charset="0"/>
            </a:endParaRPr>
          </a:p>
        </p:txBody>
      </p:sp>
      <p:sp>
        <p:nvSpPr>
          <p:cNvPr id="5" name="TextBox 4">
            <a:extLst>
              <a:ext uri="{FF2B5EF4-FFF2-40B4-BE49-F238E27FC236}">
                <a16:creationId xmlns:a16="http://schemas.microsoft.com/office/drawing/2014/main" id="{382819F3-D93C-B04E-9E28-C82CE59300DF}"/>
              </a:ext>
            </a:extLst>
          </p:cNvPr>
          <p:cNvSpPr txBox="1"/>
          <p:nvPr/>
        </p:nvSpPr>
        <p:spPr>
          <a:xfrm>
            <a:off x="0" y="6491237"/>
            <a:ext cx="1708220" cy="369332"/>
          </a:xfrm>
          <a:prstGeom prst="rect">
            <a:avLst/>
          </a:prstGeom>
          <a:solidFill>
            <a:schemeClr val="bg1"/>
          </a:solidFill>
        </p:spPr>
        <p:txBody>
          <a:bodyPr wrap="square" rtlCol="0">
            <a:spAutoFit/>
          </a:bodyPr>
          <a:lstStyle/>
          <a:p>
            <a:endParaRPr lang="en-US" dirty="0"/>
          </a:p>
        </p:txBody>
      </p:sp>
      <p:sp>
        <p:nvSpPr>
          <p:cNvPr id="6" name="TextBox 5">
            <a:extLst>
              <a:ext uri="{FF2B5EF4-FFF2-40B4-BE49-F238E27FC236}">
                <a16:creationId xmlns:a16="http://schemas.microsoft.com/office/drawing/2014/main" id="{E3FA1E31-E1EC-3545-826A-848249E86C36}"/>
              </a:ext>
            </a:extLst>
          </p:cNvPr>
          <p:cNvSpPr txBox="1"/>
          <p:nvPr/>
        </p:nvSpPr>
        <p:spPr>
          <a:xfrm>
            <a:off x="100483" y="6491237"/>
            <a:ext cx="2220686" cy="246221"/>
          </a:xfrm>
          <a:prstGeom prst="rect">
            <a:avLst/>
          </a:prstGeom>
          <a:noFill/>
        </p:spPr>
        <p:txBody>
          <a:bodyPr wrap="square" rtlCol="0">
            <a:spAutoFit/>
          </a:bodyPr>
          <a:lstStyle/>
          <a:p>
            <a:r>
              <a:rPr lang="en-US" sz="1000" dirty="0"/>
              <a:t>15 May 2020 – MOIMS Spring 2020</a:t>
            </a:r>
          </a:p>
        </p:txBody>
      </p:sp>
    </p:spTree>
    <p:extLst>
      <p:ext uri="{BB962C8B-B14F-4D97-AF65-F5344CB8AC3E}">
        <p14:creationId xmlns:p14="http://schemas.microsoft.com/office/powerpoint/2010/main" val="705566352"/>
      </p:ext>
    </p:extLst>
  </p:cSld>
  <p:clrMapOvr>
    <a:masterClrMapping/>
  </p:clrMapOvr>
  <p:transition spd="slow"/>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1900</TotalTime>
  <Words>917</Words>
  <Application>Microsoft Macintosh PowerPoint</Application>
  <PresentationFormat>On-screen Show (4:3)</PresentationFormat>
  <Paragraphs>139</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Times New Roman</vt:lpstr>
      <vt:lpstr>TMOD Presentations</vt:lpstr>
      <vt:lpstr>Custom Design</vt:lpstr>
      <vt:lpstr>PowerPoint Presentation</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Margherita Di Giulio</dc:creator>
  <cp:lastModifiedBy>Berry</cp:lastModifiedBy>
  <cp:revision>267</cp:revision>
  <dcterms:created xsi:type="dcterms:W3CDTF">2018-10-02T13:23:14Z</dcterms:created>
  <dcterms:modified xsi:type="dcterms:W3CDTF">2020-05-20T13:52:56Z</dcterms:modified>
</cp:coreProperties>
</file>