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9" r:id="rId2"/>
    <p:sldId id="369" r:id="rId3"/>
    <p:sldId id="374" r:id="rId4"/>
    <p:sldId id="372" r:id="rId5"/>
    <p:sldId id="373" r:id="rId6"/>
  </p:sldIdLst>
  <p:sldSz cx="10693400" cy="7561263"/>
  <p:notesSz cx="6858000" cy="9144000"/>
  <p:defaultTextStyle>
    <a:defPPr>
      <a:defRPr lang="de-DE"/>
    </a:defPPr>
    <a:lvl1pPr algn="ctr" rtl="0" fontAlgn="base">
      <a:lnSpc>
        <a:spcPct val="115000"/>
      </a:lnSpc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lnSpc>
        <a:spcPct val="115000"/>
      </a:lnSpc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lnSpc>
        <a:spcPct val="115000"/>
      </a:lnSpc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lnSpc>
        <a:spcPct val="115000"/>
      </a:lnSpc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lnSpc>
        <a:spcPct val="115000"/>
      </a:lnSpc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7">
          <p15:clr>
            <a:srgbClr val="A4A3A4"/>
          </p15:clr>
        </p15:guide>
        <p15:guide id="2" orient="horz" pos="1315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pos="261">
          <p15:clr>
            <a:srgbClr val="A4A3A4"/>
          </p15:clr>
        </p15:guide>
        <p15:guide id="5" pos="6475">
          <p15:clr>
            <a:srgbClr val="A4A3A4"/>
          </p15:clr>
        </p15:guide>
        <p15:guide id="6" pos="3368">
          <p15:clr>
            <a:srgbClr val="A4A3A4"/>
          </p15:clr>
        </p15:guide>
        <p15:guide id="7" pos="31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6CE39"/>
    <a:srgbClr val="E9E611"/>
    <a:srgbClr val="F37029"/>
    <a:srgbClr val="E31E30"/>
    <a:srgbClr val="DBD4E9"/>
    <a:srgbClr val="9A3393"/>
    <a:srgbClr val="1E3174"/>
    <a:srgbClr val="008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1" autoAdjust="0"/>
    <p:restoredTop sz="94660" autoAdjust="0"/>
  </p:normalViewPr>
  <p:slideViewPr>
    <p:cSldViewPr showGuides="1">
      <p:cViewPr varScale="1">
        <p:scale>
          <a:sx n="104" d="100"/>
          <a:sy n="104" d="100"/>
        </p:scale>
        <p:origin x="-984" y="-84"/>
      </p:cViewPr>
      <p:guideLst>
        <p:guide orient="horz" pos="317"/>
        <p:guide orient="horz" pos="1315"/>
        <p:guide orient="horz" pos="4241"/>
        <p:guide pos="261"/>
        <p:guide pos="6475"/>
        <p:guide pos="3368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8810C7A8-67D7-465E-B8AA-2DEB84B004D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43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4988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9DD6CC0E-0F16-4297-9A18-5682437AF800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050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9388" indent="-1778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8775" indent="-1778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8163" indent="-1778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7550" indent="-17780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60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29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E413A-AAF1-D94D-9BD8-56B5866307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682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2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">
    <p:bg>
      <p:bgPr>
        <a:solidFill>
          <a:srgbClr val="008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 userDrawn="1"/>
        </p:nvSpPr>
        <p:spPr bwMode="auto">
          <a:xfrm>
            <a:off x="0" y="6659563"/>
            <a:ext cx="10693400" cy="901700"/>
          </a:xfrm>
          <a:prstGeom prst="rect">
            <a:avLst/>
          </a:prstGeom>
          <a:gradFill rotWithShape="1">
            <a:gsLst>
              <a:gs pos="0">
                <a:schemeClr val="accent3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987" y="396255"/>
            <a:ext cx="10688638" cy="667409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8775" y="3248025"/>
            <a:ext cx="7380288" cy="215265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/>
              <a:t>Click to edit Master title style</a:t>
            </a:r>
            <a:endParaRPr lang="de-DE" altLang="de-DE" noProof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8775" y="5508625"/>
            <a:ext cx="7380288" cy="800100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/>
              <a:t>Click to edit Master subtitle style</a:t>
            </a:r>
            <a:endParaRPr lang="de-DE" altLang="de-DE" noProof="0"/>
          </a:p>
        </p:txBody>
      </p:sp>
      <p:grpSp>
        <p:nvGrpSpPr>
          <p:cNvPr id="23572" name="Group 20"/>
          <p:cNvGrpSpPr>
            <a:grpSpLocks/>
          </p:cNvGrpSpPr>
          <p:nvPr userDrawn="1"/>
        </p:nvGrpSpPr>
        <p:grpSpPr bwMode="auto">
          <a:xfrm>
            <a:off x="0" y="6661150"/>
            <a:ext cx="10693400" cy="107950"/>
            <a:chOff x="0" y="4195"/>
            <a:chExt cx="6736" cy="68"/>
          </a:xfrm>
          <a:solidFill>
            <a:schemeClr val="accent1"/>
          </a:solidFill>
        </p:grpSpPr>
        <p:sp>
          <p:nvSpPr>
            <p:cNvPr id="23564" name="Rectangle 12"/>
            <p:cNvSpPr>
              <a:spLocks noChangeArrowheads="1"/>
            </p:cNvSpPr>
            <p:nvPr userDrawn="1"/>
          </p:nvSpPr>
          <p:spPr bwMode="auto">
            <a:xfrm>
              <a:off x="0" y="4195"/>
              <a:ext cx="6733" cy="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6" name="Rectangle 14"/>
            <p:cNvSpPr>
              <a:spLocks noChangeArrowheads="1"/>
            </p:cNvSpPr>
            <p:nvPr userDrawn="1"/>
          </p:nvSpPr>
          <p:spPr bwMode="auto">
            <a:xfrm>
              <a:off x="1826" y="4195"/>
              <a:ext cx="4910" cy="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0" name="Picture 17" descr="Logo_Def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707188"/>
            <a:ext cx="23304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7"/>
          <p:cNvSpPr txBox="1">
            <a:spLocks noChangeArrowheads="1"/>
          </p:cNvSpPr>
          <p:nvPr userDrawn="1"/>
        </p:nvSpPr>
        <p:spPr bwMode="auto">
          <a:xfrm rot="16200000">
            <a:off x="-3214360" y="3266192"/>
            <a:ext cx="6663684" cy="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500" dirty="0">
                <a:solidFill>
                  <a:schemeClr val="bg1"/>
                </a:solidFill>
                <a:ea typeface="ＭＳ Ｐゴシック" pitchFamily="34" charset="-128"/>
              </a:rPr>
              <a:t>This document and its content is the property of Paradigm Secure Communications</a:t>
            </a:r>
            <a:r>
              <a:rPr lang="en-GB" sz="500" baseline="0" dirty="0">
                <a:solidFill>
                  <a:schemeClr val="bg1"/>
                </a:solidFill>
                <a:ea typeface="ＭＳ Ｐゴシック" pitchFamily="34" charset="-128"/>
              </a:rPr>
              <a:t> &amp; Paradigm Services Ltd and</a:t>
            </a:r>
            <a:r>
              <a:rPr lang="en-GB" sz="500" dirty="0">
                <a:solidFill>
                  <a:schemeClr val="bg1"/>
                </a:solidFill>
                <a:ea typeface="ＭＳ Ｐゴシック" pitchFamily="34" charset="-128"/>
              </a:rPr>
              <a:t> is strictly confidential. It shall not be communicated to any third party without the written consent of Paradigm</a:t>
            </a:r>
            <a:r>
              <a:rPr lang="en-GB" sz="500" baseline="0" dirty="0">
                <a:solidFill>
                  <a:schemeClr val="bg1"/>
                </a:solidFill>
                <a:ea typeface="ＭＳ Ｐゴシック" pitchFamily="34" charset="-128"/>
              </a:rPr>
              <a:t> Companies</a:t>
            </a:r>
            <a:r>
              <a:rPr lang="en-GB" sz="500" dirty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D50A8-4011-46FD-9E45-4B85B2006E91}" type="datetime4">
              <a:rPr lang="en-GB" altLang="de-DE" smtClean="0"/>
              <a:t>29 October 2019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SKYNET Operations and Space Weather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23E6A-0F41-4F2E-B3F3-21E4DE4C571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096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E3A67-F93C-4A5F-9783-B70A7EC996EC}" type="datetime4">
              <a:rPr lang="en-GB" altLang="de-DE" smtClean="0"/>
              <a:t>29 October 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SKYNET Operations and Space Weather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10CEC-BA8B-47AD-AA6D-FD559B85765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30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bg>
      <p:bgPr>
        <a:solidFill>
          <a:srgbClr val="008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 userDrawn="1"/>
        </p:nvSpPr>
        <p:spPr bwMode="auto">
          <a:xfrm>
            <a:off x="0" y="6659563"/>
            <a:ext cx="10693400" cy="901700"/>
          </a:xfrm>
          <a:prstGeom prst="rect">
            <a:avLst/>
          </a:prstGeom>
          <a:gradFill rotWithShape="1">
            <a:gsLst>
              <a:gs pos="0">
                <a:schemeClr val="accent3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0" y="0"/>
            <a:ext cx="10688638" cy="667409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B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"/>
          <a:stretch>
            <a:fillRect/>
          </a:stretch>
        </p:blipFill>
        <p:spPr bwMode="auto">
          <a:xfrm>
            <a:off x="0" y="0"/>
            <a:ext cx="10693400" cy="6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8775" y="3248025"/>
            <a:ext cx="7380288" cy="215265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/>
              <a:t>Click to edit Master title style</a:t>
            </a:r>
            <a:endParaRPr lang="de-DE" altLang="de-DE" noProof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8775" y="5508625"/>
            <a:ext cx="7380288" cy="800100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/>
              <a:t>Click to edit Master subtitle style</a:t>
            </a:r>
            <a:endParaRPr lang="de-DE" altLang="de-DE" noProof="0"/>
          </a:p>
        </p:txBody>
      </p:sp>
      <p:grpSp>
        <p:nvGrpSpPr>
          <p:cNvPr id="23572" name="Group 20"/>
          <p:cNvGrpSpPr>
            <a:grpSpLocks/>
          </p:cNvGrpSpPr>
          <p:nvPr userDrawn="1"/>
        </p:nvGrpSpPr>
        <p:grpSpPr bwMode="auto">
          <a:xfrm>
            <a:off x="0" y="6661013"/>
            <a:ext cx="10693400" cy="107950"/>
            <a:chOff x="0" y="4195"/>
            <a:chExt cx="6736" cy="68"/>
          </a:xfrm>
          <a:solidFill>
            <a:schemeClr val="accent1"/>
          </a:solidFill>
        </p:grpSpPr>
        <p:sp>
          <p:nvSpPr>
            <p:cNvPr id="23564" name="Rectangle 12"/>
            <p:cNvSpPr>
              <a:spLocks noChangeArrowheads="1"/>
            </p:cNvSpPr>
            <p:nvPr userDrawn="1"/>
          </p:nvSpPr>
          <p:spPr bwMode="auto">
            <a:xfrm>
              <a:off x="0" y="4195"/>
              <a:ext cx="6733" cy="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6" name="Rectangle 14"/>
            <p:cNvSpPr>
              <a:spLocks noChangeArrowheads="1"/>
            </p:cNvSpPr>
            <p:nvPr userDrawn="1"/>
          </p:nvSpPr>
          <p:spPr bwMode="auto">
            <a:xfrm>
              <a:off x="1826" y="4195"/>
              <a:ext cx="4910" cy="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3" name="Picture 17" descr="Logo_Def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707188"/>
            <a:ext cx="23304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7"/>
          <p:cNvSpPr txBox="1">
            <a:spLocks noChangeArrowheads="1"/>
          </p:cNvSpPr>
          <p:nvPr userDrawn="1"/>
        </p:nvSpPr>
        <p:spPr bwMode="auto">
          <a:xfrm rot="16200000">
            <a:off x="-3180687" y="3292299"/>
            <a:ext cx="6593152" cy="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500" dirty="0">
                <a:solidFill>
                  <a:schemeClr val="bg1"/>
                </a:solidFill>
                <a:ea typeface="ＭＳ Ｐゴシック" pitchFamily="34" charset="-128"/>
              </a:rPr>
              <a:t>This document and its content is the property of Paradigm Secure Communications</a:t>
            </a:r>
            <a:r>
              <a:rPr lang="en-GB" sz="500" baseline="0" dirty="0">
                <a:solidFill>
                  <a:schemeClr val="bg1"/>
                </a:solidFill>
                <a:ea typeface="ＭＳ Ｐゴシック" pitchFamily="34" charset="-128"/>
              </a:rPr>
              <a:t> &amp; Paradigm Services Ltd and</a:t>
            </a:r>
            <a:r>
              <a:rPr lang="en-GB" sz="500" dirty="0">
                <a:solidFill>
                  <a:schemeClr val="bg1"/>
                </a:solidFill>
                <a:ea typeface="ＭＳ Ｐゴシック" pitchFamily="34" charset="-128"/>
              </a:rPr>
              <a:t> is strictly confidential. It shall not be communicated to any third party without the written consent of Paradigm</a:t>
            </a:r>
            <a:r>
              <a:rPr lang="en-GB" sz="500" baseline="0" dirty="0">
                <a:solidFill>
                  <a:schemeClr val="bg1"/>
                </a:solidFill>
                <a:ea typeface="ＭＳ Ｐゴシック" pitchFamily="34" charset="-128"/>
              </a:rPr>
              <a:t> Companies</a:t>
            </a:r>
            <a:endParaRPr lang="en-GB" sz="5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70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bg>
      <p:bgPr>
        <a:solidFill>
          <a:srgbClr val="008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 userDrawn="1"/>
        </p:nvSpPr>
        <p:spPr bwMode="auto">
          <a:xfrm>
            <a:off x="0" y="6659563"/>
            <a:ext cx="10693400" cy="901700"/>
          </a:xfrm>
          <a:prstGeom prst="rect">
            <a:avLst/>
          </a:prstGeom>
          <a:gradFill rotWithShape="1">
            <a:gsLst>
              <a:gs pos="0">
                <a:schemeClr val="accent3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0"/>
            <a:ext cx="10688638" cy="667409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B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"/>
          <a:stretch>
            <a:fillRect/>
          </a:stretch>
        </p:blipFill>
        <p:spPr bwMode="auto">
          <a:xfrm>
            <a:off x="0" y="0"/>
            <a:ext cx="10693400" cy="6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8775" y="3248025"/>
            <a:ext cx="7380288" cy="215265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/>
              <a:t>Click to edit Master title style</a:t>
            </a:r>
            <a:endParaRPr lang="de-DE" altLang="de-DE" noProof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8775" y="5508625"/>
            <a:ext cx="7380288" cy="800100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/>
              <a:t>Click to edit Master subtitle style</a:t>
            </a:r>
            <a:endParaRPr lang="de-DE" altLang="de-DE" noProof="0"/>
          </a:p>
        </p:txBody>
      </p:sp>
      <p:grpSp>
        <p:nvGrpSpPr>
          <p:cNvPr id="23572" name="Group 20"/>
          <p:cNvGrpSpPr>
            <a:grpSpLocks/>
          </p:cNvGrpSpPr>
          <p:nvPr userDrawn="1"/>
        </p:nvGrpSpPr>
        <p:grpSpPr bwMode="auto">
          <a:xfrm>
            <a:off x="0" y="6661150"/>
            <a:ext cx="10693400" cy="107950"/>
            <a:chOff x="0" y="4195"/>
            <a:chExt cx="6736" cy="68"/>
          </a:xfrm>
          <a:solidFill>
            <a:schemeClr val="accent1"/>
          </a:solidFill>
        </p:grpSpPr>
        <p:sp>
          <p:nvSpPr>
            <p:cNvPr id="23564" name="Rectangle 12"/>
            <p:cNvSpPr>
              <a:spLocks noChangeArrowheads="1"/>
            </p:cNvSpPr>
            <p:nvPr userDrawn="1"/>
          </p:nvSpPr>
          <p:spPr bwMode="auto">
            <a:xfrm>
              <a:off x="0" y="4195"/>
              <a:ext cx="6733" cy="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6" name="Rectangle 14"/>
            <p:cNvSpPr>
              <a:spLocks noChangeArrowheads="1"/>
            </p:cNvSpPr>
            <p:nvPr userDrawn="1"/>
          </p:nvSpPr>
          <p:spPr bwMode="auto">
            <a:xfrm>
              <a:off x="1826" y="4195"/>
              <a:ext cx="4910" cy="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4" name="Picture 17" descr="Logo_Def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707188"/>
            <a:ext cx="23304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7"/>
          <p:cNvSpPr txBox="1">
            <a:spLocks noChangeArrowheads="1"/>
          </p:cNvSpPr>
          <p:nvPr userDrawn="1"/>
        </p:nvSpPr>
        <p:spPr bwMode="auto">
          <a:xfrm rot="16200000">
            <a:off x="-3176719" y="3292299"/>
            <a:ext cx="6593152" cy="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500" dirty="0">
                <a:solidFill>
                  <a:schemeClr val="bg1"/>
                </a:solidFill>
                <a:ea typeface="ＭＳ Ｐゴシック" pitchFamily="34" charset="-128"/>
              </a:rPr>
              <a:t>This document and its content is the property of Paradigm Secure Communications</a:t>
            </a:r>
            <a:r>
              <a:rPr lang="en-GB" sz="500" baseline="0" dirty="0">
                <a:solidFill>
                  <a:schemeClr val="bg1"/>
                </a:solidFill>
                <a:ea typeface="ＭＳ Ｐゴシック" pitchFamily="34" charset="-128"/>
              </a:rPr>
              <a:t> &amp; Paradigm Services Ltd and</a:t>
            </a:r>
            <a:r>
              <a:rPr lang="en-GB" sz="500" dirty="0">
                <a:solidFill>
                  <a:schemeClr val="bg1"/>
                </a:solidFill>
                <a:ea typeface="ＭＳ Ｐゴシック" pitchFamily="34" charset="-128"/>
              </a:rPr>
              <a:t> is strictly confidential. It shall not be communicated to any third party without the written consent of Paradigm</a:t>
            </a:r>
            <a:r>
              <a:rPr lang="en-GB" sz="500" baseline="0" dirty="0">
                <a:solidFill>
                  <a:schemeClr val="bg1"/>
                </a:solidFill>
                <a:ea typeface="ＭＳ Ｐゴシック" pitchFamily="34" charset="-128"/>
              </a:rPr>
              <a:t> Companies</a:t>
            </a:r>
            <a:endParaRPr lang="en-GB" sz="5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7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4">
    <p:bg>
      <p:bgPr>
        <a:solidFill>
          <a:srgbClr val="008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 userDrawn="1"/>
        </p:nvSpPr>
        <p:spPr bwMode="auto">
          <a:xfrm>
            <a:off x="0" y="6659563"/>
            <a:ext cx="10693400" cy="901700"/>
          </a:xfrm>
          <a:prstGeom prst="rect">
            <a:avLst/>
          </a:prstGeom>
          <a:gradFill rotWithShape="1">
            <a:gsLst>
              <a:gs pos="0">
                <a:schemeClr val="accent3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0"/>
            <a:ext cx="10688638" cy="667409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B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"/>
          <a:stretch>
            <a:fillRect/>
          </a:stretch>
        </p:blipFill>
        <p:spPr bwMode="auto">
          <a:xfrm>
            <a:off x="0" y="0"/>
            <a:ext cx="10693400" cy="6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8775" y="3248025"/>
            <a:ext cx="7380288" cy="215265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de-DE" noProof="0"/>
              <a:t>Click to edit Master title style</a:t>
            </a:r>
            <a:endParaRPr lang="de-DE" altLang="de-DE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8775" y="5508625"/>
            <a:ext cx="7380288" cy="800100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de-DE" noProof="0"/>
              <a:t>Click to edit Master subtitle style</a:t>
            </a:r>
            <a:endParaRPr lang="de-DE" altLang="de-DE" noProof="0"/>
          </a:p>
        </p:txBody>
      </p:sp>
      <p:grpSp>
        <p:nvGrpSpPr>
          <p:cNvPr id="23572" name="Group 20"/>
          <p:cNvGrpSpPr>
            <a:grpSpLocks/>
          </p:cNvGrpSpPr>
          <p:nvPr userDrawn="1"/>
        </p:nvGrpSpPr>
        <p:grpSpPr bwMode="auto">
          <a:xfrm>
            <a:off x="0" y="6661150"/>
            <a:ext cx="10693400" cy="107950"/>
            <a:chOff x="0" y="4195"/>
            <a:chExt cx="6736" cy="68"/>
          </a:xfrm>
          <a:solidFill>
            <a:schemeClr val="accent1"/>
          </a:solidFill>
        </p:grpSpPr>
        <p:sp>
          <p:nvSpPr>
            <p:cNvPr id="23564" name="Rectangle 12"/>
            <p:cNvSpPr>
              <a:spLocks noChangeArrowheads="1"/>
            </p:cNvSpPr>
            <p:nvPr userDrawn="1"/>
          </p:nvSpPr>
          <p:spPr bwMode="auto">
            <a:xfrm>
              <a:off x="0" y="4195"/>
              <a:ext cx="6733" cy="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6" name="Rectangle 14"/>
            <p:cNvSpPr>
              <a:spLocks noChangeArrowheads="1"/>
            </p:cNvSpPr>
            <p:nvPr userDrawn="1"/>
          </p:nvSpPr>
          <p:spPr bwMode="auto">
            <a:xfrm>
              <a:off x="1826" y="4195"/>
              <a:ext cx="4910" cy="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2" name="Picture 17" descr="Logo_Def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707188"/>
            <a:ext cx="23304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7"/>
          <p:cNvSpPr txBox="1">
            <a:spLocks noChangeArrowheads="1"/>
          </p:cNvSpPr>
          <p:nvPr userDrawn="1"/>
        </p:nvSpPr>
        <p:spPr bwMode="auto">
          <a:xfrm rot="16200000">
            <a:off x="-3275302" y="3279473"/>
            <a:ext cx="6790320" cy="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500" dirty="0">
                <a:solidFill>
                  <a:schemeClr val="tx1"/>
                </a:solidFill>
                <a:ea typeface="ＭＳ Ｐゴシック" pitchFamily="34" charset="-128"/>
              </a:rPr>
              <a:t>This document and its content is the property of Paradigm Secure Communications</a:t>
            </a:r>
            <a:r>
              <a:rPr lang="en-GB" sz="500" baseline="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500" dirty="0">
                <a:solidFill>
                  <a:schemeClr val="tx1"/>
                </a:solidFill>
                <a:ea typeface="ＭＳ Ｐゴシック" pitchFamily="34" charset="-128"/>
              </a:rPr>
              <a:t>&amp; Paradigm Services Ltd and is strictly confidential. It shall not be communicated to any third party without the written consent of the Paradigm</a:t>
            </a:r>
            <a:r>
              <a:rPr lang="en-GB" sz="500" baseline="0" dirty="0">
                <a:solidFill>
                  <a:schemeClr val="tx1"/>
                </a:solidFill>
                <a:ea typeface="ＭＳ Ｐゴシック" pitchFamily="34" charset="-128"/>
              </a:rPr>
              <a:t> Companies</a:t>
            </a:r>
            <a:r>
              <a:rPr lang="en-GB" sz="500" dirty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14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5">
    <p:bg>
      <p:bgPr>
        <a:solidFill>
          <a:srgbClr val="008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 userDrawn="1"/>
        </p:nvSpPr>
        <p:spPr bwMode="auto">
          <a:xfrm>
            <a:off x="0" y="6659563"/>
            <a:ext cx="10693400" cy="901700"/>
          </a:xfrm>
          <a:prstGeom prst="rect">
            <a:avLst/>
          </a:prstGeom>
          <a:gradFill rotWithShape="1">
            <a:gsLst>
              <a:gs pos="0">
                <a:schemeClr val="accent3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0"/>
            <a:ext cx="10688638" cy="667409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b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"/>
          <a:stretch>
            <a:fillRect/>
          </a:stretch>
        </p:blipFill>
        <p:spPr bwMode="auto">
          <a:xfrm>
            <a:off x="0" y="0"/>
            <a:ext cx="10701338" cy="66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8775" y="3248025"/>
            <a:ext cx="7380288" cy="215265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/>
              <a:t>Click to edit Master title style</a:t>
            </a:r>
            <a:endParaRPr lang="de-DE" altLang="de-DE" noProof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8775" y="5508625"/>
            <a:ext cx="7380288" cy="800100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/>
              <a:t>Click to edit Master subtitle style</a:t>
            </a:r>
            <a:endParaRPr lang="de-DE" altLang="de-DE" noProof="0"/>
          </a:p>
        </p:txBody>
      </p:sp>
      <p:grpSp>
        <p:nvGrpSpPr>
          <p:cNvPr id="23572" name="Group 20"/>
          <p:cNvGrpSpPr>
            <a:grpSpLocks/>
          </p:cNvGrpSpPr>
          <p:nvPr userDrawn="1"/>
        </p:nvGrpSpPr>
        <p:grpSpPr bwMode="auto">
          <a:xfrm>
            <a:off x="0" y="6661150"/>
            <a:ext cx="10693400" cy="107950"/>
            <a:chOff x="0" y="4195"/>
            <a:chExt cx="6736" cy="68"/>
          </a:xfrm>
          <a:solidFill>
            <a:schemeClr val="accent1"/>
          </a:solidFill>
        </p:grpSpPr>
        <p:sp>
          <p:nvSpPr>
            <p:cNvPr id="23564" name="Rectangle 12"/>
            <p:cNvSpPr>
              <a:spLocks noChangeArrowheads="1"/>
            </p:cNvSpPr>
            <p:nvPr userDrawn="1"/>
          </p:nvSpPr>
          <p:spPr bwMode="auto">
            <a:xfrm>
              <a:off x="0" y="4195"/>
              <a:ext cx="6733" cy="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6" name="Rectangle 14"/>
            <p:cNvSpPr>
              <a:spLocks noChangeArrowheads="1"/>
            </p:cNvSpPr>
            <p:nvPr userDrawn="1"/>
          </p:nvSpPr>
          <p:spPr bwMode="auto">
            <a:xfrm>
              <a:off x="1826" y="4195"/>
              <a:ext cx="4910" cy="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2" name="Picture 17" descr="Logo_Def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707188"/>
            <a:ext cx="23304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7"/>
          <p:cNvSpPr txBox="1">
            <a:spLocks noChangeArrowheads="1"/>
          </p:cNvSpPr>
          <p:nvPr userDrawn="1"/>
        </p:nvSpPr>
        <p:spPr bwMode="auto">
          <a:xfrm rot="16200000">
            <a:off x="-2734468" y="3696494"/>
            <a:ext cx="570865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500" dirty="0">
                <a:solidFill>
                  <a:schemeClr val="bg1"/>
                </a:solidFill>
                <a:ea typeface="ＭＳ Ｐゴシック" pitchFamily="34" charset="-128"/>
              </a:rPr>
              <a:t>This document and its content is the property of Astrium [Ltd/SAS/GmbH] and is strictly confidential. It shall not be communicated to any third party without the written consent of Astrium [Ltd/SAS/GmbH].</a:t>
            </a:r>
          </a:p>
        </p:txBody>
      </p:sp>
    </p:spTree>
    <p:extLst>
      <p:ext uri="{BB962C8B-B14F-4D97-AF65-F5344CB8AC3E}">
        <p14:creationId xmlns:p14="http://schemas.microsoft.com/office/powerpoint/2010/main" val="8486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1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0693400" cy="75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Logo_Def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707188"/>
            <a:ext cx="23304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0"/>
          <p:cNvGrpSpPr>
            <a:grpSpLocks/>
          </p:cNvGrpSpPr>
          <p:nvPr userDrawn="1"/>
        </p:nvGrpSpPr>
        <p:grpSpPr bwMode="auto">
          <a:xfrm>
            <a:off x="0" y="6661150"/>
            <a:ext cx="10693400" cy="107950"/>
            <a:chOff x="0" y="4195"/>
            <a:chExt cx="6736" cy="68"/>
          </a:xfrm>
        </p:grpSpPr>
        <p:sp>
          <p:nvSpPr>
            <p:cNvPr id="25" name="Rectangle 12"/>
            <p:cNvSpPr>
              <a:spLocks noChangeArrowheads="1"/>
            </p:cNvSpPr>
            <p:nvPr userDrawn="1"/>
          </p:nvSpPr>
          <p:spPr bwMode="auto">
            <a:xfrm>
              <a:off x="0" y="4195"/>
              <a:ext cx="6733" cy="23"/>
            </a:xfrm>
            <a:prstGeom prst="rect">
              <a:avLst/>
            </a:prstGeom>
            <a:solidFill>
              <a:srgbClr val="9A3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Rectangle 14"/>
            <p:cNvSpPr>
              <a:spLocks noChangeArrowheads="1"/>
            </p:cNvSpPr>
            <p:nvPr userDrawn="1"/>
          </p:nvSpPr>
          <p:spPr bwMode="auto">
            <a:xfrm>
              <a:off x="1826" y="4195"/>
              <a:ext cx="4910" cy="68"/>
            </a:xfrm>
            <a:prstGeom prst="rect">
              <a:avLst/>
            </a:prstGeom>
            <a:solidFill>
              <a:srgbClr val="9A3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8775" y="3248025"/>
            <a:ext cx="7380288" cy="215265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title style</a:t>
            </a:r>
            <a:endParaRPr lang="de-DE" altLang="de-DE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8775" y="5508625"/>
            <a:ext cx="7380288" cy="800100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/>
              <a:t>Click to edit Master subtitle style</a:t>
            </a:r>
            <a:endParaRPr lang="de-DE" altLang="de-DE" noProof="0"/>
          </a:p>
        </p:txBody>
      </p:sp>
      <p:sp>
        <p:nvSpPr>
          <p:cNvPr id="9" name="ZoneTexte 17"/>
          <p:cNvSpPr txBox="1">
            <a:spLocks noChangeArrowheads="1"/>
          </p:cNvSpPr>
          <p:nvPr userDrawn="1"/>
        </p:nvSpPr>
        <p:spPr bwMode="auto">
          <a:xfrm rot="16200000">
            <a:off x="-3175924" y="3270107"/>
            <a:ext cx="6593152" cy="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500" dirty="0">
                <a:solidFill>
                  <a:schemeClr val="bg1"/>
                </a:solidFill>
                <a:ea typeface="ＭＳ Ｐゴシック" pitchFamily="34" charset="-128"/>
              </a:rPr>
              <a:t>This document and its content is the property of Paradigm Secure Communications</a:t>
            </a:r>
            <a:r>
              <a:rPr lang="en-GB" sz="500" baseline="0" dirty="0">
                <a:solidFill>
                  <a:schemeClr val="bg1"/>
                </a:solidFill>
                <a:ea typeface="ＭＳ Ｐゴシック" pitchFamily="34" charset="-128"/>
              </a:rPr>
              <a:t> &amp; Paradigm Services Ltd and</a:t>
            </a:r>
            <a:r>
              <a:rPr lang="en-GB" sz="500" dirty="0">
                <a:solidFill>
                  <a:schemeClr val="bg1"/>
                </a:solidFill>
                <a:ea typeface="ＭＳ Ｐゴシック" pitchFamily="34" charset="-128"/>
              </a:rPr>
              <a:t> is strictly confidential. It shall not be communicated to any third party without the written consent of Paradigm</a:t>
            </a:r>
            <a:r>
              <a:rPr lang="en-GB" sz="500" baseline="0" dirty="0">
                <a:solidFill>
                  <a:schemeClr val="bg1"/>
                </a:solidFill>
                <a:ea typeface="ＭＳ Ｐゴシック" pitchFamily="34" charset="-128"/>
              </a:rPr>
              <a:t> Companies</a:t>
            </a:r>
            <a:endParaRPr lang="en-GB" sz="5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0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6" b="10904"/>
          <a:stretch>
            <a:fillRect/>
          </a:stretch>
        </p:blipFill>
        <p:spPr bwMode="auto">
          <a:xfrm>
            <a:off x="0" y="2087563"/>
            <a:ext cx="10688638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975" y="2087563"/>
            <a:ext cx="5724525" cy="1513048"/>
          </a:xfrm>
        </p:spPr>
        <p:txBody>
          <a:bodyPr anchor="b" anchorCtr="0"/>
          <a:lstStyle>
            <a:lvl1pPr>
              <a:lnSpc>
                <a:spcPct val="11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65389" y="3826160"/>
            <a:ext cx="5726111" cy="782353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3A480-E527-43C8-8056-861EC055846A}" type="datetime4">
              <a:rPr lang="en-GB" altLang="de-DE" smtClean="0"/>
              <a:t>29 October 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SKYNET Operations and Space Weather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07711-F412-4B4A-AA73-3C02C4A23745}" type="slidenum">
              <a:rPr lang="de-DE" altLang="de-DE"/>
              <a:pPr/>
              <a:t>‹#›</a:t>
            </a:fld>
            <a:endParaRPr lang="de-DE" altLang="de-DE"/>
          </a:p>
        </p:txBody>
      </p:sp>
      <p:grpSp>
        <p:nvGrpSpPr>
          <p:cNvPr id="9" name="Group 10"/>
          <p:cNvGrpSpPr>
            <a:grpSpLocks/>
          </p:cNvGrpSpPr>
          <p:nvPr userDrawn="1"/>
        </p:nvGrpSpPr>
        <p:grpSpPr bwMode="auto">
          <a:xfrm>
            <a:off x="2465388" y="4679950"/>
            <a:ext cx="5726112" cy="107950"/>
            <a:chOff x="1553" y="2948"/>
            <a:chExt cx="3607" cy="68"/>
          </a:xfrm>
          <a:solidFill>
            <a:schemeClr val="accent1"/>
          </a:solidFill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553" y="2948"/>
              <a:ext cx="3607" cy="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413" y="2948"/>
              <a:ext cx="1747" cy="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3515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07711-F412-4B4A-AA73-3C02C4A23745}" type="slidenum">
              <a:rPr lang="de-DE" altLang="de-DE" smtClean="0"/>
              <a:pPr/>
              <a:t>‹#›</a:t>
            </a:fld>
            <a:endParaRPr lang="de-DE" altLang="de-DE" dirty="0"/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763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338" y="2006600"/>
            <a:ext cx="4752342" cy="472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7099A-9571-4DF3-A988-6223BC3898A7}" type="datetime4">
              <a:rPr lang="en-GB" altLang="de-DE" smtClean="0"/>
              <a:t>29 October 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SKYNET Operations and Space Weather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07711-F412-4B4A-AA73-3C02C4A23745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526720" y="2006600"/>
            <a:ext cx="4752343" cy="472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476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720725"/>
            <a:ext cx="98647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2006600"/>
            <a:ext cx="9864725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7129463"/>
            <a:ext cx="40687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1042988">
              <a:lnSpc>
                <a:spcPct val="100000"/>
              </a:lnSpc>
              <a:defRPr sz="900"/>
            </a:lvl1pPr>
          </a:lstStyle>
          <a:p>
            <a:endParaRPr lang="de-DE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337" y="252413"/>
            <a:ext cx="9864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1042988">
              <a:lnSpc>
                <a:spcPct val="100000"/>
              </a:lnSpc>
              <a:defRPr sz="900"/>
            </a:lvl1pPr>
          </a:lstStyle>
          <a:p>
            <a:pPr algn="ctr"/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2564" y="6804967"/>
            <a:ext cx="2592287" cy="56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1042988">
              <a:lnSpc>
                <a:spcPct val="100000"/>
              </a:lnSpc>
              <a:defRPr sz="900"/>
            </a:lvl1pPr>
          </a:lstStyle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  <a:p>
            <a:endParaRPr lang="de-DE" altLang="de-DE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731250" y="252413"/>
            <a:ext cx="154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429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22288" algn="l" defTabSz="10429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42988" algn="l" defTabSz="10429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5275" algn="l" defTabSz="10429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5975" algn="l" defTabSz="10429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</a:pPr>
            <a:endParaRPr lang="de-DE" altLang="de-DE" sz="900" dirty="0"/>
          </a:p>
        </p:txBody>
      </p:sp>
      <p:pic>
        <p:nvPicPr>
          <p:cNvPr id="10" name="Picture 17" descr="Logo_Def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707188"/>
            <a:ext cx="23304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7"/>
          <p:cNvSpPr txBox="1">
            <a:spLocks noChangeArrowheads="1"/>
          </p:cNvSpPr>
          <p:nvPr userDrawn="1"/>
        </p:nvSpPr>
        <p:spPr bwMode="auto">
          <a:xfrm rot="16200000">
            <a:off x="-3275301" y="3516920"/>
            <a:ext cx="6790320" cy="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500" dirty="0">
                <a:solidFill>
                  <a:schemeClr val="tx1"/>
                </a:solidFill>
                <a:ea typeface="ＭＳ Ｐゴシック" pitchFamily="34" charset="-128"/>
              </a:rPr>
              <a:t>This document and its content is the property of Paradigm Secure Communication</a:t>
            </a:r>
            <a:r>
              <a:rPr lang="en-GB" sz="500" baseline="0" dirty="0">
                <a:solidFill>
                  <a:schemeClr val="tx1"/>
                </a:solidFill>
                <a:ea typeface="ＭＳ Ｐゴシック" pitchFamily="34" charset="-128"/>
              </a:rPr>
              <a:t> Ltd </a:t>
            </a:r>
            <a:r>
              <a:rPr lang="en-GB" sz="500" dirty="0">
                <a:solidFill>
                  <a:schemeClr val="tx1"/>
                </a:solidFill>
                <a:ea typeface="ＭＳ Ｐゴシック" pitchFamily="34" charset="-128"/>
              </a:rPr>
              <a:t>&amp; Paradigm Services Ltd and is strictly confidential. It shall not be communicated to any third party without the written consent of the Paradigm</a:t>
            </a:r>
            <a:r>
              <a:rPr lang="en-GB" sz="500" baseline="0" dirty="0">
                <a:solidFill>
                  <a:schemeClr val="tx1"/>
                </a:solidFill>
                <a:ea typeface="ＭＳ Ｐゴシック" pitchFamily="34" charset="-128"/>
              </a:rPr>
              <a:t> Companies</a:t>
            </a:r>
            <a:r>
              <a:rPr lang="en-GB" sz="500" dirty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50" r:id="rId8"/>
    <p:sldLayoutId id="2147483660" r:id="rId9"/>
    <p:sldLayoutId id="2147483654" r:id="rId10"/>
    <p:sldLayoutId id="2147483655" r:id="rId11"/>
  </p:sldLayoutIdLst>
  <p:hf hdr="0"/>
  <p:txStyles>
    <p:titleStyle>
      <a:lvl1pPr algn="l" defTabSz="1042988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defTabSz="1042988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defTabSz="1042988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defTabSz="1042988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defTabSz="1042988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defTabSz="1042988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defTabSz="1042988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defTabSz="1042988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algn="l" defTabSz="1042988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defTabSz="1042988" rtl="0" eaLnBrk="1" fontAlgn="base" hangingPunct="1">
        <a:lnSpc>
          <a:spcPct val="115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2pPr>
      <a:lvl3pPr marL="355600" indent="-174625" algn="l" defTabSz="1042988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3pPr>
      <a:lvl4pPr marL="538163" indent="-180975" algn="l" defTabSz="1042988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720725" indent="-180975" algn="l" defTabSz="1042988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5pPr>
      <a:lvl6pPr marL="1177925" indent="-180975" algn="l" defTabSz="1042988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6pPr>
      <a:lvl7pPr marL="1635125" indent="-180975" algn="l" defTabSz="1042988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7pPr>
      <a:lvl8pPr marL="2092325" indent="-180975" algn="l" defTabSz="1042988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8pPr>
      <a:lvl9pPr marL="2549525" indent="-180975" algn="l" defTabSz="1042988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index.html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9.jpg"/><Relationship Id="rId21" Type="http://schemas.openxmlformats.org/officeDocument/2006/relationships/image" Target="../media/image25.emf"/><Relationship Id="rId34" Type="http://schemas.openxmlformats.org/officeDocument/2006/relationships/image" Target="../media/image38.jp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20" Type="http://schemas.openxmlformats.org/officeDocument/2006/relationships/image" Target="../media/image24.gif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telesat.com/" TargetMode="External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jpg"/><Relationship Id="rId5" Type="http://schemas.openxmlformats.org/officeDocument/2006/relationships/image" Target="../media/image11.jpeg"/><Relationship Id="rId15" Type="http://schemas.openxmlformats.org/officeDocument/2006/relationships/image" Target="../media/image19.png"/><Relationship Id="rId23" Type="http://schemas.openxmlformats.org/officeDocument/2006/relationships/image" Target="../media/image27.jpg"/><Relationship Id="rId28" Type="http://schemas.openxmlformats.org/officeDocument/2006/relationships/image" Target="../media/image32.jp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31" Type="http://schemas.openxmlformats.org/officeDocument/2006/relationships/image" Target="../media/image35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jpg"/><Relationship Id="rId30" Type="http://schemas.openxmlformats.org/officeDocument/2006/relationships/image" Target="../media/image34.png"/><Relationship Id="rId35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82404" y="5004767"/>
            <a:ext cx="7596659" cy="1303958"/>
          </a:xfrm>
        </p:spPr>
        <p:txBody>
          <a:bodyPr/>
          <a:lstStyle/>
          <a:p>
            <a:r>
              <a:rPr lang="en-US" altLang="de-DE" dirty="0"/>
              <a:t>Brian Swinburne, Space Surveillance and Intelligence Manager (</a:t>
            </a:r>
            <a:r>
              <a:rPr lang="en-US" altLang="de-DE" dirty="0" err="1"/>
              <a:t>inc.</a:t>
            </a:r>
            <a:r>
              <a:rPr lang="en-US" altLang="de-DE" dirty="0"/>
              <a:t> Flight Dynamics)</a:t>
            </a:r>
          </a:p>
          <a:p>
            <a:r>
              <a:rPr lang="en-US" altLang="de-DE" dirty="0"/>
              <a:t>Airbus </a:t>
            </a:r>
            <a:r>
              <a:rPr lang="en-GB" altLang="de-DE" dirty="0"/>
              <a:t>Defence</a:t>
            </a:r>
            <a:r>
              <a:rPr lang="en-US" altLang="de-DE" dirty="0"/>
              <a:t> and Space, CIS, Secure Communications </a:t>
            </a:r>
          </a:p>
          <a:p>
            <a:r>
              <a:rPr lang="en-US" altLang="de-DE" dirty="0"/>
              <a:t>Dan Oltrogge, </a:t>
            </a:r>
            <a:r>
              <a:rPr lang="en-US" dirty="0"/>
              <a:t>Director, Center for Space Standards and Innovation</a:t>
            </a:r>
            <a:endParaRPr lang="en-GB" dirty="0"/>
          </a:p>
          <a:p>
            <a:r>
              <a:rPr lang="en-US" dirty="0"/>
              <a:t>Analytical Graphics, Incorporated</a:t>
            </a:r>
            <a:endParaRPr lang="en-GB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859200" y="900311"/>
            <a:ext cx="83884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kern="0" dirty="0">
                <a:solidFill>
                  <a:schemeClr val="bg1"/>
                </a:solidFill>
              </a:rPr>
              <a:t>Conjunction Data Message v2.0 Progress Update</a:t>
            </a:r>
          </a:p>
          <a:p>
            <a:r>
              <a:rPr lang="en-US" altLang="de-DE" sz="2000" kern="0" dirty="0">
                <a:solidFill>
                  <a:schemeClr val="bg1"/>
                </a:solidFill>
              </a:rPr>
              <a:t>CCSDS Fall Meetings 2019</a:t>
            </a:r>
          </a:p>
          <a:p>
            <a:r>
              <a:rPr lang="en-US" altLang="de-DE" kern="0" dirty="0">
                <a:solidFill>
                  <a:schemeClr val="bg1"/>
                </a:solidFill>
              </a:rPr>
              <a:t/>
            </a:r>
            <a:br>
              <a:rPr lang="en-US" altLang="de-DE" kern="0" dirty="0">
                <a:solidFill>
                  <a:schemeClr val="bg1"/>
                </a:solidFill>
              </a:rPr>
            </a:br>
            <a:r>
              <a:rPr lang="en-US" altLang="de-DE" sz="1000" kern="0" dirty="0">
                <a:solidFill>
                  <a:schemeClr val="bg1"/>
                </a:solidFill>
              </a:rPr>
              <a:t/>
            </a:r>
            <a:br>
              <a:rPr lang="en-US" altLang="de-DE" sz="1000" kern="0" dirty="0">
                <a:solidFill>
                  <a:schemeClr val="bg1"/>
                </a:solidFill>
              </a:rPr>
            </a:br>
            <a:endParaRPr lang="de-DE" altLang="de-DE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6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720725"/>
            <a:ext cx="9864725" cy="611634"/>
          </a:xfrm>
        </p:spPr>
        <p:txBody>
          <a:bodyPr/>
          <a:lstStyle/>
          <a:p>
            <a:r>
              <a:rPr lang="en-GB" sz="2800" dirty="0"/>
              <a:t>CDM V2.0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404367"/>
            <a:ext cx="9864725" cy="5328221"/>
          </a:xfrm>
        </p:spPr>
        <p:txBody>
          <a:bodyPr/>
          <a:lstStyle/>
          <a:p>
            <a:r>
              <a:rPr lang="en-GB" altLang="en-US" sz="2400" dirty="0"/>
              <a:t>CCSDS Fall Meetings 2018 CDM 5 Year Review: Draft project created</a:t>
            </a:r>
          </a:p>
          <a:p>
            <a:r>
              <a:rPr lang="en-GB" altLang="en-US" sz="2400" dirty="0"/>
              <a:t>Comments received</a:t>
            </a:r>
            <a:r>
              <a:rPr lang="en-GB" altLang="en-US" sz="2400"/>
              <a:t>: 45 equating to ~27 modifications </a:t>
            </a:r>
            <a:endParaRPr lang="en-GB" altLang="en-US" sz="2400" dirty="0"/>
          </a:p>
          <a:p>
            <a:r>
              <a:rPr lang="en-GB" altLang="en-US" sz="2400"/>
              <a:t>Meetings held:</a:t>
            </a:r>
          </a:p>
          <a:p>
            <a:pPr lvl="1"/>
            <a:r>
              <a:rPr lang="en-GB" altLang="en-US" sz="1600">
                <a:solidFill>
                  <a:schemeClr val="accent2"/>
                </a:solidFill>
              </a:rPr>
              <a:t>CCSDS Navigation Working Group</a:t>
            </a:r>
          </a:p>
          <a:p>
            <a:pPr lvl="1"/>
            <a:r>
              <a:rPr lang="en-GB" altLang="en-US" sz="1600">
                <a:solidFill>
                  <a:schemeClr val="accent2"/>
                </a:solidFill>
              </a:rPr>
              <a:t>CNES CA Workshop</a:t>
            </a:r>
          </a:p>
          <a:p>
            <a:pPr lvl="1"/>
            <a:r>
              <a:rPr lang="en-GB" altLang="en-US" sz="1600">
                <a:solidFill>
                  <a:schemeClr val="accent2"/>
                </a:solidFill>
              </a:rPr>
              <a:t>US Stakeholder Telecon</a:t>
            </a:r>
          </a:p>
          <a:p>
            <a:r>
              <a:rPr lang="en-GB" altLang="en-US" sz="2400"/>
              <a:t>Comments received from following organisations:</a:t>
            </a:r>
            <a:endParaRPr lang="en-GB" altLang="en-US" sz="2400" dirty="0"/>
          </a:p>
          <a:p>
            <a:pPr lvl="1"/>
            <a:r>
              <a:rPr lang="en-GB" altLang="en-US" sz="1600">
                <a:solidFill>
                  <a:schemeClr val="accent2"/>
                </a:solidFill>
              </a:rPr>
              <a:t>ESA</a:t>
            </a:r>
            <a:r>
              <a:rPr lang="en-GB" altLang="en-US" sz="1600" dirty="0">
                <a:solidFill>
                  <a:schemeClr val="accent2"/>
                </a:solidFill>
              </a:rPr>
              <a:t>/</a:t>
            </a:r>
            <a:r>
              <a:rPr lang="en-GB" altLang="en-US" sz="1600">
                <a:solidFill>
                  <a:schemeClr val="accent2"/>
                </a:solidFill>
              </a:rPr>
              <a:t>SDO CA</a:t>
            </a:r>
          </a:p>
          <a:p>
            <a:pPr lvl="1"/>
            <a:r>
              <a:rPr lang="en-GB" altLang="en-US" sz="1600">
                <a:solidFill>
                  <a:schemeClr val="accent2"/>
                </a:solidFill>
              </a:rPr>
              <a:t>NASA</a:t>
            </a:r>
          </a:p>
          <a:p>
            <a:pPr lvl="1"/>
            <a:r>
              <a:rPr lang="en-GB" altLang="en-US" sz="1600">
                <a:solidFill>
                  <a:schemeClr val="accent2"/>
                </a:solidFill>
              </a:rPr>
              <a:t>AGI</a:t>
            </a:r>
            <a:endParaRPr lang="en-GB" altLang="en-US" sz="1600" dirty="0">
              <a:solidFill>
                <a:schemeClr val="accent2"/>
              </a:solidFill>
            </a:endParaRPr>
          </a:p>
          <a:p>
            <a:pPr lvl="1"/>
            <a:r>
              <a:rPr lang="en-GB" altLang="en-US" sz="1600">
                <a:solidFill>
                  <a:schemeClr val="accent2"/>
                </a:solidFill>
              </a:rPr>
              <a:t>USAF</a:t>
            </a:r>
            <a:endParaRPr lang="en-GB" altLang="en-US" sz="1600" dirty="0">
              <a:solidFill>
                <a:schemeClr val="accent2"/>
              </a:solidFill>
            </a:endParaRPr>
          </a:p>
          <a:p>
            <a:pPr lvl="1"/>
            <a:r>
              <a:rPr lang="en-GB" altLang="en-US" sz="1600">
                <a:solidFill>
                  <a:schemeClr val="accent2"/>
                </a:solidFill>
              </a:rPr>
              <a:t>UKSA</a:t>
            </a:r>
          </a:p>
          <a:p>
            <a:pPr lvl="1"/>
            <a:r>
              <a:rPr lang="en-GB" altLang="en-US" sz="1600">
                <a:solidFill>
                  <a:schemeClr val="accent2"/>
                </a:solidFill>
              </a:rPr>
              <a:t>18SPCS</a:t>
            </a:r>
          </a:p>
          <a:p>
            <a:pPr lvl="1"/>
            <a:r>
              <a:rPr lang="en-GB" altLang="en-US" sz="1600">
                <a:solidFill>
                  <a:schemeClr val="accent2"/>
                </a:solidFill>
              </a:rPr>
              <a:t>AFSPC</a:t>
            </a:r>
          </a:p>
          <a:p>
            <a:r>
              <a:rPr lang="en-GB" altLang="en-US" sz="2400"/>
              <a:t>Space Data Association members given opportunity to comment in June 2019 – Nil return</a:t>
            </a:r>
          </a:p>
          <a:p>
            <a:pPr marL="0" lvl="1" indent="0">
              <a:buNone/>
            </a:pPr>
            <a:endParaRPr lang="en-GB" altLang="en-US" sz="2400" dirty="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e-DE" dirty="0"/>
              <a:t>OFFICIAL</a:t>
            </a:r>
            <a:endParaRPr lang="de-DE" altLang="de-DE" dirty="0"/>
          </a:p>
          <a:p>
            <a:endParaRPr lang="en-GB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711-F412-4B4A-AA73-3C02C4A23745}" type="slidenum">
              <a:rPr lang="de-DE" altLang="de-DE" smtClean="0"/>
              <a:pPr/>
              <a:t>2</a:t>
            </a:fld>
            <a:endParaRPr lang="de-DE" altLang="de-DE" dirty="0"/>
          </a:p>
          <a:p>
            <a:endParaRPr lang="de-DE" altLang="de-DE" dirty="0"/>
          </a:p>
          <a:p>
            <a:r>
              <a:rPr lang="en-GB" altLang="de-DE" dirty="0"/>
              <a:t>OFFICIAL</a:t>
            </a:r>
          </a:p>
          <a:p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73564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00" y="3536321"/>
            <a:ext cx="1748946" cy="1311710"/>
          </a:xfrm>
          <a:prstGeom prst="rect">
            <a:avLst/>
          </a:prstGeom>
        </p:spPr>
      </p:pic>
      <p:pic>
        <p:nvPicPr>
          <p:cNvPr id="3" name="Picture 12" descr="http://www.space-data.org/sda/wp-content/uploads/2011/01/echostar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20" y="3198160"/>
            <a:ext cx="1496345" cy="6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http://www.space-data.org/sda/wp-content/uploads/2012/03/arabsata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20" y="2460016"/>
            <a:ext cx="1791398" cy="76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Home">
            <a:hlinkClick r:id="rId6" tooltip="Hom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70" y="5402710"/>
            <a:ext cx="1933047" cy="5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National Oceanic and Atmospheric Administration, United States Department of Commerc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3"/>
          <a:stretch>
            <a:fillRect/>
          </a:stretch>
        </p:blipFill>
        <p:spPr bwMode="auto">
          <a:xfrm>
            <a:off x="1882251" y="4752932"/>
            <a:ext cx="1627560" cy="43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1" y="4606369"/>
            <a:ext cx="1078277" cy="88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58" y="1760851"/>
            <a:ext cx="1219373" cy="503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84" y="1936637"/>
            <a:ext cx="1543998" cy="356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11" y="1859137"/>
            <a:ext cx="1535511" cy="511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40" y="1796135"/>
            <a:ext cx="1064301" cy="49733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5" b="7522"/>
          <a:stretch/>
        </p:blipFill>
        <p:spPr bwMode="auto">
          <a:xfrm>
            <a:off x="8829694" y="3968439"/>
            <a:ext cx="1749248" cy="62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57029" y="5492860"/>
            <a:ext cx="1970576" cy="2383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6" dirty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964" y="6073758"/>
            <a:ext cx="1970576" cy="2042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58411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2" dirty="0"/>
              <a:t>  </a:t>
            </a:r>
          </a:p>
        </p:txBody>
      </p:sp>
      <p:pic>
        <p:nvPicPr>
          <p:cNvPr id="17" name="Picture 3" descr="K:\Desktop\mvo_Image2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40" y="3121486"/>
            <a:ext cx="2210768" cy="9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graphics\Desktop\DigitalGlob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7" y="3106438"/>
            <a:ext cx="1798109" cy="5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4" y="5682365"/>
            <a:ext cx="1326707" cy="787180"/>
          </a:xfrm>
          <a:prstGeom prst="rect">
            <a:avLst/>
          </a:prstGeom>
          <a:solidFill>
            <a:srgbClr val="2942FB"/>
          </a:solidFill>
        </p:spPr>
      </p:pic>
      <p:pic>
        <p:nvPicPr>
          <p:cNvPr id="21" name="Picture 20" descr="C:\Users\cgrogan\AppData\Local\Temp\notes4C9311\~1084182.JPG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18724" r="6396" b="17888"/>
          <a:stretch/>
        </p:blipFill>
        <p:spPr bwMode="auto">
          <a:xfrm>
            <a:off x="2332278" y="2528248"/>
            <a:ext cx="1953601" cy="49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cgrogan\AppData\Local\Temp\notes4C9311\~8616804.gif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00" y="3287408"/>
            <a:ext cx="1681495" cy="31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90" y="4700990"/>
            <a:ext cx="1614326" cy="4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996" y="3980563"/>
            <a:ext cx="1442918" cy="5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66" y="4776959"/>
            <a:ext cx="2064240" cy="363367"/>
          </a:xfrm>
          <a:prstGeom prst="rect">
            <a:avLst/>
          </a:prstGeom>
        </p:spPr>
      </p:pic>
      <p:pic>
        <p:nvPicPr>
          <p:cNvPr id="28" name="Picture 27" descr="LOGO_EMBRATEL_STARONE_PRESS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36" y="3231121"/>
            <a:ext cx="1690188" cy="635952"/>
          </a:xfrm>
          <a:prstGeom prst="rect">
            <a:avLst/>
          </a:prstGeom>
        </p:spPr>
      </p:pic>
      <p:pic>
        <p:nvPicPr>
          <p:cNvPr id="29" name="Picture 28" descr="O3b_cmyk100-70-8-54_STRAP_CS4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8" y="5627455"/>
            <a:ext cx="1337378" cy="6691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77" y="2521998"/>
            <a:ext cx="1506883" cy="655938"/>
          </a:xfrm>
          <a:prstGeom prst="rect">
            <a:avLst/>
          </a:prstGeom>
        </p:spPr>
      </p:pic>
      <p:pic>
        <p:nvPicPr>
          <p:cNvPr id="34" name="Picture 33" descr="DLR-Signet_grau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49" y="2400657"/>
            <a:ext cx="1019733" cy="840993"/>
          </a:xfrm>
          <a:prstGeom prst="rect">
            <a:avLst/>
          </a:prstGeom>
        </p:spPr>
      </p:pic>
      <p:pic>
        <p:nvPicPr>
          <p:cNvPr id="35" name="Picture 34" descr="Hispasat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78" y="3995909"/>
            <a:ext cx="2020325" cy="579671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683069" rtl="0" eaLnBrk="1" latinLnBrk="0" hangingPunct="1">
              <a:defRPr sz="26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3069" algn="l" defTabSz="683069" rtl="0" eaLnBrk="1" latinLnBrk="0" hangingPunct="1">
              <a:defRPr sz="26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6136" algn="l" defTabSz="683069" rtl="0" eaLnBrk="1" latinLnBrk="0" hangingPunct="1">
              <a:defRPr sz="26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9205" algn="l" defTabSz="683069" rtl="0" eaLnBrk="1" latinLnBrk="0" hangingPunct="1">
              <a:defRPr sz="26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2274" algn="l" defTabSz="683069" rtl="0" eaLnBrk="1" latinLnBrk="0" hangingPunct="1">
              <a:defRPr sz="26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5343" algn="l" defTabSz="683069" rtl="0" eaLnBrk="1" latinLnBrk="0" hangingPunct="1">
              <a:defRPr sz="26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8410" algn="l" defTabSz="683069" rtl="0" eaLnBrk="1" latinLnBrk="0" hangingPunct="1">
              <a:defRPr sz="26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81479" algn="l" defTabSz="683069" rtl="0" eaLnBrk="1" latinLnBrk="0" hangingPunct="1">
              <a:defRPr sz="26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4548" algn="l" defTabSz="683069" rtl="0" eaLnBrk="1" latinLnBrk="0" hangingPunct="1">
              <a:defRPr sz="26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E3A7D7-9EE0-5E45-A567-1B9CC3916979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4" y="2593141"/>
            <a:ext cx="1584989" cy="3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0" b="-1"/>
          <a:stretch/>
        </p:blipFill>
        <p:spPr>
          <a:xfrm>
            <a:off x="5303801" y="3949908"/>
            <a:ext cx="1545485" cy="5105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559" y="4704325"/>
            <a:ext cx="1581517" cy="771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67" y="5543842"/>
            <a:ext cx="1545693" cy="502351"/>
          </a:xfrm>
          <a:prstGeom prst="rect">
            <a:avLst/>
          </a:prstGeom>
        </p:spPr>
      </p:pic>
      <p:pic>
        <p:nvPicPr>
          <p:cNvPr id="4" name="Picture 20" descr="http://www.space-data.org/sda/wp-content/uploads/2011/05/avanti_logo-web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17" y="2509784"/>
            <a:ext cx="811398" cy="81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12" y="4803460"/>
            <a:ext cx="1758359" cy="3340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26" y="5502391"/>
            <a:ext cx="712893" cy="8768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2E5DA69-07B0-1948-8456-82CDB5DE23A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93" y="6149922"/>
            <a:ext cx="2255344" cy="615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2F434-D4A7-3041-B38F-E9C5ACD7B984}"/>
              </a:ext>
            </a:extLst>
          </p:cNvPr>
          <p:cNvSpPr txBox="1">
            <a:spLocks/>
          </p:cNvSpPr>
          <p:nvPr/>
        </p:nvSpPr>
        <p:spPr>
          <a:xfrm>
            <a:off x="388463" y="720725"/>
            <a:ext cx="9864725" cy="611634"/>
          </a:xfrm>
          <a:prstGeom prst="rect">
            <a:avLst/>
          </a:prstGeom>
        </p:spPr>
        <p:txBody>
          <a:bodyPr/>
          <a:lstStyle>
            <a:lvl1pPr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kern="0"/>
              <a:t>SDA Membership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7483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720725"/>
            <a:ext cx="9864725" cy="611634"/>
          </a:xfrm>
        </p:spPr>
        <p:txBody>
          <a:bodyPr/>
          <a:lstStyle/>
          <a:p>
            <a:r>
              <a:rPr lang="en-GB" sz="2400"/>
              <a:t>CDM V2.0 Proposed Modifications </a:t>
            </a:r>
            <a:r>
              <a:rPr lang="en-GB" sz="2400" dirty="0"/>
              <a:t>(</a:t>
            </a:r>
            <a:r>
              <a:rPr lang="en-GB" sz="2400"/>
              <a:t>post CCSDS Fall Meetings)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e-DE" dirty="0"/>
              <a:t>OFFICIAL</a:t>
            </a:r>
            <a:endParaRPr lang="de-DE" altLang="de-DE" dirty="0"/>
          </a:p>
          <a:p>
            <a:endParaRPr lang="en-GB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711-F412-4B4A-AA73-3C02C4A23745}" type="slidenum">
              <a:rPr lang="de-DE" altLang="de-DE" smtClean="0"/>
              <a:pPr/>
              <a:t>4</a:t>
            </a:fld>
            <a:endParaRPr lang="de-DE" altLang="de-DE" dirty="0"/>
          </a:p>
          <a:p>
            <a:endParaRPr lang="de-DE" altLang="de-DE" dirty="0"/>
          </a:p>
          <a:p>
            <a:r>
              <a:rPr lang="en-GB" altLang="de-DE" dirty="0"/>
              <a:t>OFFICIAL</a:t>
            </a:r>
          </a:p>
          <a:p>
            <a:endParaRPr lang="en-GB" altLang="de-D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02095"/>
              </p:ext>
            </p:extLst>
          </p:nvPr>
        </p:nvGraphicFramePr>
        <p:xfrm>
          <a:off x="1026220" y="1472063"/>
          <a:ext cx="8793804" cy="424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7118">
                <a:tc>
                  <a:txBody>
                    <a:bodyPr/>
                    <a:lstStyle/>
                    <a:p>
                      <a:r>
                        <a:rPr lang="en-GB" dirty="0"/>
                        <a:t>Implement in 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3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AREA_PC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Equinoctial States and covariance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15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Message, next message and new observation tags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Resolution of mixed units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3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Message ID – Addition of conjunction ID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OBJECT parameter transition to OCM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3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Suggested precision (consider Salvatore Alfano paper)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MANOEUVRABLE parameter change from N/A to UNKNOWN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73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 thrust 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modelling (THRUST_ACCELERATION) with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backwards compatibility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73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 to CCSDS products used, ORBIT_LINK etc. as per ODM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covariance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73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COLLISION_PROBABLITLY/METHOD optional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73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 across ADM,RDM,ODM etc. for things that could go in CDM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73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 object size as per draft OCM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73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Apsis/Pariapsis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55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Mahalanobis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miss distance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55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RSO RCS parameters as contained in OCM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55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 signature parameters (</a:t>
                      </a:r>
                      <a:r>
                        <a:rPr lang="en-GB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Vmag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etc.) as contained in OCM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55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Other reference frames </a:t>
                      </a:r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 state and covariance (COV_REF_FRAME tag)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55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Covariance realism, SCALE_FACTOR_MIN/MAX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55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 confidence free text field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55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Consistency of state and covariance names with ODM, i.e. CX_X etc. instead of CR_R etc.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55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CDF of Pc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455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Space 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environment fragmentation impact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sz="110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55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Eigenvector/value covariance representation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sz="110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95408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02384"/>
              </p:ext>
            </p:extLst>
          </p:nvPr>
        </p:nvGraphicFramePr>
        <p:xfrm>
          <a:off x="1026220" y="5808080"/>
          <a:ext cx="8793804" cy="897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1871">
                <a:tc>
                  <a:txBody>
                    <a:bodyPr/>
                    <a:lstStyle/>
                    <a:p>
                      <a:r>
                        <a:rPr lang="en-GB" dirty="0"/>
                        <a:t>User Defined 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Dynamic consider parameters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 organisation specific parameters 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inc.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18SPCS tracking parameters)</a:t>
                      </a:r>
                      <a:r>
                        <a:rPr lang="en-GB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 area for parameters currently being specified on COMMENT lines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967536" y="4853159"/>
            <a:ext cx="4613476" cy="871688"/>
          </a:xfrm>
          <a:prstGeom prst="rect">
            <a:avLst/>
          </a:prstGeom>
          <a:noFill/>
          <a:ln w="349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5614" y="4943360"/>
            <a:ext cx="3547510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08000"/>
                </a:solidFill>
              </a:rPr>
              <a:t>Write up but can remove at next draft if </a:t>
            </a:r>
          </a:p>
          <a:p>
            <a:pPr algn="l"/>
            <a:r>
              <a:rPr lang="en-GB" dirty="0">
                <a:solidFill>
                  <a:srgbClr val="008000"/>
                </a:solidFill>
              </a:rPr>
              <a:t>prove problematic/contentious</a:t>
            </a:r>
          </a:p>
        </p:txBody>
      </p:sp>
    </p:spTree>
    <p:extLst>
      <p:ext uri="{BB962C8B-B14F-4D97-AF65-F5344CB8AC3E}">
        <p14:creationId xmlns:p14="http://schemas.microsoft.com/office/powerpoint/2010/main" val="294160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720725"/>
            <a:ext cx="9864725" cy="611634"/>
          </a:xfrm>
        </p:spPr>
        <p:txBody>
          <a:bodyPr/>
          <a:lstStyle/>
          <a:p>
            <a:r>
              <a:rPr lang="en-GB" sz="2800" dirty="0"/>
              <a:t>CDM V2.0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404367"/>
            <a:ext cx="9864725" cy="5328221"/>
          </a:xfrm>
        </p:spPr>
        <p:txBody>
          <a:bodyPr/>
          <a:lstStyle/>
          <a:p>
            <a:r>
              <a:rPr lang="en-GB" altLang="en-US" sz="2400" dirty="0"/>
              <a:t>Produce first draft:</a:t>
            </a:r>
          </a:p>
          <a:p>
            <a:pPr lvl="1"/>
            <a:r>
              <a:rPr lang="en-GB" altLang="en-US" sz="1600" dirty="0">
                <a:solidFill>
                  <a:schemeClr val="accent2"/>
                </a:solidFill>
              </a:rPr>
              <a:t>Estimated </a:t>
            </a:r>
            <a:r>
              <a:rPr lang="en-GB" altLang="en-US" sz="1600">
                <a:solidFill>
                  <a:schemeClr val="accent2"/>
                </a:solidFill>
              </a:rPr>
              <a:t>completion date end of January 2020</a:t>
            </a:r>
            <a:endParaRPr lang="en-GB" altLang="en-US" sz="16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e-DE" dirty="0"/>
              <a:t>OFFICIAL</a:t>
            </a:r>
            <a:endParaRPr lang="de-DE" altLang="de-DE" dirty="0"/>
          </a:p>
          <a:p>
            <a:endParaRPr lang="en-GB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711-F412-4B4A-AA73-3C02C4A23745}" type="slidenum">
              <a:rPr lang="de-DE" altLang="de-DE" smtClean="0"/>
              <a:pPr/>
              <a:t>5</a:t>
            </a:fld>
            <a:endParaRPr lang="de-DE" altLang="de-DE" dirty="0"/>
          </a:p>
          <a:p>
            <a:endParaRPr lang="de-DE" altLang="de-DE" dirty="0"/>
          </a:p>
          <a:p>
            <a:r>
              <a:rPr lang="en-GB" altLang="de-DE" dirty="0"/>
              <a:t>OFFICIAL</a:t>
            </a:r>
          </a:p>
          <a:p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969963138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(extra)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IRBUS 1">
        <a:dk1>
          <a:srgbClr val="000000"/>
        </a:dk1>
        <a:lt1>
          <a:srgbClr val="FFFFFF"/>
        </a:lt1>
        <a:dk2>
          <a:srgbClr val="E0E0DF"/>
        </a:dk2>
        <a:lt2>
          <a:srgbClr val="E0E0DF"/>
        </a:lt2>
        <a:accent1>
          <a:srgbClr val="1E3174"/>
        </a:accent1>
        <a:accent2>
          <a:srgbClr val="0D5881"/>
        </a:accent2>
        <a:accent3>
          <a:srgbClr val="FFFFFF"/>
        </a:accent3>
        <a:accent4>
          <a:srgbClr val="000000"/>
        </a:accent4>
        <a:accent5>
          <a:srgbClr val="ABADBC"/>
        </a:accent5>
        <a:accent6>
          <a:srgbClr val="0B4F74"/>
        </a:accent6>
        <a:hlink>
          <a:srgbClr val="5A6F83"/>
        </a:hlink>
        <a:folHlink>
          <a:srgbClr val="9099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(extra)</Template>
  <TotalTime>1362</TotalTime>
  <Words>362</Words>
  <Application>Microsoft Office PowerPoint</Application>
  <PresentationFormat>Custom</PresentationFormat>
  <Paragraphs>82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PPT template (extra)</vt:lpstr>
      <vt:lpstr>PowerPoint Presentation</vt:lpstr>
      <vt:lpstr>CDM V2.0 Overview</vt:lpstr>
      <vt:lpstr>PowerPoint Presentation</vt:lpstr>
      <vt:lpstr>CDM V2.0 Proposed Modifications (post CCSDS Fall Meetings)</vt:lpstr>
      <vt:lpstr>CDM V2.0 Next Steps</vt:lpstr>
    </vt:vector>
  </TitlesOfParts>
  <Company>Paradigm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runs here on two lines / Arial Regular 30 pt  Subtitel goes here / Arial Regular 20 pt</dc:title>
  <dc:creator>Burness, Karen</dc:creator>
  <cp:lastModifiedBy>SWINBURNE, Brian</cp:lastModifiedBy>
  <cp:revision>158</cp:revision>
  <dcterms:created xsi:type="dcterms:W3CDTF">2014-02-12T10:49:03Z</dcterms:created>
  <dcterms:modified xsi:type="dcterms:W3CDTF">2019-10-29T08:54:52Z</dcterms:modified>
</cp:coreProperties>
</file>