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58" r:id="rId4"/>
    <p:sldId id="261" r:id="rId5"/>
    <p:sldId id="263" r:id="rId6"/>
    <p:sldId id="262" r:id="rId7"/>
    <p:sldId id="265" r:id="rId8"/>
    <p:sldId id="374" r:id="rId9"/>
    <p:sldId id="370" r:id="rId10"/>
    <p:sldId id="363" r:id="rId11"/>
    <p:sldId id="371" r:id="rId12"/>
    <p:sldId id="285" r:id="rId13"/>
    <p:sldId id="286" r:id="rId14"/>
    <p:sldId id="369" r:id="rId15"/>
    <p:sldId id="356" r:id="rId16"/>
    <p:sldId id="372" r:id="rId17"/>
    <p:sldId id="353" r:id="rId18"/>
    <p:sldId id="362" r:id="rId19"/>
    <p:sldId id="361" r:id="rId20"/>
    <p:sldId id="355" r:id="rId21"/>
    <p:sldId id="357" r:id="rId22"/>
    <p:sldId id="368" r:id="rId23"/>
    <p:sldId id="375" r:id="rId24"/>
    <p:sldId id="295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3F8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405"/>
    <p:restoredTop sz="96795"/>
  </p:normalViewPr>
  <p:slideViewPr>
    <p:cSldViewPr>
      <p:cViewPr varScale="1">
        <p:scale>
          <a:sx n="100" d="100"/>
          <a:sy n="100" d="100"/>
        </p:scale>
        <p:origin x="103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720FCC9-4934-544A-8100-AC4B5BF4CF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912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Arial" charset="0"/>
              <a:ea typeface="ＭＳ Ｐゴシック" charset="-128"/>
            </a:endParaRP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86DDFFC1-1B1C-2F4E-B9C8-43108AA4F0F6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36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16-Apr-2012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CCSDS Navigation WG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BFF7E-0D67-E14F-9A5B-21D13EE094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68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dirty="0"/>
              <a:t>06-May-2019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CCSDS Navigation WG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A2EE0-987C-3E43-A993-8ACA54749A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88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/>
            </a:lvl1pPr>
          </a:lstStyle>
          <a:p>
            <a:pPr>
              <a:defRPr/>
            </a:pPr>
            <a:r>
              <a:t>16-Apr-2012</a:t>
            </a:r>
          </a:p>
          <a:p>
            <a:pPr>
              <a:defRPr/>
            </a:pPr>
            <a:endParaRPr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CCSDS Navigation WG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839E64-BAFB-EC44-ADC0-EA41CF1C4C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74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16-Apr-2012</a:t>
            </a:r>
          </a:p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CCSDS Navigation WG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41FF46-D2E6-5F49-8D50-D7EB7A9EE6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76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16-Apr-2012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CCSDS Navigation WG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A6EE4B6-2FBA-DD4D-BFD7-44AE44838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21336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we.ccsds.org/moims/default.aspx" TargetMode="External"/><Relationship Id="rId2" Type="http://schemas.openxmlformats.org/officeDocument/2006/relationships/hyperlink" Target="http://www.ccsd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oims-nav-exec@mailman.ccsds.org" TargetMode="External"/><Relationship Id="rId4" Type="http://schemas.openxmlformats.org/officeDocument/2006/relationships/hyperlink" Target="mailto:moims-nav@mailman.ccsds.or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we.ccsds.org/default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CCSDS Navigation Working Group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David Berry</a:t>
            </a:r>
          </a:p>
          <a:p>
            <a:r>
              <a:rPr lang="en-US" altLang="en-US" dirty="0">
                <a:ea typeface="ＭＳ Ｐゴシック" charset="-128"/>
              </a:rPr>
              <a:t>06-May-2019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305800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Spring 2019 Meeting Objectives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686800" cy="5330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Complete discussion of RDM "end game", propose polls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Complete discussion of Navigation Data Message Overview "end game", propose polls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Complete discussion of Green Book Version 4 (3.6) "end game", propose polls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Continue discussion of material migration to SANA, meet w/SANA Operator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Continue discussion of ODM Pink Book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Continue discussion of TDM V.2 Test Plan/Report, TDM V.3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Continue discussion of ADM Pink Book, new ACM material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Continue discussions of potential changes to CDM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Continue discussion of NEM infrastructure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Continue discussion of NDM/XML Pink Book </a:t>
            </a: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CCSDS Navigation WG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FD080F-2A99-3B44-A6FE-01092F7EBF0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CC7159-1540-BA4E-9A6C-ACCCDC7D2BA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Spring 2019 Registered Participants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181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David Berry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Frank Dreger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Cheryl </a:t>
            </a:r>
            <a:r>
              <a:rPr lang="en-US" altLang="en-US" dirty="0" err="1">
                <a:ea typeface="ＭＳ Ｐゴシック" charset="-128"/>
              </a:rPr>
              <a:t>Gramling</a:t>
            </a:r>
            <a:endParaRPr lang="en-US" altLang="en-US" dirty="0">
              <a:ea typeface="ＭＳ Ｐゴシック" charset="-128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Julie Halverson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Alain Lamy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 err="1">
                <a:ea typeface="ＭＳ Ｐゴシック" charset="-128"/>
              </a:rPr>
              <a:t>Byoung</a:t>
            </a:r>
            <a:r>
              <a:rPr lang="en-US" altLang="en-US" dirty="0">
                <a:ea typeface="ＭＳ Ｐゴシック" charset="-128"/>
              </a:rPr>
              <a:t> Sun Lee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 err="1">
                <a:ea typeface="ＭＳ Ｐゴシック" charset="-128"/>
              </a:rPr>
              <a:t>Alexandru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Mancas</a:t>
            </a:r>
            <a:endParaRPr lang="en-US" altLang="en-US" dirty="0">
              <a:ea typeface="ＭＳ Ｐゴシック" charset="-128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Fran Martinez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Dan </a:t>
            </a:r>
            <a:r>
              <a:rPr lang="en-US" altLang="en-US" dirty="0" err="1">
                <a:ea typeface="ＭＳ Ｐゴシック" charset="-128"/>
              </a:rPr>
              <a:t>Oltrogge</a:t>
            </a:r>
            <a:endParaRPr lang="en-US" altLang="en-US" dirty="0">
              <a:ea typeface="ＭＳ Ｐゴシック" charset="-128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Patrick Zimmerman</a:t>
            </a:r>
          </a:p>
          <a:p>
            <a:pPr marL="0" indent="0" eaLnBrk="1" hangingPunct="1">
              <a:lnSpc>
                <a:spcPct val="90000"/>
              </a:lnSpc>
              <a:spcBef>
                <a:spcPts val="300"/>
              </a:spcBef>
              <a:buNone/>
            </a:pPr>
            <a:r>
              <a:rPr lang="en-US" altLang="en-US" dirty="0">
                <a:ea typeface="ＭＳ Ｐゴシック" charset="-128"/>
              </a:rPr>
              <a:t>11, 12. Plus 2 USAF personnel sampling a few WGs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endParaRPr lang="en-US" altLang="en-US" dirty="0">
              <a:ea typeface="ＭＳ Ｐゴシック" charset="-128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endParaRPr lang="en-US" altLang="en-US" dirty="0">
              <a:ea typeface="ＭＳ Ｐゴシック" charset="-128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CCSDS Navigation WG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6B78E2-3CBC-5D45-AE38-37B481BE966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Useful Web Sites/Contacts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35563"/>
          </a:xfrm>
        </p:spPr>
        <p:txBody>
          <a:bodyPr/>
          <a:lstStyle/>
          <a:p>
            <a:pPr eaLnBrk="1" hangingPunct="1"/>
            <a:endParaRPr lang="en-US" altLang="en-US" dirty="0">
              <a:ea typeface="ＭＳ Ｐゴシック" charset="-128"/>
            </a:endParaRP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Web Sites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hlinkClick r:id="rId2"/>
              </a:rPr>
              <a:t>www.ccsds.org</a:t>
            </a:r>
            <a:r>
              <a:rPr lang="en-US" altLang="en-US" dirty="0">
                <a:ea typeface="ＭＳ Ｐゴシック" charset="-128"/>
              </a:rPr>
              <a:t> – general web site of the CCSDS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hlinkClick r:id="rId3"/>
              </a:rPr>
              <a:t>http://cwe.ccsds.org/moims/default.aspx</a:t>
            </a:r>
            <a:r>
              <a:rPr lang="en-US" altLang="en-US" dirty="0">
                <a:ea typeface="ＭＳ Ｐゴシック" charset="-128"/>
              </a:rPr>
              <a:t> , then choose the </a:t>
            </a:r>
            <a:r>
              <a:rPr lang="ja-JP" altLang="en-US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MOIMS-NAV</a:t>
            </a:r>
            <a:r>
              <a:rPr lang="ja-JP" altLang="en-US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tab on the far left menu</a:t>
            </a:r>
          </a:p>
          <a:p>
            <a:pPr lvl="2" eaLnBrk="1" hangingPunct="1"/>
            <a:r>
              <a:rPr lang="en-US" altLang="ja-JP" dirty="0">
                <a:ea typeface="ＭＳ Ｐゴシック" charset="-128"/>
              </a:rPr>
              <a:t>Select ‘Marketing Materials’ from the menu for various papers and presentations on the use of CCSDS </a:t>
            </a:r>
            <a:r>
              <a:rPr lang="en-US" altLang="ja-JP" dirty="0" err="1">
                <a:ea typeface="ＭＳ Ｐゴシック" charset="-128"/>
              </a:rPr>
              <a:t>Nav</a:t>
            </a:r>
            <a:r>
              <a:rPr lang="en-US" altLang="ja-JP" dirty="0">
                <a:ea typeface="ＭＳ Ｐゴシック" charset="-128"/>
              </a:rPr>
              <a:t> WG standards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E-mail Address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hlinkClick r:id="rId4"/>
              </a:rPr>
              <a:t>moims-nav@mailman.ccsds.org</a:t>
            </a:r>
            <a:r>
              <a:rPr lang="en-US" altLang="en-US" dirty="0">
                <a:ea typeface="ＭＳ Ｐゴシック" charset="-128"/>
              </a:rPr>
              <a:t> (general traffic)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hlinkClick r:id="rId5"/>
              </a:rPr>
              <a:t>moims-nav-exec@mailman.ccsds.org</a:t>
            </a:r>
            <a:r>
              <a:rPr lang="en-US" altLang="en-US" dirty="0">
                <a:ea typeface="ＭＳ Ｐゴシック" charset="-128"/>
              </a:rPr>
              <a:t> (WG internal)</a:t>
            </a:r>
          </a:p>
        </p:txBody>
      </p:sp>
      <p:sp>
        <p:nvSpPr>
          <p:cNvPr id="1843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D64CF9-7CD2-4241-A896-746ED614327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ＭＳ Ｐゴシック" charset="-128"/>
              </a:rPr>
              <a:t>Q&amp;A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</a:t>
            </a:r>
          </a:p>
        </p:txBody>
      </p:sp>
      <p:sp>
        <p:nvSpPr>
          <p:cNvPr id="1946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Backup Slides</a:t>
            </a:r>
          </a:p>
        </p:txBody>
      </p:sp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305800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67AF28-4E80-6446-9DBF-2383C9AD7A8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1889125" algn="l"/>
              </a:tabLst>
            </a:pPr>
            <a:r>
              <a:rPr lang="en-US" altLang="en-US">
                <a:solidFill>
                  <a:srgbClr val="33CC33"/>
                </a:solidFill>
                <a:ea typeface="ＭＳ Ｐゴシック" charset="-128"/>
              </a:rPr>
              <a:t>             Navigation Data - Definitions &amp; Conventions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Contains technical material related to the Navigation Working Group Recommendations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Non-normative document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Has a different development process (all internal to the working group, with CESG approval)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Work started </a:t>
            </a:r>
            <a:r>
              <a:rPr lang="en-US" altLang="en-US" u="sng" dirty="0">
                <a:ea typeface="ＭＳ Ｐゴシック" charset="-128"/>
              </a:rPr>
              <a:t>early</a:t>
            </a:r>
            <a:r>
              <a:rPr lang="en-US" altLang="en-US" dirty="0">
                <a:ea typeface="ＭＳ Ｐゴシック" charset="-128"/>
              </a:rPr>
              <a:t> in the history of the Navigation WG (pre-2000)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Most recent edition (3.0) was published 05/2010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Green Book 4.0 project in progress; </a:t>
            </a:r>
            <a:r>
              <a:rPr lang="en-GB" altLang="en-US" dirty="0">
                <a:ea typeface="ＭＳ Ｐゴシック" charset="-128"/>
              </a:rPr>
              <a:t>current issue is draft 3.6</a:t>
            </a:r>
            <a:endParaRPr lang="en-US" altLang="en-US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Next steps:  Complete version 4.0 update</a:t>
            </a:r>
          </a:p>
        </p:txBody>
      </p:sp>
      <p:sp>
        <p:nvSpPr>
          <p:cNvPr id="2150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88D398-BBBA-C349-9684-A3C0E997847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1889125" algn="l"/>
              </a:tabLst>
            </a:pPr>
            <a:r>
              <a:rPr lang="en-US" altLang="en-US">
                <a:solidFill>
                  <a:srgbClr val="33CC33"/>
                </a:solidFill>
                <a:ea typeface="ＭＳ Ｐゴシック" charset="-128"/>
              </a:rPr>
              <a:t>Navigation Data Messages Overview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Contains high level overview of and use cases for Navigation Working Group Recommendations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Originally intended to be “Volume 2 of existing Navigation Green Book”; AD suggested just having 2 different Green Books (a simpler approach)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Non-normative document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Has a different development process (all internal to the WG, with CESG approval)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Initiated at Berlin meetings Spring 2011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Published 12/2015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Green Book 2.0 project in progress; </a:t>
            </a:r>
            <a:r>
              <a:rPr lang="en-GB" altLang="en-US" dirty="0">
                <a:ea typeface="ＭＳ Ｐゴシック" charset="-128"/>
              </a:rPr>
              <a:t>current issue is draft 1.0.4</a:t>
            </a:r>
            <a:endParaRPr lang="en-US" altLang="en-US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Next steps:  Complete Version 2.0 update</a:t>
            </a:r>
          </a:p>
        </p:txBody>
      </p:sp>
      <p:sp>
        <p:nvSpPr>
          <p:cNvPr id="2253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  <a:ea typeface="ＭＳ Ｐゴシック" charset="-128"/>
              </a:rPr>
              <a:t>Attitude Data Messages (ADM)  </a:t>
            </a:r>
            <a:r>
              <a:rPr lang="en-US" altLang="en-US" dirty="0">
                <a:solidFill>
                  <a:srgbClr val="FF03F8"/>
                </a:solidFill>
                <a:ea typeface="ＭＳ Ｐゴシック" charset="-128"/>
              </a:rPr>
              <a:t>(ADM)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Three standard message formats for exchanging spacecraft attitude descriptions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Attitude Parameter Message (APM) is an attitude state at epoch, must be propagated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Attitude Ephemeris Message (AEM) specifies a series of attitude states at multiple epochs, allows modelling of any number of torques, must be interpolated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Attitude Comprehensive Message (ACM), new message analogous to ODM's "Orbit Comprehensive Message"</a:t>
            </a:r>
          </a:p>
          <a:p>
            <a:pPr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Work started ~2003, became Blue Book 05/2008 (ISO Standard 13541:2010), </a:t>
            </a:r>
            <a:r>
              <a:rPr lang="en-GB" altLang="en-US" dirty="0">
                <a:solidFill>
                  <a:srgbClr val="FF03F8"/>
                </a:solidFill>
                <a:ea typeface="ＭＳ Ｐゴシック" charset="-128"/>
              </a:rPr>
              <a:t>currently being revised as result of 5 Year Review, ACM to be added</a:t>
            </a:r>
          </a:p>
          <a:p>
            <a:pPr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Current issue is Pink Book 1.8</a:t>
            </a:r>
            <a:endParaRPr lang="en-GB" altLang="en-US" dirty="0">
              <a:solidFill>
                <a:srgbClr val="FF03F8"/>
              </a:solidFill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Infusion Status:  in daily use at NASA/GSFC, ESA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dirty="0">
                <a:ea typeface="ＭＳ Ｐゴシック" charset="-128"/>
              </a:rPr>
              <a:t>Next Steps:  Complete V.2 revisions, do Agency Review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187C3F-0603-3343-8A18-14196ADC4FA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dirty="0"/>
          </a:p>
        </p:txBody>
      </p:sp>
      <p:sp>
        <p:nvSpPr>
          <p:cNvPr id="2355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  <a:ea typeface="ＭＳ Ｐゴシック" charset="-128"/>
              </a:rPr>
              <a:t>Conjunction Data Message (CDM)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Standard message formats for </a:t>
            </a:r>
            <a:r>
              <a:rPr lang="en-US" altLang="en-US" dirty="0">
                <a:ea typeface="ＭＳ Ｐゴシック" charset="-128"/>
              </a:rPr>
              <a:t>transmission of conjunction assessment data that will warn spacecraft operators of pending close approaches between their spacecraft and another spacecraft or on-orbit debris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Also, to provide information for satellite operators to use to make decisions regarding whether and how to maneuver in order to avoid space collisions</a:t>
            </a:r>
            <a:endParaRPr lang="en-GB" altLang="en-US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Added to Charter/approved for development in Fall 2010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Deliverable: Blue Book and schema based on the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Conjunction Assessment Message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Concept Paper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First White Book January 2011, became Blue Book June 2013 (CCSDS record?), ISO/DIS 19389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Infusion Status:  </a:t>
            </a:r>
            <a:r>
              <a:rPr lang="en-GB" altLang="en-US" dirty="0" err="1">
                <a:ea typeface="ＭＳ Ｐゴシック" charset="-128"/>
              </a:rPr>
              <a:t>CSpOC</a:t>
            </a:r>
            <a:r>
              <a:rPr lang="en-GB" altLang="en-US" dirty="0">
                <a:ea typeface="ＭＳ Ｐゴシック" charset="-128"/>
              </a:rPr>
              <a:t>, NASA/CARA, SDC, CNES, others?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Next Steps:  Complete 5 Year Revisions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2FD96C-76BA-8B40-A603-5FC64B98F2D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458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Navigation Events Message (NEM)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Standard message formats for exchanging information regarding </a:t>
            </a:r>
            <a:r>
              <a:rPr lang="en-US" altLang="en-US" dirty="0">
                <a:ea typeface="ＭＳ Ｐゴシック" charset="-128"/>
              </a:rPr>
              <a:t>predicted orbital events</a:t>
            </a:r>
            <a:r>
              <a:rPr lang="en-GB" altLang="en-US" dirty="0">
                <a:ea typeface="ＭＳ Ｐゴシック" charset="-128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Orbital events describe when and possibly how some situations occur (generally related to a satellite) and constitute a major data type used in operations centers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Proposed at Colorado Springs Spring 2009, Concept Paper Fall 2010, added to </a:t>
            </a:r>
            <a:r>
              <a:rPr lang="en-GB" altLang="en-US" dirty="0" err="1">
                <a:ea typeface="ＭＳ Ｐゴシック" charset="-128"/>
              </a:rPr>
              <a:t>Nav</a:t>
            </a:r>
            <a:r>
              <a:rPr lang="en-GB" altLang="en-US" dirty="0">
                <a:ea typeface="ＭＳ Ｐゴシック" charset="-128"/>
              </a:rPr>
              <a:t> WG Charter Spring 2011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Work item in Charter approved December 2011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Project approved August 2017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Deliverable: Blue Book based on the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Events Message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Concept Paper, SANA Registry of Events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ja-JP" dirty="0">
                <a:ea typeface="ＭＳ Ｐゴシック" charset="-128"/>
              </a:rPr>
              <a:t>NOTE: Interest in this document by CSS/SM WG and CCSDS System Engineering Area (SEA)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ja-JP" dirty="0">
                <a:ea typeface="ＭＳ Ｐゴシック" charset="-128"/>
              </a:rPr>
              <a:t>Next steps:  First White Book, XML infrastructure</a:t>
            </a:r>
            <a:endParaRPr lang="en-GB" altLang="ja-JP" dirty="0">
              <a:ea typeface="ＭＳ Ｐゴシック" charset="-128"/>
            </a:endParaRPr>
          </a:p>
          <a:p>
            <a:pPr eaLnBrk="1" hangingPunct="1"/>
            <a:endParaRPr lang="en-GB" altLang="en-US" dirty="0">
              <a:ea typeface="ＭＳ Ｐゴシック" charset="-128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A71B58-3C8A-A242-B33F-D75CDB0C508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560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Purpose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Introduce the technical program of the CCSDS Navigation Working Group to new members</a:t>
            </a:r>
          </a:p>
          <a:p>
            <a:pPr>
              <a:defRPr/>
            </a:pPr>
            <a:r>
              <a:rPr lang="en-US" dirty="0"/>
              <a:t>Highlight progress since prior meetings</a:t>
            </a:r>
          </a:p>
          <a:p>
            <a:pPr>
              <a:defRPr/>
            </a:pPr>
            <a:r>
              <a:rPr lang="en-US" dirty="0"/>
              <a:t>Set priorities for current meetings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8195" name="Date Placeholder 1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</p:txBody>
      </p:sp>
      <p:sp>
        <p:nvSpPr>
          <p:cNvPr id="8196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F7AB9D-233B-7146-ABBA-EB180B1A84B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8197" name="Footer Placeholder 1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311ED3-F609-5741-B5FB-D85361BB4A7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34400" cy="563562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  <a:ea typeface="ＭＳ Ｐゴシック" charset="-128"/>
              </a:rPr>
              <a:t>              Navigation Data Messages/XML Spec </a:t>
            </a:r>
            <a:br>
              <a:rPr lang="en-US" altLang="en-US" dirty="0">
                <a:solidFill>
                  <a:srgbClr val="0000FF"/>
                </a:solidFill>
                <a:ea typeface="ＭＳ Ｐゴシック" charset="-128"/>
              </a:rPr>
            </a:br>
            <a:r>
              <a:rPr lang="en-US" altLang="en-US" dirty="0">
                <a:solidFill>
                  <a:srgbClr val="0000FF"/>
                </a:solidFill>
                <a:ea typeface="ＭＳ Ｐゴシック" charset="-128"/>
              </a:rPr>
              <a:t>(NDM/XML) </a:t>
            </a:r>
            <a:r>
              <a:rPr lang="en-US" altLang="en-US" dirty="0">
                <a:solidFill>
                  <a:srgbClr val="FF03F8"/>
                </a:solidFill>
                <a:latin typeface="+mn-lt"/>
                <a:ea typeface="ＭＳ Ｐゴシック" charset="-128"/>
              </a:rPr>
              <a:t>(NDM/XML)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Directive to put Navigation WG Recommendations into XML format came from CMC ~2002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Describes an integrated XML schema set for encoding the ADM, ODM, and TDM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Compatible with ODM 1.0, ODM 2.0, ADM 1.0, ADM P1.0.6, CDM 1.0, TDM 1.0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Draft schema compatible with RDM R1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Work started 05/2004, became Blue Book 12/2010 (</a:t>
            </a:r>
            <a:r>
              <a:rPr lang="pt-BR" altLang="en-US" dirty="0">
                <a:ea typeface="ＭＳ Ｐゴシック" charset="-128"/>
              </a:rPr>
              <a:t>ISO Standard 17107:2011</a:t>
            </a:r>
            <a:r>
              <a:rPr lang="en-GB" altLang="en-US" dirty="0">
                <a:ea typeface="ＭＳ Ｐゴシック" charset="-128"/>
              </a:rPr>
              <a:t>),  </a:t>
            </a:r>
            <a:r>
              <a:rPr lang="en-GB" altLang="en-US" dirty="0">
                <a:solidFill>
                  <a:srgbClr val="FF03F8"/>
                </a:solidFill>
                <a:ea typeface="ＭＳ Ｐゴシック" charset="-128"/>
              </a:rPr>
              <a:t>currently being revised as result of 5 Year Review</a:t>
            </a:r>
            <a:endParaRPr lang="en-GB" altLang="en-US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Was first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approved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registry in the SANA Registry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Other Desirable Work:  Agency infusion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Next Steps:  Version 2 revisions (“qualified” vs. “unqualified” schemas, namespace revision, </a:t>
            </a:r>
            <a:r>
              <a:rPr lang="en-US" altLang="en-US" dirty="0" err="1">
                <a:ea typeface="ＭＳ Ｐゴシック" charset="-128"/>
              </a:rPr>
              <a:t>oemType</a:t>
            </a:r>
            <a:r>
              <a:rPr lang="en-US" altLang="en-US" dirty="0">
                <a:ea typeface="ＭＳ Ｐゴシック" charset="-128"/>
              </a:rPr>
              <a:t> changes, consolidation of "common" schemas)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0F9952-28E1-FD4F-9E72-25103B9230C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  <a:ea typeface="ＭＳ Ｐゴシック" charset="-128"/>
              </a:rPr>
              <a:t>Orbit Data Messages (ODM) </a:t>
            </a:r>
            <a:r>
              <a:rPr lang="en-US" altLang="en-US" dirty="0">
                <a:solidFill>
                  <a:srgbClr val="FF03F8"/>
                </a:solidFill>
                <a:ea typeface="ＭＳ Ｐゴシック" charset="-128"/>
              </a:rPr>
              <a:t>(ODM)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2812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sz="2300" dirty="0">
                <a:ea typeface="ＭＳ Ｐゴシック" charset="-128"/>
              </a:rPr>
              <a:t>Four standard message formats for exchanging orbit descriptions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sz="2300" dirty="0">
                <a:ea typeface="ＭＳ Ｐゴシック" charset="-128"/>
              </a:rPr>
              <a:t>Orbit Parameter Message (OPM) is a state vector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sz="2300" dirty="0">
                <a:ea typeface="ＭＳ Ｐゴシック" charset="-128"/>
              </a:rPr>
              <a:t>Position/velocity at epoch; must propagate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sz="2300" dirty="0">
                <a:ea typeface="ＭＳ Ｐゴシック" charset="-128"/>
              </a:rPr>
              <a:t>Orbit Ephemeris Message (OEM) is an ephemeris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sz="2300" dirty="0">
                <a:ea typeface="ＭＳ Ｐゴシック" charset="-128"/>
              </a:rPr>
              <a:t>Position/velocity at multiple epochs; must interpolate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sz="2300" dirty="0">
                <a:ea typeface="ＭＳ Ｐゴシック" charset="-128"/>
              </a:rPr>
              <a:t>Orbit Mean Elements Message (OMM) is an orbit state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sz="2300" dirty="0">
                <a:ea typeface="ＭＳ Ｐゴシック" charset="-128"/>
              </a:rPr>
              <a:t>Mean </a:t>
            </a:r>
            <a:r>
              <a:rPr lang="en-US" altLang="en-US" sz="2300" dirty="0" err="1">
                <a:ea typeface="ＭＳ Ｐゴシック" charset="-128"/>
              </a:rPr>
              <a:t>Keplerian</a:t>
            </a:r>
            <a:r>
              <a:rPr lang="en-US" altLang="en-US" sz="2300" dirty="0">
                <a:ea typeface="ＭＳ Ｐゴシック" charset="-128"/>
              </a:rPr>
              <a:t> elements; </a:t>
            </a:r>
            <a:r>
              <a:rPr lang="en-GB" altLang="en-US" sz="2300" dirty="0">
                <a:ea typeface="ＭＳ Ｐゴシック" charset="-128"/>
              </a:rPr>
              <a:t>must propagate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sz="2300" dirty="0">
                <a:solidFill>
                  <a:srgbClr val="FF03F8"/>
                </a:solidFill>
                <a:ea typeface="ＭＳ Ｐゴシック" charset="-128"/>
              </a:rPr>
              <a:t>Orbit Comprehensive Message (OCM)</a:t>
            </a:r>
            <a:r>
              <a:rPr lang="en-GB" altLang="en-US" sz="2300" dirty="0">
                <a:ea typeface="ＭＳ Ｐゴシック" charset="-128"/>
              </a:rPr>
              <a:t> is a comprehensive message designed to contain much more detailed info</a:t>
            </a:r>
            <a:endParaRPr lang="en-US" altLang="en-US" sz="2300" dirty="0">
              <a:ea typeface="ＭＳ Ｐゴシック" charset="-128"/>
            </a:endParaRPr>
          </a:p>
          <a:p>
            <a:pPr>
              <a:spcBef>
                <a:spcPts val="0"/>
              </a:spcBef>
            </a:pPr>
            <a:r>
              <a:rPr lang="en-GB" altLang="en-US" sz="2300" dirty="0">
                <a:ea typeface="ＭＳ Ｐゴシック" charset="-128"/>
              </a:rPr>
              <a:t>Work started ???, became CCSDS Blue Book V.1 09/2004 (ISO Standard # 22644 01/2006), CCSDS Blue Book V.2 11/2009 (ISO Standard #26900:2012)</a:t>
            </a:r>
            <a:r>
              <a:rPr lang="en-US" altLang="en-US" sz="2300" dirty="0">
                <a:ea typeface="ＭＳ Ｐゴシック" charset="-128"/>
              </a:rPr>
              <a:t>, </a:t>
            </a:r>
            <a:r>
              <a:rPr lang="en-US" altLang="en-US" sz="2300" dirty="0">
                <a:solidFill>
                  <a:srgbClr val="FF03F8"/>
                </a:solidFill>
                <a:ea typeface="ＭＳ Ｐゴシック" charset="-128"/>
              </a:rPr>
              <a:t>currently in revision</a:t>
            </a:r>
          </a:p>
          <a:p>
            <a:pPr>
              <a:spcBef>
                <a:spcPts val="0"/>
              </a:spcBef>
            </a:pPr>
            <a:r>
              <a:rPr lang="en-GB" altLang="en-US" sz="2300" dirty="0">
                <a:ea typeface="ＭＳ Ｐゴシック" charset="-128"/>
              </a:rPr>
              <a:t>Current issue is Pink Book 2.38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sz="2300" dirty="0">
                <a:ea typeface="ＭＳ Ｐゴシック" charset="-128"/>
              </a:rPr>
              <a:t>Infusion Status:  Orbit Data Messages are used in daily ops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sz="2300" dirty="0">
                <a:ea typeface="ＭＳ Ｐゴシック" charset="-128"/>
              </a:rPr>
              <a:t>Next Steps:  Complete Version 3 revisions, Agency Review</a:t>
            </a:r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  <a:ea typeface="ＭＳ Ｐゴシック" charset="-128"/>
              </a:rPr>
              <a:t>Pointing Request </a:t>
            </a:r>
            <a:r>
              <a:rPr lang="en-US" altLang="en-US" dirty="0">
                <a:solidFill>
                  <a:srgbClr val="0000FF"/>
                </a:solidFill>
                <a:ea typeface="ＭＳ Ｐゴシック" charset="-128"/>
              </a:rPr>
              <a:t>Message</a:t>
            </a:r>
            <a:r>
              <a:rPr lang="en-US" dirty="0">
                <a:solidFill>
                  <a:srgbClr val="0000FF"/>
                </a:solidFill>
                <a:ea typeface="ＭＳ Ｐゴシック" charset="-128"/>
              </a:rPr>
              <a:t> (PRM)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Standard message formats for </a:t>
            </a:r>
            <a:r>
              <a:rPr lang="en-US" altLang="en-US" dirty="0">
                <a:ea typeface="ＭＳ Ｐゴシック" charset="-128"/>
              </a:rPr>
              <a:t>transmission of pointing requests in formal language</a:t>
            </a:r>
            <a:r>
              <a:rPr lang="en-GB" altLang="en-US" dirty="0">
                <a:ea typeface="ＭＳ Ｐゴシック" charset="-128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Reduces “common language” pointing request errors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The requested pointing could be a pointing of a spacecraft instrument or of an onboard-antenna, within the future attitude sequence of the specified spacecraft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PRM identifies spacecraft, </a:t>
            </a:r>
            <a:r>
              <a:rPr lang="en-GB" altLang="en-US" dirty="0" err="1">
                <a:ea typeface="ＭＳ Ｐゴシック" charset="-128"/>
              </a:rPr>
              <a:t>onboard</a:t>
            </a:r>
            <a:r>
              <a:rPr lang="en-GB" altLang="en-US" dirty="0">
                <a:ea typeface="ＭＳ Ｐゴシック" charset="-128"/>
              </a:rPr>
              <a:t> instrument, various constraints and rates, applicable epochs, and other descriptive metadata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Proposed at Berlin Fall 2008, Concept Paper Fall 2009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Added to Charter Fall 2009, and approved for development in Spring 2010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First White Book Spring 2011, Blue Book 02/2018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Next steps:  Agency infusion (being used by MOIMS/Mission Planning WG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4B6570-AE00-7641-9D6B-C2CDAAD636E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970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Re-Entry Data Message (RDM)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 (RDM)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The Re-entry Data Message (RDM) specifies a standard message format to be used in the exchange of spacecraft (re-)entry information between Space Surveillance and Tracking (SST) data providers, satellite owners/operators and other parties.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These messages can be used to inform spacecraft owners/operators of predicted re-entries or warn civil protection agencies about potential ground impacts. 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dirty="0">
                <a:ea typeface="ＭＳ Ｐゴシック" charset="-128"/>
              </a:rPr>
              <a:t>Concept Paper January 2016</a:t>
            </a:r>
            <a:endParaRPr lang="en-GB" altLang="en-US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Approved for development/added to Charter June 2016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dirty="0">
                <a:ea typeface="ＭＳ Ｐゴシック" charset="-128"/>
              </a:rPr>
              <a:t>Deliverable: Blue Book and schema based on the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Re-Entry Data Message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Concept Paper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First White Book August 2016, Agency Review complete July 2018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Next Steps:  CESG/CMC Polls, Publish!!!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2FD96C-76BA-8B40-A603-5FC64B98F2D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458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  <p:extLst>
      <p:ext uri="{BB962C8B-B14F-4D97-AF65-F5344CB8AC3E}">
        <p14:creationId xmlns:p14="http://schemas.microsoft.com/office/powerpoint/2010/main" val="18373660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1B31F2-F448-7643-8479-E2EABB6FFFA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  <a:ea typeface="ＭＳ Ｐゴシック" charset="-128"/>
              </a:rPr>
              <a:t>Tracking Data Message (TDM) </a:t>
            </a:r>
            <a:r>
              <a:rPr lang="en-US" altLang="en-US" dirty="0">
                <a:solidFill>
                  <a:srgbClr val="FF03F8"/>
                </a:solidFill>
                <a:ea typeface="ＭＳ Ｐゴシック" charset="-128"/>
              </a:rPr>
              <a:t>(TDM)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Standard message format for exchanging tracking data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TDM supports widely used tracking data types: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 err="1">
                <a:ea typeface="ＭＳ Ｐゴシック" charset="-128"/>
              </a:rPr>
              <a:t>Radiometrics</a:t>
            </a:r>
            <a:r>
              <a:rPr lang="en-GB" altLang="en-US" dirty="0">
                <a:ea typeface="ＭＳ Ｐゴシック" charset="-128"/>
              </a:rPr>
              <a:t>: Doppler, range, angle, </a:t>
            </a:r>
            <a:r>
              <a:rPr lang="en-US" altLang="en-US" dirty="0">
                <a:ea typeface="ＭＳ Ｐゴシック" charset="-128"/>
              </a:rPr>
              <a:t>Delta-</a:t>
            </a:r>
            <a:r>
              <a:rPr lang="en-GB" altLang="en-US" dirty="0">
                <a:ea typeface="ＭＳ Ｐゴシック" charset="-128"/>
              </a:rPr>
              <a:t>DOR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Ancillary information (e.g., meteorological, media delays, clock bias/drift)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Work started 10/2003, became Blue Book 11/2007, Corrigenda published 09/2010, ISO </a:t>
            </a:r>
            <a:r>
              <a:rPr lang="en-US" altLang="en-US" dirty="0">
                <a:ea typeface="ＭＳ Ｐゴシック" charset="-128"/>
              </a:rPr>
              <a:t>13526:2010, </a:t>
            </a:r>
            <a:r>
              <a:rPr lang="en-GB" altLang="en-US" dirty="0">
                <a:ea typeface="ＭＳ Ｐゴシック" charset="-128"/>
              </a:rPr>
              <a:t> </a:t>
            </a:r>
            <a:r>
              <a:rPr lang="en-GB" altLang="en-US" dirty="0">
                <a:solidFill>
                  <a:srgbClr val="FF03F8"/>
                </a:solidFill>
                <a:ea typeface="ＭＳ Ｐゴシック" charset="-128"/>
              </a:rPr>
              <a:t>currently being revised as result of 5 Year Review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Infusion Status: in progress or complete at ESA, NASA/JPL, JHU/APL, ISRO, DLR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Current issue is Red Book 2, Agency Review complete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Next Steps:  Complete prototype testing, publish document, initiate TDM version 3 project.</a:t>
            </a:r>
          </a:p>
        </p:txBody>
      </p:sp>
      <p:sp>
        <p:nvSpPr>
          <p:cNvPr id="3277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0C67B1-8BEB-1D4C-9720-69A2336AD5D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Agenda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r>
              <a:rPr lang="en-US" altLang="en-US">
                <a:ea typeface="ＭＳ Ｐゴシック" charset="-128"/>
              </a:rPr>
              <a:t>CCSDS Overview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Navigation Working Group Overview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Navigation Working Group Documents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Q&amp;A</a:t>
            </a:r>
          </a:p>
        </p:txBody>
      </p:sp>
      <p:sp>
        <p:nvSpPr>
          <p:cNvPr id="10245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16A8C5-6360-A447-86C5-5D90E835B74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         CCSDS &amp; the Navigation Working Group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84237"/>
            <a:ext cx="8686800" cy="5211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CCSDS is an organization which acts as the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principal technical engine of ISO TC20/SC13</a:t>
            </a:r>
            <a:r>
              <a:rPr lang="ja-JP" altLang="en-US" dirty="0">
                <a:ea typeface="ＭＳ Ｐゴシック" charset="-128"/>
              </a:rPr>
              <a:t>”</a:t>
            </a:r>
            <a:endParaRPr lang="en-US" altLang="ja-JP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Develops international standards related to space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Organization chart at </a:t>
            </a:r>
            <a:r>
              <a:rPr lang="en-US" altLang="en-US" dirty="0">
                <a:ea typeface="ＭＳ Ｐゴシック" charset="-128"/>
                <a:hlinkClick r:id="rId2"/>
              </a:rPr>
              <a:t>https://</a:t>
            </a:r>
            <a:r>
              <a:rPr lang="en-US" altLang="en-US" dirty="0" err="1">
                <a:ea typeface="ＭＳ Ｐゴシック" charset="-128"/>
                <a:hlinkClick r:id="rId2"/>
              </a:rPr>
              <a:t>cwe.ccsds.org</a:t>
            </a:r>
            <a:r>
              <a:rPr lang="en-US" altLang="en-US" dirty="0">
                <a:ea typeface="ＭＳ Ｐゴシック" charset="-128"/>
                <a:hlinkClick r:id="rId2"/>
              </a:rPr>
              <a:t>/</a:t>
            </a:r>
            <a:r>
              <a:rPr lang="en-US" altLang="en-US" dirty="0" err="1">
                <a:ea typeface="ＭＳ Ｐゴシック" charset="-128"/>
                <a:hlinkClick r:id="rId2"/>
              </a:rPr>
              <a:t>default.aspx</a:t>
            </a:r>
            <a:r>
              <a:rPr lang="en-US" altLang="en-US" dirty="0">
                <a:ea typeface="ＭＳ Ｐゴシック" charset="-128"/>
              </a:rPr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CCSDS consists of 6 general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Areas</a:t>
            </a:r>
            <a:r>
              <a:rPr lang="ja-JP" altLang="en-US" dirty="0">
                <a:ea typeface="ＭＳ Ｐゴシック" charset="-128"/>
              </a:rPr>
              <a:t>”</a:t>
            </a:r>
            <a:endParaRPr lang="en-US" altLang="ja-JP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Areas are partitioned into 24 smaller groups called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Working Groups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(WG),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Special Interest Groups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(SIG), or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Birds of a Feather Groups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(BOF)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Each WG, SIG or BOF is associated with an Area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ea typeface="ＭＳ Ｐゴシック" charset="-128"/>
              </a:rPr>
              <a:t>Nav</a:t>
            </a:r>
            <a:r>
              <a:rPr lang="en-US" altLang="en-US" dirty="0">
                <a:ea typeface="ＭＳ Ｐゴシック" charset="-128"/>
              </a:rPr>
              <a:t> WG is part of CCSDS Mission Operations and Information Management Services Area (MOIMS)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Charter is to produce CCSDS Recommendations related to the formatting and exchange of flight dynamics data</a:t>
            </a:r>
          </a:p>
        </p:txBody>
      </p:sp>
      <p:sp>
        <p:nvSpPr>
          <p:cNvPr id="11269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C00FDB-058B-C347-BB79-505951225D6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              Standards Development Process (In Brief)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05800" cy="5211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A 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Concept Paper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 suggests a need for standardization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A Working Group is chartered to develop Recommendation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Working Group develops material (iterative process)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Recommendation documents go through several stages:  Proposed (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White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), Draft (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Red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), Final (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Blue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), Revised Draft (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Pink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White Books are internal to the Working Group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altLang="en-US" sz="2300" dirty="0">
                <a:ea typeface="ＭＳ Ｐゴシック" charset="-128"/>
              </a:rPr>
              <a:t>When White Book matures, promotion to Red Book occurs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Formal Agency Review process commences (2-3 months)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When Agency Review is passed, prototyping is complete and test reports filed, promotion to Blue Book occurs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ISO standards process entered at advanced stage (DIS/FDIS)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Blue Books have 5 year review (reconfirm/retire/revise)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Blue Books being revised enter a draft stage colored 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Pink</a:t>
            </a:r>
            <a:r>
              <a:rPr lang="ja-JP" altLang="en-US" sz="2300" dirty="0">
                <a:ea typeface="ＭＳ Ｐゴシック" charset="-128"/>
              </a:rPr>
              <a:t>”</a:t>
            </a:r>
            <a:endParaRPr lang="en-US" altLang="ja-JP" sz="2300" dirty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ja-JP" sz="2300" dirty="0">
                <a:ea typeface="ＭＳ Ｐゴシック" charset="-128"/>
              </a:rPr>
              <a:t>Retired books are 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Silver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 (historic, no longer normative)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Green Books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 are non-normative technical reports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ja-JP" sz="2300" dirty="0">
                <a:ea typeface="ＭＳ Ｐゴシック" charset="-128"/>
              </a:rPr>
              <a:t>There are other colors in CCSDS spectrum (yellow, orange)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endParaRPr lang="en-US" altLang="ja-JP" sz="2300" dirty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spcBef>
                <a:spcPct val="5000"/>
              </a:spcBef>
              <a:buFontTx/>
              <a:buNone/>
            </a:pPr>
            <a:endParaRPr lang="en-US" altLang="en-US" sz="2300" dirty="0">
              <a:ea typeface="ＭＳ Ｐゴシック" charset="-128"/>
            </a:endParaRPr>
          </a:p>
        </p:txBody>
      </p:sp>
      <p:sp>
        <p:nvSpPr>
          <p:cNvPr id="1229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2B8D52-480C-A841-AD24-4778B081091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      Navigation WG Participating Membership</a:t>
            </a:r>
            <a:endParaRPr lang="en-US" altLang="en-US" sz="2000" dirty="0">
              <a:ea typeface="ＭＳ Ｐゴシック" charset="-128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211763"/>
          </a:xfrm>
        </p:spPr>
        <p:txBody>
          <a:bodyPr/>
          <a:lstStyle/>
          <a:p>
            <a:pPr eaLnBrk="1" hangingPunct="1"/>
            <a:r>
              <a:rPr lang="en-US" altLang="en-US" sz="2100" dirty="0">
                <a:ea typeface="ＭＳ Ｐゴシック" charset="-128"/>
              </a:rPr>
              <a:t>The CCSDS Navigation Working Group has had regular participation from the following space agency/organizations: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100" dirty="0">
                <a:ea typeface="ＭＳ Ｐゴシック" charset="-128"/>
              </a:rPr>
              <a:t>CNES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100" dirty="0">
                <a:ea typeface="ＭＳ Ｐゴシック" charset="-128"/>
              </a:rPr>
              <a:t>DLR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100" dirty="0">
                <a:ea typeface="ＭＳ Ｐゴシック" charset="-128"/>
              </a:rPr>
              <a:t>ESA 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100" dirty="0">
                <a:ea typeface="ＭＳ Ｐゴシック" charset="-128"/>
              </a:rPr>
              <a:t>ETRI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100" dirty="0">
                <a:ea typeface="ＭＳ Ｐゴシック" charset="-128"/>
              </a:rPr>
              <a:t>JAXA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100" dirty="0">
                <a:ea typeface="ＭＳ Ｐゴシック" charset="-128"/>
              </a:rPr>
              <a:t>NASA (JPL, GSFC, JSC)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100" dirty="0" err="1">
                <a:ea typeface="ＭＳ Ｐゴシック" charset="-128"/>
              </a:rPr>
              <a:t>Roscosmos</a:t>
            </a:r>
            <a:r>
              <a:rPr lang="en-US" sz="2100" dirty="0">
                <a:ea typeface="ＭＳ Ｐゴシック" charset="-128"/>
              </a:rPr>
              <a:t> State Corporation for Space Activities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ja-JP" sz="2100" dirty="0">
                <a:ea typeface="ＭＳ Ｐゴシック" charset="-128"/>
              </a:rPr>
              <a:t>UKSA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en-US" sz="2100" dirty="0">
                <a:ea typeface="ＭＳ Ｐゴシック" charset="-128"/>
              </a:rPr>
              <a:t>ISO TC20/SC14          (CCSDS </a:t>
            </a:r>
            <a:r>
              <a:rPr lang="ja-JP" altLang="en-US" sz="2100">
                <a:ea typeface="ＭＳ Ｐゴシック" charset="-128"/>
              </a:rPr>
              <a:t>“</a:t>
            </a:r>
            <a:r>
              <a:rPr lang="en-US" altLang="ja-JP" sz="2100" dirty="0">
                <a:ea typeface="ＭＳ Ｐゴシック" charset="-128"/>
              </a:rPr>
              <a:t>sister organization</a:t>
            </a:r>
            <a:r>
              <a:rPr lang="ja-JP" altLang="en-US" sz="2100">
                <a:ea typeface="ＭＳ Ｐゴシック" charset="-128"/>
              </a:rPr>
              <a:t>”</a:t>
            </a:r>
            <a:r>
              <a:rPr lang="en-US" altLang="ja-JP" sz="2100" dirty="0">
                <a:ea typeface="ＭＳ Ｐゴシック" charset="-128"/>
              </a:rPr>
              <a:t>)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en-US" sz="2100" dirty="0">
                <a:ea typeface="ＭＳ Ｐゴシック" charset="-128"/>
              </a:rPr>
              <a:t>Agencies that previously named representatives to the </a:t>
            </a:r>
            <a:r>
              <a:rPr lang="en-US" altLang="en-US" sz="2100" dirty="0" err="1">
                <a:ea typeface="ＭＳ Ｐゴシック" charset="-128"/>
              </a:rPr>
              <a:t>Nav</a:t>
            </a:r>
            <a:r>
              <a:rPr lang="en-US" altLang="en-US" sz="2100" dirty="0">
                <a:ea typeface="ＭＳ Ｐゴシック" charset="-128"/>
              </a:rPr>
              <a:t> WG, but have not recently participated:  ASI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100" dirty="0">
                <a:ea typeface="ＭＳ Ｐゴシック" charset="-128"/>
              </a:rPr>
              <a:t>Other agencies that participate in CCSDS, but are not involved in Navigation WG:  CSA, INPE, CNSA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100" dirty="0">
                <a:ea typeface="ＭＳ Ｐゴシック" charset="-128"/>
              </a:rPr>
              <a:t>Commercial/military support are sponsored by an agency</a:t>
            </a:r>
          </a:p>
        </p:txBody>
      </p:sp>
      <p:sp>
        <p:nvSpPr>
          <p:cNvPr id="1331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61C919-397E-984D-A07F-8EF2E847D5B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charset="-128"/>
              </a:rPr>
              <a:t>Nav</a:t>
            </a:r>
            <a:r>
              <a:rPr lang="en-US" altLang="en-US" dirty="0">
                <a:ea typeface="ＭＳ Ｐゴシック" charset="-128"/>
              </a:rPr>
              <a:t> WG Documents (</a:t>
            </a:r>
            <a:r>
              <a:rPr lang="ja-JP" altLang="en-US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Color Coded</a:t>
            </a:r>
            <a:r>
              <a:rPr lang="ja-JP" altLang="en-US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)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914400"/>
            <a:ext cx="8458200" cy="52578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dirty="0">
                <a:ea typeface="ＭＳ Ｐゴシック" charset="-128"/>
              </a:rPr>
              <a:t>Current Work Items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0000FF"/>
                </a:solidFill>
                <a:ea typeface="ＭＳ Ｐゴシック" charset="-128"/>
              </a:rPr>
              <a:t>Attitude Data Messages (ADM)</a:t>
            </a:r>
            <a:r>
              <a:rPr lang="en-US" altLang="en-US" sz="2100" dirty="0">
                <a:ea typeface="ＭＳ Ｐゴシック" charset="-128"/>
              </a:rPr>
              <a:t>   </a:t>
            </a:r>
            <a:r>
              <a:rPr lang="en-US" altLang="en-US" sz="2100" dirty="0">
                <a:solidFill>
                  <a:srgbClr val="FF03F8"/>
                </a:solidFill>
                <a:ea typeface="ＭＳ Ｐゴシック" charset="-128"/>
              </a:rPr>
              <a:t>(Version 2 in progress)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0000FF"/>
                </a:solidFill>
                <a:ea typeface="ＭＳ Ｐゴシック" charset="-128"/>
              </a:rPr>
              <a:t>Conjunction Data Message (CDM)</a:t>
            </a:r>
            <a:r>
              <a:rPr lang="en-US" altLang="en-US" sz="2100" u="sng" dirty="0">
                <a:solidFill>
                  <a:schemeClr val="bg1"/>
                </a:solidFill>
                <a:ea typeface="ＭＳ Ｐゴシック" charset="-128"/>
              </a:rPr>
              <a:t>     </a:t>
            </a:r>
            <a:r>
              <a:rPr lang="en-US" altLang="en-US" sz="2100" dirty="0">
                <a:solidFill>
                  <a:srgbClr val="FF03F8"/>
                </a:solidFill>
                <a:ea typeface="ＭＳ Ｐゴシック" charset="-128"/>
              </a:rPr>
              <a:t>(5 Year Revision starting)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0000FF"/>
                </a:solidFill>
                <a:ea typeface="ＭＳ Ｐゴシック" charset="-128"/>
              </a:rPr>
              <a:t>Navigation Data Messages/XML Spec   </a:t>
            </a:r>
            <a:r>
              <a:rPr lang="en-US" altLang="en-US" sz="2100" dirty="0">
                <a:solidFill>
                  <a:srgbClr val="FF03F8"/>
                </a:solidFill>
                <a:ea typeface="ＭＳ Ｐゴシック" charset="-128"/>
              </a:rPr>
              <a:t>(Version 2 in progress)</a:t>
            </a:r>
            <a:endParaRPr lang="en-US" altLang="en-US" sz="2100" u="sng" dirty="0">
              <a:solidFill>
                <a:srgbClr val="0000FF"/>
              </a:solidFill>
              <a:ea typeface="ＭＳ Ｐゴシック" charset="-128"/>
            </a:endParaRP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0000FF"/>
                </a:solidFill>
                <a:ea typeface="ＭＳ Ｐゴシック" charset="-128"/>
              </a:rPr>
              <a:t>Orbit Data Messages (ODM)</a:t>
            </a:r>
            <a:r>
              <a:rPr lang="en-US" altLang="en-US" sz="2100" dirty="0">
                <a:solidFill>
                  <a:srgbClr val="0000FF"/>
                </a:solidFill>
                <a:ea typeface="ＭＳ Ｐゴシック" charset="-128"/>
              </a:rPr>
              <a:t>       </a:t>
            </a:r>
            <a:r>
              <a:rPr lang="en-US" altLang="en-US" sz="2100" dirty="0">
                <a:solidFill>
                  <a:srgbClr val="FF03F8"/>
                </a:solidFill>
                <a:ea typeface="ＭＳ Ｐゴシック" charset="-128"/>
              </a:rPr>
              <a:t>(Version 3 in progress)</a:t>
            </a:r>
            <a:endParaRPr lang="en-US" altLang="en-US" sz="2100" u="sng" dirty="0">
              <a:solidFill>
                <a:srgbClr val="FF3399"/>
              </a:solidFill>
              <a:ea typeface="ＭＳ Ｐゴシック" charset="-128"/>
            </a:endParaRP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0000FF"/>
                </a:solidFill>
                <a:ea typeface="ＭＳ Ｐゴシック" charset="-128"/>
              </a:rPr>
              <a:t>Tracking Data Message (TDM)</a:t>
            </a:r>
            <a:r>
              <a:rPr lang="en-US" altLang="en-US" sz="2100" dirty="0">
                <a:ea typeface="ＭＳ Ｐゴシック" charset="-128"/>
              </a:rPr>
              <a:t>   </a:t>
            </a:r>
            <a:r>
              <a:rPr lang="en-US" altLang="en-US" sz="2100" dirty="0">
                <a:solidFill>
                  <a:srgbClr val="FF0000"/>
                </a:solidFill>
                <a:ea typeface="ＭＳ Ｐゴシック" charset="-128"/>
              </a:rPr>
              <a:t>(V2 in progress, </a:t>
            </a:r>
            <a:r>
              <a:rPr lang="en-US" altLang="en-US" sz="2100" dirty="0">
                <a:solidFill>
                  <a:srgbClr val="FF03F8"/>
                </a:solidFill>
                <a:ea typeface="ＭＳ Ｐゴシック" charset="-128"/>
              </a:rPr>
              <a:t>V3 starting</a:t>
            </a:r>
            <a:r>
              <a:rPr lang="en-US" altLang="en-US" sz="2100" dirty="0">
                <a:solidFill>
                  <a:srgbClr val="FF0000"/>
                </a:solidFill>
                <a:ea typeface="ＭＳ Ｐゴシック" charset="-128"/>
              </a:rPr>
              <a:t>)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33CC33"/>
                </a:solidFill>
                <a:ea typeface="ＭＳ Ｐゴシック" charset="-128"/>
              </a:rPr>
              <a:t>Navigation Data - Definitions &amp; Conventions (Ver 4 in progress)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33CC33"/>
                </a:solidFill>
                <a:ea typeface="ＭＳ Ｐゴシック" charset="-128"/>
              </a:rPr>
              <a:t>Navigation Data Messages Overview    (Version 2 in progress)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dirty="0">
                <a:solidFill>
                  <a:srgbClr val="FF0000"/>
                </a:solidFill>
                <a:ea typeface="ＭＳ Ｐゴシック" charset="-128"/>
              </a:rPr>
              <a:t>Re-Entry Data Message (RDM)</a:t>
            </a:r>
            <a:endParaRPr lang="en-US" altLang="en-US" sz="2100" dirty="0">
              <a:ea typeface="ＭＳ Ｐゴシック" charset="-128"/>
            </a:endParaRP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dirty="0">
                <a:ea typeface="ＭＳ Ｐゴシック" charset="-128"/>
              </a:rPr>
              <a:t>Navigation Events Message (NEM, White Book in progress)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endParaRPr lang="en-US" altLang="en-US" sz="2100" dirty="0">
              <a:ea typeface="ＭＳ Ｐゴシック" charset="-128"/>
            </a:endParaRP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dirty="0">
                <a:ea typeface="ＭＳ Ｐゴシック" charset="-128"/>
              </a:rPr>
              <a:t>Completed Work Items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0000FF"/>
                </a:solidFill>
                <a:ea typeface="ＭＳ Ｐゴシック" charset="-128"/>
              </a:rPr>
              <a:t>Pointing Request Message (PRM)       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endParaRPr lang="en-US" altLang="en-US" sz="2100" dirty="0">
              <a:ea typeface="ＭＳ Ｐゴシック" charset="-128"/>
            </a:endParaRP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dirty="0">
                <a:ea typeface="ＭＳ Ｐゴシック" charset="-128"/>
              </a:rPr>
              <a:t>“</a:t>
            </a:r>
            <a:r>
              <a:rPr lang="en-US" altLang="ja-JP" sz="2100" dirty="0">
                <a:ea typeface="ＭＳ Ｐゴシック" charset="-128"/>
              </a:rPr>
              <a:t>On Hold</a:t>
            </a:r>
            <a:r>
              <a:rPr lang="en-US" altLang="en-US" sz="2100" dirty="0">
                <a:ea typeface="ＭＳ Ｐゴシック" charset="-128"/>
              </a:rPr>
              <a:t>”</a:t>
            </a:r>
            <a:r>
              <a:rPr lang="en-US" altLang="ja-JP" sz="2100" dirty="0">
                <a:ea typeface="ＭＳ Ｐゴシック" charset="-128"/>
              </a:rPr>
              <a:t> Work Items</a:t>
            </a:r>
          </a:p>
          <a:p>
            <a:pPr marL="742950" lvl="2" indent="-342900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dirty="0">
                <a:ea typeface="ＭＳ Ｐゴシック" charset="-128"/>
              </a:rPr>
              <a:t>Several “Draft” Projects and future ideas (FDM, LDM)</a:t>
            </a:r>
            <a:endParaRPr lang="en-US" altLang="ja-JP" sz="2100" dirty="0">
              <a:ea typeface="ＭＳ Ｐゴシック" charset="-128"/>
            </a:endParaRPr>
          </a:p>
        </p:txBody>
      </p:sp>
      <p:sp>
        <p:nvSpPr>
          <p:cNvPr id="1434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1B31F2-F448-7643-8479-E2EABB6FFFA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Lead Editors for Works In Progress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915400" cy="5181600"/>
          </a:xfrm>
        </p:spPr>
        <p:txBody>
          <a:bodyPr/>
          <a:lstStyle/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Attitude Data Messages (ADM):  Alain, Julie       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Conjunction Data Message (CDM</a:t>
            </a:r>
            <a:r>
              <a:rPr lang="en-US">
                <a:ea typeface="ＭＳ Ｐゴシック" charset="-128"/>
              </a:rPr>
              <a:t>):  Brian, </a:t>
            </a:r>
            <a:r>
              <a:rPr lang="en-US" dirty="0">
                <a:ea typeface="ＭＳ Ｐゴシック" charset="-128"/>
              </a:rPr>
              <a:t>Dan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Navigation Data - Definitions &amp; Conventions: Cheryl  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Navigation Data Messages Overview:  Patrick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Navigation Data Messages – XML Spec (NDM/XML):  David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Navigation Events Message:  Alain, Fran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Orbit Data Messages (ODM): Dan  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Re-Entry Data Message (RDM):  </a:t>
            </a:r>
            <a:r>
              <a:rPr lang="en-US" dirty="0" err="1">
                <a:ea typeface="ＭＳ Ｐゴシック" charset="-128"/>
              </a:rPr>
              <a:t>Alexandru</a:t>
            </a:r>
            <a:r>
              <a:rPr lang="en-US" dirty="0">
                <a:ea typeface="ＭＳ Ｐゴシック" charset="-128"/>
              </a:rPr>
              <a:t>                  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Tracking Data Message (TDM) Version 2:  David         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Tracking Data Message (TDM) Version 3:  Cheryl</a:t>
            </a:r>
          </a:p>
        </p:txBody>
      </p:sp>
      <p:sp>
        <p:nvSpPr>
          <p:cNvPr id="3277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CCSDS Navigation WG</a:t>
            </a:r>
          </a:p>
        </p:txBody>
      </p:sp>
    </p:spTree>
    <p:extLst>
      <p:ext uri="{BB962C8B-B14F-4D97-AF65-F5344CB8AC3E}">
        <p14:creationId xmlns:p14="http://schemas.microsoft.com/office/powerpoint/2010/main" val="371145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06-May-2019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919557-9C3A-FC4C-BD07-78A1AFC4DE1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Progress Since Fall 2018 Meetings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6032" y="914400"/>
            <a:ext cx="8353168" cy="52578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000" dirty="0">
                <a:ea typeface="ＭＳ Ｐゴシック" charset="-128"/>
              </a:rPr>
              <a:t>ADM:  Version P1.8 published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000" dirty="0">
                <a:ea typeface="ＭＳ Ｐゴシック" charset="-128"/>
              </a:rPr>
              <a:t>CDM:  Official 5 Year Revision project created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000" dirty="0">
                <a:ea typeface="ＭＳ Ｐゴシック" charset="-128"/>
              </a:rPr>
              <a:t>Navigation Data – Definitions &amp; Conventions Green Book: Version 3.6 published... Final?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000" dirty="0">
                <a:ea typeface="ＭＳ Ｐゴシック" charset="-128"/>
              </a:rPr>
              <a:t>Navigation Data Messages Overview: Version G1.0.3, G1.0.4 published... Final?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000" dirty="0">
                <a:ea typeface="ＭＳ Ｐゴシック" charset="-128"/>
              </a:rPr>
              <a:t>NDM/XML: No significant progress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000" dirty="0">
                <a:ea typeface="ＭＳ Ｐゴシック" charset="-128"/>
              </a:rPr>
              <a:t>NEM: No significant progress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000" dirty="0">
                <a:ea typeface="ＭＳ Ｐゴシック" charset="-128"/>
              </a:rPr>
              <a:t>ODM:  Version P2.38 published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000" dirty="0">
                <a:ea typeface="ＭＳ Ｐゴシック" charset="-128"/>
              </a:rPr>
              <a:t>RDM:  RID disposition completed, prototyping completed, 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000" dirty="0">
                <a:ea typeface="ＭＳ Ｐゴシック" charset="-128"/>
              </a:rPr>
              <a:t>TDM:  Prototyping in progress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000" dirty="0">
                <a:ea typeface="ＭＳ Ｐゴシック" charset="-128"/>
              </a:rPr>
              <a:t>SANA:  Material for </a:t>
            </a:r>
            <a:r>
              <a:rPr lang="en-US" sz="2000" dirty="0">
                <a:ea typeface="ＭＳ Ｐゴシック" charset="-128"/>
              </a:rPr>
              <a:t>Attitude and Spacecraft Conventions has been added, material for orbital covariance matrix types has been submitted</a:t>
            </a:r>
            <a:endParaRPr lang="en-US" altLang="en-US" sz="2000" dirty="0">
              <a:ea typeface="ＭＳ Ｐゴシック" charset="-128"/>
            </a:endParaRP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000" dirty="0">
                <a:ea typeface="ＭＳ Ｐゴシック" charset="-128"/>
              </a:rPr>
              <a:t>Action Items:  27 of 50 completed (54%... last time 62%), 22 outstanding (44%), 1 cancelled (2%)</a:t>
            </a:r>
          </a:p>
          <a:p>
            <a:pPr eaLnBrk="1" hangingPunct="1">
              <a:lnSpc>
                <a:spcPct val="75000"/>
              </a:lnSpc>
              <a:spcBef>
                <a:spcPts val="300"/>
              </a:spcBef>
            </a:pPr>
            <a:r>
              <a:rPr lang="en-US" altLang="en-US" sz="2000" dirty="0">
                <a:ea typeface="ＭＳ Ｐゴシック" charset="-128"/>
              </a:rPr>
              <a:t>NOTE </a:t>
            </a:r>
          </a:p>
          <a:p>
            <a:pPr marL="393700" lvl="1" indent="63500" eaLnBrk="1" hangingPunct="1">
              <a:lnSpc>
                <a:spcPct val="75000"/>
              </a:lnSpc>
              <a:spcBef>
                <a:spcPts val="300"/>
              </a:spcBef>
            </a:pPr>
            <a:r>
              <a:rPr lang="en-US" altLang="en-US" sz="2000" dirty="0">
                <a:ea typeface="ＭＳ Ｐゴシック" charset="-128"/>
              </a:rPr>
              <a:t>Spring to Fall Duration (days, 2015-2018): 226, 190, 176, 185 </a:t>
            </a:r>
          </a:p>
          <a:p>
            <a:pPr marL="393700" lvl="1" indent="63500" eaLnBrk="1" hangingPunct="1">
              <a:lnSpc>
                <a:spcPct val="75000"/>
              </a:lnSpc>
              <a:spcBef>
                <a:spcPts val="300"/>
              </a:spcBef>
            </a:pPr>
            <a:r>
              <a:rPr lang="en-US" altLang="en-US" sz="2000" dirty="0">
                <a:ea typeface="ＭＳ Ｐゴシック" charset="-128"/>
              </a:rPr>
              <a:t>Fall to Spring Duration (days, 2014-2018): 133, 143, 199, 151, 199</a:t>
            </a:r>
          </a:p>
        </p:txBody>
      </p:sp>
      <p:sp>
        <p:nvSpPr>
          <p:cNvPr id="1536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CCSDS Navigation WG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7185</TotalTime>
  <Words>2394</Words>
  <Application>Microsoft Macintosh PowerPoint</Application>
  <PresentationFormat>On-screen Show (4:3)</PresentationFormat>
  <Paragraphs>301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ＭＳ Ｐゴシック</vt:lpstr>
      <vt:lpstr>Arial</vt:lpstr>
      <vt:lpstr>Default Design</vt:lpstr>
      <vt:lpstr>CCSDS Navigation Working Group</vt:lpstr>
      <vt:lpstr>Purpose</vt:lpstr>
      <vt:lpstr>Agenda</vt:lpstr>
      <vt:lpstr>         CCSDS &amp; the Navigation Working Group</vt:lpstr>
      <vt:lpstr>              Standards Development Process (In Brief)</vt:lpstr>
      <vt:lpstr>      Navigation WG Participating Membership</vt:lpstr>
      <vt:lpstr>Nav WG Documents (“Color Coded”)</vt:lpstr>
      <vt:lpstr>Lead Editors for Works In Progress</vt:lpstr>
      <vt:lpstr>Progress Since Fall 2018 Meetings</vt:lpstr>
      <vt:lpstr>Spring 2019 Meeting Objectives</vt:lpstr>
      <vt:lpstr>Spring 2019 Registered Participants</vt:lpstr>
      <vt:lpstr>Useful Web Sites/Contacts</vt:lpstr>
      <vt:lpstr>Q&amp;A</vt:lpstr>
      <vt:lpstr>Backup Slides</vt:lpstr>
      <vt:lpstr>             Navigation Data - Definitions &amp; Conventions</vt:lpstr>
      <vt:lpstr>Navigation Data Messages Overview</vt:lpstr>
      <vt:lpstr>Attitude Data Messages (ADM)  (ADM)</vt:lpstr>
      <vt:lpstr>Conjunction Data Message (CDM)</vt:lpstr>
      <vt:lpstr>Navigation Events Message (NEM)</vt:lpstr>
      <vt:lpstr>              Navigation Data Messages/XML Spec  (NDM/XML) (NDM/XML)</vt:lpstr>
      <vt:lpstr>Orbit Data Messages (ODM) (ODM)</vt:lpstr>
      <vt:lpstr>Pointing Request Message (PRM)</vt:lpstr>
      <vt:lpstr>Re-Entry Data Message (RDM) (RDM)</vt:lpstr>
      <vt:lpstr>Tracking Data Message (TDM) (TDM)</vt:lpstr>
    </vt:vector>
  </TitlesOfParts>
  <Company>LMIT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CCSDS  Tracking Data Message</dc:title>
  <dc:creator>Administrator</dc:creator>
  <cp:lastModifiedBy>Berry</cp:lastModifiedBy>
  <cp:revision>716</cp:revision>
  <dcterms:created xsi:type="dcterms:W3CDTF">2006-12-01T20:22:02Z</dcterms:created>
  <dcterms:modified xsi:type="dcterms:W3CDTF">2019-05-07T05:26:59Z</dcterms:modified>
</cp:coreProperties>
</file>