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1.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xml" ContentType="application/vnd.openxmlformats-officedocument.presentationml.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charts/chart1.xml" ContentType="application/vnd.openxmlformats-officedocument.drawingml.chart+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74" r:id="rId2"/>
    <p:sldId id="275" r:id="rId3"/>
    <p:sldId id="283" r:id="rId4"/>
    <p:sldId id="282" r:id="rId5"/>
    <p:sldId id="276" r:id="rId6"/>
    <p:sldId id="284" r:id="rId7"/>
    <p:sldId id="285" r:id="rId8"/>
    <p:sldId id="278" r:id="rId9"/>
    <p:sldId id="279" r:id="rId10"/>
    <p:sldId id="281" r:id="rId11"/>
    <p:sldId id="257" r:id="rId12"/>
    <p:sldId id="258" r:id="rId13"/>
    <p:sldId id="259" r:id="rId14"/>
    <p:sldId id="260" r:id="rId15"/>
    <p:sldId id="262" r:id="rId16"/>
    <p:sldId id="261" r:id="rId17"/>
    <p:sldId id="286" r:id="rId18"/>
    <p:sldId id="270" r:id="rId19"/>
    <p:sldId id="271" r:id="rId20"/>
    <p:sldId id="267" r:id="rId21"/>
    <p:sldId id="268" r:id="rId22"/>
    <p:sldId id="269" r:id="rId23"/>
    <p:sldId id="265" r:id="rId24"/>
    <p:sldId id="266" r:id="rId25"/>
    <p:sldId id="272" r:id="rId26"/>
    <p:sldId id="27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002060"/>
    <a:srgbClr val="AADAFF"/>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9" autoAdjust="0"/>
    <p:restoredTop sz="94660"/>
  </p:normalViewPr>
  <p:slideViewPr>
    <p:cSldViewPr snapToGrid="0">
      <p:cViewPr varScale="1">
        <p:scale>
          <a:sx n="75" d="100"/>
          <a:sy n="75" d="100"/>
        </p:scale>
        <p:origin x="336" y="5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oleObject" Target="file:///C:\Users\User\Desktop\Cumulative%20Missions%20per%20Year.xlsx" TargetMode="External"/><Relationship Id="rId1" Type="http://schemas.openxmlformats.org/officeDocument/2006/relationships/image" Target="../media/image12.emf"/></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aseline="0">
                <a:solidFill>
                  <a:schemeClr val="bg1"/>
                </a:solidFill>
              </a:defRPr>
            </a:pPr>
            <a:r>
              <a:rPr lang="en-US" baseline="0" dirty="0">
                <a:solidFill>
                  <a:schemeClr val="bg1"/>
                </a:solidFill>
              </a:rPr>
              <a:t>Cumulative Missions</a:t>
            </a:r>
          </a:p>
        </c:rich>
      </c:tx>
      <c:layout>
        <c:manualLayout>
          <c:xMode val="edge"/>
          <c:yMode val="edge"/>
          <c:x val="0.32499915713309657"/>
          <c:y val="8.2304526748971193E-2"/>
        </c:manualLayout>
      </c:layout>
      <c:overlay val="1"/>
      <c:spPr>
        <a:effectLst/>
      </c:spPr>
    </c:title>
    <c:autoTitleDeleted val="0"/>
    <c:plotArea>
      <c:layout/>
      <c:lineChart>
        <c:grouping val="standard"/>
        <c:varyColors val="0"/>
        <c:ser>
          <c:idx val="0"/>
          <c:order val="0"/>
          <c:spPr>
            <a:ln w="0">
              <a:solidFill>
                <a:schemeClr val="tx1"/>
              </a:solidFill>
            </a:ln>
            <a:effectLst>
              <a:outerShdw blurRad="50800" dist="50800" dir="5400000" algn="ctr" rotWithShape="0">
                <a:schemeClr val="bg1">
                  <a:lumMod val="75000"/>
                </a:schemeClr>
              </a:outerShdw>
            </a:effectLst>
          </c:spPr>
          <c:marker>
            <c:symbol val="picture"/>
            <c:spPr>
              <a:blipFill>
                <a:blip xmlns:r="http://schemas.openxmlformats.org/officeDocument/2006/relationships" r:embed="rId1"/>
                <a:stretch>
                  <a:fillRect/>
                </a:stretch>
              </a:blipFill>
              <a:ln>
                <a:noFill/>
              </a:ln>
              <a:effectLst>
                <a:outerShdw blurRad="50800" dist="50800" dir="5400000" algn="ctr" rotWithShape="0">
                  <a:schemeClr val="bg1">
                    <a:lumMod val="75000"/>
                  </a:schemeClr>
                </a:outerShdw>
              </a:effectLst>
            </c:spPr>
          </c:marker>
          <c:cat>
            <c:strRef>
              <c:f>Sheet1!$B$2:$V$2</c:f>
              <c:strCache>
                <c:ptCount val="21"/>
                <c:pt idx="0">
                  <c:v>'99</c:v>
                </c:pt>
                <c:pt idx="1">
                  <c:v>'00</c:v>
                </c:pt>
                <c:pt idx="2">
                  <c:v>'01</c:v>
                </c:pt>
                <c:pt idx="3">
                  <c:v>'02</c:v>
                </c:pt>
                <c:pt idx="4">
                  <c:v>'03</c:v>
                </c:pt>
                <c:pt idx="5">
                  <c:v>'04</c:v>
                </c:pt>
                <c:pt idx="6">
                  <c:v>'05</c:v>
                </c:pt>
                <c:pt idx="7">
                  <c:v>'06</c:v>
                </c:pt>
                <c:pt idx="8">
                  <c:v>'07</c:v>
                </c:pt>
                <c:pt idx="9">
                  <c:v>'08</c:v>
                </c:pt>
                <c:pt idx="10">
                  <c:v>'09</c:v>
                </c:pt>
                <c:pt idx="11">
                  <c:v>'10</c:v>
                </c:pt>
                <c:pt idx="12">
                  <c:v>'11</c:v>
                </c:pt>
                <c:pt idx="13">
                  <c:v>'12</c:v>
                </c:pt>
                <c:pt idx="14">
                  <c:v>'13</c:v>
                </c:pt>
                <c:pt idx="15">
                  <c:v>'14</c:v>
                </c:pt>
                <c:pt idx="16">
                  <c:v>'15</c:v>
                </c:pt>
                <c:pt idx="17">
                  <c:v>'16</c:v>
                </c:pt>
                <c:pt idx="18">
                  <c:v>'17</c:v>
                </c:pt>
                <c:pt idx="19">
                  <c:v>'18</c:v>
                </c:pt>
                <c:pt idx="20">
                  <c:v>'19</c:v>
                </c:pt>
              </c:strCache>
            </c:strRef>
          </c:cat>
          <c:val>
            <c:numRef>
              <c:f>Sheet1!$B$3:$V$3</c:f>
              <c:numCache>
                <c:formatCode>General</c:formatCode>
                <c:ptCount val="21"/>
                <c:pt idx="0">
                  <c:v>125</c:v>
                </c:pt>
                <c:pt idx="1">
                  <c:v>156</c:v>
                </c:pt>
                <c:pt idx="2">
                  <c:v>174</c:v>
                </c:pt>
                <c:pt idx="3">
                  <c:v>189</c:v>
                </c:pt>
                <c:pt idx="4">
                  <c:v>216</c:v>
                </c:pt>
                <c:pt idx="5">
                  <c:v>251</c:v>
                </c:pt>
                <c:pt idx="6">
                  <c:v>262</c:v>
                </c:pt>
                <c:pt idx="7">
                  <c:v>294</c:v>
                </c:pt>
                <c:pt idx="8">
                  <c:v>312</c:v>
                </c:pt>
                <c:pt idx="9">
                  <c:v>341</c:v>
                </c:pt>
                <c:pt idx="10">
                  <c:v>375</c:v>
                </c:pt>
                <c:pt idx="11">
                  <c:v>433</c:v>
                </c:pt>
                <c:pt idx="12">
                  <c:v>469</c:v>
                </c:pt>
                <c:pt idx="13">
                  <c:v>527</c:v>
                </c:pt>
                <c:pt idx="14">
                  <c:v>615</c:v>
                </c:pt>
                <c:pt idx="15">
                  <c:v>656</c:v>
                </c:pt>
                <c:pt idx="16">
                  <c:v>688</c:v>
                </c:pt>
                <c:pt idx="17">
                  <c:v>754</c:v>
                </c:pt>
                <c:pt idx="18">
                  <c:v>811</c:v>
                </c:pt>
                <c:pt idx="19">
                  <c:v>874</c:v>
                </c:pt>
                <c:pt idx="20">
                  <c:v>891</c:v>
                </c:pt>
              </c:numCache>
            </c:numRef>
          </c:val>
          <c:smooth val="0"/>
          <c:extLst>
            <c:ext xmlns:c16="http://schemas.microsoft.com/office/drawing/2014/chart" uri="{C3380CC4-5D6E-409C-BE32-E72D297353CC}">
              <c16:uniqueId val="{00000000-B2F3-4B91-935A-7ACB4B097471}"/>
            </c:ext>
          </c:extLst>
        </c:ser>
        <c:dLbls>
          <c:showLegendKey val="0"/>
          <c:showVal val="0"/>
          <c:showCatName val="0"/>
          <c:showSerName val="0"/>
          <c:showPercent val="0"/>
          <c:showBubbleSize val="0"/>
        </c:dLbls>
        <c:marker val="1"/>
        <c:smooth val="0"/>
        <c:axId val="42725376"/>
        <c:axId val="98159232"/>
      </c:lineChart>
      <c:catAx>
        <c:axId val="42725376"/>
        <c:scaling>
          <c:orientation val="minMax"/>
        </c:scaling>
        <c:delete val="0"/>
        <c:axPos val="t"/>
        <c:numFmt formatCode="General" sourceLinked="0"/>
        <c:majorTickMark val="out"/>
        <c:minorTickMark val="none"/>
        <c:tickLblPos val="low"/>
        <c:crossAx val="98159232"/>
        <c:crosses val="max"/>
        <c:auto val="1"/>
        <c:lblAlgn val="ctr"/>
        <c:lblOffset val="100"/>
        <c:noMultiLvlLbl val="0"/>
      </c:catAx>
      <c:valAx>
        <c:axId val="98159232"/>
        <c:scaling>
          <c:orientation val="minMax"/>
        </c:scaling>
        <c:delete val="0"/>
        <c:axPos val="l"/>
        <c:majorGridlines>
          <c:spPr>
            <a:ln>
              <a:noFill/>
            </a:ln>
          </c:spPr>
        </c:majorGridlines>
        <c:numFmt formatCode="General" sourceLinked="1"/>
        <c:majorTickMark val="out"/>
        <c:minorTickMark val="none"/>
        <c:tickLblPos val="nextTo"/>
        <c:crossAx val="42725376"/>
        <c:crosses val="autoZero"/>
        <c:crossBetween val="between"/>
      </c:valAx>
      <c:spPr>
        <a:gradFill>
          <a:gsLst>
            <a:gs pos="0">
              <a:schemeClr val="accent1">
                <a:lumMod val="60000"/>
                <a:lumOff val="40000"/>
              </a:schemeClr>
            </a:gs>
            <a:gs pos="100000">
              <a:schemeClr val="accent5">
                <a:lumMod val="75000"/>
              </a:schemeClr>
            </a:gs>
          </a:gsLst>
          <a:lin ang="16200000" scaled="1"/>
        </a:gradFill>
      </c:spPr>
    </c:plotArea>
    <c:plotVisOnly val="1"/>
    <c:dispBlanksAs val="gap"/>
    <c:showDLblsOverMax val="0"/>
  </c:chart>
  <c:spPr>
    <a:solidFill>
      <a:schemeClr val="bg1"/>
    </a:solidFill>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ED82F9-A571-4702-ACA7-A48A5551343D}" type="datetimeFigureOut">
              <a:rPr lang="en-GB" smtClean="0"/>
              <a:t>06/05/2019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6AE820-5899-4EFF-9995-AA58B1153895}" type="slidenum">
              <a:rPr lang="en-GB" smtClean="0"/>
              <a:t>‹#›</a:t>
            </a:fld>
            <a:endParaRPr lang="en-GB"/>
          </a:p>
        </p:txBody>
      </p:sp>
    </p:spTree>
    <p:extLst>
      <p:ext uri="{BB962C8B-B14F-4D97-AF65-F5344CB8AC3E}">
        <p14:creationId xmlns:p14="http://schemas.microsoft.com/office/powerpoint/2010/main" val="2026548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497C465-78D7-4632-93E6-4724FE32007D}" type="slidenum">
              <a:rPr lang="en-US" smtClean="0"/>
              <a:pPr>
                <a:defRPr/>
              </a:pPr>
              <a:t>17</a:t>
            </a:fld>
            <a:endParaRPr lang="en-US"/>
          </a:p>
        </p:txBody>
      </p:sp>
    </p:spTree>
    <p:extLst>
      <p:ext uri="{BB962C8B-B14F-4D97-AF65-F5344CB8AC3E}">
        <p14:creationId xmlns:p14="http://schemas.microsoft.com/office/powerpoint/2010/main" val="3771332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baseline="0" dirty="0" smtClean="0">
                <a:solidFill>
                  <a:schemeClr val="tx1"/>
                </a:solidFill>
                <a:latin typeface="Times New Roman" pitchFamily="18" charset="0"/>
                <a:ea typeface="+mn-ea"/>
                <a:cs typeface="+mn-cs"/>
              </a:rPr>
              <a:t>500.0 Navigation Data - Definitions and Conventions Green Book: Version 4 updates are in progress, and nearing completion. The 3.6 update should be distributed this week. We plan to request the CESG/CMC "approval to publish" polls around the time of the Spring Meetings or shortly thereafter.</a:t>
            </a:r>
          </a:p>
          <a:p>
            <a:pPr rtl="0"/>
            <a:r>
              <a:rPr lang="en-GB" sz="1200" b="0" i="0" u="none" strike="noStrike" kern="1200" baseline="0" dirty="0" smtClean="0">
                <a:solidFill>
                  <a:schemeClr val="tx1"/>
                </a:solidFill>
                <a:latin typeface="Times New Roman" pitchFamily="18" charset="0"/>
                <a:ea typeface="+mn-ea"/>
                <a:cs typeface="+mn-cs"/>
              </a:rPr>
              <a:t> </a:t>
            </a:r>
          </a:p>
          <a:p>
            <a:pPr rtl="0"/>
            <a:r>
              <a:rPr lang="en-GB" sz="1200" b="0" i="0" u="none" strike="noStrike" kern="1200" baseline="0" dirty="0" smtClean="0">
                <a:solidFill>
                  <a:schemeClr val="tx1"/>
                </a:solidFill>
                <a:latin typeface="Times New Roman" pitchFamily="18" charset="0"/>
                <a:ea typeface="+mn-ea"/>
                <a:cs typeface="+mn-cs"/>
              </a:rPr>
              <a:t>500.2 Navigation Data Messages Overview - Green Book:  Version 2 updates are in progress, and nearing completion. A third draft of the document was distributed in early January; a few editorial revisions have been suggested from the review. Progress is very good overall. Again, we plan to request the CESG/CMC Polls and publication around the time of the Spring Meetings or possibly before.</a:t>
            </a:r>
          </a:p>
          <a:p>
            <a:pPr rtl="0"/>
            <a:r>
              <a:rPr lang="en-GB" sz="1200" b="0" i="0" u="none" strike="noStrike" kern="1200" baseline="0" dirty="0" smtClean="0">
                <a:solidFill>
                  <a:schemeClr val="tx1"/>
                </a:solidFill>
                <a:latin typeface="Times New Roman" pitchFamily="18" charset="0"/>
                <a:ea typeface="+mn-ea"/>
                <a:cs typeface="+mn-cs"/>
              </a:rPr>
              <a:t> </a:t>
            </a:r>
          </a:p>
          <a:p>
            <a:pPr rtl="0"/>
            <a:r>
              <a:rPr lang="en-GB" sz="1200" b="0" i="0" u="none" strike="noStrike" kern="1200" baseline="0" dirty="0" smtClean="0">
                <a:solidFill>
                  <a:schemeClr val="tx1"/>
                </a:solidFill>
                <a:latin typeface="Times New Roman" pitchFamily="18" charset="0"/>
                <a:ea typeface="+mn-ea"/>
                <a:cs typeface="+mn-cs"/>
              </a:rPr>
              <a:t>502.0 Orbit Data Message (ODM): The latest draft (P2.38) was distributed late November and is still under internal review (target for completion at end of April 2019). Updates to CCSDS Normative Annexes SANA Registries continue. The ODM will be one of the first to take advantage of this new feature; applicable annexes have been removed from the draft of P2.38. We hope to have a P2.39 initial update around the time of the Spring Meetings.</a:t>
            </a:r>
          </a:p>
          <a:p>
            <a:pPr rtl="0"/>
            <a:r>
              <a:rPr lang="en-GB" sz="1200" b="0" i="0" u="none" strike="noStrike" kern="1200" baseline="0" dirty="0" smtClean="0">
                <a:solidFill>
                  <a:schemeClr val="tx1"/>
                </a:solidFill>
                <a:latin typeface="Times New Roman" pitchFamily="18" charset="0"/>
                <a:ea typeface="+mn-ea"/>
                <a:cs typeface="+mn-cs"/>
              </a:rPr>
              <a:t> </a:t>
            </a:r>
          </a:p>
          <a:p>
            <a:pPr rtl="0"/>
            <a:r>
              <a:rPr lang="en-GB" sz="1200" b="0" i="0" u="none" strike="noStrike" kern="1200" baseline="0" dirty="0" smtClean="0">
                <a:solidFill>
                  <a:schemeClr val="tx1"/>
                </a:solidFill>
                <a:latin typeface="Times New Roman" pitchFamily="18" charset="0"/>
                <a:ea typeface="+mn-ea"/>
                <a:cs typeface="+mn-cs"/>
              </a:rPr>
              <a:t>503.0 Tracking Data Message (TDM): Unfortunately very little progress has been made recently.</a:t>
            </a:r>
          </a:p>
          <a:p>
            <a:pPr rtl="0"/>
            <a:r>
              <a:rPr lang="en-GB" sz="1200" b="0" i="0" u="none" strike="noStrike" kern="1200" baseline="0" dirty="0" smtClean="0">
                <a:solidFill>
                  <a:schemeClr val="tx1"/>
                </a:solidFill>
                <a:latin typeface="Times New Roman" pitchFamily="18" charset="0"/>
                <a:ea typeface="+mn-ea"/>
                <a:cs typeface="+mn-cs"/>
              </a:rPr>
              <a:t> </a:t>
            </a:r>
          </a:p>
          <a:p>
            <a:pPr rtl="0"/>
            <a:r>
              <a:rPr lang="en-GB" sz="1200" b="0" i="0" u="none" strike="noStrike" kern="1200" baseline="0" dirty="0" smtClean="0">
                <a:solidFill>
                  <a:schemeClr val="tx1"/>
                </a:solidFill>
                <a:latin typeface="Times New Roman" pitchFamily="18" charset="0"/>
                <a:ea typeface="+mn-ea"/>
                <a:cs typeface="+mn-cs"/>
              </a:rPr>
              <a:t>504.0 Attitude Data Messages (ADM): Version 2 updates are in progress. A version P1.8 update of the ADM including the new Attitude Comprehensive Message (ACM) material (analogous to the ODM's Orbit Comprehensive Message (OCM)) will be produced about 2 weeks prior to the Spring Meetings.</a:t>
            </a:r>
          </a:p>
          <a:p>
            <a:pPr rtl="0"/>
            <a:r>
              <a:rPr lang="en-GB" sz="1200" b="0" i="0" u="none" strike="noStrike" kern="1200" baseline="0" dirty="0" smtClean="0">
                <a:solidFill>
                  <a:schemeClr val="tx1"/>
                </a:solidFill>
                <a:latin typeface="Times New Roman" pitchFamily="18" charset="0"/>
                <a:ea typeface="+mn-ea"/>
                <a:cs typeface="+mn-cs"/>
              </a:rPr>
              <a:t> </a:t>
            </a:r>
          </a:p>
          <a:p>
            <a:pPr rtl="0"/>
            <a:r>
              <a:rPr lang="en-GB" sz="1200" b="0" i="0" u="none" strike="noStrike" kern="1200" baseline="0" dirty="0" smtClean="0">
                <a:solidFill>
                  <a:schemeClr val="tx1"/>
                </a:solidFill>
                <a:latin typeface="Times New Roman" pitchFamily="18" charset="0"/>
                <a:ea typeface="+mn-ea"/>
                <a:cs typeface="+mn-cs"/>
              </a:rPr>
              <a:t>505.0 Navigation Data Messages XML Specification (NDM/XML): There has not been much progress since last report, given the priority on other documents.</a:t>
            </a:r>
          </a:p>
          <a:p>
            <a:pPr rtl="0"/>
            <a:r>
              <a:rPr lang="en-GB" sz="1200" b="0" i="0" u="none" strike="noStrike" kern="1200" baseline="0" dirty="0" smtClean="0">
                <a:solidFill>
                  <a:schemeClr val="tx1"/>
                </a:solidFill>
                <a:latin typeface="Times New Roman" pitchFamily="18" charset="0"/>
                <a:ea typeface="+mn-ea"/>
                <a:cs typeface="+mn-cs"/>
              </a:rPr>
              <a:t> </a:t>
            </a:r>
          </a:p>
          <a:p>
            <a:pPr rtl="0"/>
            <a:r>
              <a:rPr lang="en-GB" sz="1200" b="0" i="0" u="none" strike="noStrike" kern="1200" baseline="0" dirty="0" smtClean="0">
                <a:solidFill>
                  <a:schemeClr val="tx1"/>
                </a:solidFill>
                <a:latin typeface="Times New Roman" pitchFamily="18" charset="0"/>
                <a:ea typeface="+mn-ea"/>
                <a:cs typeface="+mn-cs"/>
              </a:rPr>
              <a:t>508.0 Conjunction Data Message (CDM): Preliminary discussions among the co-editors of the document have commenced. </a:t>
            </a:r>
          </a:p>
          <a:p>
            <a:pPr rtl="0"/>
            <a:r>
              <a:rPr lang="en-GB" sz="1200" b="0" i="0" u="none" strike="noStrike" kern="1200" baseline="0" dirty="0" smtClean="0">
                <a:solidFill>
                  <a:schemeClr val="tx1"/>
                </a:solidFill>
                <a:latin typeface="Times New Roman" pitchFamily="18" charset="0"/>
                <a:ea typeface="+mn-ea"/>
                <a:cs typeface="+mn-cs"/>
              </a:rPr>
              <a:t>   </a:t>
            </a:r>
          </a:p>
          <a:p>
            <a:pPr rtl="0"/>
            <a:r>
              <a:rPr lang="en-GB" sz="1200" b="0" i="0" u="none" strike="noStrike" kern="1200" baseline="0" dirty="0" smtClean="0">
                <a:solidFill>
                  <a:schemeClr val="tx1"/>
                </a:solidFill>
                <a:latin typeface="Times New Roman" pitchFamily="18" charset="0"/>
                <a:ea typeface="+mn-ea"/>
                <a:cs typeface="+mn-cs"/>
              </a:rPr>
              <a:t>508.1 Re-Entry Data Message (RDM): Prototype testing by ESA and DLR has been completed, and a test report produced. A final, detailed proofreading of the Red Book 1.4 will commence, with a Red Book 1.5 expected to be ready for "approval to publish" CESG/CMC polls as an output of the Spring Meetings. Excellent progress is being made.</a:t>
            </a:r>
          </a:p>
          <a:p>
            <a:pPr rtl="0"/>
            <a:r>
              <a:rPr lang="en-GB" sz="1200" b="0" i="0" u="none" strike="noStrike" kern="1200" baseline="0" dirty="0" smtClean="0">
                <a:solidFill>
                  <a:schemeClr val="tx1"/>
                </a:solidFill>
                <a:latin typeface="Times New Roman" pitchFamily="18" charset="0"/>
                <a:ea typeface="+mn-ea"/>
                <a:cs typeface="+mn-cs"/>
              </a:rPr>
              <a:t> </a:t>
            </a:r>
          </a:p>
          <a:p>
            <a:pPr rtl="0"/>
            <a:r>
              <a:rPr lang="en-GB" sz="1200" b="0" i="0" u="none" strike="noStrike" kern="1200" baseline="0" dirty="0" smtClean="0">
                <a:solidFill>
                  <a:schemeClr val="tx1"/>
                </a:solidFill>
                <a:latin typeface="Times New Roman" pitchFamily="18" charset="0"/>
                <a:ea typeface="+mn-ea"/>
                <a:cs typeface="+mn-cs"/>
              </a:rPr>
              <a:t>509.0 Pointing Request Message (PRM): Recently published, no new work necessary.</a:t>
            </a:r>
          </a:p>
          <a:p>
            <a:pPr rtl="0"/>
            <a:r>
              <a:rPr lang="en-GB" sz="1200" b="0" i="0" u="none" strike="noStrike" kern="1200" baseline="0" dirty="0" smtClean="0">
                <a:solidFill>
                  <a:schemeClr val="tx1"/>
                </a:solidFill>
                <a:latin typeface="Times New Roman" pitchFamily="18" charset="0"/>
                <a:ea typeface="+mn-ea"/>
                <a:cs typeface="+mn-cs"/>
              </a:rPr>
              <a:t> </a:t>
            </a:r>
          </a:p>
          <a:p>
            <a:pPr rtl="0"/>
            <a:r>
              <a:rPr lang="en-GB" sz="1200" b="0" i="0" u="none" strike="noStrike" kern="1200" baseline="0" smtClean="0">
                <a:solidFill>
                  <a:schemeClr val="tx1"/>
                </a:solidFill>
                <a:latin typeface="Times New Roman" pitchFamily="18" charset="0"/>
                <a:ea typeface="+mn-ea"/>
                <a:cs typeface="+mn-cs"/>
              </a:rPr>
              <a:t>50x.0 Navigation Events Message (NEM): Distribution of the first NEM White Book should be occur around the beginning of the Spring Meetings.</a:t>
            </a:r>
            <a:endParaRPr lang="en-GB"/>
          </a:p>
        </p:txBody>
      </p:sp>
      <p:sp>
        <p:nvSpPr>
          <p:cNvPr id="4" name="Slide Number Placeholder 3"/>
          <p:cNvSpPr>
            <a:spLocks noGrp="1"/>
          </p:cNvSpPr>
          <p:nvPr>
            <p:ph type="sldNum" sz="quarter" idx="10"/>
          </p:nvPr>
        </p:nvSpPr>
        <p:spPr/>
        <p:txBody>
          <a:bodyPr/>
          <a:lstStyle/>
          <a:p>
            <a:pPr>
              <a:defRPr/>
            </a:pPr>
            <a:fld id="{E497C465-78D7-4632-93E6-4724FE32007D}" type="slidenum">
              <a:rPr lang="en-US" smtClean="0"/>
              <a:pPr>
                <a:defRPr/>
              </a:pPr>
              <a:t>18</a:t>
            </a:fld>
            <a:endParaRPr lang="en-US"/>
          </a:p>
        </p:txBody>
      </p:sp>
    </p:spTree>
    <p:extLst>
      <p:ext uri="{BB962C8B-B14F-4D97-AF65-F5344CB8AC3E}">
        <p14:creationId xmlns:p14="http://schemas.microsoft.com/office/powerpoint/2010/main" val="3384194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7" name="Rectangle 5"/>
          <p:cNvSpPr>
            <a:spLocks noGrp="1" noChangeArrowheads="1"/>
          </p:cNvSpPr>
          <p:nvPr>
            <p:ph type="sldNum" sz="quarter" idx="5"/>
          </p:nvPr>
        </p:nvSpPr>
        <p:spPr>
          <a:noFill/>
        </p:spPr>
        <p:txBody>
          <a:bodyPr/>
          <a:lstStyle/>
          <a:p>
            <a:pPr marL="0" marR="0" lvl="0" indent="0" algn="r" defTabSz="956039" rtl="0" eaLnBrk="0" fontAlgn="base" latinLnBrk="0" hangingPunct="0">
              <a:lnSpc>
                <a:spcPct val="100000"/>
              </a:lnSpc>
              <a:spcBef>
                <a:spcPct val="0"/>
              </a:spcBef>
              <a:spcAft>
                <a:spcPct val="0"/>
              </a:spcAft>
              <a:buClrTx/>
              <a:buSzTx/>
              <a:buFontTx/>
              <a:buNone/>
              <a:tabLst/>
              <a:defRPr/>
            </a:pPr>
            <a:fld id="{2CE4A722-48E6-45C6-BF1F-1AE7407A5E97}" type="slidenum">
              <a:rPr kumimoji="0" lang="en-US"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56039" rtl="0" eaLnBrk="0" fontAlgn="base" latinLnBrk="0" hangingPunct="0">
                <a:lnSpc>
                  <a:spcPct val="100000"/>
                </a:lnSpc>
                <a:spcBef>
                  <a:spcPct val="0"/>
                </a:spcBef>
                <a:spcAft>
                  <a:spcPct val="0"/>
                </a:spcAft>
                <a:buClrTx/>
                <a:buSzTx/>
                <a:buFontTx/>
                <a:buNone/>
                <a:tabLst/>
                <a:defRPr/>
              </a:pPr>
              <a:t>20</a:t>
            </a:fld>
            <a:endParaRPr kumimoji="0" lang="en-US" sz="1000" b="0" i="1"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802818" name="Rectangle 5"/>
          <p:cNvSpPr txBox="1">
            <a:spLocks noGrp="1" noChangeArrowheads="1"/>
          </p:cNvSpPr>
          <p:nvPr/>
        </p:nvSpPr>
        <p:spPr bwMode="auto">
          <a:xfrm>
            <a:off x="3853200" y="9429322"/>
            <a:ext cx="2944479" cy="497316"/>
          </a:xfrm>
          <a:prstGeom prst="rect">
            <a:avLst/>
          </a:prstGeom>
          <a:noFill/>
          <a:ln w="9525">
            <a:noFill/>
            <a:miter lim="800000"/>
            <a:headEnd/>
            <a:tailEnd/>
          </a:ln>
        </p:spPr>
        <p:txBody>
          <a:bodyPr lIns="19898" tIns="0" rIns="19898" bIns="0" anchor="b"/>
          <a:lstStyle/>
          <a:p>
            <a:pPr marL="0" marR="0" lvl="0" indent="0" algn="r" defTabSz="956097" rtl="0" eaLnBrk="0" fontAlgn="base" latinLnBrk="0" hangingPunct="0">
              <a:lnSpc>
                <a:spcPct val="100000"/>
              </a:lnSpc>
              <a:spcBef>
                <a:spcPct val="0"/>
              </a:spcBef>
              <a:spcAft>
                <a:spcPct val="0"/>
              </a:spcAft>
              <a:buClrTx/>
              <a:buSzTx/>
              <a:buFontTx/>
              <a:buNone/>
              <a:tabLst/>
              <a:defRPr/>
            </a:pPr>
            <a:fld id="{F2186AFC-D1BE-45C8-AC90-89714B4863C5}" type="slidenum">
              <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56097" rtl="0" eaLnBrk="0" fontAlgn="base" latinLnBrk="0" hangingPunct="0">
                <a:lnSpc>
                  <a:spcPct val="100000"/>
                </a:lnSpc>
                <a:spcBef>
                  <a:spcPct val="0"/>
                </a:spcBef>
                <a:spcAft>
                  <a:spcPct val="0"/>
                </a:spcAft>
                <a:buClrTx/>
                <a:buSzTx/>
                <a:buFontTx/>
                <a:buNone/>
                <a:tabLst/>
                <a:defRPr/>
              </a:pPr>
              <a:t>20</a:t>
            </a:fld>
            <a:endPar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02819" name="Rectangle 2"/>
          <p:cNvSpPr>
            <a:spLocks noGrp="1" noRot="1" noChangeAspect="1" noChangeArrowheads="1" noTextEdit="1"/>
          </p:cNvSpPr>
          <p:nvPr>
            <p:ph type="sldImg"/>
          </p:nvPr>
        </p:nvSpPr>
        <p:spPr>
          <a:xfrm>
            <a:off x="111125" y="752475"/>
            <a:ext cx="6588125" cy="3706813"/>
          </a:xfrm>
          <a:ln/>
        </p:spPr>
      </p:sp>
      <p:sp>
        <p:nvSpPr>
          <p:cNvPr id="802820"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3129894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1" name="Rectangle 5"/>
          <p:cNvSpPr>
            <a:spLocks noGrp="1" noChangeArrowheads="1"/>
          </p:cNvSpPr>
          <p:nvPr>
            <p:ph type="sldNum" sz="quarter" idx="5"/>
          </p:nvPr>
        </p:nvSpPr>
        <p:spPr>
          <a:noFill/>
        </p:spPr>
        <p:txBody>
          <a:bodyPr/>
          <a:lstStyle/>
          <a:p>
            <a:pPr marL="0" marR="0" lvl="0" indent="0" algn="r" defTabSz="956039" rtl="0" eaLnBrk="0" fontAlgn="base" latinLnBrk="0" hangingPunct="0">
              <a:lnSpc>
                <a:spcPct val="100000"/>
              </a:lnSpc>
              <a:spcBef>
                <a:spcPct val="0"/>
              </a:spcBef>
              <a:spcAft>
                <a:spcPct val="0"/>
              </a:spcAft>
              <a:buClrTx/>
              <a:buSzTx/>
              <a:buFontTx/>
              <a:buNone/>
              <a:tabLst/>
              <a:defRPr/>
            </a:pPr>
            <a:fld id="{D4913B46-D3B1-4B02-8F29-8128C136C94E}" type="slidenum">
              <a:rPr kumimoji="0" lang="en-US"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56039" rtl="0" eaLnBrk="0" fontAlgn="base" latinLnBrk="0" hangingPunct="0">
                <a:lnSpc>
                  <a:spcPct val="100000"/>
                </a:lnSpc>
                <a:spcBef>
                  <a:spcPct val="0"/>
                </a:spcBef>
                <a:spcAft>
                  <a:spcPct val="0"/>
                </a:spcAft>
                <a:buClrTx/>
                <a:buSzTx/>
                <a:buFontTx/>
                <a:buNone/>
                <a:tabLst/>
                <a:defRPr/>
              </a:pPr>
              <a:t>21</a:t>
            </a:fld>
            <a:endParaRPr kumimoji="0" lang="en-US" sz="1000" b="0" i="1"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808962" name="Rectangle 5"/>
          <p:cNvSpPr txBox="1">
            <a:spLocks noGrp="1" noChangeArrowheads="1"/>
          </p:cNvSpPr>
          <p:nvPr/>
        </p:nvSpPr>
        <p:spPr bwMode="auto">
          <a:xfrm>
            <a:off x="3853200" y="9430829"/>
            <a:ext cx="2944479" cy="497396"/>
          </a:xfrm>
          <a:prstGeom prst="rect">
            <a:avLst/>
          </a:prstGeom>
          <a:noFill/>
          <a:ln w="9525">
            <a:noFill/>
            <a:miter lim="800000"/>
            <a:headEnd/>
            <a:tailEnd/>
          </a:ln>
        </p:spPr>
        <p:txBody>
          <a:bodyPr lIns="20054" tIns="0" rIns="20054" bIns="0" anchor="b"/>
          <a:lstStyle/>
          <a:p>
            <a:pPr marL="0" marR="0" lvl="0" indent="0" algn="r" defTabSz="963613" rtl="0" eaLnBrk="0" fontAlgn="base" latinLnBrk="0" hangingPunct="0">
              <a:lnSpc>
                <a:spcPct val="100000"/>
              </a:lnSpc>
              <a:spcBef>
                <a:spcPct val="0"/>
              </a:spcBef>
              <a:spcAft>
                <a:spcPct val="0"/>
              </a:spcAft>
              <a:buClrTx/>
              <a:buSzTx/>
              <a:buFontTx/>
              <a:buNone/>
              <a:tabLst/>
              <a:defRPr/>
            </a:pPr>
            <a:fld id="{92E73834-1004-44DF-A318-6A07DD21AB7A}" type="slidenum">
              <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3613" rtl="0" eaLnBrk="0" fontAlgn="base" latinLnBrk="0" hangingPunct="0">
                <a:lnSpc>
                  <a:spcPct val="100000"/>
                </a:lnSpc>
                <a:spcBef>
                  <a:spcPct val="0"/>
                </a:spcBef>
                <a:spcAft>
                  <a:spcPct val="0"/>
                </a:spcAft>
                <a:buClrTx/>
                <a:buSzTx/>
                <a:buFontTx/>
                <a:buNone/>
                <a:tabLst/>
                <a:defRPr/>
              </a:pPr>
              <a:t>21</a:t>
            </a:fld>
            <a:endPar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08963" name="Rectangle 5"/>
          <p:cNvSpPr txBox="1">
            <a:spLocks noGrp="1" noChangeArrowheads="1"/>
          </p:cNvSpPr>
          <p:nvPr/>
        </p:nvSpPr>
        <p:spPr bwMode="auto">
          <a:xfrm>
            <a:off x="3853200" y="9430829"/>
            <a:ext cx="2944479" cy="497396"/>
          </a:xfrm>
          <a:prstGeom prst="rect">
            <a:avLst/>
          </a:prstGeom>
          <a:noFill/>
          <a:ln w="9525">
            <a:noFill/>
            <a:miter lim="800000"/>
            <a:headEnd/>
            <a:tailEnd/>
          </a:ln>
        </p:spPr>
        <p:txBody>
          <a:bodyPr lIns="20054" tIns="0" rIns="20054" bIns="0" anchor="b"/>
          <a:lstStyle/>
          <a:p>
            <a:pPr marL="0" marR="0" lvl="0" indent="0" algn="r" defTabSz="963613" rtl="0" eaLnBrk="0" fontAlgn="base" latinLnBrk="0" hangingPunct="0">
              <a:lnSpc>
                <a:spcPct val="100000"/>
              </a:lnSpc>
              <a:spcBef>
                <a:spcPct val="0"/>
              </a:spcBef>
              <a:spcAft>
                <a:spcPct val="0"/>
              </a:spcAft>
              <a:buClrTx/>
              <a:buSzTx/>
              <a:buFontTx/>
              <a:buNone/>
              <a:tabLst/>
              <a:defRPr/>
            </a:pPr>
            <a:fld id="{20A9055F-02D8-48F8-A7D7-1051585518D8}" type="slidenum">
              <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3613" rtl="0" eaLnBrk="0" fontAlgn="base" latinLnBrk="0" hangingPunct="0">
                <a:lnSpc>
                  <a:spcPct val="100000"/>
                </a:lnSpc>
                <a:spcBef>
                  <a:spcPct val="0"/>
                </a:spcBef>
                <a:spcAft>
                  <a:spcPct val="0"/>
                </a:spcAft>
                <a:buClrTx/>
                <a:buSzTx/>
                <a:buFontTx/>
                <a:buNone/>
                <a:tabLst/>
                <a:defRPr/>
              </a:pPr>
              <a:t>21</a:t>
            </a:fld>
            <a:endPar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08964" name="Rectangle 2"/>
          <p:cNvSpPr>
            <a:spLocks noGrp="1" noRot="1" noChangeAspect="1" noChangeArrowheads="1" noTextEdit="1"/>
          </p:cNvSpPr>
          <p:nvPr>
            <p:ph type="sldImg"/>
          </p:nvPr>
        </p:nvSpPr>
        <p:spPr>
          <a:xfrm>
            <a:off x="111125" y="752475"/>
            <a:ext cx="6588125" cy="3706813"/>
          </a:xfrm>
          <a:ln/>
        </p:spPr>
      </p:sp>
      <p:sp>
        <p:nvSpPr>
          <p:cNvPr id="808965"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1195100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1" name="Rectangle 5"/>
          <p:cNvSpPr>
            <a:spLocks noGrp="1" noChangeArrowheads="1"/>
          </p:cNvSpPr>
          <p:nvPr>
            <p:ph type="sldNum" sz="quarter" idx="5"/>
          </p:nvPr>
        </p:nvSpPr>
        <p:spPr>
          <a:noFill/>
        </p:spPr>
        <p:txBody>
          <a:bodyPr/>
          <a:lstStyle/>
          <a:p>
            <a:pPr marL="0" marR="0" lvl="0" indent="0" algn="r" defTabSz="956039" rtl="0" eaLnBrk="0" fontAlgn="base" latinLnBrk="0" hangingPunct="0">
              <a:lnSpc>
                <a:spcPct val="100000"/>
              </a:lnSpc>
              <a:spcBef>
                <a:spcPct val="0"/>
              </a:spcBef>
              <a:spcAft>
                <a:spcPct val="0"/>
              </a:spcAft>
              <a:buClrTx/>
              <a:buSzTx/>
              <a:buFontTx/>
              <a:buNone/>
              <a:tabLst/>
              <a:defRPr/>
            </a:pPr>
            <a:fld id="{D4913B46-D3B1-4B02-8F29-8128C136C94E}" type="slidenum">
              <a:rPr kumimoji="0" lang="en-US"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56039" rtl="0" eaLnBrk="0" fontAlgn="base" latinLnBrk="0" hangingPunct="0">
                <a:lnSpc>
                  <a:spcPct val="100000"/>
                </a:lnSpc>
                <a:spcBef>
                  <a:spcPct val="0"/>
                </a:spcBef>
                <a:spcAft>
                  <a:spcPct val="0"/>
                </a:spcAft>
                <a:buClrTx/>
                <a:buSzTx/>
                <a:buFontTx/>
                <a:buNone/>
                <a:tabLst/>
                <a:defRPr/>
              </a:pPr>
              <a:t>22</a:t>
            </a:fld>
            <a:endParaRPr kumimoji="0" lang="en-US" sz="1000" b="0" i="1"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808962" name="Rectangle 5"/>
          <p:cNvSpPr txBox="1">
            <a:spLocks noGrp="1" noChangeArrowheads="1"/>
          </p:cNvSpPr>
          <p:nvPr/>
        </p:nvSpPr>
        <p:spPr bwMode="auto">
          <a:xfrm>
            <a:off x="3853200" y="9430829"/>
            <a:ext cx="2944479" cy="497396"/>
          </a:xfrm>
          <a:prstGeom prst="rect">
            <a:avLst/>
          </a:prstGeom>
          <a:noFill/>
          <a:ln w="9525">
            <a:noFill/>
            <a:miter lim="800000"/>
            <a:headEnd/>
            <a:tailEnd/>
          </a:ln>
        </p:spPr>
        <p:txBody>
          <a:bodyPr lIns="20054" tIns="0" rIns="20054" bIns="0" anchor="b"/>
          <a:lstStyle/>
          <a:p>
            <a:pPr marL="0" marR="0" lvl="0" indent="0" algn="r" defTabSz="963613" rtl="0" eaLnBrk="0" fontAlgn="base" latinLnBrk="0" hangingPunct="0">
              <a:lnSpc>
                <a:spcPct val="100000"/>
              </a:lnSpc>
              <a:spcBef>
                <a:spcPct val="0"/>
              </a:spcBef>
              <a:spcAft>
                <a:spcPct val="0"/>
              </a:spcAft>
              <a:buClrTx/>
              <a:buSzTx/>
              <a:buFontTx/>
              <a:buNone/>
              <a:tabLst/>
              <a:defRPr/>
            </a:pPr>
            <a:fld id="{92E73834-1004-44DF-A318-6A07DD21AB7A}" type="slidenum">
              <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3613" rtl="0" eaLnBrk="0" fontAlgn="base" latinLnBrk="0" hangingPunct="0">
                <a:lnSpc>
                  <a:spcPct val="100000"/>
                </a:lnSpc>
                <a:spcBef>
                  <a:spcPct val="0"/>
                </a:spcBef>
                <a:spcAft>
                  <a:spcPct val="0"/>
                </a:spcAft>
                <a:buClrTx/>
                <a:buSzTx/>
                <a:buFontTx/>
                <a:buNone/>
                <a:tabLst/>
                <a:defRPr/>
              </a:pPr>
              <a:t>22</a:t>
            </a:fld>
            <a:endPar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08963" name="Rectangle 5"/>
          <p:cNvSpPr txBox="1">
            <a:spLocks noGrp="1" noChangeArrowheads="1"/>
          </p:cNvSpPr>
          <p:nvPr/>
        </p:nvSpPr>
        <p:spPr bwMode="auto">
          <a:xfrm>
            <a:off x="3853200" y="9430829"/>
            <a:ext cx="2944479" cy="497396"/>
          </a:xfrm>
          <a:prstGeom prst="rect">
            <a:avLst/>
          </a:prstGeom>
          <a:noFill/>
          <a:ln w="9525">
            <a:noFill/>
            <a:miter lim="800000"/>
            <a:headEnd/>
            <a:tailEnd/>
          </a:ln>
        </p:spPr>
        <p:txBody>
          <a:bodyPr lIns="20054" tIns="0" rIns="20054" bIns="0" anchor="b"/>
          <a:lstStyle/>
          <a:p>
            <a:pPr marL="0" marR="0" lvl="0" indent="0" algn="r" defTabSz="963613" rtl="0" eaLnBrk="0" fontAlgn="base" latinLnBrk="0" hangingPunct="0">
              <a:lnSpc>
                <a:spcPct val="100000"/>
              </a:lnSpc>
              <a:spcBef>
                <a:spcPct val="0"/>
              </a:spcBef>
              <a:spcAft>
                <a:spcPct val="0"/>
              </a:spcAft>
              <a:buClrTx/>
              <a:buSzTx/>
              <a:buFontTx/>
              <a:buNone/>
              <a:tabLst/>
              <a:defRPr/>
            </a:pPr>
            <a:fld id="{20A9055F-02D8-48F8-A7D7-1051585518D8}" type="slidenum">
              <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3613" rtl="0" eaLnBrk="0" fontAlgn="base" latinLnBrk="0" hangingPunct="0">
                <a:lnSpc>
                  <a:spcPct val="100000"/>
                </a:lnSpc>
                <a:spcBef>
                  <a:spcPct val="0"/>
                </a:spcBef>
                <a:spcAft>
                  <a:spcPct val="0"/>
                </a:spcAft>
                <a:buClrTx/>
                <a:buSzTx/>
                <a:buFontTx/>
                <a:buNone/>
                <a:tabLst/>
                <a:defRPr/>
              </a:pPr>
              <a:t>22</a:t>
            </a:fld>
            <a:endPar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08964" name="Rectangle 2"/>
          <p:cNvSpPr>
            <a:spLocks noGrp="1" noRot="1" noChangeAspect="1" noChangeArrowheads="1" noTextEdit="1"/>
          </p:cNvSpPr>
          <p:nvPr>
            <p:ph type="sldImg"/>
          </p:nvPr>
        </p:nvSpPr>
        <p:spPr>
          <a:xfrm>
            <a:off x="111125" y="752475"/>
            <a:ext cx="6588125" cy="3706813"/>
          </a:xfrm>
          <a:ln/>
        </p:spPr>
      </p:sp>
      <p:sp>
        <p:nvSpPr>
          <p:cNvPr id="808965"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3726976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8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097">
              <a:defRPr sz="2400">
                <a:solidFill>
                  <a:schemeClr val="tx1"/>
                </a:solidFill>
                <a:latin typeface="Times New Roman" pitchFamily="18" charset="0"/>
              </a:defRPr>
            </a:lvl1pPr>
            <a:lvl2pPr marL="737155" indent="-283521" defTabSz="956097">
              <a:defRPr sz="2400">
                <a:solidFill>
                  <a:schemeClr val="tx1"/>
                </a:solidFill>
                <a:latin typeface="Times New Roman" pitchFamily="18" charset="0"/>
              </a:defRPr>
            </a:lvl2pPr>
            <a:lvl3pPr marL="1134085" indent="-226817" defTabSz="956097">
              <a:defRPr sz="2400">
                <a:solidFill>
                  <a:schemeClr val="tx1"/>
                </a:solidFill>
                <a:latin typeface="Times New Roman" pitchFamily="18" charset="0"/>
              </a:defRPr>
            </a:lvl3pPr>
            <a:lvl4pPr marL="1587718" indent="-226817" defTabSz="956097">
              <a:defRPr sz="2400">
                <a:solidFill>
                  <a:schemeClr val="tx1"/>
                </a:solidFill>
                <a:latin typeface="Times New Roman" pitchFamily="18" charset="0"/>
              </a:defRPr>
            </a:lvl4pPr>
            <a:lvl5pPr marL="2041352" indent="-226817" defTabSz="956097">
              <a:defRPr sz="2400">
                <a:solidFill>
                  <a:schemeClr val="tx1"/>
                </a:solidFill>
                <a:latin typeface="Times New Roman" pitchFamily="18" charset="0"/>
              </a:defRPr>
            </a:lvl5pPr>
            <a:lvl6pPr marL="2494986" indent="-226817" defTabSz="956097" fontAlgn="base">
              <a:spcBef>
                <a:spcPct val="0"/>
              </a:spcBef>
              <a:spcAft>
                <a:spcPct val="0"/>
              </a:spcAft>
              <a:defRPr sz="2400">
                <a:solidFill>
                  <a:schemeClr val="tx1"/>
                </a:solidFill>
                <a:latin typeface="Times New Roman" pitchFamily="18" charset="0"/>
              </a:defRPr>
            </a:lvl6pPr>
            <a:lvl7pPr marL="2948620" indent="-226817" defTabSz="956097" fontAlgn="base">
              <a:spcBef>
                <a:spcPct val="0"/>
              </a:spcBef>
              <a:spcAft>
                <a:spcPct val="0"/>
              </a:spcAft>
              <a:defRPr sz="2400">
                <a:solidFill>
                  <a:schemeClr val="tx1"/>
                </a:solidFill>
                <a:latin typeface="Times New Roman" pitchFamily="18" charset="0"/>
              </a:defRPr>
            </a:lvl7pPr>
            <a:lvl8pPr marL="3402254" indent="-226817" defTabSz="956097" fontAlgn="base">
              <a:spcBef>
                <a:spcPct val="0"/>
              </a:spcBef>
              <a:spcAft>
                <a:spcPct val="0"/>
              </a:spcAft>
              <a:defRPr sz="2400">
                <a:solidFill>
                  <a:schemeClr val="tx1"/>
                </a:solidFill>
                <a:latin typeface="Times New Roman" pitchFamily="18" charset="0"/>
              </a:defRPr>
            </a:lvl8pPr>
            <a:lvl9pPr marL="3855888" indent="-226817" defTabSz="956097" fontAlgn="base">
              <a:spcBef>
                <a:spcPct val="0"/>
              </a:spcBef>
              <a:spcAft>
                <a:spcPct val="0"/>
              </a:spcAft>
              <a:defRPr sz="2400">
                <a:solidFill>
                  <a:schemeClr val="tx1"/>
                </a:solidFill>
                <a:latin typeface="Times New Roman" pitchFamily="18" charset="0"/>
              </a:defRPr>
            </a:lvl9pPr>
          </a:lstStyle>
          <a:p>
            <a:pPr marL="0" marR="0" lvl="0" indent="0" algn="r" defTabSz="956097" rtl="0" eaLnBrk="0" fontAlgn="base" latinLnBrk="0" hangingPunct="0">
              <a:lnSpc>
                <a:spcPct val="100000"/>
              </a:lnSpc>
              <a:spcBef>
                <a:spcPct val="0"/>
              </a:spcBef>
              <a:spcAft>
                <a:spcPct val="0"/>
              </a:spcAft>
              <a:buClrTx/>
              <a:buSzTx/>
              <a:buFontTx/>
              <a:buNone/>
              <a:tabLst/>
              <a:defRPr/>
            </a:pPr>
            <a:fld id="{BB319C59-117F-4E7E-B458-C5E2D1889202}" type="slidenum">
              <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56097" rtl="0" eaLnBrk="0" fontAlgn="base" latinLnBrk="0" hangingPunct="0">
                <a:lnSpc>
                  <a:spcPct val="100000"/>
                </a:lnSpc>
                <a:spcBef>
                  <a:spcPct val="0"/>
                </a:spcBef>
                <a:spcAft>
                  <a:spcPct val="0"/>
                </a:spcAft>
                <a:buClrTx/>
                <a:buSzTx/>
                <a:buFontTx/>
                <a:buNone/>
                <a:tabLst/>
                <a:defRPr/>
              </a:pPr>
              <a:t>23</a:t>
            </a:fld>
            <a:endPar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05890" name="Rectangle 2"/>
          <p:cNvSpPr>
            <a:spLocks noGrp="1" noRot="1" noChangeAspect="1" noChangeArrowheads="1" noTextEdit="1"/>
          </p:cNvSpPr>
          <p:nvPr>
            <p:ph type="sldImg"/>
          </p:nvPr>
        </p:nvSpPr>
        <p:spPr>
          <a:xfrm>
            <a:off x="111125" y="752475"/>
            <a:ext cx="6588125" cy="3706813"/>
          </a:xfrm>
          <a:ln/>
        </p:spPr>
      </p:sp>
      <p:sp>
        <p:nvSpPr>
          <p:cNvPr id="805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2719300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8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097">
              <a:defRPr sz="2400">
                <a:solidFill>
                  <a:schemeClr val="tx1"/>
                </a:solidFill>
                <a:latin typeface="Times New Roman" pitchFamily="18" charset="0"/>
              </a:defRPr>
            </a:lvl1pPr>
            <a:lvl2pPr marL="737155" indent="-283521" defTabSz="956097">
              <a:defRPr sz="2400">
                <a:solidFill>
                  <a:schemeClr val="tx1"/>
                </a:solidFill>
                <a:latin typeface="Times New Roman" pitchFamily="18" charset="0"/>
              </a:defRPr>
            </a:lvl2pPr>
            <a:lvl3pPr marL="1134085" indent="-226817" defTabSz="956097">
              <a:defRPr sz="2400">
                <a:solidFill>
                  <a:schemeClr val="tx1"/>
                </a:solidFill>
                <a:latin typeface="Times New Roman" pitchFamily="18" charset="0"/>
              </a:defRPr>
            </a:lvl3pPr>
            <a:lvl4pPr marL="1587718" indent="-226817" defTabSz="956097">
              <a:defRPr sz="2400">
                <a:solidFill>
                  <a:schemeClr val="tx1"/>
                </a:solidFill>
                <a:latin typeface="Times New Roman" pitchFamily="18" charset="0"/>
              </a:defRPr>
            </a:lvl4pPr>
            <a:lvl5pPr marL="2041352" indent="-226817" defTabSz="956097">
              <a:defRPr sz="2400">
                <a:solidFill>
                  <a:schemeClr val="tx1"/>
                </a:solidFill>
                <a:latin typeface="Times New Roman" pitchFamily="18" charset="0"/>
              </a:defRPr>
            </a:lvl5pPr>
            <a:lvl6pPr marL="2494986" indent="-226817" defTabSz="956097" fontAlgn="base">
              <a:spcBef>
                <a:spcPct val="0"/>
              </a:spcBef>
              <a:spcAft>
                <a:spcPct val="0"/>
              </a:spcAft>
              <a:defRPr sz="2400">
                <a:solidFill>
                  <a:schemeClr val="tx1"/>
                </a:solidFill>
                <a:latin typeface="Times New Roman" pitchFamily="18" charset="0"/>
              </a:defRPr>
            </a:lvl6pPr>
            <a:lvl7pPr marL="2948620" indent="-226817" defTabSz="956097" fontAlgn="base">
              <a:spcBef>
                <a:spcPct val="0"/>
              </a:spcBef>
              <a:spcAft>
                <a:spcPct val="0"/>
              </a:spcAft>
              <a:defRPr sz="2400">
                <a:solidFill>
                  <a:schemeClr val="tx1"/>
                </a:solidFill>
                <a:latin typeface="Times New Roman" pitchFamily="18" charset="0"/>
              </a:defRPr>
            </a:lvl7pPr>
            <a:lvl8pPr marL="3402254" indent="-226817" defTabSz="956097" fontAlgn="base">
              <a:spcBef>
                <a:spcPct val="0"/>
              </a:spcBef>
              <a:spcAft>
                <a:spcPct val="0"/>
              </a:spcAft>
              <a:defRPr sz="2400">
                <a:solidFill>
                  <a:schemeClr val="tx1"/>
                </a:solidFill>
                <a:latin typeface="Times New Roman" pitchFamily="18" charset="0"/>
              </a:defRPr>
            </a:lvl8pPr>
            <a:lvl9pPr marL="3855888" indent="-226817" defTabSz="956097" fontAlgn="base">
              <a:spcBef>
                <a:spcPct val="0"/>
              </a:spcBef>
              <a:spcAft>
                <a:spcPct val="0"/>
              </a:spcAft>
              <a:defRPr sz="2400">
                <a:solidFill>
                  <a:schemeClr val="tx1"/>
                </a:solidFill>
                <a:latin typeface="Times New Roman" pitchFamily="18" charset="0"/>
              </a:defRPr>
            </a:lvl9pPr>
          </a:lstStyle>
          <a:p>
            <a:pPr marL="0" marR="0" lvl="0" indent="0" algn="r" defTabSz="956097" rtl="0" eaLnBrk="0" fontAlgn="base" latinLnBrk="0" hangingPunct="0">
              <a:lnSpc>
                <a:spcPct val="100000"/>
              </a:lnSpc>
              <a:spcBef>
                <a:spcPct val="0"/>
              </a:spcBef>
              <a:spcAft>
                <a:spcPct val="0"/>
              </a:spcAft>
              <a:buClrTx/>
              <a:buSzTx/>
              <a:buFontTx/>
              <a:buNone/>
              <a:tabLst/>
              <a:defRPr/>
            </a:pPr>
            <a:fld id="{BB319C59-117F-4E7E-B458-C5E2D1889202}" type="slidenum">
              <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56097" rtl="0" eaLnBrk="0" fontAlgn="base" latinLnBrk="0" hangingPunct="0">
                <a:lnSpc>
                  <a:spcPct val="100000"/>
                </a:lnSpc>
                <a:spcBef>
                  <a:spcPct val="0"/>
                </a:spcBef>
                <a:spcAft>
                  <a:spcPct val="0"/>
                </a:spcAft>
                <a:buClrTx/>
                <a:buSzTx/>
                <a:buFontTx/>
                <a:buNone/>
                <a:tabLst/>
                <a:defRPr/>
              </a:pPr>
              <a:t>24</a:t>
            </a:fld>
            <a:endPar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05890" name="Rectangle 2"/>
          <p:cNvSpPr>
            <a:spLocks noGrp="1" noRot="1" noChangeAspect="1" noChangeArrowheads="1" noTextEdit="1"/>
          </p:cNvSpPr>
          <p:nvPr>
            <p:ph type="sldImg"/>
          </p:nvPr>
        </p:nvSpPr>
        <p:spPr>
          <a:xfrm>
            <a:off x="111125" y="752475"/>
            <a:ext cx="6588125" cy="3706813"/>
          </a:xfrm>
          <a:ln/>
        </p:spPr>
      </p:sp>
      <p:sp>
        <p:nvSpPr>
          <p:cNvPr id="805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1242088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1" name="Rectangle 5"/>
          <p:cNvSpPr>
            <a:spLocks noGrp="1" noChangeArrowheads="1"/>
          </p:cNvSpPr>
          <p:nvPr>
            <p:ph type="sldNum" sz="quarter" idx="5"/>
          </p:nvPr>
        </p:nvSpPr>
        <p:spPr>
          <a:noFill/>
        </p:spPr>
        <p:txBody>
          <a:bodyPr/>
          <a:lstStyle/>
          <a:p>
            <a:pPr marL="0" marR="0" lvl="0" indent="0" algn="r" defTabSz="956039" rtl="0" eaLnBrk="0" fontAlgn="base" latinLnBrk="0" hangingPunct="0">
              <a:lnSpc>
                <a:spcPct val="100000"/>
              </a:lnSpc>
              <a:spcBef>
                <a:spcPct val="0"/>
              </a:spcBef>
              <a:spcAft>
                <a:spcPct val="0"/>
              </a:spcAft>
              <a:buClrTx/>
              <a:buSzTx/>
              <a:buFontTx/>
              <a:buNone/>
              <a:tabLst/>
              <a:defRPr/>
            </a:pPr>
            <a:fld id="{D4913B46-D3B1-4B02-8F29-8128C136C94E}" type="slidenum">
              <a:rPr kumimoji="0" lang="en-US"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56039" rtl="0" eaLnBrk="0" fontAlgn="base" latinLnBrk="0" hangingPunct="0">
                <a:lnSpc>
                  <a:spcPct val="100000"/>
                </a:lnSpc>
                <a:spcBef>
                  <a:spcPct val="0"/>
                </a:spcBef>
                <a:spcAft>
                  <a:spcPct val="0"/>
                </a:spcAft>
                <a:buClrTx/>
                <a:buSzTx/>
                <a:buFontTx/>
                <a:buNone/>
                <a:tabLst/>
                <a:defRPr/>
              </a:pPr>
              <a:t>25</a:t>
            </a:fld>
            <a:endPar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08962" name="Rectangle 5"/>
          <p:cNvSpPr txBox="1">
            <a:spLocks noGrp="1" noChangeArrowheads="1"/>
          </p:cNvSpPr>
          <p:nvPr/>
        </p:nvSpPr>
        <p:spPr bwMode="auto">
          <a:xfrm>
            <a:off x="3853199" y="9430829"/>
            <a:ext cx="2944479" cy="497396"/>
          </a:xfrm>
          <a:prstGeom prst="rect">
            <a:avLst/>
          </a:prstGeom>
          <a:noFill/>
          <a:ln w="9525">
            <a:noFill/>
            <a:miter lim="800000"/>
            <a:headEnd/>
            <a:tailEnd/>
          </a:ln>
        </p:spPr>
        <p:txBody>
          <a:bodyPr lIns="19898" tIns="0" rIns="19898" bIns="0" anchor="b"/>
          <a:lstStyle/>
          <a:p>
            <a:pPr marL="0" marR="0" lvl="0" indent="0" algn="r" defTabSz="956097" rtl="0" eaLnBrk="0" fontAlgn="base" latinLnBrk="0" hangingPunct="0">
              <a:lnSpc>
                <a:spcPct val="100000"/>
              </a:lnSpc>
              <a:spcBef>
                <a:spcPct val="0"/>
              </a:spcBef>
              <a:spcAft>
                <a:spcPct val="0"/>
              </a:spcAft>
              <a:buClrTx/>
              <a:buSzTx/>
              <a:buFontTx/>
              <a:buNone/>
              <a:tabLst/>
              <a:defRPr/>
            </a:pPr>
            <a:fld id="{92E73834-1004-44DF-A318-6A07DD21AB7A}" type="slidenum">
              <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56097" rtl="0" eaLnBrk="0" fontAlgn="base" latinLnBrk="0" hangingPunct="0">
                <a:lnSpc>
                  <a:spcPct val="100000"/>
                </a:lnSpc>
                <a:spcBef>
                  <a:spcPct val="0"/>
                </a:spcBef>
                <a:spcAft>
                  <a:spcPct val="0"/>
                </a:spcAft>
                <a:buClrTx/>
                <a:buSzTx/>
                <a:buFontTx/>
                <a:buNone/>
                <a:tabLst/>
                <a:defRPr/>
              </a:pPr>
              <a:t>25</a:t>
            </a:fld>
            <a:endPar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08963" name="Rectangle 5"/>
          <p:cNvSpPr txBox="1">
            <a:spLocks noGrp="1" noChangeArrowheads="1"/>
          </p:cNvSpPr>
          <p:nvPr/>
        </p:nvSpPr>
        <p:spPr bwMode="auto">
          <a:xfrm>
            <a:off x="3853199" y="9430829"/>
            <a:ext cx="2944479" cy="497396"/>
          </a:xfrm>
          <a:prstGeom prst="rect">
            <a:avLst/>
          </a:prstGeom>
          <a:noFill/>
          <a:ln w="9525">
            <a:noFill/>
            <a:miter lim="800000"/>
            <a:headEnd/>
            <a:tailEnd/>
          </a:ln>
        </p:spPr>
        <p:txBody>
          <a:bodyPr lIns="19898" tIns="0" rIns="19898" bIns="0" anchor="b"/>
          <a:lstStyle/>
          <a:p>
            <a:pPr marL="0" marR="0" lvl="0" indent="0" algn="r" defTabSz="956097" rtl="0" eaLnBrk="0" fontAlgn="base" latinLnBrk="0" hangingPunct="0">
              <a:lnSpc>
                <a:spcPct val="100000"/>
              </a:lnSpc>
              <a:spcBef>
                <a:spcPct val="0"/>
              </a:spcBef>
              <a:spcAft>
                <a:spcPct val="0"/>
              </a:spcAft>
              <a:buClrTx/>
              <a:buSzTx/>
              <a:buFontTx/>
              <a:buNone/>
              <a:tabLst/>
              <a:defRPr/>
            </a:pPr>
            <a:fld id="{20A9055F-02D8-48F8-A7D7-1051585518D8}" type="slidenum">
              <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56097" rtl="0" eaLnBrk="0" fontAlgn="base" latinLnBrk="0" hangingPunct="0">
                <a:lnSpc>
                  <a:spcPct val="100000"/>
                </a:lnSpc>
                <a:spcBef>
                  <a:spcPct val="0"/>
                </a:spcBef>
                <a:spcAft>
                  <a:spcPct val="0"/>
                </a:spcAft>
                <a:buClrTx/>
                <a:buSzTx/>
                <a:buFontTx/>
                <a:buNone/>
                <a:tabLst/>
                <a:defRPr/>
              </a:pPr>
              <a:t>25</a:t>
            </a:fld>
            <a:endPar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08964" name="Rectangle 2"/>
          <p:cNvSpPr>
            <a:spLocks noGrp="1" noRot="1" noChangeAspect="1" noChangeArrowheads="1" noTextEdit="1"/>
          </p:cNvSpPr>
          <p:nvPr>
            <p:ph type="sldImg"/>
          </p:nvPr>
        </p:nvSpPr>
        <p:spPr>
          <a:ln/>
        </p:spPr>
      </p:sp>
      <p:sp>
        <p:nvSpPr>
          <p:cNvPr id="808965" name="Rectangle 3"/>
          <p:cNvSpPr>
            <a:spLocks noGrp="1" noChangeArrowheads="1"/>
          </p:cNvSpPr>
          <p:nvPr>
            <p:ph type="body" idx="1"/>
          </p:nvPr>
        </p:nvSpPr>
        <p:spPr>
          <a:noFill/>
          <a:ln/>
        </p:spPr>
        <p:txBody>
          <a:bodyPr/>
          <a:lstStyle/>
          <a:p>
            <a:endParaRPr lang="en-GB"/>
          </a:p>
        </p:txBody>
      </p:sp>
    </p:spTree>
    <p:extLst>
      <p:ext uri="{BB962C8B-B14F-4D97-AF65-F5344CB8AC3E}">
        <p14:creationId xmlns:p14="http://schemas.microsoft.com/office/powerpoint/2010/main" val="3999084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1" name="Rectangle 5"/>
          <p:cNvSpPr>
            <a:spLocks noGrp="1" noChangeArrowheads="1"/>
          </p:cNvSpPr>
          <p:nvPr>
            <p:ph type="sldNum" sz="quarter" idx="5"/>
          </p:nvPr>
        </p:nvSpPr>
        <p:spPr>
          <a:noFill/>
        </p:spPr>
        <p:txBody>
          <a:bodyPr/>
          <a:lstStyle/>
          <a:p>
            <a:pPr marL="0" marR="0" lvl="0" indent="0" algn="r" defTabSz="956039" rtl="0" eaLnBrk="0" fontAlgn="base" latinLnBrk="0" hangingPunct="0">
              <a:lnSpc>
                <a:spcPct val="100000"/>
              </a:lnSpc>
              <a:spcBef>
                <a:spcPct val="0"/>
              </a:spcBef>
              <a:spcAft>
                <a:spcPct val="0"/>
              </a:spcAft>
              <a:buClrTx/>
              <a:buSzTx/>
              <a:buFontTx/>
              <a:buNone/>
              <a:tabLst/>
              <a:defRPr/>
            </a:pPr>
            <a:fld id="{D4913B46-D3B1-4B02-8F29-8128C136C94E}" type="slidenum">
              <a:rPr kumimoji="0" lang="en-US"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56039" rtl="0" eaLnBrk="0" fontAlgn="base" latinLnBrk="0" hangingPunct="0">
                <a:lnSpc>
                  <a:spcPct val="100000"/>
                </a:lnSpc>
                <a:spcBef>
                  <a:spcPct val="0"/>
                </a:spcBef>
                <a:spcAft>
                  <a:spcPct val="0"/>
                </a:spcAft>
                <a:buClrTx/>
                <a:buSzTx/>
                <a:buFontTx/>
                <a:buNone/>
                <a:tabLst/>
                <a:defRPr/>
              </a:pPr>
              <a:t>26</a:t>
            </a:fld>
            <a:endPar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08962" name="Rectangle 5"/>
          <p:cNvSpPr txBox="1">
            <a:spLocks noGrp="1" noChangeArrowheads="1"/>
          </p:cNvSpPr>
          <p:nvPr/>
        </p:nvSpPr>
        <p:spPr bwMode="auto">
          <a:xfrm>
            <a:off x="3853199" y="9430829"/>
            <a:ext cx="2944479" cy="497396"/>
          </a:xfrm>
          <a:prstGeom prst="rect">
            <a:avLst/>
          </a:prstGeom>
          <a:noFill/>
          <a:ln w="9525">
            <a:noFill/>
            <a:miter lim="800000"/>
            <a:headEnd/>
            <a:tailEnd/>
          </a:ln>
        </p:spPr>
        <p:txBody>
          <a:bodyPr lIns="19898" tIns="0" rIns="19898" bIns="0" anchor="b"/>
          <a:lstStyle/>
          <a:p>
            <a:pPr marL="0" marR="0" lvl="0" indent="0" algn="r" defTabSz="956097" rtl="0" eaLnBrk="0" fontAlgn="base" latinLnBrk="0" hangingPunct="0">
              <a:lnSpc>
                <a:spcPct val="100000"/>
              </a:lnSpc>
              <a:spcBef>
                <a:spcPct val="0"/>
              </a:spcBef>
              <a:spcAft>
                <a:spcPct val="0"/>
              </a:spcAft>
              <a:buClrTx/>
              <a:buSzTx/>
              <a:buFontTx/>
              <a:buNone/>
              <a:tabLst/>
              <a:defRPr/>
            </a:pPr>
            <a:fld id="{92E73834-1004-44DF-A318-6A07DD21AB7A}" type="slidenum">
              <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56097" rtl="0" eaLnBrk="0" fontAlgn="base" latinLnBrk="0" hangingPunct="0">
                <a:lnSpc>
                  <a:spcPct val="100000"/>
                </a:lnSpc>
                <a:spcBef>
                  <a:spcPct val="0"/>
                </a:spcBef>
                <a:spcAft>
                  <a:spcPct val="0"/>
                </a:spcAft>
                <a:buClrTx/>
                <a:buSzTx/>
                <a:buFontTx/>
                <a:buNone/>
                <a:tabLst/>
                <a:defRPr/>
              </a:pPr>
              <a:t>26</a:t>
            </a:fld>
            <a:endPar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08963" name="Rectangle 5"/>
          <p:cNvSpPr txBox="1">
            <a:spLocks noGrp="1" noChangeArrowheads="1"/>
          </p:cNvSpPr>
          <p:nvPr/>
        </p:nvSpPr>
        <p:spPr bwMode="auto">
          <a:xfrm>
            <a:off x="3853199" y="9430829"/>
            <a:ext cx="2944479" cy="497396"/>
          </a:xfrm>
          <a:prstGeom prst="rect">
            <a:avLst/>
          </a:prstGeom>
          <a:noFill/>
          <a:ln w="9525">
            <a:noFill/>
            <a:miter lim="800000"/>
            <a:headEnd/>
            <a:tailEnd/>
          </a:ln>
        </p:spPr>
        <p:txBody>
          <a:bodyPr lIns="19898" tIns="0" rIns="19898" bIns="0" anchor="b"/>
          <a:lstStyle/>
          <a:p>
            <a:pPr marL="0" marR="0" lvl="0" indent="0" algn="r" defTabSz="956097" rtl="0" eaLnBrk="0" fontAlgn="base" latinLnBrk="0" hangingPunct="0">
              <a:lnSpc>
                <a:spcPct val="100000"/>
              </a:lnSpc>
              <a:spcBef>
                <a:spcPct val="0"/>
              </a:spcBef>
              <a:spcAft>
                <a:spcPct val="0"/>
              </a:spcAft>
              <a:buClrTx/>
              <a:buSzTx/>
              <a:buFontTx/>
              <a:buNone/>
              <a:tabLst/>
              <a:defRPr/>
            </a:pPr>
            <a:fld id="{20A9055F-02D8-48F8-A7D7-1051585518D8}" type="slidenum">
              <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56097" rtl="0" eaLnBrk="0" fontAlgn="base" latinLnBrk="0" hangingPunct="0">
                <a:lnSpc>
                  <a:spcPct val="100000"/>
                </a:lnSpc>
                <a:spcBef>
                  <a:spcPct val="0"/>
                </a:spcBef>
                <a:spcAft>
                  <a:spcPct val="0"/>
                </a:spcAft>
                <a:buClrTx/>
                <a:buSzTx/>
                <a:buFontTx/>
                <a:buNone/>
                <a:tabLst/>
                <a:defRPr/>
              </a:pPr>
              <a:t>26</a:t>
            </a:fld>
            <a:endPar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08964" name="Rectangle 2"/>
          <p:cNvSpPr>
            <a:spLocks noGrp="1" noRot="1" noChangeAspect="1" noChangeArrowheads="1" noTextEdit="1"/>
          </p:cNvSpPr>
          <p:nvPr>
            <p:ph type="sldImg"/>
          </p:nvPr>
        </p:nvSpPr>
        <p:spPr>
          <a:ln/>
        </p:spPr>
      </p:sp>
      <p:sp>
        <p:nvSpPr>
          <p:cNvPr id="808965" name="Rectangle 3"/>
          <p:cNvSpPr>
            <a:spLocks noGrp="1" noChangeArrowheads="1"/>
          </p:cNvSpPr>
          <p:nvPr>
            <p:ph type="body" idx="1"/>
          </p:nvPr>
        </p:nvSpPr>
        <p:spPr>
          <a:noFill/>
          <a:ln/>
        </p:spPr>
        <p:txBody>
          <a:bodyPr/>
          <a:lstStyle/>
          <a:p>
            <a:endParaRPr lang="en-GB"/>
          </a:p>
        </p:txBody>
      </p:sp>
    </p:spTree>
    <p:extLst>
      <p:ext uri="{BB962C8B-B14F-4D97-AF65-F5344CB8AC3E}">
        <p14:creationId xmlns:p14="http://schemas.microsoft.com/office/powerpoint/2010/main" val="350470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a:prstGeom prst="rect">
            <a:avLst/>
          </a:prstGeom>
        </p:spPr>
        <p:txBody>
          <a:bodyPr/>
          <a:lstStyle>
            <a:lvl1pPr>
              <a:defRPr>
                <a:solidFill>
                  <a:srgbClr val="000099"/>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600204"/>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28478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4070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00"/>
          <p:cNvPicPr>
            <a:picLocks noChangeAspect="1" noChangeArrowheads="1"/>
          </p:cNvPicPr>
          <p:nvPr userDrawn="1"/>
        </p:nvPicPr>
        <p:blipFill>
          <a:blip r:embed="rId4" cstate="print"/>
          <a:srcRect/>
          <a:stretch>
            <a:fillRect/>
          </a:stretch>
        </p:blipFill>
        <p:spPr bwMode="auto">
          <a:xfrm>
            <a:off x="0" y="3"/>
            <a:ext cx="1727200" cy="569913"/>
          </a:xfrm>
          <a:prstGeom prst="rect">
            <a:avLst/>
          </a:prstGeom>
          <a:noFill/>
          <a:ln w="9525">
            <a:noFill/>
            <a:miter lim="800000"/>
            <a:headEnd/>
            <a:tailEnd/>
          </a:ln>
        </p:spPr>
      </p:pic>
      <p:sp>
        <p:nvSpPr>
          <p:cNvPr id="540649" name="Line 1001"/>
          <p:cNvSpPr>
            <a:spLocks noChangeShapeType="1"/>
          </p:cNvSpPr>
          <p:nvPr userDrawn="1"/>
        </p:nvSpPr>
        <p:spPr bwMode="auto">
          <a:xfrm>
            <a:off x="649820" y="685800"/>
            <a:ext cx="10991849"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p>
        </p:txBody>
      </p:sp>
      <p:sp>
        <p:nvSpPr>
          <p:cNvPr id="6" name="Rectangle 1003"/>
          <p:cNvSpPr>
            <a:spLocks noChangeArrowheads="1"/>
          </p:cNvSpPr>
          <p:nvPr userDrawn="1"/>
        </p:nvSpPr>
        <p:spPr bwMode="auto">
          <a:xfrm>
            <a:off x="11556601" y="6621252"/>
            <a:ext cx="635399"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defRPr/>
            </a:pPr>
            <a:r>
              <a:rPr lang="en-US" sz="1000" dirty="0" err="1" smtClean="0">
                <a:solidFill>
                  <a:srgbClr val="333399"/>
                </a:solidFill>
              </a:rPr>
              <a:t>cesg</a:t>
            </a:r>
            <a:r>
              <a:rPr lang="en-US" sz="1000" dirty="0" smtClean="0">
                <a:solidFill>
                  <a:srgbClr val="333399"/>
                </a:solidFill>
              </a:rPr>
              <a:t>-</a:t>
            </a:r>
            <a:fld id="{A695BC2C-BEAC-4E31-AADE-93F4F0C57784}" type="slidenum">
              <a:rPr lang="en-US" sz="1000" smtClean="0">
                <a:solidFill>
                  <a:srgbClr val="333399"/>
                </a:solidFill>
              </a:rPr>
              <a:pPr defTabSz="820738" eaLnBrk="0" hangingPunct="0">
                <a:defRPr/>
              </a:pPr>
              <a:t>‹#›</a:t>
            </a:fld>
            <a:endParaRPr lang="en-US" sz="1000" dirty="0">
              <a:solidFill>
                <a:srgbClr val="333399"/>
              </a:solidFill>
            </a:endParaRPr>
          </a:p>
        </p:txBody>
      </p:sp>
      <p:sp>
        <p:nvSpPr>
          <p:cNvPr id="5" name="Rectangle 2017"/>
          <p:cNvSpPr>
            <a:spLocks noChangeArrowheads="1"/>
          </p:cNvSpPr>
          <p:nvPr userDrawn="1"/>
        </p:nvSpPr>
        <p:spPr bwMode="auto">
          <a:xfrm>
            <a:off x="2" y="6621463"/>
            <a:ext cx="837377"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defRPr/>
            </a:pPr>
            <a:r>
              <a:rPr lang="en-US" sz="1000" b="1" baseline="0" dirty="0" smtClean="0">
                <a:solidFill>
                  <a:srgbClr val="333399"/>
                </a:solidFill>
                <a:latin typeface="Arial" charset="0"/>
              </a:rPr>
              <a:t>6 May </a:t>
            </a:r>
            <a:r>
              <a:rPr lang="en-US" sz="1000" b="1" dirty="0" smtClean="0">
                <a:solidFill>
                  <a:srgbClr val="333399"/>
                </a:solidFill>
                <a:latin typeface="Arial" charset="0"/>
              </a:rPr>
              <a:t>2019</a:t>
            </a:r>
            <a:endParaRPr lang="en-US" sz="1000" b="1" dirty="0">
              <a:solidFill>
                <a:srgbClr val="333399"/>
              </a:solidFill>
              <a:latin typeface="Arial" charset="0"/>
            </a:endParaRPr>
          </a:p>
        </p:txBody>
      </p:sp>
    </p:spTree>
    <p:extLst>
      <p:ext uri="{BB962C8B-B14F-4D97-AF65-F5344CB8AC3E}">
        <p14:creationId xmlns:p14="http://schemas.microsoft.com/office/powerpoint/2010/main" val="1045005480"/>
      </p:ext>
    </p:extLst>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par>
    </p:tnLst>
  </p:timing>
  <p:hf sldNum="0" hdr="0" ftr="0"/>
  <p:txStyles>
    <p:title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hyperlink" Target="http://public.ccsds.org/about/AreaDirectors/TakahiroYamada.aspx" TargetMode="External"/><Relationship Id="rId39" Type="http://schemas.openxmlformats.org/officeDocument/2006/relationships/image" Target="../media/image46.jpeg"/><Relationship Id="rId3" Type="http://schemas.openxmlformats.org/officeDocument/2006/relationships/image" Target="../media/image14.png"/><Relationship Id="rId21" Type="http://schemas.openxmlformats.org/officeDocument/2006/relationships/image" Target="../media/image32.png"/><Relationship Id="rId34" Type="http://schemas.openxmlformats.org/officeDocument/2006/relationships/image" Target="../media/image41.jpe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image" Target="../media/image34.jpeg"/><Relationship Id="rId33" Type="http://schemas.openxmlformats.org/officeDocument/2006/relationships/image" Target="../media/image40.jpeg"/><Relationship Id="rId38" Type="http://schemas.openxmlformats.org/officeDocument/2006/relationships/image" Target="../media/image45.png"/><Relationship Id="rId2" Type="http://schemas.openxmlformats.org/officeDocument/2006/relationships/image" Target="../media/image13.png"/><Relationship Id="rId16" Type="http://schemas.openxmlformats.org/officeDocument/2006/relationships/image" Target="../media/image27.png"/><Relationship Id="rId20" Type="http://schemas.openxmlformats.org/officeDocument/2006/relationships/image" Target="../media/image31.png"/><Relationship Id="rId29" Type="http://schemas.openxmlformats.org/officeDocument/2006/relationships/hyperlink" Target="http://public.ccsds.org/about/AreaDirectors/PeterShames.aspx" TargetMode="Externa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hyperlink" Target="http://public.ccsds.org/about/AreaDirectors/DaiStanton.aspx" TargetMode="External"/><Relationship Id="rId32" Type="http://schemas.openxmlformats.org/officeDocument/2006/relationships/image" Target="../media/image39.jpeg"/><Relationship Id="rId37" Type="http://schemas.openxmlformats.org/officeDocument/2006/relationships/image" Target="../media/image44.jpeg"/><Relationship Id="rId40" Type="http://schemas.openxmlformats.org/officeDocument/2006/relationships/image" Target="../media/image47.jpe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3.jpeg"/><Relationship Id="rId28" Type="http://schemas.openxmlformats.org/officeDocument/2006/relationships/image" Target="../media/image36.jpeg"/><Relationship Id="rId36" Type="http://schemas.openxmlformats.org/officeDocument/2006/relationships/image" Target="../media/image43.jpeg"/><Relationship Id="rId10" Type="http://schemas.openxmlformats.org/officeDocument/2006/relationships/image" Target="../media/image21.png"/><Relationship Id="rId19" Type="http://schemas.openxmlformats.org/officeDocument/2006/relationships/image" Target="../media/image30.png"/><Relationship Id="rId31" Type="http://schemas.openxmlformats.org/officeDocument/2006/relationships/image" Target="../media/image38.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hyperlink" Target="http://public.ccsds.org/about/AreaDirectors/GillesMoury.aspx" TargetMode="External"/><Relationship Id="rId27" Type="http://schemas.openxmlformats.org/officeDocument/2006/relationships/image" Target="../media/image35.jpeg"/><Relationship Id="rId30" Type="http://schemas.openxmlformats.org/officeDocument/2006/relationships/image" Target="../media/image37.jpeg"/><Relationship Id="rId35" Type="http://schemas.openxmlformats.org/officeDocument/2006/relationships/image" Target="../media/image4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www.ccsds.org/" TargetMode="External"/><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74626769"/>
              </p:ext>
            </p:extLst>
          </p:nvPr>
        </p:nvGraphicFramePr>
        <p:xfrm>
          <a:off x="1264077" y="3035963"/>
          <a:ext cx="9664701" cy="3731552"/>
        </p:xfrm>
        <a:graphic>
          <a:graphicData uri="http://schemas.openxmlformats.org/drawingml/2006/table">
            <a:tbl>
              <a:tblPr firstRow="1" bandRow="1">
                <a:tableStyleId>{5C22544A-7EE6-4342-B048-85BDC9FD1C3A}</a:tableStyleId>
              </a:tblPr>
              <a:tblGrid>
                <a:gridCol w="718655">
                  <a:extLst>
                    <a:ext uri="{9D8B030D-6E8A-4147-A177-3AD203B41FA5}">
                      <a16:colId xmlns:a16="http://schemas.microsoft.com/office/drawing/2014/main" val="20000"/>
                    </a:ext>
                  </a:extLst>
                </a:gridCol>
                <a:gridCol w="4817102">
                  <a:extLst>
                    <a:ext uri="{9D8B030D-6E8A-4147-A177-3AD203B41FA5}">
                      <a16:colId xmlns:a16="http://schemas.microsoft.com/office/drawing/2014/main" val="20001"/>
                    </a:ext>
                  </a:extLst>
                </a:gridCol>
                <a:gridCol w="4128944">
                  <a:extLst>
                    <a:ext uri="{9D8B030D-6E8A-4147-A177-3AD203B41FA5}">
                      <a16:colId xmlns:a16="http://schemas.microsoft.com/office/drawing/2014/main" val="20002"/>
                    </a:ext>
                  </a:extLst>
                </a:gridCol>
              </a:tblGrid>
              <a:tr h="400998">
                <a:tc gridSpan="2">
                  <a:txBody>
                    <a:bodyPr/>
                    <a:lstStyle/>
                    <a:p>
                      <a:pPr>
                        <a:lnSpc>
                          <a:spcPts val="1200"/>
                        </a:lnSpc>
                      </a:pPr>
                      <a:r>
                        <a:rPr lang="en-US" sz="1600" dirty="0" smtClean="0"/>
                        <a:t>CCSDS Opening Plenary</a:t>
                      </a:r>
                    </a:p>
                  </a:txBody>
                  <a:tcPr anchor="ctr"/>
                </a:tc>
                <a:tc hMerge="1">
                  <a:txBody>
                    <a:bodyPr/>
                    <a:lstStyle/>
                    <a:p>
                      <a:endParaRPr lang="en-US" dirty="0"/>
                    </a:p>
                  </a:txBody>
                  <a:tcPr/>
                </a:tc>
                <a:tc>
                  <a:txBody>
                    <a:bodyPr/>
                    <a:lstStyle/>
                    <a:p>
                      <a:pPr algn="r">
                        <a:lnSpc>
                          <a:spcPts val="1200"/>
                        </a:lnSpc>
                      </a:pPr>
                      <a:r>
                        <a:rPr lang="en-US" sz="1100" baseline="0" dirty="0" smtClean="0"/>
                        <a:t>6th May 2019</a:t>
                      </a:r>
                      <a:endParaRPr lang="en-US" sz="1100" dirty="0" smtClean="0"/>
                    </a:p>
                    <a:p>
                      <a:pPr algn="r">
                        <a:lnSpc>
                          <a:spcPts val="1200"/>
                        </a:lnSpc>
                      </a:pPr>
                      <a:r>
                        <a:rPr lang="en-US" sz="1100" baseline="0" dirty="0" smtClean="0"/>
                        <a:t>Mountain View, California, United States</a:t>
                      </a:r>
                      <a:endParaRPr lang="en-US" sz="1100" dirty="0"/>
                    </a:p>
                  </a:txBody>
                  <a:tcPr/>
                </a:tc>
                <a:extLst>
                  <a:ext uri="{0D108BD9-81ED-4DB2-BD59-A6C34878D82A}">
                    <a16:rowId xmlns:a16="http://schemas.microsoft.com/office/drawing/2014/main" val="10000"/>
                  </a:ext>
                </a:extLst>
              </a:tr>
              <a:tr h="400998">
                <a:tc>
                  <a:txBody>
                    <a:bodyPr/>
                    <a:lstStyle/>
                    <a:p>
                      <a:pPr>
                        <a:lnSpc>
                          <a:spcPts val="1200"/>
                        </a:lnSpc>
                      </a:pPr>
                      <a:r>
                        <a:rPr lang="en-US" sz="1200" b="1" dirty="0" smtClean="0"/>
                        <a:t>08:45</a:t>
                      </a:r>
                    </a:p>
                  </a:txBody>
                  <a:tcPr/>
                </a:tc>
                <a:tc>
                  <a:txBody>
                    <a:bodyPr/>
                    <a:lstStyle/>
                    <a:p>
                      <a:pPr>
                        <a:lnSpc>
                          <a:spcPts val="1200"/>
                        </a:lnSpc>
                      </a:pPr>
                      <a:r>
                        <a:rPr lang="en-US" sz="1200" b="1" dirty="0" smtClean="0"/>
                        <a:t>Opening</a:t>
                      </a:r>
                      <a:r>
                        <a:rPr lang="en-US" sz="1200" b="1" baseline="0" dirty="0" smtClean="0"/>
                        <a:t> remarks and welcome</a:t>
                      </a:r>
                    </a:p>
                  </a:txBody>
                  <a:tcPr/>
                </a:tc>
                <a:tc>
                  <a:txBody>
                    <a:bodyPr/>
                    <a:lstStyle/>
                    <a:p>
                      <a:pPr>
                        <a:lnSpc>
                          <a:spcPts val="1200"/>
                        </a:lnSpc>
                      </a:pPr>
                      <a:r>
                        <a:rPr lang="en-US" sz="1200" b="1" baseline="0" dirty="0" smtClean="0"/>
                        <a:t>Stephen Townes, CCSDS </a:t>
                      </a:r>
                      <a:r>
                        <a:rPr lang="en-US" sz="1200" b="1" baseline="0" smtClean="0"/>
                        <a:t>General Secretary </a:t>
                      </a:r>
                      <a:r>
                        <a:rPr lang="en-US" sz="1200" b="1" baseline="0" dirty="0" smtClean="0"/>
                        <a:t>and </a:t>
                      </a:r>
                    </a:p>
                    <a:p>
                      <a:pPr>
                        <a:lnSpc>
                          <a:spcPts val="1200"/>
                        </a:lnSpc>
                      </a:pPr>
                      <a:r>
                        <a:rPr lang="en-US" sz="1200" b="1" baseline="0" dirty="0" smtClean="0"/>
                        <a:t>Margherita di Giulio</a:t>
                      </a:r>
                      <a:r>
                        <a:rPr lang="en-US" sz="1200" b="1" dirty="0" smtClean="0"/>
                        <a:t>, CESG Chair</a:t>
                      </a:r>
                      <a:endParaRPr lang="en-US" sz="1200" b="1" baseline="0" dirty="0" smtClean="0"/>
                    </a:p>
                  </a:txBody>
                  <a:tcPr/>
                </a:tc>
                <a:extLst>
                  <a:ext uri="{0D108BD9-81ED-4DB2-BD59-A6C34878D82A}">
                    <a16:rowId xmlns:a16="http://schemas.microsoft.com/office/drawing/2014/main" val="10001"/>
                  </a:ext>
                </a:extLst>
              </a:tr>
              <a:tr h="400998">
                <a:tc>
                  <a:txBody>
                    <a:bodyPr/>
                    <a:lstStyle/>
                    <a:p>
                      <a:pPr>
                        <a:lnSpc>
                          <a:spcPts val="1200"/>
                        </a:lnSpc>
                      </a:pPr>
                      <a:r>
                        <a:rPr lang="en-US" sz="1200" b="1" dirty="0" smtClean="0"/>
                        <a:t>8:50</a:t>
                      </a:r>
                      <a:endParaRPr lang="en-US" sz="1200" b="1" dirty="0"/>
                    </a:p>
                  </a:txBody>
                  <a:tcPr/>
                </a:tc>
                <a:tc>
                  <a:txBody>
                    <a:bodyPr/>
                    <a:lstStyle/>
                    <a:p>
                      <a:pPr>
                        <a:lnSpc>
                          <a:spcPts val="1200"/>
                        </a:lnSpc>
                      </a:pPr>
                      <a:r>
                        <a:rPr lang="en-US" sz="1200" b="1" dirty="0" smtClean="0"/>
                        <a:t>CCSDS</a:t>
                      </a:r>
                      <a:r>
                        <a:rPr lang="en-US" sz="1200" b="1" baseline="0" dirty="0" smtClean="0"/>
                        <a:t> meeting overview: Administrative, Boot Camp, Meetings</a:t>
                      </a:r>
                      <a:endParaRPr lang="en-US" sz="1200" b="1" dirty="0"/>
                    </a:p>
                  </a:txBody>
                  <a:tcPr/>
                </a:tc>
                <a:tc>
                  <a:txBody>
                    <a:bodyPr/>
                    <a:lstStyle/>
                    <a:p>
                      <a:pPr>
                        <a:lnSpc>
                          <a:spcPts val="1200"/>
                        </a:lnSpc>
                      </a:pPr>
                      <a:r>
                        <a:rPr lang="en-US" sz="1200" b="1" baseline="0" dirty="0" smtClean="0"/>
                        <a:t>Michael Blackwood, CCSDS Secretariat</a:t>
                      </a:r>
                    </a:p>
                  </a:txBody>
                  <a:tcPr/>
                </a:tc>
                <a:extLst>
                  <a:ext uri="{0D108BD9-81ED-4DB2-BD59-A6C34878D82A}">
                    <a16:rowId xmlns:a16="http://schemas.microsoft.com/office/drawing/2014/main" val="10002"/>
                  </a:ext>
                </a:extLst>
              </a:tr>
              <a:tr h="383840">
                <a:tc>
                  <a:txBody>
                    <a:bodyPr/>
                    <a:lstStyle/>
                    <a:p>
                      <a:pPr>
                        <a:lnSpc>
                          <a:spcPts val="1200"/>
                        </a:lnSpc>
                      </a:pPr>
                      <a:r>
                        <a:rPr lang="en-US" sz="1200" b="1" dirty="0" smtClean="0"/>
                        <a:t>8:55</a:t>
                      </a:r>
                      <a:endParaRPr lang="en-US" sz="1200" b="1" dirty="0"/>
                    </a:p>
                  </a:txBody>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en-US" sz="1200" b="1" dirty="0" smtClean="0"/>
                        <a:t>NASA</a:t>
                      </a:r>
                      <a:r>
                        <a:rPr lang="en-US" sz="1200" b="1" baseline="0" dirty="0" smtClean="0"/>
                        <a:t> Human Exploration and </a:t>
                      </a:r>
                      <a:r>
                        <a:rPr lang="en-US" sz="1200" b="1" baseline="0" dirty="0" err="1" smtClean="0"/>
                        <a:t>Cislunar</a:t>
                      </a:r>
                      <a:r>
                        <a:rPr lang="en-US" sz="1200" b="1" baseline="0" dirty="0" smtClean="0"/>
                        <a:t> Science Initiatives</a:t>
                      </a:r>
                      <a:endParaRPr lang="en-US" sz="1200" b="1" dirty="0" smtClean="0"/>
                    </a:p>
                  </a:txBody>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en-US" sz="1200" b="1" kern="1200" baseline="0" dirty="0" smtClean="0">
                          <a:solidFill>
                            <a:schemeClr val="dk1"/>
                          </a:solidFill>
                          <a:latin typeface="+mn-lt"/>
                          <a:ea typeface="+mn-ea"/>
                          <a:cs typeface="+mn-cs"/>
                        </a:rPr>
                        <a:t>Phil </a:t>
                      </a:r>
                      <a:r>
                        <a:rPr lang="en-US" sz="1200" b="1" kern="1200" baseline="0" dirty="0" err="1" smtClean="0">
                          <a:solidFill>
                            <a:schemeClr val="dk1"/>
                          </a:solidFill>
                          <a:latin typeface="+mn-lt"/>
                          <a:ea typeface="+mn-ea"/>
                          <a:cs typeface="+mn-cs"/>
                        </a:rPr>
                        <a:t>Liebrecht</a:t>
                      </a:r>
                      <a:r>
                        <a:rPr lang="en-US" sz="1200" b="1" kern="1200" baseline="0" dirty="0" smtClean="0">
                          <a:solidFill>
                            <a:schemeClr val="dk1"/>
                          </a:solidFill>
                          <a:latin typeface="+mn-lt"/>
                          <a:ea typeface="+mn-ea"/>
                          <a:cs typeface="+mn-cs"/>
                        </a:rPr>
                        <a:t>, </a:t>
                      </a:r>
                      <a:r>
                        <a:rPr lang="en-US" sz="1200" b="0" i="0" kern="1200" baseline="0" dirty="0" smtClean="0">
                          <a:solidFill>
                            <a:schemeClr val="dk1"/>
                          </a:solidFill>
                          <a:latin typeface="+mn-lt"/>
                          <a:ea typeface="+mn-ea"/>
                          <a:cs typeface="+mn-cs"/>
                        </a:rPr>
                        <a:t>Assistant Deputy Associate Administrator for NASA Space Communications and Navigation</a:t>
                      </a:r>
                    </a:p>
                  </a:txBody>
                  <a:tcPr/>
                </a:tc>
                <a:extLst>
                  <a:ext uri="{0D108BD9-81ED-4DB2-BD59-A6C34878D82A}">
                    <a16:rowId xmlns:a16="http://schemas.microsoft.com/office/drawing/2014/main" val="1170769572"/>
                  </a:ext>
                </a:extLst>
              </a:tr>
              <a:tr h="246768">
                <a:tc>
                  <a:txBody>
                    <a:bodyPr/>
                    <a:lstStyle/>
                    <a:p>
                      <a:pPr>
                        <a:lnSpc>
                          <a:spcPts val="1200"/>
                        </a:lnSpc>
                      </a:pPr>
                      <a:r>
                        <a:rPr lang="en-US" sz="1200" b="1" dirty="0" smtClean="0"/>
                        <a:t>9:10</a:t>
                      </a:r>
                      <a:endParaRPr lang="en-US" sz="1200" b="1" dirty="0"/>
                    </a:p>
                  </a:txBody>
                  <a:tcPr/>
                </a:tc>
                <a:tc>
                  <a:txBody>
                    <a:bodyPr/>
                    <a:lstStyle/>
                    <a:p>
                      <a:pPr>
                        <a:lnSpc>
                          <a:spcPts val="1200"/>
                        </a:lnSpc>
                      </a:pPr>
                      <a:r>
                        <a:rPr lang="en-US" sz="1200" b="1" dirty="0" smtClean="0"/>
                        <a:t>CESG Open Issues &amp; More</a:t>
                      </a:r>
                      <a:endParaRPr lang="en-US" sz="1200" b="1" dirty="0"/>
                    </a:p>
                  </a:txBody>
                  <a:tcPr/>
                </a:tc>
                <a:tc>
                  <a:txBody>
                    <a:bodyPr/>
                    <a:lstStyle/>
                    <a:p>
                      <a:pPr>
                        <a:lnSpc>
                          <a:spcPts val="1200"/>
                        </a:lnSpc>
                      </a:pPr>
                      <a:r>
                        <a:rPr lang="en-US" sz="1200" b="1" baseline="0" dirty="0" smtClean="0"/>
                        <a:t>Margherita di Giulio</a:t>
                      </a:r>
                      <a:r>
                        <a:rPr lang="en-US" sz="1200" b="1" dirty="0" smtClean="0"/>
                        <a:t>, CESG Chair</a:t>
                      </a:r>
                      <a:endParaRPr lang="en-US" sz="1200" b="1" dirty="0"/>
                    </a:p>
                  </a:txBody>
                  <a:tcPr/>
                </a:tc>
                <a:extLst>
                  <a:ext uri="{0D108BD9-81ED-4DB2-BD59-A6C34878D82A}">
                    <a16:rowId xmlns:a16="http://schemas.microsoft.com/office/drawing/2014/main" val="10003"/>
                  </a:ext>
                </a:extLst>
              </a:tr>
              <a:tr h="246768">
                <a:tc>
                  <a:txBody>
                    <a:bodyPr/>
                    <a:lstStyle/>
                    <a:p>
                      <a:pPr>
                        <a:lnSpc>
                          <a:spcPts val="1200"/>
                        </a:lnSpc>
                      </a:pPr>
                      <a:r>
                        <a:rPr lang="en-US" sz="1200" b="1" dirty="0" smtClean="0"/>
                        <a:t>9:15</a:t>
                      </a:r>
                      <a:endParaRPr lang="en-US" sz="1200" b="1" dirty="0"/>
                    </a:p>
                  </a:txBody>
                  <a:tcPr/>
                </a:tc>
                <a:tc>
                  <a:txBody>
                    <a:bodyPr/>
                    <a:lstStyle/>
                    <a:p>
                      <a:pPr>
                        <a:lnSpc>
                          <a:spcPts val="1200"/>
                        </a:lnSpc>
                      </a:pPr>
                      <a:r>
                        <a:rPr lang="en-US" sz="1200" b="1" dirty="0" smtClean="0"/>
                        <a:t>Systems Engineering Area objectives</a:t>
                      </a:r>
                      <a:endParaRPr lang="en-US" sz="1200" b="1" dirty="0"/>
                    </a:p>
                  </a:txBody>
                  <a:tcPr/>
                </a:tc>
                <a:tc>
                  <a:txBody>
                    <a:bodyPr/>
                    <a:lstStyle/>
                    <a:p>
                      <a:pPr>
                        <a:lnSpc>
                          <a:spcPts val="1200"/>
                        </a:lnSpc>
                      </a:pPr>
                      <a:r>
                        <a:rPr lang="en-US" sz="1200" b="1" dirty="0" smtClean="0"/>
                        <a:t>Peter Shames, SEA</a:t>
                      </a:r>
                      <a:r>
                        <a:rPr lang="en-US" sz="1200" b="1" baseline="0" dirty="0" smtClean="0"/>
                        <a:t> Area Director</a:t>
                      </a:r>
                      <a:endParaRPr lang="en-US" sz="1200" b="1" dirty="0"/>
                    </a:p>
                  </a:txBody>
                  <a:tcPr/>
                </a:tc>
                <a:extLst>
                  <a:ext uri="{0D108BD9-81ED-4DB2-BD59-A6C34878D82A}">
                    <a16:rowId xmlns:a16="http://schemas.microsoft.com/office/drawing/2014/main" val="10004"/>
                  </a:ext>
                </a:extLst>
              </a:tr>
              <a:tr h="400998">
                <a:tc>
                  <a:txBody>
                    <a:bodyPr/>
                    <a:lstStyle/>
                    <a:p>
                      <a:pPr>
                        <a:lnSpc>
                          <a:spcPts val="1200"/>
                        </a:lnSpc>
                      </a:pPr>
                      <a:r>
                        <a:rPr lang="en-US" sz="1200" b="1" dirty="0" smtClean="0"/>
                        <a:t>9:20</a:t>
                      </a:r>
                      <a:endParaRPr lang="en-US" sz="1200" b="1" dirty="0"/>
                    </a:p>
                  </a:txBody>
                  <a:tcPr/>
                </a:tc>
                <a:tc>
                  <a:txBody>
                    <a:bodyPr/>
                    <a:lstStyle/>
                    <a:p>
                      <a:pPr>
                        <a:lnSpc>
                          <a:spcPts val="1200"/>
                        </a:lnSpc>
                      </a:pPr>
                      <a:r>
                        <a:rPr lang="en-US" sz="1200" b="1" dirty="0" smtClean="0"/>
                        <a:t>Mission Ops and Information Mgt Services</a:t>
                      </a:r>
                      <a:r>
                        <a:rPr lang="en-US" sz="1200" b="1" baseline="0" dirty="0" smtClean="0"/>
                        <a:t> </a:t>
                      </a:r>
                      <a:r>
                        <a:rPr lang="en-US" sz="1200" b="1" dirty="0" smtClean="0"/>
                        <a:t>Area objectives</a:t>
                      </a:r>
                      <a:endParaRPr lang="en-US" sz="1200" b="1" dirty="0"/>
                    </a:p>
                  </a:txBody>
                  <a:tcPr/>
                </a:tc>
                <a:tc>
                  <a:txBody>
                    <a:bodyPr/>
                    <a:lstStyle/>
                    <a:p>
                      <a:pPr>
                        <a:lnSpc>
                          <a:spcPts val="1200"/>
                        </a:lnSpc>
                      </a:pPr>
                      <a:r>
                        <a:rPr lang="en-US" sz="1200" b="1" dirty="0" smtClean="0"/>
                        <a:t>Mario</a:t>
                      </a:r>
                      <a:r>
                        <a:rPr lang="en-US" sz="1200" b="1" baseline="0" dirty="0" smtClean="0"/>
                        <a:t> </a:t>
                      </a:r>
                      <a:r>
                        <a:rPr lang="en-US" sz="1200" b="1" baseline="0" dirty="0" err="1" smtClean="0"/>
                        <a:t>Merri</a:t>
                      </a:r>
                      <a:r>
                        <a:rPr lang="en-US" sz="1200" b="1" dirty="0" smtClean="0"/>
                        <a:t>, MOIMS </a:t>
                      </a:r>
                      <a:r>
                        <a:rPr lang="en-US" sz="1200" b="1" baseline="0" dirty="0" smtClean="0"/>
                        <a:t>Area Director</a:t>
                      </a:r>
                      <a:endParaRPr lang="en-US" sz="1200" b="1" dirty="0"/>
                    </a:p>
                  </a:txBody>
                  <a:tcPr/>
                </a:tc>
                <a:extLst>
                  <a:ext uri="{0D108BD9-81ED-4DB2-BD59-A6C34878D82A}">
                    <a16:rowId xmlns:a16="http://schemas.microsoft.com/office/drawing/2014/main" val="10005"/>
                  </a:ext>
                </a:extLst>
              </a:tr>
              <a:tr h="246768">
                <a:tc>
                  <a:txBody>
                    <a:bodyPr/>
                    <a:lstStyle/>
                    <a:p>
                      <a:pPr>
                        <a:lnSpc>
                          <a:spcPts val="1200"/>
                        </a:lnSpc>
                      </a:pPr>
                      <a:r>
                        <a:rPr lang="en-US" sz="1200" b="1" dirty="0" smtClean="0"/>
                        <a:t>9:25</a:t>
                      </a:r>
                      <a:endParaRPr lang="en-US" sz="1200" b="1" dirty="0"/>
                    </a:p>
                  </a:txBody>
                  <a:tcPr/>
                </a:tc>
                <a:tc>
                  <a:txBody>
                    <a:bodyPr/>
                    <a:lstStyle/>
                    <a:p>
                      <a:pPr>
                        <a:lnSpc>
                          <a:spcPts val="1200"/>
                        </a:lnSpc>
                      </a:pPr>
                      <a:r>
                        <a:rPr lang="en-US" sz="1200" b="1" dirty="0" smtClean="0"/>
                        <a:t>Cross</a:t>
                      </a:r>
                      <a:r>
                        <a:rPr lang="en-US" sz="1200" b="1" baseline="0" dirty="0" smtClean="0"/>
                        <a:t> Support Services </a:t>
                      </a:r>
                      <a:r>
                        <a:rPr lang="en-US" sz="1200" b="1" dirty="0" smtClean="0"/>
                        <a:t>Area</a:t>
                      </a:r>
                      <a:r>
                        <a:rPr lang="en-US" sz="1200" b="1" baseline="0" dirty="0" smtClean="0"/>
                        <a:t> objectives</a:t>
                      </a:r>
                      <a:endParaRPr lang="en-US" sz="1200" b="1" dirty="0"/>
                    </a:p>
                  </a:txBody>
                  <a:tcPr/>
                </a:tc>
                <a:tc>
                  <a:txBody>
                    <a:bodyPr/>
                    <a:lstStyle/>
                    <a:p>
                      <a:pPr>
                        <a:lnSpc>
                          <a:spcPts val="1200"/>
                        </a:lnSpc>
                      </a:pPr>
                      <a:r>
                        <a:rPr lang="en-US" sz="1200" b="1" dirty="0" smtClean="0"/>
                        <a:t>Erik</a:t>
                      </a:r>
                      <a:r>
                        <a:rPr lang="en-US" sz="1200" b="1" baseline="0" dirty="0" smtClean="0"/>
                        <a:t> Barkley</a:t>
                      </a:r>
                      <a:r>
                        <a:rPr lang="en-US" sz="1200" b="1" dirty="0" smtClean="0"/>
                        <a:t>, CSS </a:t>
                      </a:r>
                      <a:r>
                        <a:rPr lang="en-US" sz="1200" b="1" baseline="0" dirty="0" smtClean="0"/>
                        <a:t>Area Director</a:t>
                      </a:r>
                      <a:endParaRPr lang="en-US" sz="1200" b="1" dirty="0"/>
                    </a:p>
                  </a:txBody>
                  <a:tcPr/>
                </a:tc>
                <a:extLst>
                  <a:ext uri="{0D108BD9-81ED-4DB2-BD59-A6C34878D82A}">
                    <a16:rowId xmlns:a16="http://schemas.microsoft.com/office/drawing/2014/main" val="10006"/>
                  </a:ext>
                </a:extLst>
              </a:tr>
              <a:tr h="246768">
                <a:tc>
                  <a:txBody>
                    <a:bodyPr/>
                    <a:lstStyle/>
                    <a:p>
                      <a:pPr>
                        <a:lnSpc>
                          <a:spcPts val="1200"/>
                        </a:lnSpc>
                      </a:pPr>
                      <a:r>
                        <a:rPr lang="en-US" sz="1200" b="1" dirty="0" smtClean="0"/>
                        <a:t>9:30</a:t>
                      </a:r>
                      <a:endParaRPr lang="en-US" sz="1200" b="1" dirty="0"/>
                    </a:p>
                  </a:txBody>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en-US" sz="1200" b="1" dirty="0" smtClean="0"/>
                        <a:t>Spacecraft</a:t>
                      </a:r>
                      <a:r>
                        <a:rPr lang="en-US" sz="1200" b="1" baseline="0" dirty="0" smtClean="0"/>
                        <a:t> Onboard Interface Services </a:t>
                      </a:r>
                      <a:r>
                        <a:rPr lang="en-US" sz="1200" b="1" dirty="0" smtClean="0"/>
                        <a:t>Area objectives</a:t>
                      </a:r>
                    </a:p>
                  </a:txBody>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en-US" sz="1200" b="1" dirty="0" smtClean="0"/>
                        <a:t>Jonathan</a:t>
                      </a:r>
                      <a:r>
                        <a:rPr lang="en-US" sz="1200" b="1" baseline="0" dirty="0" smtClean="0"/>
                        <a:t> Wilmot</a:t>
                      </a:r>
                      <a:r>
                        <a:rPr lang="en-US" sz="1200" b="1" dirty="0" smtClean="0"/>
                        <a:t>, SOIS</a:t>
                      </a:r>
                      <a:r>
                        <a:rPr lang="en-US" sz="1200" b="1" baseline="0" dirty="0" smtClean="0"/>
                        <a:t> Area Director</a:t>
                      </a:r>
                      <a:endParaRPr lang="en-US" sz="1200" b="1" dirty="0" smtClean="0"/>
                    </a:p>
                  </a:txBody>
                  <a:tcPr/>
                </a:tc>
                <a:extLst>
                  <a:ext uri="{0D108BD9-81ED-4DB2-BD59-A6C34878D82A}">
                    <a16:rowId xmlns:a16="http://schemas.microsoft.com/office/drawing/2014/main" val="999848162"/>
                  </a:ext>
                </a:extLst>
              </a:tr>
              <a:tr h="246768">
                <a:tc>
                  <a:txBody>
                    <a:bodyPr/>
                    <a:lstStyle/>
                    <a:p>
                      <a:pPr>
                        <a:lnSpc>
                          <a:spcPts val="1200"/>
                        </a:lnSpc>
                      </a:pPr>
                      <a:r>
                        <a:rPr lang="en-US" sz="1200" b="1" dirty="0" smtClean="0"/>
                        <a:t>9:35</a:t>
                      </a:r>
                      <a:endParaRPr lang="en-US" sz="1200" b="1" dirty="0"/>
                    </a:p>
                  </a:txBody>
                  <a:tcPr/>
                </a:tc>
                <a:tc>
                  <a:txBody>
                    <a:bodyPr/>
                    <a:lstStyle/>
                    <a:p>
                      <a:pPr>
                        <a:lnSpc>
                          <a:spcPts val="1200"/>
                        </a:lnSpc>
                      </a:pPr>
                      <a:r>
                        <a:rPr lang="en-US" sz="1200" b="1" dirty="0" smtClean="0"/>
                        <a:t>Space Link Services Area objectives</a:t>
                      </a:r>
                      <a:endParaRPr lang="en-US" sz="1200" b="1" dirty="0"/>
                    </a:p>
                  </a:txBody>
                  <a:tcPr/>
                </a:tc>
                <a:tc>
                  <a:txBody>
                    <a:bodyPr/>
                    <a:lstStyle/>
                    <a:p>
                      <a:pPr>
                        <a:lnSpc>
                          <a:spcPts val="1200"/>
                        </a:lnSpc>
                      </a:pPr>
                      <a:r>
                        <a:rPr lang="en-US" sz="1200" b="1" dirty="0" smtClean="0"/>
                        <a:t>Gian-Paolo Calzolari, SLS</a:t>
                      </a:r>
                      <a:r>
                        <a:rPr lang="en-US" sz="1200" b="1" baseline="0" dirty="0" smtClean="0"/>
                        <a:t> Area Director</a:t>
                      </a:r>
                      <a:endParaRPr lang="en-US" sz="1200" b="1" dirty="0"/>
                    </a:p>
                  </a:txBody>
                  <a:tcPr/>
                </a:tc>
                <a:extLst>
                  <a:ext uri="{0D108BD9-81ED-4DB2-BD59-A6C34878D82A}">
                    <a16:rowId xmlns:a16="http://schemas.microsoft.com/office/drawing/2014/main" val="10007"/>
                  </a:ext>
                </a:extLst>
              </a:tr>
              <a:tr h="246768">
                <a:tc>
                  <a:txBody>
                    <a:bodyPr/>
                    <a:lstStyle/>
                    <a:p>
                      <a:pPr>
                        <a:lnSpc>
                          <a:spcPts val="1200"/>
                        </a:lnSpc>
                      </a:pPr>
                      <a:r>
                        <a:rPr lang="en-US" sz="1200" b="1" dirty="0" smtClean="0"/>
                        <a:t>9:40</a:t>
                      </a:r>
                      <a:endParaRPr lang="en-US" sz="1200" b="1" dirty="0"/>
                    </a:p>
                  </a:txBody>
                  <a:tcPr/>
                </a:tc>
                <a:tc>
                  <a:txBody>
                    <a:bodyPr/>
                    <a:lstStyle/>
                    <a:p>
                      <a:pPr>
                        <a:lnSpc>
                          <a:spcPts val="1200"/>
                        </a:lnSpc>
                      </a:pPr>
                      <a:r>
                        <a:rPr lang="en-US" sz="1200" b="1" dirty="0" smtClean="0"/>
                        <a:t>Space Internet Services Area objectives</a:t>
                      </a:r>
                      <a:endParaRPr lang="en-US" sz="1200" b="1" dirty="0"/>
                    </a:p>
                  </a:txBody>
                  <a:tcPr/>
                </a:tc>
                <a:tc>
                  <a:txBody>
                    <a:bodyPr/>
                    <a:lstStyle/>
                    <a:p>
                      <a:pPr>
                        <a:lnSpc>
                          <a:spcPts val="1200"/>
                        </a:lnSpc>
                      </a:pPr>
                      <a:r>
                        <a:rPr lang="en-US" sz="1200" b="1" dirty="0" smtClean="0"/>
                        <a:t>Scott</a:t>
                      </a:r>
                      <a:r>
                        <a:rPr lang="en-US" sz="1200" b="1" baseline="0" dirty="0" smtClean="0"/>
                        <a:t> Burleigh</a:t>
                      </a:r>
                      <a:r>
                        <a:rPr lang="en-US" sz="1200" b="1" dirty="0" smtClean="0"/>
                        <a:t>, SIS </a:t>
                      </a:r>
                      <a:r>
                        <a:rPr lang="en-US" sz="1200" b="1" baseline="0" dirty="0" smtClean="0"/>
                        <a:t>Area Director</a:t>
                      </a:r>
                      <a:endParaRPr lang="en-US" sz="1200" b="1" dirty="0"/>
                    </a:p>
                  </a:txBody>
                  <a:tcPr/>
                </a:tc>
                <a:extLst>
                  <a:ext uri="{0D108BD9-81ED-4DB2-BD59-A6C34878D82A}">
                    <a16:rowId xmlns:a16="http://schemas.microsoft.com/office/drawing/2014/main" val="10008"/>
                  </a:ext>
                </a:extLst>
              </a:tr>
              <a:tr h="250712">
                <a:tc>
                  <a:txBody>
                    <a:bodyPr/>
                    <a:lstStyle/>
                    <a:p>
                      <a:pPr>
                        <a:lnSpc>
                          <a:spcPts val="1200"/>
                        </a:lnSpc>
                      </a:pPr>
                      <a:r>
                        <a:rPr lang="en-US" sz="1200" b="1" dirty="0" smtClean="0"/>
                        <a:t>09:45</a:t>
                      </a:r>
                      <a:endParaRPr lang="en-US" sz="1200" b="1" dirty="0"/>
                    </a:p>
                  </a:txBody>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en-US" sz="1200" b="1" dirty="0" smtClean="0"/>
                        <a:t>Closing remarks; Adjourn</a:t>
                      </a:r>
                    </a:p>
                  </a:txBody>
                  <a:tcPr/>
                </a:tc>
                <a:tc>
                  <a:txBody>
                    <a:bodyPr/>
                    <a:lstStyle/>
                    <a:p>
                      <a:pPr>
                        <a:lnSpc>
                          <a:spcPts val="1200"/>
                        </a:lnSpc>
                      </a:pPr>
                      <a:endParaRPr lang="en-US" sz="1200" b="1" dirty="0"/>
                    </a:p>
                  </a:txBody>
                  <a:tcPr/>
                </a:tc>
                <a:extLst>
                  <a:ext uri="{0D108BD9-81ED-4DB2-BD59-A6C34878D82A}">
                    <a16:rowId xmlns:a16="http://schemas.microsoft.com/office/drawing/2014/main" val="10009"/>
                  </a:ext>
                </a:extLst>
              </a:tr>
            </a:tbl>
          </a:graphicData>
        </a:graphic>
      </p:graphicFrame>
      <p:pic>
        <p:nvPicPr>
          <p:cNvPr id="6" name="Picture 2" descr="https://www.nasa.gov/sites/default/files/thumbnails/image/acd08-0105-023_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811"/>
          <a:stretch/>
        </p:blipFill>
        <p:spPr bwMode="auto">
          <a:xfrm>
            <a:off x="4242028" y="740339"/>
            <a:ext cx="3708800" cy="22956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NASA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6614" y="1132595"/>
            <a:ext cx="1828571" cy="151111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11163" y="1010988"/>
            <a:ext cx="4002020" cy="1754326"/>
          </a:xfrm>
          <a:prstGeom prst="rect">
            <a:avLst/>
          </a:prstGeom>
          <a:noFill/>
          <a:ln>
            <a:solidFill>
              <a:srgbClr val="FF0000"/>
            </a:solidFill>
          </a:ln>
        </p:spPr>
        <p:txBody>
          <a:bodyPr wrap="square" rtlCol="0">
            <a:spAutoFit/>
          </a:bodyPr>
          <a:lstStyle/>
          <a:p>
            <a:r>
              <a:rPr lang="en-US" b="1" dirty="0" smtClean="0">
                <a:solidFill>
                  <a:srgbClr val="FF0000"/>
                </a:solidFill>
              </a:rPr>
              <a:t>&gt;195 Participants</a:t>
            </a:r>
          </a:p>
          <a:p>
            <a:pPr>
              <a:tabLst>
                <a:tab pos="1600200" algn="l"/>
                <a:tab pos="2057400" algn="l"/>
                <a:tab pos="3543300" algn="l"/>
              </a:tabLst>
            </a:pPr>
            <a:r>
              <a:rPr lang="en-US" b="1" dirty="0" smtClean="0"/>
              <a:t>CNES	13	CNSA	5</a:t>
            </a:r>
          </a:p>
          <a:p>
            <a:pPr>
              <a:tabLst>
                <a:tab pos="1600200" algn="l"/>
                <a:tab pos="2057400" algn="l"/>
                <a:tab pos="3543300" algn="l"/>
              </a:tabLst>
            </a:pPr>
            <a:r>
              <a:rPr lang="en-US" b="1" dirty="0" smtClean="0"/>
              <a:t>CSA	2	DLR	21</a:t>
            </a:r>
          </a:p>
          <a:p>
            <a:pPr>
              <a:tabLst>
                <a:tab pos="1600200" algn="l"/>
                <a:tab pos="2057400" algn="l"/>
                <a:tab pos="3543300" algn="l"/>
              </a:tabLst>
            </a:pPr>
            <a:r>
              <a:rPr lang="en-US" b="1" dirty="0" smtClean="0"/>
              <a:t>ESA	37	JAXA	12</a:t>
            </a:r>
          </a:p>
          <a:p>
            <a:pPr>
              <a:tabLst>
                <a:tab pos="1600200" algn="l"/>
                <a:tab pos="2057400" algn="l"/>
                <a:tab pos="3543300" algn="l"/>
              </a:tabLst>
            </a:pPr>
            <a:r>
              <a:rPr lang="en-US" b="1" dirty="0" smtClean="0"/>
              <a:t>ROSCOSMOS	5	NASA	93</a:t>
            </a:r>
          </a:p>
          <a:p>
            <a:pPr>
              <a:tabLst>
                <a:tab pos="1600200" algn="l"/>
                <a:tab pos="2057400" algn="l"/>
                <a:tab pos="3543300" algn="l"/>
              </a:tabLst>
            </a:pPr>
            <a:r>
              <a:rPr lang="en-US" b="1" dirty="0" smtClean="0"/>
              <a:t>UKSA	5	South Korea	4</a:t>
            </a:r>
            <a:endParaRPr lang="en-US" b="1" dirty="0"/>
          </a:p>
        </p:txBody>
      </p:sp>
    </p:spTree>
    <p:extLst>
      <p:ext uri="{BB962C8B-B14F-4D97-AF65-F5344CB8AC3E}">
        <p14:creationId xmlns:p14="http://schemas.microsoft.com/office/powerpoint/2010/main" val="29870398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561845" y="129243"/>
            <a:ext cx="7043737" cy="3365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a:lstStyle>
          <a:p>
            <a:r>
              <a:rPr lang="en-US" kern="0" dirty="0" smtClean="0">
                <a:solidFill>
                  <a:srgbClr val="000099"/>
                </a:solidFill>
                <a:effectLst>
                  <a:outerShdw blurRad="38100" dist="38100" dir="2700000" algn="tl">
                    <a:srgbClr val="000000">
                      <a:alpha val="43137"/>
                    </a:srgbClr>
                  </a:outerShdw>
                </a:effectLst>
              </a:rPr>
              <a:t>Members of the CESG</a:t>
            </a:r>
          </a:p>
        </p:txBody>
      </p:sp>
      <p:sp>
        <p:nvSpPr>
          <p:cNvPr id="3" name="Rectangle 2"/>
          <p:cNvSpPr/>
          <p:nvPr/>
        </p:nvSpPr>
        <p:spPr>
          <a:xfrm>
            <a:off x="8039985" y="1434625"/>
            <a:ext cx="3132177" cy="3754874"/>
          </a:xfrm>
          <a:prstGeom prst="rect">
            <a:avLst/>
          </a:prstGeom>
          <a:solidFill>
            <a:srgbClr val="FFFF99"/>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tab pos="1257300" algn="l"/>
              </a:tabLst>
              <a:defRPr/>
            </a:pPr>
            <a:r>
              <a:rPr kumimoji="0" lang="en-US" b="1" i="0" u="none" strike="noStrike" kern="1200" cap="none" spc="0" normalizeH="0" baseline="0" noProof="0" dirty="0" smtClean="0">
                <a:ln>
                  <a:noFill/>
                </a:ln>
                <a:solidFill>
                  <a:srgbClr val="000099"/>
                </a:solidFill>
                <a:effectLst/>
                <a:uLnTx/>
                <a:uFillTx/>
                <a:latin typeface="Arial" panose="020B0604020202020204" pitchFamily="34" charset="0"/>
                <a:cs typeface="Arial" panose="020B0604020202020204" pitchFamily="34" charset="0"/>
              </a:rPr>
              <a:t>Chair	</a:t>
            </a:r>
            <a:r>
              <a:rPr kumimoji="0" lang="en-US" b="1" i="1" u="none" strike="noStrike" kern="1200" cap="none" spc="0" normalizeH="0" baseline="0" noProof="0" dirty="0" smtClean="0">
                <a:ln>
                  <a:noFill/>
                </a:ln>
                <a:solidFill>
                  <a:srgbClr val="000099"/>
                </a:solidFill>
                <a:effectLst/>
                <a:uLnTx/>
                <a:uFillTx/>
                <a:latin typeface="Arial" panose="020B0604020202020204" pitchFamily="34" charset="0"/>
                <a:cs typeface="Arial" panose="020B0604020202020204" pitchFamily="34" charset="0"/>
              </a:rPr>
              <a:t>M. </a:t>
            </a:r>
            <a:r>
              <a:rPr kumimoji="0" lang="en-US" b="1" i="1" u="none" strike="noStrike" kern="1200" cap="none" spc="0" normalizeH="0" baseline="0" noProof="0" dirty="0">
                <a:ln>
                  <a:noFill/>
                </a:ln>
                <a:solidFill>
                  <a:srgbClr val="000099"/>
                </a:solidFill>
                <a:effectLst/>
                <a:uLnTx/>
                <a:uFillTx/>
                <a:latin typeface="Arial" panose="020B0604020202020204" pitchFamily="34" charset="0"/>
                <a:cs typeface="Arial" panose="020B0604020202020204" pitchFamily="34" charset="0"/>
              </a:rPr>
              <a:t>di Giulio</a:t>
            </a:r>
            <a:endParaRPr kumimoji="0" lang="en-US" b="1" i="0" u="none" strike="noStrike" kern="1200" cap="none" spc="0" normalizeH="0" baseline="0" noProof="0" dirty="0" smtClean="0">
              <a:ln>
                <a:noFill/>
              </a:ln>
              <a:solidFill>
                <a:srgbClr val="000099"/>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1257300" algn="l"/>
              </a:tabLst>
              <a:defRPr/>
            </a:pPr>
            <a:r>
              <a:rPr kumimoji="0" lang="en-US" sz="1600" b="1" i="1" u="none" strike="noStrike" kern="1200" cap="none" spc="0" normalizeH="0" baseline="0" noProof="0" dirty="0" smtClean="0">
                <a:ln>
                  <a:noFill/>
                </a:ln>
                <a:solidFill>
                  <a:srgbClr val="000099"/>
                </a:solidFill>
                <a:effectLst/>
                <a:uLnTx/>
                <a:uFillTx/>
                <a:latin typeface="Arial" panose="020B0604020202020204" pitchFamily="34" charset="0"/>
                <a:cs typeface="Arial" panose="020B0604020202020204" pitchFamily="34" charset="0"/>
              </a:rPr>
              <a:t>Deputy 	Wallace Tai</a:t>
            </a:r>
          </a:p>
          <a:p>
            <a:pPr marL="0" marR="0" lvl="0" indent="0" algn="l" defTabSz="914400" rtl="0" eaLnBrk="1" fontAlgn="base" latinLnBrk="0" hangingPunct="1">
              <a:lnSpc>
                <a:spcPct val="100000"/>
              </a:lnSpc>
              <a:spcBef>
                <a:spcPct val="0"/>
              </a:spcBef>
              <a:spcAft>
                <a:spcPct val="0"/>
              </a:spcAft>
              <a:buClrTx/>
              <a:buSzTx/>
              <a:buFontTx/>
              <a:buNone/>
              <a:tabLst>
                <a:tab pos="1257300" algn="l"/>
              </a:tabLst>
              <a:defRPr/>
            </a:pPr>
            <a:r>
              <a:rPr kumimoji="0" lang="en-US" b="1" i="0" u="none" strike="noStrike" kern="1200" cap="none" spc="0" normalizeH="0" baseline="0" noProof="0" dirty="0" smtClean="0">
                <a:ln>
                  <a:noFill/>
                </a:ln>
                <a:solidFill>
                  <a:srgbClr val="000099"/>
                </a:solidFill>
                <a:effectLst/>
                <a:uLnTx/>
                <a:uFillTx/>
                <a:latin typeface="Arial" panose="020B0604020202020204" pitchFamily="34" charset="0"/>
                <a:cs typeface="Arial" panose="020B0604020202020204" pitchFamily="34" charset="0"/>
              </a:rPr>
              <a:t>SE Area	Peter Shames</a:t>
            </a:r>
          </a:p>
          <a:p>
            <a:pPr marL="0" marR="0" lvl="0" indent="0" algn="l" defTabSz="914400" rtl="0" eaLnBrk="1" fontAlgn="base" latinLnBrk="0" hangingPunct="1">
              <a:lnSpc>
                <a:spcPct val="100000"/>
              </a:lnSpc>
              <a:spcBef>
                <a:spcPct val="0"/>
              </a:spcBef>
              <a:spcAft>
                <a:spcPct val="0"/>
              </a:spcAft>
              <a:buClrTx/>
              <a:buSzTx/>
              <a:buFontTx/>
              <a:buNone/>
              <a:tabLst>
                <a:tab pos="1257300" algn="l"/>
              </a:tabLst>
              <a:defRPr/>
            </a:pPr>
            <a:r>
              <a:rPr kumimoji="0" lang="en-US" sz="1600" b="1" i="1" u="none" strike="noStrike" kern="1200" cap="none" spc="0" normalizeH="0" baseline="0" noProof="0" dirty="0" smtClean="0">
                <a:ln>
                  <a:noFill/>
                </a:ln>
                <a:solidFill>
                  <a:srgbClr val="000099"/>
                </a:solidFill>
                <a:effectLst/>
                <a:uLnTx/>
                <a:uFillTx/>
                <a:latin typeface="Arial" panose="020B0604020202020204" pitchFamily="34" charset="0"/>
                <a:cs typeface="Arial" panose="020B0604020202020204" pitchFamily="34" charset="0"/>
              </a:rPr>
              <a:t>Deputy	Hiroshi Takeuchi</a:t>
            </a:r>
          </a:p>
          <a:p>
            <a:pPr marL="0" marR="0" lvl="0" indent="0" algn="l" defTabSz="914400" rtl="0" eaLnBrk="1" fontAlgn="base" latinLnBrk="0" hangingPunct="1">
              <a:lnSpc>
                <a:spcPct val="100000"/>
              </a:lnSpc>
              <a:spcBef>
                <a:spcPct val="0"/>
              </a:spcBef>
              <a:spcAft>
                <a:spcPct val="0"/>
              </a:spcAft>
              <a:buClrTx/>
              <a:buSzTx/>
              <a:buFontTx/>
              <a:buNone/>
              <a:tabLst>
                <a:tab pos="1257300" algn="l"/>
              </a:tabLst>
              <a:defRPr/>
            </a:pPr>
            <a:r>
              <a:rPr kumimoji="0" lang="en-US" b="1" i="0" u="none" strike="noStrike" kern="1200" cap="none" spc="0" normalizeH="0" baseline="0" noProof="0" dirty="0" smtClean="0">
                <a:ln>
                  <a:noFill/>
                </a:ln>
                <a:solidFill>
                  <a:srgbClr val="000099"/>
                </a:solidFill>
                <a:effectLst/>
                <a:uLnTx/>
                <a:uFillTx/>
                <a:latin typeface="Arial" panose="020B0604020202020204" pitchFamily="34" charset="0"/>
                <a:cs typeface="Arial" panose="020B0604020202020204" pitchFamily="34" charset="0"/>
              </a:rPr>
              <a:t>MOIMS 	Mario </a:t>
            </a:r>
            <a:r>
              <a:rPr kumimoji="0" lang="en-US" b="1" i="0" u="none" strike="noStrike" kern="1200" cap="none" spc="0" normalizeH="0" baseline="0" noProof="0" dirty="0" err="1" smtClean="0">
                <a:ln>
                  <a:noFill/>
                </a:ln>
                <a:solidFill>
                  <a:srgbClr val="000099"/>
                </a:solidFill>
                <a:effectLst/>
                <a:uLnTx/>
                <a:uFillTx/>
                <a:latin typeface="Arial" panose="020B0604020202020204" pitchFamily="34" charset="0"/>
                <a:cs typeface="Arial" panose="020B0604020202020204" pitchFamily="34" charset="0"/>
              </a:rPr>
              <a:t>Merri</a:t>
            </a:r>
            <a:endParaRPr kumimoji="0" lang="en-US" b="1" i="0" u="none" strike="noStrike" kern="1200" cap="none" spc="0" normalizeH="0" baseline="0" noProof="0" dirty="0" smtClean="0">
              <a:ln>
                <a:noFill/>
              </a:ln>
              <a:solidFill>
                <a:srgbClr val="000099"/>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1257300" algn="l"/>
              </a:tabLst>
              <a:defRPr/>
            </a:pPr>
            <a:r>
              <a:rPr kumimoji="0" lang="en-US" sz="1600" b="1" i="1" u="none" strike="noStrike" kern="1200" cap="none" spc="0" normalizeH="0" baseline="0" noProof="0" dirty="0" smtClean="0">
                <a:ln>
                  <a:noFill/>
                </a:ln>
                <a:solidFill>
                  <a:srgbClr val="000099"/>
                </a:solidFill>
                <a:effectLst/>
                <a:uLnTx/>
                <a:uFillTx/>
                <a:latin typeface="Arial" panose="020B0604020202020204" pitchFamily="34" charset="0"/>
                <a:cs typeface="Arial" panose="020B0604020202020204" pitchFamily="34" charset="0"/>
              </a:rPr>
              <a:t>Deputy	Brigitte </a:t>
            </a:r>
            <a:r>
              <a:rPr kumimoji="0" lang="en-US" sz="1600" b="1" i="1" u="none" strike="noStrike" kern="1200" cap="none" spc="0" normalizeH="0" baseline="0" noProof="0" dirty="0" err="1" smtClean="0">
                <a:ln>
                  <a:noFill/>
                </a:ln>
                <a:solidFill>
                  <a:srgbClr val="000099"/>
                </a:solidFill>
                <a:effectLst/>
                <a:uLnTx/>
                <a:uFillTx/>
                <a:latin typeface="Arial" panose="020B0604020202020204" pitchFamily="34" charset="0"/>
                <a:cs typeface="Arial" panose="020B0604020202020204" pitchFamily="34" charset="0"/>
              </a:rPr>
              <a:t>Behal</a:t>
            </a:r>
            <a:endParaRPr kumimoji="0" lang="en-US" sz="1600" b="1" i="1" u="none" strike="noStrike" kern="1200" cap="none" spc="0" normalizeH="0" baseline="0" noProof="0" dirty="0" smtClean="0">
              <a:ln>
                <a:noFill/>
              </a:ln>
              <a:solidFill>
                <a:srgbClr val="000099"/>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1257300" algn="l"/>
              </a:tabLst>
              <a:defRPr/>
            </a:pPr>
            <a:r>
              <a:rPr kumimoji="0" lang="en-US" b="1" i="0" u="none" strike="noStrike" kern="1200" cap="none" spc="0" normalizeH="0" baseline="0" noProof="0" dirty="0" smtClean="0">
                <a:ln>
                  <a:noFill/>
                </a:ln>
                <a:solidFill>
                  <a:srgbClr val="000099"/>
                </a:solidFill>
                <a:effectLst/>
                <a:uLnTx/>
                <a:uFillTx/>
                <a:latin typeface="Arial" panose="020B0604020202020204" pitchFamily="34" charset="0"/>
                <a:cs typeface="Arial" panose="020B0604020202020204" pitchFamily="34" charset="0"/>
              </a:rPr>
              <a:t>CSS Area	Erik Barkley</a:t>
            </a:r>
          </a:p>
          <a:p>
            <a:pPr marL="0" marR="0" lvl="0" indent="0" algn="l" defTabSz="914400" rtl="0" eaLnBrk="1" fontAlgn="base" latinLnBrk="0" hangingPunct="1">
              <a:lnSpc>
                <a:spcPct val="100000"/>
              </a:lnSpc>
              <a:spcBef>
                <a:spcPct val="0"/>
              </a:spcBef>
              <a:spcAft>
                <a:spcPct val="0"/>
              </a:spcAft>
              <a:buClrTx/>
              <a:buSzTx/>
              <a:buFontTx/>
              <a:buNone/>
              <a:tabLst>
                <a:tab pos="1257300" algn="l"/>
              </a:tabLst>
              <a:defRPr/>
            </a:pPr>
            <a:r>
              <a:rPr kumimoji="0" lang="en-US" sz="1600" b="1" i="1" u="none" strike="noStrike" kern="1200" cap="none" spc="0" normalizeH="0" baseline="0" noProof="0" dirty="0">
                <a:ln>
                  <a:noFill/>
                </a:ln>
                <a:solidFill>
                  <a:srgbClr val="000099"/>
                </a:solidFill>
                <a:effectLst/>
                <a:uLnTx/>
                <a:uFillTx/>
                <a:latin typeface="Arial" panose="020B0604020202020204" pitchFamily="34" charset="0"/>
                <a:cs typeface="Arial" panose="020B0604020202020204" pitchFamily="34" charset="0"/>
              </a:rPr>
              <a:t>Deputy	</a:t>
            </a:r>
            <a:r>
              <a:rPr kumimoji="0" lang="en-US" sz="1600" b="1" i="1" u="none" strike="noStrike" kern="1200" cap="none" spc="0" normalizeH="0" baseline="0" noProof="0" dirty="0" smtClean="0">
                <a:ln>
                  <a:noFill/>
                </a:ln>
                <a:solidFill>
                  <a:srgbClr val="000099"/>
                </a:solidFill>
                <a:effectLst/>
                <a:uLnTx/>
                <a:uFillTx/>
                <a:latin typeface="Arial" panose="020B0604020202020204" pitchFamily="34" charset="0"/>
                <a:cs typeface="Arial" panose="020B0604020202020204" pitchFamily="34" charset="0"/>
              </a:rPr>
              <a:t>Colin </a:t>
            </a:r>
            <a:r>
              <a:rPr kumimoji="0" lang="en-US" sz="1600" b="1" i="1" u="none" strike="noStrike" kern="1200" cap="none" spc="0" normalizeH="0" baseline="0" noProof="0" dirty="0" err="1" smtClean="0">
                <a:ln>
                  <a:noFill/>
                </a:ln>
                <a:solidFill>
                  <a:srgbClr val="000099"/>
                </a:solidFill>
                <a:effectLst/>
                <a:uLnTx/>
                <a:uFillTx/>
                <a:latin typeface="Arial" panose="020B0604020202020204" pitchFamily="34" charset="0"/>
                <a:cs typeface="Arial" panose="020B0604020202020204" pitchFamily="34" charset="0"/>
              </a:rPr>
              <a:t>Haddow</a:t>
            </a:r>
            <a:endParaRPr kumimoji="0" lang="en-US" sz="1600" b="1" i="1" u="none" strike="noStrike" kern="1200" cap="none" spc="0" normalizeH="0" baseline="0" noProof="0" dirty="0">
              <a:ln>
                <a:noFill/>
              </a:ln>
              <a:solidFill>
                <a:srgbClr val="000099"/>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1257300" algn="l"/>
              </a:tabLst>
              <a:defRPr/>
            </a:pPr>
            <a:r>
              <a:rPr kumimoji="0" lang="en-US" b="1" i="0" u="none" strike="noStrike" kern="1200" cap="none" spc="0" normalizeH="0" baseline="0" noProof="0" dirty="0" smtClean="0">
                <a:ln>
                  <a:noFill/>
                </a:ln>
                <a:solidFill>
                  <a:srgbClr val="000099"/>
                </a:solidFill>
                <a:effectLst/>
                <a:uLnTx/>
                <a:uFillTx/>
                <a:latin typeface="Arial" panose="020B0604020202020204" pitchFamily="34" charset="0"/>
                <a:cs typeface="Arial" panose="020B0604020202020204" pitchFamily="34" charset="0"/>
              </a:rPr>
              <a:t>SLS </a:t>
            </a:r>
            <a:r>
              <a:rPr kumimoji="0" lang="en-US" b="1" i="0" u="none" strike="noStrike" kern="1200" cap="none" spc="0" normalizeH="0" baseline="0" noProof="0" dirty="0">
                <a:ln>
                  <a:noFill/>
                </a:ln>
                <a:solidFill>
                  <a:srgbClr val="000099"/>
                </a:solidFill>
                <a:effectLst/>
                <a:uLnTx/>
                <a:uFillTx/>
                <a:latin typeface="Arial" panose="020B0604020202020204" pitchFamily="34" charset="0"/>
                <a:cs typeface="Arial" panose="020B0604020202020204" pitchFamily="34" charset="0"/>
              </a:rPr>
              <a:t>Area </a:t>
            </a:r>
            <a:r>
              <a:rPr kumimoji="0" lang="en-US" b="1" i="0" u="none" strike="noStrike" kern="1200" cap="none" spc="0" normalizeH="0" baseline="0" noProof="0" dirty="0" smtClean="0">
                <a:ln>
                  <a:noFill/>
                </a:ln>
                <a:solidFill>
                  <a:srgbClr val="000099"/>
                </a:solidFill>
                <a:effectLst/>
                <a:uLnTx/>
                <a:uFillTx/>
                <a:latin typeface="Arial" panose="020B0604020202020204" pitchFamily="34" charset="0"/>
                <a:cs typeface="Arial" panose="020B0604020202020204" pitchFamily="34" charset="0"/>
              </a:rPr>
              <a:t>	G-P Calzolari</a:t>
            </a:r>
          </a:p>
          <a:p>
            <a:pPr marL="0" marR="0" lvl="0" indent="0" algn="l" defTabSz="914400" rtl="0" eaLnBrk="1" fontAlgn="base" latinLnBrk="0" hangingPunct="1">
              <a:lnSpc>
                <a:spcPct val="100000"/>
              </a:lnSpc>
              <a:spcBef>
                <a:spcPct val="0"/>
              </a:spcBef>
              <a:spcAft>
                <a:spcPct val="0"/>
              </a:spcAft>
              <a:buClrTx/>
              <a:buSzTx/>
              <a:buFontTx/>
              <a:buNone/>
              <a:tabLst>
                <a:tab pos="1257300" algn="l"/>
              </a:tabLst>
              <a:defRPr/>
            </a:pPr>
            <a:r>
              <a:rPr kumimoji="0" lang="en-US" sz="1600" b="1" i="1" u="none" strike="noStrike" kern="1200" cap="none" spc="0" normalizeH="0" baseline="0" noProof="0" dirty="0">
                <a:ln>
                  <a:noFill/>
                </a:ln>
                <a:solidFill>
                  <a:srgbClr val="000099"/>
                </a:solidFill>
                <a:effectLst/>
                <a:uLnTx/>
                <a:uFillTx/>
                <a:latin typeface="Arial" panose="020B0604020202020204" pitchFamily="34" charset="0"/>
                <a:cs typeface="Arial" panose="020B0604020202020204" pitchFamily="34" charset="0"/>
              </a:rPr>
              <a:t>Deputy	</a:t>
            </a:r>
            <a:r>
              <a:rPr kumimoji="0" lang="en-US" sz="1600" b="1" i="1" u="none" strike="noStrike" kern="1200" cap="none" spc="0" normalizeH="0" baseline="0" noProof="0" dirty="0" smtClean="0">
                <a:ln>
                  <a:noFill/>
                </a:ln>
                <a:solidFill>
                  <a:srgbClr val="000099"/>
                </a:solidFill>
                <a:effectLst/>
                <a:uLnTx/>
                <a:uFillTx/>
                <a:latin typeface="Arial" panose="020B0604020202020204" pitchFamily="34" charset="0"/>
                <a:cs typeface="Arial" panose="020B0604020202020204" pitchFamily="34" charset="0"/>
              </a:rPr>
              <a:t>Gilles Moury</a:t>
            </a:r>
            <a:endParaRPr kumimoji="0" lang="en-US" sz="1600" b="1" i="1" u="none" strike="noStrike" kern="1200" cap="none" spc="0" normalizeH="0" baseline="0" noProof="0" dirty="0">
              <a:ln>
                <a:noFill/>
              </a:ln>
              <a:solidFill>
                <a:srgbClr val="000099"/>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1257300" algn="l"/>
              </a:tabLst>
              <a:defRPr/>
            </a:pPr>
            <a:r>
              <a:rPr kumimoji="0" lang="en-US" b="1" i="0" u="none" strike="noStrike" kern="1200" cap="none" spc="0" normalizeH="0" baseline="0" noProof="0" dirty="0" smtClean="0">
                <a:ln>
                  <a:noFill/>
                </a:ln>
                <a:solidFill>
                  <a:srgbClr val="000099"/>
                </a:solidFill>
                <a:effectLst/>
                <a:uLnTx/>
                <a:uFillTx/>
                <a:latin typeface="Arial" panose="020B0604020202020204" pitchFamily="34" charset="0"/>
                <a:cs typeface="Arial" panose="020B0604020202020204" pitchFamily="34" charset="0"/>
              </a:rPr>
              <a:t>SIS </a:t>
            </a:r>
            <a:r>
              <a:rPr kumimoji="0" lang="en-US" b="1" i="0" u="none" strike="noStrike" kern="1200" cap="none" spc="0" normalizeH="0" baseline="0" noProof="0" dirty="0">
                <a:ln>
                  <a:noFill/>
                </a:ln>
                <a:solidFill>
                  <a:srgbClr val="000099"/>
                </a:solidFill>
                <a:effectLst/>
                <a:uLnTx/>
                <a:uFillTx/>
                <a:latin typeface="Arial" panose="020B0604020202020204" pitchFamily="34" charset="0"/>
                <a:cs typeface="Arial" panose="020B0604020202020204" pitchFamily="34" charset="0"/>
              </a:rPr>
              <a:t>Area </a:t>
            </a:r>
            <a:r>
              <a:rPr kumimoji="0" lang="en-US" b="1" i="0" u="none" strike="noStrike" kern="1200" cap="none" spc="0" normalizeH="0" baseline="0" noProof="0" dirty="0" smtClean="0">
                <a:ln>
                  <a:noFill/>
                </a:ln>
                <a:solidFill>
                  <a:srgbClr val="000099"/>
                </a:solidFill>
                <a:effectLst/>
                <a:uLnTx/>
                <a:uFillTx/>
                <a:latin typeface="Arial" panose="020B0604020202020204" pitchFamily="34" charset="0"/>
                <a:cs typeface="Arial" panose="020B0604020202020204" pitchFamily="34" charset="0"/>
              </a:rPr>
              <a:t>	Scott Burleigh</a:t>
            </a:r>
          </a:p>
          <a:p>
            <a:pPr marL="0" marR="0" lvl="0" indent="0" algn="l" defTabSz="914400" rtl="0" eaLnBrk="1" fontAlgn="base" latinLnBrk="0" hangingPunct="1">
              <a:lnSpc>
                <a:spcPct val="100000"/>
              </a:lnSpc>
              <a:spcBef>
                <a:spcPct val="0"/>
              </a:spcBef>
              <a:spcAft>
                <a:spcPct val="0"/>
              </a:spcAft>
              <a:buClrTx/>
              <a:buSzTx/>
              <a:buFontTx/>
              <a:buNone/>
              <a:tabLst>
                <a:tab pos="1257300" algn="l"/>
              </a:tabLst>
              <a:defRPr/>
            </a:pPr>
            <a:r>
              <a:rPr kumimoji="0" lang="en-US" sz="1600" b="1" i="1" u="none" strike="noStrike" kern="1200" cap="none" spc="0" normalizeH="0" baseline="0" noProof="0" dirty="0">
                <a:ln>
                  <a:noFill/>
                </a:ln>
                <a:solidFill>
                  <a:srgbClr val="000099"/>
                </a:solidFill>
                <a:effectLst/>
                <a:uLnTx/>
                <a:uFillTx/>
                <a:latin typeface="Arial" panose="020B0604020202020204" pitchFamily="34" charset="0"/>
                <a:cs typeface="Arial" panose="020B0604020202020204" pitchFamily="34" charset="0"/>
              </a:rPr>
              <a:t>Deputy	</a:t>
            </a:r>
            <a:r>
              <a:rPr kumimoji="0" lang="en-US" sz="1600" b="1" i="1" u="none" strike="noStrike" kern="1200" cap="none" spc="0" normalizeH="0" baseline="0" noProof="0" dirty="0" err="1" smtClean="0">
                <a:ln>
                  <a:noFill/>
                </a:ln>
                <a:solidFill>
                  <a:srgbClr val="000099"/>
                </a:solidFill>
                <a:effectLst/>
                <a:uLnTx/>
                <a:uFillTx/>
                <a:latin typeface="Arial" panose="020B0604020202020204" pitchFamily="34" charset="0"/>
                <a:cs typeface="Arial" panose="020B0604020202020204" pitchFamily="34" charset="0"/>
              </a:rPr>
              <a:t>Tomaso</a:t>
            </a:r>
            <a:r>
              <a:rPr kumimoji="0" lang="en-US" sz="1600" b="1" i="1" u="none" strike="noStrike" kern="1200" cap="none" spc="0" normalizeH="0" baseline="0" noProof="0" dirty="0" smtClean="0">
                <a:ln>
                  <a:noFill/>
                </a:ln>
                <a:solidFill>
                  <a:srgbClr val="000099"/>
                </a:solidFill>
                <a:effectLst/>
                <a:uLnTx/>
                <a:uFillTx/>
                <a:latin typeface="Arial" panose="020B0604020202020204" pitchFamily="34" charset="0"/>
                <a:cs typeface="Arial" panose="020B0604020202020204" pitchFamily="34" charset="0"/>
              </a:rPr>
              <a:t> de Cola</a:t>
            </a:r>
          </a:p>
          <a:p>
            <a:pPr marL="0" marR="0" lvl="0" indent="0" algn="l" defTabSz="914400" rtl="0" eaLnBrk="1" fontAlgn="base" latinLnBrk="0" hangingPunct="1">
              <a:lnSpc>
                <a:spcPct val="100000"/>
              </a:lnSpc>
              <a:spcBef>
                <a:spcPct val="0"/>
              </a:spcBef>
              <a:spcAft>
                <a:spcPct val="0"/>
              </a:spcAft>
              <a:buClrTx/>
              <a:buSzTx/>
              <a:buFontTx/>
              <a:buNone/>
              <a:tabLst>
                <a:tab pos="1257300" algn="l"/>
              </a:tabLst>
              <a:defRPr/>
            </a:pPr>
            <a:r>
              <a:rPr kumimoji="0" lang="en-US" b="1" i="0" u="none" strike="noStrike" kern="1200" cap="none" spc="0" normalizeH="0" baseline="0" noProof="0" dirty="0" smtClean="0">
                <a:ln>
                  <a:noFill/>
                </a:ln>
                <a:solidFill>
                  <a:srgbClr val="000099"/>
                </a:solidFill>
                <a:effectLst/>
                <a:uLnTx/>
                <a:uFillTx/>
                <a:latin typeface="Arial" panose="020B0604020202020204" pitchFamily="34" charset="0"/>
                <a:cs typeface="Arial" panose="020B0604020202020204" pitchFamily="34" charset="0"/>
              </a:rPr>
              <a:t>SOIS Area	J. Wilmot</a:t>
            </a:r>
            <a:endParaRPr kumimoji="0" lang="en-US" b="1" i="0" u="none" strike="noStrike" kern="1200" cap="none" spc="0" normalizeH="0" baseline="0" noProof="0" dirty="0">
              <a:ln>
                <a:noFill/>
              </a:ln>
              <a:solidFill>
                <a:srgbClr val="000099"/>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1257300" algn="l"/>
              </a:tabLst>
              <a:defRPr/>
            </a:pPr>
            <a:r>
              <a:rPr kumimoji="0" lang="en-US" sz="1600" b="1" i="1" u="none" strike="noStrike" kern="1200" cap="none" spc="0" normalizeH="0" baseline="0" noProof="0" dirty="0">
                <a:ln>
                  <a:noFill/>
                </a:ln>
                <a:solidFill>
                  <a:srgbClr val="000099"/>
                </a:solidFill>
                <a:effectLst/>
                <a:uLnTx/>
                <a:uFillTx/>
                <a:latin typeface="Arial" panose="020B0604020202020204" pitchFamily="34" charset="0"/>
                <a:cs typeface="Arial" panose="020B0604020202020204" pitchFamily="34" charset="0"/>
              </a:rPr>
              <a:t>Deputy	</a:t>
            </a:r>
            <a:r>
              <a:rPr kumimoji="0" lang="en-US" sz="1600" b="1" i="1" u="none" strike="noStrike" kern="1200" cap="none" spc="0" normalizeH="0" baseline="0" noProof="0" dirty="0" smtClean="0">
                <a:ln>
                  <a:noFill/>
                </a:ln>
                <a:solidFill>
                  <a:srgbClr val="000099"/>
                </a:solidFill>
                <a:effectLst/>
                <a:uLnTx/>
                <a:uFillTx/>
                <a:latin typeface="Arial" panose="020B0604020202020204" pitchFamily="34" charset="0"/>
                <a:cs typeface="Arial" panose="020B0604020202020204" pitchFamily="34" charset="0"/>
              </a:rPr>
              <a:t>X. He</a:t>
            </a:r>
            <a:endParaRPr kumimoji="0" lang="en-US" sz="1600" b="1" i="0" u="none" strike="noStrike" kern="1200" cap="none" spc="0" normalizeH="0" baseline="0" noProof="0" dirty="0">
              <a:ln>
                <a:noFill/>
              </a:ln>
              <a:solidFill>
                <a:srgbClr val="000099"/>
              </a:solidFill>
              <a:effectLst/>
              <a:uLnTx/>
              <a:uFillTx/>
              <a:latin typeface="Arial" panose="020B0604020202020204" pitchFamily="34" charset="0"/>
              <a:cs typeface="Arial" panose="020B0604020202020204" pitchFamily="34" charset="0"/>
            </a:endParaRPr>
          </a:p>
        </p:txBody>
      </p:sp>
      <p:grpSp>
        <p:nvGrpSpPr>
          <p:cNvPr id="4" name="Group 3"/>
          <p:cNvGrpSpPr/>
          <p:nvPr/>
        </p:nvGrpSpPr>
        <p:grpSpPr>
          <a:xfrm>
            <a:off x="1795237" y="1339433"/>
            <a:ext cx="5548490" cy="5031055"/>
            <a:chOff x="731500" y="1086295"/>
            <a:chExt cx="5548490" cy="5031055"/>
          </a:xfrm>
        </p:grpSpPr>
        <p:sp>
          <p:nvSpPr>
            <p:cNvPr id="5" name="AutoShape 5"/>
            <p:cNvSpPr>
              <a:spLocks noChangeArrowheads="1"/>
            </p:cNvSpPr>
            <p:nvPr/>
          </p:nvSpPr>
          <p:spPr bwMode="ltGray">
            <a:xfrm>
              <a:off x="808310" y="1086295"/>
              <a:ext cx="1261749" cy="704528"/>
            </a:xfrm>
            <a:prstGeom prst="roundRect">
              <a:avLst>
                <a:gd name="adj" fmla="val 32106"/>
              </a:avLst>
            </a:prstGeom>
            <a:solidFill>
              <a:srgbClr val="FF9933"/>
            </a:solidFill>
            <a:ln w="165100" algn="ctr">
              <a:solidFill>
                <a:srgbClr val="FF9933"/>
              </a:solidFill>
              <a:round/>
              <a:headEnd type="none" w="sm" len="sm"/>
              <a:tailEnd type="none" w="sm" len="sm"/>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6" name="Group 5"/>
            <p:cNvGrpSpPr/>
            <p:nvPr/>
          </p:nvGrpSpPr>
          <p:grpSpPr>
            <a:xfrm>
              <a:off x="731500" y="1201510"/>
              <a:ext cx="5548490" cy="4915840"/>
              <a:chOff x="214064" y="587030"/>
              <a:chExt cx="8767755" cy="6563878"/>
            </a:xfrm>
          </p:grpSpPr>
          <p:grpSp>
            <p:nvGrpSpPr>
              <p:cNvPr id="14" name="Group 153"/>
              <p:cNvGrpSpPr/>
              <p:nvPr/>
            </p:nvGrpSpPr>
            <p:grpSpPr>
              <a:xfrm>
                <a:off x="625460" y="1725455"/>
                <a:ext cx="7794467" cy="2754522"/>
                <a:chOff x="648204" y="1970299"/>
                <a:chExt cx="7794467" cy="2754522"/>
              </a:xfrm>
            </p:grpSpPr>
            <p:cxnSp>
              <p:nvCxnSpPr>
                <p:cNvPr id="152" name="Straight Connector 452"/>
                <p:cNvCxnSpPr>
                  <a:cxnSpLocks noChangeShapeType="1"/>
                </p:cNvCxnSpPr>
                <p:nvPr/>
              </p:nvCxnSpPr>
              <p:spPr bwMode="ltGray">
                <a:xfrm>
                  <a:off x="6021329" y="2741109"/>
                  <a:ext cx="1479482" cy="4216"/>
                </a:xfrm>
                <a:prstGeom prst="line">
                  <a:avLst/>
                </a:prstGeom>
                <a:noFill/>
                <a:ln w="38100">
                  <a:solidFill>
                    <a:schemeClr val="tx1"/>
                  </a:solidFill>
                  <a:round/>
                  <a:headEnd/>
                  <a:tailEnd/>
                </a:ln>
              </p:spPr>
            </p:cxnSp>
            <p:cxnSp>
              <p:nvCxnSpPr>
                <p:cNvPr id="153" name="Straight Connector 452"/>
                <p:cNvCxnSpPr>
                  <a:cxnSpLocks noChangeShapeType="1"/>
                </p:cNvCxnSpPr>
                <p:nvPr/>
              </p:nvCxnSpPr>
              <p:spPr bwMode="ltGray">
                <a:xfrm>
                  <a:off x="6056635" y="4010293"/>
                  <a:ext cx="1681187" cy="0"/>
                </a:xfrm>
                <a:prstGeom prst="line">
                  <a:avLst/>
                </a:prstGeom>
                <a:noFill/>
                <a:ln w="38100">
                  <a:solidFill>
                    <a:schemeClr val="tx1"/>
                  </a:solidFill>
                  <a:round/>
                  <a:headEnd/>
                  <a:tailEnd/>
                </a:ln>
              </p:spPr>
            </p:cxnSp>
            <p:cxnSp>
              <p:nvCxnSpPr>
                <p:cNvPr id="154" name="Straight Connector 520"/>
                <p:cNvCxnSpPr>
                  <a:cxnSpLocks noChangeShapeType="1"/>
                </p:cNvCxnSpPr>
                <p:nvPr/>
              </p:nvCxnSpPr>
              <p:spPr bwMode="auto">
                <a:xfrm rot="10800000" flipH="1" flipV="1">
                  <a:off x="4305787" y="2741937"/>
                  <a:ext cx="1326698" cy="9567"/>
                </a:xfrm>
                <a:prstGeom prst="line">
                  <a:avLst/>
                </a:prstGeom>
                <a:noFill/>
                <a:ln w="38100">
                  <a:solidFill>
                    <a:schemeClr val="tx1"/>
                  </a:solidFill>
                  <a:round/>
                  <a:headEnd/>
                  <a:tailEnd/>
                </a:ln>
              </p:spPr>
            </p:cxnSp>
            <p:cxnSp>
              <p:nvCxnSpPr>
                <p:cNvPr id="155" name="Straight Connector 520"/>
                <p:cNvCxnSpPr>
                  <a:cxnSpLocks noChangeShapeType="1"/>
                </p:cNvCxnSpPr>
                <p:nvPr/>
              </p:nvCxnSpPr>
              <p:spPr bwMode="auto">
                <a:xfrm rot="10800000" flipH="1" flipV="1">
                  <a:off x="4307684" y="3994168"/>
                  <a:ext cx="1326698" cy="9567"/>
                </a:xfrm>
                <a:prstGeom prst="line">
                  <a:avLst/>
                </a:prstGeom>
                <a:noFill/>
                <a:ln w="38100">
                  <a:solidFill>
                    <a:schemeClr val="tx1"/>
                  </a:solidFill>
                  <a:round/>
                  <a:headEnd/>
                  <a:tailEnd/>
                </a:ln>
              </p:spPr>
            </p:cxnSp>
            <p:sp>
              <p:nvSpPr>
                <p:cNvPr id="156" name="Freeform 492"/>
                <p:cNvSpPr>
                  <a:spLocks noChangeArrowheads="1"/>
                </p:cNvSpPr>
                <p:nvPr/>
              </p:nvSpPr>
              <p:spPr bwMode="auto">
                <a:xfrm flipV="1">
                  <a:off x="2548843" y="1970299"/>
                  <a:ext cx="1248991" cy="751276"/>
                </a:xfrm>
                <a:custGeom>
                  <a:avLst/>
                  <a:gdLst>
                    <a:gd name="T0" fmla="*/ 1259681 w 1259681"/>
                    <a:gd name="T1" fmla="*/ 0 h 893864"/>
                    <a:gd name="T2" fmla="*/ 831056 w 1259681"/>
                    <a:gd name="T3" fmla="*/ 677344 h 893864"/>
                    <a:gd name="T4" fmla="*/ 0 w 1259681"/>
                    <a:gd name="T5" fmla="*/ 690441 h 893864"/>
                    <a:gd name="T6" fmla="*/ 0 60000 65536"/>
                    <a:gd name="T7" fmla="*/ 0 60000 65536"/>
                    <a:gd name="T8" fmla="*/ 0 60000 65536"/>
                    <a:gd name="T9" fmla="*/ 0 w 1259681"/>
                    <a:gd name="T10" fmla="*/ 0 h 893864"/>
                    <a:gd name="T11" fmla="*/ 1259681 w 1259681"/>
                    <a:gd name="T12" fmla="*/ 893864 h 893864"/>
                  </a:gdLst>
                  <a:ahLst/>
                  <a:cxnLst>
                    <a:cxn ang="T6">
                      <a:pos x="T0" y="T1"/>
                    </a:cxn>
                    <a:cxn ang="T7">
                      <a:pos x="T2" y="T3"/>
                    </a:cxn>
                    <a:cxn ang="T8">
                      <a:pos x="T4" y="T5"/>
                    </a:cxn>
                  </a:cxnLst>
                  <a:rect l="T9" t="T10" r="T11" b="T12"/>
                  <a:pathLst>
                    <a:path w="1259681" h="893864">
                      <a:moveTo>
                        <a:pt x="1259681" y="0"/>
                      </a:moveTo>
                      <a:lnTo>
                        <a:pt x="831056" y="876906"/>
                      </a:lnTo>
                      <a:lnTo>
                        <a:pt x="0" y="893864"/>
                      </a:lnTo>
                    </a:path>
                  </a:pathLst>
                </a:custGeom>
                <a:noFill/>
                <a:ln w="381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57" name="Freeform 492"/>
                <p:cNvSpPr>
                  <a:spLocks noChangeArrowheads="1"/>
                </p:cNvSpPr>
                <p:nvPr/>
              </p:nvSpPr>
              <p:spPr bwMode="auto">
                <a:xfrm flipV="1">
                  <a:off x="1609148" y="2481371"/>
                  <a:ext cx="2200491" cy="242239"/>
                </a:xfrm>
                <a:custGeom>
                  <a:avLst/>
                  <a:gdLst>
                    <a:gd name="T0" fmla="*/ 2219325 w 2219325"/>
                    <a:gd name="T1" fmla="*/ 0 h 288215"/>
                    <a:gd name="T2" fmla="*/ 1790715 w 2219325"/>
                    <a:gd name="T3" fmla="*/ 207655 h 288215"/>
                    <a:gd name="T4" fmla="*/ 0 w 2219325"/>
                    <a:gd name="T5" fmla="*/ 222625 h 288215"/>
                    <a:gd name="T6" fmla="*/ 0 60000 65536"/>
                    <a:gd name="T7" fmla="*/ 0 60000 65536"/>
                    <a:gd name="T8" fmla="*/ 0 60000 65536"/>
                    <a:gd name="T9" fmla="*/ 0 w 2219325"/>
                    <a:gd name="T10" fmla="*/ 0 h 288215"/>
                    <a:gd name="T11" fmla="*/ 2219325 w 2219325"/>
                    <a:gd name="T12" fmla="*/ 288215 h 288215"/>
                  </a:gdLst>
                  <a:ahLst/>
                  <a:cxnLst>
                    <a:cxn ang="T6">
                      <a:pos x="T0" y="T1"/>
                    </a:cxn>
                    <a:cxn ang="T7">
                      <a:pos x="T2" y="T3"/>
                    </a:cxn>
                    <a:cxn ang="T8">
                      <a:pos x="T4" y="T5"/>
                    </a:cxn>
                  </a:cxnLst>
                  <a:rect l="T9" t="T10" r="T11" b="T12"/>
                  <a:pathLst>
                    <a:path w="2219325" h="288215">
                      <a:moveTo>
                        <a:pt x="2219325" y="0"/>
                      </a:moveTo>
                      <a:lnTo>
                        <a:pt x="1790700" y="268835"/>
                      </a:lnTo>
                      <a:lnTo>
                        <a:pt x="0" y="288215"/>
                      </a:lnTo>
                    </a:path>
                  </a:pathLst>
                </a:custGeom>
                <a:noFill/>
                <a:ln w="381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58" name="Freeform 492"/>
                <p:cNvSpPr>
                  <a:spLocks noChangeArrowheads="1"/>
                </p:cNvSpPr>
                <p:nvPr/>
              </p:nvSpPr>
              <p:spPr bwMode="auto">
                <a:xfrm flipV="1">
                  <a:off x="648204" y="3625684"/>
                  <a:ext cx="3104769" cy="342010"/>
                </a:xfrm>
                <a:custGeom>
                  <a:avLst/>
                  <a:gdLst>
                    <a:gd name="T0" fmla="*/ 3131343 w 3131343"/>
                    <a:gd name="T1" fmla="*/ 0 h 406921"/>
                    <a:gd name="T2" fmla="*/ 2105025 w 3131343"/>
                    <a:gd name="T3" fmla="*/ 303103 h 406921"/>
                    <a:gd name="T4" fmla="*/ 0 w 3131343"/>
                    <a:gd name="T5" fmla="*/ 314328 h 406921"/>
                    <a:gd name="T6" fmla="*/ 0 60000 65536"/>
                    <a:gd name="T7" fmla="*/ 0 60000 65536"/>
                    <a:gd name="T8" fmla="*/ 0 60000 65536"/>
                    <a:gd name="T9" fmla="*/ 0 w 3131343"/>
                    <a:gd name="T10" fmla="*/ 0 h 406921"/>
                    <a:gd name="T11" fmla="*/ 3131343 w 3131343"/>
                    <a:gd name="T12" fmla="*/ 406921 h 406921"/>
                  </a:gdLst>
                  <a:ahLst/>
                  <a:cxnLst>
                    <a:cxn ang="T6">
                      <a:pos x="T0" y="T1"/>
                    </a:cxn>
                    <a:cxn ang="T7">
                      <a:pos x="T2" y="T3"/>
                    </a:cxn>
                    <a:cxn ang="T8">
                      <a:pos x="T4" y="T5"/>
                    </a:cxn>
                  </a:cxnLst>
                  <a:rect l="T9" t="T10" r="T11" b="T12"/>
                  <a:pathLst>
                    <a:path w="3131343" h="406921">
                      <a:moveTo>
                        <a:pt x="3131343" y="0"/>
                      </a:moveTo>
                      <a:lnTo>
                        <a:pt x="2105024" y="392387"/>
                      </a:lnTo>
                      <a:lnTo>
                        <a:pt x="0" y="406921"/>
                      </a:lnTo>
                    </a:path>
                  </a:pathLst>
                </a:custGeom>
                <a:noFill/>
                <a:ln w="381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59" name="Freeform 492"/>
                <p:cNvSpPr>
                  <a:spLocks noChangeArrowheads="1"/>
                </p:cNvSpPr>
                <p:nvPr/>
              </p:nvSpPr>
              <p:spPr bwMode="auto">
                <a:xfrm flipV="1">
                  <a:off x="915002" y="3961586"/>
                  <a:ext cx="2835611" cy="358423"/>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Lst>
                  <a:ahLst/>
                  <a:cxnLst>
                    <a:cxn ang="T6">
                      <a:pos x="T0" y="T1"/>
                    </a:cxn>
                    <a:cxn ang="T7">
                      <a:pos x="T2" y="T3"/>
                    </a:cxn>
                    <a:cxn ang="T8">
                      <a:pos x="T4" y="T5"/>
                    </a:cxn>
                  </a:cxnLst>
                  <a:rect l="T9" t="T10" r="T11" b="T12"/>
                  <a:pathLst>
                    <a:path w="2859881" h="426449">
                      <a:moveTo>
                        <a:pt x="2859881" y="426449"/>
                      </a:moveTo>
                      <a:lnTo>
                        <a:pt x="1924049" y="1"/>
                      </a:lnTo>
                      <a:lnTo>
                        <a:pt x="0" y="0"/>
                      </a:lnTo>
                    </a:path>
                  </a:pathLst>
                </a:custGeom>
                <a:noFill/>
                <a:ln w="381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60" name="Freeform 492"/>
                <p:cNvSpPr>
                  <a:spLocks noChangeArrowheads="1"/>
                </p:cNvSpPr>
                <p:nvPr/>
              </p:nvSpPr>
              <p:spPr bwMode="auto">
                <a:xfrm flipV="1">
                  <a:off x="913288" y="2735828"/>
                  <a:ext cx="2891629" cy="377879"/>
                </a:xfrm>
                <a:custGeom>
                  <a:avLst/>
                  <a:gdLst>
                    <a:gd name="T0" fmla="*/ 2993231 w 2993231"/>
                    <a:gd name="T1" fmla="*/ 344374 h 445830"/>
                    <a:gd name="T2" fmla="*/ 2469357 w 2993231"/>
                    <a:gd name="T3" fmla="*/ 0 h 445830"/>
                    <a:gd name="T4" fmla="*/ 0 w 2993231"/>
                    <a:gd name="T5" fmla="*/ 1870 h 445830"/>
                    <a:gd name="T6" fmla="*/ 0 60000 65536"/>
                    <a:gd name="T7" fmla="*/ 0 60000 65536"/>
                    <a:gd name="T8" fmla="*/ 0 60000 65536"/>
                    <a:gd name="T9" fmla="*/ 0 w 2993231"/>
                    <a:gd name="T10" fmla="*/ 0 h 445830"/>
                    <a:gd name="T11" fmla="*/ 2993231 w 2993231"/>
                    <a:gd name="T12" fmla="*/ 445830 h 445830"/>
                    <a:gd name="connsiteX0" fmla="*/ 2993231 w 2993231"/>
                    <a:gd name="connsiteY0" fmla="*/ 445830 h 445830"/>
                    <a:gd name="connsiteX1" fmla="*/ 2469356 w 2993231"/>
                    <a:gd name="connsiteY1" fmla="*/ 0 h 445830"/>
                    <a:gd name="connsiteX2" fmla="*/ 353301 w 2993231"/>
                    <a:gd name="connsiteY2" fmla="*/ 1898 h 445830"/>
                    <a:gd name="connsiteX3" fmla="*/ 0 w 2993231"/>
                    <a:gd name="connsiteY3" fmla="*/ 2421 h 445830"/>
                    <a:gd name="connsiteX0" fmla="*/ 2916379 w 2916379"/>
                    <a:gd name="connsiteY0" fmla="*/ 445830 h 445830"/>
                    <a:gd name="connsiteX1" fmla="*/ 2392504 w 2916379"/>
                    <a:gd name="connsiteY1" fmla="*/ 0 h 445830"/>
                    <a:gd name="connsiteX2" fmla="*/ 276449 w 2916379"/>
                    <a:gd name="connsiteY2" fmla="*/ 1898 h 445830"/>
                    <a:gd name="connsiteX3" fmla="*/ 0 w 2916379"/>
                    <a:gd name="connsiteY3" fmla="*/ 268742 h 445830"/>
                    <a:gd name="connsiteX0" fmla="*/ 2916379 w 2916379"/>
                    <a:gd name="connsiteY0" fmla="*/ 449598 h 449598"/>
                    <a:gd name="connsiteX1" fmla="*/ 2392504 w 2916379"/>
                    <a:gd name="connsiteY1" fmla="*/ 3768 h 449598"/>
                    <a:gd name="connsiteX2" fmla="*/ 468580 w 2916379"/>
                    <a:gd name="connsiteY2" fmla="*/ 0 h 449598"/>
                    <a:gd name="connsiteX3" fmla="*/ 0 w 2916379"/>
                    <a:gd name="connsiteY3" fmla="*/ 272510 h 449598"/>
                  </a:gdLst>
                  <a:ahLst/>
                  <a:cxnLst>
                    <a:cxn ang="0">
                      <a:pos x="connsiteX0" y="connsiteY0"/>
                    </a:cxn>
                    <a:cxn ang="0">
                      <a:pos x="connsiteX1" y="connsiteY1"/>
                    </a:cxn>
                    <a:cxn ang="0">
                      <a:pos x="connsiteX2" y="connsiteY2"/>
                    </a:cxn>
                    <a:cxn ang="0">
                      <a:pos x="connsiteX3" y="connsiteY3"/>
                    </a:cxn>
                  </a:cxnLst>
                  <a:rect l="l" t="t" r="r" b="b"/>
                  <a:pathLst>
                    <a:path w="2916379" h="449598">
                      <a:moveTo>
                        <a:pt x="2916379" y="449598"/>
                      </a:moveTo>
                      <a:lnTo>
                        <a:pt x="2392504" y="3768"/>
                      </a:lnTo>
                      <a:lnTo>
                        <a:pt x="468580" y="0"/>
                      </a:lnTo>
                      <a:lnTo>
                        <a:pt x="0" y="272510"/>
                      </a:lnTo>
                    </a:path>
                  </a:pathLst>
                </a:custGeom>
                <a:noFill/>
                <a:ln w="381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61" name="Freeform 160"/>
                <p:cNvSpPr/>
                <p:nvPr/>
              </p:nvSpPr>
              <p:spPr bwMode="auto">
                <a:xfrm>
                  <a:off x="7693201" y="2743203"/>
                  <a:ext cx="749470" cy="1225118"/>
                </a:xfrm>
                <a:custGeom>
                  <a:avLst/>
                  <a:gdLst>
                    <a:gd name="connsiteX0" fmla="*/ 0 w 1145219"/>
                    <a:gd name="connsiteY0" fmla="*/ 0 h 1269506"/>
                    <a:gd name="connsiteX1" fmla="*/ 1145219 w 1145219"/>
                    <a:gd name="connsiteY1" fmla="*/ 8877 h 1269506"/>
                    <a:gd name="connsiteX2" fmla="*/ 1136341 w 1145219"/>
                    <a:gd name="connsiteY2" fmla="*/ 1269506 h 1269506"/>
                    <a:gd name="connsiteX3" fmla="*/ 8877 w 1145219"/>
                    <a:gd name="connsiteY3" fmla="*/ 1269506 h 1269506"/>
                    <a:gd name="connsiteX4" fmla="*/ 8877 w 1145219"/>
                    <a:gd name="connsiteY4" fmla="*/ 1269506 h 126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219" h="1269506">
                      <a:moveTo>
                        <a:pt x="0" y="0"/>
                      </a:moveTo>
                      <a:lnTo>
                        <a:pt x="1145219" y="8877"/>
                      </a:lnTo>
                      <a:cubicBezTo>
                        <a:pt x="1142260" y="429087"/>
                        <a:pt x="1139300" y="849296"/>
                        <a:pt x="1136341" y="1269506"/>
                      </a:cubicBezTo>
                      <a:lnTo>
                        <a:pt x="8877" y="1269506"/>
                      </a:lnTo>
                      <a:lnTo>
                        <a:pt x="8877" y="1269506"/>
                      </a:lnTo>
                    </a:path>
                  </a:pathLst>
                </a:custGeom>
                <a:noFill/>
                <a:ln w="38100">
                  <a:solidFill>
                    <a:schemeClr val="tx1"/>
                  </a:solidFill>
                  <a:round/>
                  <a:headEnd/>
                  <a:tailEn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162" name="Freeform 492"/>
                <p:cNvSpPr>
                  <a:spLocks noChangeArrowheads="1"/>
                </p:cNvSpPr>
                <p:nvPr/>
              </p:nvSpPr>
              <p:spPr bwMode="auto">
                <a:xfrm flipV="1">
                  <a:off x="2600926" y="4018736"/>
                  <a:ext cx="1225886" cy="706085"/>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 name="connsiteX0" fmla="*/ 2490029 w 2490029"/>
                    <a:gd name="connsiteY0" fmla="*/ 630439 h 630439"/>
                    <a:gd name="connsiteX1" fmla="*/ 1924049 w 2490029"/>
                    <a:gd name="connsiteY1" fmla="*/ 1 h 630439"/>
                    <a:gd name="connsiteX2" fmla="*/ 0 w 2490029"/>
                    <a:gd name="connsiteY2" fmla="*/ 0 h 630439"/>
                    <a:gd name="connsiteX0" fmla="*/ 2490029 w 2490029"/>
                    <a:gd name="connsiteY0" fmla="*/ 840095 h 840095"/>
                    <a:gd name="connsiteX1" fmla="*/ 1813574 w 2490029"/>
                    <a:gd name="connsiteY1" fmla="*/ 0 h 840095"/>
                    <a:gd name="connsiteX2" fmla="*/ 0 w 2490029"/>
                    <a:gd name="connsiteY2" fmla="*/ 209656 h 840095"/>
                    <a:gd name="connsiteX0" fmla="*/ 1236378 w 1236378"/>
                    <a:gd name="connsiteY0" fmla="*/ 840095 h 840095"/>
                    <a:gd name="connsiteX1" fmla="*/ 559923 w 1236378"/>
                    <a:gd name="connsiteY1" fmla="*/ 0 h 840095"/>
                    <a:gd name="connsiteX2" fmla="*/ 0 w 1236378"/>
                    <a:gd name="connsiteY2" fmla="*/ 0 h 840095"/>
                  </a:gdLst>
                  <a:ahLst/>
                  <a:cxnLst>
                    <a:cxn ang="0">
                      <a:pos x="connsiteX0" y="connsiteY0"/>
                    </a:cxn>
                    <a:cxn ang="0">
                      <a:pos x="connsiteX1" y="connsiteY1"/>
                    </a:cxn>
                    <a:cxn ang="0">
                      <a:pos x="connsiteX2" y="connsiteY2"/>
                    </a:cxn>
                  </a:cxnLst>
                  <a:rect l="l" t="t" r="r" b="b"/>
                  <a:pathLst>
                    <a:path w="1236378" h="840095">
                      <a:moveTo>
                        <a:pt x="1236378" y="840095"/>
                      </a:moveTo>
                      <a:lnTo>
                        <a:pt x="559923" y="0"/>
                      </a:lnTo>
                      <a:lnTo>
                        <a:pt x="0" y="0"/>
                      </a:lnTo>
                    </a:path>
                  </a:pathLst>
                </a:custGeom>
                <a:noFill/>
                <a:ln w="381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15" name="Group 140"/>
              <p:cNvGrpSpPr/>
              <p:nvPr/>
            </p:nvGrpSpPr>
            <p:grpSpPr>
              <a:xfrm>
                <a:off x="625460" y="1725455"/>
                <a:ext cx="7794467" cy="2754522"/>
                <a:chOff x="648204" y="1970299"/>
                <a:chExt cx="7794467" cy="2754522"/>
              </a:xfrm>
            </p:grpSpPr>
            <p:cxnSp>
              <p:nvCxnSpPr>
                <p:cNvPr id="141" name="Straight Connector 452"/>
                <p:cNvCxnSpPr>
                  <a:cxnSpLocks noChangeShapeType="1"/>
                </p:cNvCxnSpPr>
                <p:nvPr/>
              </p:nvCxnSpPr>
              <p:spPr bwMode="ltGray">
                <a:xfrm>
                  <a:off x="6021329" y="2741109"/>
                  <a:ext cx="1479482" cy="4216"/>
                </a:xfrm>
                <a:prstGeom prst="line">
                  <a:avLst/>
                </a:prstGeom>
                <a:noFill/>
                <a:ln w="38100">
                  <a:solidFill>
                    <a:schemeClr val="bg1">
                      <a:lumMod val="65000"/>
                    </a:schemeClr>
                  </a:solidFill>
                  <a:round/>
                  <a:headEnd/>
                  <a:tailEnd/>
                </a:ln>
              </p:spPr>
            </p:cxnSp>
            <p:cxnSp>
              <p:nvCxnSpPr>
                <p:cNvPr id="142" name="Straight Connector 452"/>
                <p:cNvCxnSpPr>
                  <a:cxnSpLocks noChangeShapeType="1"/>
                </p:cNvCxnSpPr>
                <p:nvPr/>
              </p:nvCxnSpPr>
              <p:spPr bwMode="ltGray">
                <a:xfrm>
                  <a:off x="6056635" y="4010293"/>
                  <a:ext cx="1681187" cy="0"/>
                </a:xfrm>
                <a:prstGeom prst="line">
                  <a:avLst/>
                </a:prstGeom>
                <a:noFill/>
                <a:ln w="38100">
                  <a:solidFill>
                    <a:schemeClr val="bg1">
                      <a:lumMod val="65000"/>
                    </a:schemeClr>
                  </a:solidFill>
                  <a:round/>
                  <a:headEnd/>
                  <a:tailEnd/>
                </a:ln>
              </p:spPr>
            </p:cxnSp>
            <p:cxnSp>
              <p:nvCxnSpPr>
                <p:cNvPr id="143" name="Straight Connector 520"/>
                <p:cNvCxnSpPr>
                  <a:cxnSpLocks noChangeShapeType="1"/>
                </p:cNvCxnSpPr>
                <p:nvPr/>
              </p:nvCxnSpPr>
              <p:spPr bwMode="auto">
                <a:xfrm rot="10800000" flipH="1" flipV="1">
                  <a:off x="4305787" y="2741937"/>
                  <a:ext cx="1326698" cy="9567"/>
                </a:xfrm>
                <a:prstGeom prst="line">
                  <a:avLst/>
                </a:prstGeom>
                <a:noFill/>
                <a:ln w="38100">
                  <a:solidFill>
                    <a:schemeClr val="bg1">
                      <a:lumMod val="65000"/>
                    </a:schemeClr>
                  </a:solidFill>
                  <a:round/>
                  <a:headEnd/>
                  <a:tailEnd/>
                </a:ln>
              </p:spPr>
            </p:cxnSp>
            <p:cxnSp>
              <p:nvCxnSpPr>
                <p:cNvPr id="144" name="Straight Connector 520"/>
                <p:cNvCxnSpPr>
                  <a:cxnSpLocks noChangeShapeType="1"/>
                </p:cNvCxnSpPr>
                <p:nvPr/>
              </p:nvCxnSpPr>
              <p:spPr bwMode="auto">
                <a:xfrm rot="10800000" flipH="1" flipV="1">
                  <a:off x="4307684" y="3994168"/>
                  <a:ext cx="1326698" cy="9567"/>
                </a:xfrm>
                <a:prstGeom prst="line">
                  <a:avLst/>
                </a:prstGeom>
                <a:noFill/>
                <a:ln w="38100">
                  <a:solidFill>
                    <a:schemeClr val="bg1">
                      <a:lumMod val="65000"/>
                    </a:schemeClr>
                  </a:solidFill>
                  <a:round/>
                  <a:headEnd/>
                  <a:tailEnd/>
                </a:ln>
              </p:spPr>
            </p:cxnSp>
            <p:sp>
              <p:nvSpPr>
                <p:cNvPr id="145" name="Freeform 492"/>
                <p:cNvSpPr>
                  <a:spLocks noChangeArrowheads="1"/>
                </p:cNvSpPr>
                <p:nvPr/>
              </p:nvSpPr>
              <p:spPr bwMode="auto">
                <a:xfrm flipV="1">
                  <a:off x="2548843" y="1970299"/>
                  <a:ext cx="1248991" cy="751276"/>
                </a:xfrm>
                <a:custGeom>
                  <a:avLst/>
                  <a:gdLst>
                    <a:gd name="T0" fmla="*/ 1259681 w 1259681"/>
                    <a:gd name="T1" fmla="*/ 0 h 893864"/>
                    <a:gd name="T2" fmla="*/ 831056 w 1259681"/>
                    <a:gd name="T3" fmla="*/ 677344 h 893864"/>
                    <a:gd name="T4" fmla="*/ 0 w 1259681"/>
                    <a:gd name="T5" fmla="*/ 690441 h 893864"/>
                    <a:gd name="T6" fmla="*/ 0 60000 65536"/>
                    <a:gd name="T7" fmla="*/ 0 60000 65536"/>
                    <a:gd name="T8" fmla="*/ 0 60000 65536"/>
                    <a:gd name="T9" fmla="*/ 0 w 1259681"/>
                    <a:gd name="T10" fmla="*/ 0 h 893864"/>
                    <a:gd name="T11" fmla="*/ 1259681 w 1259681"/>
                    <a:gd name="T12" fmla="*/ 893864 h 893864"/>
                  </a:gdLst>
                  <a:ahLst/>
                  <a:cxnLst>
                    <a:cxn ang="T6">
                      <a:pos x="T0" y="T1"/>
                    </a:cxn>
                    <a:cxn ang="T7">
                      <a:pos x="T2" y="T3"/>
                    </a:cxn>
                    <a:cxn ang="T8">
                      <a:pos x="T4" y="T5"/>
                    </a:cxn>
                  </a:cxnLst>
                  <a:rect l="T9" t="T10" r="T11" b="T12"/>
                  <a:pathLst>
                    <a:path w="1259681" h="893864">
                      <a:moveTo>
                        <a:pt x="1259681" y="0"/>
                      </a:moveTo>
                      <a:lnTo>
                        <a:pt x="831056" y="876906"/>
                      </a:lnTo>
                      <a:lnTo>
                        <a:pt x="0" y="893864"/>
                      </a:lnTo>
                    </a:path>
                  </a:pathLst>
                </a:custGeom>
                <a:noFill/>
                <a:ln w="38100">
                  <a:solidFill>
                    <a:schemeClr val="bg1">
                      <a:lumMod val="65000"/>
                    </a:schemeClr>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6" name="Freeform 492"/>
                <p:cNvSpPr>
                  <a:spLocks noChangeArrowheads="1"/>
                </p:cNvSpPr>
                <p:nvPr/>
              </p:nvSpPr>
              <p:spPr bwMode="auto">
                <a:xfrm flipV="1">
                  <a:off x="1609148" y="2481371"/>
                  <a:ext cx="2200491" cy="242239"/>
                </a:xfrm>
                <a:custGeom>
                  <a:avLst/>
                  <a:gdLst>
                    <a:gd name="T0" fmla="*/ 2219325 w 2219325"/>
                    <a:gd name="T1" fmla="*/ 0 h 288215"/>
                    <a:gd name="T2" fmla="*/ 1790715 w 2219325"/>
                    <a:gd name="T3" fmla="*/ 207655 h 288215"/>
                    <a:gd name="T4" fmla="*/ 0 w 2219325"/>
                    <a:gd name="T5" fmla="*/ 222625 h 288215"/>
                    <a:gd name="T6" fmla="*/ 0 60000 65536"/>
                    <a:gd name="T7" fmla="*/ 0 60000 65536"/>
                    <a:gd name="T8" fmla="*/ 0 60000 65536"/>
                    <a:gd name="T9" fmla="*/ 0 w 2219325"/>
                    <a:gd name="T10" fmla="*/ 0 h 288215"/>
                    <a:gd name="T11" fmla="*/ 2219325 w 2219325"/>
                    <a:gd name="T12" fmla="*/ 288215 h 288215"/>
                  </a:gdLst>
                  <a:ahLst/>
                  <a:cxnLst>
                    <a:cxn ang="T6">
                      <a:pos x="T0" y="T1"/>
                    </a:cxn>
                    <a:cxn ang="T7">
                      <a:pos x="T2" y="T3"/>
                    </a:cxn>
                    <a:cxn ang="T8">
                      <a:pos x="T4" y="T5"/>
                    </a:cxn>
                  </a:cxnLst>
                  <a:rect l="T9" t="T10" r="T11" b="T12"/>
                  <a:pathLst>
                    <a:path w="2219325" h="288215">
                      <a:moveTo>
                        <a:pt x="2219325" y="0"/>
                      </a:moveTo>
                      <a:lnTo>
                        <a:pt x="1790700" y="268835"/>
                      </a:lnTo>
                      <a:lnTo>
                        <a:pt x="0" y="288215"/>
                      </a:lnTo>
                    </a:path>
                  </a:pathLst>
                </a:custGeom>
                <a:noFill/>
                <a:ln w="38100">
                  <a:solidFill>
                    <a:schemeClr val="bg1">
                      <a:lumMod val="65000"/>
                    </a:schemeClr>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7" name="Freeform 492"/>
                <p:cNvSpPr>
                  <a:spLocks noChangeArrowheads="1"/>
                </p:cNvSpPr>
                <p:nvPr/>
              </p:nvSpPr>
              <p:spPr bwMode="auto">
                <a:xfrm flipV="1">
                  <a:off x="648204" y="3625684"/>
                  <a:ext cx="3104769" cy="342010"/>
                </a:xfrm>
                <a:custGeom>
                  <a:avLst/>
                  <a:gdLst>
                    <a:gd name="T0" fmla="*/ 3131343 w 3131343"/>
                    <a:gd name="T1" fmla="*/ 0 h 406921"/>
                    <a:gd name="T2" fmla="*/ 2105025 w 3131343"/>
                    <a:gd name="T3" fmla="*/ 303103 h 406921"/>
                    <a:gd name="T4" fmla="*/ 0 w 3131343"/>
                    <a:gd name="T5" fmla="*/ 314328 h 406921"/>
                    <a:gd name="T6" fmla="*/ 0 60000 65536"/>
                    <a:gd name="T7" fmla="*/ 0 60000 65536"/>
                    <a:gd name="T8" fmla="*/ 0 60000 65536"/>
                    <a:gd name="T9" fmla="*/ 0 w 3131343"/>
                    <a:gd name="T10" fmla="*/ 0 h 406921"/>
                    <a:gd name="T11" fmla="*/ 3131343 w 3131343"/>
                    <a:gd name="T12" fmla="*/ 406921 h 406921"/>
                  </a:gdLst>
                  <a:ahLst/>
                  <a:cxnLst>
                    <a:cxn ang="T6">
                      <a:pos x="T0" y="T1"/>
                    </a:cxn>
                    <a:cxn ang="T7">
                      <a:pos x="T2" y="T3"/>
                    </a:cxn>
                    <a:cxn ang="T8">
                      <a:pos x="T4" y="T5"/>
                    </a:cxn>
                  </a:cxnLst>
                  <a:rect l="T9" t="T10" r="T11" b="T12"/>
                  <a:pathLst>
                    <a:path w="3131343" h="406921">
                      <a:moveTo>
                        <a:pt x="3131343" y="0"/>
                      </a:moveTo>
                      <a:lnTo>
                        <a:pt x="2105024" y="392387"/>
                      </a:lnTo>
                      <a:lnTo>
                        <a:pt x="0" y="406921"/>
                      </a:lnTo>
                    </a:path>
                  </a:pathLst>
                </a:custGeom>
                <a:noFill/>
                <a:ln w="38100">
                  <a:solidFill>
                    <a:schemeClr val="bg1">
                      <a:lumMod val="65000"/>
                    </a:schemeClr>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8" name="Freeform 492"/>
                <p:cNvSpPr>
                  <a:spLocks noChangeArrowheads="1"/>
                </p:cNvSpPr>
                <p:nvPr/>
              </p:nvSpPr>
              <p:spPr bwMode="auto">
                <a:xfrm flipV="1">
                  <a:off x="915002" y="3961586"/>
                  <a:ext cx="2835611" cy="358423"/>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Lst>
                  <a:ahLst/>
                  <a:cxnLst>
                    <a:cxn ang="T6">
                      <a:pos x="T0" y="T1"/>
                    </a:cxn>
                    <a:cxn ang="T7">
                      <a:pos x="T2" y="T3"/>
                    </a:cxn>
                    <a:cxn ang="T8">
                      <a:pos x="T4" y="T5"/>
                    </a:cxn>
                  </a:cxnLst>
                  <a:rect l="T9" t="T10" r="T11" b="T12"/>
                  <a:pathLst>
                    <a:path w="2859881" h="426449">
                      <a:moveTo>
                        <a:pt x="2859881" y="426449"/>
                      </a:moveTo>
                      <a:lnTo>
                        <a:pt x="1924049" y="1"/>
                      </a:lnTo>
                      <a:lnTo>
                        <a:pt x="0" y="0"/>
                      </a:lnTo>
                    </a:path>
                  </a:pathLst>
                </a:custGeom>
                <a:noFill/>
                <a:ln w="38100">
                  <a:solidFill>
                    <a:schemeClr val="bg1">
                      <a:lumMod val="65000"/>
                    </a:schemeClr>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9" name="Freeform 492"/>
                <p:cNvSpPr>
                  <a:spLocks noChangeArrowheads="1"/>
                </p:cNvSpPr>
                <p:nvPr/>
              </p:nvSpPr>
              <p:spPr bwMode="auto">
                <a:xfrm flipV="1">
                  <a:off x="913288" y="2735828"/>
                  <a:ext cx="2891629" cy="377879"/>
                </a:xfrm>
                <a:custGeom>
                  <a:avLst/>
                  <a:gdLst>
                    <a:gd name="T0" fmla="*/ 2993231 w 2993231"/>
                    <a:gd name="T1" fmla="*/ 344374 h 445830"/>
                    <a:gd name="T2" fmla="*/ 2469357 w 2993231"/>
                    <a:gd name="T3" fmla="*/ 0 h 445830"/>
                    <a:gd name="T4" fmla="*/ 0 w 2993231"/>
                    <a:gd name="T5" fmla="*/ 1870 h 445830"/>
                    <a:gd name="T6" fmla="*/ 0 60000 65536"/>
                    <a:gd name="T7" fmla="*/ 0 60000 65536"/>
                    <a:gd name="T8" fmla="*/ 0 60000 65536"/>
                    <a:gd name="T9" fmla="*/ 0 w 2993231"/>
                    <a:gd name="T10" fmla="*/ 0 h 445830"/>
                    <a:gd name="T11" fmla="*/ 2993231 w 2993231"/>
                    <a:gd name="T12" fmla="*/ 445830 h 445830"/>
                    <a:gd name="connsiteX0" fmla="*/ 2993231 w 2993231"/>
                    <a:gd name="connsiteY0" fmla="*/ 445830 h 445830"/>
                    <a:gd name="connsiteX1" fmla="*/ 2469356 w 2993231"/>
                    <a:gd name="connsiteY1" fmla="*/ 0 h 445830"/>
                    <a:gd name="connsiteX2" fmla="*/ 353301 w 2993231"/>
                    <a:gd name="connsiteY2" fmla="*/ 1898 h 445830"/>
                    <a:gd name="connsiteX3" fmla="*/ 0 w 2993231"/>
                    <a:gd name="connsiteY3" fmla="*/ 2421 h 445830"/>
                    <a:gd name="connsiteX0" fmla="*/ 2916379 w 2916379"/>
                    <a:gd name="connsiteY0" fmla="*/ 445830 h 445830"/>
                    <a:gd name="connsiteX1" fmla="*/ 2392504 w 2916379"/>
                    <a:gd name="connsiteY1" fmla="*/ 0 h 445830"/>
                    <a:gd name="connsiteX2" fmla="*/ 276449 w 2916379"/>
                    <a:gd name="connsiteY2" fmla="*/ 1898 h 445830"/>
                    <a:gd name="connsiteX3" fmla="*/ 0 w 2916379"/>
                    <a:gd name="connsiteY3" fmla="*/ 268742 h 445830"/>
                    <a:gd name="connsiteX0" fmla="*/ 2916379 w 2916379"/>
                    <a:gd name="connsiteY0" fmla="*/ 449598 h 449598"/>
                    <a:gd name="connsiteX1" fmla="*/ 2392504 w 2916379"/>
                    <a:gd name="connsiteY1" fmla="*/ 3768 h 449598"/>
                    <a:gd name="connsiteX2" fmla="*/ 468580 w 2916379"/>
                    <a:gd name="connsiteY2" fmla="*/ 0 h 449598"/>
                    <a:gd name="connsiteX3" fmla="*/ 0 w 2916379"/>
                    <a:gd name="connsiteY3" fmla="*/ 272510 h 449598"/>
                  </a:gdLst>
                  <a:ahLst/>
                  <a:cxnLst>
                    <a:cxn ang="0">
                      <a:pos x="connsiteX0" y="connsiteY0"/>
                    </a:cxn>
                    <a:cxn ang="0">
                      <a:pos x="connsiteX1" y="connsiteY1"/>
                    </a:cxn>
                    <a:cxn ang="0">
                      <a:pos x="connsiteX2" y="connsiteY2"/>
                    </a:cxn>
                    <a:cxn ang="0">
                      <a:pos x="connsiteX3" y="connsiteY3"/>
                    </a:cxn>
                  </a:cxnLst>
                  <a:rect l="l" t="t" r="r" b="b"/>
                  <a:pathLst>
                    <a:path w="2916379" h="449598">
                      <a:moveTo>
                        <a:pt x="2916379" y="449598"/>
                      </a:moveTo>
                      <a:lnTo>
                        <a:pt x="2392504" y="3768"/>
                      </a:lnTo>
                      <a:lnTo>
                        <a:pt x="468580" y="0"/>
                      </a:lnTo>
                      <a:lnTo>
                        <a:pt x="0" y="272510"/>
                      </a:lnTo>
                    </a:path>
                  </a:pathLst>
                </a:custGeom>
                <a:noFill/>
                <a:ln w="38100">
                  <a:solidFill>
                    <a:schemeClr val="bg1">
                      <a:lumMod val="65000"/>
                    </a:schemeClr>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50" name="Freeform 149"/>
                <p:cNvSpPr/>
                <p:nvPr/>
              </p:nvSpPr>
              <p:spPr bwMode="auto">
                <a:xfrm>
                  <a:off x="7693201" y="2743203"/>
                  <a:ext cx="749470" cy="1225118"/>
                </a:xfrm>
                <a:custGeom>
                  <a:avLst/>
                  <a:gdLst>
                    <a:gd name="connsiteX0" fmla="*/ 0 w 1145219"/>
                    <a:gd name="connsiteY0" fmla="*/ 0 h 1269506"/>
                    <a:gd name="connsiteX1" fmla="*/ 1145219 w 1145219"/>
                    <a:gd name="connsiteY1" fmla="*/ 8877 h 1269506"/>
                    <a:gd name="connsiteX2" fmla="*/ 1136341 w 1145219"/>
                    <a:gd name="connsiteY2" fmla="*/ 1269506 h 1269506"/>
                    <a:gd name="connsiteX3" fmla="*/ 8877 w 1145219"/>
                    <a:gd name="connsiteY3" fmla="*/ 1269506 h 1269506"/>
                    <a:gd name="connsiteX4" fmla="*/ 8877 w 1145219"/>
                    <a:gd name="connsiteY4" fmla="*/ 1269506 h 126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219" h="1269506">
                      <a:moveTo>
                        <a:pt x="0" y="0"/>
                      </a:moveTo>
                      <a:lnTo>
                        <a:pt x="1145219" y="8877"/>
                      </a:lnTo>
                      <a:cubicBezTo>
                        <a:pt x="1142260" y="429087"/>
                        <a:pt x="1139300" y="849296"/>
                        <a:pt x="1136341" y="1269506"/>
                      </a:cubicBezTo>
                      <a:lnTo>
                        <a:pt x="8877" y="1269506"/>
                      </a:lnTo>
                      <a:lnTo>
                        <a:pt x="8877" y="1269506"/>
                      </a:lnTo>
                    </a:path>
                  </a:pathLst>
                </a:custGeom>
                <a:noFill/>
                <a:ln w="38100">
                  <a:solidFill>
                    <a:schemeClr val="bg1">
                      <a:lumMod val="65000"/>
                    </a:schemeClr>
                  </a:solidFill>
                  <a:round/>
                  <a:headEnd/>
                  <a:tailEn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151" name="Freeform 492"/>
                <p:cNvSpPr>
                  <a:spLocks noChangeArrowheads="1"/>
                </p:cNvSpPr>
                <p:nvPr/>
              </p:nvSpPr>
              <p:spPr bwMode="auto">
                <a:xfrm flipV="1">
                  <a:off x="2600926" y="4018736"/>
                  <a:ext cx="1225886" cy="706085"/>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 name="connsiteX0" fmla="*/ 2490029 w 2490029"/>
                    <a:gd name="connsiteY0" fmla="*/ 630439 h 630439"/>
                    <a:gd name="connsiteX1" fmla="*/ 1924049 w 2490029"/>
                    <a:gd name="connsiteY1" fmla="*/ 1 h 630439"/>
                    <a:gd name="connsiteX2" fmla="*/ 0 w 2490029"/>
                    <a:gd name="connsiteY2" fmla="*/ 0 h 630439"/>
                    <a:gd name="connsiteX0" fmla="*/ 2490029 w 2490029"/>
                    <a:gd name="connsiteY0" fmla="*/ 840095 h 840095"/>
                    <a:gd name="connsiteX1" fmla="*/ 1813574 w 2490029"/>
                    <a:gd name="connsiteY1" fmla="*/ 0 h 840095"/>
                    <a:gd name="connsiteX2" fmla="*/ 0 w 2490029"/>
                    <a:gd name="connsiteY2" fmla="*/ 209656 h 840095"/>
                    <a:gd name="connsiteX0" fmla="*/ 1236378 w 1236378"/>
                    <a:gd name="connsiteY0" fmla="*/ 840095 h 840095"/>
                    <a:gd name="connsiteX1" fmla="*/ 559923 w 1236378"/>
                    <a:gd name="connsiteY1" fmla="*/ 0 h 840095"/>
                    <a:gd name="connsiteX2" fmla="*/ 0 w 1236378"/>
                    <a:gd name="connsiteY2" fmla="*/ 0 h 840095"/>
                  </a:gdLst>
                  <a:ahLst/>
                  <a:cxnLst>
                    <a:cxn ang="0">
                      <a:pos x="connsiteX0" y="connsiteY0"/>
                    </a:cxn>
                    <a:cxn ang="0">
                      <a:pos x="connsiteX1" y="connsiteY1"/>
                    </a:cxn>
                    <a:cxn ang="0">
                      <a:pos x="connsiteX2" y="connsiteY2"/>
                    </a:cxn>
                  </a:cxnLst>
                  <a:rect l="l" t="t" r="r" b="b"/>
                  <a:pathLst>
                    <a:path w="1236378" h="840095">
                      <a:moveTo>
                        <a:pt x="1236378" y="840095"/>
                      </a:moveTo>
                      <a:lnTo>
                        <a:pt x="559923" y="0"/>
                      </a:lnTo>
                      <a:lnTo>
                        <a:pt x="0" y="0"/>
                      </a:lnTo>
                    </a:path>
                  </a:pathLst>
                </a:custGeom>
                <a:noFill/>
                <a:ln w="38100">
                  <a:solidFill>
                    <a:schemeClr val="bg1">
                      <a:lumMod val="65000"/>
                    </a:schemeClr>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16" name="Rounded Rectangle 15"/>
              <p:cNvSpPr/>
              <p:nvPr/>
            </p:nvSpPr>
            <p:spPr bwMode="auto">
              <a:xfrm>
                <a:off x="7236528" y="1432139"/>
                <a:ext cx="1386472" cy="5718767"/>
              </a:xfrm>
              <a:prstGeom prst="roundRect">
                <a:avLst/>
              </a:prstGeom>
              <a:gradFill>
                <a:gsLst>
                  <a:gs pos="0">
                    <a:srgbClr val="FFB3B3"/>
                  </a:gs>
                  <a:gs pos="100000">
                    <a:srgbClr val="FFDDDE"/>
                  </a:gs>
                </a:gsLst>
                <a:lin ang="5400000" scaled="0"/>
              </a:gradFill>
              <a:ln w="38100">
                <a:noFill/>
                <a:round/>
                <a:headEnd/>
                <a:tailEnd/>
              </a:ln>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17" name="Group 237"/>
              <p:cNvGrpSpPr/>
              <p:nvPr/>
            </p:nvGrpSpPr>
            <p:grpSpPr>
              <a:xfrm>
                <a:off x="7111406" y="5096575"/>
                <a:ext cx="1704944" cy="1110081"/>
                <a:chOff x="7111406" y="5282220"/>
                <a:chExt cx="1704944" cy="1110081"/>
              </a:xfrm>
            </p:grpSpPr>
            <p:sp>
              <p:nvSpPr>
                <p:cNvPr id="139" name="Text Box 162"/>
                <p:cNvSpPr txBox="1">
                  <a:spLocks noChangeArrowheads="1"/>
                </p:cNvSpPr>
                <p:nvPr/>
              </p:nvSpPr>
              <p:spPr bwMode="auto">
                <a:xfrm>
                  <a:off x="7111406" y="5714219"/>
                  <a:ext cx="1704944" cy="678082"/>
                </a:xfrm>
                <a:prstGeom prst="rect">
                  <a:avLst/>
                </a:prstGeom>
                <a:noFill/>
                <a:ln w="9525">
                  <a:noFill/>
                  <a:miter lim="800000"/>
                  <a:headEnd/>
                  <a:tailEnd/>
                </a:ln>
              </p:spPr>
              <p:txBody>
                <a:bodyPr wrap="square">
                  <a:spAutoFit/>
                </a:bodyPr>
                <a:lstStyle/>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99"/>
                      </a:solidFill>
                      <a:effectLst/>
                      <a:uLnTx/>
                      <a:uFillTx/>
                      <a:latin typeface="Arial" charset="0"/>
                      <a:ea typeface="+mn-ea"/>
                      <a:cs typeface="+mn-cs"/>
                    </a:rPr>
                    <a:t>Data Archive Ingestion</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99"/>
                      </a:solidFill>
                      <a:effectLst/>
                      <a:uLnTx/>
                      <a:uFillTx/>
                      <a:latin typeface="Arial" charset="0"/>
                      <a:ea typeface="+mn-ea"/>
                      <a:cs typeface="+mn-cs"/>
                    </a:rPr>
                    <a:t>Navigation </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smtClean="0">
                      <a:ln>
                        <a:noFill/>
                      </a:ln>
                      <a:solidFill>
                        <a:srgbClr val="003399"/>
                      </a:solidFill>
                      <a:effectLst/>
                      <a:uLnTx/>
                      <a:uFillTx/>
                      <a:latin typeface="Arial" charset="0"/>
                      <a:ea typeface="+mn-ea"/>
                      <a:cs typeface="+mn-cs"/>
                    </a:rPr>
                    <a:t>Spacecraft Monitor &amp; </a:t>
                  </a:r>
                  <a:r>
                    <a:rPr kumimoji="0" lang="en-US" sz="500" b="1" i="0" u="none" strike="noStrike" kern="1200" cap="none" spc="0" normalizeH="0" baseline="0" noProof="0" dirty="0">
                      <a:ln>
                        <a:noFill/>
                      </a:ln>
                      <a:solidFill>
                        <a:srgbClr val="003399"/>
                      </a:solidFill>
                      <a:effectLst/>
                      <a:uLnTx/>
                      <a:uFillTx/>
                      <a:latin typeface="Arial" charset="0"/>
                      <a:ea typeface="+mn-ea"/>
                      <a:cs typeface="+mn-cs"/>
                    </a:rPr>
                    <a:t>Control</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err="1" smtClean="0">
                      <a:ln>
                        <a:noFill/>
                      </a:ln>
                      <a:solidFill>
                        <a:srgbClr val="003399"/>
                      </a:solidFill>
                      <a:effectLst/>
                      <a:uLnTx/>
                      <a:uFillTx/>
                      <a:latin typeface="Arial" charset="0"/>
                      <a:ea typeface="+mn-ea"/>
                      <a:cs typeface="+mn-cs"/>
                    </a:rPr>
                    <a:t>Telerobotics</a:t>
                  </a:r>
                  <a:endParaRPr kumimoji="0" lang="en-US" sz="500" b="1" i="0" u="none" strike="noStrike" kern="1200" cap="none" spc="0" normalizeH="0" baseline="0" noProof="0" dirty="0">
                    <a:ln>
                      <a:noFill/>
                    </a:ln>
                    <a:solidFill>
                      <a:srgbClr val="003399"/>
                    </a:solidFill>
                    <a:effectLst/>
                    <a:uLnTx/>
                    <a:uFillTx/>
                    <a:latin typeface="Arial" charset="0"/>
                    <a:ea typeface="+mn-ea"/>
                    <a:cs typeface="+mn-cs"/>
                  </a:endParaRP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smtClean="0">
                      <a:ln>
                        <a:noFill/>
                      </a:ln>
                      <a:solidFill>
                        <a:srgbClr val="003399"/>
                      </a:solidFill>
                      <a:effectLst/>
                      <a:uLnTx/>
                      <a:uFillTx/>
                      <a:latin typeface="Arial" charset="0"/>
                      <a:ea typeface="+mn-ea"/>
                      <a:cs typeface="+mn-cs"/>
                    </a:rPr>
                    <a:t>Planning &amp; Scheduling</a:t>
                  </a:r>
                  <a:endParaRPr kumimoji="0" lang="en-US" sz="500" b="1" i="0" u="none" strike="noStrike" kern="1200" cap="none" spc="0" normalizeH="0" baseline="0" noProof="0" dirty="0">
                    <a:ln>
                      <a:noFill/>
                    </a:ln>
                    <a:solidFill>
                      <a:srgbClr val="003399"/>
                    </a:solidFill>
                    <a:effectLst/>
                    <a:uLnTx/>
                    <a:uFillTx/>
                    <a:latin typeface="Arial" charset="0"/>
                    <a:ea typeface="+mn-ea"/>
                    <a:cs typeface="+mn-cs"/>
                  </a:endParaRPr>
                </a:p>
              </p:txBody>
            </p:sp>
            <p:sp>
              <p:nvSpPr>
                <p:cNvPr id="140" name="Rounded Rectangle 139"/>
                <p:cNvSpPr/>
                <p:nvPr/>
              </p:nvSpPr>
              <p:spPr bwMode="auto">
                <a:xfrm>
                  <a:off x="7236528" y="5282220"/>
                  <a:ext cx="1386472" cy="363985"/>
                </a:xfrm>
                <a:prstGeom prst="roundRect">
                  <a:avLst>
                    <a:gd name="adj" fmla="val 16667"/>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FFFFFF"/>
                      </a:solidFill>
                      <a:effectLst/>
                      <a:uLnTx/>
                      <a:uFillTx/>
                      <a:latin typeface="Arial Narrow"/>
                      <a:ea typeface="+mn-ea"/>
                      <a:cs typeface="Arial Narrow"/>
                    </a:rPr>
                    <a:t>Mission Ops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FFFFFF"/>
                      </a:solidFill>
                      <a:effectLst/>
                      <a:uLnTx/>
                      <a:uFillTx/>
                      <a:latin typeface="Arial Narrow"/>
                      <a:ea typeface="+mn-ea"/>
                      <a:cs typeface="Arial Narrow"/>
                    </a:rPr>
                    <a:t>Info Mgt Services</a:t>
                  </a:r>
                </a:p>
              </p:txBody>
            </p:sp>
          </p:grpSp>
          <p:sp>
            <p:nvSpPr>
              <p:cNvPr id="18" name="Rounded Rectangle 17"/>
              <p:cNvSpPr/>
              <p:nvPr/>
            </p:nvSpPr>
            <p:spPr bwMode="auto">
              <a:xfrm>
                <a:off x="5546924" y="1445457"/>
                <a:ext cx="1529611" cy="5705451"/>
              </a:xfrm>
              <a:prstGeom prst="roundRect">
                <a:avLst/>
              </a:prstGeom>
              <a:gradFill>
                <a:gsLst>
                  <a:gs pos="0">
                    <a:srgbClr val="FFCCFF"/>
                  </a:gs>
                  <a:gs pos="100000">
                    <a:srgbClr val="FFE1FF"/>
                  </a:gs>
                </a:gsLst>
                <a:lin ang="5400000" scaled="0"/>
              </a:gradFill>
              <a:ln w="38100">
                <a:noFill/>
                <a:round/>
                <a:headEnd/>
                <a:tailEnd/>
              </a:ln>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19" name="Group 215"/>
              <p:cNvGrpSpPr/>
              <p:nvPr/>
            </p:nvGrpSpPr>
            <p:grpSpPr>
              <a:xfrm>
                <a:off x="5430255" y="5096575"/>
                <a:ext cx="1722175" cy="923636"/>
                <a:chOff x="5430255" y="5282220"/>
                <a:chExt cx="1965325" cy="923636"/>
              </a:xfrm>
            </p:grpSpPr>
            <p:sp>
              <p:nvSpPr>
                <p:cNvPr id="137" name="Text Box 166"/>
                <p:cNvSpPr txBox="1">
                  <a:spLocks noChangeArrowheads="1"/>
                </p:cNvSpPr>
                <p:nvPr/>
              </p:nvSpPr>
              <p:spPr bwMode="auto">
                <a:xfrm>
                  <a:off x="5430255" y="5712705"/>
                  <a:ext cx="1965325" cy="493151"/>
                </a:xfrm>
                <a:prstGeom prst="rect">
                  <a:avLst/>
                </a:prstGeom>
                <a:noFill/>
                <a:ln w="9525">
                  <a:noFill/>
                  <a:miter lim="800000"/>
                  <a:headEnd/>
                  <a:tailEnd/>
                </a:ln>
              </p:spPr>
              <p:txBody>
                <a:bodyPr>
                  <a:spAutoFit/>
                </a:bodyPr>
                <a:lstStyle/>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smtClean="0">
                      <a:ln>
                        <a:noFill/>
                      </a:ln>
                      <a:solidFill>
                        <a:srgbClr val="0033CC"/>
                      </a:solidFill>
                      <a:effectLst/>
                      <a:uLnTx/>
                      <a:uFillTx/>
                      <a:latin typeface="Arial" charset="0"/>
                      <a:ea typeface="+mn-ea"/>
                      <a:cs typeface="+mn-cs"/>
                    </a:rPr>
                    <a:t>Motion </a:t>
                  </a:r>
                  <a:r>
                    <a:rPr kumimoji="0" lang="en-US" sz="500" b="1" i="0" u="none" strike="noStrike" kern="1200" cap="none" spc="0" normalizeH="0" baseline="0" noProof="0" dirty="0">
                      <a:ln>
                        <a:noFill/>
                      </a:ln>
                      <a:solidFill>
                        <a:srgbClr val="0033CC"/>
                      </a:solidFill>
                      <a:effectLst/>
                      <a:uLnTx/>
                      <a:uFillTx/>
                      <a:latin typeface="Arial" charset="0"/>
                      <a:ea typeface="+mn-ea"/>
                      <a:cs typeface="+mn-cs"/>
                    </a:rPr>
                    <a:t>Imagery &amp; </a:t>
                  </a:r>
                  <a:r>
                    <a:rPr kumimoji="0" lang="en-US" sz="500" b="1" i="0" u="none" strike="noStrike" kern="1200" cap="none" spc="0" normalizeH="0" baseline="0" noProof="0" dirty="0" smtClean="0">
                      <a:ln>
                        <a:noFill/>
                      </a:ln>
                      <a:solidFill>
                        <a:srgbClr val="0033CC"/>
                      </a:solidFill>
                      <a:effectLst/>
                      <a:uLnTx/>
                      <a:uFillTx/>
                      <a:latin typeface="Arial" charset="0"/>
                      <a:ea typeface="+mn-ea"/>
                      <a:cs typeface="+mn-cs"/>
                    </a:rPr>
                    <a:t>Apps </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smtClean="0">
                      <a:ln>
                        <a:noFill/>
                      </a:ln>
                      <a:solidFill>
                        <a:srgbClr val="0033CC"/>
                      </a:solidFill>
                      <a:effectLst/>
                      <a:uLnTx/>
                      <a:uFillTx/>
                      <a:latin typeface="Arial" charset="0"/>
                      <a:ea typeface="+mn-ea"/>
                      <a:cs typeface="+mn-cs"/>
                    </a:rPr>
                    <a:t>Delay </a:t>
                  </a:r>
                  <a:r>
                    <a:rPr kumimoji="0" lang="en-US" sz="500" b="1" i="0" u="none" strike="noStrike" kern="1200" cap="none" spc="0" normalizeH="0" baseline="0" noProof="0" dirty="0">
                      <a:ln>
                        <a:noFill/>
                      </a:ln>
                      <a:solidFill>
                        <a:srgbClr val="0033CC"/>
                      </a:solidFill>
                      <a:effectLst/>
                      <a:uLnTx/>
                      <a:uFillTx/>
                      <a:latin typeface="Arial" charset="0"/>
                      <a:ea typeface="+mn-ea"/>
                      <a:cs typeface="+mn-cs"/>
                    </a:rPr>
                    <a:t>Tolerant Networking</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smtClean="0">
                      <a:ln>
                        <a:noFill/>
                      </a:ln>
                      <a:solidFill>
                        <a:srgbClr val="0033CC"/>
                      </a:solidFill>
                      <a:effectLst/>
                      <a:uLnTx/>
                      <a:uFillTx/>
                      <a:latin typeface="Arial" charset="0"/>
                      <a:ea typeface="+mn-ea"/>
                      <a:cs typeface="+mn-cs"/>
                    </a:rPr>
                    <a:t>Voice</a:t>
                  </a:r>
                </a:p>
                <a:p>
                  <a:pPr marL="112713" marR="0" lvl="0" indent="-112713" algn="l" defTabSz="914400" rtl="0" eaLnBrk="1" fontAlgn="base" latinLnBrk="0" hangingPunct="1">
                    <a:lnSpc>
                      <a:spcPct val="90000"/>
                    </a:lnSpc>
                    <a:spcBef>
                      <a:spcPct val="0"/>
                    </a:spcBef>
                    <a:spcAft>
                      <a:spcPct val="0"/>
                    </a:spcAft>
                    <a:buClr>
                      <a:srgbClr val="B7C6FE">
                        <a:lumMod val="50000"/>
                      </a:srgbClr>
                    </a:buClr>
                    <a:buSzTx/>
                    <a:buFont typeface="Wingdings" pitchFamily="2" charset="2"/>
                    <a:buChar char="t"/>
                    <a:tabLst/>
                    <a:defRPr/>
                  </a:pPr>
                  <a:r>
                    <a:rPr kumimoji="0" lang="en-US" sz="500" b="1" i="0" u="none" strike="noStrike" kern="1200" cap="none" spc="0" normalizeH="0" baseline="0" noProof="0" dirty="0" smtClean="0">
                      <a:ln>
                        <a:noFill/>
                      </a:ln>
                      <a:solidFill>
                        <a:srgbClr val="0033CC"/>
                      </a:solidFill>
                      <a:effectLst/>
                      <a:uLnTx/>
                      <a:uFillTx/>
                      <a:latin typeface="Arial" charset="0"/>
                      <a:ea typeface="+mn-ea"/>
                      <a:cs typeface="+mn-cs"/>
                    </a:rPr>
                    <a:t>CFDP Revisions</a:t>
                  </a:r>
                  <a:endParaRPr kumimoji="0" lang="en-US" sz="500" b="1" i="0" u="none" strike="noStrike" kern="1200" cap="none" spc="0" normalizeH="0" baseline="0" noProof="0" dirty="0">
                    <a:ln>
                      <a:noFill/>
                    </a:ln>
                    <a:solidFill>
                      <a:srgbClr val="0033CC"/>
                    </a:solidFill>
                    <a:effectLst/>
                    <a:uLnTx/>
                    <a:uFillTx/>
                    <a:latin typeface="Arial" charset="0"/>
                    <a:ea typeface="+mn-ea"/>
                    <a:cs typeface="+mn-cs"/>
                  </a:endParaRPr>
                </a:p>
              </p:txBody>
            </p:sp>
            <p:sp>
              <p:nvSpPr>
                <p:cNvPr id="138" name="Rounded Rectangle 137"/>
                <p:cNvSpPr/>
                <p:nvPr/>
              </p:nvSpPr>
              <p:spPr bwMode="auto">
                <a:xfrm>
                  <a:off x="5546923" y="5282220"/>
                  <a:ext cx="1588824" cy="363985"/>
                </a:xfrm>
                <a:prstGeom prst="roundRect">
                  <a:avLst>
                    <a:gd name="adj" fmla="val 16667"/>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FFFFFF"/>
                      </a:solidFill>
                      <a:effectLst/>
                      <a:uLnTx/>
                      <a:uFillTx/>
                      <a:latin typeface="Arial Narrow"/>
                      <a:ea typeface="+mn-ea"/>
                      <a:cs typeface="Arial Narrow"/>
                    </a:rPr>
                    <a:t>Space Internetworking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FFFFFF"/>
                      </a:solidFill>
                      <a:effectLst/>
                      <a:uLnTx/>
                      <a:uFillTx/>
                      <a:latin typeface="Arial Narrow"/>
                      <a:ea typeface="+mn-ea"/>
                      <a:cs typeface="Arial Narrow"/>
                    </a:rPr>
                    <a:t>Services</a:t>
                  </a:r>
                </a:p>
              </p:txBody>
            </p:sp>
          </p:grpSp>
          <p:sp>
            <p:nvSpPr>
              <p:cNvPr id="20" name="Rounded Rectangle 19"/>
              <p:cNvSpPr/>
              <p:nvPr/>
            </p:nvSpPr>
            <p:spPr bwMode="auto">
              <a:xfrm>
                <a:off x="3875075" y="1445457"/>
                <a:ext cx="1386472" cy="5705451"/>
              </a:xfrm>
              <a:prstGeom prst="roundRect">
                <a:avLst/>
              </a:prstGeom>
              <a:gradFill>
                <a:gsLst>
                  <a:gs pos="0">
                    <a:srgbClr val="FFE3AB"/>
                  </a:gs>
                  <a:gs pos="100000">
                    <a:srgbClr val="FFEED5"/>
                  </a:gs>
                </a:gsLst>
                <a:lin ang="5400000" scaled="0"/>
              </a:gradFill>
              <a:ln w="38100">
                <a:noFill/>
                <a:round/>
                <a:headEnd/>
                <a:tailEnd/>
              </a:ln>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21" name="Group 211"/>
              <p:cNvGrpSpPr/>
              <p:nvPr/>
            </p:nvGrpSpPr>
            <p:grpSpPr>
              <a:xfrm>
                <a:off x="3754281" y="5096575"/>
                <a:ext cx="1536456" cy="823875"/>
                <a:chOff x="3754281" y="5282220"/>
                <a:chExt cx="1536456" cy="823875"/>
              </a:xfrm>
            </p:grpSpPr>
            <p:sp>
              <p:nvSpPr>
                <p:cNvPr id="135" name="Text Box 162"/>
                <p:cNvSpPr txBox="1">
                  <a:spLocks noChangeArrowheads="1"/>
                </p:cNvSpPr>
                <p:nvPr/>
              </p:nvSpPr>
              <p:spPr bwMode="auto">
                <a:xfrm>
                  <a:off x="3754281" y="5705410"/>
                  <a:ext cx="1536456" cy="400685"/>
                </a:xfrm>
                <a:prstGeom prst="rect">
                  <a:avLst/>
                </a:prstGeom>
                <a:noFill/>
                <a:ln w="9525">
                  <a:noFill/>
                  <a:miter lim="800000"/>
                  <a:headEnd/>
                  <a:tailEnd/>
                </a:ln>
              </p:spPr>
              <p:txBody>
                <a:bodyPr wrap="square">
                  <a:spAutoFit/>
                </a:bodyPr>
                <a:lstStyle/>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CS Service </a:t>
                  </a:r>
                  <a:r>
                    <a:rPr kumimoji="0" lang="en-US" sz="500" b="1" i="0" u="none" strike="noStrike" kern="1200" cap="none" spc="0" normalizeH="0" baseline="0" noProof="0" dirty="0" smtClean="0">
                      <a:ln>
                        <a:noFill/>
                      </a:ln>
                      <a:solidFill>
                        <a:srgbClr val="0033CC"/>
                      </a:solidFill>
                      <a:effectLst/>
                      <a:uLnTx/>
                      <a:uFillTx/>
                      <a:latin typeface="Arial" charset="0"/>
                      <a:ea typeface="+mn-ea"/>
                      <a:cs typeface="+mn-cs"/>
                    </a:rPr>
                    <a:t>Management</a:t>
                  </a:r>
                  <a:endParaRPr kumimoji="0" lang="en-US" sz="500" b="1" i="0" u="none" strike="noStrike" kern="1200" cap="none" spc="0" normalizeH="0" baseline="0" noProof="0" dirty="0">
                    <a:ln>
                      <a:noFill/>
                    </a:ln>
                    <a:solidFill>
                      <a:srgbClr val="0033CC"/>
                    </a:solidFill>
                    <a:effectLst/>
                    <a:uLnTx/>
                    <a:uFillTx/>
                    <a:latin typeface="Arial" charset="0"/>
                    <a:ea typeface="+mn-ea"/>
                    <a:cs typeface="+mn-cs"/>
                  </a:endParaRP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CS </a:t>
                  </a:r>
                  <a:r>
                    <a:rPr kumimoji="0" lang="en-US" sz="500" b="1" i="0" u="none" strike="noStrike" kern="1200" cap="none" spc="0" normalizeH="0" baseline="0" noProof="0" dirty="0" smtClean="0">
                      <a:ln>
                        <a:noFill/>
                      </a:ln>
                      <a:solidFill>
                        <a:srgbClr val="0033CC"/>
                      </a:solidFill>
                      <a:effectLst/>
                      <a:uLnTx/>
                      <a:uFillTx/>
                      <a:latin typeface="Arial" charset="0"/>
                      <a:ea typeface="+mn-ea"/>
                      <a:cs typeface="+mn-cs"/>
                    </a:rPr>
                    <a:t>Transfer Services</a:t>
                  </a:r>
                  <a:endParaRPr kumimoji="0" lang="en-US" sz="500" b="1" i="0" u="none" strike="noStrike" kern="1200" cap="none" spc="0" normalizeH="0" baseline="0" noProof="0" dirty="0">
                    <a:ln>
                      <a:noFill/>
                    </a:ln>
                    <a:solidFill>
                      <a:srgbClr val="0033CC"/>
                    </a:solidFill>
                    <a:effectLst/>
                    <a:uLnTx/>
                    <a:uFillTx/>
                    <a:latin typeface="Arial" charset="0"/>
                    <a:ea typeface="+mn-ea"/>
                    <a:cs typeface="+mn-cs"/>
                  </a:endParaRPr>
                </a:p>
              </p:txBody>
            </p:sp>
            <p:sp>
              <p:nvSpPr>
                <p:cNvPr id="136" name="Rounded Rectangle 135"/>
                <p:cNvSpPr/>
                <p:nvPr/>
              </p:nvSpPr>
              <p:spPr bwMode="auto">
                <a:xfrm>
                  <a:off x="3875075" y="5282220"/>
                  <a:ext cx="1386472" cy="363985"/>
                </a:xfrm>
                <a:prstGeom prst="roundRect">
                  <a:avLst>
                    <a:gd name="adj" fmla="val 16667"/>
                  </a:avLst>
                </a:prstGeom>
                <a:solidFill>
                  <a:srgbClr val="FF9900"/>
                </a:solidFill>
                <a:ln w="38100">
                  <a:noFill/>
                  <a:round/>
                  <a:headEnd/>
                  <a:tailEnd/>
                </a:ln>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FFFFFF"/>
                      </a:solidFill>
                      <a:effectLst/>
                      <a:uLnTx/>
                      <a:uFillTx/>
                      <a:latin typeface="Arial Narrow"/>
                      <a:ea typeface="+mn-ea"/>
                      <a:cs typeface="Arial Narrow"/>
                    </a:rPr>
                    <a:t>Cross Support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FFFFFF"/>
                      </a:solidFill>
                      <a:effectLst/>
                      <a:uLnTx/>
                      <a:uFillTx/>
                      <a:latin typeface="Arial Narrow"/>
                      <a:ea typeface="+mn-ea"/>
                      <a:cs typeface="Arial Narrow"/>
                    </a:rPr>
                    <a:t>Services</a:t>
                  </a:r>
                  <a:endParaRPr kumimoji="0" lang="en-US" sz="800" b="1" i="0" u="none" strike="noStrike" kern="1200" cap="none" spc="0" normalizeH="0" baseline="0" noProof="0" dirty="0">
                    <a:ln>
                      <a:noFill/>
                    </a:ln>
                    <a:solidFill>
                      <a:srgbClr val="FFFFFF"/>
                    </a:solidFill>
                    <a:effectLst/>
                    <a:uLnTx/>
                    <a:uFillTx/>
                    <a:latin typeface="Arial Narrow"/>
                    <a:ea typeface="+mn-ea"/>
                    <a:cs typeface="Arial Narrow"/>
                  </a:endParaRPr>
                </a:p>
              </p:txBody>
            </p:sp>
          </p:grpSp>
          <p:grpSp>
            <p:nvGrpSpPr>
              <p:cNvPr id="22" name="Group 209"/>
              <p:cNvGrpSpPr/>
              <p:nvPr/>
            </p:nvGrpSpPr>
            <p:grpSpPr>
              <a:xfrm>
                <a:off x="4087184" y="2390216"/>
                <a:ext cx="1678008" cy="1633054"/>
                <a:chOff x="4087184" y="2575861"/>
                <a:chExt cx="1678008" cy="1633054"/>
              </a:xfrm>
              <a:effectLst>
                <a:glow rad="63500">
                  <a:schemeClr val="accent4">
                    <a:satMod val="175000"/>
                    <a:alpha val="40000"/>
                  </a:schemeClr>
                </a:glow>
              </a:effectLst>
            </p:grpSpPr>
            <p:sp>
              <p:nvSpPr>
                <p:cNvPr id="131" name="Rectangle 308"/>
                <p:cNvSpPr>
                  <a:spLocks noChangeArrowheads="1"/>
                </p:cNvSpPr>
                <p:nvPr/>
              </p:nvSpPr>
              <p:spPr bwMode="auto">
                <a:xfrm>
                  <a:off x="4109963" y="2586229"/>
                  <a:ext cx="1655229" cy="318268"/>
                </a:xfrm>
                <a:prstGeom prst="rect">
                  <a:avLst/>
                </a:prstGeom>
                <a:solidFill>
                  <a:srgbClr val="FF9933"/>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32" name="Rectangle 309"/>
                <p:cNvSpPr>
                  <a:spLocks noChangeArrowheads="1"/>
                </p:cNvSpPr>
                <p:nvPr/>
              </p:nvSpPr>
              <p:spPr bwMode="auto">
                <a:xfrm>
                  <a:off x="4087184" y="3853124"/>
                  <a:ext cx="1662822" cy="297209"/>
                </a:xfrm>
                <a:prstGeom prst="rect">
                  <a:avLst/>
                </a:prstGeom>
                <a:solidFill>
                  <a:srgbClr val="FF9933"/>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33" name="Rectangle 310"/>
                <p:cNvSpPr>
                  <a:spLocks noChangeArrowheads="1"/>
                </p:cNvSpPr>
                <p:nvPr/>
              </p:nvSpPr>
              <p:spPr bwMode="auto">
                <a:xfrm rot="3372725">
                  <a:off x="4243419" y="3238135"/>
                  <a:ext cx="1549653" cy="274584"/>
                </a:xfrm>
                <a:prstGeom prst="rect">
                  <a:avLst/>
                </a:prstGeom>
                <a:solidFill>
                  <a:srgbClr val="FF9933"/>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34" name="Rectangle 312"/>
                <p:cNvSpPr>
                  <a:spLocks noChangeArrowheads="1"/>
                </p:cNvSpPr>
                <p:nvPr/>
              </p:nvSpPr>
              <p:spPr bwMode="auto">
                <a:xfrm rot="18236087" flipH="1">
                  <a:off x="4195108" y="3253303"/>
                  <a:ext cx="1633054" cy="278170"/>
                </a:xfrm>
                <a:prstGeom prst="rect">
                  <a:avLst/>
                </a:prstGeom>
                <a:solidFill>
                  <a:srgbClr val="FF9933"/>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23" name="Group 210"/>
              <p:cNvGrpSpPr/>
              <p:nvPr/>
            </p:nvGrpSpPr>
            <p:grpSpPr>
              <a:xfrm>
                <a:off x="4121277" y="2457731"/>
                <a:ext cx="1676215" cy="1449943"/>
                <a:chOff x="4111753" y="2643376"/>
                <a:chExt cx="1676215" cy="1449943"/>
              </a:xfrm>
            </p:grpSpPr>
            <p:sp>
              <p:nvSpPr>
                <p:cNvPr id="127" name="Rectangle 430"/>
                <p:cNvSpPr>
                  <a:spLocks noChangeArrowheads="1"/>
                </p:cNvSpPr>
                <p:nvPr/>
              </p:nvSpPr>
              <p:spPr bwMode="auto">
                <a:xfrm>
                  <a:off x="4151722" y="3901922"/>
                  <a:ext cx="1636246" cy="191397"/>
                </a:xfrm>
                <a:prstGeom prst="rect">
                  <a:avLst/>
                </a:prstGeom>
                <a:solidFill>
                  <a:srgbClr val="00B050"/>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28" name="Rectangle 431"/>
                <p:cNvSpPr>
                  <a:spLocks noChangeArrowheads="1"/>
                </p:cNvSpPr>
                <p:nvPr/>
              </p:nvSpPr>
              <p:spPr bwMode="auto">
                <a:xfrm>
                  <a:off x="4140332" y="2643376"/>
                  <a:ext cx="1636247" cy="216040"/>
                </a:xfrm>
                <a:prstGeom prst="rect">
                  <a:avLst/>
                </a:prstGeom>
                <a:solidFill>
                  <a:srgbClr val="00B050"/>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29" name="Freeform 432"/>
                <p:cNvSpPr>
                  <a:spLocks noChangeArrowheads="1"/>
                </p:cNvSpPr>
                <p:nvPr/>
              </p:nvSpPr>
              <p:spPr bwMode="auto">
                <a:xfrm>
                  <a:off x="4134155" y="2663946"/>
                  <a:ext cx="1647636" cy="1421228"/>
                </a:xfrm>
                <a:custGeom>
                  <a:avLst/>
                  <a:gdLst>
                    <a:gd name="T0" fmla="*/ 0 w 2066925"/>
                    <a:gd name="T1" fmla="*/ 0 h 1662112"/>
                    <a:gd name="T2" fmla="*/ 647700 w 2066925"/>
                    <a:gd name="T3" fmla="*/ 4762 h 1662112"/>
                    <a:gd name="T4" fmla="*/ 823912 w 2066925"/>
                    <a:gd name="T5" fmla="*/ 233362 h 1662112"/>
                    <a:gd name="T6" fmla="*/ 1690686 w 2066925"/>
                    <a:gd name="T7" fmla="*/ 1452563 h 1662112"/>
                    <a:gd name="T8" fmla="*/ 2062161 w 2066925"/>
                    <a:gd name="T9" fmla="*/ 1447801 h 1662112"/>
                    <a:gd name="T10" fmla="*/ 2066924 w 2066925"/>
                    <a:gd name="T11" fmla="*/ 1657351 h 1662112"/>
                    <a:gd name="T12" fmla="*/ 1552574 w 2066925"/>
                    <a:gd name="T13" fmla="*/ 1662113 h 1662112"/>
                    <a:gd name="T14" fmla="*/ 1428749 w 2066925"/>
                    <a:gd name="T15" fmla="*/ 1452563 h 1662112"/>
                    <a:gd name="T16" fmla="*/ 559593 w 2066925"/>
                    <a:gd name="T17" fmla="*/ 223837 h 1662112"/>
                    <a:gd name="T18" fmla="*/ 9525 w 2066925"/>
                    <a:gd name="T19" fmla="*/ 228600 h 1662112"/>
                    <a:gd name="T20" fmla="*/ 0 w 2066925"/>
                    <a:gd name="T21" fmla="*/ 0 h 1662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6925"/>
                    <a:gd name="T34" fmla="*/ 0 h 1662112"/>
                    <a:gd name="T35" fmla="*/ 2066925 w 2066925"/>
                    <a:gd name="T36" fmla="*/ 1662112 h 16621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66925" h="1662112">
                      <a:moveTo>
                        <a:pt x="0" y="0"/>
                      </a:moveTo>
                      <a:lnTo>
                        <a:pt x="647700" y="4762"/>
                      </a:lnTo>
                      <a:lnTo>
                        <a:pt x="823912" y="233362"/>
                      </a:lnTo>
                      <a:lnTo>
                        <a:pt x="1690687" y="1452562"/>
                      </a:lnTo>
                      <a:lnTo>
                        <a:pt x="2062162" y="1447800"/>
                      </a:lnTo>
                      <a:lnTo>
                        <a:pt x="2066925" y="1657350"/>
                      </a:lnTo>
                      <a:lnTo>
                        <a:pt x="1552575" y="1662112"/>
                      </a:lnTo>
                      <a:lnTo>
                        <a:pt x="1428750" y="1452562"/>
                      </a:lnTo>
                      <a:lnTo>
                        <a:pt x="559593" y="223837"/>
                      </a:lnTo>
                      <a:cubicBezTo>
                        <a:pt x="386578" y="227012"/>
                        <a:pt x="261938" y="234957"/>
                        <a:pt x="9525" y="228600"/>
                      </a:cubicBezTo>
                      <a:lnTo>
                        <a:pt x="0" y="0"/>
                      </a:lnTo>
                      <a:close/>
                    </a:path>
                  </a:pathLst>
                </a:custGeom>
                <a:solidFill>
                  <a:srgbClr val="00B050"/>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30" name="Freeform 433"/>
                <p:cNvSpPr>
                  <a:spLocks noChangeArrowheads="1"/>
                </p:cNvSpPr>
                <p:nvPr/>
              </p:nvSpPr>
              <p:spPr bwMode="auto">
                <a:xfrm flipV="1">
                  <a:off x="4111753" y="2658145"/>
                  <a:ext cx="1643839" cy="1410670"/>
                </a:xfrm>
                <a:custGeom>
                  <a:avLst/>
                  <a:gdLst>
                    <a:gd name="T0" fmla="*/ 0 w 2066925"/>
                    <a:gd name="T1" fmla="*/ 0 h 1662112"/>
                    <a:gd name="T2" fmla="*/ 647700 w 2066925"/>
                    <a:gd name="T3" fmla="*/ 4762 h 1662112"/>
                    <a:gd name="T4" fmla="*/ 823912 w 2066925"/>
                    <a:gd name="T5" fmla="*/ 233362 h 1662112"/>
                    <a:gd name="T6" fmla="*/ 1690686 w 2066925"/>
                    <a:gd name="T7" fmla="*/ 1452576 h 1662112"/>
                    <a:gd name="T8" fmla="*/ 2062161 w 2066925"/>
                    <a:gd name="T9" fmla="*/ 1447814 h 1662112"/>
                    <a:gd name="T10" fmla="*/ 2066924 w 2066925"/>
                    <a:gd name="T11" fmla="*/ 1657364 h 1662112"/>
                    <a:gd name="T12" fmla="*/ 1552574 w 2066925"/>
                    <a:gd name="T13" fmla="*/ 1662126 h 1662112"/>
                    <a:gd name="T14" fmla="*/ 1428749 w 2066925"/>
                    <a:gd name="T15" fmla="*/ 1452576 h 1662112"/>
                    <a:gd name="T16" fmla="*/ 559593 w 2066925"/>
                    <a:gd name="T17" fmla="*/ 223837 h 1662112"/>
                    <a:gd name="T18" fmla="*/ 9525 w 2066925"/>
                    <a:gd name="T19" fmla="*/ 228600 h 1662112"/>
                    <a:gd name="T20" fmla="*/ 0 w 2066925"/>
                    <a:gd name="T21" fmla="*/ 0 h 1662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6925"/>
                    <a:gd name="T34" fmla="*/ 0 h 1662112"/>
                    <a:gd name="T35" fmla="*/ 2066925 w 2066925"/>
                    <a:gd name="T36" fmla="*/ 1662112 h 1662112"/>
                    <a:gd name="connsiteX0" fmla="*/ 0 w 2066925"/>
                    <a:gd name="connsiteY0" fmla="*/ 0 h 1662112"/>
                    <a:gd name="connsiteX1" fmla="*/ 647700 w 2066925"/>
                    <a:gd name="connsiteY1" fmla="*/ 4762 h 1662112"/>
                    <a:gd name="connsiteX2" fmla="*/ 823912 w 2066925"/>
                    <a:gd name="connsiteY2" fmla="*/ 233362 h 1662112"/>
                    <a:gd name="connsiteX3" fmla="*/ 1732507 w 2066925"/>
                    <a:gd name="connsiteY3" fmla="*/ 1452562 h 1662112"/>
                    <a:gd name="connsiteX4" fmla="*/ 2062162 w 2066925"/>
                    <a:gd name="connsiteY4" fmla="*/ 1447800 h 1662112"/>
                    <a:gd name="connsiteX5" fmla="*/ 2066925 w 2066925"/>
                    <a:gd name="connsiteY5" fmla="*/ 1657350 h 1662112"/>
                    <a:gd name="connsiteX6" fmla="*/ 1552575 w 2066925"/>
                    <a:gd name="connsiteY6" fmla="*/ 1662112 h 1662112"/>
                    <a:gd name="connsiteX7" fmla="*/ 1428750 w 2066925"/>
                    <a:gd name="connsiteY7" fmla="*/ 1452562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823912 w 2066925"/>
                    <a:gd name="connsiteY2" fmla="*/ 233362 h 1662112"/>
                    <a:gd name="connsiteX3" fmla="*/ 1732507 w 2066925"/>
                    <a:gd name="connsiteY3" fmla="*/ 1452562 h 1662112"/>
                    <a:gd name="connsiteX4" fmla="*/ 2062162 w 2066925"/>
                    <a:gd name="connsiteY4" fmla="*/ 1447800 h 1662112"/>
                    <a:gd name="connsiteX5" fmla="*/ 2066925 w 2066925"/>
                    <a:gd name="connsiteY5" fmla="*/ 1657350 h 1662112"/>
                    <a:gd name="connsiteX6" fmla="*/ 1552575 w 2066925"/>
                    <a:gd name="connsiteY6" fmla="*/ 1662112 h 1662112"/>
                    <a:gd name="connsiteX7" fmla="*/ 1428750 w 2066925"/>
                    <a:gd name="connsiteY7" fmla="*/ 1452562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871707 w 2066925"/>
                    <a:gd name="connsiteY2" fmla="*/ 233362 h 1662112"/>
                    <a:gd name="connsiteX3" fmla="*/ 1732507 w 2066925"/>
                    <a:gd name="connsiteY3" fmla="*/ 1452562 h 1662112"/>
                    <a:gd name="connsiteX4" fmla="*/ 2062162 w 2066925"/>
                    <a:gd name="connsiteY4" fmla="*/ 1447800 h 1662112"/>
                    <a:gd name="connsiteX5" fmla="*/ 2066925 w 2066925"/>
                    <a:gd name="connsiteY5" fmla="*/ 1657350 h 1662112"/>
                    <a:gd name="connsiteX6" fmla="*/ 1552575 w 2066925"/>
                    <a:gd name="connsiteY6" fmla="*/ 1662112 h 1662112"/>
                    <a:gd name="connsiteX7" fmla="*/ 1428750 w 2066925"/>
                    <a:gd name="connsiteY7" fmla="*/ 1452562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559593 w 2066925"/>
                    <a:gd name="connsiteY7" fmla="*/ 223837 h 1662112"/>
                    <a:gd name="connsiteX8" fmla="*/ 9525 w 2066925"/>
                    <a:gd name="connsiteY8" fmla="*/ 228600 h 1662112"/>
                    <a:gd name="connsiteX9" fmla="*/ 0 w 2066925"/>
                    <a:gd name="connsiteY9"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1421686 w 2066925"/>
                    <a:gd name="connsiteY7" fmla="*/ 1449108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1421686 w 2066925"/>
                    <a:gd name="connsiteY7" fmla="*/ 1449108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559593 w 2066925"/>
                    <a:gd name="connsiteY7" fmla="*/ 223837 h 1662112"/>
                    <a:gd name="connsiteX8" fmla="*/ 9525 w 2066925"/>
                    <a:gd name="connsiteY8" fmla="*/ 228600 h 1662112"/>
                    <a:gd name="connsiteX9" fmla="*/ 0 w 2066925"/>
                    <a:gd name="connsiteY9"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559593 w 2066925"/>
                    <a:gd name="connsiteY7" fmla="*/ 223837 h 1662112"/>
                    <a:gd name="connsiteX8" fmla="*/ 9525 w 2066925"/>
                    <a:gd name="connsiteY8" fmla="*/ 228600 h 1662112"/>
                    <a:gd name="connsiteX9" fmla="*/ 0 w 2066925"/>
                    <a:gd name="connsiteY9"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559593 w 2066925"/>
                    <a:gd name="connsiteY6" fmla="*/ 223837 h 1662112"/>
                    <a:gd name="connsiteX7" fmla="*/ 9525 w 2066925"/>
                    <a:gd name="connsiteY7" fmla="*/ 228600 h 1662112"/>
                    <a:gd name="connsiteX8" fmla="*/ 0 w 2066925"/>
                    <a:gd name="connsiteY8" fmla="*/ 0 h 1662112"/>
                    <a:gd name="connsiteX0" fmla="*/ 0 w 2066925"/>
                    <a:gd name="connsiteY0" fmla="*/ 0 h 1678820"/>
                    <a:gd name="connsiteX1" fmla="*/ 713419 w 2066925"/>
                    <a:gd name="connsiteY1" fmla="*/ 15902 h 1678820"/>
                    <a:gd name="connsiteX2" fmla="*/ 1732507 w 2066925"/>
                    <a:gd name="connsiteY2" fmla="*/ 1452562 h 1678820"/>
                    <a:gd name="connsiteX3" fmla="*/ 2062162 w 2066925"/>
                    <a:gd name="connsiteY3" fmla="*/ 1447800 h 1678820"/>
                    <a:gd name="connsiteX4" fmla="*/ 2066925 w 2066925"/>
                    <a:gd name="connsiteY4" fmla="*/ 1657350 h 1678820"/>
                    <a:gd name="connsiteX5" fmla="*/ 1576473 w 2066925"/>
                    <a:gd name="connsiteY5" fmla="*/ 1678820 h 1678820"/>
                    <a:gd name="connsiteX6" fmla="*/ 559593 w 2066925"/>
                    <a:gd name="connsiteY6" fmla="*/ 223837 h 1678820"/>
                    <a:gd name="connsiteX7" fmla="*/ 9525 w 2066925"/>
                    <a:gd name="connsiteY7" fmla="*/ 228600 h 1678820"/>
                    <a:gd name="connsiteX8" fmla="*/ 0 w 2066925"/>
                    <a:gd name="connsiteY8" fmla="*/ 0 h 1678820"/>
                    <a:gd name="connsiteX0" fmla="*/ 0 w 2066925"/>
                    <a:gd name="connsiteY0" fmla="*/ 0 h 1678820"/>
                    <a:gd name="connsiteX1" fmla="*/ 713419 w 2066925"/>
                    <a:gd name="connsiteY1" fmla="*/ 15902 h 1678820"/>
                    <a:gd name="connsiteX2" fmla="*/ 1732507 w 2066925"/>
                    <a:gd name="connsiteY2" fmla="*/ 1452562 h 1678820"/>
                    <a:gd name="connsiteX3" fmla="*/ 2062162 w 2066925"/>
                    <a:gd name="connsiteY3" fmla="*/ 1447800 h 1678820"/>
                    <a:gd name="connsiteX4" fmla="*/ 2066925 w 2066925"/>
                    <a:gd name="connsiteY4" fmla="*/ 1657350 h 1678820"/>
                    <a:gd name="connsiteX5" fmla="*/ 1612321 w 2066925"/>
                    <a:gd name="connsiteY5" fmla="*/ 1678820 h 1678820"/>
                    <a:gd name="connsiteX6" fmla="*/ 559593 w 2066925"/>
                    <a:gd name="connsiteY6" fmla="*/ 223837 h 1678820"/>
                    <a:gd name="connsiteX7" fmla="*/ 9525 w 2066925"/>
                    <a:gd name="connsiteY7" fmla="*/ 228600 h 1678820"/>
                    <a:gd name="connsiteX8" fmla="*/ 0 w 2066925"/>
                    <a:gd name="connsiteY8" fmla="*/ 0 h 1678820"/>
                    <a:gd name="connsiteX0" fmla="*/ 0 w 2066925"/>
                    <a:gd name="connsiteY0" fmla="*/ 0 h 1657351"/>
                    <a:gd name="connsiteX1" fmla="*/ 713419 w 2066925"/>
                    <a:gd name="connsiteY1" fmla="*/ 15902 h 1657351"/>
                    <a:gd name="connsiteX2" fmla="*/ 1732507 w 2066925"/>
                    <a:gd name="connsiteY2" fmla="*/ 1452562 h 1657351"/>
                    <a:gd name="connsiteX3" fmla="*/ 2062162 w 2066925"/>
                    <a:gd name="connsiteY3" fmla="*/ 1447800 h 1657351"/>
                    <a:gd name="connsiteX4" fmla="*/ 2066925 w 2066925"/>
                    <a:gd name="connsiteY4" fmla="*/ 1657350 h 1657351"/>
                    <a:gd name="connsiteX5" fmla="*/ 1612717 w 2066925"/>
                    <a:gd name="connsiteY5" fmla="*/ 1635839 h 1657351"/>
                    <a:gd name="connsiteX6" fmla="*/ 559593 w 2066925"/>
                    <a:gd name="connsiteY6" fmla="*/ 223837 h 1657351"/>
                    <a:gd name="connsiteX7" fmla="*/ 9525 w 2066925"/>
                    <a:gd name="connsiteY7" fmla="*/ 228600 h 1657351"/>
                    <a:gd name="connsiteX8" fmla="*/ 0 w 2066925"/>
                    <a:gd name="connsiteY8" fmla="*/ 0 h 1657351"/>
                    <a:gd name="connsiteX0" fmla="*/ 0 w 2066925"/>
                    <a:gd name="connsiteY0" fmla="*/ 0 h 1657350"/>
                    <a:gd name="connsiteX1" fmla="*/ 713419 w 2066925"/>
                    <a:gd name="connsiteY1" fmla="*/ 15902 h 1657350"/>
                    <a:gd name="connsiteX2" fmla="*/ 1732507 w 2066925"/>
                    <a:gd name="connsiteY2" fmla="*/ 1452562 h 1657350"/>
                    <a:gd name="connsiteX3" fmla="*/ 2062162 w 2066925"/>
                    <a:gd name="connsiteY3" fmla="*/ 1447800 h 1657350"/>
                    <a:gd name="connsiteX4" fmla="*/ 2066925 w 2066925"/>
                    <a:gd name="connsiteY4" fmla="*/ 1657350 h 1657350"/>
                    <a:gd name="connsiteX5" fmla="*/ 1612717 w 2066925"/>
                    <a:gd name="connsiteY5" fmla="*/ 1649763 h 1657350"/>
                    <a:gd name="connsiteX6" fmla="*/ 559593 w 2066925"/>
                    <a:gd name="connsiteY6" fmla="*/ 223837 h 1657350"/>
                    <a:gd name="connsiteX7" fmla="*/ 9525 w 2066925"/>
                    <a:gd name="connsiteY7" fmla="*/ 228600 h 1657350"/>
                    <a:gd name="connsiteX8" fmla="*/ 0 w 2066925"/>
                    <a:gd name="connsiteY8" fmla="*/ 0 h 1657350"/>
                    <a:gd name="connsiteX0" fmla="*/ 0 w 2062162"/>
                    <a:gd name="connsiteY0" fmla="*/ 0 h 1649764"/>
                    <a:gd name="connsiteX1" fmla="*/ 713419 w 2062162"/>
                    <a:gd name="connsiteY1" fmla="*/ 15902 h 1649764"/>
                    <a:gd name="connsiteX2" fmla="*/ 1732507 w 2062162"/>
                    <a:gd name="connsiteY2" fmla="*/ 1452562 h 1649764"/>
                    <a:gd name="connsiteX3" fmla="*/ 2062162 w 2062162"/>
                    <a:gd name="connsiteY3" fmla="*/ 1447800 h 1649764"/>
                    <a:gd name="connsiteX4" fmla="*/ 2060950 w 2062162"/>
                    <a:gd name="connsiteY4" fmla="*/ 1637856 h 1649764"/>
                    <a:gd name="connsiteX5" fmla="*/ 1612717 w 2062162"/>
                    <a:gd name="connsiteY5" fmla="*/ 1649763 h 1649764"/>
                    <a:gd name="connsiteX6" fmla="*/ 559593 w 2062162"/>
                    <a:gd name="connsiteY6" fmla="*/ 223837 h 1649764"/>
                    <a:gd name="connsiteX7" fmla="*/ 9525 w 2062162"/>
                    <a:gd name="connsiteY7" fmla="*/ 228600 h 1649764"/>
                    <a:gd name="connsiteX8" fmla="*/ 0 w 2062162"/>
                    <a:gd name="connsiteY8" fmla="*/ 0 h 164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2162" h="1649764">
                      <a:moveTo>
                        <a:pt x="0" y="0"/>
                      </a:moveTo>
                      <a:lnTo>
                        <a:pt x="713419" y="15902"/>
                      </a:lnTo>
                      <a:lnTo>
                        <a:pt x="1732507" y="1452562"/>
                      </a:lnTo>
                      <a:lnTo>
                        <a:pt x="2062162" y="1447800"/>
                      </a:lnTo>
                      <a:lnTo>
                        <a:pt x="2060950" y="1637856"/>
                      </a:lnTo>
                      <a:lnTo>
                        <a:pt x="1612717" y="1649763"/>
                      </a:lnTo>
                      <a:lnTo>
                        <a:pt x="559593" y="223837"/>
                      </a:lnTo>
                      <a:cubicBezTo>
                        <a:pt x="386578" y="227012"/>
                        <a:pt x="261938" y="234957"/>
                        <a:pt x="9525" y="228600"/>
                      </a:cubicBezTo>
                      <a:lnTo>
                        <a:pt x="0" y="0"/>
                      </a:lnTo>
                      <a:close/>
                    </a:path>
                  </a:pathLst>
                </a:custGeom>
                <a:solidFill>
                  <a:srgbClr val="00B050"/>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24" name="Rounded Rectangle 23"/>
              <p:cNvSpPr/>
              <p:nvPr/>
            </p:nvSpPr>
            <p:spPr bwMode="auto">
              <a:xfrm>
                <a:off x="2194349" y="1454335"/>
                <a:ext cx="1386472" cy="5645293"/>
              </a:xfrm>
              <a:prstGeom prst="roundRect">
                <a:avLst/>
              </a:prstGeom>
              <a:gradFill>
                <a:gsLst>
                  <a:gs pos="0">
                    <a:srgbClr val="99FF99"/>
                  </a:gs>
                  <a:gs pos="100000">
                    <a:srgbClr val="C2F0C2"/>
                  </a:gs>
                </a:gsLst>
                <a:lin ang="5400000" scaled="0"/>
              </a:gradFill>
              <a:ln w="38100">
                <a:noFill/>
                <a:round/>
                <a:headEnd/>
                <a:tailEnd/>
              </a:ln>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25" name="Group 417"/>
              <p:cNvGrpSpPr>
                <a:grpSpLocks/>
              </p:cNvGrpSpPr>
              <p:nvPr/>
            </p:nvGrpSpPr>
            <p:grpSpPr bwMode="auto">
              <a:xfrm>
                <a:off x="1674579" y="1704565"/>
                <a:ext cx="2150350" cy="2930368"/>
                <a:chOff x="1423988" y="1019175"/>
                <a:chExt cx="2167767" cy="3427032"/>
              </a:xfrm>
              <a:effectLst>
                <a:glow rad="63500">
                  <a:schemeClr val="accent4">
                    <a:satMod val="175000"/>
                    <a:alpha val="40000"/>
                  </a:schemeClr>
                </a:glow>
              </a:effectLst>
            </p:grpSpPr>
            <p:sp>
              <p:nvSpPr>
                <p:cNvPr id="121" name="Freeform 384"/>
                <p:cNvSpPr>
                  <a:spLocks noChangeArrowheads="1"/>
                </p:cNvSpPr>
                <p:nvPr/>
              </p:nvSpPr>
              <p:spPr bwMode="auto">
                <a:xfrm>
                  <a:off x="2286000" y="1019175"/>
                  <a:ext cx="1300991" cy="1014412"/>
                </a:xfrm>
                <a:custGeom>
                  <a:avLst/>
                  <a:gdLst>
                    <a:gd name="T0" fmla="*/ 0 w 1300991"/>
                    <a:gd name="T1" fmla="*/ 0 h 1014412"/>
                    <a:gd name="T2" fmla="*/ 4763 w 1300991"/>
                    <a:gd name="T3" fmla="*/ 223838 h 1014412"/>
                    <a:gd name="T4" fmla="*/ 795337 w 1300991"/>
                    <a:gd name="T5" fmla="*/ 228600 h 1014412"/>
                    <a:gd name="T6" fmla="*/ 1195388 w 1300991"/>
                    <a:gd name="T7" fmla="*/ 1014412 h 1014412"/>
                    <a:gd name="T8" fmla="*/ 1300163 w 1300991"/>
                    <a:gd name="T9" fmla="*/ 776288 h 1014412"/>
                    <a:gd name="T10" fmla="*/ 914400 w 1300991"/>
                    <a:gd name="T11" fmla="*/ 4763 h 1014412"/>
                    <a:gd name="T12" fmla="*/ 0 w 1300991"/>
                    <a:gd name="T13" fmla="*/ 0 h 1014412"/>
                    <a:gd name="T14" fmla="*/ 0 60000 65536"/>
                    <a:gd name="T15" fmla="*/ 0 60000 65536"/>
                    <a:gd name="T16" fmla="*/ 0 60000 65536"/>
                    <a:gd name="T17" fmla="*/ 0 60000 65536"/>
                    <a:gd name="T18" fmla="*/ 0 60000 65536"/>
                    <a:gd name="T19" fmla="*/ 0 60000 65536"/>
                    <a:gd name="T20" fmla="*/ 0 60000 65536"/>
                    <a:gd name="T21" fmla="*/ 0 w 1300991"/>
                    <a:gd name="T22" fmla="*/ 0 h 1014412"/>
                    <a:gd name="T23" fmla="*/ 1300991 w 1300991"/>
                    <a:gd name="T24" fmla="*/ 1014412 h 10144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0991" h="1014412">
                      <a:moveTo>
                        <a:pt x="0" y="0"/>
                      </a:moveTo>
                      <a:lnTo>
                        <a:pt x="4763" y="223838"/>
                      </a:lnTo>
                      <a:lnTo>
                        <a:pt x="795337" y="228600"/>
                      </a:lnTo>
                      <a:lnTo>
                        <a:pt x="1195388" y="1014412"/>
                      </a:lnTo>
                      <a:cubicBezTo>
                        <a:pt x="1300991" y="841608"/>
                        <a:pt x="1300163" y="848027"/>
                        <a:pt x="1300163" y="776288"/>
                      </a:cubicBezTo>
                      <a:lnTo>
                        <a:pt x="914400" y="4763"/>
                      </a:lnTo>
                      <a:lnTo>
                        <a:pt x="0" y="0"/>
                      </a:lnTo>
                      <a:close/>
                    </a:path>
                  </a:pathLst>
                </a:custGeom>
                <a:solidFill>
                  <a:srgbClr val="00B050"/>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22" name="Freeform 389"/>
                <p:cNvSpPr>
                  <a:spLocks noChangeArrowheads="1"/>
                </p:cNvSpPr>
                <p:nvPr/>
              </p:nvSpPr>
              <p:spPr bwMode="auto">
                <a:xfrm>
                  <a:off x="2593977" y="1609724"/>
                  <a:ext cx="940628" cy="466724"/>
                </a:xfrm>
                <a:custGeom>
                  <a:avLst/>
                  <a:gdLst>
                    <a:gd name="T0" fmla="*/ 106362 w 940628"/>
                    <a:gd name="T1" fmla="*/ 0 h 466724"/>
                    <a:gd name="T2" fmla="*/ 1587 w 940628"/>
                    <a:gd name="T3" fmla="*/ 223838 h 466724"/>
                    <a:gd name="T4" fmla="*/ 511175 w 940628"/>
                    <a:gd name="T5" fmla="*/ 228600 h 466724"/>
                    <a:gd name="T6" fmla="*/ 906462 w 940628"/>
                    <a:gd name="T7" fmla="*/ 466724 h 466724"/>
                    <a:gd name="T8" fmla="*/ 939800 w 940628"/>
                    <a:gd name="T9" fmla="*/ 242888 h 466724"/>
                    <a:gd name="T10" fmla="*/ 554037 w 940628"/>
                    <a:gd name="T11" fmla="*/ 4763 h 466724"/>
                    <a:gd name="T12" fmla="*/ 106362 w 940628"/>
                    <a:gd name="T13" fmla="*/ 0 h 466724"/>
                    <a:gd name="T14" fmla="*/ 0 60000 65536"/>
                    <a:gd name="T15" fmla="*/ 0 60000 65536"/>
                    <a:gd name="T16" fmla="*/ 0 60000 65536"/>
                    <a:gd name="T17" fmla="*/ 0 60000 65536"/>
                    <a:gd name="T18" fmla="*/ 0 60000 65536"/>
                    <a:gd name="T19" fmla="*/ 0 60000 65536"/>
                    <a:gd name="T20" fmla="*/ 0 60000 65536"/>
                    <a:gd name="T21" fmla="*/ 0 w 940628"/>
                    <a:gd name="T22" fmla="*/ 0 h 466724"/>
                    <a:gd name="T23" fmla="*/ 940628 w 940628"/>
                    <a:gd name="T24" fmla="*/ 466724 h 4667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0628" h="466724">
                      <a:moveTo>
                        <a:pt x="106362" y="0"/>
                      </a:moveTo>
                      <a:cubicBezTo>
                        <a:pt x="107949" y="74613"/>
                        <a:pt x="0" y="149225"/>
                        <a:pt x="1587" y="223838"/>
                      </a:cubicBezTo>
                      <a:lnTo>
                        <a:pt x="511175" y="228600"/>
                      </a:lnTo>
                      <a:lnTo>
                        <a:pt x="906462" y="466724"/>
                      </a:lnTo>
                      <a:cubicBezTo>
                        <a:pt x="940628" y="265345"/>
                        <a:pt x="939800" y="314627"/>
                        <a:pt x="939800" y="242888"/>
                      </a:cubicBezTo>
                      <a:lnTo>
                        <a:pt x="554037" y="4763"/>
                      </a:lnTo>
                      <a:lnTo>
                        <a:pt x="106362" y="0"/>
                      </a:lnTo>
                      <a:close/>
                    </a:path>
                  </a:pathLst>
                </a:custGeom>
                <a:solidFill>
                  <a:srgbClr val="00B050"/>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23" name="Freeform 390"/>
                <p:cNvSpPr>
                  <a:spLocks noChangeArrowheads="1"/>
                </p:cNvSpPr>
                <p:nvPr/>
              </p:nvSpPr>
              <p:spPr bwMode="auto">
                <a:xfrm flipV="1">
                  <a:off x="2527303" y="1933574"/>
                  <a:ext cx="1016000" cy="623886"/>
                </a:xfrm>
                <a:custGeom>
                  <a:avLst/>
                  <a:gdLst>
                    <a:gd name="T0" fmla="*/ 25399 w 1016000"/>
                    <a:gd name="T1" fmla="*/ 9525 h 623886"/>
                    <a:gd name="T2" fmla="*/ 1587 w 1016000"/>
                    <a:gd name="T3" fmla="*/ 219075 h 623886"/>
                    <a:gd name="T4" fmla="*/ 511175 w 1016000"/>
                    <a:gd name="T5" fmla="*/ 223837 h 623886"/>
                    <a:gd name="T6" fmla="*/ 977900 w 1016000"/>
                    <a:gd name="T7" fmla="*/ 623886 h 623886"/>
                    <a:gd name="T8" fmla="*/ 1016000 w 1016000"/>
                    <a:gd name="T9" fmla="*/ 371475 h 623886"/>
                    <a:gd name="T10" fmla="*/ 554037 w 1016000"/>
                    <a:gd name="T11" fmla="*/ 0 h 623886"/>
                    <a:gd name="T12" fmla="*/ 25399 w 1016000"/>
                    <a:gd name="T13" fmla="*/ 9525 h 623886"/>
                    <a:gd name="T14" fmla="*/ 0 60000 65536"/>
                    <a:gd name="T15" fmla="*/ 0 60000 65536"/>
                    <a:gd name="T16" fmla="*/ 0 60000 65536"/>
                    <a:gd name="T17" fmla="*/ 0 60000 65536"/>
                    <a:gd name="T18" fmla="*/ 0 60000 65536"/>
                    <a:gd name="T19" fmla="*/ 0 60000 65536"/>
                    <a:gd name="T20" fmla="*/ 0 60000 65536"/>
                    <a:gd name="T21" fmla="*/ 0 w 1016000"/>
                    <a:gd name="T22" fmla="*/ 0 h 623886"/>
                    <a:gd name="T23" fmla="*/ 1016000 w 1016000"/>
                    <a:gd name="T24" fmla="*/ 623886 h 6238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6000" h="623886">
                      <a:moveTo>
                        <a:pt x="25399" y="9525"/>
                      </a:moveTo>
                      <a:cubicBezTo>
                        <a:pt x="26986" y="84138"/>
                        <a:pt x="0" y="144462"/>
                        <a:pt x="1587" y="219075"/>
                      </a:cubicBezTo>
                      <a:lnTo>
                        <a:pt x="511175" y="223837"/>
                      </a:lnTo>
                      <a:lnTo>
                        <a:pt x="977900" y="623886"/>
                      </a:lnTo>
                      <a:cubicBezTo>
                        <a:pt x="1012066" y="422507"/>
                        <a:pt x="1016000" y="443214"/>
                        <a:pt x="1016000" y="371475"/>
                      </a:cubicBezTo>
                      <a:lnTo>
                        <a:pt x="554037" y="0"/>
                      </a:lnTo>
                      <a:lnTo>
                        <a:pt x="25399" y="9525"/>
                      </a:lnTo>
                      <a:close/>
                    </a:path>
                  </a:pathLst>
                </a:custGeom>
                <a:solidFill>
                  <a:srgbClr val="00B050"/>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24" name="Freeform 411"/>
                <p:cNvSpPr>
                  <a:spLocks noChangeArrowheads="1"/>
                </p:cNvSpPr>
                <p:nvPr/>
              </p:nvSpPr>
              <p:spPr bwMode="auto">
                <a:xfrm>
                  <a:off x="1423988" y="2952749"/>
                  <a:ext cx="2082042" cy="581024"/>
                </a:xfrm>
                <a:custGeom>
                  <a:avLst/>
                  <a:gdLst>
                    <a:gd name="T0" fmla="*/ 0 w 2082042"/>
                    <a:gd name="T1" fmla="*/ 0 h 581024"/>
                    <a:gd name="T2" fmla="*/ 9526 w 2082042"/>
                    <a:gd name="T3" fmla="*/ 223838 h 581024"/>
                    <a:gd name="T4" fmla="*/ 1033464 w 2082042"/>
                    <a:gd name="T5" fmla="*/ 228600 h 581024"/>
                    <a:gd name="T6" fmla="*/ 2047876 w 2082042"/>
                    <a:gd name="T7" fmla="*/ 581024 h 581024"/>
                    <a:gd name="T8" fmla="*/ 2071689 w 2082042"/>
                    <a:gd name="T9" fmla="*/ 333376 h 581024"/>
                    <a:gd name="T10" fmla="*/ 1076326 w 2082042"/>
                    <a:gd name="T11" fmla="*/ 4763 h 581024"/>
                    <a:gd name="T12" fmla="*/ 0 w 2082042"/>
                    <a:gd name="T13" fmla="*/ 0 h 581024"/>
                    <a:gd name="T14" fmla="*/ 0 60000 65536"/>
                    <a:gd name="T15" fmla="*/ 0 60000 65536"/>
                    <a:gd name="T16" fmla="*/ 0 60000 65536"/>
                    <a:gd name="T17" fmla="*/ 0 60000 65536"/>
                    <a:gd name="T18" fmla="*/ 0 60000 65536"/>
                    <a:gd name="T19" fmla="*/ 0 60000 65536"/>
                    <a:gd name="T20" fmla="*/ 0 60000 65536"/>
                    <a:gd name="T21" fmla="*/ 0 w 2082042"/>
                    <a:gd name="T22" fmla="*/ 0 h 581024"/>
                    <a:gd name="T23" fmla="*/ 2082042 w 2082042"/>
                    <a:gd name="T24" fmla="*/ 581024 h 581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2042" h="581024">
                      <a:moveTo>
                        <a:pt x="0" y="0"/>
                      </a:moveTo>
                      <a:cubicBezTo>
                        <a:pt x="1587" y="74613"/>
                        <a:pt x="7939" y="149225"/>
                        <a:pt x="9526" y="223838"/>
                      </a:cubicBezTo>
                      <a:lnTo>
                        <a:pt x="1033464" y="228600"/>
                      </a:lnTo>
                      <a:lnTo>
                        <a:pt x="2047876" y="581024"/>
                      </a:lnTo>
                      <a:cubicBezTo>
                        <a:pt x="2082042" y="379645"/>
                        <a:pt x="2071689" y="405115"/>
                        <a:pt x="2071689" y="333376"/>
                      </a:cubicBezTo>
                      <a:lnTo>
                        <a:pt x="1076326" y="4763"/>
                      </a:lnTo>
                      <a:lnTo>
                        <a:pt x="0" y="0"/>
                      </a:lnTo>
                      <a:close/>
                    </a:path>
                  </a:pathLst>
                </a:custGeom>
                <a:solidFill>
                  <a:srgbClr val="00B050"/>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25" name="Freeform 415"/>
                <p:cNvSpPr>
                  <a:spLocks noChangeArrowheads="1"/>
                </p:cNvSpPr>
                <p:nvPr/>
              </p:nvSpPr>
              <p:spPr bwMode="auto">
                <a:xfrm flipV="1">
                  <a:off x="1500188" y="3295650"/>
                  <a:ext cx="2082042" cy="681037"/>
                </a:xfrm>
                <a:custGeom>
                  <a:avLst/>
                  <a:gdLst>
                    <a:gd name="T0" fmla="*/ 0 w 2082042"/>
                    <a:gd name="T1" fmla="*/ 0 h 681036"/>
                    <a:gd name="T2" fmla="*/ 9526 w 2082042"/>
                    <a:gd name="T3" fmla="*/ 223838 h 681036"/>
                    <a:gd name="T4" fmla="*/ 1033464 w 2082042"/>
                    <a:gd name="T5" fmla="*/ 228600 h 681036"/>
                    <a:gd name="T6" fmla="*/ 2047876 w 2082042"/>
                    <a:gd name="T7" fmla="*/ 681036 h 681036"/>
                    <a:gd name="T8" fmla="*/ 2071689 w 2082042"/>
                    <a:gd name="T9" fmla="*/ 438151 h 681036"/>
                    <a:gd name="T10" fmla="*/ 1076326 w 2082042"/>
                    <a:gd name="T11" fmla="*/ 4763 h 681036"/>
                    <a:gd name="T12" fmla="*/ 0 w 2082042"/>
                    <a:gd name="T13" fmla="*/ 0 h 681036"/>
                    <a:gd name="T14" fmla="*/ 0 60000 65536"/>
                    <a:gd name="T15" fmla="*/ 0 60000 65536"/>
                    <a:gd name="T16" fmla="*/ 0 60000 65536"/>
                    <a:gd name="T17" fmla="*/ 0 60000 65536"/>
                    <a:gd name="T18" fmla="*/ 0 60000 65536"/>
                    <a:gd name="T19" fmla="*/ 0 60000 65536"/>
                    <a:gd name="T20" fmla="*/ 0 60000 65536"/>
                    <a:gd name="T21" fmla="*/ 0 w 2082042"/>
                    <a:gd name="T22" fmla="*/ 0 h 681036"/>
                    <a:gd name="T23" fmla="*/ 2082042 w 2082042"/>
                    <a:gd name="T24" fmla="*/ 681036 h 6810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2042" h="681036">
                      <a:moveTo>
                        <a:pt x="0" y="0"/>
                      </a:moveTo>
                      <a:cubicBezTo>
                        <a:pt x="1587" y="74613"/>
                        <a:pt x="7939" y="149225"/>
                        <a:pt x="9526" y="223838"/>
                      </a:cubicBezTo>
                      <a:lnTo>
                        <a:pt x="1033464" y="228600"/>
                      </a:lnTo>
                      <a:lnTo>
                        <a:pt x="2047876" y="681036"/>
                      </a:lnTo>
                      <a:cubicBezTo>
                        <a:pt x="2082042" y="479657"/>
                        <a:pt x="2071689" y="509890"/>
                        <a:pt x="2071689" y="438151"/>
                      </a:cubicBezTo>
                      <a:lnTo>
                        <a:pt x="1076326" y="4763"/>
                      </a:lnTo>
                      <a:lnTo>
                        <a:pt x="0" y="0"/>
                      </a:lnTo>
                      <a:close/>
                    </a:path>
                  </a:pathLst>
                </a:custGeom>
                <a:solidFill>
                  <a:srgbClr val="00B050"/>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26" name="Freeform 416"/>
                <p:cNvSpPr>
                  <a:spLocks noChangeArrowheads="1"/>
                </p:cNvSpPr>
                <p:nvPr/>
              </p:nvSpPr>
              <p:spPr bwMode="auto">
                <a:xfrm flipV="1">
                  <a:off x="2179083" y="3376609"/>
                  <a:ext cx="1412672" cy="1069598"/>
                </a:xfrm>
                <a:custGeom>
                  <a:avLst/>
                  <a:gdLst>
                    <a:gd name="T0" fmla="*/ 0 w 1805817"/>
                    <a:gd name="T1" fmla="*/ 0 h 1176336"/>
                    <a:gd name="T2" fmla="*/ 9526 w 1805817"/>
                    <a:gd name="T3" fmla="*/ 223838 h 1176336"/>
                    <a:gd name="T4" fmla="*/ 928689 w 1805817"/>
                    <a:gd name="T5" fmla="*/ 223837 h 1176336"/>
                    <a:gd name="T6" fmla="*/ 866775 w 1805817"/>
                    <a:gd name="T7" fmla="*/ 223835 h 1176336"/>
                    <a:gd name="T8" fmla="*/ 1771651 w 1805817"/>
                    <a:gd name="T9" fmla="*/ 1176336 h 1176336"/>
                    <a:gd name="T10" fmla="*/ 1771651 w 1805817"/>
                    <a:gd name="T11" fmla="*/ 862013 h 1176336"/>
                    <a:gd name="T12" fmla="*/ 971551 w 1805817"/>
                    <a:gd name="T13" fmla="*/ 0 h 1176336"/>
                    <a:gd name="T14" fmla="*/ 0 w 1805817"/>
                    <a:gd name="T15" fmla="*/ 0 h 1176336"/>
                    <a:gd name="T16" fmla="*/ 0 60000 65536"/>
                    <a:gd name="T17" fmla="*/ 0 60000 65536"/>
                    <a:gd name="T18" fmla="*/ 0 60000 65536"/>
                    <a:gd name="T19" fmla="*/ 0 60000 65536"/>
                    <a:gd name="T20" fmla="*/ 0 60000 65536"/>
                    <a:gd name="T21" fmla="*/ 0 60000 65536"/>
                    <a:gd name="T22" fmla="*/ 0 60000 65536"/>
                    <a:gd name="T23" fmla="*/ 0 60000 65536"/>
                    <a:gd name="T24" fmla="*/ 0 w 1805817"/>
                    <a:gd name="T25" fmla="*/ 0 h 1176336"/>
                    <a:gd name="T26" fmla="*/ 1805817 w 1805817"/>
                    <a:gd name="T27" fmla="*/ 1176336 h 1176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05817" h="1176336">
                      <a:moveTo>
                        <a:pt x="0" y="0"/>
                      </a:moveTo>
                      <a:cubicBezTo>
                        <a:pt x="1587" y="74613"/>
                        <a:pt x="7939" y="149225"/>
                        <a:pt x="9526" y="223838"/>
                      </a:cubicBezTo>
                      <a:lnTo>
                        <a:pt x="928689" y="223837"/>
                      </a:lnTo>
                      <a:lnTo>
                        <a:pt x="866775" y="223835"/>
                      </a:lnTo>
                      <a:lnTo>
                        <a:pt x="1771651" y="1176336"/>
                      </a:lnTo>
                      <a:cubicBezTo>
                        <a:pt x="1805817" y="974957"/>
                        <a:pt x="1771651" y="933752"/>
                        <a:pt x="1771651" y="862013"/>
                      </a:cubicBezTo>
                      <a:lnTo>
                        <a:pt x="971551" y="0"/>
                      </a:lnTo>
                      <a:lnTo>
                        <a:pt x="0" y="0"/>
                      </a:lnTo>
                      <a:close/>
                    </a:path>
                  </a:pathLst>
                </a:custGeom>
                <a:solidFill>
                  <a:srgbClr val="00B050"/>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26" name="Group 200"/>
              <p:cNvGrpSpPr/>
              <p:nvPr/>
            </p:nvGrpSpPr>
            <p:grpSpPr>
              <a:xfrm>
                <a:off x="2052518" y="5096575"/>
                <a:ext cx="1684638" cy="1065413"/>
                <a:chOff x="2052518" y="5282220"/>
                <a:chExt cx="1684638" cy="1065413"/>
              </a:xfrm>
            </p:grpSpPr>
            <p:sp>
              <p:nvSpPr>
                <p:cNvPr id="119" name="Text Box 167"/>
                <p:cNvSpPr txBox="1">
                  <a:spLocks noChangeArrowheads="1"/>
                </p:cNvSpPr>
                <p:nvPr/>
              </p:nvSpPr>
              <p:spPr bwMode="auto">
                <a:xfrm>
                  <a:off x="2052518" y="5669551"/>
                  <a:ext cx="1684638" cy="678082"/>
                </a:xfrm>
                <a:prstGeom prst="rect">
                  <a:avLst/>
                </a:prstGeom>
                <a:noFill/>
                <a:ln w="9525">
                  <a:noFill/>
                  <a:miter lim="800000"/>
                  <a:headEnd/>
                  <a:tailEnd/>
                </a:ln>
              </p:spPr>
              <p:txBody>
                <a:bodyPr wrap="square">
                  <a:spAutoFit/>
                </a:bodyPr>
                <a:lstStyle/>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RF &amp; Modulation </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smtClean="0">
                      <a:ln>
                        <a:noFill/>
                      </a:ln>
                      <a:solidFill>
                        <a:srgbClr val="0033CC"/>
                      </a:solidFill>
                      <a:effectLst/>
                      <a:uLnTx/>
                      <a:uFillTx/>
                      <a:latin typeface="Arial" charset="0"/>
                      <a:ea typeface="+mn-ea"/>
                      <a:cs typeface="+mn-cs"/>
                    </a:rPr>
                    <a:t>Coding </a:t>
                  </a:r>
                  <a:r>
                    <a:rPr kumimoji="0" lang="en-US" sz="500" b="1" i="0" u="none" strike="noStrike" kern="1200" cap="none" spc="0" normalizeH="0" baseline="0" noProof="0" dirty="0">
                      <a:ln>
                        <a:noFill/>
                      </a:ln>
                      <a:solidFill>
                        <a:srgbClr val="0033CC"/>
                      </a:solidFill>
                      <a:effectLst/>
                      <a:uLnTx/>
                      <a:uFillTx/>
                      <a:latin typeface="Arial" charset="0"/>
                      <a:ea typeface="+mn-ea"/>
                      <a:cs typeface="+mn-cs"/>
                    </a:rPr>
                    <a:t>&amp; Sync. </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Multi/Hyper Data </a:t>
                  </a:r>
                  <a:r>
                    <a:rPr kumimoji="0" lang="en-US" sz="500" b="1" i="0" u="none" strike="noStrike" kern="1200" cap="none" spc="0" normalizeH="0" baseline="0" noProof="0" dirty="0" smtClean="0">
                      <a:ln>
                        <a:noFill/>
                      </a:ln>
                      <a:solidFill>
                        <a:srgbClr val="0033CC"/>
                      </a:solidFill>
                      <a:effectLst/>
                      <a:uLnTx/>
                      <a:uFillTx/>
                      <a:latin typeface="Arial" charset="0"/>
                      <a:ea typeface="+mn-ea"/>
                      <a:cs typeface="+mn-cs"/>
                    </a:rPr>
                    <a:t>Comp.</a:t>
                  </a:r>
                  <a:endParaRPr kumimoji="0" lang="en-US" sz="500" b="1" i="0" u="none" strike="noStrike" kern="1200" cap="none" spc="0" normalizeH="0" baseline="0" noProof="0" dirty="0">
                    <a:ln>
                      <a:noFill/>
                    </a:ln>
                    <a:solidFill>
                      <a:srgbClr val="0033CC"/>
                    </a:solidFill>
                    <a:effectLst/>
                    <a:uLnTx/>
                    <a:uFillTx/>
                    <a:latin typeface="Arial" charset="0"/>
                    <a:ea typeface="+mn-ea"/>
                    <a:cs typeface="+mn-cs"/>
                  </a:endParaRP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Space Link Protocols </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Space Data Link Security</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Optical </a:t>
                  </a:r>
                  <a:r>
                    <a:rPr kumimoji="0" lang="en-US" sz="500" b="1" i="0" u="none" strike="noStrike" kern="1200" cap="none" spc="0" normalizeH="0" baseline="0" noProof="0" dirty="0" smtClean="0">
                      <a:ln>
                        <a:noFill/>
                      </a:ln>
                      <a:solidFill>
                        <a:srgbClr val="0033CC"/>
                      </a:solidFill>
                      <a:effectLst/>
                      <a:uLnTx/>
                      <a:uFillTx/>
                      <a:latin typeface="Arial" charset="0"/>
                      <a:ea typeface="+mn-ea"/>
                      <a:cs typeface="+mn-cs"/>
                    </a:rPr>
                    <a:t>Communications</a:t>
                  </a:r>
                  <a:endParaRPr kumimoji="0" lang="en-US" sz="500" b="1" i="0" u="none" strike="noStrike" kern="1200" cap="none" spc="0" normalizeH="0" baseline="0" noProof="0" dirty="0">
                    <a:ln>
                      <a:noFill/>
                    </a:ln>
                    <a:solidFill>
                      <a:srgbClr val="0033CC"/>
                    </a:solidFill>
                    <a:effectLst/>
                    <a:uLnTx/>
                    <a:uFillTx/>
                    <a:latin typeface="Arial" charset="0"/>
                    <a:ea typeface="+mn-ea"/>
                    <a:cs typeface="+mn-cs"/>
                  </a:endParaRPr>
                </a:p>
              </p:txBody>
            </p:sp>
            <p:sp>
              <p:nvSpPr>
                <p:cNvPr id="120" name="Rounded Rectangle 119"/>
                <p:cNvSpPr/>
                <p:nvPr/>
              </p:nvSpPr>
              <p:spPr bwMode="auto">
                <a:xfrm>
                  <a:off x="2194349" y="5282220"/>
                  <a:ext cx="1386472" cy="363985"/>
                </a:xfrm>
                <a:prstGeom prst="roundRect">
                  <a:avLst>
                    <a:gd name="adj" fmla="val 16667"/>
                  </a:avLst>
                </a:prstGeom>
                <a:solidFill>
                  <a:srgbClr val="33CC33"/>
                </a:solidFill>
                <a:ln w="38100">
                  <a:noFill/>
                  <a:round/>
                  <a:headEnd/>
                  <a:tailEnd/>
                </a:ln>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FFFFFF"/>
                      </a:solidFill>
                      <a:effectLst/>
                      <a:uLnTx/>
                      <a:uFillTx/>
                      <a:latin typeface="Arial Narrow"/>
                      <a:ea typeface="+mn-ea"/>
                      <a:cs typeface="Arial Narrow"/>
                    </a:rPr>
                    <a:t>Space Link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FFFFFF"/>
                      </a:solidFill>
                      <a:effectLst/>
                      <a:uLnTx/>
                      <a:uFillTx/>
                      <a:latin typeface="Arial Narrow"/>
                      <a:ea typeface="+mn-ea"/>
                      <a:cs typeface="Arial Narrow"/>
                    </a:rPr>
                    <a:t>Services</a:t>
                  </a:r>
                  <a:endParaRPr kumimoji="0" lang="en-US" sz="800" b="1" i="0" u="none" strike="noStrike" kern="1200" cap="none" spc="0" normalizeH="0" baseline="0" noProof="0" dirty="0">
                    <a:ln>
                      <a:noFill/>
                    </a:ln>
                    <a:solidFill>
                      <a:srgbClr val="FFFFFF"/>
                    </a:solidFill>
                    <a:effectLst/>
                    <a:uLnTx/>
                    <a:uFillTx/>
                    <a:latin typeface="Arial Narrow"/>
                    <a:ea typeface="+mn-ea"/>
                    <a:cs typeface="Arial Narrow"/>
                  </a:endParaRPr>
                </a:p>
              </p:txBody>
            </p:sp>
          </p:grpSp>
          <p:sp>
            <p:nvSpPr>
              <p:cNvPr id="27" name="Rounded Rectangle 26"/>
              <p:cNvSpPr/>
              <p:nvPr/>
            </p:nvSpPr>
            <p:spPr bwMode="auto">
              <a:xfrm>
                <a:off x="509183" y="1449898"/>
                <a:ext cx="1386472" cy="5649730"/>
              </a:xfrm>
              <a:prstGeom prst="roundRect">
                <a:avLst>
                  <a:gd name="adj" fmla="val 16667"/>
                </a:avLst>
              </a:prstGeom>
              <a:gradFill>
                <a:gsLst>
                  <a:gs pos="0">
                    <a:srgbClr val="9BBCFF"/>
                  </a:gs>
                  <a:gs pos="100000">
                    <a:srgbClr val="E1EBFF"/>
                  </a:gs>
                </a:gsLst>
                <a:lin ang="5400000" scaled="0"/>
              </a:gradFill>
              <a:ln w="38100">
                <a:noFill/>
                <a:round/>
                <a:headEnd/>
                <a:tailEnd/>
              </a:ln>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28" name="Group 176"/>
              <p:cNvGrpSpPr/>
              <p:nvPr/>
            </p:nvGrpSpPr>
            <p:grpSpPr>
              <a:xfrm>
                <a:off x="379400" y="5096575"/>
                <a:ext cx="1690996" cy="932603"/>
                <a:chOff x="379400" y="5282220"/>
                <a:chExt cx="1690996" cy="932603"/>
              </a:xfrm>
            </p:grpSpPr>
            <p:sp>
              <p:nvSpPr>
                <p:cNvPr id="117" name="Text Box 380"/>
                <p:cNvSpPr txBox="1">
                  <a:spLocks noChangeArrowheads="1"/>
                </p:cNvSpPr>
                <p:nvPr/>
              </p:nvSpPr>
              <p:spPr bwMode="auto">
                <a:xfrm>
                  <a:off x="379400" y="5680576"/>
                  <a:ext cx="1690996" cy="534247"/>
                </a:xfrm>
                <a:prstGeom prst="rect">
                  <a:avLst/>
                </a:prstGeom>
                <a:noFill/>
                <a:ln w="12700">
                  <a:noFill/>
                  <a:miter lim="800000"/>
                  <a:headEnd type="none" w="sm" len="sm"/>
                  <a:tailEnd type="none" w="sm" len="sm"/>
                </a:ln>
              </p:spPr>
              <p:txBody>
                <a:bodyPr wrap="square">
                  <a:spAutoFit/>
                </a:bodyPr>
                <a:lstStyle/>
                <a:p>
                  <a:pPr marL="112713" marR="0" lvl="0" indent="-112713"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Onboard Wireless WG</a:t>
                  </a:r>
                  <a:endParaRPr kumimoji="0" lang="en-US" sz="500" b="1" i="0" u="none" strike="noStrike" kern="1200" cap="none" spc="0" normalizeH="0" baseline="0" noProof="0" dirty="0">
                    <a:ln>
                      <a:noFill/>
                    </a:ln>
                    <a:solidFill>
                      <a:srgbClr val="FF0000"/>
                    </a:solidFill>
                    <a:effectLst/>
                    <a:uLnTx/>
                    <a:uFillTx/>
                    <a:latin typeface="Arial" charset="0"/>
                    <a:ea typeface="+mn-ea"/>
                    <a:cs typeface="+mn-cs"/>
                  </a:endParaRPr>
                </a:p>
                <a:p>
                  <a:pPr marL="112713" marR="0" lvl="0" indent="-112713"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Application </a:t>
                  </a:r>
                  <a:r>
                    <a:rPr kumimoji="0" lang="en-US" sz="500" b="1" i="0" u="none" strike="noStrike" kern="1200" cap="none" spc="0" normalizeH="0" baseline="0" noProof="0" dirty="0" smtClean="0">
                      <a:ln>
                        <a:noFill/>
                      </a:ln>
                      <a:solidFill>
                        <a:srgbClr val="0033CC"/>
                      </a:solidFill>
                      <a:effectLst/>
                      <a:uLnTx/>
                      <a:uFillTx/>
                      <a:latin typeface="Arial" charset="0"/>
                      <a:ea typeface="+mn-ea"/>
                      <a:cs typeface="+mn-cs"/>
                    </a:rPr>
                    <a:t>Supt </a:t>
                  </a:r>
                  <a:r>
                    <a:rPr kumimoji="0" lang="en-US" sz="500" b="1" i="0" u="none" strike="noStrike" kern="1200" cap="none" spc="0" normalizeH="0" baseline="0" noProof="0" dirty="0" smtClean="0">
                      <a:ln>
                        <a:noFill/>
                      </a:ln>
                      <a:solidFill>
                        <a:srgbClr val="618FFD">
                          <a:lumMod val="50000"/>
                        </a:srgbClr>
                      </a:solidFill>
                      <a:effectLst/>
                      <a:uLnTx/>
                      <a:uFillTx/>
                      <a:latin typeface="Arial" charset="0"/>
                      <a:ea typeface="+mn-ea"/>
                      <a:cs typeface="+mn-cs"/>
                    </a:rPr>
                    <a:t>Services </a:t>
                  </a:r>
                </a:p>
                <a:p>
                  <a:pPr marL="112713" marR="0" lvl="0" indent="-112713"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sz="500" b="1" i="0" u="none" strike="noStrike" kern="1200" cap="none" spc="0" normalizeH="0" baseline="0" noProof="0" dirty="0" err="1" smtClean="0">
                      <a:ln>
                        <a:noFill/>
                      </a:ln>
                      <a:solidFill>
                        <a:srgbClr val="618FFD">
                          <a:lumMod val="50000"/>
                        </a:srgbClr>
                      </a:solidFill>
                      <a:effectLst/>
                      <a:uLnTx/>
                      <a:uFillTx/>
                      <a:latin typeface="Arial" charset="0"/>
                      <a:ea typeface="+mn-ea"/>
                      <a:cs typeface="+mn-cs"/>
                    </a:rPr>
                    <a:t>Subnetwork</a:t>
                  </a:r>
                  <a:r>
                    <a:rPr kumimoji="0" lang="en-US" sz="500" b="1" i="0" u="none" strike="noStrike" kern="1200" cap="none" spc="0" normalizeH="0" baseline="0" noProof="0" dirty="0" smtClean="0">
                      <a:ln>
                        <a:noFill/>
                      </a:ln>
                      <a:solidFill>
                        <a:srgbClr val="618FFD">
                          <a:lumMod val="50000"/>
                        </a:srgbClr>
                      </a:solidFill>
                      <a:effectLst/>
                      <a:uLnTx/>
                      <a:uFillTx/>
                      <a:latin typeface="Arial" charset="0"/>
                      <a:ea typeface="+mn-ea"/>
                      <a:cs typeface="+mn-cs"/>
                    </a:rPr>
                    <a:t> Services </a:t>
                  </a:r>
                  <a:endParaRPr kumimoji="0" lang="en-US" sz="500" b="1" i="0" u="none" strike="noStrike" kern="1200" cap="none" spc="0" normalizeH="0" baseline="0" noProof="0" dirty="0">
                    <a:ln>
                      <a:noFill/>
                    </a:ln>
                    <a:solidFill>
                      <a:srgbClr val="618FFD">
                        <a:lumMod val="50000"/>
                      </a:srgbClr>
                    </a:solidFill>
                    <a:effectLst/>
                    <a:uLnTx/>
                    <a:uFillTx/>
                    <a:latin typeface="Arial" charset="0"/>
                    <a:ea typeface="+mn-ea"/>
                    <a:cs typeface="+mn-cs"/>
                  </a:endParaRPr>
                </a:p>
              </p:txBody>
            </p:sp>
            <p:sp>
              <p:nvSpPr>
                <p:cNvPr id="118" name="Rounded Rectangle 117"/>
                <p:cNvSpPr/>
                <p:nvPr/>
              </p:nvSpPr>
              <p:spPr bwMode="auto">
                <a:xfrm>
                  <a:off x="509183" y="5282220"/>
                  <a:ext cx="1386472" cy="363985"/>
                </a:xfrm>
                <a:prstGeom prst="roundRect">
                  <a:avLst>
                    <a:gd name="adj" fmla="val 16667"/>
                  </a:avLst>
                </a:prstGeom>
                <a:solidFill>
                  <a:srgbClr val="3D86FD"/>
                </a:solidFill>
                <a:ln w="38100">
                  <a:noFill/>
                  <a:round/>
                  <a:headEnd/>
                  <a:tailEnd/>
                </a:ln>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FFFFFF"/>
                      </a:solidFill>
                      <a:effectLst/>
                      <a:uLnTx/>
                      <a:uFillTx/>
                      <a:latin typeface="Arial Narrow"/>
                      <a:ea typeface="+mn-ea"/>
                      <a:cs typeface="Arial Narrow"/>
                    </a:rPr>
                    <a:t>Spacecraft Onboard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FFFFFF"/>
                      </a:solidFill>
                      <a:effectLst/>
                      <a:uLnTx/>
                      <a:uFillTx/>
                      <a:latin typeface="Arial Narrow"/>
                      <a:ea typeface="+mn-ea"/>
                      <a:cs typeface="Arial Narrow"/>
                    </a:rPr>
                    <a:t>Interface Services</a:t>
                  </a:r>
                  <a:endParaRPr kumimoji="0" lang="en-US" sz="800" b="1" i="0" u="none" strike="noStrike" kern="1200" cap="none" spc="0" normalizeH="0" baseline="0" noProof="0" dirty="0">
                    <a:ln>
                      <a:noFill/>
                    </a:ln>
                    <a:solidFill>
                      <a:srgbClr val="FFFFFF"/>
                    </a:solidFill>
                    <a:effectLst/>
                    <a:uLnTx/>
                    <a:uFillTx/>
                    <a:latin typeface="Arial Narrow"/>
                    <a:ea typeface="+mn-ea"/>
                    <a:cs typeface="Arial Narrow"/>
                  </a:endParaRPr>
                </a:p>
              </p:txBody>
            </p:sp>
          </p:grpSp>
          <p:grpSp>
            <p:nvGrpSpPr>
              <p:cNvPr id="29" name="Group 376"/>
              <p:cNvGrpSpPr>
                <a:grpSpLocks/>
              </p:cNvGrpSpPr>
              <p:nvPr/>
            </p:nvGrpSpPr>
            <p:grpSpPr bwMode="auto">
              <a:xfrm>
                <a:off x="649778" y="2702870"/>
                <a:ext cx="1937834" cy="1543286"/>
                <a:chOff x="457200" y="2195342"/>
                <a:chExt cx="1955006" cy="1805732"/>
              </a:xfrm>
              <a:effectLst>
                <a:glow rad="63500">
                  <a:schemeClr val="accent4">
                    <a:satMod val="175000"/>
                    <a:alpha val="40000"/>
                  </a:schemeClr>
                </a:glow>
              </a:effectLst>
            </p:grpSpPr>
            <p:sp>
              <p:nvSpPr>
                <p:cNvPr id="113" name="Rectangle 112"/>
                <p:cNvSpPr/>
                <p:nvPr/>
              </p:nvSpPr>
              <p:spPr bwMode="auto">
                <a:xfrm>
                  <a:off x="1177352" y="2345532"/>
                  <a:ext cx="1234854" cy="228711"/>
                </a:xfrm>
                <a:prstGeom prst="rect">
                  <a:avLst/>
                </a:prstGeom>
                <a:solidFill>
                  <a:schemeClr val="accent1">
                    <a:lumMod val="75000"/>
                  </a:schemeClr>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14" name="Rectangle 113"/>
                <p:cNvSpPr/>
                <p:nvPr/>
              </p:nvSpPr>
              <p:spPr bwMode="auto">
                <a:xfrm>
                  <a:off x="457200" y="2952251"/>
                  <a:ext cx="955581" cy="228711"/>
                </a:xfrm>
                <a:prstGeom prst="rect">
                  <a:avLst/>
                </a:prstGeom>
                <a:solidFill>
                  <a:schemeClr val="accent1">
                    <a:lumMod val="75000"/>
                  </a:schemeClr>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15" name="Rectangle 114"/>
                <p:cNvSpPr/>
                <p:nvPr/>
              </p:nvSpPr>
              <p:spPr bwMode="auto">
                <a:xfrm>
                  <a:off x="609661" y="3772363"/>
                  <a:ext cx="956870" cy="228711"/>
                </a:xfrm>
                <a:prstGeom prst="rect">
                  <a:avLst/>
                </a:prstGeom>
                <a:solidFill>
                  <a:schemeClr val="accent1">
                    <a:lumMod val="75000"/>
                  </a:schemeClr>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16" name="Rectangle 115"/>
                <p:cNvSpPr/>
                <p:nvPr/>
              </p:nvSpPr>
              <p:spPr bwMode="auto">
                <a:xfrm rot="1532171">
                  <a:off x="619139" y="2195342"/>
                  <a:ext cx="660713" cy="232863"/>
                </a:xfrm>
                <a:prstGeom prst="rect">
                  <a:avLst/>
                </a:prstGeom>
                <a:solidFill>
                  <a:schemeClr val="accent1">
                    <a:lumMod val="75000"/>
                  </a:schemeClr>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30" name="Rectangle 418"/>
              <p:cNvSpPr>
                <a:spLocks noChangeArrowheads="1"/>
              </p:cNvSpPr>
              <p:nvPr/>
            </p:nvSpPr>
            <p:spPr bwMode="auto">
              <a:xfrm rot="1717673">
                <a:off x="1490439" y="2536381"/>
                <a:ext cx="1308155" cy="195470"/>
              </a:xfrm>
              <a:prstGeom prst="rect">
                <a:avLst/>
              </a:prstGeom>
              <a:solidFill>
                <a:srgbClr val="00B050"/>
              </a:solidFill>
              <a:ln w="38100">
                <a:noFill/>
                <a:round/>
                <a:headEnd/>
                <a:tailEnd/>
              </a:ln>
              <a:effectLst>
                <a:glow rad="63500">
                  <a:schemeClr val="accent4">
                    <a:satMod val="175000"/>
                    <a:alpha val="40000"/>
                  </a:schemeClr>
                </a:glo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31" name="Rectangle 419"/>
              <p:cNvSpPr>
                <a:spLocks noChangeArrowheads="1"/>
              </p:cNvSpPr>
              <p:nvPr/>
            </p:nvSpPr>
            <p:spPr bwMode="auto">
              <a:xfrm rot="19983654">
                <a:off x="1569108" y="3053205"/>
                <a:ext cx="1306582" cy="195470"/>
              </a:xfrm>
              <a:prstGeom prst="rect">
                <a:avLst/>
              </a:prstGeom>
              <a:solidFill>
                <a:srgbClr val="00B050"/>
              </a:solidFill>
              <a:ln w="38100">
                <a:noFill/>
                <a:round/>
                <a:headEnd/>
                <a:tailEnd/>
              </a:ln>
              <a:effectLst>
                <a:glow rad="63500">
                  <a:schemeClr val="accent4">
                    <a:satMod val="175000"/>
                    <a:alpha val="40000"/>
                  </a:schemeClr>
                </a:glo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32" name="Rectangle 377"/>
              <p:cNvSpPr>
                <a:spLocks noChangeArrowheads="1"/>
              </p:cNvSpPr>
              <p:nvPr/>
            </p:nvSpPr>
            <p:spPr bwMode="auto">
              <a:xfrm>
                <a:off x="1603740" y="2193240"/>
                <a:ext cx="1308156" cy="195470"/>
              </a:xfrm>
              <a:prstGeom prst="rect">
                <a:avLst/>
              </a:prstGeom>
              <a:solidFill>
                <a:srgbClr val="00B050"/>
              </a:solidFill>
              <a:ln w="38100">
                <a:noFill/>
                <a:round/>
                <a:headEnd/>
                <a:tailEnd/>
              </a:ln>
              <a:effectLst>
                <a:glow rad="63500">
                  <a:schemeClr val="accent4">
                    <a:satMod val="175000"/>
                    <a:alpha val="40000"/>
                  </a:schemeClr>
                </a:glo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33" name="Group 410"/>
              <p:cNvGrpSpPr/>
              <p:nvPr/>
            </p:nvGrpSpPr>
            <p:grpSpPr>
              <a:xfrm>
                <a:off x="6037820" y="2519377"/>
                <a:ext cx="1479482" cy="1285495"/>
                <a:chOff x="6482411" y="2137070"/>
                <a:chExt cx="997822" cy="1239689"/>
              </a:xfrm>
              <a:effectLst>
                <a:glow rad="63500">
                  <a:schemeClr val="accent4">
                    <a:satMod val="175000"/>
                    <a:alpha val="40000"/>
                  </a:schemeClr>
                </a:glow>
              </a:effectLst>
            </p:grpSpPr>
            <p:cxnSp>
              <p:nvCxnSpPr>
                <p:cNvPr id="109" name="Straight Connector 452"/>
                <p:cNvCxnSpPr>
                  <a:cxnSpLocks noChangeShapeType="1"/>
                </p:cNvCxnSpPr>
                <p:nvPr/>
              </p:nvCxnSpPr>
              <p:spPr bwMode="ltGray">
                <a:xfrm>
                  <a:off x="6482411" y="2137070"/>
                  <a:ext cx="997822" cy="4066"/>
                </a:xfrm>
                <a:prstGeom prst="line">
                  <a:avLst/>
                </a:prstGeom>
                <a:noFill/>
                <a:ln w="127000">
                  <a:solidFill>
                    <a:srgbClr val="FF66CC"/>
                  </a:solidFill>
                  <a:round/>
                  <a:headEnd/>
                  <a:tailEnd/>
                </a:ln>
                <a:effectLst/>
              </p:spPr>
            </p:cxnSp>
            <p:cxnSp>
              <p:nvCxnSpPr>
                <p:cNvPr id="110" name="Straight Connector 452"/>
                <p:cNvCxnSpPr>
                  <a:cxnSpLocks noChangeShapeType="1"/>
                </p:cNvCxnSpPr>
                <p:nvPr/>
              </p:nvCxnSpPr>
              <p:spPr bwMode="ltGray">
                <a:xfrm>
                  <a:off x="6496698" y="3367152"/>
                  <a:ext cx="872263" cy="5872"/>
                </a:xfrm>
                <a:prstGeom prst="line">
                  <a:avLst/>
                </a:prstGeom>
                <a:noFill/>
                <a:ln w="127000">
                  <a:solidFill>
                    <a:srgbClr val="FF66CC"/>
                  </a:solidFill>
                  <a:round/>
                  <a:headEnd/>
                  <a:tailEnd/>
                </a:ln>
                <a:effectLst/>
              </p:spPr>
            </p:cxnSp>
            <p:sp>
              <p:nvSpPr>
                <p:cNvPr id="111" name="Freeform 492"/>
                <p:cNvSpPr>
                  <a:spLocks noChangeArrowheads="1"/>
                </p:cNvSpPr>
                <p:nvPr/>
              </p:nvSpPr>
              <p:spPr bwMode="ltGray">
                <a:xfrm flipV="1">
                  <a:off x="6698456" y="2140418"/>
                  <a:ext cx="697708" cy="1227339"/>
                </a:xfrm>
                <a:custGeom>
                  <a:avLst/>
                  <a:gdLst>
                    <a:gd name="T0" fmla="*/ 1543050 w 1543050"/>
                    <a:gd name="T1" fmla="*/ 1610392 h 1436156"/>
                    <a:gd name="T2" fmla="*/ 1535905 w 1543050"/>
                    <a:gd name="T3" fmla="*/ 1621034 h 1436156"/>
                    <a:gd name="T4" fmla="*/ 1276350 w 1543050"/>
                    <a:gd name="T5" fmla="*/ 1613042 h 1436156"/>
                    <a:gd name="T6" fmla="*/ 254794 w 1543050"/>
                    <a:gd name="T7" fmla="*/ 2714 h 1436156"/>
                    <a:gd name="T8" fmla="*/ 0 w 1543050"/>
                    <a:gd name="T9" fmla="*/ 0 h 1436156"/>
                    <a:gd name="T10" fmla="*/ 0 60000 65536"/>
                    <a:gd name="T11" fmla="*/ 0 60000 65536"/>
                    <a:gd name="T12" fmla="*/ 0 60000 65536"/>
                    <a:gd name="T13" fmla="*/ 0 60000 65536"/>
                    <a:gd name="T14" fmla="*/ 0 60000 65536"/>
                    <a:gd name="T15" fmla="*/ 0 w 1543050"/>
                    <a:gd name="T16" fmla="*/ 0 h 1436156"/>
                    <a:gd name="T17" fmla="*/ 1543050 w 1543050"/>
                    <a:gd name="T18" fmla="*/ 1436156 h 1436156"/>
                  </a:gdLst>
                  <a:ahLst/>
                  <a:cxnLst>
                    <a:cxn ang="T10">
                      <a:pos x="T0" y="T1"/>
                    </a:cxn>
                    <a:cxn ang="T11">
                      <a:pos x="T2" y="T3"/>
                    </a:cxn>
                    <a:cxn ang="T12">
                      <a:pos x="T4" y="T5"/>
                    </a:cxn>
                    <a:cxn ang="T13">
                      <a:pos x="T6" y="T7"/>
                    </a:cxn>
                    <a:cxn ang="T14">
                      <a:pos x="T8" y="T9"/>
                    </a:cxn>
                  </a:cxnLst>
                  <a:rect l="T15" t="T16" r="T17" b="T18"/>
                  <a:pathLst>
                    <a:path w="1543050" h="1436156">
                      <a:moveTo>
                        <a:pt x="1543050" y="1426727"/>
                      </a:moveTo>
                      <a:lnTo>
                        <a:pt x="1535905" y="1436156"/>
                      </a:lnTo>
                      <a:lnTo>
                        <a:pt x="1276350" y="1429075"/>
                      </a:lnTo>
                      <a:lnTo>
                        <a:pt x="254794" y="2405"/>
                      </a:lnTo>
                      <a:lnTo>
                        <a:pt x="0" y="0"/>
                      </a:lnTo>
                    </a:path>
                  </a:pathLst>
                </a:custGeom>
                <a:noFill/>
                <a:ln w="127000">
                  <a:solidFill>
                    <a:srgbClr val="FF66CC"/>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12" name="Freeform 492"/>
                <p:cNvSpPr>
                  <a:spLocks noChangeArrowheads="1"/>
                </p:cNvSpPr>
                <p:nvPr/>
              </p:nvSpPr>
              <p:spPr bwMode="ltGray">
                <a:xfrm flipH="1" flipV="1">
                  <a:off x="6712741" y="2141417"/>
                  <a:ext cx="702469" cy="1235342"/>
                </a:xfrm>
                <a:custGeom>
                  <a:avLst/>
                  <a:gdLst>
                    <a:gd name="T0" fmla="*/ 465839 w 1633665"/>
                    <a:gd name="T1" fmla="*/ 1693107 h 1443850"/>
                    <a:gd name="T2" fmla="*/ 389789 w 1633665"/>
                    <a:gd name="T3" fmla="*/ 1695863 h 1443850"/>
                    <a:gd name="T4" fmla="*/ 68255 w 1633665"/>
                    <a:gd name="T5" fmla="*/ 5198 h 1443850"/>
                    <a:gd name="T6" fmla="*/ 0 w 1633665"/>
                    <a:gd name="T7" fmla="*/ 0 h 1443850"/>
                    <a:gd name="T8" fmla="*/ 0 60000 65536"/>
                    <a:gd name="T9" fmla="*/ 0 60000 65536"/>
                    <a:gd name="T10" fmla="*/ 0 60000 65536"/>
                    <a:gd name="T11" fmla="*/ 0 60000 65536"/>
                    <a:gd name="T12" fmla="*/ 0 w 1633665"/>
                    <a:gd name="T13" fmla="*/ 0 h 1443850"/>
                    <a:gd name="T14" fmla="*/ 1633665 w 1633665"/>
                    <a:gd name="T15" fmla="*/ 1443850 h 1443850"/>
                  </a:gdLst>
                  <a:ahLst/>
                  <a:cxnLst>
                    <a:cxn ang="T8">
                      <a:pos x="T0" y="T1"/>
                    </a:cxn>
                    <a:cxn ang="T9">
                      <a:pos x="T2" y="T3"/>
                    </a:cxn>
                    <a:cxn ang="T10">
                      <a:pos x="T4" y="T5"/>
                    </a:cxn>
                    <a:cxn ang="T11">
                      <a:pos x="T6" y="T7"/>
                    </a:cxn>
                  </a:cxnLst>
                  <a:rect l="T12" t="T13" r="T14" b="T15"/>
                  <a:pathLst>
                    <a:path w="1633665" h="1443850">
                      <a:moveTo>
                        <a:pt x="1633665" y="1441503"/>
                      </a:moveTo>
                      <a:lnTo>
                        <a:pt x="1366965" y="1443850"/>
                      </a:lnTo>
                      <a:lnTo>
                        <a:pt x="239371" y="4426"/>
                      </a:lnTo>
                      <a:lnTo>
                        <a:pt x="0" y="0"/>
                      </a:lnTo>
                    </a:path>
                  </a:pathLst>
                </a:custGeom>
                <a:noFill/>
                <a:ln w="127000">
                  <a:solidFill>
                    <a:srgbClr val="FF66CC"/>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34" name="Group 233"/>
              <p:cNvGrpSpPr/>
              <p:nvPr/>
            </p:nvGrpSpPr>
            <p:grpSpPr>
              <a:xfrm>
                <a:off x="766428" y="1798689"/>
                <a:ext cx="5004584" cy="2753626"/>
                <a:chOff x="766428" y="1984334"/>
                <a:chExt cx="5004584" cy="2753626"/>
              </a:xfrm>
            </p:grpSpPr>
            <p:sp>
              <p:nvSpPr>
                <p:cNvPr id="98" name="Freeform 492"/>
                <p:cNvSpPr>
                  <a:spLocks noChangeArrowheads="1"/>
                </p:cNvSpPr>
                <p:nvPr/>
              </p:nvSpPr>
              <p:spPr bwMode="ltGray">
                <a:xfrm flipH="1" flipV="1">
                  <a:off x="4426560" y="2758645"/>
                  <a:ext cx="1197628" cy="1239474"/>
                </a:xfrm>
                <a:custGeom>
                  <a:avLst/>
                  <a:gdLst>
                    <a:gd name="T0" fmla="*/ 465839 w 1633665"/>
                    <a:gd name="T1" fmla="*/ 1693107 h 1443850"/>
                    <a:gd name="T2" fmla="*/ 389789 w 1633665"/>
                    <a:gd name="T3" fmla="*/ 1695863 h 1443850"/>
                    <a:gd name="T4" fmla="*/ 68255 w 1633665"/>
                    <a:gd name="T5" fmla="*/ 5198 h 1443850"/>
                    <a:gd name="T6" fmla="*/ 0 w 1633665"/>
                    <a:gd name="T7" fmla="*/ 0 h 1443850"/>
                    <a:gd name="T8" fmla="*/ 0 60000 65536"/>
                    <a:gd name="T9" fmla="*/ 0 60000 65536"/>
                    <a:gd name="T10" fmla="*/ 0 60000 65536"/>
                    <a:gd name="T11" fmla="*/ 0 60000 65536"/>
                    <a:gd name="T12" fmla="*/ 0 w 1633665"/>
                    <a:gd name="T13" fmla="*/ 0 h 1443850"/>
                    <a:gd name="T14" fmla="*/ 1633665 w 1633665"/>
                    <a:gd name="T15" fmla="*/ 1443850 h 1443850"/>
                  </a:gdLst>
                  <a:ahLst/>
                  <a:cxnLst>
                    <a:cxn ang="T8">
                      <a:pos x="T0" y="T1"/>
                    </a:cxn>
                    <a:cxn ang="T9">
                      <a:pos x="T2" y="T3"/>
                    </a:cxn>
                    <a:cxn ang="T10">
                      <a:pos x="T4" y="T5"/>
                    </a:cxn>
                    <a:cxn ang="T11">
                      <a:pos x="T6" y="T7"/>
                    </a:cxn>
                  </a:cxnLst>
                  <a:rect l="T12" t="T13" r="T14" b="T15"/>
                  <a:pathLst>
                    <a:path w="1633665" h="1443850">
                      <a:moveTo>
                        <a:pt x="1633665" y="1441503"/>
                      </a:moveTo>
                      <a:lnTo>
                        <a:pt x="1366965" y="1443850"/>
                      </a:lnTo>
                      <a:lnTo>
                        <a:pt x="239371" y="4426"/>
                      </a:lnTo>
                      <a:lnTo>
                        <a:pt x="0" y="0"/>
                      </a:lnTo>
                    </a:path>
                  </a:pathLst>
                </a:custGeom>
                <a:noFill/>
                <a:ln w="127000">
                  <a:solidFill>
                    <a:srgbClr val="FF66CC"/>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99" name="Freeform 448"/>
                <p:cNvSpPr>
                  <a:spLocks noChangeArrowheads="1"/>
                </p:cNvSpPr>
                <p:nvPr/>
              </p:nvSpPr>
              <p:spPr bwMode="ltGray">
                <a:xfrm flipV="1">
                  <a:off x="4142543" y="2747651"/>
                  <a:ext cx="1626571" cy="6109"/>
                </a:xfrm>
                <a:custGeom>
                  <a:avLst/>
                  <a:gdLst>
                    <a:gd name="T0" fmla="*/ 0 w 1846264"/>
                    <a:gd name="T1" fmla="*/ 7144 h 7144"/>
                    <a:gd name="T2" fmla="*/ 8292252 w 1846264"/>
                    <a:gd name="T3" fmla="*/ 0 h 7144"/>
                    <a:gd name="T4" fmla="*/ 0 60000 65536"/>
                    <a:gd name="T5" fmla="*/ 0 60000 65536"/>
                    <a:gd name="T6" fmla="*/ 0 w 1846264"/>
                    <a:gd name="T7" fmla="*/ 0 h 7144"/>
                    <a:gd name="T8" fmla="*/ 1846264 w 1846264"/>
                    <a:gd name="T9" fmla="*/ 7144 h 7144"/>
                  </a:gdLst>
                  <a:ahLst/>
                  <a:cxnLst>
                    <a:cxn ang="T4">
                      <a:pos x="T0" y="T1"/>
                    </a:cxn>
                    <a:cxn ang="T5">
                      <a:pos x="T2" y="T3"/>
                    </a:cxn>
                  </a:cxnLst>
                  <a:rect l="T6" t="T7" r="T8" b="T9"/>
                  <a:pathLst>
                    <a:path w="1846264" h="7144">
                      <a:moveTo>
                        <a:pt x="0" y="7144"/>
                      </a:moveTo>
                      <a:lnTo>
                        <a:pt x="1846264" y="0"/>
                      </a:lnTo>
                    </a:path>
                  </a:pathLst>
                </a:custGeom>
                <a:noFill/>
                <a:ln w="127000">
                  <a:solidFill>
                    <a:srgbClr val="FF66CC"/>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00" name="Freeform 492"/>
                <p:cNvSpPr>
                  <a:spLocks noChangeArrowheads="1"/>
                </p:cNvSpPr>
                <p:nvPr/>
              </p:nvSpPr>
              <p:spPr bwMode="ltGray">
                <a:xfrm flipV="1">
                  <a:off x="4419684" y="2735398"/>
                  <a:ext cx="1229893" cy="1237973"/>
                </a:xfrm>
                <a:custGeom>
                  <a:avLst/>
                  <a:gdLst>
                    <a:gd name="T0" fmla="*/ 1543050 w 1543050"/>
                    <a:gd name="T1" fmla="*/ 1610392 h 1436156"/>
                    <a:gd name="T2" fmla="*/ 1535905 w 1543050"/>
                    <a:gd name="T3" fmla="*/ 1621034 h 1436156"/>
                    <a:gd name="T4" fmla="*/ 1276350 w 1543050"/>
                    <a:gd name="T5" fmla="*/ 1613042 h 1436156"/>
                    <a:gd name="T6" fmla="*/ 254794 w 1543050"/>
                    <a:gd name="T7" fmla="*/ 2714 h 1436156"/>
                    <a:gd name="T8" fmla="*/ 0 w 1543050"/>
                    <a:gd name="T9" fmla="*/ 0 h 1436156"/>
                    <a:gd name="T10" fmla="*/ 0 60000 65536"/>
                    <a:gd name="T11" fmla="*/ 0 60000 65536"/>
                    <a:gd name="T12" fmla="*/ 0 60000 65536"/>
                    <a:gd name="T13" fmla="*/ 0 60000 65536"/>
                    <a:gd name="T14" fmla="*/ 0 60000 65536"/>
                    <a:gd name="T15" fmla="*/ 0 w 1543050"/>
                    <a:gd name="T16" fmla="*/ 0 h 1436156"/>
                    <a:gd name="T17" fmla="*/ 1543050 w 1543050"/>
                    <a:gd name="T18" fmla="*/ 1436156 h 1436156"/>
                    <a:gd name="connsiteX0" fmla="*/ 1543050 w 1543050"/>
                    <a:gd name="connsiteY0" fmla="*/ 1426727 h 1436156"/>
                    <a:gd name="connsiteX1" fmla="*/ 1535905 w 1543050"/>
                    <a:gd name="connsiteY1" fmla="*/ 1436156 h 1436156"/>
                    <a:gd name="connsiteX2" fmla="*/ 1273363 w 1543050"/>
                    <a:gd name="connsiteY2" fmla="*/ 1412500 h 1436156"/>
                    <a:gd name="connsiteX3" fmla="*/ 254794 w 1543050"/>
                    <a:gd name="connsiteY3" fmla="*/ 2405 h 1436156"/>
                    <a:gd name="connsiteX4" fmla="*/ 0 w 1543050"/>
                    <a:gd name="connsiteY4" fmla="*/ 0 h 1436156"/>
                    <a:gd name="connsiteX0" fmla="*/ 1543050 w 1543050"/>
                    <a:gd name="connsiteY0" fmla="*/ 1426727 h 1436156"/>
                    <a:gd name="connsiteX1" fmla="*/ 1535905 w 1543050"/>
                    <a:gd name="connsiteY1" fmla="*/ 1436156 h 1436156"/>
                    <a:gd name="connsiteX2" fmla="*/ 1273363 w 1543050"/>
                    <a:gd name="connsiteY2" fmla="*/ 1412500 h 1436156"/>
                    <a:gd name="connsiteX3" fmla="*/ 254794 w 1543050"/>
                    <a:gd name="connsiteY3" fmla="*/ 2405 h 1436156"/>
                    <a:gd name="connsiteX4" fmla="*/ 0 w 1543050"/>
                    <a:gd name="connsiteY4" fmla="*/ 0 h 1436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050" h="1436156">
                      <a:moveTo>
                        <a:pt x="1543050" y="1426727"/>
                      </a:moveTo>
                      <a:lnTo>
                        <a:pt x="1535905" y="1436156"/>
                      </a:lnTo>
                      <a:cubicBezTo>
                        <a:pt x="1448391" y="1428271"/>
                        <a:pt x="1474405" y="1412097"/>
                        <a:pt x="1273363" y="1412500"/>
                      </a:cubicBezTo>
                      <a:lnTo>
                        <a:pt x="254794" y="2405"/>
                      </a:lnTo>
                      <a:lnTo>
                        <a:pt x="0" y="0"/>
                      </a:lnTo>
                    </a:path>
                  </a:pathLst>
                </a:custGeom>
                <a:noFill/>
                <a:ln w="127000">
                  <a:solidFill>
                    <a:srgbClr val="FF66CC"/>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01" name="Freeform 443"/>
                <p:cNvSpPr>
                  <a:spLocks noChangeArrowheads="1"/>
                </p:cNvSpPr>
                <p:nvPr/>
              </p:nvSpPr>
              <p:spPr bwMode="ltGray">
                <a:xfrm flipV="1">
                  <a:off x="4144441" y="3989699"/>
                  <a:ext cx="1626571" cy="6109"/>
                </a:xfrm>
                <a:custGeom>
                  <a:avLst/>
                  <a:gdLst>
                    <a:gd name="T0" fmla="*/ 0 w 1846264"/>
                    <a:gd name="T1" fmla="*/ 7144 h 7144"/>
                    <a:gd name="T2" fmla="*/ 8292252 w 1846264"/>
                    <a:gd name="T3" fmla="*/ 0 h 7144"/>
                    <a:gd name="T4" fmla="*/ 0 60000 65536"/>
                    <a:gd name="T5" fmla="*/ 0 60000 65536"/>
                    <a:gd name="T6" fmla="*/ 0 w 1846264"/>
                    <a:gd name="T7" fmla="*/ 0 h 7144"/>
                    <a:gd name="T8" fmla="*/ 1846264 w 1846264"/>
                    <a:gd name="T9" fmla="*/ 7144 h 7144"/>
                  </a:gdLst>
                  <a:ahLst/>
                  <a:cxnLst>
                    <a:cxn ang="T4">
                      <a:pos x="T0" y="T1"/>
                    </a:cxn>
                    <a:cxn ang="T5">
                      <a:pos x="T2" y="T3"/>
                    </a:cxn>
                  </a:cxnLst>
                  <a:rect l="T6" t="T7" r="T8" b="T9"/>
                  <a:pathLst>
                    <a:path w="1846264" h="7144">
                      <a:moveTo>
                        <a:pt x="0" y="7144"/>
                      </a:moveTo>
                      <a:lnTo>
                        <a:pt x="1846264" y="0"/>
                      </a:lnTo>
                    </a:path>
                  </a:pathLst>
                </a:custGeom>
                <a:noFill/>
                <a:ln w="127000">
                  <a:solidFill>
                    <a:srgbClr val="FF66CC"/>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02" name="Freeform 492"/>
                <p:cNvSpPr>
                  <a:spLocks noChangeArrowheads="1"/>
                </p:cNvSpPr>
                <p:nvPr/>
              </p:nvSpPr>
              <p:spPr bwMode="ltGray">
                <a:xfrm flipV="1">
                  <a:off x="2603466" y="1984334"/>
                  <a:ext cx="1227732" cy="753310"/>
                </a:xfrm>
                <a:custGeom>
                  <a:avLst/>
                  <a:gdLst>
                    <a:gd name="T0" fmla="*/ 1238249 w 1238249"/>
                    <a:gd name="T1" fmla="*/ 0 h 896285"/>
                    <a:gd name="T2" fmla="*/ 812006 w 1238249"/>
                    <a:gd name="T3" fmla="*/ 686704 h 896285"/>
                    <a:gd name="T4" fmla="*/ 0 w 1238249"/>
                    <a:gd name="T5" fmla="*/ 692317 h 896285"/>
                    <a:gd name="T6" fmla="*/ 0 60000 65536"/>
                    <a:gd name="T7" fmla="*/ 0 60000 65536"/>
                    <a:gd name="T8" fmla="*/ 0 60000 65536"/>
                    <a:gd name="T9" fmla="*/ 0 w 1238249"/>
                    <a:gd name="T10" fmla="*/ 0 h 896285"/>
                    <a:gd name="T11" fmla="*/ 1238249 w 1238249"/>
                    <a:gd name="T12" fmla="*/ 896285 h 896285"/>
                  </a:gdLst>
                  <a:ahLst/>
                  <a:cxnLst>
                    <a:cxn ang="T6">
                      <a:pos x="T0" y="T1"/>
                    </a:cxn>
                    <a:cxn ang="T7">
                      <a:pos x="T2" y="T3"/>
                    </a:cxn>
                    <a:cxn ang="T8">
                      <a:pos x="T4" y="T5"/>
                    </a:cxn>
                  </a:cxnLst>
                  <a:rect l="T9" t="T10" r="T11" b="T12"/>
                  <a:pathLst>
                    <a:path w="1238249" h="896285">
                      <a:moveTo>
                        <a:pt x="1238249" y="0"/>
                      </a:moveTo>
                      <a:lnTo>
                        <a:pt x="812006" y="889018"/>
                      </a:lnTo>
                      <a:lnTo>
                        <a:pt x="0" y="896285"/>
                      </a:lnTo>
                    </a:path>
                  </a:pathLst>
                </a:custGeom>
                <a:noFill/>
                <a:ln w="127000">
                  <a:solidFill>
                    <a:srgbClr val="FF66CC"/>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03" name="Freeform 492"/>
                <p:cNvSpPr>
                  <a:spLocks noChangeArrowheads="1"/>
                </p:cNvSpPr>
                <p:nvPr/>
              </p:nvSpPr>
              <p:spPr bwMode="ltGray">
                <a:xfrm flipV="1">
                  <a:off x="1552486" y="2478874"/>
                  <a:ext cx="2245334" cy="254454"/>
                </a:xfrm>
                <a:custGeom>
                  <a:avLst/>
                  <a:gdLst>
                    <a:gd name="T0" fmla="*/ 2264568 w 2264568"/>
                    <a:gd name="T1" fmla="*/ 0 h 302748"/>
                    <a:gd name="T2" fmla="*/ 1838325 w 2264568"/>
                    <a:gd name="T3" fmla="*/ 224496 h 302748"/>
                    <a:gd name="T4" fmla="*/ 0 w 2264568"/>
                    <a:gd name="T5" fmla="*/ 233852 h 302748"/>
                    <a:gd name="T6" fmla="*/ 0 60000 65536"/>
                    <a:gd name="T7" fmla="*/ 0 60000 65536"/>
                    <a:gd name="T8" fmla="*/ 0 60000 65536"/>
                    <a:gd name="T9" fmla="*/ 0 w 2264568"/>
                    <a:gd name="T10" fmla="*/ 0 h 302748"/>
                    <a:gd name="T11" fmla="*/ 2264568 w 2264568"/>
                    <a:gd name="T12" fmla="*/ 302748 h 302748"/>
                  </a:gdLst>
                  <a:ahLst/>
                  <a:cxnLst>
                    <a:cxn ang="T6">
                      <a:pos x="T0" y="T1"/>
                    </a:cxn>
                    <a:cxn ang="T7">
                      <a:pos x="T2" y="T3"/>
                    </a:cxn>
                    <a:cxn ang="T8">
                      <a:pos x="T4" y="T5"/>
                    </a:cxn>
                  </a:cxnLst>
                  <a:rect l="T9" t="T10" r="T11" b="T12"/>
                  <a:pathLst>
                    <a:path w="2264568" h="302748">
                      <a:moveTo>
                        <a:pt x="2264568" y="0"/>
                      </a:moveTo>
                      <a:lnTo>
                        <a:pt x="1838325" y="290637"/>
                      </a:lnTo>
                      <a:lnTo>
                        <a:pt x="0" y="302748"/>
                      </a:lnTo>
                    </a:path>
                  </a:pathLst>
                </a:custGeom>
                <a:noFill/>
                <a:ln w="127000">
                  <a:solidFill>
                    <a:srgbClr val="FF66CC"/>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04" name="Freeform 492"/>
                <p:cNvSpPr>
                  <a:spLocks noChangeArrowheads="1"/>
                </p:cNvSpPr>
                <p:nvPr/>
              </p:nvSpPr>
              <p:spPr bwMode="ltGray">
                <a:xfrm flipV="1">
                  <a:off x="908329" y="2728359"/>
                  <a:ext cx="2926779" cy="392828"/>
                </a:xfrm>
                <a:custGeom>
                  <a:avLst/>
                  <a:gdLst>
                    <a:gd name="T0" fmla="*/ 3057524 w 3057524"/>
                    <a:gd name="T1" fmla="*/ 351865 h 455523"/>
                    <a:gd name="T2" fmla="*/ 2545556 w 3057524"/>
                    <a:gd name="T3" fmla="*/ 0 h 455523"/>
                    <a:gd name="T4" fmla="*/ 0 w 3057524"/>
                    <a:gd name="T5" fmla="*/ 1869 h 455523"/>
                    <a:gd name="T6" fmla="*/ 0 60000 65536"/>
                    <a:gd name="T7" fmla="*/ 0 60000 65536"/>
                    <a:gd name="T8" fmla="*/ 0 60000 65536"/>
                    <a:gd name="T9" fmla="*/ 0 w 3057524"/>
                    <a:gd name="T10" fmla="*/ 0 h 455523"/>
                    <a:gd name="T11" fmla="*/ 3057524 w 3057524"/>
                    <a:gd name="T12" fmla="*/ 455523 h 455523"/>
                    <a:gd name="connsiteX0" fmla="*/ 3057524 w 3057524"/>
                    <a:gd name="connsiteY0" fmla="*/ 467384 h 467384"/>
                    <a:gd name="connsiteX1" fmla="*/ 2545556 w 3057524"/>
                    <a:gd name="connsiteY1" fmla="*/ 11861 h 467384"/>
                    <a:gd name="connsiteX2" fmla="*/ 638500 w 3057524"/>
                    <a:gd name="connsiteY2" fmla="*/ 0 h 467384"/>
                    <a:gd name="connsiteX3" fmla="*/ 0 w 3057524"/>
                    <a:gd name="connsiteY3" fmla="*/ 14281 h 467384"/>
                    <a:gd name="connsiteX0" fmla="*/ 2927834 w 2927834"/>
                    <a:gd name="connsiteY0" fmla="*/ 467384 h 467384"/>
                    <a:gd name="connsiteX1" fmla="*/ 2415866 w 2927834"/>
                    <a:gd name="connsiteY1" fmla="*/ 11861 h 467384"/>
                    <a:gd name="connsiteX2" fmla="*/ 508810 w 2927834"/>
                    <a:gd name="connsiteY2" fmla="*/ 0 h 467384"/>
                    <a:gd name="connsiteX3" fmla="*/ 0 w 2927834"/>
                    <a:gd name="connsiteY3" fmla="*/ 320266 h 467384"/>
                    <a:gd name="connsiteX0" fmla="*/ 2951850 w 2951850"/>
                    <a:gd name="connsiteY0" fmla="*/ 467384 h 467384"/>
                    <a:gd name="connsiteX1" fmla="*/ 2439882 w 2951850"/>
                    <a:gd name="connsiteY1" fmla="*/ 11861 h 467384"/>
                    <a:gd name="connsiteX2" fmla="*/ 532826 w 2951850"/>
                    <a:gd name="connsiteY2" fmla="*/ 0 h 467384"/>
                    <a:gd name="connsiteX3" fmla="*/ 0 w 2951850"/>
                    <a:gd name="connsiteY3" fmla="*/ 286268 h 467384"/>
                  </a:gdLst>
                  <a:ahLst/>
                  <a:cxnLst>
                    <a:cxn ang="0">
                      <a:pos x="connsiteX0" y="connsiteY0"/>
                    </a:cxn>
                    <a:cxn ang="0">
                      <a:pos x="connsiteX1" y="connsiteY1"/>
                    </a:cxn>
                    <a:cxn ang="0">
                      <a:pos x="connsiteX2" y="connsiteY2"/>
                    </a:cxn>
                    <a:cxn ang="0">
                      <a:pos x="connsiteX3" y="connsiteY3"/>
                    </a:cxn>
                  </a:cxnLst>
                  <a:rect l="l" t="t" r="r" b="b"/>
                  <a:pathLst>
                    <a:path w="2951850" h="467384">
                      <a:moveTo>
                        <a:pt x="2951850" y="467384"/>
                      </a:moveTo>
                      <a:lnTo>
                        <a:pt x="2439882" y="11861"/>
                      </a:lnTo>
                      <a:lnTo>
                        <a:pt x="532826" y="0"/>
                      </a:lnTo>
                      <a:lnTo>
                        <a:pt x="0" y="286268"/>
                      </a:lnTo>
                    </a:path>
                  </a:pathLst>
                </a:custGeom>
                <a:noFill/>
                <a:ln w="127000">
                  <a:solidFill>
                    <a:srgbClr val="FF66CC"/>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05" name="Freeform 492"/>
                <p:cNvSpPr>
                  <a:spLocks noChangeArrowheads="1"/>
                </p:cNvSpPr>
                <p:nvPr/>
              </p:nvSpPr>
              <p:spPr bwMode="ltGray">
                <a:xfrm flipV="1">
                  <a:off x="766428" y="3633610"/>
                  <a:ext cx="2998500" cy="333864"/>
                </a:xfrm>
                <a:custGeom>
                  <a:avLst/>
                  <a:gdLst>
                    <a:gd name="T0" fmla="*/ 3024186 w 3024186"/>
                    <a:gd name="T1" fmla="*/ 0 h 397231"/>
                    <a:gd name="T2" fmla="*/ 1988343 w 3024186"/>
                    <a:gd name="T3" fmla="*/ 297472 h 397231"/>
                    <a:gd name="T4" fmla="*/ 0 w 3024186"/>
                    <a:gd name="T5" fmla="*/ 306826 h 397231"/>
                    <a:gd name="T6" fmla="*/ 0 60000 65536"/>
                    <a:gd name="T7" fmla="*/ 0 60000 65536"/>
                    <a:gd name="T8" fmla="*/ 0 60000 65536"/>
                    <a:gd name="T9" fmla="*/ 0 w 3024186"/>
                    <a:gd name="T10" fmla="*/ 0 h 397231"/>
                    <a:gd name="T11" fmla="*/ 3024186 w 3024186"/>
                    <a:gd name="T12" fmla="*/ 397231 h 397231"/>
                  </a:gdLst>
                  <a:ahLst/>
                  <a:cxnLst>
                    <a:cxn ang="T6">
                      <a:pos x="T0" y="T1"/>
                    </a:cxn>
                    <a:cxn ang="T7">
                      <a:pos x="T2" y="T3"/>
                    </a:cxn>
                    <a:cxn ang="T8">
                      <a:pos x="T4" y="T5"/>
                    </a:cxn>
                  </a:cxnLst>
                  <a:rect l="T9" t="T10" r="T11" b="T12"/>
                  <a:pathLst>
                    <a:path w="3024186" h="397231">
                      <a:moveTo>
                        <a:pt x="3024186" y="0"/>
                      </a:moveTo>
                      <a:lnTo>
                        <a:pt x="1988343" y="385118"/>
                      </a:lnTo>
                      <a:lnTo>
                        <a:pt x="0" y="397231"/>
                      </a:lnTo>
                    </a:path>
                  </a:pathLst>
                </a:custGeom>
                <a:noFill/>
                <a:ln w="127000">
                  <a:solidFill>
                    <a:srgbClr val="FF66CC"/>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06" name="Freeform 492"/>
                <p:cNvSpPr>
                  <a:spLocks noChangeArrowheads="1"/>
                </p:cNvSpPr>
                <p:nvPr/>
              </p:nvSpPr>
              <p:spPr bwMode="ltGray">
                <a:xfrm flipV="1">
                  <a:off x="936259" y="3969753"/>
                  <a:ext cx="2786008" cy="366569"/>
                </a:xfrm>
                <a:custGeom>
                  <a:avLst/>
                  <a:gdLst>
                    <a:gd name="T0" fmla="*/ 2809874 w 2809874"/>
                    <a:gd name="T1" fmla="*/ 336885 h 436143"/>
                    <a:gd name="T2" fmla="*/ 1888331 w 2809874"/>
                    <a:gd name="T3" fmla="*/ 9357 h 436143"/>
                    <a:gd name="T4" fmla="*/ 0 w 2809874"/>
                    <a:gd name="T5" fmla="*/ 0 h 436143"/>
                    <a:gd name="T6" fmla="*/ 0 60000 65536"/>
                    <a:gd name="T7" fmla="*/ 0 60000 65536"/>
                    <a:gd name="T8" fmla="*/ 0 60000 65536"/>
                    <a:gd name="T9" fmla="*/ 0 w 2809874"/>
                    <a:gd name="T10" fmla="*/ 0 h 436143"/>
                    <a:gd name="T11" fmla="*/ 2809874 w 2809874"/>
                    <a:gd name="T12" fmla="*/ 436143 h 436143"/>
                  </a:gdLst>
                  <a:ahLst/>
                  <a:cxnLst>
                    <a:cxn ang="T6">
                      <a:pos x="T0" y="T1"/>
                    </a:cxn>
                    <a:cxn ang="T7">
                      <a:pos x="T2" y="T3"/>
                    </a:cxn>
                    <a:cxn ang="T8">
                      <a:pos x="T4" y="T5"/>
                    </a:cxn>
                  </a:cxnLst>
                  <a:rect l="T9" t="T10" r="T11" b="T12"/>
                  <a:pathLst>
                    <a:path w="2809874" h="436143">
                      <a:moveTo>
                        <a:pt x="2809874" y="436143"/>
                      </a:moveTo>
                      <a:lnTo>
                        <a:pt x="1888331" y="12112"/>
                      </a:lnTo>
                      <a:lnTo>
                        <a:pt x="0" y="0"/>
                      </a:lnTo>
                    </a:path>
                  </a:pathLst>
                </a:custGeom>
                <a:noFill/>
                <a:ln w="127000">
                  <a:solidFill>
                    <a:srgbClr val="FF66CC"/>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07" name="Freeform 492"/>
                <p:cNvSpPr>
                  <a:spLocks noChangeArrowheads="1"/>
                </p:cNvSpPr>
                <p:nvPr/>
              </p:nvSpPr>
              <p:spPr bwMode="ltGray">
                <a:xfrm flipV="1">
                  <a:off x="1685082" y="2638629"/>
                  <a:ext cx="1004482" cy="980175"/>
                </a:xfrm>
                <a:custGeom>
                  <a:avLst/>
                  <a:gdLst>
                    <a:gd name="T0" fmla="*/ 0 w 1202532"/>
                    <a:gd name="T1" fmla="*/ 1012444 h 1310700"/>
                    <a:gd name="T2" fmla="*/ 1202532 w 1202532"/>
                    <a:gd name="T3" fmla="*/ 473446 h 1310700"/>
                    <a:gd name="T4" fmla="*/ 33339 w 1202532"/>
                    <a:gd name="T5" fmla="*/ 0 h 1310700"/>
                    <a:gd name="T6" fmla="*/ 0 60000 65536"/>
                    <a:gd name="T7" fmla="*/ 0 60000 65536"/>
                    <a:gd name="T8" fmla="*/ 0 60000 65536"/>
                    <a:gd name="T9" fmla="*/ 0 w 1202532"/>
                    <a:gd name="T10" fmla="*/ 0 h 1310700"/>
                    <a:gd name="T11" fmla="*/ 1202532 w 1202532"/>
                    <a:gd name="T12" fmla="*/ 1310700 h 1310700"/>
                    <a:gd name="connsiteX0" fmla="*/ 0 w 1202532"/>
                    <a:gd name="connsiteY0" fmla="*/ 1324866 h 1324866"/>
                    <a:gd name="connsiteX1" fmla="*/ 1202532 w 1202532"/>
                    <a:gd name="connsiteY1" fmla="*/ 627084 h 1324866"/>
                    <a:gd name="connsiteX2" fmla="*/ 146216 w 1202532"/>
                    <a:gd name="connsiteY2" fmla="*/ 0 h 1324866"/>
                    <a:gd name="connsiteX0" fmla="*/ 0 w 1178516"/>
                    <a:gd name="connsiteY0" fmla="*/ 1324866 h 1324866"/>
                    <a:gd name="connsiteX1" fmla="*/ 1178516 w 1178516"/>
                    <a:gd name="connsiteY1" fmla="*/ 655416 h 1324866"/>
                    <a:gd name="connsiteX2" fmla="*/ 146216 w 1178516"/>
                    <a:gd name="connsiteY2" fmla="*/ 0 h 1324866"/>
                    <a:gd name="connsiteX0" fmla="*/ 156391 w 1032300"/>
                    <a:gd name="connsiteY0" fmla="*/ 1186040 h 1186040"/>
                    <a:gd name="connsiteX1" fmla="*/ 1032300 w 1032300"/>
                    <a:gd name="connsiteY1" fmla="*/ 655416 h 1186040"/>
                    <a:gd name="connsiteX2" fmla="*/ 0 w 1032300"/>
                    <a:gd name="connsiteY2" fmla="*/ 0 h 1186040"/>
                    <a:gd name="connsiteX0" fmla="*/ 153990 w 1032300"/>
                    <a:gd name="connsiteY0" fmla="*/ 1166207 h 1166207"/>
                    <a:gd name="connsiteX1" fmla="*/ 1032300 w 1032300"/>
                    <a:gd name="connsiteY1" fmla="*/ 655416 h 1166207"/>
                    <a:gd name="connsiteX2" fmla="*/ 0 w 1032300"/>
                    <a:gd name="connsiteY2" fmla="*/ 0 h 1166207"/>
                    <a:gd name="connsiteX0" fmla="*/ 153990 w 1013087"/>
                    <a:gd name="connsiteY0" fmla="*/ 1166207 h 1166207"/>
                    <a:gd name="connsiteX1" fmla="*/ 1013087 w 1013087"/>
                    <a:gd name="connsiteY1" fmla="*/ 612918 h 1166207"/>
                    <a:gd name="connsiteX2" fmla="*/ 0 w 1013087"/>
                    <a:gd name="connsiteY2" fmla="*/ 0 h 1166207"/>
                  </a:gdLst>
                  <a:ahLst/>
                  <a:cxnLst>
                    <a:cxn ang="0">
                      <a:pos x="connsiteX0" y="connsiteY0"/>
                    </a:cxn>
                    <a:cxn ang="0">
                      <a:pos x="connsiteX1" y="connsiteY1"/>
                    </a:cxn>
                    <a:cxn ang="0">
                      <a:pos x="connsiteX2" y="connsiteY2"/>
                    </a:cxn>
                  </a:cxnLst>
                  <a:rect l="l" t="t" r="r" b="b"/>
                  <a:pathLst>
                    <a:path w="1013087" h="1166207">
                      <a:moveTo>
                        <a:pt x="153990" y="1166207"/>
                      </a:moveTo>
                      <a:lnTo>
                        <a:pt x="1013087" y="612918"/>
                      </a:lnTo>
                      <a:lnTo>
                        <a:pt x="0" y="0"/>
                      </a:lnTo>
                    </a:path>
                  </a:pathLst>
                </a:custGeom>
                <a:noFill/>
                <a:ln w="127000">
                  <a:solidFill>
                    <a:srgbClr val="FF66CC"/>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08" name="Freeform 492"/>
                <p:cNvSpPr>
                  <a:spLocks noChangeArrowheads="1"/>
                </p:cNvSpPr>
                <p:nvPr/>
              </p:nvSpPr>
              <p:spPr bwMode="ltGray">
                <a:xfrm flipV="1">
                  <a:off x="2477722" y="4008599"/>
                  <a:ext cx="1351270" cy="729361"/>
                </a:xfrm>
                <a:custGeom>
                  <a:avLst/>
                  <a:gdLst>
                    <a:gd name="T0" fmla="*/ 2809874 w 2809874"/>
                    <a:gd name="T1" fmla="*/ 336885 h 436143"/>
                    <a:gd name="T2" fmla="*/ 1888331 w 2809874"/>
                    <a:gd name="T3" fmla="*/ 9357 h 436143"/>
                    <a:gd name="T4" fmla="*/ 0 w 2809874"/>
                    <a:gd name="T5" fmla="*/ 0 h 436143"/>
                    <a:gd name="T6" fmla="*/ 0 60000 65536"/>
                    <a:gd name="T7" fmla="*/ 0 60000 65536"/>
                    <a:gd name="T8" fmla="*/ 0 60000 65536"/>
                    <a:gd name="T9" fmla="*/ 0 w 2809874"/>
                    <a:gd name="T10" fmla="*/ 0 h 436143"/>
                    <a:gd name="T11" fmla="*/ 2809874 w 2809874"/>
                    <a:gd name="T12" fmla="*/ 436143 h 436143"/>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986360"/>
                    <a:gd name="connsiteY0" fmla="*/ 436143 h 924457"/>
                    <a:gd name="connsiteX1" fmla="*/ 2986360 w 2986360"/>
                    <a:gd name="connsiteY1" fmla="*/ 924457 h 924457"/>
                    <a:gd name="connsiteX2" fmla="*/ 2750999 w 2986360"/>
                    <a:gd name="connsiteY2" fmla="*/ 862126 h 924457"/>
                    <a:gd name="connsiteX3" fmla="*/ 1888331 w 2986360"/>
                    <a:gd name="connsiteY3" fmla="*/ 12112 h 924457"/>
                    <a:gd name="connsiteX4" fmla="*/ 0 w 2986360"/>
                    <a:gd name="connsiteY4" fmla="*/ 0 h 924457"/>
                    <a:gd name="connsiteX0" fmla="*/ 2809874 w 2986360"/>
                    <a:gd name="connsiteY0" fmla="*/ 436143 h 924457"/>
                    <a:gd name="connsiteX1" fmla="*/ 2986360 w 2986360"/>
                    <a:gd name="connsiteY1" fmla="*/ 924457 h 924457"/>
                    <a:gd name="connsiteX2" fmla="*/ 2750999 w 2986360"/>
                    <a:gd name="connsiteY2" fmla="*/ 862126 h 924457"/>
                    <a:gd name="connsiteX3" fmla="*/ 1888331 w 2986360"/>
                    <a:gd name="connsiteY3" fmla="*/ 12112 h 924457"/>
                    <a:gd name="connsiteX4" fmla="*/ 0 w 2986360"/>
                    <a:gd name="connsiteY4" fmla="*/ 0 h 924457"/>
                    <a:gd name="connsiteX0" fmla="*/ 2809874 w 2986360"/>
                    <a:gd name="connsiteY0" fmla="*/ 436143 h 924457"/>
                    <a:gd name="connsiteX1" fmla="*/ 2986360 w 2986360"/>
                    <a:gd name="connsiteY1" fmla="*/ 924457 h 924457"/>
                    <a:gd name="connsiteX2" fmla="*/ 2750999 w 2986360"/>
                    <a:gd name="connsiteY2" fmla="*/ 862126 h 924457"/>
                    <a:gd name="connsiteX3" fmla="*/ 1888331 w 2986360"/>
                    <a:gd name="connsiteY3" fmla="*/ 12112 h 924457"/>
                    <a:gd name="connsiteX4" fmla="*/ 0 w 2986360"/>
                    <a:gd name="connsiteY4" fmla="*/ 0 h 924457"/>
                    <a:gd name="connsiteX0" fmla="*/ 2809874 w 2981557"/>
                    <a:gd name="connsiteY0" fmla="*/ 436143 h 924457"/>
                    <a:gd name="connsiteX1" fmla="*/ 2981557 w 2981557"/>
                    <a:gd name="connsiteY1" fmla="*/ 924457 h 924457"/>
                    <a:gd name="connsiteX2" fmla="*/ 2750999 w 2981557"/>
                    <a:gd name="connsiteY2" fmla="*/ 862126 h 924457"/>
                    <a:gd name="connsiteX3" fmla="*/ 1888331 w 2981557"/>
                    <a:gd name="connsiteY3" fmla="*/ 12112 h 924457"/>
                    <a:gd name="connsiteX4" fmla="*/ 0 w 2981557"/>
                    <a:gd name="connsiteY4" fmla="*/ 0 h 924457"/>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5070 w 2805070"/>
                    <a:gd name="connsiteY0" fmla="*/ 436143 h 862126"/>
                    <a:gd name="connsiteX1" fmla="*/ 2750999 w 2805070"/>
                    <a:gd name="connsiteY1" fmla="*/ 862126 h 862126"/>
                    <a:gd name="connsiteX2" fmla="*/ 1888331 w 2805070"/>
                    <a:gd name="connsiteY2" fmla="*/ 12112 h 862126"/>
                    <a:gd name="connsiteX3" fmla="*/ 0 w 2805070"/>
                    <a:gd name="connsiteY3" fmla="*/ 0 h 862126"/>
                    <a:gd name="connsiteX0" fmla="*/ 2750999 w 2750999"/>
                    <a:gd name="connsiteY0" fmla="*/ 862126 h 862126"/>
                    <a:gd name="connsiteX1" fmla="*/ 1888331 w 2750999"/>
                    <a:gd name="connsiteY1" fmla="*/ 12112 h 862126"/>
                    <a:gd name="connsiteX2" fmla="*/ 0 w 2750999"/>
                    <a:gd name="connsiteY2" fmla="*/ 0 h 862126"/>
                    <a:gd name="connsiteX0" fmla="*/ 2789425 w 2789425"/>
                    <a:gd name="connsiteY0" fmla="*/ 896124 h 896124"/>
                    <a:gd name="connsiteX1" fmla="*/ 1888331 w 2789425"/>
                    <a:gd name="connsiteY1" fmla="*/ 12112 h 896124"/>
                    <a:gd name="connsiteX2" fmla="*/ 0 w 2789425"/>
                    <a:gd name="connsiteY2" fmla="*/ 0 h 896124"/>
                    <a:gd name="connsiteX0" fmla="*/ 2789425 w 2789425"/>
                    <a:gd name="connsiteY0" fmla="*/ 896124 h 896124"/>
                    <a:gd name="connsiteX1" fmla="*/ 2066053 w 2789425"/>
                    <a:gd name="connsiteY1" fmla="*/ 779 h 896124"/>
                    <a:gd name="connsiteX2" fmla="*/ 0 w 2789425"/>
                    <a:gd name="connsiteY2" fmla="*/ 0 h 896124"/>
                    <a:gd name="connsiteX0" fmla="*/ 2789425 w 2789425"/>
                    <a:gd name="connsiteY0" fmla="*/ 896124 h 896124"/>
                    <a:gd name="connsiteX1" fmla="*/ 2090070 w 2789425"/>
                    <a:gd name="connsiteY1" fmla="*/ 12112 h 896124"/>
                    <a:gd name="connsiteX2" fmla="*/ 0 w 2789425"/>
                    <a:gd name="connsiteY2" fmla="*/ 0 h 896124"/>
                    <a:gd name="connsiteX0" fmla="*/ 1578994 w 1578994"/>
                    <a:gd name="connsiteY0" fmla="*/ 901791 h 901791"/>
                    <a:gd name="connsiteX1" fmla="*/ 879639 w 1578994"/>
                    <a:gd name="connsiteY1" fmla="*/ 17779 h 901791"/>
                    <a:gd name="connsiteX2" fmla="*/ 0 w 1578994"/>
                    <a:gd name="connsiteY2" fmla="*/ 0 h 901791"/>
                    <a:gd name="connsiteX0" fmla="*/ 1382058 w 1382058"/>
                    <a:gd name="connsiteY0" fmla="*/ 890458 h 890458"/>
                    <a:gd name="connsiteX1" fmla="*/ 682703 w 1382058"/>
                    <a:gd name="connsiteY1" fmla="*/ 6446 h 890458"/>
                    <a:gd name="connsiteX2" fmla="*/ 0 w 1382058"/>
                    <a:gd name="connsiteY2" fmla="*/ 0 h 890458"/>
                    <a:gd name="connsiteX0" fmla="*/ 1324418 w 1324418"/>
                    <a:gd name="connsiteY0" fmla="*/ 918789 h 918789"/>
                    <a:gd name="connsiteX1" fmla="*/ 682703 w 1324418"/>
                    <a:gd name="connsiteY1" fmla="*/ 6446 h 918789"/>
                    <a:gd name="connsiteX2" fmla="*/ 0 w 1324418"/>
                    <a:gd name="connsiteY2" fmla="*/ 0 h 918789"/>
                    <a:gd name="connsiteX0" fmla="*/ 1343631 w 1343631"/>
                    <a:gd name="connsiteY0" fmla="*/ 850792 h 850792"/>
                    <a:gd name="connsiteX1" fmla="*/ 682703 w 1343631"/>
                    <a:gd name="connsiteY1" fmla="*/ 6446 h 850792"/>
                    <a:gd name="connsiteX2" fmla="*/ 0 w 1343631"/>
                    <a:gd name="connsiteY2" fmla="*/ 0 h 850792"/>
                    <a:gd name="connsiteX0" fmla="*/ 1362844 w 1362844"/>
                    <a:gd name="connsiteY0" fmla="*/ 867791 h 867791"/>
                    <a:gd name="connsiteX1" fmla="*/ 682703 w 1362844"/>
                    <a:gd name="connsiteY1" fmla="*/ 6446 h 867791"/>
                    <a:gd name="connsiteX2" fmla="*/ 0 w 1362844"/>
                    <a:gd name="connsiteY2" fmla="*/ 0 h 867791"/>
                  </a:gdLst>
                  <a:ahLst/>
                  <a:cxnLst>
                    <a:cxn ang="0">
                      <a:pos x="connsiteX0" y="connsiteY0"/>
                    </a:cxn>
                    <a:cxn ang="0">
                      <a:pos x="connsiteX1" y="connsiteY1"/>
                    </a:cxn>
                    <a:cxn ang="0">
                      <a:pos x="connsiteX2" y="connsiteY2"/>
                    </a:cxn>
                  </a:cxnLst>
                  <a:rect l="l" t="t" r="r" b="b"/>
                  <a:pathLst>
                    <a:path w="1362844" h="867791">
                      <a:moveTo>
                        <a:pt x="1362844" y="867791"/>
                      </a:moveTo>
                      <a:lnTo>
                        <a:pt x="682703" y="6446"/>
                      </a:lnTo>
                      <a:lnTo>
                        <a:pt x="0" y="0"/>
                      </a:lnTo>
                    </a:path>
                  </a:pathLst>
                </a:custGeom>
                <a:noFill/>
                <a:ln w="127000">
                  <a:solidFill>
                    <a:srgbClr val="FF66CC"/>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35" name="Group 256"/>
              <p:cNvGrpSpPr/>
              <p:nvPr/>
            </p:nvGrpSpPr>
            <p:grpSpPr>
              <a:xfrm>
                <a:off x="648204" y="1784654"/>
                <a:ext cx="7794467" cy="2754522"/>
                <a:chOff x="648204" y="1970299"/>
                <a:chExt cx="7794467" cy="2754522"/>
              </a:xfrm>
            </p:grpSpPr>
            <p:grpSp>
              <p:nvGrpSpPr>
                <p:cNvPr id="80" name="Group 252"/>
                <p:cNvGrpSpPr/>
                <p:nvPr/>
              </p:nvGrpSpPr>
              <p:grpSpPr>
                <a:xfrm>
                  <a:off x="648204" y="1970299"/>
                  <a:ext cx="7794467" cy="2754522"/>
                  <a:chOff x="648204" y="1970299"/>
                  <a:chExt cx="7794467" cy="2754522"/>
                </a:xfrm>
              </p:grpSpPr>
              <p:grpSp>
                <p:nvGrpSpPr>
                  <p:cNvPr id="84" name="Group 411"/>
                  <p:cNvGrpSpPr/>
                  <p:nvPr/>
                </p:nvGrpSpPr>
                <p:grpSpPr>
                  <a:xfrm>
                    <a:off x="6021329" y="2708384"/>
                    <a:ext cx="1510576" cy="1288947"/>
                    <a:chOff x="6472886" y="2130009"/>
                    <a:chExt cx="1018793" cy="1243021"/>
                  </a:xfrm>
                  <a:effectLst/>
                </p:grpSpPr>
                <p:cxnSp>
                  <p:nvCxnSpPr>
                    <p:cNvPr id="94" name="Straight Connector 452"/>
                    <p:cNvCxnSpPr>
                      <a:cxnSpLocks noChangeShapeType="1"/>
                    </p:cNvCxnSpPr>
                    <p:nvPr/>
                  </p:nvCxnSpPr>
                  <p:spPr bwMode="ltGray">
                    <a:xfrm>
                      <a:off x="6472886" y="2130009"/>
                      <a:ext cx="997822" cy="4066"/>
                    </a:xfrm>
                    <a:prstGeom prst="line">
                      <a:avLst/>
                    </a:prstGeom>
                    <a:noFill/>
                    <a:ln w="38100">
                      <a:solidFill>
                        <a:srgbClr val="FF0000"/>
                      </a:solidFill>
                      <a:round/>
                      <a:headEnd/>
                      <a:tailEnd/>
                    </a:ln>
                  </p:spPr>
                </p:cxnSp>
                <p:cxnSp>
                  <p:nvCxnSpPr>
                    <p:cNvPr id="95" name="Straight Connector 452"/>
                    <p:cNvCxnSpPr>
                      <a:cxnSpLocks noChangeShapeType="1"/>
                    </p:cNvCxnSpPr>
                    <p:nvPr/>
                  </p:nvCxnSpPr>
                  <p:spPr bwMode="ltGray">
                    <a:xfrm>
                      <a:off x="6619416" y="3367158"/>
                      <a:ext cx="872263" cy="5872"/>
                    </a:xfrm>
                    <a:prstGeom prst="line">
                      <a:avLst/>
                    </a:prstGeom>
                    <a:noFill/>
                    <a:ln w="38100">
                      <a:solidFill>
                        <a:srgbClr val="FF0000"/>
                      </a:solidFill>
                      <a:round/>
                      <a:headEnd/>
                      <a:tailEnd/>
                    </a:ln>
                  </p:spPr>
                </p:cxnSp>
                <p:sp>
                  <p:nvSpPr>
                    <p:cNvPr id="96" name="Freeform 492"/>
                    <p:cNvSpPr>
                      <a:spLocks noChangeArrowheads="1"/>
                    </p:cNvSpPr>
                    <p:nvPr/>
                  </p:nvSpPr>
                  <p:spPr bwMode="ltGray">
                    <a:xfrm flipV="1">
                      <a:off x="6698456" y="2131233"/>
                      <a:ext cx="697708" cy="1227342"/>
                    </a:xfrm>
                    <a:custGeom>
                      <a:avLst/>
                      <a:gdLst>
                        <a:gd name="T0" fmla="*/ 1543050 w 1543050"/>
                        <a:gd name="T1" fmla="*/ 1610392 h 1436156"/>
                        <a:gd name="T2" fmla="*/ 1535905 w 1543050"/>
                        <a:gd name="T3" fmla="*/ 1621034 h 1436156"/>
                        <a:gd name="T4" fmla="*/ 1276350 w 1543050"/>
                        <a:gd name="T5" fmla="*/ 1613042 h 1436156"/>
                        <a:gd name="T6" fmla="*/ 254794 w 1543050"/>
                        <a:gd name="T7" fmla="*/ 2714 h 1436156"/>
                        <a:gd name="T8" fmla="*/ 0 w 1543050"/>
                        <a:gd name="T9" fmla="*/ 0 h 1436156"/>
                        <a:gd name="T10" fmla="*/ 0 60000 65536"/>
                        <a:gd name="T11" fmla="*/ 0 60000 65536"/>
                        <a:gd name="T12" fmla="*/ 0 60000 65536"/>
                        <a:gd name="T13" fmla="*/ 0 60000 65536"/>
                        <a:gd name="T14" fmla="*/ 0 60000 65536"/>
                        <a:gd name="T15" fmla="*/ 0 w 1543050"/>
                        <a:gd name="T16" fmla="*/ 0 h 1436156"/>
                        <a:gd name="T17" fmla="*/ 1543050 w 1543050"/>
                        <a:gd name="T18" fmla="*/ 1436156 h 1436156"/>
                      </a:gdLst>
                      <a:ahLst/>
                      <a:cxnLst>
                        <a:cxn ang="T10">
                          <a:pos x="T0" y="T1"/>
                        </a:cxn>
                        <a:cxn ang="T11">
                          <a:pos x="T2" y="T3"/>
                        </a:cxn>
                        <a:cxn ang="T12">
                          <a:pos x="T4" y="T5"/>
                        </a:cxn>
                        <a:cxn ang="T13">
                          <a:pos x="T6" y="T7"/>
                        </a:cxn>
                        <a:cxn ang="T14">
                          <a:pos x="T8" y="T9"/>
                        </a:cxn>
                      </a:cxnLst>
                      <a:rect l="T15" t="T16" r="T17" b="T18"/>
                      <a:pathLst>
                        <a:path w="1543050" h="1436156">
                          <a:moveTo>
                            <a:pt x="1543050" y="1426727"/>
                          </a:moveTo>
                          <a:lnTo>
                            <a:pt x="1535905" y="1436156"/>
                          </a:lnTo>
                          <a:lnTo>
                            <a:pt x="1276350" y="1429075"/>
                          </a:lnTo>
                          <a:lnTo>
                            <a:pt x="254794" y="2405"/>
                          </a:lnTo>
                          <a:lnTo>
                            <a:pt x="0" y="0"/>
                          </a:lnTo>
                        </a:path>
                      </a:pathLst>
                    </a:custGeom>
                    <a:noFill/>
                    <a:ln w="38100">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97" name="Freeform 492"/>
                    <p:cNvSpPr>
                      <a:spLocks noChangeArrowheads="1"/>
                    </p:cNvSpPr>
                    <p:nvPr/>
                  </p:nvSpPr>
                  <p:spPr bwMode="ltGray">
                    <a:xfrm flipH="1" flipV="1">
                      <a:off x="6709530" y="2136826"/>
                      <a:ext cx="702469" cy="1235345"/>
                    </a:xfrm>
                    <a:custGeom>
                      <a:avLst/>
                      <a:gdLst>
                        <a:gd name="T0" fmla="*/ 465839 w 1633665"/>
                        <a:gd name="T1" fmla="*/ 1693107 h 1443850"/>
                        <a:gd name="T2" fmla="*/ 389789 w 1633665"/>
                        <a:gd name="T3" fmla="*/ 1695863 h 1443850"/>
                        <a:gd name="T4" fmla="*/ 68255 w 1633665"/>
                        <a:gd name="T5" fmla="*/ 5198 h 1443850"/>
                        <a:gd name="T6" fmla="*/ 0 w 1633665"/>
                        <a:gd name="T7" fmla="*/ 0 h 1443850"/>
                        <a:gd name="T8" fmla="*/ 0 60000 65536"/>
                        <a:gd name="T9" fmla="*/ 0 60000 65536"/>
                        <a:gd name="T10" fmla="*/ 0 60000 65536"/>
                        <a:gd name="T11" fmla="*/ 0 60000 65536"/>
                        <a:gd name="T12" fmla="*/ 0 w 1633665"/>
                        <a:gd name="T13" fmla="*/ 0 h 1443850"/>
                        <a:gd name="T14" fmla="*/ 1633665 w 1633665"/>
                        <a:gd name="T15" fmla="*/ 1443850 h 1443850"/>
                      </a:gdLst>
                      <a:ahLst/>
                      <a:cxnLst>
                        <a:cxn ang="T8">
                          <a:pos x="T0" y="T1"/>
                        </a:cxn>
                        <a:cxn ang="T9">
                          <a:pos x="T2" y="T3"/>
                        </a:cxn>
                        <a:cxn ang="T10">
                          <a:pos x="T4" y="T5"/>
                        </a:cxn>
                        <a:cxn ang="T11">
                          <a:pos x="T6" y="T7"/>
                        </a:cxn>
                      </a:cxnLst>
                      <a:rect l="T12" t="T13" r="T14" b="T15"/>
                      <a:pathLst>
                        <a:path w="1633665" h="1443850">
                          <a:moveTo>
                            <a:pt x="1633665" y="1441503"/>
                          </a:moveTo>
                          <a:lnTo>
                            <a:pt x="1366965" y="1443850"/>
                          </a:lnTo>
                          <a:lnTo>
                            <a:pt x="239371" y="4426"/>
                          </a:lnTo>
                          <a:lnTo>
                            <a:pt x="0" y="0"/>
                          </a:lnTo>
                        </a:path>
                      </a:pathLst>
                    </a:custGeom>
                    <a:noFill/>
                    <a:ln w="38100">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85" name="Freeform 492"/>
                  <p:cNvSpPr>
                    <a:spLocks noChangeArrowheads="1"/>
                  </p:cNvSpPr>
                  <p:nvPr/>
                </p:nvSpPr>
                <p:spPr bwMode="auto">
                  <a:xfrm flipV="1">
                    <a:off x="4324766" y="2750147"/>
                    <a:ext cx="1349475" cy="1246016"/>
                  </a:xfrm>
                  <a:custGeom>
                    <a:avLst/>
                    <a:gdLst>
                      <a:gd name="T0" fmla="*/ 1693068 w 1693068"/>
                      <a:gd name="T1" fmla="*/ 2093608 h 1419626"/>
                      <a:gd name="T2" fmla="*/ 1419225 w 1693068"/>
                      <a:gd name="T3" fmla="*/ 2100662 h 1419626"/>
                      <a:gd name="T4" fmla="*/ 354806 w 1693068"/>
                      <a:gd name="T5" fmla="*/ 3256 h 1419626"/>
                      <a:gd name="T6" fmla="*/ 0 w 1693068"/>
                      <a:gd name="T7" fmla="*/ 0 h 1419626"/>
                      <a:gd name="T8" fmla="*/ 0 60000 65536"/>
                      <a:gd name="T9" fmla="*/ 0 60000 65536"/>
                      <a:gd name="T10" fmla="*/ 0 60000 65536"/>
                      <a:gd name="T11" fmla="*/ 0 60000 65536"/>
                      <a:gd name="T12" fmla="*/ 0 w 1693068"/>
                      <a:gd name="T13" fmla="*/ 0 h 1419626"/>
                      <a:gd name="T14" fmla="*/ 1693068 w 1693068"/>
                      <a:gd name="T15" fmla="*/ 1419626 h 1419626"/>
                      <a:gd name="connsiteX0" fmla="*/ 1693068 w 1693068"/>
                      <a:gd name="connsiteY0" fmla="*/ 1414857 h 1419626"/>
                      <a:gd name="connsiteX1" fmla="*/ 1400012 w 1693068"/>
                      <a:gd name="connsiteY1" fmla="*/ 1419626 h 1419626"/>
                      <a:gd name="connsiteX2" fmla="*/ 354806 w 1693068"/>
                      <a:gd name="connsiteY2" fmla="*/ 2199 h 1419626"/>
                      <a:gd name="connsiteX3" fmla="*/ 0 w 1693068"/>
                      <a:gd name="connsiteY3" fmla="*/ 0 h 1419626"/>
                    </a:gdLst>
                    <a:ahLst/>
                    <a:cxnLst>
                      <a:cxn ang="0">
                        <a:pos x="connsiteX0" y="connsiteY0"/>
                      </a:cxn>
                      <a:cxn ang="0">
                        <a:pos x="connsiteX1" y="connsiteY1"/>
                      </a:cxn>
                      <a:cxn ang="0">
                        <a:pos x="connsiteX2" y="connsiteY2"/>
                      </a:cxn>
                      <a:cxn ang="0">
                        <a:pos x="connsiteX3" y="connsiteY3"/>
                      </a:cxn>
                    </a:cxnLst>
                    <a:rect l="l" t="t" r="r" b="b"/>
                    <a:pathLst>
                      <a:path w="1693068" h="1419626">
                        <a:moveTo>
                          <a:pt x="1693068" y="1414857"/>
                        </a:moveTo>
                        <a:lnTo>
                          <a:pt x="1400012" y="1419626"/>
                        </a:lnTo>
                        <a:lnTo>
                          <a:pt x="354806" y="2199"/>
                        </a:lnTo>
                        <a:lnTo>
                          <a:pt x="0" y="0"/>
                        </a:lnTo>
                      </a:path>
                    </a:pathLst>
                  </a:custGeom>
                  <a:noFill/>
                  <a:ln w="38100">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86" name="Freeform 492"/>
                  <p:cNvSpPr>
                    <a:spLocks noChangeArrowheads="1"/>
                  </p:cNvSpPr>
                  <p:nvPr/>
                </p:nvSpPr>
                <p:spPr bwMode="auto">
                  <a:xfrm flipV="1">
                    <a:off x="2572658" y="1970299"/>
                    <a:ext cx="1248991" cy="751276"/>
                  </a:xfrm>
                  <a:custGeom>
                    <a:avLst/>
                    <a:gdLst>
                      <a:gd name="T0" fmla="*/ 1259681 w 1259681"/>
                      <a:gd name="T1" fmla="*/ 0 h 893864"/>
                      <a:gd name="T2" fmla="*/ 831056 w 1259681"/>
                      <a:gd name="T3" fmla="*/ 677344 h 893864"/>
                      <a:gd name="T4" fmla="*/ 0 w 1259681"/>
                      <a:gd name="T5" fmla="*/ 690441 h 893864"/>
                      <a:gd name="T6" fmla="*/ 0 60000 65536"/>
                      <a:gd name="T7" fmla="*/ 0 60000 65536"/>
                      <a:gd name="T8" fmla="*/ 0 60000 65536"/>
                      <a:gd name="T9" fmla="*/ 0 w 1259681"/>
                      <a:gd name="T10" fmla="*/ 0 h 893864"/>
                      <a:gd name="T11" fmla="*/ 1259681 w 1259681"/>
                      <a:gd name="T12" fmla="*/ 893864 h 893864"/>
                    </a:gdLst>
                    <a:ahLst/>
                    <a:cxnLst>
                      <a:cxn ang="T6">
                        <a:pos x="T0" y="T1"/>
                      </a:cxn>
                      <a:cxn ang="T7">
                        <a:pos x="T2" y="T3"/>
                      </a:cxn>
                      <a:cxn ang="T8">
                        <a:pos x="T4" y="T5"/>
                      </a:cxn>
                    </a:cxnLst>
                    <a:rect l="T9" t="T10" r="T11" b="T12"/>
                    <a:pathLst>
                      <a:path w="1259681" h="893864">
                        <a:moveTo>
                          <a:pt x="1259681" y="0"/>
                        </a:moveTo>
                        <a:lnTo>
                          <a:pt x="831056" y="876906"/>
                        </a:lnTo>
                        <a:lnTo>
                          <a:pt x="0" y="893864"/>
                        </a:lnTo>
                      </a:path>
                    </a:pathLst>
                  </a:custGeom>
                  <a:noFill/>
                  <a:ln w="38100">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87" name="Freeform 492"/>
                  <p:cNvSpPr>
                    <a:spLocks noChangeArrowheads="1"/>
                  </p:cNvSpPr>
                  <p:nvPr/>
                </p:nvSpPr>
                <p:spPr bwMode="auto">
                  <a:xfrm flipV="1">
                    <a:off x="1609148" y="2481371"/>
                    <a:ext cx="2200491" cy="242239"/>
                  </a:xfrm>
                  <a:custGeom>
                    <a:avLst/>
                    <a:gdLst>
                      <a:gd name="T0" fmla="*/ 2219325 w 2219325"/>
                      <a:gd name="T1" fmla="*/ 0 h 288215"/>
                      <a:gd name="T2" fmla="*/ 1790715 w 2219325"/>
                      <a:gd name="T3" fmla="*/ 207655 h 288215"/>
                      <a:gd name="T4" fmla="*/ 0 w 2219325"/>
                      <a:gd name="T5" fmla="*/ 222625 h 288215"/>
                      <a:gd name="T6" fmla="*/ 0 60000 65536"/>
                      <a:gd name="T7" fmla="*/ 0 60000 65536"/>
                      <a:gd name="T8" fmla="*/ 0 60000 65536"/>
                      <a:gd name="T9" fmla="*/ 0 w 2219325"/>
                      <a:gd name="T10" fmla="*/ 0 h 288215"/>
                      <a:gd name="T11" fmla="*/ 2219325 w 2219325"/>
                      <a:gd name="T12" fmla="*/ 288215 h 288215"/>
                    </a:gdLst>
                    <a:ahLst/>
                    <a:cxnLst>
                      <a:cxn ang="T6">
                        <a:pos x="T0" y="T1"/>
                      </a:cxn>
                      <a:cxn ang="T7">
                        <a:pos x="T2" y="T3"/>
                      </a:cxn>
                      <a:cxn ang="T8">
                        <a:pos x="T4" y="T5"/>
                      </a:cxn>
                    </a:cxnLst>
                    <a:rect l="T9" t="T10" r="T11" b="T12"/>
                    <a:pathLst>
                      <a:path w="2219325" h="288215">
                        <a:moveTo>
                          <a:pt x="2219325" y="0"/>
                        </a:moveTo>
                        <a:lnTo>
                          <a:pt x="1790700" y="268835"/>
                        </a:lnTo>
                        <a:lnTo>
                          <a:pt x="0" y="288215"/>
                        </a:lnTo>
                      </a:path>
                    </a:pathLst>
                  </a:custGeom>
                  <a:noFill/>
                  <a:ln w="38100">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88" name="Freeform 492"/>
                  <p:cNvSpPr>
                    <a:spLocks noChangeArrowheads="1"/>
                  </p:cNvSpPr>
                  <p:nvPr/>
                </p:nvSpPr>
                <p:spPr bwMode="auto">
                  <a:xfrm flipV="1">
                    <a:off x="648204" y="3630447"/>
                    <a:ext cx="3104769" cy="342010"/>
                  </a:xfrm>
                  <a:custGeom>
                    <a:avLst/>
                    <a:gdLst>
                      <a:gd name="T0" fmla="*/ 3131343 w 3131343"/>
                      <a:gd name="T1" fmla="*/ 0 h 406921"/>
                      <a:gd name="T2" fmla="*/ 2105025 w 3131343"/>
                      <a:gd name="T3" fmla="*/ 303103 h 406921"/>
                      <a:gd name="T4" fmla="*/ 0 w 3131343"/>
                      <a:gd name="T5" fmla="*/ 314328 h 406921"/>
                      <a:gd name="T6" fmla="*/ 0 60000 65536"/>
                      <a:gd name="T7" fmla="*/ 0 60000 65536"/>
                      <a:gd name="T8" fmla="*/ 0 60000 65536"/>
                      <a:gd name="T9" fmla="*/ 0 w 3131343"/>
                      <a:gd name="T10" fmla="*/ 0 h 406921"/>
                      <a:gd name="T11" fmla="*/ 3131343 w 3131343"/>
                      <a:gd name="T12" fmla="*/ 406921 h 406921"/>
                    </a:gdLst>
                    <a:ahLst/>
                    <a:cxnLst>
                      <a:cxn ang="T6">
                        <a:pos x="T0" y="T1"/>
                      </a:cxn>
                      <a:cxn ang="T7">
                        <a:pos x="T2" y="T3"/>
                      </a:cxn>
                      <a:cxn ang="T8">
                        <a:pos x="T4" y="T5"/>
                      </a:cxn>
                    </a:cxnLst>
                    <a:rect l="T9" t="T10" r="T11" b="T12"/>
                    <a:pathLst>
                      <a:path w="3131343" h="406921">
                        <a:moveTo>
                          <a:pt x="3131343" y="0"/>
                        </a:moveTo>
                        <a:lnTo>
                          <a:pt x="2105024" y="392387"/>
                        </a:lnTo>
                        <a:lnTo>
                          <a:pt x="0" y="406921"/>
                        </a:lnTo>
                      </a:path>
                    </a:pathLst>
                  </a:custGeom>
                  <a:noFill/>
                  <a:ln w="38100">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89" name="Freeform 492"/>
                  <p:cNvSpPr>
                    <a:spLocks noChangeArrowheads="1"/>
                  </p:cNvSpPr>
                  <p:nvPr/>
                </p:nvSpPr>
                <p:spPr bwMode="auto">
                  <a:xfrm flipV="1">
                    <a:off x="900713" y="3980638"/>
                    <a:ext cx="2835611" cy="358423"/>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Lst>
                    <a:ahLst/>
                    <a:cxnLst>
                      <a:cxn ang="T6">
                        <a:pos x="T0" y="T1"/>
                      </a:cxn>
                      <a:cxn ang="T7">
                        <a:pos x="T2" y="T3"/>
                      </a:cxn>
                      <a:cxn ang="T8">
                        <a:pos x="T4" y="T5"/>
                      </a:cxn>
                    </a:cxnLst>
                    <a:rect l="T9" t="T10" r="T11" b="T12"/>
                    <a:pathLst>
                      <a:path w="2859881" h="426449">
                        <a:moveTo>
                          <a:pt x="2859881" y="426449"/>
                        </a:moveTo>
                        <a:lnTo>
                          <a:pt x="1924049" y="1"/>
                        </a:lnTo>
                        <a:lnTo>
                          <a:pt x="0" y="0"/>
                        </a:lnTo>
                      </a:path>
                    </a:pathLst>
                  </a:custGeom>
                  <a:noFill/>
                  <a:ln w="38100">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90" name="Freeform 492"/>
                  <p:cNvSpPr>
                    <a:spLocks noChangeArrowheads="1"/>
                  </p:cNvSpPr>
                  <p:nvPr/>
                </p:nvSpPr>
                <p:spPr bwMode="auto">
                  <a:xfrm flipV="1">
                    <a:off x="946629" y="2735828"/>
                    <a:ext cx="2891629" cy="377879"/>
                  </a:xfrm>
                  <a:custGeom>
                    <a:avLst/>
                    <a:gdLst>
                      <a:gd name="T0" fmla="*/ 2993231 w 2993231"/>
                      <a:gd name="T1" fmla="*/ 344374 h 445830"/>
                      <a:gd name="T2" fmla="*/ 2469357 w 2993231"/>
                      <a:gd name="T3" fmla="*/ 0 h 445830"/>
                      <a:gd name="T4" fmla="*/ 0 w 2993231"/>
                      <a:gd name="T5" fmla="*/ 1870 h 445830"/>
                      <a:gd name="T6" fmla="*/ 0 60000 65536"/>
                      <a:gd name="T7" fmla="*/ 0 60000 65536"/>
                      <a:gd name="T8" fmla="*/ 0 60000 65536"/>
                      <a:gd name="T9" fmla="*/ 0 w 2993231"/>
                      <a:gd name="T10" fmla="*/ 0 h 445830"/>
                      <a:gd name="T11" fmla="*/ 2993231 w 2993231"/>
                      <a:gd name="T12" fmla="*/ 445830 h 445830"/>
                      <a:gd name="connsiteX0" fmla="*/ 2993231 w 2993231"/>
                      <a:gd name="connsiteY0" fmla="*/ 445830 h 445830"/>
                      <a:gd name="connsiteX1" fmla="*/ 2469356 w 2993231"/>
                      <a:gd name="connsiteY1" fmla="*/ 0 h 445830"/>
                      <a:gd name="connsiteX2" fmla="*/ 353301 w 2993231"/>
                      <a:gd name="connsiteY2" fmla="*/ 1898 h 445830"/>
                      <a:gd name="connsiteX3" fmla="*/ 0 w 2993231"/>
                      <a:gd name="connsiteY3" fmla="*/ 2421 h 445830"/>
                      <a:gd name="connsiteX0" fmla="*/ 2916379 w 2916379"/>
                      <a:gd name="connsiteY0" fmla="*/ 445830 h 445830"/>
                      <a:gd name="connsiteX1" fmla="*/ 2392504 w 2916379"/>
                      <a:gd name="connsiteY1" fmla="*/ 0 h 445830"/>
                      <a:gd name="connsiteX2" fmla="*/ 276449 w 2916379"/>
                      <a:gd name="connsiteY2" fmla="*/ 1898 h 445830"/>
                      <a:gd name="connsiteX3" fmla="*/ 0 w 2916379"/>
                      <a:gd name="connsiteY3" fmla="*/ 268742 h 445830"/>
                      <a:gd name="connsiteX0" fmla="*/ 2916379 w 2916379"/>
                      <a:gd name="connsiteY0" fmla="*/ 449598 h 449598"/>
                      <a:gd name="connsiteX1" fmla="*/ 2392504 w 2916379"/>
                      <a:gd name="connsiteY1" fmla="*/ 3768 h 449598"/>
                      <a:gd name="connsiteX2" fmla="*/ 468580 w 2916379"/>
                      <a:gd name="connsiteY2" fmla="*/ 0 h 449598"/>
                      <a:gd name="connsiteX3" fmla="*/ 0 w 2916379"/>
                      <a:gd name="connsiteY3" fmla="*/ 272510 h 449598"/>
                    </a:gdLst>
                    <a:ahLst/>
                    <a:cxnLst>
                      <a:cxn ang="0">
                        <a:pos x="connsiteX0" y="connsiteY0"/>
                      </a:cxn>
                      <a:cxn ang="0">
                        <a:pos x="connsiteX1" y="connsiteY1"/>
                      </a:cxn>
                      <a:cxn ang="0">
                        <a:pos x="connsiteX2" y="connsiteY2"/>
                      </a:cxn>
                      <a:cxn ang="0">
                        <a:pos x="connsiteX3" y="connsiteY3"/>
                      </a:cxn>
                    </a:cxnLst>
                    <a:rect l="l" t="t" r="r" b="b"/>
                    <a:pathLst>
                      <a:path w="2916379" h="449598">
                        <a:moveTo>
                          <a:pt x="2916379" y="449598"/>
                        </a:moveTo>
                        <a:lnTo>
                          <a:pt x="2392504" y="3768"/>
                        </a:lnTo>
                        <a:lnTo>
                          <a:pt x="468580" y="0"/>
                        </a:lnTo>
                        <a:lnTo>
                          <a:pt x="0" y="272510"/>
                        </a:lnTo>
                      </a:path>
                    </a:pathLst>
                  </a:custGeom>
                  <a:noFill/>
                  <a:ln w="38100">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91" name="Freeform 492"/>
                  <p:cNvSpPr>
                    <a:spLocks noChangeArrowheads="1"/>
                  </p:cNvSpPr>
                  <p:nvPr/>
                </p:nvSpPr>
                <p:spPr bwMode="auto">
                  <a:xfrm flipV="1">
                    <a:off x="1834361" y="2663554"/>
                    <a:ext cx="841679" cy="886766"/>
                  </a:xfrm>
                  <a:custGeom>
                    <a:avLst/>
                    <a:gdLst>
                      <a:gd name="T0" fmla="*/ 152400 w 1145381"/>
                      <a:gd name="T1" fmla="*/ 0 h 1179728"/>
                      <a:gd name="T2" fmla="*/ 1145381 w 1145381"/>
                      <a:gd name="T3" fmla="*/ 402275 h 1179728"/>
                      <a:gd name="T4" fmla="*/ 0 w 1145381"/>
                      <a:gd name="T5" fmla="*/ 911272 h 1179728"/>
                      <a:gd name="T6" fmla="*/ 0 60000 65536"/>
                      <a:gd name="T7" fmla="*/ 0 60000 65536"/>
                      <a:gd name="T8" fmla="*/ 0 60000 65536"/>
                      <a:gd name="T9" fmla="*/ 0 w 1145381"/>
                      <a:gd name="T10" fmla="*/ 0 h 1179728"/>
                      <a:gd name="T11" fmla="*/ 1145381 w 1145381"/>
                      <a:gd name="T12" fmla="*/ 1179728 h 1179728"/>
                      <a:gd name="connsiteX0" fmla="*/ 0 w 992981"/>
                      <a:gd name="connsiteY0" fmla="*/ 0 h 1038069"/>
                      <a:gd name="connsiteX1" fmla="*/ 992981 w 992981"/>
                      <a:gd name="connsiteY1" fmla="*/ 520784 h 1038069"/>
                      <a:gd name="connsiteX2" fmla="*/ 140598 w 992981"/>
                      <a:gd name="connsiteY2" fmla="*/ 1038069 h 1038069"/>
                      <a:gd name="connsiteX0" fmla="*/ 0 w 947350"/>
                      <a:gd name="connsiteY0" fmla="*/ 0 h 1038069"/>
                      <a:gd name="connsiteX1" fmla="*/ 947350 w 947350"/>
                      <a:gd name="connsiteY1" fmla="*/ 543450 h 1038069"/>
                      <a:gd name="connsiteX2" fmla="*/ 140598 w 947350"/>
                      <a:gd name="connsiteY2" fmla="*/ 1038069 h 1038069"/>
                      <a:gd name="connsiteX0" fmla="*/ 0 w 868096"/>
                      <a:gd name="connsiteY0" fmla="*/ 0 h 1055068"/>
                      <a:gd name="connsiteX1" fmla="*/ 868096 w 868096"/>
                      <a:gd name="connsiteY1" fmla="*/ 560449 h 1055068"/>
                      <a:gd name="connsiteX2" fmla="*/ 61344 w 868096"/>
                      <a:gd name="connsiteY2" fmla="*/ 1055068 h 1055068"/>
                      <a:gd name="connsiteX0" fmla="*/ 0 w 848883"/>
                      <a:gd name="connsiteY0" fmla="*/ 0 h 1055068"/>
                      <a:gd name="connsiteX1" fmla="*/ 848883 w 848883"/>
                      <a:gd name="connsiteY1" fmla="*/ 526451 h 1055068"/>
                      <a:gd name="connsiteX2" fmla="*/ 61344 w 848883"/>
                      <a:gd name="connsiteY2" fmla="*/ 1055068 h 1055068"/>
                    </a:gdLst>
                    <a:ahLst/>
                    <a:cxnLst>
                      <a:cxn ang="0">
                        <a:pos x="connsiteX0" y="connsiteY0"/>
                      </a:cxn>
                      <a:cxn ang="0">
                        <a:pos x="connsiteX1" y="connsiteY1"/>
                      </a:cxn>
                      <a:cxn ang="0">
                        <a:pos x="connsiteX2" y="connsiteY2"/>
                      </a:cxn>
                    </a:cxnLst>
                    <a:rect l="l" t="t" r="r" b="b"/>
                    <a:pathLst>
                      <a:path w="848883" h="1055068">
                        <a:moveTo>
                          <a:pt x="0" y="0"/>
                        </a:moveTo>
                        <a:lnTo>
                          <a:pt x="848883" y="526451"/>
                        </a:lnTo>
                        <a:lnTo>
                          <a:pt x="61344" y="1055068"/>
                        </a:lnTo>
                      </a:path>
                    </a:pathLst>
                  </a:custGeom>
                  <a:noFill/>
                  <a:ln w="38100">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92" name="Freeform 91"/>
                  <p:cNvSpPr/>
                  <p:nvPr/>
                </p:nvSpPr>
                <p:spPr bwMode="auto">
                  <a:xfrm>
                    <a:off x="7693201" y="2743203"/>
                    <a:ext cx="749470" cy="1225118"/>
                  </a:xfrm>
                  <a:custGeom>
                    <a:avLst/>
                    <a:gdLst>
                      <a:gd name="connsiteX0" fmla="*/ 0 w 1145219"/>
                      <a:gd name="connsiteY0" fmla="*/ 0 h 1269506"/>
                      <a:gd name="connsiteX1" fmla="*/ 1145219 w 1145219"/>
                      <a:gd name="connsiteY1" fmla="*/ 8877 h 1269506"/>
                      <a:gd name="connsiteX2" fmla="*/ 1136341 w 1145219"/>
                      <a:gd name="connsiteY2" fmla="*/ 1269506 h 1269506"/>
                      <a:gd name="connsiteX3" fmla="*/ 8877 w 1145219"/>
                      <a:gd name="connsiteY3" fmla="*/ 1269506 h 1269506"/>
                      <a:gd name="connsiteX4" fmla="*/ 8877 w 1145219"/>
                      <a:gd name="connsiteY4" fmla="*/ 1269506 h 126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219" h="1269506">
                        <a:moveTo>
                          <a:pt x="0" y="0"/>
                        </a:moveTo>
                        <a:lnTo>
                          <a:pt x="1145219" y="8877"/>
                        </a:lnTo>
                        <a:cubicBezTo>
                          <a:pt x="1142260" y="429087"/>
                          <a:pt x="1139300" y="849296"/>
                          <a:pt x="1136341" y="1269506"/>
                        </a:cubicBezTo>
                        <a:lnTo>
                          <a:pt x="8877" y="1269506"/>
                        </a:lnTo>
                        <a:lnTo>
                          <a:pt x="8877" y="1269506"/>
                        </a:lnTo>
                      </a:path>
                    </a:pathLst>
                  </a:custGeom>
                  <a:noFill/>
                  <a:ln w="38100">
                    <a:solidFill>
                      <a:srgbClr val="FF0000"/>
                    </a:solidFill>
                    <a:round/>
                    <a:headEnd/>
                    <a:tailEnd/>
                  </a:ln>
                  <a:effectLst>
                    <a:glow rad="63500">
                      <a:schemeClr val="accent4">
                        <a:satMod val="175000"/>
                        <a:alpha val="40000"/>
                      </a:schemeClr>
                    </a:glow>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93" name="Freeform 492"/>
                  <p:cNvSpPr>
                    <a:spLocks noChangeArrowheads="1"/>
                  </p:cNvSpPr>
                  <p:nvPr/>
                </p:nvSpPr>
                <p:spPr bwMode="auto">
                  <a:xfrm flipV="1">
                    <a:off x="2600926" y="4018736"/>
                    <a:ext cx="1225886" cy="706085"/>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 name="connsiteX0" fmla="*/ 2490029 w 2490029"/>
                      <a:gd name="connsiteY0" fmla="*/ 630439 h 630439"/>
                      <a:gd name="connsiteX1" fmla="*/ 1924049 w 2490029"/>
                      <a:gd name="connsiteY1" fmla="*/ 1 h 630439"/>
                      <a:gd name="connsiteX2" fmla="*/ 0 w 2490029"/>
                      <a:gd name="connsiteY2" fmla="*/ 0 h 630439"/>
                      <a:gd name="connsiteX0" fmla="*/ 2490029 w 2490029"/>
                      <a:gd name="connsiteY0" fmla="*/ 840095 h 840095"/>
                      <a:gd name="connsiteX1" fmla="*/ 1813574 w 2490029"/>
                      <a:gd name="connsiteY1" fmla="*/ 0 h 840095"/>
                      <a:gd name="connsiteX2" fmla="*/ 0 w 2490029"/>
                      <a:gd name="connsiteY2" fmla="*/ 209656 h 840095"/>
                      <a:gd name="connsiteX0" fmla="*/ 1236378 w 1236378"/>
                      <a:gd name="connsiteY0" fmla="*/ 840095 h 840095"/>
                      <a:gd name="connsiteX1" fmla="*/ 559923 w 1236378"/>
                      <a:gd name="connsiteY1" fmla="*/ 0 h 840095"/>
                      <a:gd name="connsiteX2" fmla="*/ 0 w 1236378"/>
                      <a:gd name="connsiteY2" fmla="*/ 0 h 840095"/>
                    </a:gdLst>
                    <a:ahLst/>
                    <a:cxnLst>
                      <a:cxn ang="0">
                        <a:pos x="connsiteX0" y="connsiteY0"/>
                      </a:cxn>
                      <a:cxn ang="0">
                        <a:pos x="connsiteX1" y="connsiteY1"/>
                      </a:cxn>
                      <a:cxn ang="0">
                        <a:pos x="connsiteX2" y="connsiteY2"/>
                      </a:cxn>
                    </a:cxnLst>
                    <a:rect l="l" t="t" r="r" b="b"/>
                    <a:pathLst>
                      <a:path w="1236378" h="840095">
                        <a:moveTo>
                          <a:pt x="1236378" y="840095"/>
                        </a:moveTo>
                        <a:lnTo>
                          <a:pt x="559923" y="0"/>
                        </a:lnTo>
                        <a:lnTo>
                          <a:pt x="0" y="0"/>
                        </a:lnTo>
                      </a:path>
                    </a:pathLst>
                  </a:custGeom>
                  <a:noFill/>
                  <a:ln w="38100">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cxnSp>
              <p:nvCxnSpPr>
                <p:cNvPr id="81" name="Straight Connector 520"/>
                <p:cNvCxnSpPr>
                  <a:cxnSpLocks noChangeShapeType="1"/>
                </p:cNvCxnSpPr>
                <p:nvPr/>
              </p:nvCxnSpPr>
              <p:spPr bwMode="auto">
                <a:xfrm rot="10800000" flipH="1" flipV="1">
                  <a:off x="4305787" y="2741937"/>
                  <a:ext cx="1326698" cy="9567"/>
                </a:xfrm>
                <a:prstGeom prst="line">
                  <a:avLst/>
                </a:prstGeom>
                <a:noFill/>
                <a:ln w="38100">
                  <a:solidFill>
                    <a:srgbClr val="FF0000"/>
                  </a:solidFill>
                  <a:round/>
                  <a:headEnd/>
                  <a:tailEnd/>
                </a:ln>
              </p:spPr>
            </p:cxnSp>
            <p:cxnSp>
              <p:nvCxnSpPr>
                <p:cNvPr id="82" name="Straight Connector 520"/>
                <p:cNvCxnSpPr>
                  <a:cxnSpLocks noChangeShapeType="1"/>
                </p:cNvCxnSpPr>
                <p:nvPr/>
              </p:nvCxnSpPr>
              <p:spPr bwMode="auto">
                <a:xfrm rot="10800000" flipH="1" flipV="1">
                  <a:off x="4307684" y="3994168"/>
                  <a:ext cx="1326698" cy="9567"/>
                </a:xfrm>
                <a:prstGeom prst="line">
                  <a:avLst/>
                </a:prstGeom>
                <a:noFill/>
                <a:ln w="38100">
                  <a:solidFill>
                    <a:srgbClr val="FF0000"/>
                  </a:solidFill>
                  <a:round/>
                  <a:headEnd/>
                  <a:tailEnd/>
                </a:ln>
              </p:spPr>
            </p:cxnSp>
            <p:sp>
              <p:nvSpPr>
                <p:cNvPr id="83" name="Freeform 492"/>
                <p:cNvSpPr>
                  <a:spLocks noChangeArrowheads="1"/>
                </p:cNvSpPr>
                <p:nvPr/>
              </p:nvSpPr>
              <p:spPr bwMode="auto">
                <a:xfrm flipH="1" flipV="1">
                  <a:off x="4277313" y="2748109"/>
                  <a:ext cx="1398823" cy="1252391"/>
                </a:xfrm>
                <a:custGeom>
                  <a:avLst/>
                  <a:gdLst>
                    <a:gd name="T0" fmla="*/ 1754981 w 1754981"/>
                    <a:gd name="T1" fmla="*/ 2432144 h 1417278"/>
                    <a:gd name="T2" fmla="*/ 1316831 w 1754981"/>
                    <a:gd name="T3" fmla="*/ 2420545 h 1417278"/>
                    <a:gd name="T4" fmla="*/ 278606 w 1754981"/>
                    <a:gd name="T5" fmla="*/ 4496 h 1417278"/>
                    <a:gd name="T6" fmla="*/ 0 w 1754981"/>
                    <a:gd name="T7" fmla="*/ 0 h 1417278"/>
                    <a:gd name="T8" fmla="*/ 0 60000 65536"/>
                    <a:gd name="T9" fmla="*/ 0 60000 65536"/>
                    <a:gd name="T10" fmla="*/ 0 60000 65536"/>
                    <a:gd name="T11" fmla="*/ 0 60000 65536"/>
                    <a:gd name="T12" fmla="*/ 0 w 1754981"/>
                    <a:gd name="T13" fmla="*/ 0 h 1417278"/>
                    <a:gd name="T14" fmla="*/ 1754981 w 1754981"/>
                    <a:gd name="T15" fmla="*/ 1417278 h 1417278"/>
                    <a:gd name="connsiteX0" fmla="*/ 1754981 w 1754981"/>
                    <a:gd name="connsiteY0" fmla="*/ 1417278 h 1417278"/>
                    <a:gd name="connsiteX1" fmla="*/ 1340847 w 1754981"/>
                    <a:gd name="connsiteY1" fmla="*/ 1415894 h 1417278"/>
                    <a:gd name="connsiteX2" fmla="*/ 278606 w 1754981"/>
                    <a:gd name="connsiteY2" fmla="*/ 2619 h 1417278"/>
                    <a:gd name="connsiteX3" fmla="*/ 0 w 1754981"/>
                    <a:gd name="connsiteY3" fmla="*/ 0 h 1417278"/>
                    <a:gd name="connsiteX0" fmla="*/ 1754981 w 1754981"/>
                    <a:gd name="connsiteY0" fmla="*/ 1420031 h 1420031"/>
                    <a:gd name="connsiteX1" fmla="*/ 1340847 w 1754981"/>
                    <a:gd name="connsiteY1" fmla="*/ 1418647 h 1420031"/>
                    <a:gd name="connsiteX2" fmla="*/ 293017 w 1754981"/>
                    <a:gd name="connsiteY2" fmla="*/ 0 h 1420031"/>
                    <a:gd name="connsiteX3" fmla="*/ 0 w 1754981"/>
                    <a:gd name="connsiteY3" fmla="*/ 2753 h 1420031"/>
                  </a:gdLst>
                  <a:ahLst/>
                  <a:cxnLst>
                    <a:cxn ang="0">
                      <a:pos x="connsiteX0" y="connsiteY0"/>
                    </a:cxn>
                    <a:cxn ang="0">
                      <a:pos x="connsiteX1" y="connsiteY1"/>
                    </a:cxn>
                    <a:cxn ang="0">
                      <a:pos x="connsiteX2" y="connsiteY2"/>
                    </a:cxn>
                    <a:cxn ang="0">
                      <a:pos x="connsiteX3" y="connsiteY3"/>
                    </a:cxn>
                  </a:cxnLst>
                  <a:rect l="l" t="t" r="r" b="b"/>
                  <a:pathLst>
                    <a:path w="1754981" h="1420031">
                      <a:moveTo>
                        <a:pt x="1754981" y="1420031"/>
                      </a:moveTo>
                      <a:lnTo>
                        <a:pt x="1340847" y="1418647"/>
                      </a:lnTo>
                      <a:lnTo>
                        <a:pt x="293017" y="0"/>
                      </a:lnTo>
                      <a:lnTo>
                        <a:pt x="0" y="2753"/>
                      </a:lnTo>
                    </a:path>
                  </a:pathLst>
                </a:custGeom>
                <a:noFill/>
                <a:ln w="38100">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36" name="AutoShape 5"/>
              <p:cNvSpPr>
                <a:spLocks noChangeArrowheads="1"/>
              </p:cNvSpPr>
              <p:nvPr/>
            </p:nvSpPr>
            <p:spPr bwMode="ltGray">
              <a:xfrm>
                <a:off x="214064" y="1528757"/>
                <a:ext cx="8719464" cy="3405790"/>
              </a:xfrm>
              <a:prstGeom prst="roundRect">
                <a:avLst>
                  <a:gd name="adj" fmla="val 10995"/>
                </a:avLst>
              </a:prstGeom>
              <a:noFill/>
              <a:ln w="165100" algn="ctr">
                <a:solidFill>
                  <a:schemeClr val="bg1">
                    <a:lumMod val="75000"/>
                  </a:schemeClr>
                </a:solidFill>
                <a:round/>
                <a:headEnd type="none" w="sm" len="sm"/>
                <a:tailEnd type="none" w="sm" len="sm"/>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37" name="Group 166"/>
              <p:cNvGrpSpPr/>
              <p:nvPr/>
            </p:nvGrpSpPr>
            <p:grpSpPr>
              <a:xfrm>
                <a:off x="443118" y="1581859"/>
                <a:ext cx="8373232" cy="3360741"/>
                <a:chOff x="443118" y="1767504"/>
                <a:chExt cx="8373232" cy="3360741"/>
              </a:xfrm>
            </p:grpSpPr>
            <p:pic>
              <p:nvPicPr>
                <p:cNvPr id="45" name="Picture 44"/>
                <p:cNvPicPr>
                  <a:picLocks noChangeAspect="1"/>
                </p:cNvPicPr>
                <p:nvPr/>
              </p:nvPicPr>
              <p:blipFill>
                <a:blip r:embed="rId2" cstate="print"/>
                <a:stretch>
                  <a:fillRect/>
                </a:stretch>
              </p:blipFill>
              <p:spPr>
                <a:xfrm>
                  <a:off x="2503556" y="2791276"/>
                  <a:ext cx="677171" cy="677171"/>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46" name="Picture 45"/>
                <p:cNvPicPr>
                  <a:picLocks noChangeAspect="1"/>
                </p:cNvPicPr>
                <p:nvPr/>
              </p:nvPicPr>
              <p:blipFill>
                <a:blip r:embed="rId3" cstate="print"/>
                <a:stretch>
                  <a:fillRect/>
                </a:stretch>
              </p:blipFill>
              <p:spPr>
                <a:xfrm>
                  <a:off x="1435430" y="3352799"/>
                  <a:ext cx="683055" cy="683055"/>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47" name="Picture 9"/>
                <p:cNvPicPr>
                  <a:picLocks noChangeAspect="1" noChangeArrowheads="1"/>
                </p:cNvPicPr>
                <p:nvPr/>
              </p:nvPicPr>
              <p:blipFill>
                <a:blip r:embed="rId4" cstate="print">
                  <a:clrChange>
                    <a:clrFrom>
                      <a:srgbClr val="3838FF"/>
                    </a:clrFrom>
                    <a:clrTo>
                      <a:srgbClr val="3838FF">
                        <a:alpha val="0"/>
                      </a:srgbClr>
                    </a:clrTo>
                  </a:clrChange>
                </a:blip>
                <a:srcRect/>
                <a:stretch>
                  <a:fillRect/>
                </a:stretch>
              </p:blipFill>
              <p:spPr bwMode="auto">
                <a:xfrm rot="21002872">
                  <a:off x="2506368" y="2888328"/>
                  <a:ext cx="620416" cy="431377"/>
                </a:xfrm>
                <a:prstGeom prst="rect">
                  <a:avLst/>
                </a:prstGeom>
                <a:noFill/>
                <a:ln w="12700">
                  <a:noFill/>
                  <a:miter lim="800000"/>
                  <a:headEnd type="none" w="sm" len="sm"/>
                  <a:tailEnd type="none" w="sm" len="sm"/>
                </a:ln>
              </p:spPr>
            </p:pic>
            <p:pic>
              <p:nvPicPr>
                <p:cNvPr id="48" name="Picture 47"/>
                <p:cNvPicPr>
                  <a:picLocks noChangeAspect="1"/>
                </p:cNvPicPr>
                <p:nvPr/>
              </p:nvPicPr>
              <p:blipFill>
                <a:blip r:embed="rId5" cstate="print"/>
                <a:stretch>
                  <a:fillRect/>
                </a:stretch>
              </p:blipFill>
              <p:spPr>
                <a:xfrm>
                  <a:off x="623788" y="2355725"/>
                  <a:ext cx="457200" cy="685799"/>
                </a:xfrm>
                <a:prstGeom prst="roundRect">
                  <a:avLst/>
                </a:prstGeom>
                <a:ln w="25400">
                  <a:solidFill>
                    <a:srgbClr val="3366FF"/>
                  </a:solidFill>
                </a:ln>
                <a:effectLst>
                  <a:outerShdw blurRad="50800" dist="38100" dir="2700000" algn="tl" rotWithShape="0">
                    <a:srgbClr val="000000">
                      <a:alpha val="43000"/>
                    </a:srgbClr>
                  </a:outerShdw>
                </a:effectLst>
              </p:spPr>
            </p:pic>
            <p:pic>
              <p:nvPicPr>
                <p:cNvPr id="49" name="Picture 48"/>
                <p:cNvPicPr>
                  <a:picLocks noChangeAspect="1"/>
                </p:cNvPicPr>
                <p:nvPr/>
              </p:nvPicPr>
              <p:blipFill>
                <a:blip r:embed="rId6" cstate="print"/>
                <a:stretch>
                  <a:fillRect/>
                </a:stretch>
              </p:blipFill>
              <p:spPr>
                <a:xfrm flipH="1">
                  <a:off x="443118" y="3252788"/>
                  <a:ext cx="457200" cy="685799"/>
                </a:xfrm>
                <a:prstGeom prst="roundRect">
                  <a:avLst/>
                </a:prstGeom>
                <a:ln w="25400">
                  <a:solidFill>
                    <a:srgbClr val="3366FF"/>
                  </a:solidFill>
                </a:ln>
                <a:effectLst>
                  <a:outerShdw blurRad="50800" dist="38100" dir="2700000" algn="tl" rotWithShape="0">
                    <a:srgbClr val="000000">
                      <a:alpha val="43000"/>
                    </a:srgbClr>
                  </a:outerShdw>
                </a:effectLst>
              </p:spPr>
            </p:pic>
            <p:pic>
              <p:nvPicPr>
                <p:cNvPr id="50" name="Picture 49"/>
                <p:cNvPicPr>
                  <a:picLocks noChangeAspect="1"/>
                </p:cNvPicPr>
                <p:nvPr/>
              </p:nvPicPr>
              <p:blipFill>
                <a:blip r:embed="rId7" cstate="print"/>
                <a:stretch>
                  <a:fillRect/>
                </a:stretch>
              </p:blipFill>
              <p:spPr>
                <a:xfrm>
                  <a:off x="590451" y="4068582"/>
                  <a:ext cx="457200" cy="685799"/>
                </a:xfrm>
                <a:prstGeom prst="roundRect">
                  <a:avLst/>
                </a:prstGeom>
                <a:ln w="25400">
                  <a:solidFill>
                    <a:srgbClr val="3366FF"/>
                  </a:solidFill>
                </a:ln>
                <a:effectLst>
                  <a:outerShdw blurRad="50800" dist="38100" dir="2700000" algn="tl" rotWithShape="0">
                    <a:srgbClr val="000000">
                      <a:alpha val="43000"/>
                    </a:srgbClr>
                  </a:outerShdw>
                </a:effectLst>
              </p:spPr>
            </p:pic>
            <p:pic>
              <p:nvPicPr>
                <p:cNvPr id="51" name="Picture 50"/>
                <p:cNvPicPr>
                  <a:picLocks noChangeAspect="1"/>
                </p:cNvPicPr>
                <p:nvPr/>
              </p:nvPicPr>
              <p:blipFill>
                <a:blip r:embed="rId8" cstate="print"/>
                <a:stretch>
                  <a:fillRect/>
                </a:stretch>
              </p:blipFill>
              <p:spPr>
                <a:xfrm>
                  <a:off x="1643761" y="4149545"/>
                  <a:ext cx="511968" cy="511968"/>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52" name="Picture 51"/>
                <p:cNvPicPr>
                  <a:picLocks noChangeAspect="1"/>
                </p:cNvPicPr>
                <p:nvPr/>
              </p:nvPicPr>
              <p:blipFill>
                <a:blip r:embed="rId9" cstate="print"/>
                <a:stretch>
                  <a:fillRect/>
                </a:stretch>
              </p:blipFill>
              <p:spPr>
                <a:xfrm>
                  <a:off x="1487818" y="2319149"/>
                  <a:ext cx="582577" cy="582577"/>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53" name="Picture 10"/>
                <p:cNvPicPr>
                  <a:picLocks noChangeAspect="1" noChangeArrowheads="1"/>
                </p:cNvPicPr>
                <p:nvPr/>
              </p:nvPicPr>
              <p:blipFill>
                <a:blip r:embed="rId10" cstate="print">
                  <a:clrChange>
                    <a:clrFrom>
                      <a:srgbClr val="000CFC"/>
                    </a:clrFrom>
                    <a:clrTo>
                      <a:srgbClr val="000CFC">
                        <a:alpha val="0"/>
                      </a:srgbClr>
                    </a:clrTo>
                  </a:clrChange>
                </a:blip>
                <a:srcRect/>
                <a:stretch>
                  <a:fillRect/>
                </a:stretch>
              </p:blipFill>
              <p:spPr bwMode="auto">
                <a:xfrm>
                  <a:off x="1485135" y="3422044"/>
                  <a:ext cx="573207" cy="511969"/>
                </a:xfrm>
                <a:prstGeom prst="rect">
                  <a:avLst/>
                </a:prstGeom>
                <a:noFill/>
                <a:ln w="12700">
                  <a:noFill/>
                  <a:miter lim="800000"/>
                  <a:headEnd type="none" w="sm" len="sm"/>
                  <a:tailEnd type="none" w="sm" len="sm"/>
                </a:ln>
              </p:spPr>
            </p:pic>
            <p:pic>
              <p:nvPicPr>
                <p:cNvPr id="54" name="Picture 53"/>
                <p:cNvPicPr>
                  <a:picLocks noChangeAspect="1"/>
                </p:cNvPicPr>
                <p:nvPr/>
              </p:nvPicPr>
              <p:blipFill>
                <a:blip r:embed="rId11" cstate="print"/>
                <a:stretch>
                  <a:fillRect/>
                </a:stretch>
              </p:blipFill>
              <p:spPr>
                <a:xfrm>
                  <a:off x="2035115" y="1767504"/>
                  <a:ext cx="588469" cy="472591"/>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55" name="Picture 54"/>
                <p:cNvPicPr>
                  <a:picLocks noChangeAspect="1"/>
                </p:cNvPicPr>
                <p:nvPr/>
              </p:nvPicPr>
              <p:blipFill>
                <a:blip r:embed="rId12" cstate="print"/>
                <a:stretch>
                  <a:fillRect/>
                </a:stretch>
              </p:blipFill>
              <p:spPr>
                <a:xfrm>
                  <a:off x="2687056" y="2204712"/>
                  <a:ext cx="667273" cy="472591"/>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56" name="Picture 55"/>
                <p:cNvPicPr>
                  <a:picLocks noChangeAspect="1"/>
                </p:cNvPicPr>
                <p:nvPr/>
              </p:nvPicPr>
              <p:blipFill>
                <a:blip r:embed="rId13" cstate="print"/>
                <a:stretch>
                  <a:fillRect/>
                </a:stretch>
              </p:blipFill>
              <p:spPr>
                <a:xfrm>
                  <a:off x="3741616" y="2418899"/>
                  <a:ext cx="661511" cy="661511"/>
                </a:xfrm>
                <a:prstGeom prst="roundRect">
                  <a:avLst/>
                </a:prstGeom>
                <a:ln w="25400">
                  <a:solidFill>
                    <a:srgbClr val="FF9900"/>
                  </a:solidFill>
                </a:ln>
                <a:effectLst>
                  <a:outerShdw blurRad="50800" dist="38100" dir="2700000" algn="tl" rotWithShape="0">
                    <a:srgbClr val="000000">
                      <a:alpha val="43000"/>
                    </a:srgbClr>
                  </a:outerShdw>
                </a:effectLst>
              </p:spPr>
            </p:pic>
            <p:grpSp>
              <p:nvGrpSpPr>
                <p:cNvPr id="57" name="Group 370"/>
                <p:cNvGrpSpPr/>
                <p:nvPr/>
              </p:nvGrpSpPr>
              <p:grpSpPr>
                <a:xfrm>
                  <a:off x="5481431" y="3562639"/>
                  <a:ext cx="1091856" cy="838100"/>
                  <a:chOff x="5774530" y="2719488"/>
                  <a:chExt cx="985837" cy="756721"/>
                </a:xfrm>
              </p:grpSpPr>
              <p:sp>
                <p:nvSpPr>
                  <p:cNvPr id="77" name="Rounded Rectangle 76"/>
                  <p:cNvSpPr/>
                  <p:nvPr/>
                </p:nvSpPr>
                <p:spPr bwMode="auto">
                  <a:xfrm>
                    <a:off x="5879306" y="2757488"/>
                    <a:ext cx="764382" cy="716756"/>
                  </a:xfrm>
                  <a:prstGeom prst="roundRect">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78" name="TextBox 77"/>
                  <p:cNvSpPr txBox="1">
                    <a:spLocks noChangeArrowheads="1"/>
                  </p:cNvSpPr>
                  <p:nvPr/>
                </p:nvSpPr>
                <p:spPr bwMode="auto">
                  <a:xfrm>
                    <a:off x="5774530" y="2719488"/>
                    <a:ext cx="985837" cy="259739"/>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smtClean="0">
                        <a:ln>
                          <a:noFill/>
                        </a:ln>
                        <a:solidFill>
                          <a:srgbClr val="FFFFFF"/>
                        </a:solidFill>
                        <a:effectLst/>
                        <a:uLnTx/>
                        <a:uFillTx/>
                        <a:latin typeface="Arial Narrow"/>
                        <a:ea typeface="+mn-ea"/>
                        <a:cs typeface="Arial Narrow"/>
                      </a:rPr>
                      <a:t>MISSION CONTROL</a:t>
                    </a:r>
                    <a:endParaRPr kumimoji="0" lang="en-US" sz="400" b="1" i="0" u="none" strike="noStrike" kern="1200" cap="none" spc="0" normalizeH="0" baseline="0" noProof="0" dirty="0">
                      <a:ln>
                        <a:noFill/>
                      </a:ln>
                      <a:solidFill>
                        <a:srgbClr val="FFFFFF"/>
                      </a:solidFill>
                      <a:effectLst/>
                      <a:uLnTx/>
                      <a:uFillTx/>
                      <a:latin typeface="Arial Narrow"/>
                      <a:ea typeface="+mn-ea"/>
                      <a:cs typeface="Arial Narrow"/>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FFFFFF"/>
                        </a:solidFill>
                        <a:effectLst/>
                        <a:uLnTx/>
                        <a:uFillTx/>
                        <a:latin typeface="Arial Narrow"/>
                        <a:ea typeface="+mn-ea"/>
                        <a:cs typeface="Arial Narrow"/>
                      </a:rPr>
                      <a:t>CENTER</a:t>
                    </a:r>
                  </a:p>
                </p:txBody>
              </p:sp>
              <p:pic>
                <p:nvPicPr>
                  <p:cNvPr id="79" name="Picture 78"/>
                  <p:cNvPicPr>
                    <a:picLocks noChangeAspect="1"/>
                  </p:cNvPicPr>
                  <p:nvPr/>
                </p:nvPicPr>
                <p:blipFill>
                  <a:blip r:embed="rId14" cstate="print"/>
                  <a:stretch>
                    <a:fillRect/>
                  </a:stretch>
                </p:blipFill>
                <p:spPr>
                  <a:xfrm>
                    <a:off x="5903003" y="2977442"/>
                    <a:ext cx="716872" cy="498767"/>
                  </a:xfrm>
                  <a:prstGeom prst="roundRect">
                    <a:avLst/>
                  </a:prstGeom>
                  <a:ln w="25400">
                    <a:solidFill>
                      <a:srgbClr val="FF33CC"/>
                    </a:solidFill>
                  </a:ln>
                  <a:effectLst/>
                </p:spPr>
              </p:pic>
            </p:grpSp>
            <p:grpSp>
              <p:nvGrpSpPr>
                <p:cNvPr id="58" name="Group 371"/>
                <p:cNvGrpSpPr/>
                <p:nvPr/>
              </p:nvGrpSpPr>
              <p:grpSpPr>
                <a:xfrm>
                  <a:off x="5469524" y="2171989"/>
                  <a:ext cx="1082256" cy="828574"/>
                  <a:chOff x="5791199" y="1466951"/>
                  <a:chExt cx="985837" cy="754756"/>
                </a:xfrm>
              </p:grpSpPr>
              <p:sp>
                <p:nvSpPr>
                  <p:cNvPr id="74" name="Rounded Rectangle 73"/>
                  <p:cNvSpPr/>
                  <p:nvPr/>
                </p:nvSpPr>
                <p:spPr bwMode="auto">
                  <a:xfrm>
                    <a:off x="5895975" y="1504951"/>
                    <a:ext cx="764382" cy="716756"/>
                  </a:xfrm>
                  <a:prstGeom prst="roundRect">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pic>
                <p:nvPicPr>
                  <p:cNvPr id="75" name="Picture 74"/>
                  <p:cNvPicPr>
                    <a:picLocks noChangeAspect="1"/>
                  </p:cNvPicPr>
                  <p:nvPr/>
                </p:nvPicPr>
                <p:blipFill>
                  <a:blip r:embed="rId15" cstate="print"/>
                  <a:stretch>
                    <a:fillRect/>
                  </a:stretch>
                </p:blipFill>
                <p:spPr>
                  <a:xfrm>
                    <a:off x="5924790" y="1721744"/>
                    <a:ext cx="708886" cy="472591"/>
                  </a:xfrm>
                  <a:prstGeom prst="roundRect">
                    <a:avLst/>
                  </a:prstGeom>
                  <a:ln w="25400">
                    <a:solidFill>
                      <a:srgbClr val="FF33CC"/>
                    </a:solidFill>
                  </a:ln>
                  <a:effectLst/>
                </p:spPr>
              </p:pic>
              <p:sp>
                <p:nvSpPr>
                  <p:cNvPr id="76" name="TextBox 75"/>
                  <p:cNvSpPr txBox="1">
                    <a:spLocks noChangeArrowheads="1"/>
                  </p:cNvSpPr>
                  <p:nvPr/>
                </p:nvSpPr>
                <p:spPr bwMode="auto">
                  <a:xfrm>
                    <a:off x="5791199" y="1466951"/>
                    <a:ext cx="985837" cy="262043"/>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smtClean="0">
                        <a:ln>
                          <a:noFill/>
                        </a:ln>
                        <a:solidFill>
                          <a:srgbClr val="FFFFFF"/>
                        </a:solidFill>
                        <a:effectLst/>
                        <a:uLnTx/>
                        <a:uFillTx/>
                        <a:latin typeface="Arial Narrow"/>
                        <a:ea typeface="+mn-ea"/>
                        <a:cs typeface="Arial Narrow"/>
                      </a:rPr>
                      <a:t>MISSION CONTROL</a:t>
                    </a:r>
                    <a:endParaRPr kumimoji="0" lang="en-US" sz="400" b="1" i="0" u="none" strike="noStrike" kern="1200" cap="none" spc="0" normalizeH="0" baseline="0" noProof="0" dirty="0">
                      <a:ln>
                        <a:noFill/>
                      </a:ln>
                      <a:solidFill>
                        <a:srgbClr val="FFFFFF"/>
                      </a:solidFill>
                      <a:effectLst/>
                      <a:uLnTx/>
                      <a:uFillTx/>
                      <a:latin typeface="Arial Narrow"/>
                      <a:ea typeface="+mn-ea"/>
                      <a:cs typeface="Arial Narrow"/>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FFFFFF"/>
                        </a:solidFill>
                        <a:effectLst/>
                        <a:uLnTx/>
                        <a:uFillTx/>
                        <a:latin typeface="Arial Narrow"/>
                        <a:ea typeface="+mn-ea"/>
                        <a:cs typeface="Arial Narrow"/>
                      </a:rPr>
                      <a:t>CENTER</a:t>
                    </a:r>
                  </a:p>
                </p:txBody>
              </p:sp>
            </p:grpSp>
            <p:grpSp>
              <p:nvGrpSpPr>
                <p:cNvPr id="59" name="Group 384"/>
                <p:cNvGrpSpPr/>
                <p:nvPr/>
              </p:nvGrpSpPr>
              <p:grpSpPr>
                <a:xfrm>
                  <a:off x="7314994" y="2186277"/>
                  <a:ext cx="1082256" cy="742848"/>
                  <a:chOff x="7022953" y="1815770"/>
                  <a:chExt cx="1082256" cy="742848"/>
                </a:xfrm>
              </p:grpSpPr>
              <p:sp>
                <p:nvSpPr>
                  <p:cNvPr id="71" name="Rounded Rectangle 70"/>
                  <p:cNvSpPr/>
                  <p:nvPr/>
                </p:nvSpPr>
                <p:spPr bwMode="auto">
                  <a:xfrm>
                    <a:off x="7147502" y="1857376"/>
                    <a:ext cx="839142" cy="701242"/>
                  </a:xfrm>
                  <a:prstGeom prst="roundRect">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72" name="TextBox 71"/>
                  <p:cNvSpPr txBox="1">
                    <a:spLocks noChangeArrowheads="1"/>
                  </p:cNvSpPr>
                  <p:nvPr/>
                </p:nvSpPr>
                <p:spPr bwMode="auto">
                  <a:xfrm>
                    <a:off x="7022953" y="1815770"/>
                    <a:ext cx="1082256" cy="205479"/>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smtClean="0">
                        <a:ln>
                          <a:noFill/>
                        </a:ln>
                        <a:solidFill>
                          <a:srgbClr val="FFFFFF"/>
                        </a:solidFill>
                        <a:effectLst/>
                        <a:uLnTx/>
                        <a:uFillTx/>
                        <a:latin typeface="Arial Narrow"/>
                        <a:ea typeface="+mn-ea"/>
                        <a:cs typeface="Arial Narrow"/>
                      </a:rPr>
                      <a:t>End Users</a:t>
                    </a:r>
                    <a:endParaRPr kumimoji="0" lang="en-US" sz="400" b="1" i="0" u="none" strike="noStrike" kern="1200" cap="none" spc="0" normalizeH="0" baseline="0" noProof="0" dirty="0">
                      <a:ln>
                        <a:noFill/>
                      </a:ln>
                      <a:solidFill>
                        <a:srgbClr val="FFFFFF"/>
                      </a:solidFill>
                      <a:effectLst/>
                      <a:uLnTx/>
                      <a:uFillTx/>
                      <a:latin typeface="Arial Narrow"/>
                      <a:ea typeface="+mn-ea"/>
                      <a:cs typeface="Arial Narrow"/>
                    </a:endParaRPr>
                  </a:p>
                </p:txBody>
              </p:sp>
              <p:pic>
                <p:nvPicPr>
                  <p:cNvPr id="73" name="Picture 72"/>
                  <p:cNvPicPr>
                    <a:picLocks noChangeAspect="1"/>
                  </p:cNvPicPr>
                  <p:nvPr/>
                </p:nvPicPr>
                <p:blipFill>
                  <a:blip r:embed="rId16" cstate="print"/>
                  <a:stretch>
                    <a:fillRect/>
                  </a:stretch>
                </p:blipFill>
                <p:spPr>
                  <a:xfrm>
                    <a:off x="7167754" y="1988344"/>
                    <a:ext cx="812865" cy="541911"/>
                  </a:xfrm>
                  <a:prstGeom prst="roundRect">
                    <a:avLst>
                      <a:gd name="adj" fmla="val 16667"/>
                    </a:avLst>
                  </a:prstGeom>
                  <a:ln w="25400">
                    <a:solidFill>
                      <a:srgbClr val="FF0000"/>
                    </a:solidFill>
                  </a:ln>
                  <a:effectLst/>
                </p:spPr>
              </p:pic>
            </p:grpSp>
            <p:grpSp>
              <p:nvGrpSpPr>
                <p:cNvPr id="60" name="Group 389"/>
                <p:cNvGrpSpPr/>
                <p:nvPr/>
              </p:nvGrpSpPr>
              <p:grpSpPr>
                <a:xfrm>
                  <a:off x="7300707" y="3681710"/>
                  <a:ext cx="1082256" cy="742848"/>
                  <a:chOff x="7111060" y="3099264"/>
                  <a:chExt cx="1082256" cy="742848"/>
                </a:xfrm>
              </p:grpSpPr>
              <p:sp>
                <p:nvSpPr>
                  <p:cNvPr id="68" name="Rounded Rectangle 67"/>
                  <p:cNvSpPr/>
                  <p:nvPr/>
                </p:nvSpPr>
                <p:spPr bwMode="auto">
                  <a:xfrm>
                    <a:off x="7235609" y="3140870"/>
                    <a:ext cx="839142" cy="701242"/>
                  </a:xfrm>
                  <a:prstGeom prst="roundRect">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69" name="TextBox 68"/>
                  <p:cNvSpPr txBox="1">
                    <a:spLocks noChangeArrowheads="1"/>
                  </p:cNvSpPr>
                  <p:nvPr/>
                </p:nvSpPr>
                <p:spPr bwMode="auto">
                  <a:xfrm>
                    <a:off x="7111060" y="3099264"/>
                    <a:ext cx="1082256" cy="205479"/>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smtClean="0">
                        <a:ln>
                          <a:noFill/>
                        </a:ln>
                        <a:solidFill>
                          <a:srgbClr val="FFFFFF"/>
                        </a:solidFill>
                        <a:effectLst/>
                        <a:uLnTx/>
                        <a:uFillTx/>
                        <a:latin typeface="Arial Narrow"/>
                        <a:ea typeface="+mn-ea"/>
                        <a:cs typeface="Arial Narrow"/>
                      </a:rPr>
                      <a:t>End Users</a:t>
                    </a:r>
                    <a:endParaRPr kumimoji="0" lang="en-US" sz="400" b="1" i="0" u="none" strike="noStrike" kern="1200" cap="none" spc="0" normalizeH="0" baseline="0" noProof="0" dirty="0">
                      <a:ln>
                        <a:noFill/>
                      </a:ln>
                      <a:solidFill>
                        <a:srgbClr val="FFFFFF"/>
                      </a:solidFill>
                      <a:effectLst/>
                      <a:uLnTx/>
                      <a:uFillTx/>
                      <a:latin typeface="Arial Narrow"/>
                      <a:ea typeface="+mn-ea"/>
                      <a:cs typeface="Arial Narrow"/>
                    </a:endParaRPr>
                  </a:p>
                </p:txBody>
              </p:sp>
              <p:pic>
                <p:nvPicPr>
                  <p:cNvPr id="70" name="Picture 69"/>
                  <p:cNvPicPr>
                    <a:picLocks noChangeAspect="1"/>
                  </p:cNvPicPr>
                  <p:nvPr/>
                </p:nvPicPr>
                <p:blipFill>
                  <a:blip r:embed="rId17" cstate="print"/>
                  <a:stretch>
                    <a:fillRect/>
                  </a:stretch>
                </p:blipFill>
                <p:spPr>
                  <a:xfrm>
                    <a:off x="7250905" y="3283744"/>
                    <a:ext cx="811223" cy="545994"/>
                  </a:xfrm>
                  <a:prstGeom prst="roundRect">
                    <a:avLst/>
                  </a:prstGeom>
                  <a:ln w="25400">
                    <a:solidFill>
                      <a:srgbClr val="FF0000"/>
                    </a:solidFill>
                  </a:ln>
                  <a:effectLst/>
                </p:spPr>
              </p:pic>
            </p:grpSp>
            <p:grpSp>
              <p:nvGrpSpPr>
                <p:cNvPr id="61" name="Group 394"/>
                <p:cNvGrpSpPr/>
                <p:nvPr/>
              </p:nvGrpSpPr>
              <p:grpSpPr>
                <a:xfrm>
                  <a:off x="7734094" y="3038763"/>
                  <a:ext cx="1082256" cy="589295"/>
                  <a:chOff x="7818290" y="2544430"/>
                  <a:chExt cx="1082256" cy="589295"/>
                </a:xfrm>
              </p:grpSpPr>
              <p:grpSp>
                <p:nvGrpSpPr>
                  <p:cNvPr id="64" name="Group 390"/>
                  <p:cNvGrpSpPr/>
                  <p:nvPr/>
                </p:nvGrpSpPr>
                <p:grpSpPr>
                  <a:xfrm>
                    <a:off x="7818290" y="2544430"/>
                    <a:ext cx="1082256" cy="589295"/>
                    <a:chOff x="7032478" y="1901494"/>
                    <a:chExt cx="1082256" cy="589295"/>
                  </a:xfrm>
                </p:grpSpPr>
                <p:sp>
                  <p:nvSpPr>
                    <p:cNvPr id="66" name="Rounded Rectangle 65"/>
                    <p:cNvSpPr/>
                    <p:nvPr/>
                  </p:nvSpPr>
                  <p:spPr bwMode="auto">
                    <a:xfrm>
                      <a:off x="7147502" y="1933577"/>
                      <a:ext cx="839142" cy="557212"/>
                    </a:xfrm>
                    <a:prstGeom prst="roundRect">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67" name="TextBox 66"/>
                    <p:cNvSpPr txBox="1">
                      <a:spLocks noChangeArrowheads="1"/>
                    </p:cNvSpPr>
                    <p:nvPr/>
                  </p:nvSpPr>
                  <p:spPr bwMode="auto">
                    <a:xfrm>
                      <a:off x="7032478" y="1901494"/>
                      <a:ext cx="1082256" cy="205479"/>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smtClean="0">
                          <a:ln>
                            <a:noFill/>
                          </a:ln>
                          <a:solidFill>
                            <a:srgbClr val="FFFFFF"/>
                          </a:solidFill>
                          <a:effectLst/>
                          <a:uLnTx/>
                          <a:uFillTx/>
                          <a:latin typeface="Arial Narrow"/>
                          <a:ea typeface="+mn-ea"/>
                          <a:cs typeface="Arial Narrow"/>
                        </a:rPr>
                        <a:t>Applications/Archives</a:t>
                      </a:r>
                      <a:endParaRPr kumimoji="0" lang="en-US" sz="400" b="1" i="0" u="none" strike="noStrike" kern="1200" cap="none" spc="0" normalizeH="0" baseline="0" noProof="0" dirty="0">
                        <a:ln>
                          <a:noFill/>
                        </a:ln>
                        <a:solidFill>
                          <a:srgbClr val="FFFFFF"/>
                        </a:solidFill>
                        <a:effectLst/>
                        <a:uLnTx/>
                        <a:uFillTx/>
                        <a:latin typeface="Arial Narrow"/>
                        <a:ea typeface="+mn-ea"/>
                        <a:cs typeface="Arial Narrow"/>
                      </a:endParaRPr>
                    </a:p>
                  </p:txBody>
                </p:sp>
              </p:grpSp>
              <p:pic>
                <p:nvPicPr>
                  <p:cNvPr id="65" name="Picture 64"/>
                  <p:cNvPicPr>
                    <a:picLocks noChangeAspect="1"/>
                  </p:cNvPicPr>
                  <p:nvPr/>
                </p:nvPicPr>
                <p:blipFill>
                  <a:blip r:embed="rId18" cstate="print"/>
                  <a:stretch>
                    <a:fillRect/>
                  </a:stretch>
                </p:blipFill>
                <p:spPr>
                  <a:xfrm>
                    <a:off x="7960253" y="2726178"/>
                    <a:ext cx="788460" cy="383735"/>
                  </a:xfrm>
                  <a:prstGeom prst="roundRect">
                    <a:avLst/>
                  </a:prstGeom>
                  <a:ln w="25400">
                    <a:solidFill>
                      <a:srgbClr val="FF0000"/>
                    </a:solidFill>
                  </a:ln>
                  <a:effectLst/>
                </p:spPr>
              </p:pic>
            </p:grpSp>
            <p:pic>
              <p:nvPicPr>
                <p:cNvPr id="62" name="Picture 61"/>
                <p:cNvPicPr>
                  <a:picLocks noChangeAspect="1"/>
                </p:cNvPicPr>
                <p:nvPr/>
              </p:nvPicPr>
              <p:blipFill>
                <a:blip r:embed="rId19" cstate="print"/>
                <a:stretch>
                  <a:fillRect/>
                </a:stretch>
              </p:blipFill>
              <p:spPr>
                <a:xfrm>
                  <a:off x="3732093" y="3568301"/>
                  <a:ext cx="728494" cy="728494"/>
                </a:xfrm>
                <a:prstGeom prst="roundRect">
                  <a:avLst/>
                </a:prstGeom>
                <a:ln w="25400">
                  <a:solidFill>
                    <a:srgbClr val="FF9900"/>
                  </a:solidFill>
                </a:ln>
                <a:effectLst>
                  <a:outerShdw blurRad="50800" dist="38100" dir="2700000" algn="tl" rotWithShape="0">
                    <a:srgbClr val="000000">
                      <a:alpha val="43000"/>
                    </a:srgbClr>
                  </a:outerShdw>
                </a:effectLst>
              </p:spPr>
            </p:pic>
            <p:pic>
              <p:nvPicPr>
                <p:cNvPr id="63" name="Picture 62"/>
                <p:cNvPicPr>
                  <a:picLocks noChangeAspect="1"/>
                </p:cNvPicPr>
                <p:nvPr/>
              </p:nvPicPr>
              <p:blipFill>
                <a:blip r:embed="rId20" cstate="print"/>
                <a:stretch>
                  <a:fillRect/>
                </a:stretch>
              </p:blipFill>
              <p:spPr>
                <a:xfrm>
                  <a:off x="2250616" y="4457583"/>
                  <a:ext cx="457200" cy="670662"/>
                </a:xfrm>
                <a:prstGeom prst="roundRect">
                  <a:avLst/>
                </a:prstGeom>
                <a:ln w="25400">
                  <a:solidFill>
                    <a:srgbClr val="008000"/>
                  </a:solidFill>
                </a:ln>
                <a:effectLst>
                  <a:outerShdw blurRad="50800" dist="38100" dir="2700000" algn="tl" rotWithShape="0">
                    <a:srgbClr val="000000">
                      <a:alpha val="43000"/>
                    </a:srgbClr>
                  </a:outerShdw>
                </a:effectLst>
              </p:spPr>
            </p:pic>
          </p:grpSp>
          <p:grpSp>
            <p:nvGrpSpPr>
              <p:cNvPr id="38" name="Group 272"/>
              <p:cNvGrpSpPr/>
              <p:nvPr/>
            </p:nvGrpSpPr>
            <p:grpSpPr>
              <a:xfrm>
                <a:off x="4620835" y="587030"/>
                <a:ext cx="4360984" cy="1322463"/>
                <a:chOff x="4620835" y="772675"/>
                <a:chExt cx="4360984" cy="1322463"/>
              </a:xfrm>
            </p:grpSpPr>
            <p:grpSp>
              <p:nvGrpSpPr>
                <p:cNvPr id="39" name="Group 264"/>
                <p:cNvGrpSpPr/>
                <p:nvPr/>
              </p:nvGrpSpPr>
              <p:grpSpPr>
                <a:xfrm>
                  <a:off x="4620835" y="772676"/>
                  <a:ext cx="4360984" cy="1322462"/>
                  <a:chOff x="4620835" y="772676"/>
                  <a:chExt cx="4360984" cy="1322462"/>
                </a:xfrm>
              </p:grpSpPr>
              <p:sp>
                <p:nvSpPr>
                  <p:cNvPr id="41" name="AutoShape 5"/>
                  <p:cNvSpPr>
                    <a:spLocks noChangeArrowheads="1"/>
                  </p:cNvSpPr>
                  <p:nvPr/>
                </p:nvSpPr>
                <p:spPr bwMode="ltGray">
                  <a:xfrm>
                    <a:off x="5251151" y="772676"/>
                    <a:ext cx="3679790" cy="940722"/>
                  </a:xfrm>
                  <a:prstGeom prst="roundRect">
                    <a:avLst>
                      <a:gd name="adj" fmla="val 32106"/>
                    </a:avLst>
                  </a:prstGeom>
                  <a:solidFill>
                    <a:schemeClr val="bg1">
                      <a:lumMod val="75000"/>
                    </a:schemeClr>
                  </a:solidFill>
                  <a:ln w="165100" algn="ctr">
                    <a:solidFill>
                      <a:schemeClr val="bg1">
                        <a:lumMod val="75000"/>
                      </a:schemeClr>
                    </a:solidFill>
                    <a:round/>
                    <a:headEnd type="none" w="sm" len="sm"/>
                    <a:tailEnd type="none" w="sm" len="sm"/>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42" name="Text Box 379"/>
                  <p:cNvSpPr txBox="1">
                    <a:spLocks noChangeArrowheads="1"/>
                  </p:cNvSpPr>
                  <p:nvPr/>
                </p:nvSpPr>
                <p:spPr bwMode="auto">
                  <a:xfrm>
                    <a:off x="6655644" y="1163009"/>
                    <a:ext cx="2326175" cy="493151"/>
                  </a:xfrm>
                  <a:prstGeom prst="rect">
                    <a:avLst/>
                  </a:prstGeom>
                  <a:noFill/>
                  <a:ln w="12700">
                    <a:noFill/>
                    <a:miter lim="800000"/>
                    <a:headEnd type="none" w="sm" len="sm"/>
                    <a:tailEnd type="none" w="sm" len="sm"/>
                  </a:ln>
                </p:spPr>
                <p:txBody>
                  <a:bodyPr wrap="square">
                    <a:spAutoFit/>
                  </a:bodyPr>
                  <a:lstStyle/>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smtClean="0">
                        <a:ln>
                          <a:noFill/>
                        </a:ln>
                        <a:solidFill>
                          <a:srgbClr val="0033CC"/>
                        </a:solidFill>
                        <a:effectLst/>
                        <a:uLnTx/>
                        <a:uFillTx/>
                        <a:latin typeface="Arial" charset="0"/>
                        <a:ea typeface="+mn-ea"/>
                        <a:cs typeface="+mn-cs"/>
                      </a:rPr>
                      <a:t>Security</a:t>
                    </a:r>
                    <a:endParaRPr kumimoji="0" lang="en-US" sz="500" b="1" i="0" u="none" strike="noStrike" kern="1200" cap="none" spc="0" normalizeH="0" baseline="0" noProof="0" dirty="0">
                      <a:ln>
                        <a:noFill/>
                      </a:ln>
                      <a:solidFill>
                        <a:srgbClr val="0033CC"/>
                      </a:solidFill>
                      <a:effectLst/>
                      <a:uLnTx/>
                      <a:uFillTx/>
                      <a:latin typeface="Arial" charset="0"/>
                      <a:ea typeface="+mn-ea"/>
                      <a:cs typeface="+mn-cs"/>
                    </a:endParaRP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smtClean="0">
                        <a:ln>
                          <a:noFill/>
                        </a:ln>
                        <a:solidFill>
                          <a:srgbClr val="0033CC"/>
                        </a:solidFill>
                        <a:effectLst/>
                        <a:uLnTx/>
                        <a:uFillTx/>
                        <a:latin typeface="Arial" charset="0"/>
                        <a:ea typeface="+mn-ea"/>
                        <a:cs typeface="+mn-cs"/>
                      </a:rPr>
                      <a:t>Delta-DOR</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smtClean="0">
                        <a:ln>
                          <a:noFill/>
                        </a:ln>
                        <a:solidFill>
                          <a:srgbClr val="0033CC"/>
                        </a:solidFill>
                        <a:effectLst/>
                        <a:uLnTx/>
                        <a:uFillTx/>
                        <a:latin typeface="Arial" charset="0"/>
                        <a:ea typeface="+mn-ea"/>
                        <a:cs typeface="+mn-cs"/>
                      </a:rPr>
                      <a:t>System Architecture</a:t>
                    </a:r>
                    <a:endParaRPr kumimoji="0" lang="en-US" sz="500" b="1" i="0" u="none" strike="noStrike" kern="1200" cap="none" spc="0" normalizeH="0" baseline="0" noProof="0" dirty="0">
                      <a:ln>
                        <a:noFill/>
                      </a:ln>
                      <a:solidFill>
                        <a:srgbClr val="FF9933"/>
                      </a:solidFill>
                      <a:effectLst/>
                      <a:uLnTx/>
                      <a:uFillTx/>
                      <a:latin typeface="Arial" charset="0"/>
                      <a:ea typeface="+mn-ea"/>
                      <a:cs typeface="+mn-cs"/>
                    </a:endParaRPr>
                  </a:p>
                  <a:p>
                    <a:pPr marL="112713" marR="0" lvl="0" indent="-112713" algn="l" defTabSz="914400" rtl="0" eaLnBrk="1" fontAlgn="base" latinLnBrk="0" hangingPunct="1">
                      <a:lnSpc>
                        <a:spcPct val="90000"/>
                      </a:lnSpc>
                      <a:spcBef>
                        <a:spcPct val="0"/>
                      </a:spcBef>
                      <a:spcAft>
                        <a:spcPct val="0"/>
                      </a:spcAft>
                      <a:buClrTx/>
                      <a:buSzTx/>
                      <a:buFontTx/>
                      <a:buNone/>
                      <a:tabLst/>
                      <a:defRPr/>
                    </a:pPr>
                    <a:endParaRPr kumimoji="0" lang="en-US" sz="500" b="1" i="0" u="none" strike="noStrike" kern="1200" cap="none" spc="0" normalizeH="0" baseline="0" noProof="0" dirty="0">
                      <a:ln>
                        <a:noFill/>
                      </a:ln>
                      <a:solidFill>
                        <a:srgbClr val="0033CC"/>
                      </a:solidFill>
                      <a:effectLst/>
                      <a:uLnTx/>
                      <a:uFillTx/>
                      <a:latin typeface="Arial" charset="0"/>
                      <a:ea typeface="+mn-ea"/>
                      <a:cs typeface="+mn-cs"/>
                    </a:endParaRPr>
                  </a:p>
                </p:txBody>
              </p:sp>
              <p:sp>
                <p:nvSpPr>
                  <p:cNvPr id="43" name="Arc 42"/>
                  <p:cNvSpPr/>
                  <p:nvPr/>
                </p:nvSpPr>
                <p:spPr bwMode="auto">
                  <a:xfrm rot="5400000">
                    <a:off x="4616397" y="1084795"/>
                    <a:ext cx="639191" cy="630316"/>
                  </a:xfrm>
                  <a:prstGeom prst="arc">
                    <a:avLst/>
                  </a:prstGeom>
                  <a:noFill/>
                  <a:ln w="165100" algn="ctr">
                    <a:solidFill>
                      <a:schemeClr val="bg1">
                        <a:lumMod val="75000"/>
                      </a:schemeClr>
                    </a:solidFill>
                    <a:round/>
                    <a:headEnd type="none" w="sm" len="sm"/>
                    <a:tailEnd type="none" w="sm" len="sm"/>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smtClean="0">
                      <a:ln>
                        <a:noFill/>
                      </a:ln>
                      <a:solidFill>
                        <a:srgbClr val="000000"/>
                      </a:solidFill>
                      <a:effectLst/>
                      <a:uLnTx/>
                      <a:uFillTx/>
                      <a:latin typeface="Arial" charset="0"/>
                      <a:ea typeface="+mn-ea"/>
                      <a:cs typeface="+mn-cs"/>
                    </a:endParaRPr>
                  </a:p>
                </p:txBody>
              </p:sp>
              <p:cxnSp>
                <p:nvCxnSpPr>
                  <p:cNvPr id="44" name="Straight Connector 43"/>
                  <p:cNvCxnSpPr/>
                  <p:nvPr/>
                </p:nvCxnSpPr>
                <p:spPr bwMode="auto">
                  <a:xfrm rot="5400000" flipH="1" flipV="1">
                    <a:off x="8629098" y="1793297"/>
                    <a:ext cx="603682" cy="0"/>
                  </a:xfrm>
                  <a:prstGeom prst="line">
                    <a:avLst/>
                  </a:prstGeom>
                  <a:noFill/>
                  <a:ln w="165100" algn="ctr">
                    <a:solidFill>
                      <a:schemeClr val="bg1">
                        <a:lumMod val="75000"/>
                      </a:schemeClr>
                    </a:solidFill>
                    <a:round/>
                    <a:headEnd type="none" w="sm" len="sm"/>
                    <a:tailEnd type="none" w="sm" len="sm"/>
                  </a:ln>
                </p:spPr>
              </p:cxnSp>
            </p:grpSp>
            <p:sp>
              <p:nvSpPr>
                <p:cNvPr id="40" name="Rounded Rectangle 39"/>
                <p:cNvSpPr/>
                <p:nvPr/>
              </p:nvSpPr>
              <p:spPr bwMode="auto">
                <a:xfrm>
                  <a:off x="7076535" y="772675"/>
                  <a:ext cx="1386472" cy="363985"/>
                </a:xfrm>
                <a:prstGeom prst="roundRect">
                  <a:avLst>
                    <a:gd name="adj" fmla="val 16667"/>
                  </a:avLst>
                </a:prstGeom>
                <a:solidFill>
                  <a:schemeClr val="bg1">
                    <a:lumMod val="50000"/>
                  </a:schemeClr>
                </a:solidFill>
                <a:ln w="25400">
                  <a:noFill/>
                </a:ln>
                <a:effectLst>
                  <a:outerShdw blurRad="50800" dist="38100" dir="2700000" algn="tl" rotWithShape="0">
                    <a:srgbClr val="000000">
                      <a:alpha val="43000"/>
                    </a:srgbClr>
                  </a:outerShdw>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FFFFFF"/>
                      </a:solidFill>
                      <a:effectLst/>
                      <a:uLnTx/>
                      <a:uFillTx/>
                      <a:latin typeface="Arial Narrow"/>
                      <a:ea typeface="+mn-ea"/>
                      <a:cs typeface="Arial Narrow"/>
                    </a:rPr>
                    <a:t>Systems Engineering</a:t>
                  </a:r>
                </a:p>
              </p:txBody>
            </p:sp>
          </p:grpSp>
        </p:grpSp>
        <p:pic>
          <p:nvPicPr>
            <p:cNvPr id="7" name="Picture 2"/>
            <p:cNvPicPr>
              <a:picLocks noChangeAspect="1" noChangeArrowheads="1"/>
            </p:cNvPicPr>
            <p:nvPr/>
          </p:nvPicPr>
          <p:blipFill>
            <a:blip r:embed="rId21" cstate="print">
              <a:lum bright="30000" contrast="30000"/>
            </a:blip>
            <a:srcRect/>
            <a:stretch>
              <a:fillRect/>
            </a:stretch>
          </p:blipFill>
          <p:spPr bwMode="auto">
            <a:xfrm>
              <a:off x="2029821" y="5472479"/>
              <a:ext cx="355555" cy="524893"/>
            </a:xfrm>
            <a:prstGeom prst="rect">
              <a:avLst/>
            </a:prstGeom>
            <a:noFill/>
            <a:ln w="9525">
              <a:noFill/>
              <a:miter lim="800000"/>
              <a:headEnd/>
              <a:tailEnd/>
            </a:ln>
          </p:spPr>
        </p:pic>
        <p:pic>
          <p:nvPicPr>
            <p:cNvPr id="8" name="Picture 38" descr="Gilles Moury">
              <a:hlinkClick r:id="rId22"/>
            </p:cNvPr>
            <p:cNvPicPr>
              <a:picLocks noChangeAspect="1" noChangeArrowheads="1"/>
            </p:cNvPicPr>
            <p:nvPr/>
          </p:nvPicPr>
          <p:blipFill>
            <a:blip r:embed="rId23" cstate="print"/>
            <a:srcRect/>
            <a:stretch>
              <a:fillRect/>
            </a:stretch>
          </p:blipFill>
          <p:spPr bwMode="auto">
            <a:xfrm>
              <a:off x="2421320" y="5486864"/>
              <a:ext cx="377348" cy="504952"/>
            </a:xfrm>
            <a:prstGeom prst="rect">
              <a:avLst/>
            </a:prstGeom>
            <a:noFill/>
            <a:ln w="9525">
              <a:noFill/>
              <a:miter lim="800000"/>
              <a:headEnd/>
              <a:tailEnd/>
            </a:ln>
          </p:spPr>
        </p:pic>
        <p:pic>
          <p:nvPicPr>
            <p:cNvPr id="9" name="Picture 40" descr="Dai Stanton">
              <a:hlinkClick r:id="rId24"/>
            </p:cNvPr>
            <p:cNvPicPr>
              <a:picLocks noChangeAspect="1" noChangeArrowheads="1"/>
            </p:cNvPicPr>
            <p:nvPr/>
          </p:nvPicPr>
          <p:blipFill>
            <a:blip r:embed="rId25" cstate="print">
              <a:lum bright="20000" contrast="30000"/>
            </a:blip>
            <a:srcRect/>
            <a:stretch>
              <a:fillRect/>
            </a:stretch>
          </p:blipFill>
          <p:spPr bwMode="auto">
            <a:xfrm>
              <a:off x="4533595" y="5535410"/>
              <a:ext cx="334947" cy="466725"/>
            </a:xfrm>
            <a:prstGeom prst="rect">
              <a:avLst/>
            </a:prstGeom>
            <a:noFill/>
            <a:ln w="9525">
              <a:noFill/>
              <a:miter lim="800000"/>
              <a:headEnd/>
              <a:tailEnd/>
            </a:ln>
          </p:spPr>
        </p:pic>
        <p:pic>
          <p:nvPicPr>
            <p:cNvPr id="10" name="Picture 31" descr="Takahiro Yamada">
              <a:hlinkClick r:id="rId26"/>
            </p:cNvPr>
            <p:cNvPicPr>
              <a:picLocks noChangeAspect="1" noChangeArrowheads="1"/>
            </p:cNvPicPr>
            <p:nvPr/>
          </p:nvPicPr>
          <p:blipFill>
            <a:blip r:embed="rId27" cstate="print">
              <a:lum bright="20000"/>
            </a:blip>
            <a:srcRect/>
            <a:stretch>
              <a:fillRect/>
            </a:stretch>
          </p:blipFill>
          <p:spPr bwMode="auto">
            <a:xfrm>
              <a:off x="4418380" y="1316725"/>
              <a:ext cx="339708" cy="414338"/>
            </a:xfrm>
            <a:prstGeom prst="rect">
              <a:avLst/>
            </a:prstGeom>
            <a:noFill/>
            <a:ln w="9525">
              <a:noFill/>
              <a:miter lim="800000"/>
              <a:headEnd/>
              <a:tailEnd/>
            </a:ln>
          </p:spPr>
        </p:pic>
        <p:pic>
          <p:nvPicPr>
            <p:cNvPr id="11" name="Picture 33" descr="ErikBarkleySmall"/>
            <p:cNvPicPr>
              <a:picLocks noChangeAspect="1" noChangeArrowheads="1"/>
            </p:cNvPicPr>
            <p:nvPr/>
          </p:nvPicPr>
          <p:blipFill>
            <a:blip r:embed="rId28" cstate="print"/>
            <a:srcRect/>
            <a:stretch>
              <a:fillRect/>
            </a:stretch>
          </p:blipFill>
          <p:spPr bwMode="auto">
            <a:xfrm>
              <a:off x="3061604" y="5410178"/>
              <a:ext cx="410927" cy="589025"/>
            </a:xfrm>
            <a:prstGeom prst="rect">
              <a:avLst/>
            </a:prstGeom>
            <a:noFill/>
            <a:ln w="9525">
              <a:noFill/>
              <a:miter lim="800000"/>
              <a:headEnd/>
              <a:tailEnd/>
            </a:ln>
          </p:spPr>
        </p:pic>
        <p:pic>
          <p:nvPicPr>
            <p:cNvPr id="12" name="Picture 30" descr="Peter M. Shames ">
              <a:hlinkClick r:id="rId29"/>
            </p:cNvPr>
            <p:cNvPicPr>
              <a:picLocks noChangeAspect="1" noChangeArrowheads="1"/>
            </p:cNvPicPr>
            <p:nvPr/>
          </p:nvPicPr>
          <p:blipFill>
            <a:blip r:embed="rId30" cstate="print"/>
            <a:srcRect/>
            <a:stretch>
              <a:fillRect/>
            </a:stretch>
          </p:blipFill>
          <p:spPr bwMode="auto">
            <a:xfrm>
              <a:off x="3995925" y="1316725"/>
              <a:ext cx="333359" cy="434975"/>
            </a:xfrm>
            <a:prstGeom prst="rect">
              <a:avLst/>
            </a:prstGeom>
            <a:noFill/>
            <a:ln w="9525">
              <a:noFill/>
              <a:miter lim="800000"/>
              <a:headEnd/>
              <a:tailEnd/>
            </a:ln>
          </p:spPr>
        </p:pic>
        <p:pic>
          <p:nvPicPr>
            <p:cNvPr id="13" name="Picture 1"/>
            <p:cNvPicPr>
              <a:picLocks noChangeAspect="1" noChangeArrowheads="1"/>
            </p:cNvPicPr>
            <p:nvPr/>
          </p:nvPicPr>
          <p:blipFill>
            <a:blip r:embed="rId31" cstate="print"/>
            <a:srcRect/>
            <a:stretch>
              <a:fillRect/>
            </a:stretch>
          </p:blipFill>
          <p:spPr bwMode="auto">
            <a:xfrm>
              <a:off x="957341" y="1257409"/>
              <a:ext cx="370026" cy="493368"/>
            </a:xfrm>
            <a:prstGeom prst="rect">
              <a:avLst/>
            </a:prstGeom>
            <a:noFill/>
            <a:ln w="9525">
              <a:noFill/>
              <a:miter lim="800000"/>
              <a:headEnd/>
              <a:tailEnd/>
            </a:ln>
          </p:spPr>
        </p:pic>
      </p:grpSp>
      <p:sp>
        <p:nvSpPr>
          <p:cNvPr id="163" name="Rounded Rectangle 162"/>
          <p:cNvSpPr/>
          <p:nvPr/>
        </p:nvSpPr>
        <p:spPr bwMode="auto">
          <a:xfrm>
            <a:off x="2234588" y="1252201"/>
            <a:ext cx="634577" cy="234191"/>
          </a:xfrm>
          <a:prstGeom prst="roundRect">
            <a:avLst>
              <a:gd name="adj" fmla="val 16667"/>
            </a:avLst>
          </a:prstGeom>
          <a:solidFill>
            <a:srgbClr val="D27D00"/>
          </a:solidFill>
          <a:ln>
            <a:noFill/>
            <a:headEnd/>
            <a:tailEnd/>
          </a:ln>
        </p:spPr>
        <p:style>
          <a:lnRef idx="1">
            <a:schemeClr val="dk1"/>
          </a:lnRef>
          <a:fillRef idx="2">
            <a:schemeClr val="dk1"/>
          </a:fillRef>
          <a:effectRef idx="1">
            <a:schemeClr val="dk1"/>
          </a:effectRef>
          <a:fontRef idx="minor">
            <a:schemeClr val="dk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FFFFFF"/>
                </a:solidFill>
                <a:effectLst/>
                <a:uLnTx/>
                <a:uFillTx/>
                <a:latin typeface="Arial Narrow"/>
                <a:ea typeface="+mn-ea"/>
                <a:cs typeface="Arial Narrow"/>
              </a:rPr>
              <a:t>CESG Chairs</a:t>
            </a:r>
            <a:endParaRPr kumimoji="0" lang="en-US" sz="800" b="1" i="0" u="none" strike="noStrike" kern="1200" cap="none" spc="0" normalizeH="0" baseline="0" noProof="0" dirty="0">
              <a:ln>
                <a:noFill/>
              </a:ln>
              <a:solidFill>
                <a:srgbClr val="FFFFFF"/>
              </a:solidFill>
              <a:effectLst/>
              <a:uLnTx/>
              <a:uFillTx/>
              <a:latin typeface="Arial Narrow"/>
              <a:ea typeface="+mn-ea"/>
              <a:cs typeface="Arial Narrow"/>
            </a:endParaRPr>
          </a:p>
        </p:txBody>
      </p:sp>
      <p:pic>
        <p:nvPicPr>
          <p:cNvPr id="164" name="Picture 2"/>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6250217" y="5756008"/>
            <a:ext cx="353680" cy="510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 name="Picture 3"/>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5480678" y="1560646"/>
            <a:ext cx="334397" cy="459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6" name="Picture 7"/>
          <p:cNvPicPr>
            <a:picLocks noChangeAspect="1" noChangeArrowheads="1"/>
          </p:cNvPicPr>
          <p:nvPr/>
        </p:nvPicPr>
        <p:blipFill rotWithShape="1">
          <a:blip r:embed="rId34" cstate="print">
            <a:extLst>
              <a:ext uri="{28A0092B-C50C-407E-A947-70E740481C1C}">
                <a14:useLocalDpi xmlns:a14="http://schemas.microsoft.com/office/drawing/2010/main" val="0"/>
              </a:ext>
            </a:extLst>
          </a:blip>
          <a:srcRect l="1874" t="-10575" r="30460" b="-7447"/>
          <a:stretch/>
        </p:blipFill>
        <p:spPr bwMode="auto">
          <a:xfrm>
            <a:off x="6603897" y="5740758"/>
            <a:ext cx="483910" cy="56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7" name="Picture 8"/>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5585767" y="5756008"/>
            <a:ext cx="472425" cy="47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8" name="Picture 167" descr="Tai smile2 img-1843.jpg"/>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552570" y="1559441"/>
            <a:ext cx="375250" cy="460636"/>
          </a:xfrm>
          <a:prstGeom prst="rect">
            <a:avLst/>
          </a:prstGeom>
        </p:spPr>
      </p:pic>
      <p:pic>
        <p:nvPicPr>
          <p:cNvPr id="169" name="Picture 2" descr="Scott Burleigh"/>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188704" y="5740002"/>
            <a:ext cx="346499" cy="500499"/>
          </a:xfrm>
          <a:prstGeom prst="rect">
            <a:avLst/>
          </a:prstGeom>
          <a:noFill/>
          <a:extLst>
            <a:ext uri="{909E8E84-426E-40DD-AFC4-6F175D3DCCD1}">
              <a14:hiddenFill xmlns:a14="http://schemas.microsoft.com/office/drawing/2010/main">
                <a:solidFill>
                  <a:srgbClr val="FFFFFF"/>
                </a:solidFill>
              </a14:hiddenFill>
            </a:ext>
          </a:extLst>
        </p:spPr>
      </p:pic>
      <p:pic>
        <p:nvPicPr>
          <p:cNvPr id="170" name="Picture 4" descr="Jonathan Wilmot"/>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021078" y="5740002"/>
            <a:ext cx="366260" cy="531668"/>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6" descr="Xiongwen H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431051" y="5738155"/>
            <a:ext cx="362716" cy="582937"/>
          </a:xfrm>
          <a:prstGeom prst="rect">
            <a:avLst/>
          </a:prstGeom>
          <a:noFill/>
          <a:extLst>
            <a:ext uri="{909E8E84-426E-40DD-AFC4-6F175D3DCCD1}">
              <a14:hiddenFill xmlns:a14="http://schemas.microsoft.com/office/drawing/2010/main">
                <a:solidFill>
                  <a:srgbClr val="FFFFFF"/>
                </a:solidFill>
              </a14:hiddenFill>
            </a:ext>
          </a:extLst>
        </p:spPr>
      </p:pic>
      <p:sp>
        <p:nvSpPr>
          <p:cNvPr id="172" name="TextBox 171"/>
          <p:cNvSpPr txBox="1"/>
          <p:nvPr/>
        </p:nvSpPr>
        <p:spPr>
          <a:xfrm>
            <a:off x="3595983" y="1286951"/>
            <a:ext cx="938077" cy="584775"/>
          </a:xfrm>
          <a:prstGeom prst="rect">
            <a:avLst/>
          </a:prstGeom>
          <a:solidFill>
            <a:srgbClr val="FFFF99"/>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smtClean="0">
                <a:ln>
                  <a:noFill/>
                </a:ln>
                <a:solidFill>
                  <a:srgbClr val="000000"/>
                </a:solidFill>
                <a:effectLst/>
                <a:uLnTx/>
                <a:uFillTx/>
                <a:latin typeface="Arial" charset="0"/>
                <a:ea typeface="+mn-ea"/>
                <a:cs typeface="+mn-cs"/>
              </a:rPr>
              <a:t>6 Areas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smtClean="0">
                <a:ln>
                  <a:noFill/>
                </a:ln>
                <a:solidFill>
                  <a:srgbClr val="000000"/>
                </a:solidFill>
                <a:effectLst/>
                <a:uLnTx/>
                <a:uFillTx/>
                <a:latin typeface="Arial" charset="0"/>
                <a:ea typeface="+mn-ea"/>
                <a:cs typeface="+mn-cs"/>
              </a:rPr>
              <a:t>23 WGs</a:t>
            </a:r>
            <a:endParaRPr kumimoji="0" lang="en-GB" sz="1600" b="1"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73" name="Picture 172"/>
          <p:cNvPicPr>
            <a:picLocks noChangeAspect="1"/>
          </p:cNvPicPr>
          <p:nvPr/>
        </p:nvPicPr>
        <p:blipFill rotWithShape="1">
          <a:blip r:embed="rId40" cstate="print">
            <a:extLst>
              <a:ext uri="{28A0092B-C50C-407E-A947-70E740481C1C}">
                <a14:useLocalDpi xmlns:a14="http://schemas.microsoft.com/office/drawing/2010/main" val="0"/>
              </a:ext>
            </a:extLst>
          </a:blip>
          <a:srcRect t="18132"/>
          <a:stretch/>
        </p:blipFill>
        <p:spPr>
          <a:xfrm>
            <a:off x="4539124" y="5669586"/>
            <a:ext cx="467183" cy="558847"/>
          </a:xfrm>
          <a:prstGeom prst="rect">
            <a:avLst/>
          </a:prstGeom>
        </p:spPr>
      </p:pic>
    </p:spTree>
    <p:extLst>
      <p:ext uri="{BB962C8B-B14F-4D97-AF65-F5344CB8AC3E}">
        <p14:creationId xmlns:p14="http://schemas.microsoft.com/office/powerpoint/2010/main" val="3555388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398" y="241385"/>
            <a:ext cx="8229600" cy="460860"/>
          </a:xfrm>
        </p:spPr>
        <p:txBody>
          <a:bodyPr/>
          <a:lstStyle/>
          <a:p>
            <a:r>
              <a:rPr lang="en-US" dirty="0"/>
              <a:t>CMC/CESG Poll Statistics since </a:t>
            </a:r>
            <a:r>
              <a:rPr lang="en-US" dirty="0" smtClean="0"/>
              <a:t>Fall </a:t>
            </a:r>
            <a:r>
              <a:rPr lang="en-US" dirty="0"/>
              <a:t>Meeting </a:t>
            </a:r>
            <a:r>
              <a:rPr lang="en-US" dirty="0" smtClean="0"/>
              <a:t>2019</a:t>
            </a:r>
            <a:endParaRPr lang="en-US" dirty="0"/>
          </a:p>
        </p:txBody>
      </p:sp>
      <p:sp>
        <p:nvSpPr>
          <p:cNvPr id="3" name="Content Placeholder 2"/>
          <p:cNvSpPr>
            <a:spLocks noGrp="1"/>
          </p:cNvSpPr>
          <p:nvPr>
            <p:ph idx="1"/>
          </p:nvPr>
        </p:nvSpPr>
        <p:spPr>
          <a:xfrm>
            <a:off x="577748" y="702245"/>
            <a:ext cx="11010900" cy="5518230"/>
          </a:xfrm>
        </p:spPr>
        <p:txBody>
          <a:bodyPr/>
          <a:lstStyle/>
          <a:p>
            <a:pPr marL="0" indent="0" eaLnBrk="1" hangingPunct="1">
              <a:lnSpc>
                <a:spcPct val="107000"/>
              </a:lnSpc>
              <a:spcBef>
                <a:spcPts val="0"/>
              </a:spcBef>
              <a:spcAft>
                <a:spcPts val="0"/>
              </a:spcAft>
              <a:buSzTx/>
              <a:buNone/>
            </a:pPr>
            <a:r>
              <a:rPr lang="en-US" sz="2000" kern="1200" dirty="0" smtClean="0">
                <a:latin typeface="Arial" panose="020B0604020202020204" pitchFamily="34" charset="0"/>
                <a:ea typeface="Calibri" panose="020F0502020204030204" pitchFamily="34" charset="0"/>
                <a:cs typeface="Times New Roman" panose="02020603050405020304" pitchFamily="18" charset="0"/>
              </a:rPr>
              <a:t>CMC </a:t>
            </a:r>
            <a:r>
              <a:rPr lang="en-US" sz="2000" kern="1200" dirty="0">
                <a:latin typeface="Arial" panose="020B0604020202020204" pitchFamily="34" charset="0"/>
                <a:ea typeface="Calibri" panose="020F0502020204030204" pitchFamily="34" charset="0"/>
                <a:cs typeface="Times New Roman" panose="02020603050405020304" pitchFamily="18" charset="0"/>
              </a:rPr>
              <a:t>closed Polls</a:t>
            </a:r>
            <a:endParaRPr lang="en-US" sz="1100" kern="1200" dirty="0">
              <a:latin typeface="Calibri" panose="020F0502020204030204" pitchFamily="34" charset="0"/>
              <a:ea typeface="Calibri" panose="020F0502020204030204" pitchFamily="34" charset="0"/>
              <a:cs typeface="Times New Roman" panose="02020603050405020304" pitchFamily="18" charset="0"/>
            </a:endParaRPr>
          </a:p>
          <a:p>
            <a:pPr marL="0" indent="0" eaLnBrk="1" hangingPunct="1">
              <a:lnSpc>
                <a:spcPct val="107000"/>
              </a:lnSpc>
              <a:spcBef>
                <a:spcPts val="0"/>
              </a:spcBef>
              <a:spcAft>
                <a:spcPts val="0"/>
              </a:spcAft>
              <a:buSzTx/>
              <a:buNone/>
            </a:pPr>
            <a:r>
              <a:rPr lang="en-US" sz="1800" kern="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Publication</a:t>
            </a:r>
          </a:p>
          <a:p>
            <a:pPr marL="269875" lvl="1" indent="-269875" eaLnBrk="1" hangingPunct="1">
              <a:lnSpc>
                <a:spcPct val="107000"/>
              </a:lnSpc>
              <a:spcBef>
                <a:spcPts val="0"/>
              </a:spcBef>
              <a:spcAft>
                <a:spcPts val="0"/>
              </a:spcAft>
              <a:buSzTx/>
              <a:buFont typeface="Wingdings" panose="05000000000000000000" pitchFamily="2" charset="2"/>
              <a:buChar char="ü"/>
            </a:pPr>
            <a:r>
              <a:rPr lang="en-GB" sz="1400" dirty="0">
                <a:solidFill>
                  <a:srgbClr val="00B050"/>
                </a:solidFill>
              </a:rPr>
              <a:t>CCSDS 350.7-G-2, Security Guide for Mission Planners</a:t>
            </a:r>
          </a:p>
          <a:p>
            <a:pPr marL="269875" lvl="1" indent="-269875" eaLnBrk="1" hangingPunct="1">
              <a:lnSpc>
                <a:spcPct val="107000"/>
              </a:lnSpc>
              <a:spcBef>
                <a:spcPts val="0"/>
              </a:spcBef>
              <a:spcAft>
                <a:spcPts val="0"/>
              </a:spcAft>
              <a:buSzTx/>
              <a:buFont typeface="Wingdings" panose="05000000000000000000" pitchFamily="2" charset="2"/>
              <a:buChar char="ü"/>
            </a:pPr>
            <a:r>
              <a:rPr lang="en-GB" sz="1400" dirty="0">
                <a:solidFill>
                  <a:schemeClr val="accent1">
                    <a:lumMod val="50000"/>
                  </a:schemeClr>
                </a:solidFill>
              </a:rPr>
              <a:t>CCSDS 876.0-B-1, Spacecraft On-board Interface Services—XML Specification for Electronic Data Sheets</a:t>
            </a:r>
            <a:endParaRPr lang="en-GB" sz="1400" dirty="0">
              <a:solidFill>
                <a:srgbClr val="00B050"/>
              </a:solidFill>
            </a:endParaRPr>
          </a:p>
          <a:p>
            <a:pPr marL="269875" lvl="1" indent="-269875" eaLnBrk="1" hangingPunct="1">
              <a:lnSpc>
                <a:spcPct val="107000"/>
              </a:lnSpc>
              <a:spcBef>
                <a:spcPts val="0"/>
              </a:spcBef>
              <a:spcAft>
                <a:spcPts val="0"/>
              </a:spcAft>
              <a:buSzTx/>
              <a:buFont typeface="Wingdings" panose="05000000000000000000" pitchFamily="2" charset="2"/>
              <a:buChar char="ü"/>
            </a:pPr>
            <a:r>
              <a:rPr lang="en-GB" sz="1400" dirty="0" smtClean="0">
                <a:solidFill>
                  <a:srgbClr val="00B050"/>
                </a:solidFill>
              </a:rPr>
              <a:t>CCSDS </a:t>
            </a:r>
            <a:r>
              <a:rPr lang="en-GB" sz="1400" dirty="0">
                <a:solidFill>
                  <a:srgbClr val="00B050"/>
                </a:solidFill>
              </a:rPr>
              <a:t>130.11-G-1, SCCC—Summary of Definition and Performance</a:t>
            </a:r>
          </a:p>
          <a:p>
            <a:pPr marL="269875" lvl="1" indent="-269875" eaLnBrk="1" hangingPunct="1">
              <a:lnSpc>
                <a:spcPct val="107000"/>
              </a:lnSpc>
              <a:spcBef>
                <a:spcPts val="0"/>
              </a:spcBef>
              <a:spcAft>
                <a:spcPts val="0"/>
              </a:spcAft>
              <a:buSzTx/>
              <a:buFont typeface="Wingdings" panose="05000000000000000000" pitchFamily="2" charset="2"/>
              <a:buChar char="ü"/>
            </a:pPr>
            <a:r>
              <a:rPr lang="en-GB" sz="1400" dirty="0">
                <a:solidFill>
                  <a:schemeClr val="accent1">
                    <a:lumMod val="50000"/>
                  </a:schemeClr>
                </a:solidFill>
              </a:rPr>
              <a:t>CCSDS 232.1-B-2 Cor. 1, Technical Corrigendum 1 to CCSDS </a:t>
            </a:r>
            <a:r>
              <a:rPr lang="en-GB" sz="1400" dirty="0" smtClean="0">
                <a:solidFill>
                  <a:schemeClr val="accent1">
                    <a:lumMod val="50000"/>
                  </a:schemeClr>
                </a:solidFill>
              </a:rPr>
              <a:t>232.1-B-2 (COP-1)</a:t>
            </a:r>
            <a:endParaRPr lang="en-GB" sz="1400" dirty="0">
              <a:solidFill>
                <a:schemeClr val="accent1">
                  <a:lumMod val="50000"/>
                </a:schemeClr>
              </a:solidFill>
            </a:endParaRPr>
          </a:p>
          <a:p>
            <a:pPr marL="269875" lvl="1" indent="-269875" eaLnBrk="1" hangingPunct="1">
              <a:lnSpc>
                <a:spcPct val="107000"/>
              </a:lnSpc>
              <a:spcBef>
                <a:spcPts val="0"/>
              </a:spcBef>
              <a:spcAft>
                <a:spcPts val="0"/>
              </a:spcAft>
              <a:buSzTx/>
              <a:buFont typeface="Wingdings" panose="05000000000000000000" pitchFamily="2" charset="2"/>
              <a:buChar char="ü"/>
            </a:pPr>
            <a:r>
              <a:rPr lang="en-GB" sz="1400" dirty="0">
                <a:solidFill>
                  <a:srgbClr val="00B050"/>
                </a:solidFill>
              </a:rPr>
              <a:t>CCSDS 350.4-G-2, CCSDS Guide for Secure System Interconnection</a:t>
            </a:r>
          </a:p>
          <a:p>
            <a:pPr eaLnBrk="1" hangingPunct="1">
              <a:lnSpc>
                <a:spcPct val="107000"/>
              </a:lnSpc>
              <a:spcBef>
                <a:spcPts val="0"/>
              </a:spcBef>
              <a:spcAft>
                <a:spcPts val="0"/>
              </a:spcAft>
              <a:buSzTx/>
              <a:buFont typeface="Wingdings" panose="05000000000000000000" pitchFamily="2" charset="2"/>
              <a:buChar char="ü"/>
            </a:pPr>
            <a:r>
              <a:rPr lang="en-GB" sz="1400" dirty="0" smtClean="0">
                <a:solidFill>
                  <a:srgbClr val="00B050"/>
                </a:solidFill>
              </a:rPr>
              <a:t>CCSDS </a:t>
            </a:r>
            <a:r>
              <a:rPr lang="en-GB" sz="1400" dirty="0">
                <a:solidFill>
                  <a:srgbClr val="00B050"/>
                </a:solidFill>
              </a:rPr>
              <a:t>120.3-G-1, Spectral Pre-Processing Transform for Multispectral &amp; Hyperspectral Image Compression</a:t>
            </a:r>
          </a:p>
          <a:p>
            <a:pPr eaLnBrk="1" hangingPunct="1">
              <a:lnSpc>
                <a:spcPct val="107000"/>
              </a:lnSpc>
              <a:spcBef>
                <a:spcPts val="0"/>
              </a:spcBef>
              <a:spcAft>
                <a:spcPts val="0"/>
              </a:spcAft>
              <a:buSzTx/>
              <a:buFont typeface="Wingdings" panose="05000000000000000000" pitchFamily="2" charset="2"/>
              <a:buChar char="ü"/>
            </a:pPr>
            <a:r>
              <a:rPr lang="en-GB" sz="1400" dirty="0">
                <a:solidFill>
                  <a:srgbClr val="E814F5"/>
                </a:solidFill>
              </a:rPr>
              <a:t>CCSDS 921.2-M-1, Guidelines for the Specification of Cross Support Transfer Services </a:t>
            </a:r>
          </a:p>
          <a:p>
            <a:pPr eaLnBrk="1" hangingPunct="1">
              <a:lnSpc>
                <a:spcPct val="107000"/>
              </a:lnSpc>
              <a:spcBef>
                <a:spcPts val="0"/>
              </a:spcBef>
              <a:spcAft>
                <a:spcPts val="0"/>
              </a:spcAft>
              <a:buSzTx/>
              <a:buFont typeface="Wingdings" panose="05000000000000000000" pitchFamily="2" charset="2"/>
              <a:buChar char="ü"/>
            </a:pPr>
            <a:r>
              <a:rPr lang="en-GB" sz="1400" dirty="0">
                <a:solidFill>
                  <a:schemeClr val="accent1">
                    <a:lumMod val="50000"/>
                  </a:schemeClr>
                </a:solidFill>
              </a:rPr>
              <a:t>CCSDS 401.0-B-29, Radio Frequency and Modulation Systems—Part 1: Earth Stations and Spacecraft </a:t>
            </a:r>
          </a:p>
          <a:p>
            <a:pPr eaLnBrk="1" hangingPunct="1">
              <a:lnSpc>
                <a:spcPct val="107000"/>
              </a:lnSpc>
              <a:spcBef>
                <a:spcPts val="0"/>
              </a:spcBef>
              <a:spcAft>
                <a:spcPts val="0"/>
              </a:spcAft>
              <a:buSzTx/>
              <a:buFont typeface="Wingdings" panose="05000000000000000000" pitchFamily="2" charset="2"/>
              <a:buChar char="ü"/>
            </a:pPr>
            <a:r>
              <a:rPr lang="en-GB" sz="1400" dirty="0">
                <a:solidFill>
                  <a:srgbClr val="00B050"/>
                </a:solidFill>
              </a:rPr>
              <a:t>CCSDS 350.0-G-3, The Application of Security to CCSDS Protocols (Green Book, Issue 3)</a:t>
            </a:r>
          </a:p>
          <a:p>
            <a:pPr eaLnBrk="1" hangingPunct="1">
              <a:lnSpc>
                <a:spcPct val="107000"/>
              </a:lnSpc>
              <a:spcBef>
                <a:spcPts val="0"/>
              </a:spcBef>
              <a:spcAft>
                <a:spcPts val="0"/>
              </a:spcAft>
              <a:buSzTx/>
              <a:buFont typeface="Wingdings" panose="05000000000000000000" pitchFamily="2" charset="2"/>
              <a:buChar char="ü"/>
            </a:pPr>
            <a:r>
              <a:rPr lang="en-GB" sz="1400" dirty="0">
                <a:solidFill>
                  <a:schemeClr val="accent1">
                    <a:lumMod val="50000"/>
                  </a:schemeClr>
                </a:solidFill>
              </a:rPr>
              <a:t>CCSDS 123.0-B-2, Low-Complexity Lossless and Near-Lossless Multispectral and Hyperspectral Image Compression (Blue Book, Issue 2)</a:t>
            </a:r>
            <a:r>
              <a:rPr lang="en-GB" sz="1400" dirty="0"/>
              <a:t> </a:t>
            </a:r>
          </a:p>
          <a:p>
            <a:pPr eaLnBrk="1" hangingPunct="1">
              <a:lnSpc>
                <a:spcPct val="107000"/>
              </a:lnSpc>
              <a:spcBef>
                <a:spcPts val="0"/>
              </a:spcBef>
              <a:spcAft>
                <a:spcPts val="0"/>
              </a:spcAft>
              <a:buSzTx/>
              <a:buFont typeface="Wingdings" panose="05000000000000000000" pitchFamily="2" charset="2"/>
              <a:buChar char="ü"/>
            </a:pPr>
            <a:r>
              <a:rPr lang="en-GB" sz="1400" dirty="0">
                <a:solidFill>
                  <a:srgbClr val="FFC000"/>
                </a:solidFill>
              </a:rPr>
              <a:t>CCSDS 141.11-O-1, Optical High Data Rate (HDR) Communication—1064 NM (Orange Book, Issue 1)</a:t>
            </a:r>
          </a:p>
          <a:p>
            <a:pPr eaLnBrk="1" hangingPunct="1">
              <a:lnSpc>
                <a:spcPct val="107000"/>
              </a:lnSpc>
              <a:spcBef>
                <a:spcPts val="0"/>
              </a:spcBef>
              <a:spcAft>
                <a:spcPts val="0"/>
              </a:spcAft>
              <a:buSzTx/>
              <a:buFont typeface="Wingdings" panose="05000000000000000000" pitchFamily="2" charset="2"/>
              <a:buChar char="ü"/>
            </a:pPr>
            <a:r>
              <a:rPr lang="en-GB" sz="1400" dirty="0">
                <a:solidFill>
                  <a:srgbClr val="E814F5"/>
                </a:solidFill>
              </a:rPr>
              <a:t>CCSDS 523.2-M-1, Mission Operations Message Abstraction Layer—C++ API (Magenta Book, Issue 1) </a:t>
            </a:r>
          </a:p>
          <a:p>
            <a:pPr eaLnBrk="1" hangingPunct="1">
              <a:lnSpc>
                <a:spcPct val="107000"/>
              </a:lnSpc>
              <a:spcBef>
                <a:spcPts val="0"/>
              </a:spcBef>
              <a:spcAft>
                <a:spcPts val="0"/>
              </a:spcAft>
              <a:buSzTx/>
              <a:buFont typeface="Wingdings" panose="05000000000000000000" pitchFamily="2" charset="2"/>
              <a:buChar char="ü"/>
            </a:pPr>
            <a:r>
              <a:rPr lang="en-GB" sz="1400" dirty="0">
                <a:solidFill>
                  <a:srgbClr val="00B050"/>
                </a:solidFill>
              </a:rPr>
              <a:t>CCSDS 706.2-G-2, Voice Communications (Green Book, Issue 2)</a:t>
            </a:r>
            <a:r>
              <a:rPr lang="en-GB" sz="1400" dirty="0"/>
              <a:t> </a:t>
            </a:r>
          </a:p>
          <a:p>
            <a:pPr eaLnBrk="1" hangingPunct="1">
              <a:lnSpc>
                <a:spcPct val="107000"/>
              </a:lnSpc>
              <a:spcBef>
                <a:spcPts val="0"/>
              </a:spcBef>
              <a:spcAft>
                <a:spcPts val="0"/>
              </a:spcAft>
              <a:buSzTx/>
              <a:buFont typeface="Wingdings" panose="05000000000000000000" pitchFamily="2" charset="2"/>
              <a:buChar char="ü"/>
            </a:pPr>
            <a:r>
              <a:rPr lang="en-GB" sz="1400" dirty="0">
                <a:solidFill>
                  <a:schemeClr val="accent1">
                    <a:lumMod val="50000"/>
                  </a:schemeClr>
                </a:solidFill>
              </a:rPr>
              <a:t>CCSDS 732.1-B-1, Unified Space Data Link Protocol (Blue Book, Issue 1) </a:t>
            </a:r>
          </a:p>
          <a:p>
            <a:pPr eaLnBrk="1" hangingPunct="1">
              <a:lnSpc>
                <a:spcPct val="107000"/>
              </a:lnSpc>
              <a:spcBef>
                <a:spcPts val="0"/>
              </a:spcBef>
              <a:spcAft>
                <a:spcPts val="0"/>
              </a:spcAft>
              <a:buSzTx/>
              <a:buFont typeface="Wingdings" panose="05000000000000000000" pitchFamily="2" charset="2"/>
              <a:buChar char="ü"/>
            </a:pPr>
            <a:endParaRPr lang="en-GB" sz="1100" dirty="0">
              <a:solidFill>
                <a:schemeClr val="accent1">
                  <a:lumMod val="50000"/>
                </a:schemeClr>
              </a:solidFill>
            </a:endParaRPr>
          </a:p>
          <a:p>
            <a:pPr marL="0" indent="0" eaLnBrk="1" hangingPunct="1">
              <a:lnSpc>
                <a:spcPct val="107000"/>
              </a:lnSpc>
              <a:spcBef>
                <a:spcPts val="0"/>
              </a:spcBef>
              <a:spcAft>
                <a:spcPts val="0"/>
              </a:spcAft>
              <a:buSzTx/>
              <a:buNone/>
            </a:pPr>
            <a:r>
              <a:rPr lang="en-US" sz="1800" kern="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Agency Review</a:t>
            </a:r>
          </a:p>
          <a:p>
            <a:pPr eaLnBrk="1" hangingPunct="1">
              <a:lnSpc>
                <a:spcPct val="107000"/>
              </a:lnSpc>
              <a:spcBef>
                <a:spcPts val="0"/>
              </a:spcBef>
              <a:spcAft>
                <a:spcPts val="0"/>
              </a:spcAft>
              <a:buSzTx/>
              <a:buFont typeface="Wingdings" panose="05000000000000000000" pitchFamily="2" charset="2"/>
              <a:buChar char="ü"/>
            </a:pPr>
            <a:r>
              <a:rPr lang="en-GB" sz="1400" dirty="0">
                <a:solidFill>
                  <a:srgbClr val="FF99CC"/>
                </a:solidFill>
                <a:latin typeface="Segoe UI" panose="020B0502040204020203" pitchFamily="34" charset="0"/>
                <a:ea typeface="Times New Roman" panose="02020603050405020304" pitchFamily="18" charset="0"/>
              </a:rPr>
              <a:t>CCSDS 211.2-P-2.1, Proximity-1 Space Link Protocol—Coding and Synchronization Sublayer (Pink Sheets, Issue 2.1)</a:t>
            </a:r>
          </a:p>
          <a:p>
            <a:pPr eaLnBrk="1" hangingPunct="1">
              <a:lnSpc>
                <a:spcPct val="107000"/>
              </a:lnSpc>
              <a:spcBef>
                <a:spcPts val="0"/>
              </a:spcBef>
              <a:spcAft>
                <a:spcPts val="0"/>
              </a:spcAft>
              <a:buSzTx/>
              <a:buFont typeface="Wingdings" panose="05000000000000000000" pitchFamily="2" charset="2"/>
              <a:buChar char="ü"/>
            </a:pPr>
            <a:r>
              <a:rPr lang="en-GB" sz="1400" dirty="0">
                <a:solidFill>
                  <a:srgbClr val="FF99CC"/>
                </a:solidFill>
                <a:latin typeface="Segoe UI" panose="020B0502040204020203" pitchFamily="34" charset="0"/>
                <a:ea typeface="Times New Roman" panose="02020603050405020304" pitchFamily="18" charset="0"/>
              </a:rPr>
              <a:t>CCSDS 851.0-P-1.1, Spacecraft On-board Interface Services—Subnetwork Packet Service (Pink Book, Issue 1.1) </a:t>
            </a:r>
          </a:p>
          <a:p>
            <a:pPr eaLnBrk="1" hangingPunct="1">
              <a:lnSpc>
                <a:spcPct val="107000"/>
              </a:lnSpc>
              <a:spcBef>
                <a:spcPts val="0"/>
              </a:spcBef>
              <a:spcAft>
                <a:spcPts val="0"/>
              </a:spcAft>
              <a:buSzTx/>
              <a:buFont typeface="Wingdings" panose="05000000000000000000" pitchFamily="2" charset="2"/>
              <a:buChar char="ü"/>
            </a:pPr>
            <a:r>
              <a:rPr lang="en-GB" sz="1400" dirty="0">
                <a:solidFill>
                  <a:srgbClr val="FF99CC"/>
                </a:solidFill>
              </a:rPr>
              <a:t>CCSDS 921.1-P-1.1, Cross Support Transfer Service—Specification Framework (Pink Book, Issue 1.1)</a:t>
            </a:r>
            <a:r>
              <a:rPr lang="en-GB" sz="1400" dirty="0"/>
              <a:t> </a:t>
            </a:r>
          </a:p>
          <a:p>
            <a:pPr eaLnBrk="1" hangingPunct="1">
              <a:lnSpc>
                <a:spcPct val="107000"/>
              </a:lnSpc>
              <a:spcBef>
                <a:spcPts val="0"/>
              </a:spcBef>
              <a:spcAft>
                <a:spcPts val="0"/>
              </a:spcAft>
              <a:buSzTx/>
              <a:buFont typeface="Wingdings" panose="05000000000000000000" pitchFamily="2" charset="2"/>
              <a:buChar char="ü"/>
            </a:pPr>
            <a:r>
              <a:rPr lang="en-GB" sz="1400" dirty="0">
                <a:solidFill>
                  <a:srgbClr val="FF0000"/>
                </a:solidFill>
              </a:rPr>
              <a:t>CCSDS 431.1-R-1, Variable Coded Modulation Protocol (Red Book, Issue 1)</a:t>
            </a:r>
            <a:r>
              <a:rPr lang="en-GB" sz="1400" dirty="0"/>
              <a:t> </a:t>
            </a:r>
          </a:p>
          <a:p>
            <a:pPr eaLnBrk="1" hangingPunct="1">
              <a:lnSpc>
                <a:spcPct val="107000"/>
              </a:lnSpc>
              <a:spcBef>
                <a:spcPts val="0"/>
              </a:spcBef>
              <a:spcAft>
                <a:spcPts val="0"/>
              </a:spcAft>
              <a:buSzTx/>
              <a:buFont typeface="Wingdings" panose="05000000000000000000" pitchFamily="2" charset="2"/>
              <a:buChar char="ü"/>
            </a:pPr>
            <a:r>
              <a:rPr lang="en-GB" sz="1400" dirty="0">
                <a:solidFill>
                  <a:srgbClr val="FF0000"/>
                </a:solidFill>
              </a:rPr>
              <a:t>CCSDS 922.3-R-1, Cross Support Transfer Service—Forward Frame Service (Red Book, Issue 1)</a:t>
            </a:r>
          </a:p>
          <a:p>
            <a:pPr eaLnBrk="1" hangingPunct="1">
              <a:lnSpc>
                <a:spcPct val="107000"/>
              </a:lnSpc>
              <a:spcBef>
                <a:spcPts val="0"/>
              </a:spcBef>
              <a:spcAft>
                <a:spcPts val="0"/>
              </a:spcAft>
              <a:buSzTx/>
              <a:buFont typeface="Wingdings" panose="05000000000000000000" pitchFamily="2" charset="2"/>
              <a:buChar char="ü"/>
            </a:pPr>
            <a:r>
              <a:rPr lang="en-GB" sz="1400" dirty="0">
                <a:solidFill>
                  <a:srgbClr val="FF0000"/>
                </a:solidFill>
              </a:rPr>
              <a:t>CCSDS 522.2-R-1, Mission Operations—Mission Data Product Distribution Services (Red Book, Issue 1) </a:t>
            </a:r>
          </a:p>
          <a:p>
            <a:pPr eaLnBrk="1" hangingPunct="1">
              <a:lnSpc>
                <a:spcPct val="107000"/>
              </a:lnSpc>
              <a:spcBef>
                <a:spcPts val="0"/>
              </a:spcBef>
              <a:spcAft>
                <a:spcPts val="0"/>
              </a:spcAft>
              <a:buSzTx/>
              <a:buFont typeface="Wingdings" panose="05000000000000000000" pitchFamily="2" charset="2"/>
              <a:buChar char="ü"/>
            </a:pPr>
            <a:endParaRPr lang="en-GB" sz="1100" i="1" dirty="0">
              <a:solidFill>
                <a:schemeClr val="accent1">
                  <a:lumMod val="50000"/>
                </a:schemeClr>
              </a:solidFill>
            </a:endParaRPr>
          </a:p>
        </p:txBody>
      </p:sp>
    </p:spTree>
    <p:extLst>
      <p:ext uri="{BB962C8B-B14F-4D97-AF65-F5344CB8AC3E}">
        <p14:creationId xmlns:p14="http://schemas.microsoft.com/office/powerpoint/2010/main" val="1809114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318195"/>
            <a:ext cx="8924925" cy="576076"/>
          </a:xfrm>
        </p:spPr>
        <p:txBody>
          <a:bodyPr/>
          <a:lstStyle/>
          <a:p>
            <a:r>
              <a:rPr lang="en-US" dirty="0"/>
              <a:t>CESG / CMC Poll Statistics since </a:t>
            </a:r>
            <a:r>
              <a:rPr lang="en-US" dirty="0" smtClean="0"/>
              <a:t>Fall </a:t>
            </a:r>
            <a:r>
              <a:rPr lang="en-US" dirty="0"/>
              <a:t>Meeting </a:t>
            </a:r>
            <a:r>
              <a:rPr lang="en-US" dirty="0" smtClean="0"/>
              <a:t>2019 </a:t>
            </a:r>
            <a:r>
              <a:rPr lang="en-US" dirty="0"/>
              <a:t>(cont.)</a:t>
            </a:r>
          </a:p>
        </p:txBody>
      </p:sp>
      <p:sp>
        <p:nvSpPr>
          <p:cNvPr id="3" name="Content Placeholder 2"/>
          <p:cNvSpPr>
            <a:spLocks noGrp="1"/>
          </p:cNvSpPr>
          <p:nvPr>
            <p:ph idx="1"/>
          </p:nvPr>
        </p:nvSpPr>
        <p:spPr>
          <a:xfrm>
            <a:off x="1981200" y="1086298"/>
            <a:ext cx="8229600" cy="5039869"/>
          </a:xfrm>
        </p:spPr>
        <p:txBody>
          <a:bodyPr/>
          <a:lstStyle/>
          <a:p>
            <a:pPr>
              <a:lnSpc>
                <a:spcPct val="107000"/>
              </a:lnSpc>
              <a:spcBef>
                <a:spcPts val="0"/>
              </a:spcBef>
              <a:spcAft>
                <a:spcPts val="0"/>
              </a:spcAft>
            </a:pPr>
            <a:r>
              <a:rPr lang="en-US" sz="1600" dirty="0" smtClean="0">
                <a:solidFill>
                  <a:srgbClr val="000000"/>
                </a:solidFill>
                <a:latin typeface="Arial" panose="020B0604020202020204" pitchFamily="34" charset="0"/>
                <a:ea typeface="Calibri" panose="020F0502020204030204" pitchFamily="34" charset="0"/>
                <a:cs typeface="Arial" panose="020B0604020202020204" pitchFamily="34" charset="0"/>
              </a:rPr>
              <a:t>Approval </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of new </a:t>
            </a:r>
            <a:r>
              <a:rPr lang="en-US" sz="1600" dirty="0" smtClean="0">
                <a:solidFill>
                  <a:srgbClr val="000000"/>
                </a:solidFill>
                <a:latin typeface="Arial" panose="020B0604020202020204" pitchFamily="34" charset="0"/>
                <a:ea typeface="Calibri" panose="020F0502020204030204" pitchFamily="34" charset="0"/>
                <a:cs typeface="Arial" panose="020B0604020202020204" pitchFamily="34" charset="0"/>
              </a:rPr>
              <a:t>Projects</a:t>
            </a:r>
          </a:p>
          <a:p>
            <a:pPr marL="0" indent="0">
              <a:lnSpc>
                <a:spcPct val="107000"/>
              </a:lnSpc>
              <a:spcBef>
                <a:spcPts val="0"/>
              </a:spcBef>
              <a:spcAft>
                <a:spcPts val="0"/>
              </a:spcAft>
              <a:buNone/>
            </a:pPr>
            <a:endParaRPr lang="en-US" sz="1600" dirty="0">
              <a:latin typeface="Arial" panose="020B0604020202020204" pitchFamily="34" charset="0"/>
              <a:ea typeface="Calibri" panose="020F0502020204030204" pitchFamily="34" charset="0"/>
              <a:cs typeface="Arial" panose="020B0604020202020204" pitchFamily="34" charset="0"/>
            </a:endParaRPr>
          </a:p>
          <a:p>
            <a:pPr marL="342900" indent="-111125">
              <a:lnSpc>
                <a:spcPct val="107000"/>
              </a:lnSpc>
              <a:spcBef>
                <a:spcPts val="0"/>
              </a:spcBef>
              <a:spcAft>
                <a:spcPts val="0"/>
              </a:spcAft>
              <a:buClr>
                <a:srgbClr val="000000"/>
              </a:buClr>
              <a:buSzPts val="1600"/>
              <a:buFont typeface="Arial" panose="020B0604020202020204" pitchFamily="34" charset="0"/>
              <a:buChar char="-"/>
            </a:pPr>
            <a:r>
              <a:rPr 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  New CSS CSTS Project</a:t>
            </a:r>
            <a:endParaRPr lang="en-US" sz="1100" dirty="0">
              <a:latin typeface="Arial" panose="020B0604020202020204" pitchFamily="34" charset="0"/>
              <a:ea typeface="Calibri" panose="020F0502020204030204" pitchFamily="34" charset="0"/>
              <a:cs typeface="Arial" panose="020B0604020202020204" pitchFamily="34" charset="0"/>
            </a:endParaRPr>
          </a:p>
          <a:p>
            <a:pPr marL="231775" indent="0">
              <a:lnSpc>
                <a:spcPct val="107000"/>
              </a:lnSpc>
              <a:spcBef>
                <a:spcPts val="0"/>
              </a:spcBef>
              <a:spcAft>
                <a:spcPts val="0"/>
              </a:spcAft>
              <a:buClr>
                <a:srgbClr val="000000"/>
              </a:buClr>
              <a:buSzPts val="1600"/>
              <a:buNone/>
            </a:pPr>
            <a:r>
              <a:rPr lang="en-GB" sz="1100" dirty="0">
                <a:latin typeface="Arial" panose="020B0604020202020204" pitchFamily="34" charset="0"/>
                <a:cs typeface="Arial" panose="020B0604020202020204" pitchFamily="34" charset="0"/>
              </a:rPr>
              <a:t>	CSTS Specification Framework - Update</a:t>
            </a:r>
            <a:endParaRPr lang="en-US" sz="11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indent="-111125">
              <a:lnSpc>
                <a:spcPct val="107000"/>
              </a:lnSpc>
              <a:spcBef>
                <a:spcPts val="0"/>
              </a:spcBef>
              <a:spcAft>
                <a:spcPts val="0"/>
              </a:spcAft>
              <a:buClr>
                <a:srgbClr val="000000"/>
              </a:buClr>
              <a:buSzPts val="1600"/>
              <a:buFont typeface="Arial" panose="020B0604020202020204" pitchFamily="34" charset="0"/>
              <a:buChar char="-"/>
            </a:pPr>
            <a:r>
              <a:rPr 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 3 New projects in MOIMS SM&amp;C </a:t>
            </a:r>
          </a:p>
          <a:p>
            <a:pPr marL="338137" lvl="1" indent="0">
              <a:lnSpc>
                <a:spcPct val="107000"/>
              </a:lnSpc>
              <a:spcAft>
                <a:spcPts val="800"/>
              </a:spcAft>
              <a:buNone/>
            </a:pPr>
            <a:r>
              <a:rPr lang="en-GB" sz="1050" dirty="0">
                <a:latin typeface="Arial" panose="020B0604020202020204" pitchFamily="34" charset="0"/>
                <a:ea typeface="Calibri" panose="020F0502020204030204" pitchFamily="34" charset="0"/>
                <a:cs typeface="Arial" panose="020B0604020202020204" pitchFamily="34" charset="0"/>
              </a:rPr>
              <a:t>	XML Telemetric and Command Exchange (XTCE) Informational Report </a:t>
            </a:r>
            <a:br>
              <a:rPr lang="en-GB" sz="1050" dirty="0">
                <a:latin typeface="Arial" panose="020B0604020202020204" pitchFamily="34" charset="0"/>
                <a:ea typeface="Calibri" panose="020F0502020204030204" pitchFamily="34" charset="0"/>
                <a:cs typeface="Arial" panose="020B0604020202020204" pitchFamily="34" charset="0"/>
              </a:rPr>
            </a:br>
            <a:r>
              <a:rPr lang="en-GB" sz="1050" dirty="0">
                <a:latin typeface="Arial" panose="020B0604020202020204" pitchFamily="34" charset="0"/>
                <a:ea typeface="Calibri" panose="020F0502020204030204" pitchFamily="34" charset="0"/>
                <a:cs typeface="Arial" panose="020B0604020202020204" pitchFamily="34" charset="0"/>
              </a:rPr>
              <a:t>	XML Telemetric and Command Exchange (XTCE) Element Description </a:t>
            </a:r>
            <a:br>
              <a:rPr lang="en-GB" sz="1050" dirty="0">
                <a:latin typeface="Arial" panose="020B0604020202020204" pitchFamily="34" charset="0"/>
                <a:ea typeface="Calibri" panose="020F0502020204030204" pitchFamily="34" charset="0"/>
                <a:cs typeface="Arial" panose="020B0604020202020204" pitchFamily="34" charset="0"/>
              </a:rPr>
            </a:br>
            <a:r>
              <a:rPr lang="en-GB" sz="1050" dirty="0">
                <a:latin typeface="Arial" panose="020B0604020202020204" pitchFamily="34" charset="0"/>
                <a:ea typeface="Calibri" panose="020F0502020204030204" pitchFamily="34" charset="0"/>
                <a:cs typeface="Arial" panose="020B0604020202020204" pitchFamily="34" charset="0"/>
              </a:rPr>
              <a:t>	MO Reference Model 5yr update</a:t>
            </a:r>
          </a:p>
          <a:p>
            <a:pPr marL="342900" indent="-111125">
              <a:lnSpc>
                <a:spcPct val="107000"/>
              </a:lnSpc>
              <a:spcBef>
                <a:spcPts val="0"/>
              </a:spcBef>
              <a:spcAft>
                <a:spcPts val="0"/>
              </a:spcAft>
              <a:buClr>
                <a:srgbClr val="000000"/>
              </a:buClr>
              <a:buSzPts val="1600"/>
              <a:buFont typeface="Arial" panose="020B0604020202020204" pitchFamily="34" charset="0"/>
              <a:buChar char="-"/>
            </a:pPr>
            <a:r>
              <a:rPr 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2 New projects in MOIMS NAV</a:t>
            </a:r>
          </a:p>
          <a:p>
            <a:pPr marL="0" indent="0">
              <a:lnSpc>
                <a:spcPct val="107000"/>
              </a:lnSpc>
              <a:spcAft>
                <a:spcPts val="800"/>
              </a:spcAft>
              <a:buNone/>
            </a:pPr>
            <a:r>
              <a:rPr lang="en-GB" sz="1100" dirty="0">
                <a:solidFill>
                  <a:srgbClr val="000000"/>
                </a:solidFill>
                <a:latin typeface="Arial" panose="020B0604020202020204" pitchFamily="34" charset="0"/>
                <a:ea typeface="Calibri" panose="020F0502020204030204" pitchFamily="34" charset="0"/>
                <a:cs typeface="Arial" panose="020B0604020202020204" pitchFamily="34" charset="0"/>
              </a:rPr>
              <a:t>	Tracking Data Message Version 3 </a:t>
            </a:r>
            <a:br>
              <a:rPr lang="en-GB" sz="11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en-GB" sz="1100" dirty="0">
                <a:solidFill>
                  <a:srgbClr val="000000"/>
                </a:solidFill>
                <a:latin typeface="Arial" panose="020B0604020202020204" pitchFamily="34" charset="0"/>
                <a:ea typeface="Calibri" panose="020F0502020204030204" pitchFamily="34" charset="0"/>
                <a:cs typeface="Arial" panose="020B0604020202020204" pitchFamily="34" charset="0"/>
              </a:rPr>
              <a:t>	Conjunction Data Message 5 Year Review Revision</a:t>
            </a:r>
            <a:endParaRPr lang="en-GB" sz="1400" dirty="0">
              <a:latin typeface="Arial" panose="020B0604020202020204" pitchFamily="34" charset="0"/>
              <a:ea typeface="Calibri" panose="020F0502020204030204" pitchFamily="34" charset="0"/>
              <a:cs typeface="Arial" panose="020B0604020202020204" pitchFamily="34" charset="0"/>
            </a:endParaRPr>
          </a:p>
          <a:p>
            <a:pPr marL="342900" indent="-111125">
              <a:lnSpc>
                <a:spcPct val="107000"/>
              </a:lnSpc>
              <a:spcBef>
                <a:spcPts val="0"/>
              </a:spcBef>
              <a:spcAft>
                <a:spcPts val="0"/>
              </a:spcAft>
              <a:buClr>
                <a:srgbClr val="000000"/>
              </a:buClr>
              <a:buSzPts val="1600"/>
              <a:buFont typeface="Arial" panose="020B0604020202020204" pitchFamily="34" charset="0"/>
              <a:buChar char="-"/>
            </a:pPr>
            <a:r>
              <a:rPr lang="en-US" sz="1100" dirty="0" smtClean="0">
                <a:solidFill>
                  <a:srgbClr val="000000"/>
                </a:solidFill>
                <a:latin typeface="Arial" panose="020B0604020202020204" pitchFamily="34" charset="0"/>
                <a:ea typeface="Calibri" panose="020F0502020204030204" pitchFamily="34" charset="0"/>
                <a:cs typeface="Arial" panose="020B0604020202020204" pitchFamily="34" charset="0"/>
              </a:rPr>
              <a:t>3 </a:t>
            </a:r>
            <a:r>
              <a:rPr 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New projects  in SLS SLP</a:t>
            </a:r>
          </a:p>
          <a:p>
            <a:pPr marL="231775" indent="0">
              <a:lnSpc>
                <a:spcPct val="107000"/>
              </a:lnSpc>
              <a:spcBef>
                <a:spcPts val="0"/>
              </a:spcBef>
              <a:spcAft>
                <a:spcPts val="0"/>
              </a:spcAft>
              <a:buClr>
                <a:srgbClr val="000000"/>
              </a:buClr>
              <a:buSzPts val="1600"/>
              <a:buNone/>
            </a:pPr>
            <a:r>
              <a:rPr 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	SLS Glossary of Terms</a:t>
            </a:r>
          </a:p>
          <a:p>
            <a:pPr marL="231775" indent="0">
              <a:lnSpc>
                <a:spcPct val="107000"/>
              </a:lnSpc>
              <a:spcBef>
                <a:spcPts val="0"/>
              </a:spcBef>
              <a:spcAft>
                <a:spcPts val="0"/>
              </a:spcAft>
              <a:buClr>
                <a:srgbClr val="000000"/>
              </a:buClr>
              <a:buSzPts val="1600"/>
              <a:buNone/>
            </a:pPr>
            <a:r>
              <a:rPr 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	Encapsulation Service - Issue </a:t>
            </a:r>
            <a:r>
              <a:rPr lang="en-US" sz="1100" dirty="0" smtClean="0">
                <a:solidFill>
                  <a:srgbClr val="000000"/>
                </a:solidFill>
                <a:latin typeface="Arial" panose="020B0604020202020204" pitchFamily="34" charset="0"/>
                <a:ea typeface="Calibri" panose="020F0502020204030204" pitchFamily="34" charset="0"/>
                <a:cs typeface="Arial" panose="020B0604020202020204" pitchFamily="34" charset="0"/>
              </a:rPr>
              <a:t>3</a:t>
            </a:r>
          </a:p>
          <a:p>
            <a:pPr marL="898525" indent="0">
              <a:lnSpc>
                <a:spcPct val="107000"/>
              </a:lnSpc>
              <a:spcBef>
                <a:spcPts val="0"/>
              </a:spcBef>
              <a:spcAft>
                <a:spcPts val="0"/>
              </a:spcAft>
              <a:buClr>
                <a:srgbClr val="000000"/>
              </a:buClr>
              <a:buSzPts val="1600"/>
              <a:buNone/>
              <a:tabLst>
                <a:tab pos="898525" algn="l"/>
              </a:tabLst>
            </a:pPr>
            <a:r>
              <a:rPr lang="en-GB" sz="1100" dirty="0">
                <a:solidFill>
                  <a:srgbClr val="000000"/>
                </a:solidFill>
                <a:latin typeface="Arial" panose="020B0604020202020204" pitchFamily="34" charset="0"/>
                <a:ea typeface="Calibri" panose="020F0502020204030204" pitchFamily="34" charset="0"/>
                <a:cs typeface="Arial" panose="020B0604020202020204" pitchFamily="34" charset="0"/>
              </a:rPr>
              <a:t>Proximity-1 Space Link Protocol - Data Link Layer (Issue6)</a:t>
            </a:r>
            <a:endParaRPr lang="en-US" sz="11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231775" indent="0">
              <a:lnSpc>
                <a:spcPct val="107000"/>
              </a:lnSpc>
              <a:spcBef>
                <a:spcPts val="0"/>
              </a:spcBef>
              <a:spcAft>
                <a:spcPts val="0"/>
              </a:spcAft>
              <a:buClr>
                <a:srgbClr val="000000"/>
              </a:buClr>
              <a:buSzPts val="1600"/>
              <a:buNone/>
            </a:pPr>
            <a:endParaRPr lang="en-US" sz="11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231775" indent="0">
              <a:lnSpc>
                <a:spcPct val="107000"/>
              </a:lnSpc>
              <a:spcBef>
                <a:spcPts val="0"/>
              </a:spcBef>
              <a:spcAft>
                <a:spcPts val="0"/>
              </a:spcAft>
              <a:buClr>
                <a:srgbClr val="000000"/>
              </a:buClr>
              <a:buSzPts val="1600"/>
              <a:buNone/>
            </a:pPr>
            <a:r>
              <a:rPr 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100" dirty="0" smtClean="0">
                <a:solidFill>
                  <a:srgbClr val="000000"/>
                </a:solidFill>
                <a:latin typeface="Arial" panose="020B0604020202020204" pitchFamily="34" charset="0"/>
                <a:ea typeface="Calibri" panose="020F0502020204030204" pitchFamily="34" charset="0"/>
                <a:cs typeface="Arial" panose="020B0604020202020204" pitchFamily="34" charset="0"/>
              </a:rPr>
              <a:t> 1 New </a:t>
            </a:r>
            <a:r>
              <a:rPr 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project  in SLS C&amp;S</a:t>
            </a:r>
          </a:p>
          <a:p>
            <a:pPr marL="0" indent="0">
              <a:lnSpc>
                <a:spcPct val="107000"/>
              </a:lnSpc>
              <a:spcAft>
                <a:spcPts val="800"/>
              </a:spcAft>
              <a:buNone/>
            </a:pPr>
            <a:r>
              <a:rPr lang="en-GB" sz="1100" dirty="0">
                <a:solidFill>
                  <a:srgbClr val="000000"/>
                </a:solidFill>
                <a:latin typeface="Arial" panose="020B0604020202020204" pitchFamily="34" charset="0"/>
                <a:ea typeface="Calibri" panose="020F0502020204030204" pitchFamily="34" charset="0"/>
                <a:cs typeface="Arial" panose="020B0604020202020204" pitchFamily="34" charset="0"/>
              </a:rPr>
              <a:t>	CCSDS Experimental Specification (Orange Book) “SCCC Extension”</a:t>
            </a:r>
            <a:endParaRPr lang="en-GB" sz="1400" dirty="0">
              <a:latin typeface="Arial" panose="020B0604020202020204" pitchFamily="34" charset="0"/>
              <a:ea typeface="Calibri" panose="020F0502020204030204" pitchFamily="34" charset="0"/>
              <a:cs typeface="Arial" panose="020B0604020202020204" pitchFamily="34" charset="0"/>
            </a:endParaRPr>
          </a:p>
          <a:p>
            <a:pPr eaLnBrk="1" hangingPunct="1">
              <a:lnSpc>
                <a:spcPct val="107000"/>
              </a:lnSpc>
              <a:spcBef>
                <a:spcPts val="0"/>
              </a:spcBef>
              <a:spcAft>
                <a:spcPts val="0"/>
              </a:spcAft>
              <a:buSzTx/>
              <a:buFont typeface="Arial" panose="020B0604020202020204" pitchFamily="34" charset="0"/>
              <a:buChar char="•"/>
            </a:pPr>
            <a:r>
              <a:rPr lang="en-US" sz="1600" kern="1200" dirty="0">
                <a:solidFill>
                  <a:srgbClr val="000000"/>
                </a:solidFill>
                <a:latin typeface="Arial" panose="020B0604020202020204" pitchFamily="34" charset="0"/>
                <a:ea typeface="Calibri" panose="020F0502020204030204" pitchFamily="34" charset="0"/>
                <a:cs typeface="Arial" panose="020B0604020202020204" pitchFamily="34" charset="0"/>
              </a:rPr>
              <a:t>Reconfirmation</a:t>
            </a:r>
          </a:p>
          <a:p>
            <a:pPr eaLnBrk="1" hangingPunct="1">
              <a:lnSpc>
                <a:spcPct val="107000"/>
              </a:lnSpc>
              <a:spcBef>
                <a:spcPts val="0"/>
              </a:spcBef>
              <a:spcAft>
                <a:spcPts val="0"/>
              </a:spcAft>
              <a:buSzTx/>
              <a:buFont typeface="Wingdings" panose="05000000000000000000" pitchFamily="2" charset="2"/>
              <a:buChar char="ü"/>
            </a:pPr>
            <a:r>
              <a:rPr lang="en-GB"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None already approved via Poll, but several Recommendations have been earmarked for reconfirmation (notably from MOIMS/DAI WG).</a:t>
            </a:r>
          </a:p>
          <a:p>
            <a:pPr marL="0" indent="0" eaLnBrk="1" hangingPunct="1">
              <a:lnSpc>
                <a:spcPct val="107000"/>
              </a:lnSpc>
              <a:spcBef>
                <a:spcPts val="0"/>
              </a:spcBef>
              <a:spcAft>
                <a:spcPts val="0"/>
              </a:spcAft>
              <a:buSzTx/>
              <a:buNone/>
            </a:pPr>
            <a:endParaRPr lang="en-US" sz="1000" kern="12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0" indent="0" eaLnBrk="1" hangingPunct="1">
              <a:lnSpc>
                <a:spcPct val="107000"/>
              </a:lnSpc>
              <a:spcBef>
                <a:spcPts val="0"/>
              </a:spcBef>
              <a:spcAft>
                <a:spcPts val="0"/>
              </a:spcAft>
              <a:buSzTx/>
              <a:buNone/>
            </a:pPr>
            <a:r>
              <a:rPr lang="en-US" sz="2000" kern="1200" dirty="0">
                <a:solidFill>
                  <a:srgbClr val="FF0000"/>
                </a:solidFill>
                <a:latin typeface="Arial" panose="020B0604020202020204" pitchFamily="34" charset="0"/>
                <a:ea typeface="Calibri" panose="020F0502020204030204" pitchFamily="34" charset="0"/>
                <a:cs typeface="Arial" panose="020B0604020202020204" pitchFamily="34" charset="0"/>
              </a:rPr>
              <a:t>CESG-only Polls</a:t>
            </a:r>
            <a:endParaRPr lang="en-US" sz="1100" i="1" dirty="0">
              <a:solidFill>
                <a:srgbClr val="0070C0"/>
              </a:solidFill>
              <a:latin typeface="Arial" panose="020B0604020202020204" pitchFamily="34" charset="0"/>
              <a:cs typeface="Arial" panose="020B0604020202020204" pitchFamily="34" charset="0"/>
            </a:endParaRPr>
          </a:p>
          <a:p>
            <a:pPr marL="403225" indent="-171450">
              <a:lnSpc>
                <a:spcPct val="107000"/>
              </a:lnSpc>
              <a:spcBef>
                <a:spcPts val="0"/>
              </a:spcBef>
              <a:spcAft>
                <a:spcPts val="0"/>
              </a:spcAft>
              <a:buFont typeface="Arial" panose="020B0604020202020204" pitchFamily="34" charset="0"/>
              <a:buChar char="•"/>
            </a:pPr>
            <a:r>
              <a:rPr lang="en-GB" sz="1100" dirty="0">
                <a:latin typeface="Arial" panose="020B0604020202020204" pitchFamily="34" charset="0"/>
                <a:cs typeface="Arial" panose="020B0604020202020204" pitchFamily="34" charset="0"/>
              </a:rPr>
              <a:t>Appointment of Deputy Chair of the Mission Planning and Scheduling WG</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9823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RESOURCES</a:t>
            </a:r>
            <a:endParaRPr lang="en-GB" dirty="0">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idx="1"/>
          </p:nvPr>
        </p:nvPicPr>
        <p:blipFill>
          <a:blip r:embed="rId2"/>
          <a:stretch>
            <a:fillRect/>
          </a:stretch>
        </p:blipFill>
        <p:spPr>
          <a:xfrm>
            <a:off x="487446" y="699990"/>
            <a:ext cx="11217108" cy="5773382"/>
          </a:xfrm>
          <a:prstGeom prst="rect">
            <a:avLst/>
          </a:prstGeom>
        </p:spPr>
      </p:pic>
    </p:spTree>
    <p:extLst>
      <p:ext uri="{BB962C8B-B14F-4D97-AF65-F5344CB8AC3E}">
        <p14:creationId xmlns:p14="http://schemas.microsoft.com/office/powerpoint/2010/main" val="3597019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WG Chair / Deputy Chair Overview</a:t>
            </a:r>
            <a:endParaRPr lang="en-GB"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srcRect r="54897" b="55520"/>
          <a:stretch/>
        </p:blipFill>
        <p:spPr>
          <a:xfrm>
            <a:off x="5330371" y="979487"/>
            <a:ext cx="3408483" cy="3402970"/>
          </a:xfrm>
          <a:prstGeom prst="rect">
            <a:avLst/>
          </a:prstGeom>
        </p:spPr>
      </p:pic>
      <p:pic>
        <p:nvPicPr>
          <p:cNvPr id="5" name="Picture 4"/>
          <p:cNvPicPr>
            <a:picLocks noChangeAspect="1"/>
          </p:cNvPicPr>
          <p:nvPr/>
        </p:nvPicPr>
        <p:blipFill rotWithShape="1">
          <a:blip r:embed="rId2"/>
          <a:srcRect l="22108" t="44605" r="28967"/>
          <a:stretch/>
        </p:blipFill>
        <p:spPr>
          <a:xfrm>
            <a:off x="1476346" y="1202644"/>
            <a:ext cx="3697357" cy="4238029"/>
          </a:xfrm>
          <a:prstGeom prst="rect">
            <a:avLst/>
          </a:prstGeom>
        </p:spPr>
      </p:pic>
      <p:pic>
        <p:nvPicPr>
          <p:cNvPr id="6" name="Picture 5"/>
          <p:cNvPicPr>
            <a:picLocks noChangeAspect="1"/>
          </p:cNvPicPr>
          <p:nvPr/>
        </p:nvPicPr>
        <p:blipFill rotWithShape="1">
          <a:blip r:embed="rId2"/>
          <a:srcRect l="51548" b="55520"/>
          <a:stretch/>
        </p:blipFill>
        <p:spPr>
          <a:xfrm>
            <a:off x="7206364" y="2680972"/>
            <a:ext cx="3661655" cy="3402970"/>
          </a:xfrm>
          <a:prstGeom prst="rect">
            <a:avLst/>
          </a:prstGeom>
        </p:spPr>
      </p:pic>
    </p:spTree>
    <p:extLst>
      <p:ext uri="{BB962C8B-B14F-4D97-AF65-F5344CB8AC3E}">
        <p14:creationId xmlns:p14="http://schemas.microsoft.com/office/powerpoint/2010/main" val="519995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CESG Topics for discussion</a:t>
            </a:r>
            <a:endParaRPr lang="en-GB" dirty="0"/>
          </a:p>
        </p:txBody>
      </p:sp>
      <p:sp>
        <p:nvSpPr>
          <p:cNvPr id="3" name="Content Placeholder 2"/>
          <p:cNvSpPr>
            <a:spLocks noGrp="1"/>
          </p:cNvSpPr>
          <p:nvPr>
            <p:ph idx="1"/>
          </p:nvPr>
        </p:nvSpPr>
        <p:spPr>
          <a:xfrm>
            <a:off x="1981200" y="1417640"/>
            <a:ext cx="8229600" cy="4708527"/>
          </a:xfrm>
        </p:spPr>
        <p:txBody>
          <a:bodyPr/>
          <a:lstStyle/>
          <a:p>
            <a:pPr marL="0">
              <a:lnSpc>
                <a:spcPct val="107000"/>
              </a:lnSpc>
              <a:spcBef>
                <a:spcPts val="0"/>
              </a:spcBef>
              <a:spcAft>
                <a:spcPts val="0"/>
              </a:spcAft>
              <a:buFont typeface="+mj-lt"/>
              <a:buChar char="•"/>
            </a:pPr>
            <a:endParaRPr lang="en-GB" sz="16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r>
              <a:rPr lang="en-GB"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CESG Meeting on </a:t>
            </a:r>
            <a:r>
              <a:rPr lang="en-GB" sz="2000"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10</a:t>
            </a:r>
            <a:r>
              <a:rPr lang="en-GB" sz="2000" baseline="30000"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th</a:t>
            </a:r>
            <a:r>
              <a:rPr lang="en-GB" sz="2000"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  May </a:t>
            </a:r>
            <a:endParaRPr lang="en-GB" sz="16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627063" indent="-92075">
              <a:lnSpc>
                <a:spcPct val="107000"/>
              </a:lnSpc>
              <a:spcBef>
                <a:spcPts val="0"/>
              </a:spcBef>
              <a:spcAft>
                <a:spcPts val="0"/>
              </a:spcAft>
              <a:buFont typeface="Wingdings" panose="05000000000000000000" pitchFamily="2" charset="2"/>
              <a:buChar char="ü"/>
            </a:pPr>
            <a:r>
              <a:rPr lang="en-GB" sz="16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TIME </a:t>
            </a:r>
            <a:r>
              <a:rPr lang="en-GB"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Services BOF -  Definition of </a:t>
            </a:r>
            <a:r>
              <a:rPr lang="en-GB" sz="16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WG Charter - Status</a:t>
            </a:r>
            <a:endParaRPr lang="en-GB" sz="16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627063" indent="-92075">
              <a:lnSpc>
                <a:spcPct val="107000"/>
              </a:lnSpc>
              <a:spcBef>
                <a:spcPts val="0"/>
              </a:spcBef>
              <a:spcAft>
                <a:spcPts val="0"/>
              </a:spcAft>
              <a:buFont typeface="Wingdings" panose="05000000000000000000" pitchFamily="2" charset="2"/>
              <a:buChar char="ü"/>
            </a:pPr>
            <a:r>
              <a:rPr lang="en-GB" sz="16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AOS </a:t>
            </a:r>
            <a:r>
              <a:rPr lang="en-GB"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Uplink: status of Action on C&amp;S WG about paper on coding and </a:t>
            </a:r>
            <a:r>
              <a:rPr lang="en-GB" sz="16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modulation </a:t>
            </a:r>
            <a:r>
              <a:rPr lang="en-GB"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options. Progress from the Berlin Meeting</a:t>
            </a:r>
          </a:p>
          <a:p>
            <a:pPr marL="627063" indent="-92075">
              <a:lnSpc>
                <a:spcPct val="107000"/>
              </a:lnSpc>
              <a:spcBef>
                <a:spcPts val="0"/>
              </a:spcBef>
              <a:spcAft>
                <a:spcPts val="0"/>
              </a:spcAft>
              <a:buFont typeface="Wingdings" panose="05000000000000000000" pitchFamily="2" charset="2"/>
              <a:buChar char="ü"/>
            </a:pPr>
            <a:r>
              <a:rPr lang="en-GB"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	CCSDS 870.10-Y-1, MO Services and SOIS Electronic Data Sheets – </a:t>
            </a:r>
            <a:r>
              <a:rPr lang="en-GB" sz="16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Boundaries </a:t>
            </a:r>
            <a:r>
              <a:rPr lang="en-GB"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of Services and Interfaces</a:t>
            </a:r>
          </a:p>
          <a:p>
            <a:pPr marL="627063" indent="-92075">
              <a:lnSpc>
                <a:spcPct val="107000"/>
              </a:lnSpc>
              <a:spcBef>
                <a:spcPts val="0"/>
              </a:spcBef>
              <a:spcAft>
                <a:spcPts val="0"/>
              </a:spcAft>
              <a:buFont typeface="Wingdings" panose="05000000000000000000" pitchFamily="2" charset="2"/>
              <a:buChar char="ü"/>
            </a:pPr>
            <a:r>
              <a:rPr lang="en-GB"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	Documents with due date for R/U/S</a:t>
            </a:r>
          </a:p>
          <a:p>
            <a:pPr marL="627063" indent="-92075">
              <a:lnSpc>
                <a:spcPct val="107000"/>
              </a:lnSpc>
              <a:spcBef>
                <a:spcPts val="0"/>
              </a:spcBef>
              <a:spcAft>
                <a:spcPts val="0"/>
              </a:spcAft>
              <a:buFont typeface="Wingdings" panose="05000000000000000000" pitchFamily="2" charset="2"/>
              <a:buChar char="ü"/>
            </a:pPr>
            <a:r>
              <a:rPr lang="en-GB"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	RID template - update </a:t>
            </a:r>
          </a:p>
          <a:p>
            <a:pPr marL="627063" indent="-92075">
              <a:lnSpc>
                <a:spcPct val="107000"/>
              </a:lnSpc>
              <a:spcBef>
                <a:spcPts val="0"/>
              </a:spcBef>
              <a:spcAft>
                <a:spcPts val="0"/>
              </a:spcAft>
              <a:buFont typeface="Wingdings" panose="05000000000000000000" pitchFamily="2" charset="2"/>
              <a:buChar char="ü"/>
            </a:pPr>
            <a:r>
              <a:rPr lang="en-GB" sz="16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CTE </a:t>
            </a:r>
            <a:r>
              <a:rPr lang="en-GB"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Document Queue</a:t>
            </a:r>
          </a:p>
          <a:p>
            <a:pPr marL="0" indent="0">
              <a:lnSpc>
                <a:spcPct val="107000"/>
              </a:lnSpc>
              <a:spcBef>
                <a:spcPts val="0"/>
              </a:spcBef>
              <a:spcAft>
                <a:spcPts val="0"/>
              </a:spcAft>
              <a:buNone/>
            </a:pPr>
            <a:endParaRPr lang="en-US" sz="16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49721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40"/>
            <a:ext cx="8229600" cy="563563"/>
          </a:xfrm>
        </p:spPr>
        <p:txBody>
          <a:bodyPr/>
          <a:lstStyle/>
          <a:p>
            <a:r>
              <a:rPr lang="en-GB" dirty="0" smtClean="0"/>
              <a:t>CCSDS/IOAG</a:t>
            </a:r>
            <a:endParaRPr lang="en-GB" dirty="0"/>
          </a:p>
        </p:txBody>
      </p:sp>
      <p:sp>
        <p:nvSpPr>
          <p:cNvPr id="3" name="Content Placeholder 2"/>
          <p:cNvSpPr>
            <a:spLocks noGrp="1"/>
          </p:cNvSpPr>
          <p:nvPr>
            <p:ph idx="1"/>
          </p:nvPr>
        </p:nvSpPr>
        <p:spPr>
          <a:xfrm>
            <a:off x="2057400" y="1066803"/>
            <a:ext cx="8229600" cy="4525963"/>
          </a:xfrm>
        </p:spPr>
        <p:txBody>
          <a:bodyPr/>
          <a:lstStyle/>
          <a:p>
            <a:pPr marL="342900" indent="-342900" eaLnBrk="1" hangingPunct="1">
              <a:lnSpc>
                <a:spcPct val="100000"/>
              </a:lnSpc>
              <a:spcBef>
                <a:spcPts val="0"/>
              </a:spcBef>
              <a:spcAft>
                <a:spcPct val="0"/>
              </a:spcAft>
              <a:buSzTx/>
              <a:buFont typeface="Arial" pitchFamily="34" charset="0"/>
              <a:buChar char="•"/>
            </a:pPr>
            <a:endParaRPr lang="en-GB" sz="1800" b="0" kern="1200" dirty="0">
              <a:solidFill>
                <a:srgbClr val="FF0000"/>
              </a:solidFill>
              <a:latin typeface="Arial" panose="020B0604020202020204" pitchFamily="34" charset="0"/>
              <a:cs typeface="Arial" panose="020B0604020202020204" pitchFamily="34" charset="0"/>
            </a:endParaRPr>
          </a:p>
          <a:p>
            <a:pPr marL="342900" indent="-342900" eaLnBrk="1" hangingPunct="1">
              <a:lnSpc>
                <a:spcPct val="100000"/>
              </a:lnSpc>
              <a:spcBef>
                <a:spcPts val="0"/>
              </a:spcBef>
              <a:spcAft>
                <a:spcPct val="0"/>
              </a:spcAft>
              <a:buSzTx/>
              <a:buFont typeface="Arial" pitchFamily="34" charset="0"/>
              <a:buChar char="•"/>
            </a:pPr>
            <a:r>
              <a:rPr lang="en-GB" sz="2000" kern="1200" dirty="0">
                <a:solidFill>
                  <a:srgbClr val="FF0000"/>
                </a:solidFill>
                <a:latin typeface="Arial" panose="020B0604020202020204" pitchFamily="34" charset="0"/>
                <a:cs typeface="Arial" panose="020B0604020202020204" pitchFamily="34" charset="0"/>
              </a:rPr>
              <a:t>ICPA has been updated w.r.t IOAG’s SC#1 and SC#2 </a:t>
            </a:r>
          </a:p>
          <a:p>
            <a:pPr marL="342900" indent="-342900" eaLnBrk="1" hangingPunct="1">
              <a:lnSpc>
                <a:spcPct val="100000"/>
              </a:lnSpc>
              <a:spcBef>
                <a:spcPts val="0"/>
              </a:spcBef>
              <a:spcAft>
                <a:spcPct val="0"/>
              </a:spcAft>
              <a:buSzTx/>
              <a:buFont typeface="Arial" pitchFamily="34" charset="0"/>
              <a:buChar char="•"/>
            </a:pPr>
            <a:r>
              <a:rPr lang="en-GB" sz="2000" kern="1200" dirty="0">
                <a:solidFill>
                  <a:srgbClr val="FF0000"/>
                </a:solidFill>
                <a:latin typeface="Arial" panose="020B0604020202020204" pitchFamily="34" charset="0"/>
                <a:cs typeface="Arial" panose="020B0604020202020204" pitchFamily="34" charset="0"/>
                <a:sym typeface="Wingdings" panose="05000000000000000000" pitchFamily="2" charset="2"/>
              </a:rPr>
              <a:t>All projects ICPA have been linked to the relevant (existing or draft) projects</a:t>
            </a:r>
          </a:p>
          <a:p>
            <a:pPr marL="342900" indent="-342900" eaLnBrk="1" hangingPunct="1">
              <a:lnSpc>
                <a:spcPct val="100000"/>
              </a:lnSpc>
              <a:spcBef>
                <a:spcPts val="0"/>
              </a:spcBef>
              <a:spcAft>
                <a:spcPct val="0"/>
              </a:spcAft>
              <a:buSzTx/>
              <a:buFont typeface="Arial" pitchFamily="34" charset="0"/>
              <a:buChar char="•"/>
            </a:pPr>
            <a:r>
              <a:rPr lang="en-GB" sz="2000" kern="1200" dirty="0">
                <a:solidFill>
                  <a:srgbClr val="FF0000"/>
                </a:solidFill>
                <a:latin typeface="Arial" panose="020B0604020202020204" pitchFamily="34" charset="0"/>
                <a:cs typeface="Arial" panose="020B0604020202020204" pitchFamily="34" charset="0"/>
                <a:sym typeface="Wingdings" panose="05000000000000000000" pitchFamily="2" charset="2"/>
              </a:rPr>
              <a:t>IOAG Priority has been assigned, as per Infusion </a:t>
            </a:r>
            <a:r>
              <a:rPr lang="en-GB" sz="2000" kern="1200" dirty="0" smtClean="0">
                <a:solidFill>
                  <a:srgbClr val="FF0000"/>
                </a:solidFill>
                <a:latin typeface="Arial" panose="020B0604020202020204" pitchFamily="34" charset="0"/>
                <a:cs typeface="Arial" panose="020B0604020202020204" pitchFamily="34" charset="0"/>
                <a:sym typeface="Wingdings" panose="05000000000000000000" pitchFamily="2" charset="2"/>
              </a:rPr>
              <a:t>Table, CCSDS Comments have been entered</a:t>
            </a:r>
            <a:endParaRPr lang="en-GB" sz="2000" kern="1200" dirty="0">
              <a:solidFill>
                <a:srgbClr val="FF0000"/>
              </a:solidFill>
              <a:latin typeface="Arial" panose="020B0604020202020204" pitchFamily="34" charset="0"/>
              <a:cs typeface="Arial" panose="020B0604020202020204" pitchFamily="34" charset="0"/>
              <a:sym typeface="Wingdings" panose="05000000000000000000" pitchFamily="2" charset="2"/>
            </a:endParaRPr>
          </a:p>
          <a:p>
            <a:pPr marL="342900" indent="-342900" eaLnBrk="1" hangingPunct="1">
              <a:lnSpc>
                <a:spcPct val="100000"/>
              </a:lnSpc>
              <a:spcBef>
                <a:spcPts val="0"/>
              </a:spcBef>
              <a:spcAft>
                <a:spcPct val="0"/>
              </a:spcAft>
              <a:buSzTx/>
              <a:buFont typeface="Arial" pitchFamily="34" charset="0"/>
              <a:buChar char="•"/>
            </a:pPr>
            <a:r>
              <a:rPr lang="en-GB" sz="2000" kern="1200" dirty="0" smtClean="0">
                <a:solidFill>
                  <a:srgbClr val="FF0000"/>
                </a:solidFill>
                <a:latin typeface="Arial" panose="020B0604020202020204" pitchFamily="34" charset="0"/>
                <a:cs typeface="Arial" panose="020B0604020202020204" pitchFamily="34" charset="0"/>
              </a:rPr>
              <a:t>Following </a:t>
            </a:r>
            <a:r>
              <a:rPr lang="en-GB" sz="2000" kern="1200" dirty="0">
                <a:solidFill>
                  <a:srgbClr val="FF0000"/>
                </a:solidFill>
                <a:latin typeface="Arial" panose="020B0604020202020204" pitchFamily="34" charset="0"/>
                <a:cs typeface="Arial" panose="020B0604020202020204" pitchFamily="34" charset="0"/>
              </a:rPr>
              <a:t>services have no related CCSDS Draft </a:t>
            </a:r>
            <a:r>
              <a:rPr lang="en-GB" sz="2000" kern="1200" dirty="0" smtClean="0">
                <a:solidFill>
                  <a:srgbClr val="FF0000"/>
                </a:solidFill>
                <a:latin typeface="Arial" panose="020B0604020202020204" pitchFamily="34" charset="0"/>
                <a:cs typeface="Arial" panose="020B0604020202020204" pitchFamily="34" charset="0"/>
              </a:rPr>
              <a:t>Project and/or assignment to WG</a:t>
            </a:r>
            <a:endParaRPr lang="en-GB" sz="2000" kern="1200" dirty="0">
              <a:solidFill>
                <a:srgbClr val="FF0000"/>
              </a:solidFill>
              <a:latin typeface="Arial" panose="020B0604020202020204" pitchFamily="34" charset="0"/>
              <a:cs typeface="Arial" panose="020B0604020202020204" pitchFamily="34" charset="0"/>
            </a:endParaRPr>
          </a:p>
          <a:p>
            <a:pPr marL="1028700" lvl="2" indent="-342900" eaLnBrk="1" hangingPunct="1">
              <a:lnSpc>
                <a:spcPct val="100000"/>
              </a:lnSpc>
              <a:spcBef>
                <a:spcPts val="0"/>
              </a:spcBef>
              <a:spcAft>
                <a:spcPct val="0"/>
              </a:spcAft>
              <a:buSzTx/>
              <a:buFont typeface="Arial" pitchFamily="34" charset="0"/>
              <a:buChar char="•"/>
            </a:pPr>
            <a:r>
              <a:rPr lang="en-GB" sz="1600" kern="1200" dirty="0">
                <a:solidFill>
                  <a:srgbClr val="000000"/>
                </a:solidFill>
                <a:latin typeface="Arial" panose="020B0604020202020204" pitchFamily="34" charset="0"/>
                <a:ea typeface="+mn-ea"/>
                <a:cs typeface="Arial" panose="020B0604020202020204" pitchFamily="34" charset="0"/>
              </a:rPr>
              <a:t>CORS- Off-line Radio Metric Service         </a:t>
            </a:r>
          </a:p>
          <a:p>
            <a:pPr marL="1028700" lvl="2" indent="-342900" eaLnBrk="1" hangingPunct="1">
              <a:lnSpc>
                <a:spcPct val="100000"/>
              </a:lnSpc>
              <a:spcBef>
                <a:spcPts val="0"/>
              </a:spcBef>
              <a:spcAft>
                <a:spcPct val="0"/>
              </a:spcAft>
              <a:buSzTx/>
              <a:buFont typeface="Arial" pitchFamily="34" charset="0"/>
              <a:buChar char="•"/>
            </a:pPr>
            <a:r>
              <a:rPr lang="en-GB" sz="1600" kern="1200" dirty="0">
                <a:solidFill>
                  <a:srgbClr val="000000"/>
                </a:solidFill>
                <a:latin typeface="Arial" panose="020B0604020202020204" pitchFamily="34" charset="0"/>
                <a:ea typeface="+mn-ea"/>
                <a:cs typeface="Arial" panose="020B0604020202020204" pitchFamily="34" charset="0"/>
              </a:rPr>
              <a:t>DDORS - CSTS D-DOR Service</a:t>
            </a:r>
          </a:p>
          <a:p>
            <a:pPr marL="1028700" lvl="2" indent="-342900" eaLnBrk="1" hangingPunct="1">
              <a:lnSpc>
                <a:spcPct val="100000"/>
              </a:lnSpc>
              <a:spcBef>
                <a:spcPts val="0"/>
              </a:spcBef>
              <a:spcAft>
                <a:spcPct val="0"/>
              </a:spcAft>
              <a:buSzTx/>
              <a:buFont typeface="Arial" pitchFamily="34" charset="0"/>
              <a:buChar char="•"/>
            </a:pPr>
            <a:r>
              <a:rPr lang="en-GB" sz="1600" kern="1200" dirty="0">
                <a:solidFill>
                  <a:srgbClr val="000000"/>
                </a:solidFill>
                <a:latin typeface="Arial" panose="020B0604020202020204" pitchFamily="34" charset="0"/>
                <a:ea typeface="+mn-ea"/>
                <a:cs typeface="Arial" panose="020B0604020202020204" pitchFamily="34" charset="0"/>
              </a:rPr>
              <a:t>Forward CFDP File Service</a:t>
            </a:r>
          </a:p>
          <a:p>
            <a:pPr marL="1028700" lvl="2" indent="-342900" eaLnBrk="1" hangingPunct="1">
              <a:lnSpc>
                <a:spcPct val="100000"/>
              </a:lnSpc>
              <a:spcBef>
                <a:spcPts val="0"/>
              </a:spcBef>
              <a:spcAft>
                <a:spcPct val="0"/>
              </a:spcAft>
              <a:buSzTx/>
              <a:buFont typeface="Arial" pitchFamily="34" charset="0"/>
              <a:buChar char="•"/>
            </a:pPr>
            <a:r>
              <a:rPr lang="en-GB" sz="1600" kern="1200" dirty="0">
                <a:solidFill>
                  <a:srgbClr val="000000"/>
                </a:solidFill>
                <a:latin typeface="Arial" panose="020B0604020202020204" pitchFamily="34" charset="0"/>
                <a:ea typeface="+mn-ea"/>
                <a:cs typeface="Arial" panose="020B0604020202020204" pitchFamily="34" charset="0"/>
              </a:rPr>
              <a:t>Forward Packet File Service</a:t>
            </a:r>
          </a:p>
          <a:p>
            <a:pPr marL="1028700" lvl="2" indent="-342900" eaLnBrk="1" hangingPunct="1">
              <a:lnSpc>
                <a:spcPct val="100000"/>
              </a:lnSpc>
              <a:spcBef>
                <a:spcPts val="0"/>
              </a:spcBef>
              <a:spcAft>
                <a:spcPct val="0"/>
              </a:spcAft>
              <a:buSzTx/>
              <a:buFont typeface="Arial" pitchFamily="34" charset="0"/>
              <a:buChar char="•"/>
            </a:pPr>
            <a:r>
              <a:rPr lang="en-GB" sz="1600" kern="1200" dirty="0">
                <a:solidFill>
                  <a:srgbClr val="000000"/>
                </a:solidFill>
                <a:latin typeface="Arial" panose="020B0604020202020204" pitchFamily="34" charset="0"/>
                <a:ea typeface="+mn-ea"/>
                <a:cs typeface="Arial" panose="020B0604020202020204" pitchFamily="34" charset="0"/>
              </a:rPr>
              <a:t>Return CFDP File Service</a:t>
            </a:r>
          </a:p>
          <a:p>
            <a:pPr marL="1028700" lvl="2" indent="-342900" eaLnBrk="1" hangingPunct="1">
              <a:lnSpc>
                <a:spcPct val="100000"/>
              </a:lnSpc>
              <a:spcBef>
                <a:spcPts val="0"/>
              </a:spcBef>
              <a:spcAft>
                <a:spcPct val="0"/>
              </a:spcAft>
              <a:buSzTx/>
              <a:buFont typeface="Arial" pitchFamily="34" charset="0"/>
              <a:buChar char="•"/>
            </a:pPr>
            <a:r>
              <a:rPr lang="en-GB" sz="1600" kern="1200" dirty="0">
                <a:solidFill>
                  <a:srgbClr val="000000"/>
                </a:solidFill>
                <a:latin typeface="Arial" panose="020B0604020202020204" pitchFamily="34" charset="0"/>
                <a:ea typeface="+mn-ea"/>
                <a:cs typeface="Arial" panose="020B0604020202020204" pitchFamily="34" charset="0"/>
              </a:rPr>
              <a:t>Return Packet File Service</a:t>
            </a:r>
          </a:p>
          <a:p>
            <a:pPr marL="1028700" lvl="2" indent="-342900" eaLnBrk="1" hangingPunct="1">
              <a:lnSpc>
                <a:spcPct val="100000"/>
              </a:lnSpc>
              <a:spcBef>
                <a:spcPts val="0"/>
              </a:spcBef>
              <a:spcAft>
                <a:spcPct val="0"/>
              </a:spcAft>
              <a:buSzTx/>
              <a:buFont typeface="Arial" pitchFamily="34" charset="0"/>
              <a:buChar char="•"/>
            </a:pPr>
            <a:r>
              <a:rPr lang="en-GB" sz="1600" kern="1200" dirty="0">
                <a:latin typeface="Arial" panose="020B0604020202020204" pitchFamily="34" charset="0"/>
                <a:cs typeface="Arial" panose="020B0604020202020204" pitchFamily="34" charset="0"/>
              </a:rPr>
              <a:t>Time Synchronization Services (Clock Correlation  Procedures, Time Synchronisation , Time Transfer</a:t>
            </a:r>
            <a:r>
              <a:rPr lang="en-GB" sz="1600" kern="1200" dirty="0" smtClean="0">
                <a:latin typeface="Arial" panose="020B0604020202020204" pitchFamily="34" charset="0"/>
                <a:cs typeface="Arial" panose="020B0604020202020204" pitchFamily="34" charset="0"/>
              </a:rPr>
              <a:t>)-- &gt; </a:t>
            </a:r>
            <a:r>
              <a:rPr lang="en-GB" sz="1600" i="1" kern="1200" dirty="0" smtClean="0">
                <a:solidFill>
                  <a:srgbClr val="0070C0"/>
                </a:solidFill>
                <a:latin typeface="Arial" panose="020B0604020202020204" pitchFamily="34" charset="0"/>
                <a:cs typeface="Arial" panose="020B0604020202020204" pitchFamily="34" charset="0"/>
              </a:rPr>
              <a:t>TIME Services “BOF” established, WG Charter in preparation</a:t>
            </a:r>
            <a:endParaRPr lang="en-GB" i="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79626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ChangeArrowheads="1"/>
          </p:cNvSpPr>
          <p:nvPr>
            <p:ph type="title"/>
          </p:nvPr>
        </p:nvSpPr>
        <p:spPr bwMode="auto">
          <a:xfrm>
            <a:off x="1981200" y="274638"/>
            <a:ext cx="8229600" cy="487362"/>
          </a:xfrm>
          <a:ln>
            <a:miter lim="800000"/>
            <a:headEnd/>
            <a:tailEnd/>
          </a:ln>
        </p:spPr>
        <p:txBody>
          <a:bodyPr vert="horz" wrap="square" lIns="91440" tIns="45720" rIns="91440" bIns="45720" numCol="1" anchor="t" anchorCtr="0" compatLnSpc="1">
            <a:prstTxWarp prst="textNoShape">
              <a:avLst/>
            </a:prstTxWarp>
          </a:bodyPr>
          <a:lstStyle/>
          <a:p>
            <a:pPr>
              <a:defRPr/>
            </a:pPr>
            <a:r>
              <a:rPr lang="en-US" sz="2400" dirty="0"/>
              <a:t>SEA Meeting Objectives: 1/1</a:t>
            </a:r>
          </a:p>
        </p:txBody>
      </p:sp>
      <p:sp>
        <p:nvSpPr>
          <p:cNvPr id="6" name="Rectangle 3"/>
          <p:cNvSpPr txBox="1">
            <a:spLocks noChangeArrowheads="1"/>
          </p:cNvSpPr>
          <p:nvPr/>
        </p:nvSpPr>
        <p:spPr bwMode="auto">
          <a:xfrm>
            <a:off x="647700" y="762000"/>
            <a:ext cx="11010900" cy="6019800"/>
          </a:xfrm>
          <a:prstGeom prst="rect">
            <a:avLst/>
          </a:prstGeom>
          <a:noFill/>
          <a:ln w="9525">
            <a:noFill/>
            <a:miter lim="800000"/>
            <a:headEnd/>
            <a:tailEnd/>
          </a:ln>
        </p:spPr>
        <p:txBody>
          <a:bodyPr vert="horz" wrap="square" lIns="81204" tIns="39889" rIns="81204" bIns="39889" numCol="1" anchor="t"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a:lnSpc>
                <a:spcPct val="100000"/>
              </a:lnSpc>
              <a:spcBef>
                <a:spcPct val="0"/>
              </a:spcBef>
              <a:spcAft>
                <a:spcPct val="0"/>
              </a:spcAft>
            </a:pPr>
            <a:r>
              <a:rPr lang="en-US" sz="1600" dirty="0">
                <a:solidFill>
                  <a:srgbClr val="A50021"/>
                </a:solidFill>
              </a:rPr>
              <a:t>Security WG</a:t>
            </a:r>
          </a:p>
          <a:p>
            <a:pPr lvl="1">
              <a:lnSpc>
                <a:spcPct val="100000"/>
              </a:lnSpc>
              <a:spcBef>
                <a:spcPct val="0"/>
              </a:spcBef>
              <a:spcAft>
                <a:spcPct val="0"/>
              </a:spcAft>
            </a:pPr>
            <a:r>
              <a:rPr lang="en-US" sz="1200" dirty="0">
                <a:solidFill>
                  <a:srgbClr val="000000"/>
                </a:solidFill>
              </a:rPr>
              <a:t>Network Layer Security Adaptation Profile (BB)		Joint with SIS, published 2018</a:t>
            </a:r>
          </a:p>
          <a:p>
            <a:pPr lvl="1">
              <a:lnSpc>
                <a:spcPct val="100000"/>
              </a:lnSpc>
              <a:spcBef>
                <a:spcPct val="0"/>
              </a:spcBef>
              <a:spcAft>
                <a:spcPct val="0"/>
              </a:spcAft>
            </a:pPr>
            <a:r>
              <a:rPr lang="en-US" sz="1200" dirty="0">
                <a:solidFill>
                  <a:srgbClr val="000000"/>
                </a:solidFill>
              </a:rPr>
              <a:t>Link Layer Security update (BB)			Joint with SLS, SDLS &amp; SLP updates published</a:t>
            </a:r>
          </a:p>
          <a:p>
            <a:pPr lvl="1">
              <a:lnSpc>
                <a:spcPct val="100000"/>
              </a:lnSpc>
              <a:spcBef>
                <a:spcPct val="0"/>
              </a:spcBef>
              <a:spcAft>
                <a:spcPct val="0"/>
              </a:spcAft>
            </a:pPr>
            <a:r>
              <a:rPr lang="en-US" sz="1200" dirty="0">
                <a:solidFill>
                  <a:srgbClr val="000000"/>
                </a:solidFill>
              </a:rPr>
              <a:t>Link Layer Security update (GB)			Joint with SLS, SDLS &amp; SLP, published 2018</a:t>
            </a:r>
          </a:p>
          <a:p>
            <a:pPr lvl="1">
              <a:lnSpc>
                <a:spcPct val="100000"/>
              </a:lnSpc>
              <a:spcBef>
                <a:spcPct val="0"/>
              </a:spcBef>
              <a:spcAft>
                <a:spcPct val="0"/>
              </a:spcAft>
            </a:pPr>
            <a:r>
              <a:rPr lang="en-US" sz="1200" dirty="0">
                <a:solidFill>
                  <a:srgbClr val="000000"/>
                </a:solidFill>
              </a:rPr>
              <a:t>Key Management (GB, MB)			</a:t>
            </a:r>
            <a:r>
              <a:rPr lang="en-US" sz="1200" dirty="0" smtClean="0">
                <a:solidFill>
                  <a:srgbClr val="000000"/>
                </a:solidFill>
              </a:rPr>
              <a:t>	MB </a:t>
            </a:r>
            <a:r>
              <a:rPr lang="en-US" sz="1200" dirty="0">
                <a:solidFill>
                  <a:srgbClr val="000000"/>
                </a:solidFill>
              </a:rPr>
              <a:t>draft in work, application being worked in SDLS</a:t>
            </a:r>
          </a:p>
          <a:p>
            <a:pPr lvl="1">
              <a:lnSpc>
                <a:spcPct val="100000"/>
              </a:lnSpc>
              <a:spcBef>
                <a:spcPct val="0"/>
              </a:spcBef>
              <a:spcAft>
                <a:spcPct val="0"/>
              </a:spcAft>
            </a:pPr>
            <a:r>
              <a:rPr lang="en-US" sz="1200" dirty="0">
                <a:solidFill>
                  <a:srgbClr val="000000"/>
                </a:solidFill>
              </a:rPr>
              <a:t>Application Credentials 			</a:t>
            </a:r>
            <a:r>
              <a:rPr lang="en-US" sz="1200" dirty="0" smtClean="0">
                <a:solidFill>
                  <a:srgbClr val="000000"/>
                </a:solidFill>
              </a:rPr>
              <a:t>	Developing </a:t>
            </a:r>
            <a:r>
              <a:rPr lang="en-US" sz="1200" dirty="0">
                <a:solidFill>
                  <a:srgbClr val="000000"/>
                </a:solidFill>
              </a:rPr>
              <a:t>white book</a:t>
            </a:r>
          </a:p>
          <a:p>
            <a:pPr lvl="1">
              <a:lnSpc>
                <a:spcPct val="100000"/>
              </a:lnSpc>
              <a:spcBef>
                <a:spcPct val="0"/>
              </a:spcBef>
              <a:spcAft>
                <a:spcPct val="0"/>
              </a:spcAft>
            </a:pPr>
            <a:r>
              <a:rPr lang="en-US" sz="1200" dirty="0">
                <a:solidFill>
                  <a:srgbClr val="000000"/>
                </a:solidFill>
              </a:rPr>
              <a:t>Glossary, Interconnect, Mission Planning		</a:t>
            </a:r>
            <a:r>
              <a:rPr lang="en-US" sz="1200" dirty="0" smtClean="0">
                <a:solidFill>
                  <a:srgbClr val="000000"/>
                </a:solidFill>
              </a:rPr>
              <a:t>	Green </a:t>
            </a:r>
            <a:r>
              <a:rPr lang="en-US" sz="1200" dirty="0">
                <a:solidFill>
                  <a:srgbClr val="000000"/>
                </a:solidFill>
              </a:rPr>
              <a:t>Books, 5-year updates approved, Glossary submitted as MB</a:t>
            </a:r>
          </a:p>
          <a:p>
            <a:pPr lvl="1">
              <a:lnSpc>
                <a:spcPct val="100000"/>
              </a:lnSpc>
              <a:spcBef>
                <a:spcPct val="0"/>
              </a:spcBef>
              <a:spcAft>
                <a:spcPct val="0"/>
              </a:spcAft>
            </a:pPr>
            <a:r>
              <a:rPr lang="en-US" sz="1200" dirty="0">
                <a:solidFill>
                  <a:srgbClr val="000000"/>
                </a:solidFill>
              </a:rPr>
              <a:t>RF Layer transport 				New discussion topic, digitized RF delivery</a:t>
            </a:r>
          </a:p>
          <a:p>
            <a:pPr lvl="1">
              <a:lnSpc>
                <a:spcPct val="100000"/>
              </a:lnSpc>
              <a:spcBef>
                <a:spcPct val="0"/>
              </a:spcBef>
              <a:spcAft>
                <a:spcPct val="0"/>
              </a:spcAft>
            </a:pPr>
            <a:r>
              <a:rPr lang="en-US" sz="1200" i="1" dirty="0">
                <a:solidFill>
                  <a:srgbClr val="C403DA"/>
                </a:solidFill>
              </a:rPr>
              <a:t>Standard security section</a:t>
            </a:r>
            <a:r>
              <a:rPr lang="en-US" sz="1200" dirty="0">
                <a:solidFill>
                  <a:srgbClr val="000000"/>
                </a:solidFill>
              </a:rPr>
              <a:t>			</a:t>
            </a:r>
            <a:r>
              <a:rPr lang="en-US" sz="1200" dirty="0" smtClean="0">
                <a:solidFill>
                  <a:srgbClr val="000000"/>
                </a:solidFill>
              </a:rPr>
              <a:t>	</a:t>
            </a:r>
            <a:r>
              <a:rPr lang="en-US" sz="1200" i="1" dirty="0" smtClean="0">
                <a:solidFill>
                  <a:srgbClr val="C403DA"/>
                </a:solidFill>
              </a:rPr>
              <a:t>Mandatory</a:t>
            </a:r>
            <a:endParaRPr lang="en-US" sz="1200" dirty="0">
              <a:solidFill>
                <a:srgbClr val="000000"/>
              </a:solidFill>
            </a:endParaRPr>
          </a:p>
          <a:p>
            <a:pPr eaLnBrk="1" hangingPunct="1">
              <a:spcBef>
                <a:spcPct val="0"/>
              </a:spcBef>
            </a:pPr>
            <a:endParaRPr lang="en-US" sz="1600" dirty="0">
              <a:solidFill>
                <a:srgbClr val="A50021"/>
              </a:solidFill>
            </a:endParaRPr>
          </a:p>
          <a:p>
            <a:pPr eaLnBrk="1" hangingPunct="1">
              <a:spcBef>
                <a:spcPct val="0"/>
              </a:spcBef>
            </a:pPr>
            <a:r>
              <a:rPr lang="en-US" sz="1600" dirty="0">
                <a:solidFill>
                  <a:srgbClr val="A50021"/>
                </a:solidFill>
              </a:rPr>
              <a:t>Delta-DOR WG 						</a:t>
            </a:r>
          </a:p>
          <a:p>
            <a:pPr lvl="1" eaLnBrk="1" hangingPunct="1">
              <a:spcBef>
                <a:spcPct val="0"/>
              </a:spcBef>
            </a:pPr>
            <a:r>
              <a:rPr lang="en-US" sz="1200" dirty="0">
                <a:solidFill>
                  <a:srgbClr val="000000"/>
                </a:solidFill>
              </a:rPr>
              <a:t>Overview document (GB)			</a:t>
            </a:r>
            <a:r>
              <a:rPr lang="en-US" sz="1200" dirty="0" smtClean="0">
                <a:solidFill>
                  <a:srgbClr val="000000"/>
                </a:solidFill>
              </a:rPr>
              <a:t>	GB</a:t>
            </a:r>
            <a:r>
              <a:rPr lang="en-US" sz="1200" dirty="0">
                <a:solidFill>
                  <a:srgbClr val="000000"/>
                </a:solidFill>
              </a:rPr>
              <a:t>, planning v2 revision</a:t>
            </a:r>
          </a:p>
          <a:p>
            <a:pPr lvl="1">
              <a:lnSpc>
                <a:spcPct val="100000"/>
              </a:lnSpc>
              <a:spcBef>
                <a:spcPct val="0"/>
              </a:spcBef>
              <a:spcAft>
                <a:spcPct val="0"/>
              </a:spcAft>
            </a:pPr>
            <a:r>
              <a:rPr lang="en-GB" altLang="ja-JP" sz="1200" dirty="0">
                <a:solidFill>
                  <a:srgbClr val="000000"/>
                </a:solidFill>
                <a:latin typeface="Calibri" pitchFamily="34" charset="0"/>
                <a:ea typeface="ＭＳ Ｐゴシック" pitchFamily="-107" charset="-128"/>
              </a:rPr>
              <a:t>Delta-DOR implementation architecture (MB) </a:t>
            </a:r>
            <a:r>
              <a:rPr lang="en-US" sz="1200" dirty="0">
                <a:solidFill>
                  <a:srgbClr val="000000"/>
                </a:solidFill>
              </a:rPr>
              <a:t>		</a:t>
            </a:r>
            <a:r>
              <a:rPr lang="en-US" sz="1200" dirty="0" smtClean="0">
                <a:solidFill>
                  <a:srgbClr val="000000"/>
                </a:solidFill>
              </a:rPr>
              <a:t>	BB </a:t>
            </a:r>
            <a:r>
              <a:rPr lang="en-US" sz="1200" dirty="0">
                <a:solidFill>
                  <a:srgbClr val="000000"/>
                </a:solidFill>
              </a:rPr>
              <a:t>published, revision in work, higher precision, work with RF&amp;M</a:t>
            </a:r>
          </a:p>
          <a:p>
            <a:pPr lvl="1">
              <a:lnSpc>
                <a:spcPct val="100000"/>
              </a:lnSpc>
              <a:spcBef>
                <a:spcPct val="0"/>
              </a:spcBef>
              <a:spcAft>
                <a:spcPct val="0"/>
              </a:spcAft>
            </a:pPr>
            <a:r>
              <a:rPr lang="en-US" sz="1200" dirty="0">
                <a:solidFill>
                  <a:srgbClr val="000000"/>
                </a:solidFill>
              </a:rPr>
              <a:t>Quasar catalog Update Procedure (MB)		</a:t>
            </a:r>
            <a:r>
              <a:rPr lang="en-US" sz="1200" dirty="0" smtClean="0">
                <a:solidFill>
                  <a:srgbClr val="000000"/>
                </a:solidFill>
              </a:rPr>
              <a:t>	Published </a:t>
            </a:r>
            <a:r>
              <a:rPr lang="en-US" sz="1200" dirty="0">
                <a:solidFill>
                  <a:srgbClr val="000000"/>
                </a:solidFill>
              </a:rPr>
              <a:t>2018 including SANA X-band Catalog, </a:t>
            </a:r>
            <a:r>
              <a:rPr lang="en-US" sz="1200" dirty="0" err="1">
                <a:solidFill>
                  <a:srgbClr val="000000"/>
                </a:solidFill>
              </a:rPr>
              <a:t>Ka</a:t>
            </a:r>
            <a:r>
              <a:rPr lang="en-US" sz="1200" dirty="0">
                <a:solidFill>
                  <a:srgbClr val="000000"/>
                </a:solidFill>
              </a:rPr>
              <a:t>-band in work now</a:t>
            </a:r>
          </a:p>
          <a:p>
            <a:pPr lvl="1">
              <a:lnSpc>
                <a:spcPct val="100000"/>
              </a:lnSpc>
              <a:spcBef>
                <a:spcPct val="0"/>
              </a:spcBef>
              <a:spcAft>
                <a:spcPct val="0"/>
              </a:spcAft>
            </a:pPr>
            <a:r>
              <a:rPr lang="en-US" sz="1200" dirty="0">
                <a:solidFill>
                  <a:srgbClr val="000000"/>
                </a:solidFill>
              </a:rPr>
              <a:t>Delta-DOR Ranging Operations (MB) 		</a:t>
            </a:r>
            <a:r>
              <a:rPr lang="en-US" sz="1200" dirty="0" smtClean="0">
                <a:solidFill>
                  <a:srgbClr val="000000"/>
                </a:solidFill>
              </a:rPr>
              <a:t>	Published </a:t>
            </a:r>
            <a:r>
              <a:rPr lang="en-US" sz="1200" dirty="0">
                <a:solidFill>
                  <a:srgbClr val="000000"/>
                </a:solidFill>
              </a:rPr>
              <a:t>2018</a:t>
            </a:r>
          </a:p>
          <a:p>
            <a:pPr lvl="1">
              <a:lnSpc>
                <a:spcPct val="100000"/>
              </a:lnSpc>
              <a:spcBef>
                <a:spcPct val="0"/>
              </a:spcBef>
              <a:spcAft>
                <a:spcPct val="0"/>
              </a:spcAft>
            </a:pPr>
            <a:endParaRPr lang="en-US" sz="1600" dirty="0">
              <a:solidFill>
                <a:srgbClr val="A50021"/>
              </a:solidFill>
            </a:endParaRPr>
          </a:p>
          <a:p>
            <a:pPr>
              <a:lnSpc>
                <a:spcPct val="100000"/>
              </a:lnSpc>
              <a:spcBef>
                <a:spcPct val="0"/>
              </a:spcBef>
              <a:spcAft>
                <a:spcPct val="0"/>
              </a:spcAft>
            </a:pPr>
            <a:r>
              <a:rPr lang="en-US" sz="1600" dirty="0">
                <a:solidFill>
                  <a:srgbClr val="A50021"/>
                </a:solidFill>
              </a:rPr>
              <a:t>System Architecture (SAWG)		</a:t>
            </a:r>
            <a:endParaRPr lang="en-US" sz="1200" i="1" dirty="0">
              <a:solidFill>
                <a:srgbClr val="C403DA"/>
              </a:solidFill>
            </a:endParaRPr>
          </a:p>
          <a:p>
            <a:pPr lvl="1">
              <a:lnSpc>
                <a:spcPct val="100000"/>
              </a:lnSpc>
              <a:spcBef>
                <a:spcPct val="0"/>
              </a:spcBef>
              <a:spcAft>
                <a:spcPct val="0"/>
              </a:spcAft>
            </a:pPr>
            <a:r>
              <a:rPr lang="en-US" sz="1200" dirty="0">
                <a:solidFill>
                  <a:srgbClr val="000000"/>
                </a:solidFill>
              </a:rPr>
              <a:t>CCSDS Application &amp; Support Architecture GB		Analyze &amp; describe MOIMS &amp; SOIS application architectures</a:t>
            </a:r>
          </a:p>
          <a:p>
            <a:pPr lvl="1">
              <a:lnSpc>
                <a:spcPct val="100000"/>
              </a:lnSpc>
              <a:spcBef>
                <a:spcPct val="0"/>
              </a:spcBef>
              <a:spcAft>
                <a:spcPct val="0"/>
              </a:spcAft>
            </a:pPr>
            <a:r>
              <a:rPr lang="en-US" sz="1200" dirty="0">
                <a:solidFill>
                  <a:srgbClr val="000000"/>
                </a:solidFill>
              </a:rPr>
              <a:t>RASDS MB Updates				Reconfirmed, updates in discussion, TC20 / SC 14 resolution in review</a:t>
            </a:r>
          </a:p>
          <a:p>
            <a:pPr lvl="1">
              <a:lnSpc>
                <a:spcPct val="100000"/>
              </a:lnSpc>
              <a:spcBef>
                <a:spcPct val="0"/>
              </a:spcBef>
              <a:spcAft>
                <a:spcPct val="0"/>
              </a:spcAft>
            </a:pPr>
            <a:r>
              <a:rPr lang="en-US" sz="1200" dirty="0">
                <a:solidFill>
                  <a:srgbClr val="000000"/>
                </a:solidFill>
              </a:rPr>
              <a:t>CCSDS Ontology				</a:t>
            </a:r>
            <a:r>
              <a:rPr lang="en-US" sz="1200" dirty="0" smtClean="0">
                <a:solidFill>
                  <a:srgbClr val="000000"/>
                </a:solidFill>
              </a:rPr>
              <a:t>	Glossary </a:t>
            </a:r>
            <a:r>
              <a:rPr lang="en-US" sz="1200" dirty="0">
                <a:solidFill>
                  <a:srgbClr val="000000"/>
                </a:solidFill>
              </a:rPr>
              <a:t>issues noted, TC20/SC14 discussions re coordination</a:t>
            </a:r>
          </a:p>
          <a:p>
            <a:pPr lvl="1">
              <a:lnSpc>
                <a:spcPct val="100000"/>
              </a:lnSpc>
              <a:spcBef>
                <a:spcPct val="0"/>
              </a:spcBef>
              <a:spcAft>
                <a:spcPct val="0"/>
              </a:spcAft>
            </a:pPr>
            <a:r>
              <a:rPr lang="en-US" sz="1200" dirty="0">
                <a:solidFill>
                  <a:srgbClr val="000000"/>
                </a:solidFill>
              </a:rPr>
              <a:t>SCID Procedures update			</a:t>
            </a:r>
            <a:r>
              <a:rPr lang="en-US" sz="1200" dirty="0" smtClean="0">
                <a:solidFill>
                  <a:srgbClr val="000000"/>
                </a:solidFill>
              </a:rPr>
              <a:t>	MB </a:t>
            </a:r>
            <a:r>
              <a:rPr lang="en-US" sz="1200" dirty="0">
                <a:solidFill>
                  <a:srgbClr val="000000"/>
                </a:solidFill>
              </a:rPr>
              <a:t>Published, Corrigendum in process, Frequency bins, Q-SCID, 					</a:t>
            </a:r>
            <a:r>
              <a:rPr lang="en-US" sz="1200" dirty="0" smtClean="0">
                <a:solidFill>
                  <a:srgbClr val="000000"/>
                </a:solidFill>
              </a:rPr>
              <a:t>	implemented </a:t>
            </a:r>
            <a:r>
              <a:rPr lang="en-US" sz="1200" dirty="0">
                <a:solidFill>
                  <a:srgbClr val="000000"/>
                </a:solidFill>
              </a:rPr>
              <a:t>in SANA procedures</a:t>
            </a:r>
          </a:p>
          <a:p>
            <a:pPr lvl="1">
              <a:lnSpc>
                <a:spcPct val="100000"/>
              </a:lnSpc>
              <a:spcBef>
                <a:spcPct val="0"/>
              </a:spcBef>
              <a:spcAft>
                <a:spcPct val="0"/>
              </a:spcAft>
            </a:pPr>
            <a:endParaRPr lang="en-US" sz="1600" dirty="0">
              <a:solidFill>
                <a:srgbClr val="A50021"/>
              </a:solidFill>
            </a:endParaRPr>
          </a:p>
          <a:p>
            <a:pPr>
              <a:lnSpc>
                <a:spcPct val="100000"/>
              </a:lnSpc>
              <a:spcBef>
                <a:spcPct val="0"/>
              </a:spcBef>
              <a:spcAft>
                <a:spcPct val="0"/>
              </a:spcAft>
            </a:pPr>
            <a:r>
              <a:rPr lang="en-US" sz="1600" dirty="0">
                <a:solidFill>
                  <a:srgbClr val="A50021"/>
                </a:solidFill>
              </a:rPr>
              <a:t>SANA Steering Group (SSG)		</a:t>
            </a:r>
          </a:p>
          <a:p>
            <a:pPr lvl="1">
              <a:lnSpc>
                <a:spcPct val="100000"/>
              </a:lnSpc>
              <a:spcBef>
                <a:spcPct val="0"/>
              </a:spcBef>
              <a:spcAft>
                <a:spcPct val="0"/>
              </a:spcAft>
            </a:pPr>
            <a:r>
              <a:rPr lang="en-US" sz="1200" dirty="0">
                <a:solidFill>
                  <a:srgbClr val="000000"/>
                </a:solidFill>
              </a:rPr>
              <a:t>SANA Steering Group (SSG)			</a:t>
            </a:r>
            <a:r>
              <a:rPr lang="en-US" sz="1200" dirty="0" smtClean="0">
                <a:solidFill>
                  <a:srgbClr val="000000"/>
                </a:solidFill>
              </a:rPr>
              <a:t>	Active</a:t>
            </a:r>
            <a:r>
              <a:rPr lang="en-US" sz="1200" dirty="0">
                <a:solidFill>
                  <a:srgbClr val="000000"/>
                </a:solidFill>
              </a:rPr>
              <a:t>, meeting this week</a:t>
            </a:r>
          </a:p>
          <a:p>
            <a:pPr lvl="1">
              <a:lnSpc>
                <a:spcPct val="100000"/>
              </a:lnSpc>
              <a:spcBef>
                <a:spcPct val="0"/>
              </a:spcBef>
              <a:spcAft>
                <a:spcPct val="0"/>
              </a:spcAft>
            </a:pPr>
            <a:r>
              <a:rPr lang="en-US" sz="1200" dirty="0">
                <a:solidFill>
                  <a:srgbClr val="000000"/>
                </a:solidFill>
              </a:rPr>
              <a:t>CCSDS Registry Re-Engineering			SANA Registries have been re-engineered, see RMP, CMC concur</a:t>
            </a:r>
          </a:p>
          <a:p>
            <a:pPr lvl="1">
              <a:lnSpc>
                <a:spcPct val="100000"/>
              </a:lnSpc>
              <a:spcBef>
                <a:spcPct val="0"/>
              </a:spcBef>
              <a:spcAft>
                <a:spcPct val="0"/>
              </a:spcAft>
            </a:pPr>
            <a:endParaRPr lang="en-US" sz="1200" dirty="0">
              <a:solidFill>
                <a:srgbClr val="A50021"/>
              </a:solidFill>
            </a:endParaRPr>
          </a:p>
          <a:p>
            <a:pPr>
              <a:lnSpc>
                <a:spcPct val="100000"/>
              </a:lnSpc>
              <a:spcBef>
                <a:spcPct val="0"/>
              </a:spcBef>
              <a:spcAft>
                <a:spcPct val="0"/>
              </a:spcAft>
            </a:pPr>
            <a:r>
              <a:rPr lang="en-US" sz="1600" dirty="0">
                <a:solidFill>
                  <a:srgbClr val="A50021"/>
                </a:solidFill>
              </a:rPr>
              <a:t>Time Exchange / Sync Standards </a:t>
            </a:r>
            <a:r>
              <a:rPr lang="en-US" sz="1600" dirty="0" err="1">
                <a:solidFill>
                  <a:srgbClr val="A50021"/>
                </a:solidFill>
              </a:rPr>
              <a:t>BoF</a:t>
            </a:r>
            <a:r>
              <a:rPr lang="en-US" sz="1600" dirty="0">
                <a:solidFill>
                  <a:srgbClr val="A50021"/>
                </a:solidFill>
              </a:rPr>
              <a:t>		</a:t>
            </a:r>
            <a:r>
              <a:rPr lang="en-US" sz="1200" i="1" dirty="0">
                <a:solidFill>
                  <a:srgbClr val="C403DA"/>
                </a:solidFill>
              </a:rPr>
              <a:t>Charter approval delayed, needs discussion with SLS</a:t>
            </a:r>
          </a:p>
          <a:p>
            <a:pPr lvl="1">
              <a:lnSpc>
                <a:spcPct val="100000"/>
              </a:lnSpc>
              <a:spcBef>
                <a:spcPct val="0"/>
              </a:spcBef>
              <a:spcAft>
                <a:spcPct val="0"/>
              </a:spcAft>
            </a:pPr>
            <a:r>
              <a:rPr lang="en-US" sz="1200" dirty="0">
                <a:solidFill>
                  <a:srgbClr val="000000"/>
                </a:solidFill>
              </a:rPr>
              <a:t>Initial exploration of topics				</a:t>
            </a:r>
            <a:endParaRPr lang="en-US" sz="1600" dirty="0">
              <a:solidFill>
                <a:srgbClr val="000000"/>
              </a:solidFill>
            </a:endParaRPr>
          </a:p>
        </p:txBody>
      </p:sp>
    </p:spTree>
    <p:extLst>
      <p:ext uri="{BB962C8B-B14F-4D97-AF65-F5344CB8AC3E}">
        <p14:creationId xmlns:p14="http://schemas.microsoft.com/office/powerpoint/2010/main" val="40353532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a:xfrm>
            <a:off x="1135888" y="217488"/>
            <a:ext cx="10109200" cy="574675"/>
          </a:xfrm>
          <a:prstGeom prst="rect">
            <a:avLst/>
          </a:prstGeom>
        </p:spPr>
        <p:txBody>
          <a:bodyPr/>
          <a:lstStyle/>
          <a:p>
            <a:pPr>
              <a:defRPr/>
            </a:pPr>
            <a:r>
              <a:rPr lang="en-US"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MOIMS Meeting Objectives 1/2</a:t>
            </a:r>
          </a:p>
        </p:txBody>
      </p:sp>
      <p:sp>
        <p:nvSpPr>
          <p:cNvPr id="6" name="Rectangle 3"/>
          <p:cNvSpPr>
            <a:spLocks noChangeArrowheads="1"/>
          </p:cNvSpPr>
          <p:nvPr/>
        </p:nvSpPr>
        <p:spPr bwMode="auto">
          <a:xfrm>
            <a:off x="448056" y="886968"/>
            <a:ext cx="11484864" cy="5291903"/>
          </a:xfrm>
          <a:prstGeom prst="rect">
            <a:avLst/>
          </a:prstGeom>
          <a:noFill/>
          <a:ln w="9525">
            <a:noFill/>
            <a:miter lim="800000"/>
            <a:headEnd/>
            <a:tailEnd/>
          </a:ln>
        </p:spPr>
        <p:txBody>
          <a:bodyPr lIns="108272" tIns="53185" rIns="108272" bIns="53185"/>
          <a:lstStyle/>
          <a:p>
            <a:pPr marL="306910" indent="-306910" eaLnBrk="0" hangingPunct="0">
              <a:buSzPct val="125000"/>
              <a:buFontTx/>
              <a:buChar char="•"/>
            </a:pPr>
            <a:r>
              <a:rPr lang="en-US" sz="2400" b="1" dirty="0">
                <a:solidFill>
                  <a:srgbClr val="A50021"/>
                </a:solidFill>
                <a:latin typeface="Arial" panose="020B0604020202020204" pitchFamily="34" charset="0"/>
                <a:cs typeface="Arial" panose="020B0604020202020204" pitchFamily="34" charset="0"/>
              </a:rPr>
              <a:t>Data Archive Ingestion WG (DAI)</a:t>
            </a:r>
            <a:endParaRPr lang="en-US" sz="2400" b="1" dirty="0">
              <a:solidFill>
                <a:srgbClr val="000000"/>
              </a:solidFill>
              <a:latin typeface="Arial" panose="020B0604020202020204" pitchFamily="34" charset="0"/>
              <a:cs typeface="Arial" panose="020B0604020202020204" pitchFamily="34" charset="0"/>
            </a:endParaRPr>
          </a:p>
          <a:p>
            <a:pPr marL="757748" lvl="1" indent="-296326" eaLnBrk="0" hangingPunct="0">
              <a:buSzPct val="125000"/>
              <a:buFontTx/>
              <a:buChar char="•"/>
            </a:pPr>
            <a:r>
              <a:rPr lang="en-US" sz="1400" b="1" dirty="0">
                <a:solidFill>
                  <a:srgbClr val="FF3399"/>
                </a:solidFill>
                <a:latin typeface="Arial" panose="020B0604020202020204" pitchFamily="34" charset="0"/>
                <a:cs typeface="Arial" panose="020B0604020202020204" pitchFamily="34" charset="0"/>
              </a:rPr>
              <a:t>MB: </a:t>
            </a:r>
            <a:r>
              <a:rPr lang="en-US" sz="1400" b="1" dirty="0">
                <a:solidFill>
                  <a:srgbClr val="000000"/>
                </a:solidFill>
                <a:latin typeface="Arial" panose="020B0604020202020204" pitchFamily="34" charset="0"/>
                <a:cs typeface="Arial" panose="020B0604020202020204" pitchFamily="34" charset="0"/>
              </a:rPr>
              <a:t>Information Preparation to Enable Long Term Use (IPELTU)			On-going</a:t>
            </a:r>
          </a:p>
          <a:p>
            <a:pPr marL="757748" lvl="1" indent="-296326" eaLnBrk="0" hangingPunct="0">
              <a:buSzPct val="125000"/>
              <a:buFontTx/>
              <a:buChar char="•"/>
              <a:tabLst>
                <a:tab pos="7651559" algn="l"/>
              </a:tabLst>
            </a:pPr>
            <a:r>
              <a:rPr lang="en-US" sz="1400" b="1" dirty="0">
                <a:solidFill>
                  <a:srgbClr val="FF3399"/>
                </a:solidFill>
                <a:latin typeface="Arial" panose="020B0604020202020204" pitchFamily="34" charset="0"/>
                <a:cs typeface="Arial" panose="020B0604020202020204" pitchFamily="34" charset="0"/>
              </a:rPr>
              <a:t>MB: </a:t>
            </a:r>
            <a:r>
              <a:rPr lang="en-US" sz="1400" b="1" dirty="0">
                <a:solidFill>
                  <a:srgbClr val="000000"/>
                </a:solidFill>
                <a:latin typeface="Arial" panose="020B0604020202020204" pitchFamily="34" charset="0"/>
                <a:cs typeface="Arial" panose="020B0604020202020204" pitchFamily="34" charset="0"/>
              </a:rPr>
              <a:t>Open Archival Information System (OAIS) : 5y revision		</a:t>
            </a:r>
            <a:r>
              <a:rPr lang="en-US" sz="1400" b="1" dirty="0" smtClean="0">
                <a:solidFill>
                  <a:srgbClr val="000000"/>
                </a:solidFill>
                <a:latin typeface="Arial" panose="020B0604020202020204" pitchFamily="34" charset="0"/>
                <a:cs typeface="Arial" panose="020B0604020202020204" pitchFamily="34" charset="0"/>
              </a:rPr>
              <a:t>External </a:t>
            </a:r>
            <a:r>
              <a:rPr lang="en-US" sz="1400" b="1" dirty="0">
                <a:solidFill>
                  <a:srgbClr val="000000"/>
                </a:solidFill>
                <a:latin typeface="Arial" panose="020B0604020202020204" pitchFamily="34" charset="0"/>
                <a:cs typeface="Arial" panose="020B0604020202020204" pitchFamily="34" charset="0"/>
              </a:rPr>
              <a:t>review on-going </a:t>
            </a:r>
          </a:p>
          <a:p>
            <a:pPr marL="757748" lvl="1" indent="-296326" eaLnBrk="0" hangingPunct="0">
              <a:buSzPct val="125000"/>
              <a:buFontTx/>
              <a:buChar char="•"/>
              <a:tabLst>
                <a:tab pos="7651559" algn="l"/>
              </a:tabLst>
            </a:pPr>
            <a:r>
              <a:rPr lang="en-US" sz="1400" b="1" dirty="0">
                <a:solidFill>
                  <a:srgbClr val="FF3399"/>
                </a:solidFill>
                <a:latin typeface="Arial" panose="020B0604020202020204" pitchFamily="34" charset="0"/>
                <a:cs typeface="Arial" panose="020B0604020202020204" pitchFamily="34" charset="0"/>
              </a:rPr>
              <a:t>MB: </a:t>
            </a:r>
            <a:r>
              <a:rPr lang="en-US" sz="1400" b="1" dirty="0">
                <a:solidFill>
                  <a:srgbClr val="000000"/>
                </a:solidFill>
                <a:latin typeface="Arial" panose="020B0604020202020204" pitchFamily="34" charset="0"/>
                <a:cs typeface="Arial" panose="020B0604020202020204" pitchFamily="34" charset="0"/>
              </a:rPr>
              <a:t>Audit and Certification of Trustworthy Digital Repository: 5y revision 	 	External review on-going </a:t>
            </a:r>
          </a:p>
          <a:p>
            <a:pPr marL="757748" lvl="1" indent="-296326" eaLnBrk="0" hangingPunct="0">
              <a:buSzPct val="125000"/>
              <a:buFontTx/>
              <a:buChar char="•"/>
            </a:pPr>
            <a:r>
              <a:rPr lang="en-US" sz="1400" b="1" dirty="0">
                <a:solidFill>
                  <a:srgbClr val="FF3399"/>
                </a:solidFill>
                <a:latin typeface="Arial" panose="020B0604020202020204" pitchFamily="34" charset="0"/>
                <a:cs typeface="Arial" panose="020B0604020202020204" pitchFamily="34" charset="0"/>
              </a:rPr>
              <a:t>MB: </a:t>
            </a:r>
            <a:r>
              <a:rPr lang="en-US" sz="1400" b="1" dirty="0">
                <a:solidFill>
                  <a:srgbClr val="000000"/>
                </a:solidFill>
                <a:latin typeface="Arial" panose="020B0604020202020204" pitchFamily="34" charset="0"/>
                <a:cs typeface="Arial" panose="020B0604020202020204" pitchFamily="34" charset="0"/>
              </a:rPr>
              <a:t>Digital Archive Architecture Design Document 	 	 	</a:t>
            </a:r>
            <a:r>
              <a:rPr lang="en-US" sz="1400" b="1" dirty="0" smtClean="0">
                <a:solidFill>
                  <a:srgbClr val="000000"/>
                </a:solidFill>
                <a:latin typeface="Arial" panose="020B0604020202020204" pitchFamily="34" charset="0"/>
                <a:cs typeface="Arial" panose="020B0604020202020204" pitchFamily="34" charset="0"/>
              </a:rPr>
              <a:t>	On-going</a:t>
            </a:r>
            <a:r>
              <a:rPr lang="en-US" sz="1400" b="1" dirty="0">
                <a:solidFill>
                  <a:srgbClr val="000000"/>
                </a:solidFill>
                <a:latin typeface="Arial" panose="020B0604020202020204" pitchFamily="34" charset="0"/>
                <a:cs typeface="Arial" panose="020B0604020202020204" pitchFamily="34" charset="0"/>
              </a:rPr>
              <a:t>	</a:t>
            </a:r>
          </a:p>
          <a:p>
            <a:pPr marL="461422" lvl="1" eaLnBrk="0" hangingPunct="0">
              <a:buSzPct val="125000"/>
            </a:pPr>
            <a:endParaRPr lang="en-US" sz="2667" b="1" dirty="0">
              <a:solidFill>
                <a:srgbClr val="000000"/>
              </a:solidFill>
              <a:latin typeface="Arial" panose="020B0604020202020204" pitchFamily="34" charset="0"/>
              <a:cs typeface="Arial" panose="020B0604020202020204" pitchFamily="34" charset="0"/>
            </a:endParaRPr>
          </a:p>
          <a:p>
            <a:pPr marL="306910" indent="-306910" eaLnBrk="0" hangingPunct="0">
              <a:buSzPct val="125000"/>
              <a:buFontTx/>
              <a:buChar char="•"/>
            </a:pPr>
            <a:r>
              <a:rPr lang="en-US" sz="2400" b="1" dirty="0">
                <a:solidFill>
                  <a:srgbClr val="A50021"/>
                </a:solidFill>
                <a:latin typeface="Arial" panose="020B0604020202020204" pitchFamily="34" charset="0"/>
                <a:cs typeface="Arial" panose="020B0604020202020204" pitchFamily="34" charset="0"/>
              </a:rPr>
              <a:t>Navigation WG (NAV)</a:t>
            </a:r>
            <a:endParaRPr lang="en-US" sz="2400" b="1" dirty="0">
              <a:solidFill>
                <a:srgbClr val="000000"/>
              </a:solidFill>
              <a:latin typeface="Arial" panose="020B0604020202020204" pitchFamily="34" charset="0"/>
              <a:cs typeface="Arial" panose="020B0604020202020204" pitchFamily="34" charset="0"/>
            </a:endParaRPr>
          </a:p>
          <a:p>
            <a:pPr marL="757748" lvl="1" indent="-296326" eaLnBrk="0" hangingPunct="0">
              <a:buSzPct val="125000"/>
              <a:buFontTx/>
              <a:buChar char="•"/>
            </a:pPr>
            <a:r>
              <a:rPr lang="en-US" sz="1400" b="1" dirty="0">
                <a:solidFill>
                  <a:srgbClr val="00AE00"/>
                </a:solidFill>
                <a:latin typeface="Arial" panose="020B0604020202020204" pitchFamily="34" charset="0"/>
                <a:cs typeface="Arial" panose="020B0604020202020204" pitchFamily="34" charset="0"/>
              </a:rPr>
              <a:t>GB: </a:t>
            </a:r>
            <a:r>
              <a:rPr lang="en-US" sz="1400" b="1" dirty="0">
                <a:solidFill>
                  <a:srgbClr val="000000"/>
                </a:solidFill>
                <a:latin typeface="Arial" panose="020B0604020202020204" pitchFamily="34" charset="0"/>
                <a:cs typeface="Arial" panose="020B0604020202020204" pitchFamily="34" charset="0"/>
              </a:rPr>
              <a:t>Navigation Data - Definitions and Conventions			</a:t>
            </a:r>
            <a:r>
              <a:rPr lang="en-US" sz="1400" b="1" dirty="0" smtClean="0">
                <a:solidFill>
                  <a:srgbClr val="000000"/>
                </a:solidFill>
                <a:latin typeface="Arial" panose="020B0604020202020204" pitchFamily="34" charset="0"/>
                <a:cs typeface="Arial" panose="020B0604020202020204" pitchFamily="34" charset="0"/>
              </a:rPr>
              <a:t>	Ready </a:t>
            </a:r>
            <a:r>
              <a:rPr lang="en-US" sz="1400" b="1" dirty="0">
                <a:solidFill>
                  <a:srgbClr val="000000"/>
                </a:solidFill>
                <a:latin typeface="Arial" panose="020B0604020202020204" pitchFamily="34" charset="0"/>
                <a:cs typeface="Arial" panose="020B0604020202020204" pitchFamily="34" charset="0"/>
              </a:rPr>
              <a:t>for publ. by </a:t>
            </a:r>
            <a:r>
              <a:rPr lang="en-US" sz="1400" b="1" dirty="0" smtClean="0">
                <a:solidFill>
                  <a:srgbClr val="000000"/>
                </a:solidFill>
                <a:latin typeface="Arial" panose="020B0604020202020204" pitchFamily="34" charset="0"/>
                <a:cs typeface="Arial" panose="020B0604020202020204" pitchFamily="34" charset="0"/>
              </a:rPr>
              <a:t>spring </a:t>
            </a:r>
            <a:r>
              <a:rPr lang="en-US" sz="1400" b="1" dirty="0" err="1" smtClean="0">
                <a:solidFill>
                  <a:srgbClr val="000000"/>
                </a:solidFill>
                <a:latin typeface="Arial" panose="020B0604020202020204" pitchFamily="34" charset="0"/>
                <a:cs typeface="Arial" panose="020B0604020202020204" pitchFamily="34" charset="0"/>
              </a:rPr>
              <a:t>mtg</a:t>
            </a:r>
            <a:endParaRPr lang="en-US" sz="1400" b="1" dirty="0">
              <a:solidFill>
                <a:srgbClr val="000000"/>
              </a:solidFill>
              <a:latin typeface="Arial" panose="020B0604020202020204" pitchFamily="34" charset="0"/>
              <a:cs typeface="Arial" panose="020B0604020202020204" pitchFamily="34" charset="0"/>
            </a:endParaRPr>
          </a:p>
          <a:p>
            <a:pPr marL="757748" lvl="1" indent="-296326" eaLnBrk="0" hangingPunct="0">
              <a:buSzPct val="125000"/>
              <a:buFontTx/>
              <a:buChar char="•"/>
            </a:pPr>
            <a:r>
              <a:rPr lang="en-US" sz="1400" b="1" dirty="0">
                <a:solidFill>
                  <a:srgbClr val="00AE00"/>
                </a:solidFill>
                <a:latin typeface="Arial" panose="020B0604020202020204" pitchFamily="34" charset="0"/>
                <a:cs typeface="Arial" panose="020B0604020202020204" pitchFamily="34" charset="0"/>
              </a:rPr>
              <a:t>GB: </a:t>
            </a:r>
            <a:r>
              <a:rPr lang="en-US" sz="1400" b="1" dirty="0">
                <a:solidFill>
                  <a:srgbClr val="000000"/>
                </a:solidFill>
                <a:latin typeface="Arial" panose="020B0604020202020204" pitchFamily="34" charset="0"/>
                <a:cs typeface="Arial" panose="020B0604020202020204" pitchFamily="34" charset="0"/>
              </a:rPr>
              <a:t>Navigation Data Messages Overview				</a:t>
            </a:r>
            <a:r>
              <a:rPr lang="en-US" sz="1400" b="1" dirty="0" smtClean="0">
                <a:solidFill>
                  <a:srgbClr val="000000"/>
                </a:solidFill>
                <a:latin typeface="Arial" panose="020B0604020202020204" pitchFamily="34" charset="0"/>
                <a:cs typeface="Arial" panose="020B0604020202020204" pitchFamily="34" charset="0"/>
              </a:rPr>
              <a:t>	Ready </a:t>
            </a:r>
            <a:r>
              <a:rPr lang="en-US" sz="1400" b="1" dirty="0">
                <a:solidFill>
                  <a:srgbClr val="000000"/>
                </a:solidFill>
                <a:latin typeface="Arial" panose="020B0604020202020204" pitchFamily="34" charset="0"/>
                <a:cs typeface="Arial" panose="020B0604020202020204" pitchFamily="34" charset="0"/>
              </a:rPr>
              <a:t>for publ. by spring </a:t>
            </a:r>
            <a:r>
              <a:rPr lang="en-US" sz="1400" b="1" dirty="0" err="1">
                <a:solidFill>
                  <a:srgbClr val="000000"/>
                </a:solidFill>
                <a:latin typeface="Arial" panose="020B0604020202020204" pitchFamily="34" charset="0"/>
                <a:cs typeface="Arial" panose="020B0604020202020204" pitchFamily="34" charset="0"/>
              </a:rPr>
              <a:t>mtg</a:t>
            </a:r>
            <a:endParaRPr lang="en-US" sz="1400" b="1" dirty="0">
              <a:solidFill>
                <a:srgbClr val="000000"/>
              </a:solidFill>
              <a:latin typeface="Arial" panose="020B0604020202020204" pitchFamily="34" charset="0"/>
              <a:cs typeface="Arial" panose="020B0604020202020204" pitchFamily="34" charset="0"/>
            </a:endParaRPr>
          </a:p>
          <a:p>
            <a:pPr marL="757748" lvl="1" indent="-296326" eaLnBrk="0" hangingPunct="0">
              <a:buSzPct val="125000"/>
              <a:buFontTx/>
              <a:buChar char="•"/>
            </a:pPr>
            <a:r>
              <a:rPr lang="en-US" sz="1400" b="1" dirty="0">
                <a:solidFill>
                  <a:srgbClr val="618FFD">
                    <a:lumMod val="75000"/>
                  </a:srgbClr>
                </a:solidFill>
                <a:latin typeface="Arial" panose="020B0604020202020204" pitchFamily="34" charset="0"/>
                <a:cs typeface="Arial" panose="020B0604020202020204" pitchFamily="34" charset="0"/>
              </a:rPr>
              <a:t>BB: </a:t>
            </a:r>
            <a:r>
              <a:rPr lang="en-US" sz="1400" b="1" dirty="0">
                <a:solidFill>
                  <a:srgbClr val="000000"/>
                </a:solidFill>
                <a:latin typeface="Arial" panose="020B0604020202020204" pitchFamily="34" charset="0"/>
                <a:cs typeface="Arial" panose="020B0604020202020204" pitchFamily="34" charset="0"/>
              </a:rPr>
              <a:t>Orbit Data Message (ODM - NASA, ESA): 5y revision 			</a:t>
            </a:r>
            <a:r>
              <a:rPr lang="en-US" sz="1400" b="1" dirty="0" smtClean="0">
                <a:solidFill>
                  <a:srgbClr val="000000"/>
                </a:solidFill>
                <a:latin typeface="Arial" panose="020B0604020202020204" pitchFamily="34" charset="0"/>
                <a:cs typeface="Arial" panose="020B0604020202020204" pitchFamily="34" charset="0"/>
              </a:rPr>
              <a:t>On-going</a:t>
            </a:r>
            <a:endParaRPr lang="en-US" sz="1400" b="1" dirty="0">
              <a:solidFill>
                <a:srgbClr val="000000"/>
              </a:solidFill>
              <a:latin typeface="Arial" panose="020B0604020202020204" pitchFamily="34" charset="0"/>
              <a:cs typeface="Arial" panose="020B0604020202020204" pitchFamily="34" charset="0"/>
            </a:endParaRPr>
          </a:p>
          <a:p>
            <a:pPr marL="757748" lvl="1" indent="-296326" eaLnBrk="0" hangingPunct="0">
              <a:buSzPct val="125000"/>
              <a:buFontTx/>
              <a:buChar char="•"/>
            </a:pPr>
            <a:r>
              <a:rPr lang="en-US" sz="1400" b="1" dirty="0">
                <a:solidFill>
                  <a:srgbClr val="618FFD">
                    <a:lumMod val="75000"/>
                  </a:srgbClr>
                </a:solidFill>
                <a:latin typeface="Arial" panose="020B0604020202020204" pitchFamily="34" charset="0"/>
                <a:cs typeface="Arial" panose="020B0604020202020204" pitchFamily="34" charset="0"/>
              </a:rPr>
              <a:t>BB: </a:t>
            </a:r>
            <a:r>
              <a:rPr lang="en-US" sz="1400" b="1" dirty="0">
                <a:solidFill>
                  <a:srgbClr val="000000"/>
                </a:solidFill>
                <a:latin typeface="Arial" panose="020B0604020202020204" pitchFamily="34" charset="0"/>
                <a:cs typeface="Arial" panose="020B0604020202020204" pitchFamily="34" charset="0"/>
              </a:rPr>
              <a:t>Tracking Data Message (TDM - NASA, ESA): 5y revision 			Prototype on-going</a:t>
            </a:r>
          </a:p>
          <a:p>
            <a:pPr marL="757748" lvl="1" indent="-296326" eaLnBrk="0" hangingPunct="0">
              <a:buSzPct val="125000"/>
              <a:buFontTx/>
              <a:buChar char="•"/>
            </a:pPr>
            <a:r>
              <a:rPr lang="en-US" sz="1400" b="1" dirty="0">
                <a:solidFill>
                  <a:srgbClr val="618FFD">
                    <a:lumMod val="75000"/>
                  </a:srgbClr>
                </a:solidFill>
                <a:latin typeface="Arial" panose="020B0604020202020204" pitchFamily="34" charset="0"/>
                <a:cs typeface="Arial" panose="020B0604020202020204" pitchFamily="34" charset="0"/>
              </a:rPr>
              <a:t>BB: </a:t>
            </a:r>
            <a:r>
              <a:rPr lang="en-US" sz="1400" b="1" dirty="0">
                <a:solidFill>
                  <a:srgbClr val="000000"/>
                </a:solidFill>
                <a:latin typeface="Arial" panose="020B0604020202020204" pitchFamily="34" charset="0"/>
                <a:cs typeface="Arial" panose="020B0604020202020204" pitchFamily="34" charset="0"/>
              </a:rPr>
              <a:t>Attitude Data Message (ADM - CNES, ESA): 5y revision 			On-going</a:t>
            </a:r>
          </a:p>
          <a:p>
            <a:pPr marL="757748" lvl="1" indent="-296326" eaLnBrk="0" hangingPunct="0">
              <a:buSzPct val="125000"/>
              <a:buFontTx/>
              <a:buChar char="•"/>
            </a:pPr>
            <a:r>
              <a:rPr lang="en-US" sz="1400" b="1" dirty="0">
                <a:solidFill>
                  <a:srgbClr val="618FFD">
                    <a:lumMod val="75000"/>
                  </a:srgbClr>
                </a:solidFill>
                <a:latin typeface="Arial" panose="020B0604020202020204" pitchFamily="34" charset="0"/>
                <a:cs typeface="Arial" panose="020B0604020202020204" pitchFamily="34" charset="0"/>
              </a:rPr>
              <a:t>BB: </a:t>
            </a:r>
            <a:r>
              <a:rPr lang="en-US" sz="1400" b="1" dirty="0">
                <a:solidFill>
                  <a:srgbClr val="000000"/>
                </a:solidFill>
                <a:latin typeface="Arial" panose="020B0604020202020204" pitchFamily="34" charset="0"/>
                <a:cs typeface="Arial" panose="020B0604020202020204" pitchFamily="34" charset="0"/>
              </a:rPr>
              <a:t>Navigation Data Message XML Specs (NDM - no prototype): 5y revision		On-going</a:t>
            </a:r>
          </a:p>
          <a:p>
            <a:pPr marL="757748" lvl="1" indent="-296326" eaLnBrk="0" hangingPunct="0">
              <a:buSzPct val="125000"/>
              <a:buFontTx/>
              <a:buChar char="•"/>
            </a:pPr>
            <a:r>
              <a:rPr lang="en-US" sz="1400" b="1" dirty="0">
                <a:solidFill>
                  <a:srgbClr val="618FFD">
                    <a:lumMod val="75000"/>
                  </a:srgbClr>
                </a:solidFill>
                <a:latin typeface="Arial" panose="020B0604020202020204" pitchFamily="34" charset="0"/>
                <a:cs typeface="Arial" panose="020B0604020202020204" pitchFamily="34" charset="0"/>
              </a:rPr>
              <a:t>BB: </a:t>
            </a:r>
            <a:r>
              <a:rPr lang="en-US" sz="1400" b="1" dirty="0">
                <a:solidFill>
                  <a:srgbClr val="000000"/>
                </a:solidFill>
                <a:latin typeface="Arial" panose="020B0604020202020204" pitchFamily="34" charset="0"/>
                <a:cs typeface="Arial" panose="020B0604020202020204" pitchFamily="34" charset="0"/>
              </a:rPr>
              <a:t>Conjunction Data Message (CDM): 5y revision			</a:t>
            </a:r>
            <a:r>
              <a:rPr lang="en-US" sz="1400" b="1" dirty="0" smtClean="0">
                <a:solidFill>
                  <a:srgbClr val="000000"/>
                </a:solidFill>
                <a:latin typeface="Arial" panose="020B0604020202020204" pitchFamily="34" charset="0"/>
                <a:cs typeface="Arial" panose="020B0604020202020204" pitchFamily="34" charset="0"/>
              </a:rPr>
              <a:t>	</a:t>
            </a:r>
            <a:r>
              <a:rPr lang="en-GB" sz="1400" b="1" dirty="0" smtClean="0">
                <a:solidFill>
                  <a:srgbClr val="000000"/>
                </a:solidFill>
                <a:latin typeface="Arial" panose="020B0604020202020204" pitchFamily="34" charset="0"/>
                <a:cs typeface="Arial" panose="020B0604020202020204" pitchFamily="34" charset="0"/>
              </a:rPr>
              <a:t>Initial </a:t>
            </a:r>
            <a:r>
              <a:rPr lang="en-GB" sz="1400" b="1" dirty="0">
                <a:solidFill>
                  <a:srgbClr val="000000"/>
                </a:solidFill>
                <a:latin typeface="Arial" panose="020B0604020202020204" pitchFamily="34" charset="0"/>
                <a:cs typeface="Arial" panose="020B0604020202020204" pitchFamily="34" charset="0"/>
              </a:rPr>
              <a:t>revisions started</a:t>
            </a:r>
          </a:p>
          <a:p>
            <a:pPr marL="757748" lvl="1" indent="-296326" eaLnBrk="0" hangingPunct="0">
              <a:buSzPct val="125000"/>
              <a:buFontTx/>
              <a:buChar char="•"/>
            </a:pPr>
            <a:r>
              <a:rPr lang="en-US" sz="1400" b="1" dirty="0">
                <a:solidFill>
                  <a:srgbClr val="618FFD">
                    <a:lumMod val="75000"/>
                  </a:srgbClr>
                </a:solidFill>
                <a:latin typeface="Arial" panose="020B0604020202020204" pitchFamily="34" charset="0"/>
                <a:cs typeface="Arial" panose="020B0604020202020204" pitchFamily="34" charset="0"/>
              </a:rPr>
              <a:t>BB: </a:t>
            </a:r>
            <a:r>
              <a:rPr lang="en-US" sz="1400" b="1" dirty="0">
                <a:solidFill>
                  <a:srgbClr val="000000"/>
                </a:solidFill>
                <a:latin typeface="Arial" panose="020B0604020202020204" pitchFamily="34" charset="0"/>
                <a:cs typeface="Arial" panose="020B0604020202020204" pitchFamily="34" charset="0"/>
              </a:rPr>
              <a:t>Re-entry Data Message (RDM - ESA, DLR)				</a:t>
            </a:r>
            <a:r>
              <a:rPr lang="en-US" sz="1400" b="1" dirty="0" smtClean="0">
                <a:solidFill>
                  <a:srgbClr val="000000"/>
                </a:solidFill>
                <a:latin typeface="Arial" panose="020B0604020202020204" pitchFamily="34" charset="0"/>
                <a:cs typeface="Arial" panose="020B0604020202020204" pitchFamily="34" charset="0"/>
              </a:rPr>
              <a:t>Prototype done. Ready </a:t>
            </a:r>
            <a:r>
              <a:rPr lang="en-US" sz="1400" b="1" dirty="0">
                <a:solidFill>
                  <a:srgbClr val="000000"/>
                </a:solidFill>
                <a:latin typeface="Arial" panose="020B0604020202020204" pitchFamily="34" charset="0"/>
                <a:cs typeface="Arial" panose="020B0604020202020204" pitchFamily="34" charset="0"/>
              </a:rPr>
              <a:t>for publ. </a:t>
            </a:r>
          </a:p>
          <a:p>
            <a:pPr marL="757748" lvl="1" indent="-296326" eaLnBrk="0" hangingPunct="0">
              <a:buSzPct val="125000"/>
              <a:buFontTx/>
              <a:buChar char="•"/>
            </a:pPr>
            <a:r>
              <a:rPr lang="en-US" sz="1400" b="1" dirty="0">
                <a:solidFill>
                  <a:srgbClr val="618FFD">
                    <a:lumMod val="75000"/>
                  </a:srgbClr>
                </a:solidFill>
                <a:latin typeface="Arial" panose="020B0604020202020204" pitchFamily="34" charset="0"/>
                <a:cs typeface="Arial" panose="020B0604020202020204" pitchFamily="34" charset="0"/>
              </a:rPr>
              <a:t>BB: </a:t>
            </a:r>
            <a:r>
              <a:rPr lang="en-US" sz="1400" b="1" dirty="0">
                <a:solidFill>
                  <a:srgbClr val="000000"/>
                </a:solidFill>
                <a:latin typeface="Arial" panose="020B0604020202020204" pitchFamily="34" charset="0"/>
                <a:cs typeface="Arial" panose="020B0604020202020204" pitchFamily="34" charset="0"/>
              </a:rPr>
              <a:t>Navigation Events Message (NEM – CNES, ESA)			</a:t>
            </a:r>
            <a:r>
              <a:rPr lang="en-US" sz="1400" b="1" dirty="0" smtClean="0">
                <a:solidFill>
                  <a:srgbClr val="000000"/>
                </a:solidFill>
                <a:latin typeface="Arial" panose="020B0604020202020204" pitchFamily="34" charset="0"/>
                <a:cs typeface="Arial" panose="020B0604020202020204" pitchFamily="34" charset="0"/>
              </a:rPr>
              <a:t>	Initial </a:t>
            </a:r>
            <a:r>
              <a:rPr lang="en-US" sz="1400" b="1" dirty="0">
                <a:solidFill>
                  <a:srgbClr val="000000"/>
                </a:solidFill>
                <a:latin typeface="Arial" panose="020B0604020202020204" pitchFamily="34" charset="0"/>
                <a:cs typeface="Arial" panose="020B0604020202020204" pitchFamily="34" charset="0"/>
              </a:rPr>
              <a:t>work started</a:t>
            </a:r>
          </a:p>
        </p:txBody>
      </p:sp>
    </p:spTree>
    <p:extLst>
      <p:ext uri="{BB962C8B-B14F-4D97-AF65-F5344CB8AC3E}">
        <p14:creationId xmlns:p14="http://schemas.microsoft.com/office/powerpoint/2010/main" val="28984882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a:xfrm>
            <a:off x="1132844" y="217488"/>
            <a:ext cx="10109200" cy="574675"/>
          </a:xfrm>
          <a:prstGeom prst="rect">
            <a:avLst/>
          </a:prstGeom>
        </p:spPr>
        <p:txBody>
          <a:bodyPr/>
          <a:lstStyle/>
          <a:p>
            <a:pPr>
              <a:defRPr/>
            </a:pPr>
            <a:r>
              <a:rPr lang="en-US"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MOIMS Meeting Objectives 2/2</a:t>
            </a:r>
          </a:p>
        </p:txBody>
      </p:sp>
      <p:sp>
        <p:nvSpPr>
          <p:cNvPr id="6" name="Rectangle 3"/>
          <p:cNvSpPr>
            <a:spLocks noChangeArrowheads="1"/>
          </p:cNvSpPr>
          <p:nvPr/>
        </p:nvSpPr>
        <p:spPr bwMode="auto">
          <a:xfrm>
            <a:off x="447044" y="882476"/>
            <a:ext cx="11480800" cy="5161280"/>
          </a:xfrm>
          <a:prstGeom prst="rect">
            <a:avLst/>
          </a:prstGeom>
          <a:noFill/>
          <a:ln w="9525">
            <a:noFill/>
            <a:miter lim="800000"/>
            <a:headEnd/>
            <a:tailEnd/>
          </a:ln>
        </p:spPr>
        <p:txBody>
          <a:bodyPr lIns="108272" tIns="53185" rIns="108272" bIns="53185"/>
          <a:lstStyle/>
          <a:p>
            <a:pPr marL="306910" indent="-306910" eaLnBrk="0" hangingPunct="0">
              <a:buSzPct val="125000"/>
              <a:buFontTx/>
              <a:buChar char="•"/>
            </a:pPr>
            <a:r>
              <a:rPr lang="en-GB" sz="2400" b="1" dirty="0">
                <a:solidFill>
                  <a:srgbClr val="A50021"/>
                </a:solidFill>
                <a:latin typeface="Arial" panose="020B0604020202020204" pitchFamily="34" charset="0"/>
                <a:cs typeface="Arial" panose="020B0604020202020204" pitchFamily="34" charset="0"/>
              </a:rPr>
              <a:t>Spacecraft Monitor &amp; Control WG (SM&amp;C)</a:t>
            </a:r>
            <a:r>
              <a:rPr lang="en-GB" sz="2400" b="1" dirty="0">
                <a:solidFill>
                  <a:srgbClr val="000000"/>
                </a:solidFill>
                <a:latin typeface="Arial" panose="020B0604020202020204" pitchFamily="34" charset="0"/>
                <a:cs typeface="Arial" panose="020B0604020202020204" pitchFamily="34" charset="0"/>
              </a:rPr>
              <a:t>	</a:t>
            </a:r>
          </a:p>
          <a:p>
            <a:pPr marL="757748" lvl="1" indent="-296326" eaLnBrk="0" hangingPunct="0">
              <a:buSzPct val="125000"/>
              <a:buFontTx/>
              <a:buChar char="•"/>
            </a:pPr>
            <a:r>
              <a:rPr lang="en-GB" sz="1400" b="1" dirty="0">
                <a:solidFill>
                  <a:srgbClr val="00AE00"/>
                </a:solidFill>
                <a:latin typeface="Arial" panose="020B0604020202020204" pitchFamily="34" charset="0"/>
                <a:cs typeface="Arial" panose="020B0604020202020204" pitchFamily="34" charset="0"/>
              </a:rPr>
              <a:t>GB: </a:t>
            </a:r>
            <a:r>
              <a:rPr lang="en-GB" sz="1400" b="1" dirty="0">
                <a:solidFill>
                  <a:srgbClr val="000000"/>
                </a:solidFill>
                <a:latin typeface="Arial" panose="020B0604020202020204" pitchFamily="34" charset="0"/>
                <a:cs typeface="Arial" panose="020B0604020202020204" pitchFamily="34" charset="0"/>
              </a:rPr>
              <a:t>MO Services Concept: 5y </a:t>
            </a:r>
            <a:r>
              <a:rPr lang="en-US" sz="1400" b="1" dirty="0">
                <a:solidFill>
                  <a:srgbClr val="000000"/>
                </a:solidFill>
                <a:latin typeface="Arial" panose="020B0604020202020204" pitchFamily="34" charset="0"/>
                <a:cs typeface="Arial" panose="020B0604020202020204" pitchFamily="34" charset="0"/>
              </a:rPr>
              <a:t>revision </a:t>
            </a:r>
            <a:r>
              <a:rPr lang="en-GB" sz="1400" b="1" dirty="0">
                <a:solidFill>
                  <a:srgbClr val="000000"/>
                </a:solidFill>
                <a:latin typeface="Arial" panose="020B0604020202020204" pitchFamily="34" charset="0"/>
                <a:cs typeface="Arial" panose="020B0604020202020204" pitchFamily="34" charset="0"/>
              </a:rPr>
              <a:t>				</a:t>
            </a:r>
            <a:r>
              <a:rPr lang="en-GB" sz="1400" b="1" dirty="0" smtClean="0">
                <a:solidFill>
                  <a:srgbClr val="000000"/>
                </a:solidFill>
                <a:latin typeface="Arial" panose="020B0604020202020204" pitchFamily="34" charset="0"/>
                <a:cs typeface="Arial" panose="020B0604020202020204" pitchFamily="34" charset="0"/>
              </a:rPr>
              <a:t>	New </a:t>
            </a:r>
            <a:r>
              <a:rPr lang="en-GB" sz="1400" b="1" dirty="0">
                <a:solidFill>
                  <a:srgbClr val="000000"/>
                </a:solidFill>
                <a:latin typeface="Arial" panose="020B0604020202020204" pitchFamily="34" charset="0"/>
                <a:cs typeface="Arial" panose="020B0604020202020204" pitchFamily="34" charset="0"/>
              </a:rPr>
              <a:t>draft received</a:t>
            </a:r>
          </a:p>
          <a:p>
            <a:pPr marL="757748" lvl="1" indent="-296326" eaLnBrk="0" hangingPunct="0">
              <a:buSzPct val="125000"/>
              <a:buFontTx/>
              <a:buChar char="•"/>
            </a:pPr>
            <a:r>
              <a:rPr lang="en-GB" sz="1400" b="1" dirty="0">
                <a:solidFill>
                  <a:srgbClr val="00AE00"/>
                </a:solidFill>
                <a:latin typeface="Arial" panose="020B0604020202020204" pitchFamily="34" charset="0"/>
                <a:cs typeface="Arial" panose="020B0604020202020204" pitchFamily="34" charset="0"/>
              </a:rPr>
              <a:t>GB: </a:t>
            </a:r>
            <a:r>
              <a:rPr lang="en-GB" sz="1400" b="1" dirty="0">
                <a:solidFill>
                  <a:srgbClr val="000000"/>
                </a:solidFill>
                <a:latin typeface="Arial" panose="020B0604020202020204" pitchFamily="34" charset="0"/>
                <a:cs typeface="Arial" panose="020B0604020202020204" pitchFamily="34" charset="0"/>
              </a:rPr>
              <a:t>XTCE Informational Report: 5y </a:t>
            </a:r>
            <a:r>
              <a:rPr lang="en-US" sz="1400" b="1" dirty="0">
                <a:solidFill>
                  <a:srgbClr val="000000"/>
                </a:solidFill>
                <a:latin typeface="Arial" panose="020B0604020202020204" pitchFamily="34" charset="0"/>
                <a:cs typeface="Arial" panose="020B0604020202020204" pitchFamily="34" charset="0"/>
              </a:rPr>
              <a:t>revision </a:t>
            </a:r>
            <a:r>
              <a:rPr lang="en-GB" sz="1400" b="1" dirty="0">
                <a:solidFill>
                  <a:srgbClr val="000000"/>
                </a:solidFill>
                <a:latin typeface="Arial" panose="020B0604020202020204" pitchFamily="34" charset="0"/>
                <a:cs typeface="Arial" panose="020B0604020202020204" pitchFamily="34" charset="0"/>
              </a:rPr>
              <a:t>				</a:t>
            </a:r>
            <a:r>
              <a:rPr lang="en-GB" sz="1400" b="1" dirty="0" smtClean="0">
                <a:solidFill>
                  <a:srgbClr val="000000"/>
                </a:solidFill>
                <a:latin typeface="Arial" panose="020B0604020202020204" pitchFamily="34" charset="0"/>
                <a:cs typeface="Arial" panose="020B0604020202020204" pitchFamily="34" charset="0"/>
              </a:rPr>
              <a:t>	New </a:t>
            </a:r>
            <a:r>
              <a:rPr lang="en-GB" sz="1400" b="1" dirty="0">
                <a:solidFill>
                  <a:srgbClr val="000000"/>
                </a:solidFill>
                <a:latin typeface="Arial" panose="020B0604020202020204" pitchFamily="34" charset="0"/>
                <a:cs typeface="Arial" panose="020B0604020202020204" pitchFamily="34" charset="0"/>
              </a:rPr>
              <a:t>project initiated</a:t>
            </a:r>
          </a:p>
          <a:p>
            <a:pPr marL="757748" lvl="1" indent="-296326" eaLnBrk="0" hangingPunct="0">
              <a:buSzPct val="125000"/>
              <a:buFontTx/>
              <a:buChar char="•"/>
            </a:pPr>
            <a:r>
              <a:rPr lang="en-GB" sz="1400" b="1" dirty="0">
                <a:solidFill>
                  <a:srgbClr val="00AE00"/>
                </a:solidFill>
                <a:latin typeface="Arial" panose="020B0604020202020204" pitchFamily="34" charset="0"/>
                <a:cs typeface="Arial" panose="020B0604020202020204" pitchFamily="34" charset="0"/>
              </a:rPr>
              <a:t>GB: </a:t>
            </a:r>
            <a:r>
              <a:rPr lang="en-GB" sz="1400" b="1" dirty="0">
                <a:solidFill>
                  <a:srgbClr val="000000"/>
                </a:solidFill>
                <a:latin typeface="Arial" panose="020B0604020202020204" pitchFamily="34" charset="0"/>
                <a:cs typeface="Arial" panose="020B0604020202020204" pitchFamily="34" charset="0"/>
              </a:rPr>
              <a:t>XTCE Element Description: 5y </a:t>
            </a:r>
            <a:r>
              <a:rPr lang="en-US" sz="1400" b="1" dirty="0">
                <a:solidFill>
                  <a:srgbClr val="000000"/>
                </a:solidFill>
                <a:latin typeface="Arial" panose="020B0604020202020204" pitchFamily="34" charset="0"/>
                <a:cs typeface="Arial" panose="020B0604020202020204" pitchFamily="34" charset="0"/>
              </a:rPr>
              <a:t>revision </a:t>
            </a:r>
            <a:r>
              <a:rPr lang="en-GB" sz="1400" b="1" dirty="0">
                <a:solidFill>
                  <a:srgbClr val="000000"/>
                </a:solidFill>
                <a:latin typeface="Arial" panose="020B0604020202020204" pitchFamily="34" charset="0"/>
                <a:cs typeface="Arial" panose="020B0604020202020204" pitchFamily="34" charset="0"/>
              </a:rPr>
              <a:t>				</a:t>
            </a:r>
            <a:r>
              <a:rPr lang="en-GB" sz="1400" b="1" dirty="0" smtClean="0">
                <a:solidFill>
                  <a:srgbClr val="000000"/>
                </a:solidFill>
                <a:latin typeface="Arial" panose="020B0604020202020204" pitchFamily="34" charset="0"/>
                <a:cs typeface="Arial" panose="020B0604020202020204" pitchFamily="34" charset="0"/>
              </a:rPr>
              <a:t>	New </a:t>
            </a:r>
            <a:r>
              <a:rPr lang="en-GB" sz="1400" b="1" dirty="0">
                <a:solidFill>
                  <a:srgbClr val="000000"/>
                </a:solidFill>
                <a:latin typeface="Arial" panose="020B0604020202020204" pitchFamily="34" charset="0"/>
                <a:cs typeface="Arial" panose="020B0604020202020204" pitchFamily="34" charset="0"/>
              </a:rPr>
              <a:t>project initiated</a:t>
            </a:r>
          </a:p>
          <a:p>
            <a:pPr marL="757748" lvl="1" indent="-296326" eaLnBrk="0" hangingPunct="0">
              <a:buSzPct val="125000"/>
              <a:buFontTx/>
              <a:buChar char="•"/>
            </a:pPr>
            <a:r>
              <a:rPr lang="en-GB" sz="1400" b="1" dirty="0">
                <a:solidFill>
                  <a:srgbClr val="618FFD">
                    <a:lumMod val="75000"/>
                  </a:srgbClr>
                </a:solidFill>
                <a:latin typeface="Arial" panose="020B0604020202020204" pitchFamily="34" charset="0"/>
                <a:cs typeface="Arial" panose="020B0604020202020204" pitchFamily="34" charset="0"/>
              </a:rPr>
              <a:t>BB: </a:t>
            </a:r>
            <a:r>
              <a:rPr lang="en-GB" sz="1400" b="1" dirty="0">
                <a:solidFill>
                  <a:srgbClr val="000000"/>
                </a:solidFill>
                <a:latin typeface="Arial" panose="020B0604020202020204" pitchFamily="34" charset="0"/>
                <a:cs typeface="Arial" panose="020B0604020202020204" pitchFamily="34" charset="0"/>
              </a:rPr>
              <a:t>Common Services (ESA, CNES)					</a:t>
            </a:r>
            <a:r>
              <a:rPr lang="en-GB" sz="1400" b="1" dirty="0" smtClean="0">
                <a:solidFill>
                  <a:srgbClr val="000000"/>
                </a:solidFill>
                <a:latin typeface="Arial" panose="020B0604020202020204" pitchFamily="34" charset="0"/>
                <a:cs typeface="Arial" panose="020B0604020202020204" pitchFamily="34" charset="0"/>
              </a:rPr>
              <a:t>AR </a:t>
            </a:r>
            <a:r>
              <a:rPr lang="en-GB" sz="1400" b="1" dirty="0">
                <a:solidFill>
                  <a:srgbClr val="000000"/>
                </a:solidFill>
                <a:latin typeface="Arial" panose="020B0604020202020204" pitchFamily="34" charset="0"/>
                <a:cs typeface="Arial" panose="020B0604020202020204" pitchFamily="34" charset="0"/>
              </a:rPr>
              <a:t>RIDs under </a:t>
            </a:r>
            <a:r>
              <a:rPr lang="en-GB" sz="1400" b="1" dirty="0" err="1">
                <a:solidFill>
                  <a:srgbClr val="000000"/>
                </a:solidFill>
                <a:latin typeface="Arial" panose="020B0604020202020204" pitchFamily="34" charset="0"/>
                <a:cs typeface="Arial" panose="020B0604020202020204" pitchFamily="34" charset="0"/>
              </a:rPr>
              <a:t>implem</a:t>
            </a:r>
            <a:r>
              <a:rPr lang="en-GB" sz="1400" b="1" dirty="0">
                <a:solidFill>
                  <a:srgbClr val="000000"/>
                </a:solidFill>
                <a:latin typeface="Arial" panose="020B0604020202020204" pitchFamily="34" charset="0"/>
                <a:cs typeface="Arial" panose="020B0604020202020204" pitchFamily="34" charset="0"/>
              </a:rPr>
              <a:t>.+ prototype</a:t>
            </a:r>
          </a:p>
          <a:p>
            <a:pPr marL="757748" lvl="1" indent="-296326" eaLnBrk="0" hangingPunct="0">
              <a:buSzPct val="125000"/>
              <a:buFontTx/>
              <a:buChar char="•"/>
            </a:pPr>
            <a:r>
              <a:rPr lang="en-GB" sz="1400" b="1" dirty="0">
                <a:solidFill>
                  <a:srgbClr val="618FFD">
                    <a:lumMod val="75000"/>
                  </a:srgbClr>
                </a:solidFill>
                <a:latin typeface="Arial" panose="020B0604020202020204" pitchFamily="34" charset="0"/>
                <a:cs typeface="Arial" panose="020B0604020202020204" pitchFamily="34" charset="0"/>
              </a:rPr>
              <a:t>BB: </a:t>
            </a:r>
            <a:r>
              <a:rPr lang="en-GB" sz="1400" b="1" dirty="0">
                <a:solidFill>
                  <a:srgbClr val="000000"/>
                </a:solidFill>
                <a:latin typeface="Arial" panose="020B0604020202020204" pitchFamily="34" charset="0"/>
                <a:cs typeface="Arial" panose="020B0604020202020204" pitchFamily="34" charset="0"/>
              </a:rPr>
              <a:t>Mission Product Data Distribution Services (ESA, CNES)			</a:t>
            </a:r>
            <a:r>
              <a:rPr lang="en-GB" sz="1400" b="1" dirty="0" smtClean="0">
                <a:solidFill>
                  <a:srgbClr val="000000"/>
                </a:solidFill>
                <a:latin typeface="Arial" panose="020B0604020202020204" pitchFamily="34" charset="0"/>
                <a:cs typeface="Arial" panose="020B0604020202020204" pitchFamily="34" charset="0"/>
              </a:rPr>
              <a:t>AR </a:t>
            </a:r>
            <a:r>
              <a:rPr lang="en-GB" sz="1400" b="1" dirty="0">
                <a:solidFill>
                  <a:srgbClr val="000000"/>
                </a:solidFill>
                <a:latin typeface="Arial" panose="020B0604020202020204" pitchFamily="34" charset="0"/>
                <a:cs typeface="Arial" panose="020B0604020202020204" pitchFamily="34" charset="0"/>
              </a:rPr>
              <a:t>RIDs are being processed</a:t>
            </a:r>
          </a:p>
          <a:p>
            <a:pPr marL="757748" lvl="1" indent="-296326" eaLnBrk="0" hangingPunct="0">
              <a:buSzPct val="125000"/>
              <a:buFontTx/>
              <a:buChar char="•"/>
            </a:pPr>
            <a:r>
              <a:rPr lang="en-GB" sz="1400" b="1" dirty="0">
                <a:solidFill>
                  <a:srgbClr val="618FFD">
                    <a:lumMod val="75000"/>
                  </a:srgbClr>
                </a:solidFill>
                <a:latin typeface="Arial" panose="020B0604020202020204" pitchFamily="34" charset="0"/>
                <a:cs typeface="Arial" panose="020B0604020202020204" pitchFamily="34" charset="0"/>
              </a:rPr>
              <a:t>BB: </a:t>
            </a:r>
            <a:r>
              <a:rPr lang="en-GB" sz="1400" b="1" dirty="0" err="1">
                <a:solidFill>
                  <a:srgbClr val="000000"/>
                </a:solidFill>
                <a:latin typeface="Arial" panose="020B0604020202020204" pitchFamily="34" charset="0"/>
                <a:cs typeface="Arial" panose="020B0604020202020204" pitchFamily="34" charset="0"/>
              </a:rPr>
              <a:t>ZeroMQ</a:t>
            </a:r>
            <a:r>
              <a:rPr lang="en-GB" sz="1400" b="1" dirty="0">
                <a:solidFill>
                  <a:srgbClr val="000000"/>
                </a:solidFill>
                <a:latin typeface="Arial" panose="020B0604020202020204" pitchFamily="34" charset="0"/>
                <a:cs typeface="Arial" panose="020B0604020202020204" pitchFamily="34" charset="0"/>
              </a:rPr>
              <a:t> Transport Binding (CNES, ESA)				</a:t>
            </a:r>
            <a:r>
              <a:rPr lang="en-GB" sz="1400" b="1" dirty="0" smtClean="0">
                <a:solidFill>
                  <a:srgbClr val="000000"/>
                </a:solidFill>
                <a:latin typeface="Arial" panose="020B0604020202020204" pitchFamily="34" charset="0"/>
                <a:cs typeface="Arial" panose="020B0604020202020204" pitchFamily="34" charset="0"/>
              </a:rPr>
              <a:t>	Submitted </a:t>
            </a:r>
            <a:r>
              <a:rPr lang="en-GB" sz="1400" b="1" dirty="0">
                <a:solidFill>
                  <a:srgbClr val="000000"/>
                </a:solidFill>
                <a:latin typeface="Arial" panose="020B0604020202020204" pitchFamily="34" charset="0"/>
                <a:cs typeface="Arial" panose="020B0604020202020204" pitchFamily="34" charset="0"/>
              </a:rPr>
              <a:t>for publication</a:t>
            </a:r>
          </a:p>
          <a:p>
            <a:pPr marL="757748" lvl="1" indent="-296326" eaLnBrk="0" hangingPunct="0">
              <a:buSzPct val="125000"/>
              <a:buFontTx/>
              <a:buChar char="•"/>
            </a:pPr>
            <a:r>
              <a:rPr lang="en-GB" sz="1400" b="1" dirty="0">
                <a:solidFill>
                  <a:srgbClr val="618FFD">
                    <a:lumMod val="75000"/>
                  </a:srgbClr>
                </a:solidFill>
                <a:latin typeface="Arial" panose="020B0604020202020204" pitchFamily="34" charset="0"/>
                <a:cs typeface="Arial" panose="020B0604020202020204" pitchFamily="34" charset="0"/>
              </a:rPr>
              <a:t>BB: </a:t>
            </a:r>
            <a:r>
              <a:rPr lang="en-GB" sz="1400" b="1" dirty="0">
                <a:solidFill>
                  <a:srgbClr val="000000"/>
                </a:solidFill>
                <a:latin typeface="Arial" panose="020B0604020202020204" pitchFamily="34" charset="0"/>
                <a:cs typeface="Arial" panose="020B0604020202020204" pitchFamily="34" charset="0"/>
              </a:rPr>
              <a:t>File Management Services (ESA, ?)				</a:t>
            </a:r>
            <a:r>
              <a:rPr lang="en-GB" sz="1400" b="1" dirty="0" smtClean="0">
                <a:solidFill>
                  <a:srgbClr val="000000"/>
                </a:solidFill>
                <a:latin typeface="Arial" panose="020B0604020202020204" pitchFamily="34" charset="0"/>
                <a:cs typeface="Arial" panose="020B0604020202020204" pitchFamily="34" charset="0"/>
              </a:rPr>
              <a:t>	New </a:t>
            </a:r>
            <a:r>
              <a:rPr lang="en-GB" sz="1400" b="1" dirty="0">
                <a:solidFill>
                  <a:srgbClr val="000000"/>
                </a:solidFill>
                <a:latin typeface="Arial" panose="020B0604020202020204" pitchFamily="34" charset="0"/>
                <a:cs typeface="Arial" panose="020B0604020202020204" pitchFamily="34" charset="0"/>
              </a:rPr>
              <a:t>project agreed</a:t>
            </a:r>
          </a:p>
          <a:p>
            <a:pPr marL="757748" lvl="1" indent="-296326" eaLnBrk="0" hangingPunct="0">
              <a:buSzPct val="125000"/>
              <a:buFontTx/>
              <a:buChar char="•"/>
            </a:pPr>
            <a:r>
              <a:rPr lang="en-GB" sz="1400" b="1" dirty="0">
                <a:solidFill>
                  <a:srgbClr val="FF3399"/>
                </a:solidFill>
                <a:latin typeface="Arial" panose="020B0604020202020204" pitchFamily="34" charset="0"/>
                <a:cs typeface="Arial" panose="020B0604020202020204" pitchFamily="34" charset="0"/>
              </a:rPr>
              <a:t>MB: </a:t>
            </a:r>
            <a:r>
              <a:rPr lang="en-GB" sz="1400" b="1" dirty="0">
                <a:solidFill>
                  <a:srgbClr val="000000"/>
                </a:solidFill>
                <a:latin typeface="Arial" panose="020B0604020202020204" pitchFamily="34" charset="0"/>
                <a:cs typeface="Arial" panose="020B0604020202020204" pitchFamily="34" charset="0"/>
              </a:rPr>
              <a:t>C++ MAL API (NASA)					</a:t>
            </a:r>
            <a:r>
              <a:rPr lang="en-GB" sz="1400" b="1" dirty="0" smtClean="0">
                <a:solidFill>
                  <a:srgbClr val="000000"/>
                </a:solidFill>
                <a:latin typeface="Arial" panose="020B0604020202020204" pitchFamily="34" charset="0"/>
                <a:cs typeface="Arial" panose="020B0604020202020204" pitchFamily="34" charset="0"/>
              </a:rPr>
              <a:t>	Published</a:t>
            </a:r>
            <a:r>
              <a:rPr lang="en-GB" sz="1400" b="1" dirty="0">
                <a:solidFill>
                  <a:srgbClr val="000000"/>
                </a:solidFill>
                <a:latin typeface="Arial" panose="020B0604020202020204" pitchFamily="34" charset="0"/>
                <a:cs typeface="Arial" panose="020B0604020202020204" pitchFamily="34" charset="0"/>
              </a:rPr>
              <a:t>!</a:t>
            </a:r>
          </a:p>
          <a:p>
            <a:pPr marL="757748" lvl="1" indent="-296326" eaLnBrk="0" hangingPunct="0">
              <a:buSzPct val="125000"/>
              <a:buFontTx/>
              <a:buChar char="•"/>
            </a:pPr>
            <a:r>
              <a:rPr lang="en-GB" sz="1400" b="1" dirty="0">
                <a:solidFill>
                  <a:srgbClr val="FF3399"/>
                </a:solidFill>
                <a:latin typeface="Arial" panose="020B0604020202020204" pitchFamily="34" charset="0"/>
                <a:cs typeface="Arial" panose="020B0604020202020204" pitchFamily="34" charset="0"/>
              </a:rPr>
              <a:t>MB: </a:t>
            </a:r>
            <a:r>
              <a:rPr lang="en-GB" sz="1400" b="1" dirty="0">
                <a:solidFill>
                  <a:srgbClr val="000000"/>
                </a:solidFill>
                <a:latin typeface="Arial" panose="020B0604020202020204" pitchFamily="34" charset="0"/>
                <a:cs typeface="Arial" panose="020B0604020202020204" pitchFamily="34" charset="0"/>
              </a:rPr>
              <a:t>Mission Operations Reference Model (DLR</a:t>
            </a:r>
            <a:r>
              <a:rPr lang="en-US" sz="1400" b="1" dirty="0">
                <a:solidFill>
                  <a:srgbClr val="000000"/>
                </a:solidFill>
                <a:latin typeface="Arial" panose="020B0604020202020204" pitchFamily="34" charset="0"/>
                <a:cs typeface="Arial" panose="020B0604020202020204" pitchFamily="34" charset="0"/>
              </a:rPr>
              <a:t>): 5y revision </a:t>
            </a:r>
            <a:r>
              <a:rPr lang="en-GB" sz="1400" b="1" dirty="0">
                <a:solidFill>
                  <a:srgbClr val="000000"/>
                </a:solidFill>
                <a:latin typeface="Arial" panose="020B0604020202020204" pitchFamily="34" charset="0"/>
                <a:cs typeface="Arial" panose="020B0604020202020204" pitchFamily="34" charset="0"/>
              </a:rPr>
              <a:t>			</a:t>
            </a:r>
            <a:r>
              <a:rPr lang="en-GB" sz="1400" b="1" dirty="0" smtClean="0">
                <a:solidFill>
                  <a:srgbClr val="000000"/>
                </a:solidFill>
                <a:latin typeface="Arial" panose="020B0604020202020204" pitchFamily="34" charset="0"/>
                <a:cs typeface="Arial" panose="020B0604020202020204" pitchFamily="34" charset="0"/>
              </a:rPr>
              <a:t>Draft </a:t>
            </a:r>
            <a:r>
              <a:rPr lang="en-GB" sz="1400" b="1" dirty="0">
                <a:solidFill>
                  <a:srgbClr val="000000"/>
                </a:solidFill>
                <a:latin typeface="Arial" panose="020B0604020202020204" pitchFamily="34" charset="0"/>
                <a:cs typeface="Arial" panose="020B0604020202020204" pitchFamily="34" charset="0"/>
              </a:rPr>
              <a:t>update received</a:t>
            </a:r>
          </a:p>
          <a:p>
            <a:pPr marL="757748" lvl="1" indent="-296326" eaLnBrk="0" hangingPunct="0">
              <a:buSzPct val="125000"/>
              <a:buFontTx/>
              <a:buChar char="•"/>
            </a:pPr>
            <a:r>
              <a:rPr lang="en-GB" sz="1400" b="1" dirty="0">
                <a:solidFill>
                  <a:srgbClr val="618FFD">
                    <a:lumMod val="75000"/>
                  </a:srgbClr>
                </a:solidFill>
                <a:latin typeface="Arial" panose="020B0604020202020204" pitchFamily="34" charset="0"/>
                <a:cs typeface="Arial" panose="020B0604020202020204" pitchFamily="34" charset="0"/>
              </a:rPr>
              <a:t>BB: </a:t>
            </a:r>
            <a:r>
              <a:rPr lang="en-GB" sz="1400" b="1" dirty="0">
                <a:solidFill>
                  <a:srgbClr val="000000"/>
                </a:solidFill>
                <a:latin typeface="Arial" panose="020B0604020202020204" pitchFamily="34" charset="0"/>
                <a:cs typeface="Arial" panose="020B0604020202020204" pitchFamily="34" charset="0"/>
              </a:rPr>
              <a:t>XML Telemetric &amp; Command Exchange (XTCE) (NASA, no prototype assumed)	</a:t>
            </a:r>
            <a:r>
              <a:rPr lang="en-GB" sz="1400" b="1" dirty="0" smtClean="0">
                <a:solidFill>
                  <a:srgbClr val="000000"/>
                </a:solidFill>
                <a:latin typeface="Arial" panose="020B0604020202020204" pitchFamily="34" charset="0"/>
                <a:cs typeface="Arial" panose="020B0604020202020204" pitchFamily="34" charset="0"/>
              </a:rPr>
              <a:t>Awaiting </a:t>
            </a:r>
            <a:r>
              <a:rPr lang="en-GB" sz="1400" b="1" dirty="0">
                <a:solidFill>
                  <a:srgbClr val="000000"/>
                </a:solidFill>
                <a:latin typeface="Arial" panose="020B0604020202020204" pitchFamily="34" charset="0"/>
                <a:cs typeface="Arial" panose="020B0604020202020204" pitchFamily="34" charset="0"/>
              </a:rPr>
              <a:t>AD </a:t>
            </a:r>
            <a:r>
              <a:rPr lang="en-GB" sz="1400" b="1" dirty="0" smtClean="0">
                <a:solidFill>
                  <a:srgbClr val="000000"/>
                </a:solidFill>
                <a:latin typeface="Arial" panose="020B0604020202020204" pitchFamily="34" charset="0"/>
                <a:cs typeface="Arial" panose="020B0604020202020204" pitchFamily="34" charset="0"/>
              </a:rPr>
              <a:t>Y/N </a:t>
            </a:r>
            <a:r>
              <a:rPr lang="en-GB" sz="1400" b="1" dirty="0">
                <a:solidFill>
                  <a:srgbClr val="000000"/>
                </a:solidFill>
                <a:latin typeface="Arial" panose="020B0604020202020204" pitchFamily="34" charset="0"/>
                <a:cs typeface="Arial" panose="020B0604020202020204" pitchFamily="34" charset="0"/>
              </a:rPr>
              <a:t>voting </a:t>
            </a:r>
            <a:r>
              <a:rPr lang="en-GB" sz="1400" b="1" dirty="0" smtClean="0">
                <a:solidFill>
                  <a:srgbClr val="000000"/>
                </a:solidFill>
                <a:latin typeface="Arial" panose="020B0604020202020204" pitchFamily="34" charset="0"/>
                <a:cs typeface="Arial" panose="020B0604020202020204" pitchFamily="34" charset="0"/>
              </a:rPr>
              <a:t>resolution</a:t>
            </a:r>
            <a:endParaRPr lang="en-GB" sz="1400" b="1" dirty="0">
              <a:solidFill>
                <a:srgbClr val="000000"/>
              </a:solidFill>
              <a:latin typeface="Arial" panose="020B0604020202020204" pitchFamily="34" charset="0"/>
              <a:cs typeface="Arial" panose="020B0604020202020204" pitchFamily="34" charset="0"/>
            </a:endParaRPr>
          </a:p>
          <a:p>
            <a:pPr marL="757748" lvl="1" indent="-296326" eaLnBrk="0" hangingPunct="0">
              <a:buSzPct val="125000"/>
              <a:buFontTx/>
              <a:buChar char="•"/>
            </a:pPr>
            <a:endParaRPr lang="en-GB" sz="1467" b="1" dirty="0">
              <a:solidFill>
                <a:srgbClr val="000000"/>
              </a:solidFill>
              <a:latin typeface="Arial" panose="020B0604020202020204" pitchFamily="34" charset="0"/>
              <a:cs typeface="Arial" panose="020B0604020202020204" pitchFamily="34" charset="0"/>
            </a:endParaRPr>
          </a:p>
          <a:p>
            <a:pPr marL="148163" indent="-296326" eaLnBrk="0" hangingPunct="0">
              <a:buSzPct val="125000"/>
              <a:buFontTx/>
              <a:buChar char="•"/>
            </a:pPr>
            <a:r>
              <a:rPr lang="en-GB" sz="2400" b="1" dirty="0">
                <a:solidFill>
                  <a:srgbClr val="A50021"/>
                </a:solidFill>
                <a:latin typeface="Arial" panose="020B0604020202020204" pitchFamily="34" charset="0"/>
                <a:cs typeface="Arial" panose="020B0604020202020204" pitchFamily="34" charset="0"/>
              </a:rPr>
              <a:t>Mission Planning &amp; Scheduling WG (MP&amp;S)</a:t>
            </a:r>
          </a:p>
          <a:p>
            <a:pPr marL="757748" lvl="1" indent="-296326" eaLnBrk="0" hangingPunct="0">
              <a:buSzPct val="125000"/>
              <a:buFontTx/>
              <a:buChar char="•"/>
            </a:pPr>
            <a:r>
              <a:rPr lang="en-GB" sz="1400" b="1" dirty="0">
                <a:solidFill>
                  <a:srgbClr val="000000"/>
                </a:solidFill>
                <a:latin typeface="Arial" panose="020B0604020202020204" pitchFamily="34" charset="0"/>
                <a:cs typeface="Arial" panose="020B0604020202020204" pitchFamily="34" charset="0"/>
              </a:rPr>
              <a:t>Marc </a:t>
            </a:r>
            <a:r>
              <a:rPr lang="en-GB" sz="1400" b="1" dirty="0" err="1">
                <a:solidFill>
                  <a:srgbClr val="000000"/>
                </a:solidFill>
                <a:latin typeface="Arial" panose="020B0604020202020204" pitchFamily="34" charset="0"/>
                <a:cs typeface="Arial" panose="020B0604020202020204" pitchFamily="34" charset="0"/>
              </a:rPr>
              <a:t>Duhaze</a:t>
            </a:r>
            <a:r>
              <a:rPr lang="en-GB" sz="1400" b="1" dirty="0">
                <a:solidFill>
                  <a:srgbClr val="000000"/>
                </a:solidFill>
                <a:latin typeface="Arial" panose="020B0604020202020204" pitchFamily="34" charset="0"/>
                <a:cs typeface="Arial" panose="020B0604020202020204" pitchFamily="34" charset="0"/>
              </a:rPr>
              <a:t> (CNES) is the new deputy chair</a:t>
            </a:r>
          </a:p>
          <a:p>
            <a:pPr marL="757748" lvl="1" indent="-296326" eaLnBrk="0" hangingPunct="0">
              <a:buSzPct val="125000"/>
              <a:buFontTx/>
              <a:buChar char="•"/>
            </a:pPr>
            <a:r>
              <a:rPr lang="en-GB" sz="1400" b="1" dirty="0">
                <a:solidFill>
                  <a:srgbClr val="000000"/>
                </a:solidFill>
                <a:latin typeface="Arial" panose="020B0604020202020204" pitchFamily="34" charset="0"/>
                <a:cs typeface="Arial" panose="020B0604020202020204" pitchFamily="34" charset="0"/>
              </a:rPr>
              <a:t>WG forced AGAIN to meet in isolation from the rest of CCSDS</a:t>
            </a:r>
          </a:p>
          <a:p>
            <a:pPr marL="757748" lvl="1" indent="-296326" eaLnBrk="0" hangingPunct="0">
              <a:buSzPct val="125000"/>
              <a:buFontTx/>
              <a:buChar char="•"/>
            </a:pPr>
            <a:r>
              <a:rPr lang="en-GB" sz="1400" b="1" dirty="0">
                <a:solidFill>
                  <a:srgbClr val="618FFD">
                    <a:lumMod val="75000"/>
                  </a:srgbClr>
                </a:solidFill>
                <a:latin typeface="Arial" panose="020B0604020202020204" pitchFamily="34" charset="0"/>
                <a:cs typeface="Arial" panose="020B0604020202020204" pitchFamily="34" charset="0"/>
              </a:rPr>
              <a:t>BB: </a:t>
            </a:r>
            <a:r>
              <a:rPr lang="en-GB" sz="1400" b="1" dirty="0">
                <a:solidFill>
                  <a:srgbClr val="000000"/>
                </a:solidFill>
                <a:latin typeface="Arial" panose="020B0604020202020204" pitchFamily="34" charset="0"/>
                <a:cs typeface="Arial" panose="020B0604020202020204" pitchFamily="34" charset="0"/>
              </a:rPr>
              <a:t>Mission Planning and Scheduling (ESA, DLR)				</a:t>
            </a:r>
            <a:r>
              <a:rPr lang="en-GB" sz="1400" b="1" dirty="0" smtClean="0">
                <a:solidFill>
                  <a:srgbClr val="000000"/>
                </a:solidFill>
                <a:latin typeface="Arial" panose="020B0604020202020204" pitchFamily="34" charset="0"/>
                <a:cs typeface="Arial" panose="020B0604020202020204" pitchFamily="34" charset="0"/>
              </a:rPr>
              <a:t>Progressing </a:t>
            </a:r>
            <a:r>
              <a:rPr lang="en-GB" sz="1400" b="1" dirty="0">
                <a:solidFill>
                  <a:srgbClr val="000000"/>
                </a:solidFill>
                <a:latin typeface="Arial" panose="020B0604020202020204" pitchFamily="34" charset="0"/>
                <a:cs typeface="Arial" panose="020B0604020202020204" pitchFamily="34" charset="0"/>
              </a:rPr>
              <a:t>nominally</a:t>
            </a:r>
          </a:p>
          <a:p>
            <a:pPr marL="757748" lvl="1" indent="-296326" eaLnBrk="0" hangingPunct="0">
              <a:buSzPct val="125000"/>
              <a:buFontTx/>
              <a:buChar char="•"/>
            </a:pPr>
            <a:endParaRPr lang="en-GB" sz="1467" b="1" dirty="0">
              <a:solidFill>
                <a:srgbClr val="000000"/>
              </a:solidFill>
              <a:latin typeface="Arial" panose="020B0604020202020204" pitchFamily="34" charset="0"/>
              <a:cs typeface="Arial" panose="020B0604020202020204" pitchFamily="34" charset="0"/>
            </a:endParaRPr>
          </a:p>
          <a:p>
            <a:pPr marL="148163" indent="-296326" eaLnBrk="0" hangingPunct="0">
              <a:buSzPct val="125000"/>
              <a:buFontTx/>
              <a:buChar char="•"/>
            </a:pPr>
            <a:r>
              <a:rPr lang="en-GB" sz="2400" b="1" dirty="0" err="1">
                <a:solidFill>
                  <a:srgbClr val="A50021"/>
                </a:solidFill>
                <a:latin typeface="Arial" panose="020B0604020202020204" pitchFamily="34" charset="0"/>
                <a:cs typeface="Arial" panose="020B0604020202020204" pitchFamily="34" charset="0"/>
              </a:rPr>
              <a:t>Telerobotics</a:t>
            </a:r>
            <a:r>
              <a:rPr lang="en-GB" sz="2400" b="1" dirty="0">
                <a:solidFill>
                  <a:srgbClr val="A50021"/>
                </a:solidFill>
                <a:latin typeface="Arial" panose="020B0604020202020204" pitchFamily="34" charset="0"/>
                <a:cs typeface="Arial" panose="020B0604020202020204" pitchFamily="34" charset="0"/>
              </a:rPr>
              <a:t> WG (TEL)</a:t>
            </a:r>
          </a:p>
          <a:p>
            <a:pPr marL="757748" lvl="1" indent="-296326" eaLnBrk="0" hangingPunct="0">
              <a:buSzPct val="125000"/>
              <a:buFontTx/>
              <a:buChar char="•"/>
            </a:pPr>
            <a:r>
              <a:rPr lang="en-GB" sz="1400" b="1" dirty="0">
                <a:solidFill>
                  <a:srgbClr val="000000"/>
                </a:solidFill>
                <a:latin typeface="Arial" panose="020B0604020202020204" pitchFamily="34" charset="0"/>
                <a:cs typeface="Arial" panose="020B0604020202020204" pitchFamily="34" charset="0"/>
              </a:rPr>
              <a:t>Will not meet, WG in dormant status</a:t>
            </a:r>
          </a:p>
          <a:p>
            <a:pPr marL="757748" lvl="1" indent="-296326" eaLnBrk="0" hangingPunct="0">
              <a:buSzPct val="125000"/>
              <a:buFontTx/>
              <a:buChar char="•"/>
            </a:pPr>
            <a:r>
              <a:rPr lang="en-GB" sz="1400" b="1" dirty="0">
                <a:solidFill>
                  <a:srgbClr val="618FFD">
                    <a:lumMod val="75000"/>
                  </a:srgbClr>
                </a:solidFill>
                <a:latin typeface="Arial" panose="020B0604020202020204" pitchFamily="34" charset="0"/>
                <a:cs typeface="Arial" panose="020B0604020202020204" pitchFamily="34" charset="0"/>
              </a:rPr>
              <a:t>BB: </a:t>
            </a:r>
            <a:r>
              <a:rPr lang="en-GB" sz="1400" b="1" dirty="0">
                <a:solidFill>
                  <a:srgbClr val="000000"/>
                </a:solidFill>
                <a:latin typeface="Arial" panose="020B0604020202020204" pitchFamily="34" charset="0"/>
                <a:cs typeface="Arial" panose="020B0604020202020204" pitchFamily="34" charset="0"/>
              </a:rPr>
              <a:t>Telerobotic Standard					</a:t>
            </a:r>
            <a:r>
              <a:rPr lang="en-GB" sz="1400" b="1" dirty="0" smtClean="0">
                <a:solidFill>
                  <a:srgbClr val="000000"/>
                </a:solidFill>
                <a:latin typeface="Arial" panose="020B0604020202020204" pitchFamily="34" charset="0"/>
                <a:cs typeface="Arial" panose="020B0604020202020204" pitchFamily="34" charset="0"/>
              </a:rPr>
              <a:t>	On </a:t>
            </a:r>
            <a:r>
              <a:rPr lang="en-GB" sz="1400" b="1" dirty="0">
                <a:solidFill>
                  <a:srgbClr val="000000"/>
                </a:solidFill>
                <a:latin typeface="Arial" panose="020B0604020202020204" pitchFamily="34" charset="0"/>
                <a:cs typeface="Arial" panose="020B0604020202020204" pitchFamily="34" charset="0"/>
              </a:rPr>
              <a:t>hold. Demoted to draft</a:t>
            </a:r>
          </a:p>
          <a:p>
            <a:pPr marL="461422" lvl="1" eaLnBrk="0" hangingPunct="0">
              <a:buSzPct val="125000"/>
            </a:pPr>
            <a:endParaRPr lang="en-GB" sz="1467"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746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 Overview</a:t>
            </a:r>
            <a:endParaRPr lang="en-US" dirty="0"/>
          </a:p>
        </p:txBody>
      </p:sp>
      <p:sp>
        <p:nvSpPr>
          <p:cNvPr id="3" name="Content Placeholder 2"/>
          <p:cNvSpPr>
            <a:spLocks noGrp="1"/>
          </p:cNvSpPr>
          <p:nvPr>
            <p:ph idx="1"/>
          </p:nvPr>
        </p:nvSpPr>
        <p:spPr>
          <a:xfrm>
            <a:off x="609600" y="812800"/>
            <a:ext cx="10972800" cy="5313367"/>
          </a:xfrm>
        </p:spPr>
        <p:txBody>
          <a:bodyPr/>
          <a:lstStyle/>
          <a:p>
            <a:pPr marL="0" indent="0">
              <a:lnSpc>
                <a:spcPct val="100000"/>
              </a:lnSpc>
              <a:spcBef>
                <a:spcPts val="600"/>
              </a:spcBef>
              <a:spcAft>
                <a:spcPct val="0"/>
              </a:spcAft>
              <a:buNone/>
              <a:defRPr/>
            </a:pPr>
            <a:r>
              <a:rPr lang="en-US" sz="2000" dirty="0"/>
              <a:t>Registration will be set up near a central location in Building 152 and will also double as the Secretariat area through the rest of the week.</a:t>
            </a:r>
          </a:p>
          <a:p>
            <a:pPr marL="0" indent="0">
              <a:lnSpc>
                <a:spcPct val="100000"/>
              </a:lnSpc>
              <a:spcBef>
                <a:spcPts val="600"/>
              </a:spcBef>
              <a:spcAft>
                <a:spcPct val="0"/>
              </a:spcAft>
              <a:buNone/>
              <a:defRPr/>
            </a:pPr>
            <a:r>
              <a:rPr lang="en-US" sz="2000" dirty="0"/>
              <a:t>Recommended meeting and break schedules are as follows</a:t>
            </a:r>
            <a:r>
              <a:rPr lang="en-US" sz="2000" dirty="0" smtClean="0"/>
              <a:t>:</a:t>
            </a:r>
          </a:p>
          <a:p>
            <a:pPr marL="0" indent="0">
              <a:lnSpc>
                <a:spcPct val="100000"/>
              </a:lnSpc>
              <a:spcBef>
                <a:spcPts val="600"/>
              </a:spcBef>
              <a:spcAft>
                <a:spcPct val="0"/>
              </a:spcAft>
              <a:buNone/>
              <a:defRPr/>
            </a:pPr>
            <a:endParaRPr lang="en-US" sz="2000" dirty="0"/>
          </a:p>
          <a:p>
            <a:pPr lvl="2" indent="0">
              <a:buNone/>
            </a:pPr>
            <a:r>
              <a:rPr lang="en-US" sz="2000" dirty="0"/>
              <a:t>Start time          	08:45</a:t>
            </a:r>
          </a:p>
          <a:p>
            <a:pPr lvl="2" indent="0">
              <a:buNone/>
            </a:pPr>
            <a:r>
              <a:rPr lang="en-US" sz="2000" dirty="0"/>
              <a:t>Coffee break   	</a:t>
            </a:r>
            <a:r>
              <a:rPr lang="en-US" sz="2000" dirty="0" smtClean="0"/>
              <a:t>	10:30-10:45</a:t>
            </a:r>
            <a:endParaRPr lang="en-US" sz="2000" dirty="0"/>
          </a:p>
          <a:p>
            <a:pPr lvl="2" indent="0">
              <a:buNone/>
            </a:pPr>
            <a:r>
              <a:rPr lang="en-US" sz="2000" dirty="0"/>
              <a:t>Lunch Break    	</a:t>
            </a:r>
            <a:r>
              <a:rPr lang="en-US" sz="2000" dirty="0" smtClean="0"/>
              <a:t>	12:30-13:30</a:t>
            </a:r>
            <a:endParaRPr lang="en-US" sz="2000" dirty="0"/>
          </a:p>
          <a:p>
            <a:pPr lvl="2" indent="0">
              <a:buNone/>
            </a:pPr>
            <a:r>
              <a:rPr lang="en-US" sz="2000" dirty="0"/>
              <a:t>Coffee Break   	</a:t>
            </a:r>
            <a:r>
              <a:rPr lang="en-US" sz="2000" dirty="0" smtClean="0"/>
              <a:t>	15:30-15:45</a:t>
            </a:r>
            <a:endParaRPr lang="en-US" sz="2000" dirty="0"/>
          </a:p>
          <a:p>
            <a:pPr lvl="2" indent="0">
              <a:buNone/>
            </a:pPr>
            <a:r>
              <a:rPr lang="en-US" sz="2000" dirty="0"/>
              <a:t>End </a:t>
            </a:r>
            <a:r>
              <a:rPr lang="en-US" sz="2000" dirty="0" smtClean="0"/>
              <a:t>time		17:30</a:t>
            </a:r>
            <a:endParaRPr lang="en-US" sz="2000" dirty="0"/>
          </a:p>
          <a:p>
            <a:pPr marL="0" indent="0">
              <a:lnSpc>
                <a:spcPct val="100000"/>
              </a:lnSpc>
              <a:spcBef>
                <a:spcPts val="600"/>
              </a:spcBef>
              <a:spcAft>
                <a:spcPct val="0"/>
              </a:spcAft>
              <a:buNone/>
              <a:defRPr/>
            </a:pPr>
            <a:r>
              <a:rPr lang="en-US" sz="2000" dirty="0" smtClean="0"/>
              <a:t>Not all rooms have equipment for teleconferencing. The Secretariat staff has Bluetooth speakers available should they be required.</a:t>
            </a:r>
            <a:endParaRPr lang="en-US" sz="2000" dirty="0"/>
          </a:p>
          <a:p>
            <a:pPr marL="0" indent="0">
              <a:lnSpc>
                <a:spcPct val="100000"/>
              </a:lnSpc>
              <a:spcBef>
                <a:spcPts val="600"/>
              </a:spcBef>
              <a:spcAft>
                <a:spcPct val="0"/>
              </a:spcAft>
              <a:buNone/>
              <a:defRPr/>
            </a:pPr>
            <a:r>
              <a:rPr lang="en-US" sz="2000" dirty="0"/>
              <a:t>Please let the Secretariat staff know as soon as possible if you will not be using your meeting room at your scheduled time.</a:t>
            </a:r>
          </a:p>
          <a:p>
            <a:pPr marL="0" indent="0">
              <a:lnSpc>
                <a:spcPct val="100000"/>
              </a:lnSpc>
              <a:spcBef>
                <a:spcPts val="600"/>
              </a:spcBef>
              <a:spcAft>
                <a:spcPct val="0"/>
              </a:spcAft>
              <a:buNone/>
              <a:defRPr/>
            </a:pPr>
            <a:r>
              <a:rPr lang="en-US" sz="2000" dirty="0"/>
              <a:t>Wi-Fi access</a:t>
            </a:r>
            <a:r>
              <a:rPr lang="en-US" sz="2000" dirty="0" smtClean="0"/>
              <a:t>: Each attendee has a unique username and password. Please see the Secretariat to collect your guest account credentials. Please use the “</a:t>
            </a:r>
            <a:r>
              <a:rPr lang="en-US" sz="2000" dirty="0" err="1" smtClean="0"/>
              <a:t>nasa</a:t>
            </a:r>
            <a:r>
              <a:rPr lang="en-US" sz="2000" dirty="0" smtClean="0"/>
              <a:t>-guest</a:t>
            </a:r>
            <a:r>
              <a:rPr lang="en-US" sz="2000" smtClean="0"/>
              <a:t>” network.</a:t>
            </a:r>
            <a:endParaRPr lang="en-US" sz="2000" dirty="0" smtClean="0"/>
          </a:p>
          <a:p>
            <a:pPr marL="0" indent="0">
              <a:lnSpc>
                <a:spcPct val="100000"/>
              </a:lnSpc>
              <a:spcBef>
                <a:spcPts val="600"/>
              </a:spcBef>
              <a:spcAft>
                <a:spcPct val="0"/>
              </a:spcAft>
              <a:buNone/>
              <a:defRPr/>
            </a:pPr>
            <a:r>
              <a:rPr lang="en-US" sz="2000" dirty="0"/>
              <a:t>A covered outdoor patio </a:t>
            </a:r>
            <a:r>
              <a:rPr lang="en-US" sz="2000" dirty="0" smtClean="0"/>
              <a:t>next to Building 152 is </a:t>
            </a:r>
            <a:r>
              <a:rPr lang="en-US" sz="2000" dirty="0"/>
              <a:t>available for lunch or </a:t>
            </a:r>
            <a:r>
              <a:rPr lang="en-US" sz="2000" dirty="0" smtClean="0"/>
              <a:t>breaks.</a:t>
            </a:r>
            <a:endParaRPr lang="en-US" sz="2000" dirty="0"/>
          </a:p>
        </p:txBody>
      </p:sp>
    </p:spTree>
    <p:extLst>
      <p:ext uri="{BB962C8B-B14F-4D97-AF65-F5344CB8AC3E}">
        <p14:creationId xmlns:p14="http://schemas.microsoft.com/office/powerpoint/2010/main" val="28190812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9" name="Rectangle 2"/>
          <p:cNvSpPr>
            <a:spLocks noGrp="1" noChangeArrowheads="1"/>
          </p:cNvSpPr>
          <p:nvPr>
            <p:ph type="title" idx="4294967295"/>
          </p:nvPr>
        </p:nvSpPr>
        <p:spPr bwMode="auto">
          <a:xfrm>
            <a:off x="1981200" y="200025"/>
            <a:ext cx="8229600" cy="457200"/>
          </a:xfrm>
          <a:prstGeom prst="rect">
            <a:avLst/>
          </a:prstGeom>
          <a:ln>
            <a:miter lim="800000"/>
            <a:headEnd/>
            <a:tailEnd/>
          </a:ln>
        </p:spPr>
        <p:txBody>
          <a:bodyPr/>
          <a:lstStyle/>
          <a:p>
            <a:pPr>
              <a:defRPr/>
            </a:pPr>
            <a:r>
              <a:rPr lang="en-US" sz="2400"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CSS Meeting Objectives</a:t>
            </a:r>
          </a:p>
        </p:txBody>
      </p:sp>
      <p:sp>
        <p:nvSpPr>
          <p:cNvPr id="5" name="TextBox 4"/>
          <p:cNvSpPr txBox="1">
            <a:spLocks noChangeArrowheads="1"/>
          </p:cNvSpPr>
          <p:nvPr/>
        </p:nvSpPr>
        <p:spPr bwMode="auto">
          <a:xfrm>
            <a:off x="1866900" y="850710"/>
            <a:ext cx="8458200" cy="5562600"/>
          </a:xfrm>
          <a:prstGeom prst="rect">
            <a:avLst/>
          </a:prstGeom>
          <a:noFill/>
          <a:ln w="9525">
            <a:noFill/>
            <a:miter lim="800000"/>
            <a:headEnd/>
            <a:tailEnd/>
          </a:ln>
        </p:spPr>
        <p:txBody>
          <a:bodyPr vert="horz" wrap="square" lIns="81204" tIns="39889" rIns="81204" bIns="39889" numCol="1" anchor="t" anchorCtr="0" compatLnSpc="1">
            <a:prstTxWarp prst="textNoShape">
              <a:avLst/>
            </a:prstTxWarp>
            <a:normAutofit fontScale="92500" lnSpcReduction="20000"/>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500" b="1" i="0" u="none" strike="noStrike" kern="1200" cap="none" spc="0" normalizeH="0" baseline="0" noProof="0" dirty="0">
              <a:ln>
                <a:noFill/>
              </a:ln>
              <a:solidFill>
                <a:srgbClr val="A50021"/>
              </a:solidFill>
              <a:effectLst/>
              <a:uLnTx/>
              <a:uFillTx/>
              <a:latin typeface="Arial" panose="020B0604020202020204" pitchFamily="34" charset="0"/>
              <a:cs typeface="Arial" panose="020B0604020202020204"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500" b="1" i="0" u="none" strike="noStrike" kern="1200" cap="none" spc="0" normalizeH="0" baseline="0" noProof="0" dirty="0">
              <a:ln>
                <a:noFill/>
              </a:ln>
              <a:solidFill>
                <a:srgbClr val="A50021"/>
              </a:solidFill>
              <a:effectLst/>
              <a:uLnTx/>
              <a:uFillTx/>
              <a:latin typeface="Arial" panose="020B0604020202020204" pitchFamily="34" charset="0"/>
              <a:cs typeface="Arial" panose="020B0604020202020204"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A50021"/>
                </a:solidFill>
                <a:effectLst/>
                <a:uLnTx/>
                <a:uFillTx/>
                <a:latin typeface="Arial" panose="020B0604020202020204" pitchFamily="34" charset="0"/>
                <a:cs typeface="Arial" panose="020B0604020202020204" pitchFamily="34" charset="0"/>
              </a:rPr>
              <a:t>Cross Support Transfer Services WG</a:t>
            </a:r>
            <a:endParaRPr kumimoji="0" lang="en-US" sz="2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Tracking Data Service (BB)			Close out Prototype Interactions; set publication 						schedule</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Concept (GB) 			 	Close out AD review comments; submit for publication</a:t>
            </a:r>
            <a:endParaRPr kumimoji="0" lang="en-US" sz="1300" b="1" i="1" u="none" strike="noStrike" kern="1200" cap="none" spc="0" normalizeH="0" baseline="0" noProof="0" dirty="0">
              <a:ln>
                <a:noFill/>
              </a:ln>
              <a:solidFill>
                <a:srgbClr val="00CC00"/>
              </a:solidFill>
              <a:effectLst/>
              <a:uLnTx/>
              <a:uFillTx/>
              <a:latin typeface="Arial" panose="020B0604020202020204" pitchFamily="34" charset="0"/>
              <a:cs typeface="Arial" panose="020B0604020202020204"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Guidelines  (MB)				Dispose of RIDs from agency reviews</a:t>
            </a:r>
            <a:endParaRPr kumimoji="0" lang="en-US" sz="1300" b="1"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Forward Frame 				 Dispose of RIDs from agency reviews</a:t>
            </a:r>
            <a:endParaRPr kumimoji="0" lang="en-US" sz="1300" b="1" i="1" u="none" strike="noStrike" kern="1200" cap="none" spc="0" normalizeH="0" baseline="0" noProof="0" dirty="0">
              <a:ln>
                <a:noFill/>
              </a:ln>
              <a:solidFill>
                <a:srgbClr val="00CC00"/>
              </a:solidFill>
              <a:effectLst/>
              <a:uLnTx/>
              <a:uFillTx/>
              <a:latin typeface="Arial" panose="020B0604020202020204" pitchFamily="34" charset="0"/>
              <a:cs typeface="Arial" panose="020B0604020202020204"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Functional Resource Model			Review updates; consider SANA updates</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Service Control				BB project initiation discussion   </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a:p>
            <a:pPr marL="346075" marR="0" lvl="1"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endParaRPr kumimoji="0" lang="en-US" sz="1800" b="1" i="0" u="none" strike="noStrike" kern="1200" cap="none" spc="0" normalizeH="0" baseline="0" noProof="0" dirty="0">
              <a:ln>
                <a:noFill/>
              </a:ln>
              <a:solidFill>
                <a:srgbClr val="A50021"/>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A50021"/>
                </a:solidFill>
                <a:effectLst/>
                <a:uLnTx/>
                <a:uFillTx/>
                <a:latin typeface="Arial" panose="020B0604020202020204" pitchFamily="34" charset="0"/>
                <a:cs typeface="Arial" panose="020B0604020202020204" pitchFamily="34" charset="0"/>
              </a:rPr>
              <a:t>Cross Support Service Management WG</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Planning Information Format (BB)			Review, set schedule for Red-1 Agency Review </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Terrestrial Generic File Transfer (BB)			Review, set schedule for Red-1 Agency Review</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Service Management Utilization Request Format (BB)	Review, set schedule for Red-1 Agency Review</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Service Package (BB)				Review preliminary draft;  plan forward </a:t>
            </a: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A50021"/>
                </a:solidFill>
                <a:effectLst/>
                <a:uLnTx/>
                <a:uFillTx/>
                <a:latin typeface="Arial" panose="020B0604020202020204" pitchFamily="34" charset="0"/>
                <a:cs typeface="Arial" panose="020B0604020202020204" pitchFamily="34" charset="0"/>
              </a:rPr>
              <a:t>CSS (Area Level)</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CSTS &amp; CSSM				Discuss, coordinate (event sequence, SC-CSTS, 						Functional Resource Model)</a:t>
            </a: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346075" marR="0" lvl="1" indent="0" algn="l" defTabSz="914400" rtl="0" eaLnBrk="1" fontAlgn="base" latinLnBrk="0" hangingPunct="1">
              <a:lnSpc>
                <a:spcPct val="100000"/>
              </a:lnSpc>
              <a:spcBef>
                <a:spcPct val="0"/>
              </a:spcBef>
              <a:spcAft>
                <a:spcPct val="0"/>
              </a:spcAft>
              <a:buClrTx/>
              <a:buSzTx/>
              <a:buFontTx/>
              <a:buNone/>
              <a:tabLst/>
              <a:defRPr/>
            </a:pPr>
            <a:endParaRPr kumimoji="0" lang="en-US" sz="15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346075" marR="0" lvl="1" indent="0" algn="l" defTabSz="914400" rtl="0" eaLnBrk="1" fontAlgn="base" latinLnBrk="0" hangingPunct="1">
              <a:lnSpc>
                <a:spcPct val="100000"/>
              </a:lnSpc>
              <a:spcBef>
                <a:spcPct val="0"/>
              </a:spcBef>
              <a:spcAft>
                <a:spcPct val="0"/>
              </a:spcAft>
              <a:buClrTx/>
              <a:buSzTx/>
              <a:buFontTx/>
              <a:buNone/>
              <a:tabLst/>
              <a:defRPr/>
            </a:pPr>
            <a:endParaRPr kumimoji="0" lang="en-US" sz="15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346075" marR="0" lvl="1" indent="0" algn="ctr" defTabSz="914400" rtl="0" eaLnBrk="1" fontAlgn="base" latinLnBrk="0" hangingPunct="1">
              <a:lnSpc>
                <a:spcPct val="100000"/>
              </a:lnSpc>
              <a:spcBef>
                <a:spcPct val="0"/>
              </a:spcBef>
              <a:spcAft>
                <a:spcPct val="0"/>
              </a:spcAft>
              <a:buClrTx/>
              <a:buSzTx/>
              <a:buFontTx/>
              <a:buNone/>
              <a:tabLst/>
              <a:defRPr/>
            </a:pPr>
            <a:r>
              <a:rPr kumimoji="0" lang="en-US" sz="1500" b="1"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endParaRPr kumimoji="0" lang="en-US" sz="1500" b="1" i="0" u="none" strike="noStrike" kern="1200" cap="none" spc="0" normalizeH="0" baseline="0" noProof="0" dirty="0">
              <a:ln>
                <a:noFill/>
              </a:ln>
              <a:solidFill>
                <a:srgbClr val="A5002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82306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3" name="Rectangle 2"/>
          <p:cNvSpPr>
            <a:spLocks noGrp="1" noChangeArrowheads="1"/>
          </p:cNvSpPr>
          <p:nvPr>
            <p:ph type="title" idx="4294967295"/>
          </p:nvPr>
        </p:nvSpPr>
        <p:spPr bwMode="auto">
          <a:xfrm>
            <a:off x="3497580" y="285750"/>
            <a:ext cx="5257800" cy="365125"/>
          </a:xfrm>
          <a:prstGeom prst="rect">
            <a:avLst/>
          </a:prstGeom>
          <a:ln>
            <a:miter lim="800000"/>
            <a:headEnd/>
            <a:tailEnd/>
          </a:ln>
        </p:spPr>
        <p:txBody>
          <a:bodyPr/>
          <a:lstStyle/>
          <a:p>
            <a:r>
              <a:rPr lang="en-US" sz="2400"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SOIS Area Meeting Objectives 1/2</a:t>
            </a:r>
          </a:p>
        </p:txBody>
      </p:sp>
      <p:sp>
        <p:nvSpPr>
          <p:cNvPr id="2" name="Rectangle 1"/>
          <p:cNvSpPr/>
          <p:nvPr/>
        </p:nvSpPr>
        <p:spPr>
          <a:xfrm>
            <a:off x="1905000" y="990601"/>
            <a:ext cx="8442960" cy="5632311"/>
          </a:xfrm>
          <a:prstGeom prst="rect">
            <a:avLst/>
          </a:prstGeom>
        </p:spPr>
        <p:txBody>
          <a:bodyPr wrap="square">
            <a:spAutoFit/>
          </a:bodyPr>
          <a:lstStyle/>
          <a:p>
            <a:pPr defTabSz="685800">
              <a:spcBef>
                <a:spcPts val="0"/>
              </a:spcBef>
              <a:spcAft>
                <a:spcPts val="0"/>
              </a:spcAft>
              <a:tabLst>
                <a:tab pos="514350" algn="l"/>
              </a:tabLst>
            </a:pPr>
            <a:r>
              <a:rPr lang="en-GB" b="1" dirty="0">
                <a:solidFill>
                  <a:srgbClr val="C00000"/>
                </a:solidFill>
                <a:latin typeface="Arial" panose="020B0604020202020204" pitchFamily="34" charset="0"/>
                <a:ea typeface="Times New Roman" panose="02020603050405020304" pitchFamily="18" charset="0"/>
                <a:cs typeface="Arial" panose="020B0604020202020204" pitchFamily="34" charset="0"/>
              </a:rPr>
              <a:t>SOIS-APP WG and SOIS-SUBNET WG joint meetings</a:t>
            </a:r>
          </a:p>
          <a:p>
            <a:pPr marL="600075" lvl="1" indent="-257175" defTabSz="685800">
              <a:spcBef>
                <a:spcPts val="0"/>
              </a:spcBef>
              <a:spcAft>
                <a:spcPts val="0"/>
              </a:spcAft>
              <a:buFont typeface="Arial" panose="020B0604020202020204" pitchFamily="34" charset="0"/>
              <a:buChar char="•"/>
              <a:tabLst>
                <a:tab pos="857250" algn="l"/>
              </a:tabLst>
            </a:pPr>
            <a:r>
              <a:rPr lang="en-US" sz="1800" b="1" dirty="0">
                <a:solidFill>
                  <a:srgbClr val="000000"/>
                </a:solidFill>
                <a:latin typeface="Arial" panose="020B0604020202020204" pitchFamily="34" charset="0"/>
                <a:ea typeface="Times New Roman" panose="02020603050405020304" pitchFamily="18" charset="0"/>
                <a:cs typeface="Arial" panose="020B0604020202020204" pitchFamily="34" charset="0"/>
              </a:rPr>
              <a:t>Review updates to Specification for Dictionary of Terms for EDS (876.1) and prepare book for release</a:t>
            </a:r>
          </a:p>
          <a:p>
            <a:pPr marL="600075" lvl="1" indent="-257175" defTabSz="685800">
              <a:spcBef>
                <a:spcPts val="0"/>
              </a:spcBef>
              <a:spcAft>
                <a:spcPts val="0"/>
              </a:spcAft>
              <a:buFont typeface="Arial" panose="020B0604020202020204" pitchFamily="34" charset="0"/>
              <a:buChar char="•"/>
              <a:tabLst>
                <a:tab pos="857250" algn="l"/>
              </a:tabLst>
            </a:pPr>
            <a:r>
              <a:rPr lang="en-GB" sz="1800" b="1" dirty="0">
                <a:solidFill>
                  <a:srgbClr val="000000"/>
                </a:solidFill>
                <a:latin typeface="Arial" panose="020B0604020202020204" pitchFamily="34" charset="0"/>
                <a:ea typeface="Times New Roman" panose="02020603050405020304" pitchFamily="18" charset="0"/>
                <a:cs typeface="Arial" panose="020B0604020202020204" pitchFamily="34" charset="0"/>
              </a:rPr>
              <a:t>Review and complete final edits to EDS &amp; DoT overview green book</a:t>
            </a:r>
          </a:p>
          <a:p>
            <a:pPr marL="942975" lvl="2" indent="-257175" defTabSz="685800">
              <a:spcBef>
                <a:spcPts val="0"/>
              </a:spcBef>
              <a:spcAft>
                <a:spcPts val="0"/>
              </a:spcAft>
              <a:buFont typeface="Arial" panose="020B0604020202020204" pitchFamily="34" charset="0"/>
              <a:buChar char="•"/>
              <a:tabLst>
                <a:tab pos="857250" algn="l"/>
              </a:tabLst>
            </a:pPr>
            <a:r>
              <a:rPr lang="en-GB" sz="1800" b="1" dirty="0">
                <a:solidFill>
                  <a:srgbClr val="000000"/>
                </a:solidFill>
                <a:latin typeface="Arial" panose="020B0604020202020204" pitchFamily="34" charset="0"/>
                <a:ea typeface="Times New Roman" panose="02020603050405020304" pitchFamily="18" charset="0"/>
                <a:cs typeface="Arial" panose="020B0604020202020204" pitchFamily="34" charset="0"/>
              </a:rPr>
              <a:t>Discuss use cases and development tool flows</a:t>
            </a:r>
          </a:p>
          <a:p>
            <a:pPr marL="600075" lvl="1" indent="-257175" defTabSz="685800">
              <a:spcBef>
                <a:spcPts val="0"/>
              </a:spcBef>
              <a:spcAft>
                <a:spcPts val="0"/>
              </a:spcAft>
              <a:buFont typeface="Arial" panose="020B0604020202020204" pitchFamily="34" charset="0"/>
              <a:buChar char="•"/>
              <a:tabLst>
                <a:tab pos="857250" algn="l"/>
              </a:tabLst>
            </a:pPr>
            <a:r>
              <a:rPr lang="en-US" sz="1800" b="1" dirty="0">
                <a:solidFill>
                  <a:srgbClr val="000000"/>
                </a:solidFill>
                <a:latin typeface="Arial" panose="020B0604020202020204" pitchFamily="34" charset="0"/>
                <a:ea typeface="Times New Roman" panose="02020603050405020304" pitchFamily="18" charset="0"/>
                <a:cs typeface="Arial" panose="020B0604020202020204" pitchFamily="34" charset="0"/>
              </a:rPr>
              <a:t>Review and discuss 5 year updates to Subnetwork service books</a:t>
            </a:r>
          </a:p>
          <a:p>
            <a:pPr marL="600075" lvl="1" indent="-257175" defTabSz="685800">
              <a:spcBef>
                <a:spcPts val="0"/>
              </a:spcBef>
              <a:spcAft>
                <a:spcPts val="0"/>
              </a:spcAft>
              <a:buFont typeface="Arial" panose="020B0604020202020204" pitchFamily="34" charset="0"/>
              <a:buChar char="•"/>
              <a:tabLst>
                <a:tab pos="857250" algn="l"/>
              </a:tabLst>
            </a:pPr>
            <a:r>
              <a:rPr lang="en-GB" sz="1800" b="1" dirty="0">
                <a:solidFill>
                  <a:srgbClr val="000000"/>
                </a:solidFill>
                <a:latin typeface="Arial" panose="020B0604020202020204" pitchFamily="34" charset="0"/>
                <a:ea typeface="Times New Roman" panose="02020603050405020304" pitchFamily="18" charset="0"/>
                <a:cs typeface="Arial" panose="020B0604020202020204" pitchFamily="34" charset="0"/>
              </a:rPr>
              <a:t>Mission infusion updates for SEDS and tooling.  </a:t>
            </a:r>
            <a:r>
              <a:rPr lang="en-GB" sz="1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cFS</a:t>
            </a:r>
            <a:r>
              <a:rPr lang="en-GB" sz="1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CAST, ESA</a:t>
            </a:r>
          </a:p>
          <a:p>
            <a:pPr marL="600075" lvl="1" indent="-257175" defTabSz="685800">
              <a:spcBef>
                <a:spcPts val="0"/>
              </a:spcBef>
              <a:spcAft>
                <a:spcPts val="0"/>
              </a:spcAft>
              <a:buFont typeface="Arial" panose="020B0604020202020204" pitchFamily="34" charset="0"/>
              <a:buChar char="•"/>
              <a:tabLst>
                <a:tab pos="857250" algn="l"/>
              </a:tabLst>
            </a:pPr>
            <a:r>
              <a:rPr lang="en-US" sz="1800" b="1" dirty="0">
                <a:solidFill>
                  <a:srgbClr val="000000"/>
                </a:solidFill>
                <a:latin typeface="Arial" panose="020B0604020202020204" pitchFamily="34" charset="0"/>
                <a:ea typeface="Times New Roman" panose="02020603050405020304" pitchFamily="18" charset="0"/>
                <a:cs typeface="Arial" panose="020B0604020202020204" pitchFamily="34" charset="0"/>
              </a:rPr>
              <a:t>Create example SEDS and DOT terms for command and telemetry of existing standard interfaces. (Not APIs) Potential standards include: ECSSS-E-70-41C PUS service interfaces (limited set of common), CFDP,  DTN BP, AMS, Unified Space Data Link Protocol </a:t>
            </a:r>
          </a:p>
          <a:p>
            <a:pPr marL="1057275" lvl="2" indent="-257175" defTabSz="685800">
              <a:spcBef>
                <a:spcPts val="0"/>
              </a:spcBef>
              <a:spcAft>
                <a:spcPts val="0"/>
              </a:spcAft>
              <a:buFont typeface="Arial" panose="020B0604020202020204" pitchFamily="34" charset="0"/>
              <a:buChar char="•"/>
              <a:tabLst>
                <a:tab pos="857250" algn="l"/>
              </a:tabLst>
            </a:pPr>
            <a:r>
              <a:rPr lang="en-US" sz="1800" b="1" dirty="0">
                <a:solidFill>
                  <a:srgbClr val="000000"/>
                </a:solidFill>
                <a:latin typeface="Arial" panose="020B0604020202020204" pitchFamily="34" charset="0"/>
                <a:ea typeface="Times New Roman" panose="02020603050405020304" pitchFamily="18" charset="0"/>
                <a:cs typeface="Arial" panose="020B0604020202020204" pitchFamily="34" charset="0"/>
              </a:rPr>
              <a:t>Promotes adoption and  infusion</a:t>
            </a:r>
          </a:p>
          <a:p>
            <a:pPr marL="1057275" lvl="2" indent="-257175" defTabSz="685800">
              <a:spcBef>
                <a:spcPts val="0"/>
              </a:spcBef>
              <a:spcAft>
                <a:spcPts val="0"/>
              </a:spcAft>
              <a:buFont typeface="Arial" panose="020B0604020202020204" pitchFamily="34" charset="0"/>
              <a:buChar char="•"/>
              <a:tabLst>
                <a:tab pos="857250" algn="l"/>
              </a:tabLst>
            </a:pPr>
            <a:r>
              <a:rPr lang="en-US" sz="1800" b="1" dirty="0">
                <a:solidFill>
                  <a:srgbClr val="000000"/>
                </a:solidFill>
                <a:latin typeface="Arial" panose="020B0604020202020204" pitchFamily="34" charset="0"/>
                <a:ea typeface="Times New Roman" panose="02020603050405020304" pitchFamily="18" charset="0"/>
                <a:cs typeface="Arial" panose="020B0604020202020204" pitchFamily="34" charset="0"/>
              </a:rPr>
              <a:t>Discuss method to publish (SANA?)</a:t>
            </a:r>
          </a:p>
          <a:p>
            <a:pPr marL="600075" lvl="1" indent="-257175" defTabSz="685800">
              <a:spcBef>
                <a:spcPts val="0"/>
              </a:spcBef>
              <a:spcAft>
                <a:spcPts val="0"/>
              </a:spcAft>
              <a:buFont typeface="Arial" panose="020B0604020202020204" pitchFamily="34" charset="0"/>
              <a:buChar char="•"/>
              <a:tabLst>
                <a:tab pos="857250" algn="l"/>
              </a:tabLst>
            </a:pPr>
            <a:r>
              <a:rPr lang="en-GB" sz="1800" b="1" dirty="0">
                <a:solidFill>
                  <a:srgbClr val="000000"/>
                </a:solidFill>
                <a:latin typeface="Arial" panose="020B0604020202020204" pitchFamily="34" charset="0"/>
                <a:ea typeface="Times New Roman" panose="02020603050405020304" pitchFamily="18" charset="0"/>
                <a:cs typeface="Arial" panose="020B0604020202020204" pitchFamily="34" charset="0"/>
              </a:rPr>
              <a:t>Lunar Orbital Platform-Gateway (LOP-G) use cases</a:t>
            </a:r>
          </a:p>
          <a:p>
            <a:pPr marL="1057275" lvl="2" indent="-257175" defTabSz="685800">
              <a:spcBef>
                <a:spcPts val="0"/>
              </a:spcBef>
              <a:spcAft>
                <a:spcPts val="0"/>
              </a:spcAft>
              <a:buFont typeface="Arial" panose="020B0604020202020204" pitchFamily="34" charset="0"/>
              <a:buChar char="•"/>
              <a:tabLst>
                <a:tab pos="857250" algn="l"/>
              </a:tabLst>
            </a:pPr>
            <a:r>
              <a:rPr lang="en-GB" sz="1800" b="1" dirty="0">
                <a:solidFill>
                  <a:srgbClr val="000000"/>
                </a:solidFill>
                <a:latin typeface="Arial" panose="020B0604020202020204" pitchFamily="34" charset="0"/>
                <a:ea typeface="Times New Roman" panose="02020603050405020304" pitchFamily="18" charset="0"/>
                <a:cs typeface="Arial" panose="020B0604020202020204" pitchFamily="34" charset="0"/>
              </a:rPr>
              <a:t>Discuss SOIS File store, discovery, and packet store service books, include Subnetwork interfaces with focus on EDS definition</a:t>
            </a:r>
          </a:p>
          <a:p>
            <a:pPr marL="600075" lvl="1" indent="-257175" defTabSz="685800">
              <a:spcBef>
                <a:spcPts val="0"/>
              </a:spcBef>
              <a:spcAft>
                <a:spcPts val="0"/>
              </a:spcAft>
              <a:buFont typeface="Arial" panose="020B0604020202020204" pitchFamily="34" charset="0"/>
              <a:buChar char="•"/>
              <a:tabLst>
                <a:tab pos="857250" algn="l"/>
              </a:tabLst>
            </a:pPr>
            <a:r>
              <a:rPr lang="en-GB" sz="1800" b="1" dirty="0">
                <a:solidFill>
                  <a:srgbClr val="000000"/>
                </a:solidFill>
                <a:latin typeface="Arial" panose="020B0604020202020204" pitchFamily="34" charset="0"/>
                <a:ea typeface="Times New Roman" panose="02020603050405020304" pitchFamily="18" charset="0"/>
                <a:cs typeface="Arial" panose="020B0604020202020204" pitchFamily="34" charset="0"/>
              </a:rPr>
              <a:t>Discuss current prototyping activities (ESA &amp; NASA)</a:t>
            </a:r>
          </a:p>
          <a:p>
            <a:pPr marL="600075" lvl="1" indent="-257175" defTabSz="685800">
              <a:spcBef>
                <a:spcPts val="0"/>
              </a:spcBef>
              <a:spcAft>
                <a:spcPts val="0"/>
              </a:spcAft>
              <a:buFont typeface="Arial" panose="020B0604020202020204" pitchFamily="34" charset="0"/>
              <a:buChar char="•"/>
              <a:tabLst>
                <a:tab pos="857250" algn="l"/>
              </a:tabLst>
            </a:pPr>
            <a:r>
              <a:rPr lang="en-GB" sz="1800" b="1" dirty="0">
                <a:solidFill>
                  <a:srgbClr val="000000"/>
                </a:solidFill>
                <a:latin typeface="Arial" panose="020B0604020202020204" pitchFamily="34" charset="0"/>
                <a:cs typeface="Arial" panose="020B0604020202020204" pitchFamily="34" charset="0"/>
              </a:rPr>
              <a:t>Liaison with other CCSDS and external groups, MOIMS, DTN, CFDP, SEA, Time </a:t>
            </a:r>
            <a:r>
              <a:rPr lang="en-GB" sz="1800" b="1" dirty="0" err="1">
                <a:solidFill>
                  <a:srgbClr val="000000"/>
                </a:solidFill>
                <a:latin typeface="Arial" panose="020B0604020202020204" pitchFamily="34" charset="0"/>
                <a:cs typeface="Arial" panose="020B0604020202020204" pitchFamily="34" charset="0"/>
              </a:rPr>
              <a:t>BoF</a:t>
            </a:r>
            <a:r>
              <a:rPr lang="en-GB" sz="1800" b="1" dirty="0">
                <a:solidFill>
                  <a:srgbClr val="000000"/>
                </a:solidFill>
                <a:latin typeface="Arial" panose="020B0604020202020204" pitchFamily="34" charset="0"/>
                <a:cs typeface="Arial" panose="020B0604020202020204" pitchFamily="34" charset="0"/>
              </a:rPr>
              <a:t> to align concepts </a:t>
            </a:r>
          </a:p>
        </p:txBody>
      </p:sp>
    </p:spTree>
    <p:extLst>
      <p:ext uri="{BB962C8B-B14F-4D97-AF65-F5344CB8AC3E}">
        <p14:creationId xmlns:p14="http://schemas.microsoft.com/office/powerpoint/2010/main" val="26980746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3" name="Rectangle 2"/>
          <p:cNvSpPr>
            <a:spLocks noGrp="1" noChangeArrowheads="1"/>
          </p:cNvSpPr>
          <p:nvPr>
            <p:ph type="title" idx="4294967295"/>
          </p:nvPr>
        </p:nvSpPr>
        <p:spPr bwMode="auto">
          <a:xfrm>
            <a:off x="3467100" y="285750"/>
            <a:ext cx="5257800" cy="365125"/>
          </a:xfrm>
          <a:prstGeom prst="rect">
            <a:avLst/>
          </a:prstGeom>
          <a:ln>
            <a:miter lim="800000"/>
            <a:headEnd/>
            <a:tailEnd/>
          </a:ln>
        </p:spPr>
        <p:txBody>
          <a:bodyPr/>
          <a:lstStyle/>
          <a:p>
            <a:r>
              <a:rPr lang="en-US" sz="2400"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SOIS Area Meeting Objectives 2/2</a:t>
            </a:r>
          </a:p>
        </p:txBody>
      </p:sp>
      <p:sp>
        <p:nvSpPr>
          <p:cNvPr id="2" name="Rectangle 1"/>
          <p:cNvSpPr/>
          <p:nvPr/>
        </p:nvSpPr>
        <p:spPr>
          <a:xfrm>
            <a:off x="1981200" y="995601"/>
            <a:ext cx="8229600" cy="5786199"/>
          </a:xfrm>
          <a:prstGeom prst="rect">
            <a:avLst/>
          </a:prstGeom>
        </p:spPr>
        <p:txBody>
          <a:bodyPr wrap="square">
            <a:spAutoFit/>
          </a:bodyPr>
          <a:lstStyle/>
          <a:p>
            <a:pPr defTabSz="685800">
              <a:spcBef>
                <a:spcPts val="0"/>
              </a:spcBef>
              <a:spcAft>
                <a:spcPts val="0"/>
              </a:spcAft>
              <a:tabLst>
                <a:tab pos="514350" algn="l"/>
              </a:tabLst>
            </a:pPr>
            <a:r>
              <a:rPr lang="en-GB" sz="1800" b="1" dirty="0">
                <a:solidFill>
                  <a:srgbClr val="C00000"/>
                </a:solidFill>
                <a:latin typeface="Arial" panose="020B0604020202020204" pitchFamily="34" charset="0"/>
                <a:ea typeface="Times New Roman" panose="02020603050405020304" pitchFamily="18" charset="0"/>
                <a:cs typeface="Arial" panose="020B0604020202020204" pitchFamily="34" charset="0"/>
              </a:rPr>
              <a:t>SOIS-WIR WG</a:t>
            </a:r>
          </a:p>
          <a:p>
            <a:pPr marL="600075" lvl="1" indent="-257175" defTabSz="685800">
              <a:spcBef>
                <a:spcPts val="0"/>
              </a:spcBef>
              <a:spcAft>
                <a:spcPts val="0"/>
              </a:spcAft>
              <a:buFont typeface="Arial" panose="020B0604020202020204" pitchFamily="34" charset="0"/>
              <a:buChar char="•"/>
              <a:tabLst>
                <a:tab pos="857250" algn="l"/>
              </a:tabLst>
            </a:pPr>
            <a:r>
              <a:rPr lang="en-US"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High Data-rate External Wireless Network Communications Orange Book </a:t>
            </a:r>
          </a:p>
          <a:p>
            <a:pPr marL="942975" lvl="2" indent="-257175" defTabSz="685800">
              <a:spcBef>
                <a:spcPts val="0"/>
              </a:spcBef>
              <a:spcAft>
                <a:spcPts val="0"/>
              </a:spcAft>
              <a:buFont typeface="Arial" panose="020B0604020202020204" pitchFamily="34" charset="0"/>
              <a:buChar char="•"/>
              <a:tabLst>
                <a:tab pos="857250" algn="l"/>
              </a:tabLst>
            </a:pPr>
            <a:r>
              <a:rPr lang="en-US"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Goal is to provide standard recommendation to support wireless voice/video/data in LOP-G  proximity network</a:t>
            </a:r>
          </a:p>
          <a:p>
            <a:pPr marL="1400175" lvl="3" indent="-257175" defTabSz="685800">
              <a:spcBef>
                <a:spcPts val="0"/>
              </a:spcBef>
              <a:spcAft>
                <a:spcPts val="0"/>
              </a:spcAft>
              <a:buFont typeface="Arial" panose="020B0604020202020204" pitchFamily="34" charset="0"/>
              <a:buChar char="•"/>
              <a:tabLst>
                <a:tab pos="857250" algn="l"/>
              </a:tabLst>
            </a:pPr>
            <a:r>
              <a:rPr lang="en-US"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IEEE 802.11 / Wi-Fi and 3GPP LTE/4g/5g</a:t>
            </a:r>
          </a:p>
          <a:p>
            <a:pPr marL="942975" lvl="2" indent="-257175" defTabSz="685800">
              <a:spcBef>
                <a:spcPts val="0"/>
              </a:spcBef>
              <a:spcAft>
                <a:spcPts val="0"/>
              </a:spcAft>
              <a:buFont typeface="Arial" panose="020B0604020202020204" pitchFamily="34" charset="0"/>
              <a:buChar char="•"/>
              <a:tabLst>
                <a:tab pos="857250" algn="l"/>
              </a:tabLst>
            </a:pPr>
            <a:r>
              <a:rPr lang="en-US"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Will draw heavily from LTE experience in public safety wireless networks</a:t>
            </a:r>
          </a:p>
          <a:p>
            <a:pPr marL="942975" lvl="2" indent="-257175" defTabSz="685800">
              <a:spcBef>
                <a:spcPts val="0"/>
              </a:spcBef>
              <a:spcAft>
                <a:spcPts val="0"/>
              </a:spcAft>
              <a:buFont typeface="Arial" panose="020B0604020202020204" pitchFamily="34" charset="0"/>
              <a:buChar char="•"/>
              <a:tabLst>
                <a:tab pos="857250" algn="l"/>
              </a:tabLst>
            </a:pPr>
            <a:r>
              <a:rPr lang="en-US"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Joint SCAN/Advanced Exploration Systems (AES)-funded testbed at University of Colorado Boulder being stood up to support validation testing</a:t>
            </a:r>
          </a:p>
          <a:p>
            <a:pPr marL="942975" lvl="2" indent="-257175" defTabSz="685800">
              <a:spcBef>
                <a:spcPts val="0"/>
              </a:spcBef>
              <a:spcAft>
                <a:spcPts val="0"/>
              </a:spcAft>
              <a:buFont typeface="Arial" panose="020B0604020202020204" pitchFamily="34" charset="0"/>
              <a:buChar char="•"/>
              <a:tabLst>
                <a:tab pos="857250" algn="l"/>
              </a:tabLst>
            </a:pPr>
            <a:r>
              <a:rPr lang="en-US"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Inputs provided to International Deep Space Interoperability Standards / International Communication System Interoperability Standards (ICSIS) </a:t>
            </a:r>
          </a:p>
          <a:p>
            <a:pPr marL="942975" lvl="2" indent="-257175" defTabSz="685800">
              <a:spcBef>
                <a:spcPts val="0"/>
              </a:spcBef>
              <a:spcAft>
                <a:spcPts val="0"/>
              </a:spcAft>
              <a:buFont typeface="Arial" panose="020B0604020202020204" pitchFamily="34" charset="0"/>
              <a:buChar char="•"/>
              <a:tabLst>
                <a:tab pos="857250" algn="l"/>
              </a:tabLst>
            </a:pPr>
            <a:r>
              <a:rPr lang="en-US"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Finalizing initial draft of OB currently</a:t>
            </a:r>
          </a:p>
          <a:p>
            <a:pPr marL="1400175" lvl="3" indent="-257175" defTabSz="685800">
              <a:spcBef>
                <a:spcPts val="0"/>
              </a:spcBef>
              <a:spcAft>
                <a:spcPts val="0"/>
              </a:spcAft>
              <a:buFont typeface="Arial" panose="020B0604020202020204" pitchFamily="34" charset="0"/>
              <a:buChar char="•"/>
              <a:tabLst>
                <a:tab pos="857250" algn="l"/>
              </a:tabLst>
            </a:pPr>
            <a:r>
              <a:rPr lang="en-US"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includes technology recommendations and informative discussion of</a:t>
            </a:r>
          </a:p>
          <a:p>
            <a:pPr marL="1400175" lvl="3" indent="-257175" defTabSz="685800">
              <a:spcBef>
                <a:spcPts val="0"/>
              </a:spcBef>
              <a:spcAft>
                <a:spcPts val="0"/>
              </a:spcAft>
              <a:buFont typeface="Arial" panose="020B0604020202020204" pitchFamily="34" charset="0"/>
              <a:buChar char="•"/>
              <a:tabLst>
                <a:tab pos="857250" algn="l"/>
              </a:tabLst>
            </a:pPr>
            <a:r>
              <a:rPr lang="en-US"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interoperability test cases with detailed configuration data to follow</a:t>
            </a:r>
          </a:p>
          <a:p>
            <a:pPr marL="942975" lvl="2" indent="-257175" defTabSz="685800">
              <a:spcBef>
                <a:spcPts val="0"/>
              </a:spcBef>
              <a:spcAft>
                <a:spcPts val="0"/>
              </a:spcAft>
              <a:buFont typeface="Arial" panose="020B0604020202020204" pitchFamily="34" charset="0"/>
              <a:buChar char="•"/>
              <a:tabLst>
                <a:tab pos="857250" algn="l"/>
              </a:tabLst>
            </a:pPr>
            <a:r>
              <a:rPr lang="en-US"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Target OB completion by Fall 2020 face-to-face meeting</a:t>
            </a:r>
          </a:p>
          <a:p>
            <a:pPr marL="1285875" lvl="3" indent="-257175" defTabSz="685800">
              <a:spcBef>
                <a:spcPts val="0"/>
              </a:spcBef>
              <a:spcAft>
                <a:spcPts val="0"/>
              </a:spcAft>
              <a:buFont typeface="Arial" panose="020B0604020202020204" pitchFamily="34" charset="0"/>
              <a:buChar char="•"/>
              <a:tabLst>
                <a:tab pos="857250" algn="l"/>
              </a:tabLst>
            </a:pPr>
            <a:r>
              <a:rPr lang="en-US"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currently NASA-only official participation</a:t>
            </a:r>
          </a:p>
          <a:p>
            <a:pPr marL="1285875" lvl="3" indent="-257175" defTabSz="685800">
              <a:spcBef>
                <a:spcPts val="0"/>
              </a:spcBef>
              <a:spcAft>
                <a:spcPts val="0"/>
              </a:spcAft>
              <a:buFont typeface="Arial" panose="020B0604020202020204" pitchFamily="34" charset="0"/>
              <a:buChar char="•"/>
              <a:tabLst>
                <a:tab pos="857250" algn="l"/>
              </a:tabLst>
            </a:pPr>
            <a:r>
              <a:rPr lang="en-US"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soliciting partner agency for book development and interoperability testing</a:t>
            </a:r>
          </a:p>
          <a:p>
            <a:pPr marL="1285875" lvl="3" indent="-257175" defTabSz="685800">
              <a:spcBef>
                <a:spcPts val="0"/>
              </a:spcBef>
              <a:spcAft>
                <a:spcPts val="0"/>
              </a:spcAft>
              <a:buFont typeface="Arial" panose="020B0604020202020204" pitchFamily="34" charset="0"/>
              <a:buChar char="•"/>
              <a:tabLst>
                <a:tab pos="857250" algn="l"/>
              </a:tabLst>
            </a:pPr>
            <a:r>
              <a:rPr lang="en-US"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OB being written in BB style </a:t>
            </a:r>
          </a:p>
          <a:p>
            <a:pPr marL="1628775" lvl="4" indent="-257175" defTabSz="685800">
              <a:spcBef>
                <a:spcPts val="0"/>
              </a:spcBef>
              <a:spcAft>
                <a:spcPts val="0"/>
              </a:spcAft>
              <a:buFont typeface="Arial" panose="020B0604020202020204" pitchFamily="34" charset="0"/>
              <a:buChar char="•"/>
              <a:tabLst>
                <a:tab pos="857250" algn="l"/>
              </a:tabLst>
            </a:pPr>
            <a:r>
              <a:rPr lang="en-US"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Along with turnkey testing capability, will enable rapid pivot to BB (normative) / GB (informative) should a second test partner be </a:t>
            </a:r>
            <a:r>
              <a:rPr lang="en-US" sz="16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identified</a:t>
            </a:r>
          </a:p>
        </p:txBody>
      </p:sp>
    </p:spTree>
    <p:extLst>
      <p:ext uri="{BB962C8B-B14F-4D97-AF65-F5344CB8AC3E}">
        <p14:creationId xmlns:p14="http://schemas.microsoft.com/office/powerpoint/2010/main" val="22573040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Grp="1" noChangeArrowheads="1"/>
          </p:cNvSpPr>
          <p:nvPr>
            <p:ph type="title" idx="4294967295"/>
          </p:nvPr>
        </p:nvSpPr>
        <p:spPr bwMode="auto">
          <a:xfrm>
            <a:off x="3048000" y="285750"/>
            <a:ext cx="6172200" cy="365125"/>
          </a:xfrm>
          <a:prstGeom prst="rect">
            <a:avLst/>
          </a:prstGeom>
          <a:ln>
            <a:miter lim="800000"/>
            <a:headEnd/>
            <a:tailEnd/>
          </a:ln>
        </p:spPr>
        <p:txBody>
          <a:bodyPr vert="horz" wrap="square" lIns="68580" tIns="34290" rIns="68580" bIns="34290" numCol="1" anchor="t" anchorCtr="0" compatLnSpc="1">
            <a:prstTxWarp prst="textNoShape">
              <a:avLst/>
            </a:prstTxWarp>
          </a:bodyPr>
          <a:lstStyle/>
          <a:p>
            <a:pPr>
              <a:defRPr/>
            </a:pPr>
            <a:r>
              <a:rPr lang="en-US"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SLS Meeting Objectives: 1/2</a:t>
            </a:r>
          </a:p>
        </p:txBody>
      </p:sp>
      <p:sp>
        <p:nvSpPr>
          <p:cNvPr id="6" name="Rectangle 3"/>
          <p:cNvSpPr txBox="1">
            <a:spLocks noChangeArrowheads="1"/>
          </p:cNvSpPr>
          <p:nvPr/>
        </p:nvSpPr>
        <p:spPr bwMode="auto">
          <a:xfrm>
            <a:off x="361949" y="914400"/>
            <a:ext cx="11591925" cy="5791200"/>
          </a:xfrm>
          <a:prstGeom prst="rect">
            <a:avLst/>
          </a:prstGeom>
          <a:noFill/>
          <a:ln w="9525">
            <a:noFill/>
            <a:miter lim="800000"/>
            <a:headEnd/>
            <a:tailEnd/>
          </a:ln>
        </p:spPr>
        <p:txBody>
          <a:bodyPr vert="horz" wrap="square" lIns="60903" tIns="29917" rIns="60903" bIns="29917" numCol="1" anchor="t"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230188" marR="0" lvl="0" indent="-230188" algn="l" defTabSz="914400" rtl="0" eaLnBrk="0" fontAlgn="base" latinLnBrk="0" hangingPunct="0">
              <a:lnSpc>
                <a:spcPct val="100000"/>
              </a:lnSpc>
              <a:spcBef>
                <a:spcPct val="0"/>
              </a:spcBef>
              <a:spcAft>
                <a:spcPct val="0"/>
              </a:spcAft>
              <a:buClrTx/>
              <a:buSzPct val="125000"/>
              <a:buFontTx/>
              <a:buChar char="•"/>
              <a:tabLst/>
              <a:defRPr/>
            </a:pPr>
            <a:r>
              <a:rPr kumimoji="0" lang="en-US" sz="1300" b="1" i="0" u="none" strike="noStrike" kern="1200" cap="none" spc="0" normalizeH="0" baseline="0" noProof="0" dirty="0">
                <a:ln>
                  <a:noFill/>
                </a:ln>
                <a:solidFill>
                  <a:srgbClr val="A50021"/>
                </a:solidFill>
                <a:effectLst/>
                <a:uLnTx/>
                <a:uFillTx/>
                <a:latin typeface="Arial" panose="020B0604020202020204" pitchFamily="34" charset="0"/>
                <a:cs typeface="Arial" panose="020B0604020202020204" pitchFamily="34" charset="0"/>
              </a:rPr>
              <a:t>RF &amp; Modulation WG</a:t>
            </a:r>
            <a:endPar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568325" marR="0" lvl="1" indent="-222250" algn="l" defTabSz="914400" rtl="0" eaLnBrk="0" fontAlgn="base" latinLnBrk="0" hangingPunct="0">
              <a:lnSpc>
                <a:spcPct val="100000"/>
              </a:lnSpc>
              <a:spcBef>
                <a:spcPct val="0"/>
              </a:spcBef>
              <a:spcAft>
                <a:spcPct val="0"/>
              </a:spcAft>
              <a:buClrTx/>
              <a:buSzPct val="125000"/>
              <a:buFontTx/>
              <a:buChar char="•"/>
              <a:tabLst/>
              <a:defRPr/>
            </a:pPr>
            <a:r>
              <a:rPr kumimoji="0" lang="en-US" sz="1300" b="1" i="0"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401.0-B RF &amp; Modulation</a:t>
            </a:r>
            <a:r>
              <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a:p>
            <a:pPr lvl="2">
              <a:lnSpc>
                <a:spcPct val="100000"/>
              </a:lnSpc>
              <a:spcBef>
                <a:spcPct val="0"/>
              </a:spcBef>
              <a:spcAft>
                <a:spcPct val="0"/>
              </a:spcAft>
              <a:defRPr/>
            </a:pPr>
            <a:r>
              <a:rPr kumimoji="0" lang="en-GB" sz="13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MSPA  implementation via multicarrier transmission	Finalization of draft new rec’s</a:t>
            </a:r>
            <a:r>
              <a:rPr lang="en-GB" sz="1300" dirty="0">
                <a:solidFill>
                  <a:srgbClr val="000000"/>
                </a:solidFill>
                <a:latin typeface="Arial" panose="020B0604020202020204" pitchFamily="34" charset="0"/>
                <a:cs typeface="Arial" panose="020B0604020202020204" pitchFamily="34" charset="0"/>
              </a:rPr>
              <a:t/>
            </a:r>
            <a:br>
              <a:rPr lang="en-GB" sz="1300" dirty="0">
                <a:solidFill>
                  <a:srgbClr val="000000"/>
                </a:solidFill>
                <a:latin typeface="Arial" panose="020B0604020202020204" pitchFamily="34" charset="0"/>
                <a:cs typeface="Arial" panose="020B0604020202020204" pitchFamily="34" charset="0"/>
              </a:rPr>
            </a:br>
            <a:r>
              <a:rPr lang="en-GB" sz="1300" dirty="0">
                <a:solidFill>
                  <a:srgbClr val="000000"/>
                </a:solidFill>
                <a:latin typeface="Arial" panose="020B0604020202020204" pitchFamily="34" charset="0"/>
                <a:cs typeface="Arial" panose="020B0604020202020204" pitchFamily="34" charset="0"/>
              </a:rPr>
              <a:t>or flexible transponder turn-around ratios</a:t>
            </a:r>
            <a:endParaRPr kumimoji="0" lang="en-US" sz="13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a:p>
            <a:pPr marL="914400" marR="0" lvl="2" indent="-231775" algn="l" defTabSz="914400" rtl="0" eaLnBrk="0" fontAlgn="base" latinLnBrk="0" hangingPunct="0">
              <a:lnSpc>
                <a:spcPct val="100000"/>
              </a:lnSpc>
              <a:spcBef>
                <a:spcPct val="0"/>
              </a:spcBef>
              <a:spcAft>
                <a:spcPct val="0"/>
              </a:spcAft>
              <a:buClrTx/>
              <a:buSzPct val="125000"/>
              <a:buFontTx/>
              <a:buChar char="-"/>
              <a:tabLst/>
              <a:defRPr/>
            </a:pPr>
            <a:r>
              <a:rPr kumimoji="0" lang="en-US" sz="13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Station frequency stability			Finalization of updated recommendation</a:t>
            </a:r>
          </a:p>
          <a:p>
            <a:pPr marL="914400" marR="0" lvl="2" indent="-231775" algn="l" defTabSz="914400" rtl="0" eaLnBrk="0" fontAlgn="base" latinLnBrk="0" hangingPunct="0">
              <a:lnSpc>
                <a:spcPct val="100000"/>
              </a:lnSpc>
              <a:spcBef>
                <a:spcPct val="0"/>
              </a:spcBef>
              <a:spcAft>
                <a:spcPct val="0"/>
              </a:spcAft>
              <a:buClrTx/>
              <a:buSzPct val="125000"/>
              <a:buFontTx/>
              <a:buChar char="-"/>
              <a:tabLst/>
              <a:defRPr/>
            </a:pPr>
            <a:r>
              <a:rPr kumimoji="0" lang="en-GB" sz="13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22/26 </a:t>
            </a:r>
            <a:r>
              <a:rPr kumimoji="0" lang="en-GB"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GHz turn-around ratios	</a:t>
            </a:r>
            <a:r>
              <a:rPr kumimoji="0" lang="en-GB" sz="13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Finalization </a:t>
            </a:r>
            <a:r>
              <a:rPr kumimoji="0" lang="en-GB"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of draft new recommendation</a:t>
            </a:r>
          </a:p>
          <a:p>
            <a:pPr marL="914400" marR="0" lvl="2" indent="-231775" algn="l" defTabSz="914400" rtl="0" eaLnBrk="0" fontAlgn="base" latinLnBrk="0" hangingPunct="0">
              <a:lnSpc>
                <a:spcPct val="100000"/>
              </a:lnSpc>
              <a:spcBef>
                <a:spcPct val="0"/>
              </a:spcBef>
              <a:spcAft>
                <a:spcPct val="0"/>
              </a:spcAft>
              <a:buClrTx/>
              <a:buSzPct val="125000"/>
              <a:buFontTx/>
              <a:buChar char="-"/>
              <a:tabLst/>
              <a:defRPr/>
            </a:pPr>
            <a:r>
              <a:rPr kumimoji="0" lang="en-GB"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Telemetry ranging		</a:t>
            </a:r>
            <a:r>
              <a:rPr kumimoji="0" lang="en-GB" sz="13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Prototypes </a:t>
            </a:r>
            <a:r>
              <a:rPr kumimoji="0" lang="en-GB"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yellow book approval</a:t>
            </a:r>
          </a:p>
          <a:p>
            <a:pPr marL="914400" marR="0" lvl="2" indent="-231775" algn="l" defTabSz="914400" rtl="0" eaLnBrk="0" fontAlgn="base" latinLnBrk="0" hangingPunct="0">
              <a:lnSpc>
                <a:spcPct val="100000"/>
              </a:lnSpc>
              <a:spcBef>
                <a:spcPct val="0"/>
              </a:spcBef>
              <a:spcAft>
                <a:spcPct val="0"/>
              </a:spcAft>
              <a:buClrTx/>
              <a:buSzPct val="125000"/>
              <a:buFontTx/>
              <a:buChar char="-"/>
              <a:tabLst/>
              <a:defRPr/>
            </a:pPr>
            <a:r>
              <a:rPr kumimoji="0" lang="en-GB"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Wide-band DDOR		</a:t>
            </a:r>
            <a:r>
              <a:rPr kumimoji="0" lang="en-GB" sz="13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In-depth </a:t>
            </a:r>
            <a:r>
              <a:rPr kumimoji="0" lang="en-GB"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discussion of draft updated recommendation </a:t>
            </a:r>
            <a:r>
              <a:rPr kumimoji="0" lang="en-US" sz="1300" b="1" i="0" u="none" strike="noStrike" kern="1200" cap="none" spc="0" normalizeH="0" baseline="0" noProof="0" dirty="0">
                <a:ln>
                  <a:noFill/>
                </a:ln>
                <a:solidFill>
                  <a:srgbClr val="CC00CC"/>
                </a:solidFill>
                <a:effectLst/>
                <a:uLnTx/>
                <a:uFillTx/>
                <a:latin typeface="Arial" panose="020B0604020202020204" pitchFamily="34" charset="0"/>
                <a:cs typeface="Arial" panose="020B0604020202020204" pitchFamily="34" charset="0"/>
              </a:rPr>
              <a:t>(with SEA-DDOR)</a:t>
            </a:r>
            <a:r>
              <a:rPr kumimoji="0" lang="en-GB"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endPar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568325" marR="0" lvl="1" indent="-222250" algn="l" defTabSz="914400" rtl="0" eaLnBrk="0" fontAlgn="base" latinLnBrk="0" hangingPunct="0">
              <a:lnSpc>
                <a:spcPct val="100000"/>
              </a:lnSpc>
              <a:spcBef>
                <a:spcPct val="0"/>
              </a:spcBef>
              <a:spcAft>
                <a:spcPct val="0"/>
              </a:spcAft>
              <a:buClrTx/>
              <a:buSzPct val="125000"/>
              <a:buFontTx/>
              <a:buChar char="•"/>
              <a:tabLst/>
              <a:defRPr/>
            </a:pPr>
            <a:r>
              <a:rPr kumimoji="0" lang="en-GB" sz="1300" b="1" i="0"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VCM, High Data Rate </a:t>
            </a:r>
            <a:r>
              <a:rPr kumimoji="0" lang="en-GB" sz="1300" b="1" i="0" u="sng"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randomizers:</a:t>
            </a:r>
            <a:r>
              <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13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a:t>
            </a:r>
            <a:r>
              <a:rPr kumimoji="0" lang="en-GB" sz="13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Discussion </a:t>
            </a:r>
            <a:r>
              <a:rPr kumimoji="0" lang="en-US" sz="1300" b="1" i="0" u="none" strike="noStrike" kern="1200" cap="none" spc="0" normalizeH="0" baseline="0" noProof="0" dirty="0">
                <a:ln>
                  <a:noFill/>
                </a:ln>
                <a:solidFill>
                  <a:srgbClr val="CC00CC"/>
                </a:solidFill>
                <a:effectLst/>
                <a:uLnTx/>
                <a:uFillTx/>
                <a:latin typeface="Arial" panose="020B0604020202020204" pitchFamily="34" charset="0"/>
                <a:cs typeface="Arial" panose="020B0604020202020204" pitchFamily="34" charset="0"/>
              </a:rPr>
              <a:t>(with C&amp;S)</a:t>
            </a:r>
            <a:r>
              <a:rPr kumimoji="0" lang="en-GB"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a:p>
            <a:pPr marL="568325" marR="0" lvl="1" indent="-222250" algn="l" defTabSz="914400" rtl="0" eaLnBrk="0" fontAlgn="base" latinLnBrk="0" hangingPunct="0">
              <a:lnSpc>
                <a:spcPct val="100000"/>
              </a:lnSpc>
              <a:spcBef>
                <a:spcPct val="0"/>
              </a:spcBef>
              <a:spcAft>
                <a:spcPct val="0"/>
              </a:spcAft>
              <a:buClrTx/>
              <a:buSzPct val="125000"/>
              <a:buFontTx/>
              <a:buChar char="•"/>
              <a:tabLst/>
              <a:defRPr/>
            </a:pPr>
            <a:r>
              <a:rPr kumimoji="0" lang="en-GB" sz="1300" b="1" i="0"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211.1-B, 414.0-G and 414.1-B</a:t>
            </a:r>
            <a:r>
              <a:rPr kumimoji="0" lang="en-GB"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GB" sz="13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Proximity-1 </a:t>
            </a:r>
            <a:r>
              <a:rPr kumimoji="0" lang="en-GB"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and Pseudo-Noise (PN) Ranging Books reconfirmation </a:t>
            </a:r>
            <a:r>
              <a:rPr kumimoji="0" lang="en-GB" sz="13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review</a:t>
            </a: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597694" marR="0" lvl="1" indent="-171450" algn="l" defTabSz="914400" rtl="0" eaLnBrk="0" fontAlgn="base" latinLnBrk="0" hangingPunct="0">
              <a:lnSpc>
                <a:spcPct val="100000"/>
              </a:lnSpc>
              <a:spcBef>
                <a:spcPct val="0"/>
              </a:spcBef>
              <a:spcAft>
                <a:spcPct val="0"/>
              </a:spcAft>
              <a:buClrTx/>
              <a:buSzTx/>
              <a:buFont typeface="Verdana" pitchFamily="34" charset="0"/>
              <a:buChar char="-"/>
              <a:tabLst/>
              <a:defRPr/>
            </a:pPr>
            <a:r>
              <a:rPr kumimoji="0" lang="en-US" sz="11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ACHIEVEMENTS</a:t>
            </a:r>
            <a:r>
              <a:rPr kumimoji="0" lang="en-US" sz="11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GB" sz="11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401.0-B-29 “Radio </a:t>
            </a:r>
            <a:r>
              <a:rPr kumimoji="0" lang="en-GB" sz="11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Frequency and Modulation Systems--Part </a:t>
            </a:r>
            <a:r>
              <a:rPr kumimoji="0" lang="en-GB" sz="11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1” </a:t>
            </a:r>
            <a:r>
              <a:rPr kumimoji="0" lang="en-US" sz="11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Blue </a:t>
            </a:r>
            <a:r>
              <a:rPr kumimoji="0" lang="en-US" sz="11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Book:</a:t>
            </a:r>
            <a:r>
              <a:rPr kumimoji="0" lang="en-US" sz="1100" b="1" i="0" u="none" strike="noStrike" kern="1200" cap="none" spc="0" normalizeH="0" baseline="0" noProof="0" dirty="0">
                <a:ln>
                  <a:noFill/>
                </a:ln>
                <a:solidFill>
                  <a:srgbClr val="CC00CC"/>
                </a:solidFill>
                <a:effectLst/>
                <a:uLnTx/>
                <a:uFillTx/>
                <a:latin typeface="Arial" panose="020B0604020202020204" pitchFamily="34" charset="0"/>
                <a:cs typeface="Arial" panose="020B0604020202020204" pitchFamily="34" charset="0"/>
              </a:rPr>
              <a:t> </a:t>
            </a:r>
            <a:r>
              <a:rPr kumimoji="0" lang="en-US" sz="11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Published</a:t>
            </a:r>
            <a:r>
              <a:rPr kumimoji="0" lang="en-US" sz="11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en-US" sz="1100" b="1" i="0" u="none" strike="noStrike" kern="1200" cap="none" spc="0" normalizeH="0" baseline="0" noProof="0" dirty="0">
                <a:ln>
                  <a:noFill/>
                </a:ln>
                <a:solidFill>
                  <a:srgbClr val="FF66CC"/>
                </a:solidFill>
                <a:effectLst/>
                <a:uLnTx/>
                <a:uFillTx/>
                <a:latin typeface="Arial" panose="020B0604020202020204" pitchFamily="34" charset="0"/>
                <a:cs typeface="Arial" panose="020B0604020202020204" pitchFamily="34" charset="0"/>
              </a:rPr>
              <a:t> </a:t>
            </a:r>
            <a:endParaRPr kumimoji="0" lang="en-GB" sz="11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568325" marR="0" lvl="1" indent="0" algn="l" defTabSz="914400" rtl="0" eaLnBrk="0" fontAlgn="base" latinLnBrk="0" hangingPunct="0">
              <a:lnSpc>
                <a:spcPct val="100000"/>
              </a:lnSpc>
              <a:spcBef>
                <a:spcPct val="0"/>
              </a:spcBef>
              <a:spcAft>
                <a:spcPct val="0"/>
              </a:spcAft>
              <a:buClrTx/>
              <a:buSzTx/>
              <a:buFontTx/>
              <a:buNone/>
              <a:tabLst/>
              <a:defRPr/>
            </a:pPr>
            <a:endParaRPr kumimoji="0" lang="en-US" sz="1300" b="1" i="0" u="none" strike="noStrike" kern="1200" cap="none" spc="0" normalizeH="0" baseline="0" noProof="0" dirty="0">
              <a:ln>
                <a:noFill/>
              </a:ln>
              <a:solidFill>
                <a:srgbClr val="A50021"/>
              </a:solidFill>
              <a:effectLst/>
              <a:uLnTx/>
              <a:uFillTx/>
              <a:latin typeface="Arial" panose="020B0604020202020204" pitchFamily="34" charset="0"/>
              <a:cs typeface="Arial" panose="020B0604020202020204" pitchFamily="34" charset="0"/>
            </a:endParaRPr>
          </a:p>
          <a:p>
            <a:pPr marL="230188" marR="0" lvl="0" indent="-230188" algn="l" defTabSz="914400" rtl="0" eaLnBrk="0" fontAlgn="base" latinLnBrk="0" hangingPunct="0">
              <a:lnSpc>
                <a:spcPct val="100000"/>
              </a:lnSpc>
              <a:spcBef>
                <a:spcPct val="0"/>
              </a:spcBef>
              <a:spcAft>
                <a:spcPct val="0"/>
              </a:spcAft>
              <a:buClrTx/>
              <a:buSzPct val="125000"/>
              <a:buFontTx/>
              <a:buChar char="•"/>
              <a:tabLst/>
              <a:defRPr/>
            </a:pPr>
            <a:r>
              <a:rPr kumimoji="0" lang="en-US" sz="1300" b="1" i="0" u="none" strike="noStrike" kern="1200" cap="none" spc="0" normalizeH="0" baseline="0" noProof="0" dirty="0">
                <a:ln>
                  <a:noFill/>
                </a:ln>
                <a:solidFill>
                  <a:srgbClr val="A50021"/>
                </a:solidFill>
                <a:effectLst/>
                <a:uLnTx/>
                <a:uFillTx/>
                <a:latin typeface="Arial" panose="020B0604020202020204" pitchFamily="34" charset="0"/>
                <a:cs typeface="Arial" panose="020B0604020202020204" pitchFamily="34" charset="0"/>
              </a:rPr>
              <a:t>Space Link Code/Sync </a:t>
            </a:r>
            <a:r>
              <a:rPr kumimoji="0" lang="en-US" sz="1300" b="1" i="0" u="none" strike="noStrike" kern="1200" cap="none" spc="0" normalizeH="0" baseline="0" noProof="0" dirty="0" smtClean="0">
                <a:ln>
                  <a:noFill/>
                </a:ln>
                <a:solidFill>
                  <a:srgbClr val="A50021"/>
                </a:solidFill>
                <a:effectLst/>
                <a:uLnTx/>
                <a:uFillTx/>
                <a:latin typeface="Arial" panose="020B0604020202020204" pitchFamily="34" charset="0"/>
                <a:cs typeface="Arial" panose="020B0604020202020204" pitchFamily="34" charset="0"/>
              </a:rPr>
              <a:t>WG</a:t>
            </a:r>
            <a:endParaRPr kumimoji="0" lang="en-US" sz="1300" b="1" i="0" u="none" strike="noStrike" kern="1200" cap="none" spc="0" normalizeH="0" baseline="0" noProof="0" dirty="0">
              <a:ln>
                <a:noFill/>
              </a:ln>
              <a:solidFill>
                <a:srgbClr val="A50021"/>
              </a:solidFill>
              <a:effectLst/>
              <a:uLnTx/>
              <a:uFillTx/>
              <a:latin typeface="Arial" panose="020B0604020202020204" pitchFamily="34" charset="0"/>
              <a:cs typeface="Arial" panose="020B0604020202020204" pitchFamily="34" charset="0"/>
            </a:endParaRPr>
          </a:p>
          <a:p>
            <a:pPr marL="568325" marR="0" lvl="1" indent="-222250" algn="l" defTabSz="914400" rtl="0" eaLnBrk="0" fontAlgn="base" latinLnBrk="0" hangingPunct="0">
              <a:lnSpc>
                <a:spcPct val="100000"/>
              </a:lnSpc>
              <a:spcBef>
                <a:spcPct val="0"/>
              </a:spcBef>
              <a:spcAft>
                <a:spcPct val="0"/>
              </a:spcAft>
              <a:buClrTx/>
              <a:buSzPct val="125000"/>
              <a:buFontTx/>
              <a:buChar char="•"/>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VCM Blue Book 431.1-B </a:t>
            </a:r>
            <a:r>
              <a:rPr kumimoji="0" lang="en-GB"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(new colour) 	</a:t>
            </a:r>
            <a:r>
              <a:rPr kumimoji="0" lang="en-GB" sz="13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a:t>
            </a:r>
            <a:r>
              <a:rPr kumimoji="0" lang="en-US" sz="13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Discuss </a:t>
            </a:r>
            <a:r>
              <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RIDs from Agency review </a:t>
            </a:r>
            <a:r>
              <a:rPr kumimoji="0" lang="en-US" sz="1300" b="1" i="0" u="none" strike="noStrike" kern="1200" cap="none" spc="0" normalizeH="0" baseline="0" noProof="0" dirty="0">
                <a:ln>
                  <a:noFill/>
                </a:ln>
                <a:solidFill>
                  <a:srgbClr val="CC00CC"/>
                </a:solidFill>
                <a:effectLst/>
                <a:uLnTx/>
                <a:uFillTx/>
                <a:latin typeface="Arial" panose="020B0604020202020204" pitchFamily="34" charset="0"/>
                <a:cs typeface="Arial" panose="020B0604020202020204" pitchFamily="34" charset="0"/>
              </a:rPr>
              <a:t>(with RFM)</a:t>
            </a:r>
            <a:endParaRPr kumimoji="0" lang="en-GB"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568325" marR="0" lvl="1" indent="-222250" algn="l" defTabSz="914400" rtl="0" eaLnBrk="0" fontAlgn="base" latinLnBrk="0" hangingPunct="0">
              <a:lnSpc>
                <a:spcPct val="100000"/>
              </a:lnSpc>
              <a:spcBef>
                <a:spcPct val="0"/>
              </a:spcBef>
              <a:spcAft>
                <a:spcPct val="0"/>
              </a:spcAft>
              <a:buClrTx/>
              <a:buSzPct val="125000"/>
              <a:buFontTx/>
              <a:buChar char="•"/>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Proximity-1 C&amp;S Sublayer 211.2-B		</a:t>
            </a:r>
            <a:r>
              <a:rPr kumimoji="0" lang="en-US" sz="13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Discuss </a:t>
            </a:r>
            <a:r>
              <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RIDs from Agency review </a:t>
            </a:r>
            <a:r>
              <a:rPr kumimoji="0" lang="en-US" sz="1300" b="1" i="0" u="none" strike="noStrike" kern="1200" cap="none" spc="0" normalizeH="0" baseline="0" noProof="0" dirty="0">
                <a:ln>
                  <a:noFill/>
                </a:ln>
                <a:solidFill>
                  <a:srgbClr val="CC00CC"/>
                </a:solidFill>
                <a:effectLst/>
                <a:uLnTx/>
                <a:uFillTx/>
                <a:latin typeface="Arial" panose="020B0604020202020204" pitchFamily="34" charset="0"/>
                <a:cs typeface="Arial" panose="020B0604020202020204" pitchFamily="34" charset="0"/>
              </a:rPr>
              <a:t>(with SLP)</a:t>
            </a:r>
            <a:endParaRPr kumimoji="0" lang="en-GB"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568325" marR="0" lvl="1" indent="-222250" algn="l" defTabSz="914400" rtl="0" eaLnBrk="0" fontAlgn="base" latinLnBrk="0" hangingPunct="0">
              <a:lnSpc>
                <a:spcPct val="100000"/>
              </a:lnSpc>
              <a:spcBef>
                <a:spcPct val="0"/>
              </a:spcBef>
              <a:spcAft>
                <a:spcPct val="0"/>
              </a:spcAft>
              <a:buClrTx/>
              <a:buSzPct val="125000"/>
              <a:buFontTx/>
              <a:buChar char="•"/>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AOS Uplink with TM Codes		</a:t>
            </a:r>
            <a:r>
              <a:rPr kumimoji="0" lang="en-US" sz="13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Pending </a:t>
            </a:r>
            <a:r>
              <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NASA reply to former action items </a:t>
            </a:r>
            <a:endParaRPr kumimoji="0" lang="en-US" sz="1300" b="1" i="0" u="none" strike="noStrike" kern="1200" cap="none" spc="0" normalizeH="0" baseline="0" noProof="0" dirty="0">
              <a:ln>
                <a:noFill/>
              </a:ln>
              <a:solidFill>
                <a:srgbClr val="CC00CC"/>
              </a:solidFill>
              <a:effectLst/>
              <a:uLnTx/>
              <a:uFillTx/>
              <a:latin typeface="Arial" panose="020B0604020202020204" pitchFamily="34" charset="0"/>
              <a:cs typeface="Arial" panose="020B0604020202020204" pitchFamily="34" charset="0"/>
            </a:endParaRPr>
          </a:p>
          <a:p>
            <a:pPr marL="568325" marR="0" lvl="1" indent="-222250" algn="l" defTabSz="914400" rtl="0" eaLnBrk="0" fontAlgn="base" latinLnBrk="0" hangingPunct="0">
              <a:lnSpc>
                <a:spcPct val="100000"/>
              </a:lnSpc>
              <a:spcBef>
                <a:spcPct val="0"/>
              </a:spcBef>
              <a:spcAft>
                <a:spcPct val="0"/>
              </a:spcAft>
              <a:buClrTx/>
              <a:buSzPct val="125000"/>
              <a:buFontTx/>
              <a:buChar char="•"/>
              <a:tabLst/>
              <a:defRPr/>
            </a:pPr>
            <a:r>
              <a:rPr kumimoji="0" lang="en-GB"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TC Coding Green Book 230.1-G		</a:t>
            </a:r>
            <a:r>
              <a:rPr kumimoji="0" lang="en-GB" sz="13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Discussion </a:t>
            </a:r>
            <a:r>
              <a:rPr kumimoji="0" lang="en-GB"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on updates </a:t>
            </a:r>
          </a:p>
          <a:p>
            <a:pPr marL="568325" marR="0" lvl="1" indent="-222250" algn="l" defTabSz="914400" rtl="0" eaLnBrk="0" fontAlgn="base" latinLnBrk="0" hangingPunct="0">
              <a:lnSpc>
                <a:spcPct val="100000"/>
              </a:lnSpc>
              <a:spcBef>
                <a:spcPct val="0"/>
              </a:spcBef>
              <a:spcAft>
                <a:spcPct val="0"/>
              </a:spcAft>
              <a:buClrTx/>
              <a:buSzPct val="125000"/>
              <a:buFontTx/>
              <a:buChar char="•"/>
              <a:tabLst/>
              <a:defRPr/>
            </a:pPr>
            <a:r>
              <a:rPr kumimoji="0" lang="en-GB"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DVB-S2X  &amp; SCCC-X Orange Books 		</a:t>
            </a:r>
            <a:r>
              <a:rPr kumimoji="0" lang="en-GB" sz="13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Discussion </a:t>
            </a:r>
            <a:r>
              <a:rPr kumimoji="0" lang="en-GB"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on updates </a:t>
            </a:r>
            <a:r>
              <a:rPr kumimoji="0" lang="en-US" sz="1300" b="1" i="0" u="none" strike="noStrike" kern="1200" cap="none" spc="0" normalizeH="0" baseline="0" noProof="0" dirty="0">
                <a:ln>
                  <a:noFill/>
                </a:ln>
                <a:solidFill>
                  <a:srgbClr val="CC00CC"/>
                </a:solidFill>
                <a:effectLst/>
                <a:uLnTx/>
                <a:uFillTx/>
                <a:latin typeface="Arial" panose="020B0604020202020204" pitchFamily="34" charset="0"/>
                <a:cs typeface="Arial" panose="020B0604020202020204" pitchFamily="34" charset="0"/>
              </a:rPr>
              <a:t>(with RFM)</a:t>
            </a:r>
            <a:endPar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597694" marR="0" lvl="1" indent="-171450" algn="l" defTabSz="914400" rtl="0" eaLnBrk="0" fontAlgn="base" latinLnBrk="0" hangingPunct="0">
              <a:lnSpc>
                <a:spcPct val="100000"/>
              </a:lnSpc>
              <a:spcBef>
                <a:spcPct val="0"/>
              </a:spcBef>
              <a:spcAft>
                <a:spcPct val="0"/>
              </a:spcAft>
              <a:buClrTx/>
              <a:buSzTx/>
              <a:buFont typeface="Verdana" pitchFamily="34" charset="0"/>
              <a:buChar char="-"/>
              <a:tabLst/>
              <a:defRPr/>
            </a:pPr>
            <a:r>
              <a:rPr kumimoji="0" lang="en-US" sz="11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ACHIEVEMENTS</a:t>
            </a:r>
            <a:r>
              <a:rPr kumimoji="0" lang="en-US" sz="11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130.11-G “</a:t>
            </a:r>
            <a:r>
              <a:rPr kumimoji="0" lang="en-GB" sz="11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TM Channel Coding for SCCC</a:t>
            </a:r>
            <a:r>
              <a:rPr kumimoji="0" lang="en-US" sz="11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Green Book:</a:t>
            </a:r>
            <a:r>
              <a:rPr kumimoji="0" lang="en-US" sz="1100" b="1" i="0" u="none" strike="noStrike" kern="1200" cap="none" spc="0" normalizeH="0" baseline="0" noProof="0" dirty="0">
                <a:ln>
                  <a:noFill/>
                </a:ln>
                <a:solidFill>
                  <a:srgbClr val="CC00CC"/>
                </a:solidFill>
                <a:effectLst/>
                <a:uLnTx/>
                <a:uFillTx/>
                <a:latin typeface="Arial" panose="020B0604020202020204" pitchFamily="34" charset="0"/>
                <a:cs typeface="Arial" panose="020B0604020202020204" pitchFamily="34" charset="0"/>
              </a:rPr>
              <a:t> </a:t>
            </a:r>
            <a:r>
              <a:rPr kumimoji="0" lang="en-US" sz="11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Published</a:t>
            </a:r>
            <a:r>
              <a:rPr kumimoji="0" lang="en-US" sz="11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en-US" sz="1100" b="1" i="0" u="none" strike="noStrike" kern="1200" cap="none" spc="0" normalizeH="0" baseline="0" noProof="0" dirty="0">
                <a:ln>
                  <a:noFill/>
                </a:ln>
                <a:solidFill>
                  <a:srgbClr val="FF66CC"/>
                </a:solidFill>
                <a:effectLst/>
                <a:uLnTx/>
                <a:uFillTx/>
                <a:latin typeface="Arial" panose="020B0604020202020204" pitchFamily="34" charset="0"/>
                <a:cs typeface="Arial" panose="020B0604020202020204" pitchFamily="34" charset="0"/>
              </a:rPr>
              <a:t> </a:t>
            </a:r>
          </a:p>
          <a:p>
            <a:pPr marL="259556" marR="0" lvl="1" indent="0" algn="l" defTabSz="914400" rtl="0" eaLnBrk="0" fontAlgn="base" latinLnBrk="0" hangingPunct="0">
              <a:lnSpc>
                <a:spcPct val="100000"/>
              </a:lnSpc>
              <a:spcBef>
                <a:spcPct val="0"/>
              </a:spcBef>
              <a:spcAft>
                <a:spcPct val="0"/>
              </a:spcAft>
              <a:buClrTx/>
              <a:buSzPct val="125000"/>
              <a:buFontTx/>
              <a:buNone/>
              <a:tabLst/>
              <a:defRPr/>
            </a:pPr>
            <a:endParaRPr kumimoji="0" lang="en-US" sz="1300" b="1" i="0" u="none" strike="noStrike" kern="1200" cap="none" spc="0" normalizeH="0" baseline="0" noProof="0" dirty="0">
              <a:ln>
                <a:noFill/>
              </a:ln>
              <a:solidFill>
                <a:srgbClr val="A50021"/>
              </a:solidFill>
              <a:effectLst/>
              <a:uLnTx/>
              <a:uFillTx/>
              <a:latin typeface="Arial" panose="020B0604020202020204" pitchFamily="34" charset="0"/>
              <a:cs typeface="Arial" panose="020B0604020202020204" pitchFamily="34" charset="0"/>
            </a:endParaRPr>
          </a:p>
          <a:p>
            <a:pPr marL="230188" marR="0" lvl="0" indent="-230188" algn="l" defTabSz="914400" rtl="0" eaLnBrk="0" fontAlgn="base" latinLnBrk="0" hangingPunct="0">
              <a:lnSpc>
                <a:spcPct val="100000"/>
              </a:lnSpc>
              <a:spcBef>
                <a:spcPct val="0"/>
              </a:spcBef>
              <a:spcAft>
                <a:spcPct val="0"/>
              </a:spcAft>
              <a:buClrTx/>
              <a:buSzPct val="125000"/>
              <a:buFontTx/>
              <a:buChar char="•"/>
              <a:tabLst/>
              <a:defRPr/>
            </a:pPr>
            <a:r>
              <a:rPr kumimoji="0" lang="en-US" sz="1300" b="1" i="0" u="none" strike="noStrike" kern="1200" cap="none" spc="0" normalizeH="0" baseline="0" noProof="0" dirty="0">
                <a:ln>
                  <a:noFill/>
                </a:ln>
                <a:solidFill>
                  <a:srgbClr val="A50021"/>
                </a:solidFill>
                <a:effectLst/>
                <a:uLnTx/>
                <a:uFillTx/>
                <a:latin typeface="Arial" panose="020B0604020202020204" pitchFamily="34" charset="0"/>
                <a:cs typeface="Arial" panose="020B0604020202020204" pitchFamily="34" charset="0"/>
              </a:rPr>
              <a:t>Space Link Protocols WG</a:t>
            </a:r>
            <a:endParaRPr kumimoji="0" lang="en-US" sz="1300" b="1" i="0" u="none" strike="noStrike" kern="1200" cap="none" spc="0" normalizeH="0" baseline="0" noProof="0" dirty="0">
              <a:ln>
                <a:noFill/>
              </a:ln>
              <a:solidFill>
                <a:srgbClr val="CC00FF"/>
              </a:solidFill>
              <a:effectLst/>
              <a:uLnTx/>
              <a:uFillTx/>
              <a:latin typeface="Arial" panose="020B0604020202020204" pitchFamily="34" charset="0"/>
              <a:cs typeface="Arial" panose="020B0604020202020204" pitchFamily="34" charset="0"/>
            </a:endParaRPr>
          </a:p>
          <a:p>
            <a:pPr marL="568325" marR="0" lvl="1" indent="-222250" algn="l" defTabSz="914400" rtl="0" eaLnBrk="0" fontAlgn="base" latinLnBrk="0" hangingPunct="0">
              <a:lnSpc>
                <a:spcPct val="100000"/>
              </a:lnSpc>
              <a:spcBef>
                <a:spcPct val="0"/>
              </a:spcBef>
              <a:spcAft>
                <a:spcPct val="0"/>
              </a:spcAft>
              <a:buClrTx/>
              <a:buSzPct val="125000"/>
              <a:buFontTx/>
              <a:buChar char="•"/>
              <a:tabLst/>
              <a:defRPr/>
            </a:pPr>
            <a:r>
              <a:rPr kumimoji="0" lang="en-GB"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SPP Revision 133.0-B		</a:t>
            </a:r>
            <a:r>
              <a:rPr kumimoji="0" lang="en-GB" sz="13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Finalize </a:t>
            </a:r>
            <a:r>
              <a:rPr kumimoji="0" lang="en-GB"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DRAFT Pink Sheets towards starting Agency Review  </a:t>
            </a:r>
            <a:r>
              <a:rPr kumimoji="0" lang="en-GB" sz="13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a:r>
            <a:br>
              <a:rPr kumimoji="0" lang="en-GB" sz="13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br>
            <a:r>
              <a:rPr kumimoji="0" lang="en-GB" sz="13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Check </a:t>
            </a:r>
            <a:r>
              <a:rPr kumimoji="0" lang="en-GB"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needs for a SPP GB (CCSDS 130.3-G)</a:t>
            </a:r>
          </a:p>
          <a:p>
            <a:pPr marL="568325" marR="0" lvl="1" indent="-222250" algn="l" defTabSz="914400" rtl="0" eaLnBrk="0" fontAlgn="base" latinLnBrk="0" hangingPunct="0">
              <a:lnSpc>
                <a:spcPct val="100000"/>
              </a:lnSpc>
              <a:spcBef>
                <a:spcPct val="0"/>
              </a:spcBef>
              <a:spcAft>
                <a:spcPct val="0"/>
              </a:spcAft>
              <a:buClrTx/>
              <a:buSzPct val="125000"/>
              <a:buFontTx/>
              <a:buChar char="•"/>
              <a:tabLst/>
              <a:defRPr/>
            </a:pPr>
            <a:r>
              <a:rPr kumimoji="0" lang="en-GB"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Encapsulation Service Revision 133.1-B	</a:t>
            </a:r>
            <a:r>
              <a:rPr kumimoji="0" lang="en-GB" sz="13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Finalize </a:t>
            </a:r>
            <a:r>
              <a:rPr kumimoji="0" lang="en-GB"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DRAFT Pink Sheets towards starting Agency Review</a:t>
            </a:r>
          </a:p>
          <a:p>
            <a:pPr marL="568325" marR="0" lvl="1" indent="-222250" algn="l" defTabSz="914400" rtl="0" eaLnBrk="0" fontAlgn="base" latinLnBrk="0" hangingPunct="0">
              <a:lnSpc>
                <a:spcPct val="100000"/>
              </a:lnSpc>
              <a:spcBef>
                <a:spcPct val="0"/>
              </a:spcBef>
              <a:spcAft>
                <a:spcPct val="0"/>
              </a:spcAft>
              <a:buClrTx/>
              <a:buSzPct val="125000"/>
              <a:buFontTx/>
              <a:buChar char="•"/>
              <a:tabLst/>
              <a:defRPr/>
            </a:pPr>
            <a:r>
              <a:rPr kumimoji="0" lang="en-GB"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Proximity-1 SDL Protocol 211.0-B 	</a:t>
            </a:r>
            <a:r>
              <a:rPr kumimoji="0" lang="en-GB" sz="13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Start </a:t>
            </a:r>
            <a:r>
              <a:rPr kumimoji="0" lang="en-GB"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updates due to USLP impact </a:t>
            </a:r>
          </a:p>
          <a:p>
            <a:pPr marL="568325" marR="0" lvl="1" indent="-222250" algn="l" defTabSz="914400" rtl="0" eaLnBrk="0" fontAlgn="base" latinLnBrk="0" hangingPunct="0">
              <a:lnSpc>
                <a:spcPct val="100000"/>
              </a:lnSpc>
              <a:spcBef>
                <a:spcPct val="0"/>
              </a:spcBef>
              <a:spcAft>
                <a:spcPct val="0"/>
              </a:spcAft>
              <a:buClrTx/>
              <a:buSzPct val="125000"/>
              <a:buFontTx/>
              <a:buChar char="•"/>
              <a:tabLst/>
              <a:defRPr/>
            </a:pPr>
            <a:r>
              <a:rPr kumimoji="0" lang="en-GB"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SLS Glossary Magenta Book		</a:t>
            </a:r>
            <a:r>
              <a:rPr kumimoji="0" lang="en-GB" sz="13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Start </a:t>
            </a:r>
            <a:r>
              <a:rPr kumimoji="0" lang="en-GB"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Project Discussion for general SLS Glossary of Terms </a:t>
            </a:r>
            <a:endPar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568325" marR="0" lvl="1" indent="-222250" algn="l" defTabSz="914400" rtl="0" eaLnBrk="0" fontAlgn="base" latinLnBrk="0" hangingPunct="0">
              <a:lnSpc>
                <a:spcPct val="100000"/>
              </a:lnSpc>
              <a:spcBef>
                <a:spcPct val="0"/>
              </a:spcBef>
              <a:spcAft>
                <a:spcPct val="0"/>
              </a:spcAft>
              <a:buClrTx/>
              <a:buSzPct val="125000"/>
              <a:buFontTx/>
              <a:buChar char="•"/>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USLP	Green Book </a:t>
            </a:r>
            <a:r>
              <a:rPr kumimoji="0" lang="en-GB"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CCSDS 700.1-G </a:t>
            </a:r>
            <a:r>
              <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13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a:t>
            </a:r>
            <a:r>
              <a:rPr kumimoji="0" lang="en-GB" sz="13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Finalize </a:t>
            </a:r>
            <a:r>
              <a:rPr kumimoji="0" lang="en-GB"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USLP Green book </a:t>
            </a:r>
          </a:p>
          <a:p>
            <a:pPr marL="568325" marR="0" lvl="1" indent="-222250" algn="l" defTabSz="914400" rtl="0" eaLnBrk="0" fontAlgn="base" latinLnBrk="0" hangingPunct="0">
              <a:lnSpc>
                <a:spcPct val="100000"/>
              </a:lnSpc>
              <a:spcBef>
                <a:spcPct val="0"/>
              </a:spcBef>
              <a:spcAft>
                <a:spcPct val="0"/>
              </a:spcAft>
              <a:buClrTx/>
              <a:buSzPct val="125000"/>
              <a:buFontTx/>
              <a:buChar char="•"/>
              <a:tabLst/>
              <a:defRPr/>
            </a:pPr>
            <a:r>
              <a:rPr kumimoji="0" lang="en-GB"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Overview of Space Comm. Protocols 130.0-G	 </a:t>
            </a:r>
            <a:r>
              <a:rPr kumimoji="0" lang="en-GB" sz="13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Review </a:t>
            </a:r>
            <a:r>
              <a:rPr kumimoji="0" lang="en-GB"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proposed revisions to OSCP Green Book </a:t>
            </a:r>
            <a:endPar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597694" marR="0" lvl="1" indent="-171450" algn="l" defTabSz="914400" rtl="0" eaLnBrk="0" fontAlgn="base" latinLnBrk="0" hangingPunct="0">
              <a:lnSpc>
                <a:spcPct val="100000"/>
              </a:lnSpc>
              <a:spcBef>
                <a:spcPct val="0"/>
              </a:spcBef>
              <a:spcAft>
                <a:spcPct val="0"/>
              </a:spcAft>
              <a:buClrTx/>
              <a:buSzTx/>
              <a:buFont typeface="Verdana" pitchFamily="34" charset="0"/>
              <a:buChar char="-"/>
              <a:tabLst/>
              <a:defRPr/>
            </a:pPr>
            <a:r>
              <a:rPr kumimoji="0" lang="en-US" sz="11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ACHIEVEMENTS</a:t>
            </a:r>
            <a:r>
              <a:rPr kumimoji="0" lang="en-US" sz="11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732.0-B-1 Unified Space Data Link Protocol Blue Book:</a:t>
            </a:r>
            <a:r>
              <a:rPr kumimoji="0" lang="en-US" sz="1100" b="1" i="0" u="none" strike="noStrike" kern="1200" cap="none" spc="0" normalizeH="0" baseline="0" noProof="0" dirty="0">
                <a:ln>
                  <a:noFill/>
                </a:ln>
                <a:solidFill>
                  <a:srgbClr val="CC00CC"/>
                </a:solidFill>
                <a:effectLst/>
                <a:uLnTx/>
                <a:uFillTx/>
                <a:latin typeface="Arial" panose="020B0604020202020204" pitchFamily="34" charset="0"/>
                <a:cs typeface="Arial" panose="020B0604020202020204" pitchFamily="34" charset="0"/>
              </a:rPr>
              <a:t> </a:t>
            </a:r>
            <a:r>
              <a:rPr kumimoji="0" lang="en-US" sz="11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Published</a:t>
            </a:r>
            <a:r>
              <a:rPr kumimoji="0" lang="en-US" sz="11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GB" sz="11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Technical Corrigendum 1 to CCSDS 232.1-B-2 COP-1</a:t>
            </a:r>
            <a:r>
              <a:rPr kumimoji="0" lang="en-US" sz="11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en-US" sz="1100" b="1" i="0" u="none" strike="noStrike" kern="1200" cap="none" spc="0" normalizeH="0" baseline="0" noProof="0" dirty="0">
                <a:ln>
                  <a:noFill/>
                </a:ln>
                <a:solidFill>
                  <a:srgbClr val="CC00CC"/>
                </a:solidFill>
                <a:effectLst/>
                <a:uLnTx/>
                <a:uFillTx/>
                <a:latin typeface="Arial" panose="020B0604020202020204" pitchFamily="34" charset="0"/>
                <a:cs typeface="Arial" panose="020B0604020202020204" pitchFamily="34" charset="0"/>
              </a:rPr>
              <a:t> </a:t>
            </a:r>
            <a:r>
              <a:rPr kumimoji="0" lang="en-US" sz="11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Published</a:t>
            </a:r>
            <a:r>
              <a:rPr kumimoji="0" lang="en-US" sz="11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en-GB" sz="11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endParaRPr kumimoji="0" lang="en-US" sz="1100" b="1" i="0" u="none" strike="noStrike" kern="1200" cap="none" spc="0" normalizeH="0" baseline="0" noProof="0" dirty="0">
              <a:ln>
                <a:noFill/>
              </a:ln>
              <a:solidFill>
                <a:srgbClr val="CC00CC"/>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33919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Grp="1" noChangeArrowheads="1"/>
          </p:cNvSpPr>
          <p:nvPr>
            <p:ph type="title" idx="4294967295"/>
          </p:nvPr>
        </p:nvSpPr>
        <p:spPr bwMode="auto">
          <a:xfrm>
            <a:off x="3086100" y="266700"/>
            <a:ext cx="6172200" cy="365125"/>
          </a:xfrm>
          <a:prstGeom prst="rect">
            <a:avLst/>
          </a:prstGeom>
          <a:ln>
            <a:miter lim="800000"/>
            <a:headEnd/>
            <a:tailEnd/>
          </a:ln>
        </p:spPr>
        <p:txBody>
          <a:bodyPr vert="horz" wrap="square" lIns="68580" tIns="34290" rIns="68580" bIns="34290" numCol="1" anchor="t" anchorCtr="0" compatLnSpc="1">
            <a:prstTxWarp prst="textNoShape">
              <a:avLst/>
            </a:prstTxWarp>
          </a:bodyPr>
          <a:lstStyle/>
          <a:p>
            <a:pPr>
              <a:defRPr/>
            </a:pPr>
            <a:r>
              <a:rPr lang="en-US"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SLS Meeting Objectives: 2/2</a:t>
            </a:r>
          </a:p>
        </p:txBody>
      </p:sp>
      <p:sp>
        <p:nvSpPr>
          <p:cNvPr id="6" name="Rectangle 3"/>
          <p:cNvSpPr txBox="1">
            <a:spLocks noChangeArrowheads="1"/>
          </p:cNvSpPr>
          <p:nvPr/>
        </p:nvSpPr>
        <p:spPr bwMode="auto">
          <a:xfrm>
            <a:off x="381000" y="1066800"/>
            <a:ext cx="11544300" cy="5334000"/>
          </a:xfrm>
          <a:prstGeom prst="rect">
            <a:avLst/>
          </a:prstGeom>
          <a:noFill/>
          <a:ln w="9525">
            <a:noFill/>
            <a:miter lim="800000"/>
            <a:headEnd/>
            <a:tailEnd/>
          </a:ln>
        </p:spPr>
        <p:txBody>
          <a:bodyPr vert="horz" wrap="square" lIns="60903" tIns="29917" rIns="60903" bIns="29917" numCol="1" anchor="t"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230188" marR="0" lvl="0" indent="-230188" algn="l" defTabSz="914400" rtl="0" eaLnBrk="0" fontAlgn="base" latinLnBrk="0" hangingPunct="0">
              <a:lnSpc>
                <a:spcPct val="100000"/>
              </a:lnSpc>
              <a:spcBef>
                <a:spcPct val="0"/>
              </a:spcBef>
              <a:spcAft>
                <a:spcPct val="0"/>
              </a:spcAft>
              <a:buClrTx/>
              <a:buSzPct val="125000"/>
              <a:buFontTx/>
              <a:buChar char="•"/>
              <a:tabLst/>
              <a:defRPr/>
            </a:pPr>
            <a:r>
              <a:rPr kumimoji="0" lang="en-US" sz="1300" b="1" i="0" u="none" strike="noStrike" kern="1200" cap="none" spc="0" normalizeH="0" baseline="0" noProof="0" dirty="0">
                <a:ln>
                  <a:noFill/>
                </a:ln>
                <a:solidFill>
                  <a:srgbClr val="A50021"/>
                </a:solidFill>
                <a:effectLst/>
                <a:uLnTx/>
                <a:uFillTx/>
                <a:latin typeface="Arial" panose="020B0604020202020204" pitchFamily="34" charset="0"/>
                <a:cs typeface="Arial" panose="020B0604020202020204" pitchFamily="34" charset="0"/>
              </a:rPr>
              <a:t>Space Data Link Security (SDLS) WG</a:t>
            </a:r>
          </a:p>
          <a:p>
            <a:pPr marL="568325" marR="0" lvl="1" indent="-222250" algn="l" defTabSz="914400" rtl="0" eaLnBrk="0" fontAlgn="base" latinLnBrk="0" hangingPunct="0">
              <a:lnSpc>
                <a:spcPct val="100000"/>
              </a:lnSpc>
              <a:spcBef>
                <a:spcPct val="0"/>
              </a:spcBef>
              <a:spcAft>
                <a:spcPct val="0"/>
              </a:spcAft>
              <a:buClrTx/>
              <a:buSzPct val="125000"/>
              <a:buFontTx/>
              <a:buChar char="•"/>
              <a:tabLst/>
              <a:defRPr/>
            </a:pPr>
            <a:r>
              <a:rPr kumimoji="0" lang="en-US" sz="1300" b="1" i="0"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Extended</a:t>
            </a:r>
            <a:r>
              <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Protocol Blue Book 355.1	</a:t>
            </a:r>
            <a:r>
              <a:rPr kumimoji="0" lang="en-US" sz="13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a:t>
            </a:r>
            <a:r>
              <a:rPr kumimoji="0" lang="en-GB" sz="13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Finalize </a:t>
            </a:r>
            <a:r>
              <a:rPr kumimoji="0" lang="en-GB"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document &amp; interoperability testing report to publish </a:t>
            </a:r>
          </a:p>
          <a:p>
            <a:pPr marL="568325" marR="0" lvl="1" indent="-222250" algn="l" defTabSz="914400" rtl="0" eaLnBrk="0" fontAlgn="base" latinLnBrk="0" hangingPunct="0">
              <a:lnSpc>
                <a:spcPct val="100000"/>
              </a:lnSpc>
              <a:spcBef>
                <a:spcPct val="0"/>
              </a:spcBef>
              <a:spcAft>
                <a:spcPct val="0"/>
              </a:spcAft>
              <a:buClrTx/>
              <a:buSzPct val="125000"/>
              <a:buFontTx/>
              <a:buChar char="•"/>
              <a:tabLst/>
              <a:defRPr/>
            </a:pPr>
            <a:r>
              <a:rPr kumimoji="0" lang="en-US" sz="1300" b="1" i="0"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Extended</a:t>
            </a:r>
            <a:r>
              <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Protocol Green Book 350.11 	</a:t>
            </a:r>
            <a:r>
              <a:rPr kumimoji="0" lang="en-US" sz="13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Review </a:t>
            </a:r>
            <a:r>
              <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contributions and produce second draft </a:t>
            </a:r>
          </a:p>
          <a:p>
            <a:pPr marL="597694" marR="0" lvl="1" indent="-171450" algn="l" defTabSz="914400" rtl="0" eaLnBrk="0" fontAlgn="base" latinLnBrk="0" hangingPunct="0">
              <a:lnSpc>
                <a:spcPct val="100000"/>
              </a:lnSpc>
              <a:spcBef>
                <a:spcPct val="0"/>
              </a:spcBef>
              <a:spcAft>
                <a:spcPct val="0"/>
              </a:spcAft>
              <a:buClrTx/>
              <a:buSzTx/>
              <a:buFont typeface="Verdana" pitchFamily="34" charset="0"/>
              <a:buChar char="-"/>
              <a:tabLst/>
              <a:defRPr/>
            </a:pPr>
            <a:endParaRPr kumimoji="0" lang="en-US" sz="1300" b="1" i="0" u="none" strike="noStrike" kern="1200" cap="none" spc="0" normalizeH="0" baseline="0" noProof="0" dirty="0">
              <a:ln>
                <a:noFill/>
              </a:ln>
              <a:solidFill>
                <a:srgbClr val="FF66CC"/>
              </a:solidFill>
              <a:effectLst/>
              <a:uLnTx/>
              <a:uFillTx/>
              <a:latin typeface="Arial" panose="020B0604020202020204" pitchFamily="34" charset="0"/>
              <a:cs typeface="Arial" panose="020B0604020202020204" pitchFamily="34" charset="0"/>
            </a:endParaRPr>
          </a:p>
          <a:p>
            <a:pPr marL="597694" marR="0" lvl="1" indent="-171450" algn="l" defTabSz="914400" rtl="0" eaLnBrk="0" fontAlgn="base" latinLnBrk="0" hangingPunct="0">
              <a:lnSpc>
                <a:spcPct val="100000"/>
              </a:lnSpc>
              <a:spcBef>
                <a:spcPct val="0"/>
              </a:spcBef>
              <a:spcAft>
                <a:spcPct val="0"/>
              </a:spcAft>
              <a:buClrTx/>
              <a:buSzTx/>
              <a:buFont typeface="Verdana" pitchFamily="34" charset="0"/>
              <a:buChar char="-"/>
              <a:tabLst/>
              <a:defRPr/>
            </a:pPr>
            <a:endParaRPr kumimoji="0" lang="en-US" sz="1300" b="1" i="0" u="none" strike="noStrike" kern="1200" cap="none" spc="0" normalizeH="0" baseline="0" noProof="0" dirty="0">
              <a:ln>
                <a:noFill/>
              </a:ln>
              <a:solidFill>
                <a:srgbClr val="FF66CC"/>
              </a:solidFill>
              <a:effectLst/>
              <a:uLnTx/>
              <a:uFillTx/>
              <a:latin typeface="Arial" panose="020B0604020202020204" pitchFamily="34" charset="0"/>
              <a:cs typeface="Arial" panose="020B0604020202020204" pitchFamily="34" charset="0"/>
            </a:endParaRPr>
          </a:p>
          <a:p>
            <a:pPr marL="230188" marR="0" lvl="0" indent="-230188" algn="l" defTabSz="914400" rtl="0" eaLnBrk="0" fontAlgn="base" latinLnBrk="0" hangingPunct="0">
              <a:lnSpc>
                <a:spcPct val="100000"/>
              </a:lnSpc>
              <a:spcBef>
                <a:spcPct val="0"/>
              </a:spcBef>
              <a:spcAft>
                <a:spcPct val="0"/>
              </a:spcAft>
              <a:buClrTx/>
              <a:buSzPct val="125000"/>
              <a:buFontTx/>
              <a:buChar char="•"/>
              <a:tabLst/>
              <a:defRPr/>
            </a:pPr>
            <a:r>
              <a:rPr kumimoji="0" lang="en-US" sz="1300" b="1" i="0" u="none" strike="noStrike" kern="1200" cap="none" spc="0" normalizeH="0" baseline="0" noProof="0" dirty="0">
                <a:ln>
                  <a:noFill/>
                </a:ln>
                <a:solidFill>
                  <a:srgbClr val="A50021"/>
                </a:solidFill>
                <a:effectLst/>
                <a:uLnTx/>
                <a:uFillTx/>
                <a:latin typeface="Arial" panose="020B0604020202020204" pitchFamily="34" charset="0"/>
                <a:cs typeface="Arial" panose="020B0604020202020204" pitchFamily="34" charset="0"/>
              </a:rPr>
              <a:t>Multispectral &amp; Hyperspectral Data Compression (MHDC) WG</a:t>
            </a:r>
            <a:r>
              <a:rPr kumimoji="0" lang="en-US" sz="1300" b="1" i="0" u="none" strike="noStrike" kern="1200" cap="none" spc="0" normalizeH="0" baseline="0" noProof="0" dirty="0">
                <a:ln>
                  <a:noFill/>
                </a:ln>
                <a:solidFill>
                  <a:srgbClr val="CC00FF"/>
                </a:solidFill>
                <a:effectLst/>
                <a:uLnTx/>
                <a:uFillTx/>
                <a:latin typeface="Arial" panose="020B0604020202020204" pitchFamily="34" charset="0"/>
                <a:cs typeface="Arial" panose="020B0604020202020204" pitchFamily="34" charset="0"/>
              </a:rPr>
              <a:t>	</a:t>
            </a:r>
          </a:p>
          <a:p>
            <a:pPr marL="568325" marR="0" lvl="1" indent="-222250" algn="l" defTabSz="914400" rtl="0" eaLnBrk="0" fontAlgn="base" latinLnBrk="0" hangingPunct="0">
              <a:lnSpc>
                <a:spcPct val="100000"/>
              </a:lnSpc>
              <a:spcBef>
                <a:spcPct val="0"/>
              </a:spcBef>
              <a:spcAft>
                <a:spcPct val="0"/>
              </a:spcAft>
              <a:buClrTx/>
              <a:buSzPct val="125000"/>
              <a:buFontTx/>
              <a:buChar char="•"/>
              <a:tabLst/>
              <a:defRPr/>
            </a:pPr>
            <a:r>
              <a:rPr kumimoji="0" lang="en-GB"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CCSDS-124.0-B Compression of “housekeeping-like” telemetry data 	Review White Book</a:t>
            </a:r>
          </a:p>
          <a:p>
            <a:pPr marL="568325" marR="0" lvl="1" indent="-222250" algn="l" defTabSz="914400" rtl="0" eaLnBrk="0" fontAlgn="base" latinLnBrk="0" hangingPunct="0">
              <a:lnSpc>
                <a:spcPct val="100000"/>
              </a:lnSpc>
              <a:spcBef>
                <a:spcPct val="0"/>
              </a:spcBef>
              <a:spcAft>
                <a:spcPct val="0"/>
              </a:spcAft>
              <a:buClrTx/>
              <a:buSzPct val="125000"/>
              <a:buFontTx/>
              <a:buChar char="•"/>
              <a:tabLst/>
              <a:defRPr/>
            </a:pPr>
            <a:r>
              <a:rPr kumimoji="0" lang="it-IT"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CCSDS-121.0-B </a:t>
            </a:r>
            <a:r>
              <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“Lossless Data Compression” 		</a:t>
            </a:r>
            <a:r>
              <a:rPr kumimoji="0" lang="en-US" sz="13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Determine </a:t>
            </a:r>
            <a:r>
              <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suitable revisions to resolve </a:t>
            </a:r>
            <a:r>
              <a:rPr kumimoji="0" lang="en-US" sz="13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ambiguities</a:t>
            </a:r>
            <a:br>
              <a:rPr kumimoji="0" lang="en-US" sz="13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br>
            <a:r>
              <a:rPr kumimoji="0" lang="en-US" sz="13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a:t>
            </a:r>
            <a:r>
              <a:rPr kumimoji="0" lang="en-US" sz="13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Wingdings" panose="05000000000000000000" pitchFamily="2" charset="2"/>
              </a:rPr>
              <a:t></a:t>
            </a:r>
            <a:r>
              <a:rPr kumimoji="0" lang="en-US" sz="1300" b="1" i="0" u="none" strike="noStrike" kern="1200" cap="none" spc="0" normalizeH="0" noProof="0" dirty="0" smtClean="0">
                <a:ln>
                  <a:noFill/>
                </a:ln>
                <a:solidFill>
                  <a:srgbClr val="000000"/>
                </a:solidFill>
                <a:effectLst/>
                <a:uLnTx/>
                <a:uFillTx/>
                <a:latin typeface="Arial" panose="020B0604020202020204" pitchFamily="34" charset="0"/>
                <a:cs typeface="Arial" panose="020B0604020202020204" pitchFamily="34" charset="0"/>
                <a:sym typeface="Wingdings" panose="05000000000000000000" pitchFamily="2" charset="2"/>
              </a:rPr>
              <a:t> </a:t>
            </a:r>
            <a:r>
              <a:rPr kumimoji="0" lang="en-GB" sz="13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Corrigendum</a:t>
            </a:r>
            <a:endPar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568325" marR="0" lvl="1" indent="-222250" algn="l" defTabSz="914400" rtl="0" eaLnBrk="0" fontAlgn="base" latinLnBrk="0" hangingPunct="0">
              <a:lnSpc>
                <a:spcPct val="100000"/>
              </a:lnSpc>
              <a:spcBef>
                <a:spcPct val="0"/>
              </a:spcBef>
              <a:spcAft>
                <a:spcPct val="0"/>
              </a:spcAft>
              <a:buClrTx/>
              <a:buSzPct val="125000"/>
              <a:buFontTx/>
              <a:buChar char="•"/>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CCSDS-120.0-G “Lossless Data Compression”		</a:t>
            </a:r>
            <a:r>
              <a:rPr kumimoji="0" lang="en-US" sz="13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a:t>
            </a:r>
            <a:r>
              <a:rPr kumimoji="0" lang="en-GB" sz="13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Review </a:t>
            </a:r>
            <a:r>
              <a:rPr kumimoji="0" lang="en-GB"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proposed revisions for Green Book update</a:t>
            </a:r>
          </a:p>
          <a:p>
            <a:pPr marL="568325" marR="0" lvl="1" indent="-222250" algn="l" defTabSz="914400" rtl="0" eaLnBrk="0" fontAlgn="base" latinLnBrk="0" hangingPunct="0">
              <a:lnSpc>
                <a:spcPct val="100000"/>
              </a:lnSpc>
              <a:spcBef>
                <a:spcPct val="0"/>
              </a:spcBef>
              <a:spcAft>
                <a:spcPct val="0"/>
              </a:spcAft>
              <a:buClrTx/>
              <a:buSzPct val="125000"/>
              <a:buFontTx/>
              <a:buChar char="•"/>
              <a:tabLst/>
              <a:defRPr/>
            </a:pPr>
            <a:r>
              <a:rPr kumimoji="0" lang="en-GB"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CCSDS-120.2-G: Update </a:t>
            </a:r>
            <a:r>
              <a:rPr kumimoji="0" lang="en-GB" sz="13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to </a:t>
            </a:r>
            <a:r>
              <a:rPr kumimoji="0" lang="en-GB"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cover additional features added in </a:t>
            </a:r>
            <a:r>
              <a:rPr kumimoji="0" lang="en-GB" sz="13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123.0-B</a:t>
            </a:r>
            <a:r>
              <a:rPr kumimoji="0" lang="en-GB"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Review new contributions, identify sections </a:t>
            </a:r>
            <a:r>
              <a:rPr kumimoji="0" lang="en-GB" sz="13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needing more 							revision &amp; writers </a:t>
            </a:r>
            <a:endPar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597694" marR="0" lvl="1" indent="-171450" algn="l" defTabSz="914400" rtl="0" eaLnBrk="0" fontAlgn="base" latinLnBrk="0" hangingPunct="0">
              <a:lnSpc>
                <a:spcPct val="100000"/>
              </a:lnSpc>
              <a:spcBef>
                <a:spcPct val="0"/>
              </a:spcBef>
              <a:spcAft>
                <a:spcPct val="0"/>
              </a:spcAft>
              <a:buClrTx/>
              <a:buSzTx/>
              <a:buFont typeface="Verdana" pitchFamily="34" charset="0"/>
              <a:buChar char="-"/>
              <a:tabLst/>
              <a:defRPr/>
            </a:pPr>
            <a:r>
              <a:rPr kumimoji="0" lang="en-US" sz="11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ACHIEVEMENTS</a:t>
            </a:r>
            <a:r>
              <a:rPr kumimoji="0" lang="en-US" sz="11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GB" sz="11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123.0-B-2 “Lossless &amp; Near-Lossless Multispectral &amp; Hyperspectral Image Compression” Blue </a:t>
            </a:r>
            <a:r>
              <a:rPr kumimoji="0" lang="en-GB" sz="11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Book</a:t>
            </a:r>
            <a:r>
              <a:rPr kumimoji="0" lang="en-US" sz="11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a:t>
            </a:r>
            <a:r>
              <a:rPr kumimoji="0" lang="en-US" sz="1100" b="1" i="0" u="none" strike="noStrike" kern="1200" cap="none" spc="0" normalizeH="0" baseline="0" noProof="0" dirty="0" smtClean="0">
                <a:ln>
                  <a:noFill/>
                </a:ln>
                <a:solidFill>
                  <a:srgbClr val="CC00CC"/>
                </a:solidFill>
                <a:effectLst/>
                <a:uLnTx/>
                <a:uFillTx/>
                <a:latin typeface="Arial" panose="020B0604020202020204" pitchFamily="34" charset="0"/>
                <a:cs typeface="Arial" panose="020B0604020202020204" pitchFamily="34" charset="0"/>
              </a:rPr>
              <a:t> </a:t>
            </a:r>
            <a:r>
              <a:rPr kumimoji="0" lang="en-US" sz="11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Published</a:t>
            </a:r>
            <a:r>
              <a:rPr kumimoji="0" lang="en-US" sz="11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120.3-G-1 “Spectral Pre-Processing Transform for Multispectral &amp; Hyperspectral Image Compression”  Green Book (supporting CCSDS 122.1-B-1):</a:t>
            </a:r>
            <a:r>
              <a:rPr kumimoji="0" lang="en-US" sz="1100" b="1" i="0" u="none" strike="noStrike" kern="1200" cap="none" spc="0" normalizeH="0" baseline="0" noProof="0" dirty="0">
                <a:ln>
                  <a:noFill/>
                </a:ln>
                <a:solidFill>
                  <a:srgbClr val="CC00CC"/>
                </a:solidFill>
                <a:effectLst/>
                <a:uLnTx/>
                <a:uFillTx/>
                <a:latin typeface="Arial" panose="020B0604020202020204" pitchFamily="34" charset="0"/>
                <a:cs typeface="Arial" panose="020B0604020202020204" pitchFamily="34" charset="0"/>
              </a:rPr>
              <a:t> </a:t>
            </a:r>
            <a:r>
              <a:rPr kumimoji="0" lang="en-US" sz="11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Published</a:t>
            </a:r>
            <a:r>
              <a:rPr kumimoji="0" lang="en-US" sz="11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en-US" sz="1100" b="1" i="0" u="none" strike="noStrike" kern="1200" cap="none" spc="0" normalizeH="0" baseline="0" noProof="0" dirty="0">
                <a:ln>
                  <a:noFill/>
                </a:ln>
                <a:solidFill>
                  <a:srgbClr val="FF66CC"/>
                </a:solidFill>
                <a:effectLst/>
                <a:uLnTx/>
                <a:uFillTx/>
                <a:latin typeface="Arial" panose="020B0604020202020204" pitchFamily="34" charset="0"/>
                <a:cs typeface="Arial" panose="020B0604020202020204" pitchFamily="34" charset="0"/>
              </a:rPr>
              <a:t> </a:t>
            </a:r>
          </a:p>
          <a:p>
            <a:pPr marL="597694" marR="0" lvl="1" indent="-171450" algn="l" defTabSz="914400" rtl="0" eaLnBrk="0" fontAlgn="base" latinLnBrk="0" hangingPunct="0">
              <a:lnSpc>
                <a:spcPct val="100000"/>
              </a:lnSpc>
              <a:spcBef>
                <a:spcPct val="0"/>
              </a:spcBef>
              <a:spcAft>
                <a:spcPct val="0"/>
              </a:spcAft>
              <a:buClrTx/>
              <a:buSzTx/>
              <a:buFont typeface="Verdana" pitchFamily="34" charset="0"/>
              <a:buChar char="-"/>
              <a:tabLst/>
              <a:defRPr/>
            </a:pPr>
            <a:endParaRPr kumimoji="0" lang="en-US" sz="1300" b="1" i="0" u="none" strike="noStrike" kern="1200" cap="none" spc="0" normalizeH="0" baseline="0" noProof="0" dirty="0">
              <a:ln>
                <a:noFill/>
              </a:ln>
              <a:solidFill>
                <a:srgbClr val="A50021"/>
              </a:solidFill>
              <a:effectLst/>
              <a:uLnTx/>
              <a:uFillTx/>
              <a:latin typeface="Arial" panose="020B0604020202020204" pitchFamily="34" charset="0"/>
              <a:cs typeface="Arial" panose="020B0604020202020204" pitchFamily="34" charset="0"/>
            </a:endParaRPr>
          </a:p>
          <a:p>
            <a:pPr marL="597694" marR="0" lvl="1" indent="-171450" algn="l" defTabSz="914400" rtl="0" eaLnBrk="0" fontAlgn="base" latinLnBrk="0" hangingPunct="0">
              <a:lnSpc>
                <a:spcPct val="100000"/>
              </a:lnSpc>
              <a:spcBef>
                <a:spcPct val="0"/>
              </a:spcBef>
              <a:spcAft>
                <a:spcPct val="0"/>
              </a:spcAft>
              <a:buClrTx/>
              <a:buSzTx/>
              <a:buFont typeface="Verdana" pitchFamily="34" charset="0"/>
              <a:buChar char="-"/>
              <a:tabLst/>
              <a:defRPr/>
            </a:pPr>
            <a:endParaRPr kumimoji="0" lang="en-US" sz="1300" b="1" i="0" u="none" strike="noStrike" kern="1200" cap="none" spc="0" normalizeH="0" baseline="0" noProof="0" dirty="0">
              <a:ln>
                <a:noFill/>
              </a:ln>
              <a:solidFill>
                <a:srgbClr val="A50021"/>
              </a:solidFill>
              <a:effectLst/>
              <a:uLnTx/>
              <a:uFillTx/>
              <a:latin typeface="Arial" panose="020B0604020202020204" pitchFamily="34" charset="0"/>
              <a:cs typeface="Arial" panose="020B0604020202020204" pitchFamily="34" charset="0"/>
            </a:endParaRPr>
          </a:p>
          <a:p>
            <a:pPr marL="230188" marR="0" lvl="0" indent="-230188" algn="l" defTabSz="914400" rtl="0" eaLnBrk="0" fontAlgn="base" latinLnBrk="0" hangingPunct="0">
              <a:lnSpc>
                <a:spcPct val="100000"/>
              </a:lnSpc>
              <a:spcBef>
                <a:spcPct val="0"/>
              </a:spcBef>
              <a:spcAft>
                <a:spcPct val="0"/>
              </a:spcAft>
              <a:buClrTx/>
              <a:buSzPct val="125000"/>
              <a:buFontTx/>
              <a:buChar char="•"/>
              <a:tabLst/>
              <a:defRPr/>
            </a:pPr>
            <a:r>
              <a:rPr kumimoji="0" lang="en-US" sz="1300" b="1" i="0" u="none" strike="noStrike" kern="1200" cap="none" spc="0" normalizeH="0" baseline="0" noProof="0" dirty="0">
                <a:ln>
                  <a:noFill/>
                </a:ln>
                <a:solidFill>
                  <a:srgbClr val="A50021"/>
                </a:solidFill>
                <a:effectLst/>
                <a:uLnTx/>
                <a:uFillTx/>
                <a:latin typeface="Arial" panose="020B0604020202020204" pitchFamily="34" charset="0"/>
                <a:cs typeface="Arial" panose="020B0604020202020204" pitchFamily="34" charset="0"/>
              </a:rPr>
              <a:t>Optical Communications WG 	</a:t>
            </a:r>
            <a:endParaRPr kumimoji="0" lang="en-US" sz="13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marL="568325" marR="0" lvl="1" indent="-222250" algn="l" defTabSz="914400" rtl="0" eaLnBrk="0" fontAlgn="base" latinLnBrk="0" hangingPunct="0">
              <a:lnSpc>
                <a:spcPct val="100000"/>
              </a:lnSpc>
              <a:spcBef>
                <a:spcPct val="0"/>
              </a:spcBef>
              <a:spcAft>
                <a:spcPct val="0"/>
              </a:spcAft>
              <a:buClrTx/>
              <a:buSzPct val="125000"/>
              <a:buFontTx/>
              <a:buChar char="•"/>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Optical Communications “Physical Layer” and “Coding &amp; Synchronization” Blue Books.	</a:t>
            </a:r>
          </a:p>
          <a:p>
            <a:pPr marL="769144" marR="0" lvl="2" indent="-257175" algn="l" defTabSz="914400" rtl="0" eaLnBrk="0" fontAlgn="base" latinLnBrk="0" hangingPunct="0">
              <a:lnSpc>
                <a:spcPct val="100000"/>
              </a:lnSpc>
              <a:spcBef>
                <a:spcPct val="0"/>
              </a:spcBef>
              <a:spcAft>
                <a:spcPct val="0"/>
              </a:spcAft>
              <a:buClrTx/>
              <a:buSzPct val="95000"/>
              <a:buFont typeface="+mj-lt"/>
              <a:buAutoNum type="arabicPeriod"/>
              <a:tabLst/>
              <a:defRPr/>
            </a:pPr>
            <a:r>
              <a:rPr kumimoji="0" lang="en-US" sz="1300" b="1" i="0"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Deep Space Scenario</a:t>
            </a:r>
            <a:r>
              <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High Photon Efficiency (HPE) Scenario </a:t>
            </a:r>
            <a:r>
              <a:rPr kumimoji="0" lang="en-US" sz="13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Resolution </a:t>
            </a:r>
            <a:r>
              <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to publish Physical and Coding Layer BBs.</a:t>
            </a:r>
          </a:p>
          <a:p>
            <a:pPr marL="769144" marR="0" lvl="2" indent="-257175" algn="l" defTabSz="914400" rtl="0" eaLnBrk="0" fontAlgn="base" latinLnBrk="0" hangingPunct="0">
              <a:lnSpc>
                <a:spcPct val="100000"/>
              </a:lnSpc>
              <a:spcBef>
                <a:spcPct val="0"/>
              </a:spcBef>
              <a:spcAft>
                <a:spcPct val="0"/>
              </a:spcAft>
              <a:buClrTx/>
              <a:buSzPct val="95000"/>
              <a:buFont typeface="+mj-lt"/>
              <a:buAutoNum type="arabicPeriod"/>
              <a:tabLst/>
              <a:defRPr/>
            </a:pPr>
            <a:r>
              <a:rPr kumimoji="0" lang="en-US" sz="1300" b="1" i="0"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Near Earth Scenario for Low Complexity (O3K) Systems</a:t>
            </a:r>
            <a:r>
              <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13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a:t>
            </a:r>
            <a:r>
              <a:rPr kumimoji="0" lang="en-GB" sz="13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Review </a:t>
            </a:r>
            <a:r>
              <a:rPr kumimoji="0" lang="en-GB"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draft section(s) for Optical On/Off Keying (O3K) </a:t>
            </a:r>
            <a:r>
              <a:rPr kumimoji="0" lang="en-GB" sz="13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Physical </a:t>
            </a:r>
            <a:r>
              <a:rPr kumimoji="0" lang="en-GB"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Layer </a:t>
            </a:r>
            <a:r>
              <a:rPr kumimoji="0" lang="en-GB" sz="13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a:r>
            <a:br>
              <a:rPr kumimoji="0" lang="en-GB" sz="13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br>
            <a:r>
              <a:rPr kumimoji="0" lang="en-GB" sz="13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Target </a:t>
            </a:r>
            <a:r>
              <a:rPr kumimoji="0" lang="en-GB"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to reach consensus on </a:t>
            </a:r>
            <a:r>
              <a:rPr kumimoji="0" lang="en-GB" sz="13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Physical Layer</a:t>
            </a:r>
            <a:r>
              <a:rPr kumimoji="0" lang="en-US" sz="13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a:t>
            </a:r>
            <a:r>
              <a:rPr kumimoji="0" lang="en-GB"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br>
              <a:rPr kumimoji="0" lang="en-GB"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en-GB"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GB" sz="13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Start </a:t>
            </a:r>
            <a:r>
              <a:rPr kumimoji="0" lang="en-GB"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discussion about </a:t>
            </a:r>
            <a:r>
              <a:rPr kumimoji="0" lang="en-GB" sz="13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options for </a:t>
            </a:r>
            <a:r>
              <a:rPr kumimoji="0" lang="en-GB"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O3K Coding &amp; </a:t>
            </a:r>
            <a:r>
              <a:rPr kumimoji="0" lang="en-GB" sz="13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Synchronisation </a:t>
            </a:r>
            <a:r>
              <a:rPr kumimoji="0" lang="en-GB"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Layer</a:t>
            </a:r>
            <a:endPar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568325" marR="0" lvl="1" indent="-222250" algn="l" defTabSz="914400" rtl="0" eaLnBrk="0" fontAlgn="base" latinLnBrk="0" hangingPunct="0">
              <a:lnSpc>
                <a:spcPct val="100000"/>
              </a:lnSpc>
              <a:spcBef>
                <a:spcPct val="0"/>
              </a:spcBef>
              <a:spcAft>
                <a:spcPct val="0"/>
              </a:spcAft>
              <a:buClrTx/>
              <a:buSzPct val="125000"/>
              <a:buFontTx/>
              <a:buChar char="•"/>
              <a:tabLst/>
              <a:defRPr/>
            </a:pPr>
            <a:r>
              <a:rPr kumimoji="0" lang="en-GB"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Discuss latest draft Atmospheric Characterization for Optical Link Operations (future Magenta) book</a:t>
            </a:r>
            <a:endPar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568325" marR="0" lvl="1" indent="-222250" algn="l" defTabSz="914400" rtl="0" eaLnBrk="0" fontAlgn="base" latinLnBrk="0" hangingPunct="0">
              <a:lnSpc>
                <a:spcPct val="100000"/>
              </a:lnSpc>
              <a:spcBef>
                <a:spcPct val="0"/>
              </a:spcBef>
              <a:spcAft>
                <a:spcPct val="0"/>
              </a:spcAft>
              <a:buClrTx/>
              <a:buSzPct val="125000"/>
              <a:buFontTx/>
              <a:buChar char="•"/>
              <a:tabLst/>
              <a:defRPr/>
            </a:pPr>
            <a:r>
              <a:rPr kumimoji="0" lang="en-GB"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Review latest version of Optical High Data Rate (HDR) Communication 1550 nm (NASA/CNES/JAXA/NICT) Orange Book</a:t>
            </a:r>
          </a:p>
          <a:p>
            <a:pPr marL="568325" marR="0" lvl="1" indent="-222250" algn="l" defTabSz="914400" rtl="0" eaLnBrk="0" fontAlgn="base" latinLnBrk="0" hangingPunct="0">
              <a:lnSpc>
                <a:spcPct val="100000"/>
              </a:lnSpc>
              <a:spcBef>
                <a:spcPct val="0"/>
              </a:spcBef>
              <a:spcAft>
                <a:spcPct val="0"/>
              </a:spcAft>
              <a:buClrTx/>
              <a:buSzPct val="125000"/>
              <a:buFontTx/>
              <a:buChar char="•"/>
              <a:tabLst/>
              <a:defRPr/>
            </a:pPr>
            <a:r>
              <a:rPr kumimoji="0" lang="en-GB"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Technical discussion on possible ways of adding ranging to the High Photon Efficiency scenario</a:t>
            </a:r>
            <a:endPar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597694" marR="0" lvl="1" indent="-171450" algn="l" defTabSz="914400" rtl="0" eaLnBrk="0" fontAlgn="base" latinLnBrk="0" hangingPunct="0">
              <a:lnSpc>
                <a:spcPct val="100000"/>
              </a:lnSpc>
              <a:spcBef>
                <a:spcPct val="0"/>
              </a:spcBef>
              <a:spcAft>
                <a:spcPct val="0"/>
              </a:spcAft>
              <a:buClrTx/>
              <a:buSzTx/>
              <a:buFont typeface="Verdana" pitchFamily="34" charset="0"/>
              <a:buChar char="-"/>
              <a:tabLst/>
              <a:defRPr/>
            </a:pPr>
            <a:r>
              <a:rPr kumimoji="0" lang="en-US" sz="11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ACHIEVEMENTS</a:t>
            </a:r>
            <a:r>
              <a:rPr kumimoji="0" lang="en-US" sz="11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141.11-O-1 Optical High Data Rate (HDR) Communication 1064 nm (ESA/DLR) Orange Book:</a:t>
            </a:r>
            <a:r>
              <a:rPr kumimoji="0" lang="en-US" sz="1100" b="1" i="0" u="none" strike="noStrike" kern="1200" cap="none" spc="0" normalizeH="0" baseline="0" noProof="0" dirty="0">
                <a:ln>
                  <a:noFill/>
                </a:ln>
                <a:solidFill>
                  <a:srgbClr val="CC00CC"/>
                </a:solidFill>
                <a:effectLst/>
                <a:uLnTx/>
                <a:uFillTx/>
                <a:latin typeface="Arial" panose="020B0604020202020204" pitchFamily="34" charset="0"/>
                <a:cs typeface="Arial" panose="020B0604020202020204" pitchFamily="34" charset="0"/>
              </a:rPr>
              <a:t> </a:t>
            </a:r>
            <a:r>
              <a:rPr kumimoji="0" lang="en-US" sz="11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Published</a:t>
            </a:r>
            <a:r>
              <a:rPr kumimoji="0" lang="en-US" sz="11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71137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3" name="Rectangle 2"/>
          <p:cNvSpPr>
            <a:spLocks noGrp="1" noChangeArrowheads="1"/>
          </p:cNvSpPr>
          <p:nvPr>
            <p:ph type="title" idx="4294967295"/>
          </p:nvPr>
        </p:nvSpPr>
        <p:spPr bwMode="auto">
          <a:xfrm>
            <a:off x="2919413" y="266700"/>
            <a:ext cx="6172200" cy="365125"/>
          </a:xfrm>
          <a:prstGeom prst="rect">
            <a:avLst/>
          </a:prstGeom>
          <a:ln>
            <a:miter lim="800000"/>
            <a:headEnd/>
            <a:tailEnd/>
          </a:ln>
        </p:spPr>
        <p:txBody>
          <a:bodyPr/>
          <a:lstStyle/>
          <a:p>
            <a:pPr>
              <a:defRPr/>
            </a:pPr>
            <a:r>
              <a:rPr lang="en-US" sz="2400"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SIS Meeting Objectives (1 of 2)</a:t>
            </a:r>
          </a:p>
        </p:txBody>
      </p:sp>
      <p:sp>
        <p:nvSpPr>
          <p:cNvPr id="6" name="Rectangle 5"/>
          <p:cNvSpPr>
            <a:spLocks noChangeArrowheads="1"/>
          </p:cNvSpPr>
          <p:nvPr/>
        </p:nvSpPr>
        <p:spPr bwMode="auto">
          <a:xfrm>
            <a:off x="2590801" y="1295400"/>
            <a:ext cx="6829425" cy="4038600"/>
          </a:xfrm>
          <a:prstGeom prst="rect">
            <a:avLst/>
          </a:prstGeom>
          <a:noFill/>
          <a:ln w="9525">
            <a:noFill/>
            <a:miter lim="800000"/>
            <a:headEnd/>
            <a:tailEnd/>
          </a:ln>
        </p:spPr>
        <p:txBody>
          <a:bodyPr lIns="60903" tIns="29917" rIns="60903" bIns="29917"/>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83344" indent="-166688" eaLnBrk="0" hangingPunct="0">
              <a:spcAft>
                <a:spcPct val="10000"/>
              </a:spcAft>
              <a:buSzPct val="125000"/>
              <a:buFontTx/>
              <a:buChar char="•"/>
              <a:defRPr/>
            </a:pPr>
            <a:r>
              <a:rPr lang="en-US" sz="2000" b="1" kern="0" dirty="0">
                <a:solidFill>
                  <a:srgbClr val="A50021"/>
                </a:solidFill>
                <a:latin typeface="Arial" panose="020B0604020202020204" pitchFamily="34" charset="0"/>
                <a:cs typeface="Arial" panose="020B0604020202020204" pitchFamily="34" charset="0"/>
              </a:rPr>
              <a:t>Motion Imagery and Applications WG</a:t>
            </a:r>
          </a:p>
          <a:p>
            <a:pPr marL="426244" lvl="1" indent="-166688" eaLnBrk="0" hangingPunct="0">
              <a:spcAft>
                <a:spcPct val="10000"/>
              </a:spcAft>
              <a:buSzPct val="125000"/>
              <a:buFontTx/>
              <a:buChar char="•"/>
              <a:defRPr/>
            </a:pPr>
            <a:r>
              <a:rPr lang="en-US" sz="1800" b="1" kern="0" dirty="0">
                <a:solidFill>
                  <a:srgbClr val="A50021"/>
                </a:solidFill>
                <a:latin typeface="Arial" panose="020B0604020202020204" pitchFamily="34" charset="0"/>
                <a:cs typeface="Arial" panose="020B0604020202020204" pitchFamily="34" charset="0"/>
              </a:rPr>
              <a:t>Monday PM (15), Tuesday AM (15), Tuesday PM (14)</a:t>
            </a:r>
          </a:p>
          <a:p>
            <a:pPr marL="769144" lvl="2" indent="-166688" eaLnBrk="0" hangingPunct="0">
              <a:spcAft>
                <a:spcPct val="10000"/>
              </a:spcAft>
              <a:buSzPct val="125000"/>
              <a:buFontTx/>
              <a:buChar char="•"/>
              <a:defRPr/>
            </a:pPr>
            <a:r>
              <a:rPr lang="en-US" sz="1600" b="1" kern="0" dirty="0">
                <a:latin typeface="Arial" panose="020B0604020202020204" pitchFamily="34" charset="0"/>
                <a:cs typeface="Arial" panose="020B0604020202020204" pitchFamily="34" charset="0"/>
              </a:rPr>
              <a:t>Review RTP White Book Draft 2</a:t>
            </a:r>
          </a:p>
          <a:p>
            <a:pPr marL="769144" lvl="2" indent="-166688" eaLnBrk="0" hangingPunct="0">
              <a:spcAft>
                <a:spcPct val="10000"/>
              </a:spcAft>
              <a:buSzPct val="125000"/>
              <a:buFontTx/>
              <a:buChar char="•"/>
              <a:defRPr/>
            </a:pPr>
            <a:r>
              <a:rPr lang="en-US" sz="1600" b="1" kern="0" dirty="0">
                <a:latin typeface="Arial" panose="020B0604020202020204" pitchFamily="34" charset="0"/>
                <a:cs typeface="Arial" panose="020B0604020202020204" pitchFamily="34" charset="0"/>
              </a:rPr>
              <a:t>Review Yellow Book (Test Plan for prototyping)</a:t>
            </a:r>
          </a:p>
          <a:p>
            <a:pPr marL="769144" lvl="2" indent="-166688" eaLnBrk="0" hangingPunct="0">
              <a:spcAft>
                <a:spcPct val="10000"/>
              </a:spcAft>
              <a:buSzPct val="125000"/>
              <a:buFontTx/>
              <a:buChar char="•"/>
              <a:defRPr/>
            </a:pPr>
            <a:r>
              <a:rPr lang="en-US" sz="1600" b="1" kern="0" dirty="0">
                <a:latin typeface="Arial" panose="020B0604020202020204" pitchFamily="34" charset="0"/>
                <a:cs typeface="Arial" panose="020B0604020202020204" pitchFamily="34" charset="0"/>
              </a:rPr>
              <a:t>Update RTP schedule</a:t>
            </a:r>
          </a:p>
          <a:p>
            <a:pPr marL="769144" lvl="2" indent="-166688" eaLnBrk="0" hangingPunct="0">
              <a:spcAft>
                <a:spcPct val="10000"/>
              </a:spcAft>
              <a:buSzPct val="125000"/>
              <a:buFontTx/>
              <a:buChar char="•"/>
              <a:defRPr/>
            </a:pPr>
            <a:r>
              <a:rPr lang="en-US" sz="1600" b="1" kern="0" dirty="0">
                <a:latin typeface="Arial" panose="020B0604020202020204" pitchFamily="34" charset="0"/>
                <a:cs typeface="Arial" panose="020B0604020202020204" pitchFamily="34" charset="0"/>
              </a:rPr>
              <a:t>Gateway overview &amp; follow-on discussion</a:t>
            </a:r>
          </a:p>
          <a:p>
            <a:pPr marL="769144" lvl="2" indent="-166688" eaLnBrk="0" hangingPunct="0">
              <a:spcAft>
                <a:spcPct val="10000"/>
              </a:spcAft>
              <a:buSzPct val="125000"/>
              <a:buFontTx/>
              <a:buChar char="•"/>
              <a:defRPr/>
            </a:pPr>
            <a:r>
              <a:rPr lang="en-US" sz="1600" b="1" kern="0" dirty="0">
                <a:latin typeface="Arial" panose="020B0604020202020204" pitchFamily="34" charset="0"/>
                <a:cs typeface="Arial" panose="020B0604020202020204" pitchFamily="34" charset="0"/>
              </a:rPr>
              <a:t>Plan future work</a:t>
            </a:r>
            <a:endParaRPr lang="en-US" sz="1600" b="1" kern="0" dirty="0">
              <a:solidFill>
                <a:srgbClr val="A50021"/>
              </a:solidFill>
              <a:latin typeface="Arial" panose="020B0604020202020204" pitchFamily="34" charset="0"/>
              <a:cs typeface="Arial" panose="020B0604020202020204" pitchFamily="34" charset="0"/>
            </a:endParaRPr>
          </a:p>
          <a:p>
            <a:pPr marL="83344" indent="-166688" eaLnBrk="0" hangingPunct="0">
              <a:spcAft>
                <a:spcPct val="10000"/>
              </a:spcAft>
              <a:buSzPct val="125000"/>
              <a:buFontTx/>
              <a:buChar char="•"/>
              <a:defRPr/>
            </a:pPr>
            <a:endParaRPr lang="en-US" sz="1500" b="1" kern="0" dirty="0">
              <a:solidFill>
                <a:srgbClr val="A50021"/>
              </a:solidFill>
              <a:latin typeface="Arial" panose="020B0604020202020204" pitchFamily="34" charset="0"/>
              <a:cs typeface="Arial" panose="020B0604020202020204" pitchFamily="34" charset="0"/>
            </a:endParaRPr>
          </a:p>
          <a:p>
            <a:pPr marL="83344" indent="-166688" eaLnBrk="0" hangingPunct="0">
              <a:spcAft>
                <a:spcPct val="10000"/>
              </a:spcAft>
              <a:buSzPct val="125000"/>
              <a:buFontTx/>
              <a:buChar char="•"/>
              <a:defRPr/>
            </a:pPr>
            <a:r>
              <a:rPr lang="en-US" sz="2000" b="1" kern="0" dirty="0">
                <a:solidFill>
                  <a:srgbClr val="A50021"/>
                </a:solidFill>
                <a:latin typeface="Arial" panose="020B0604020202020204" pitchFamily="34" charset="0"/>
                <a:cs typeface="Arial" panose="020B0604020202020204" pitchFamily="34" charset="0"/>
              </a:rPr>
              <a:t>CFDP  Revisions WG</a:t>
            </a:r>
          </a:p>
          <a:p>
            <a:pPr marL="426244" lvl="1" indent="-166688" eaLnBrk="0" hangingPunct="0">
              <a:spcAft>
                <a:spcPct val="10000"/>
              </a:spcAft>
              <a:buSzPct val="125000"/>
              <a:buFontTx/>
              <a:buChar char="•"/>
              <a:defRPr/>
            </a:pPr>
            <a:r>
              <a:rPr lang="en-US" sz="1800" b="1" kern="0" dirty="0">
                <a:solidFill>
                  <a:srgbClr val="A50021"/>
                </a:solidFill>
                <a:latin typeface="Arial" panose="020B0604020202020204" pitchFamily="34" charset="0"/>
                <a:cs typeface="Arial" panose="020B0604020202020204" pitchFamily="34" charset="0"/>
              </a:rPr>
              <a:t>Thursday AM (14)</a:t>
            </a:r>
          </a:p>
          <a:p>
            <a:pPr marL="769144" lvl="1" indent="-169069" eaLnBrk="0" hangingPunct="0">
              <a:spcAft>
                <a:spcPct val="10000"/>
              </a:spcAft>
              <a:buSzPct val="125000"/>
              <a:buFontTx/>
              <a:buChar char="•"/>
              <a:defRPr/>
            </a:pPr>
            <a:r>
              <a:rPr lang="en-US" sz="1600" b="1" kern="0" dirty="0">
                <a:solidFill>
                  <a:srgbClr val="000000"/>
                </a:solidFill>
                <a:latin typeface="Arial" panose="020B0604020202020204" pitchFamily="34" charset="0"/>
                <a:cs typeface="Arial" panose="020B0604020202020204" pitchFamily="34" charset="0"/>
              </a:rPr>
              <a:t>Discuss results of interoperability testing</a:t>
            </a:r>
          </a:p>
          <a:p>
            <a:pPr marL="769144" lvl="1" indent="-169069" eaLnBrk="0" hangingPunct="0">
              <a:spcAft>
                <a:spcPct val="10000"/>
              </a:spcAft>
              <a:buSzPct val="125000"/>
              <a:buFontTx/>
              <a:buChar char="•"/>
              <a:defRPr/>
            </a:pPr>
            <a:r>
              <a:rPr lang="en-US" sz="1600" b="1" kern="0" dirty="0">
                <a:solidFill>
                  <a:srgbClr val="000000"/>
                </a:solidFill>
                <a:latin typeface="Arial" panose="020B0604020202020204" pitchFamily="34" charset="0"/>
                <a:cs typeface="Arial" panose="020B0604020202020204" pitchFamily="34" charset="0"/>
              </a:rPr>
              <a:t>Discuss CRC32 issues</a:t>
            </a:r>
          </a:p>
          <a:p>
            <a:pPr marL="769144" lvl="1" indent="-169069" eaLnBrk="0" hangingPunct="0">
              <a:spcAft>
                <a:spcPct val="10000"/>
              </a:spcAft>
              <a:buSzPct val="125000"/>
              <a:buFontTx/>
              <a:buChar char="•"/>
              <a:defRPr/>
            </a:pPr>
            <a:r>
              <a:rPr lang="en-US" sz="1600" b="1" kern="0" dirty="0">
                <a:solidFill>
                  <a:srgbClr val="000000"/>
                </a:solidFill>
                <a:latin typeface="Arial" panose="020B0604020202020204" pitchFamily="34" charset="0"/>
                <a:cs typeface="Arial" panose="020B0604020202020204" pitchFamily="34" charset="0"/>
              </a:rPr>
              <a:t>As appropriate, discuss resolution to publish Blue Book</a:t>
            </a:r>
          </a:p>
          <a:p>
            <a:pPr indent="-309562" eaLnBrk="0" hangingPunct="0">
              <a:spcAft>
                <a:spcPts val="0"/>
              </a:spcAft>
              <a:buSzPct val="125000"/>
              <a:defRPr/>
            </a:pPr>
            <a:endParaRPr lang="en-US" sz="1600" b="1"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19861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3" name="Rectangle 2"/>
          <p:cNvSpPr>
            <a:spLocks noGrp="1" noChangeArrowheads="1"/>
          </p:cNvSpPr>
          <p:nvPr>
            <p:ph type="title" idx="4294967295"/>
          </p:nvPr>
        </p:nvSpPr>
        <p:spPr bwMode="auto">
          <a:xfrm>
            <a:off x="2997740" y="285750"/>
            <a:ext cx="6172200" cy="365125"/>
          </a:xfrm>
          <a:prstGeom prst="rect">
            <a:avLst/>
          </a:prstGeom>
          <a:ln>
            <a:miter lim="800000"/>
            <a:headEnd/>
            <a:tailEnd/>
          </a:ln>
        </p:spPr>
        <p:txBody>
          <a:bodyPr/>
          <a:lstStyle/>
          <a:p>
            <a:pPr>
              <a:defRPr/>
            </a:pPr>
            <a:r>
              <a:rPr lang="en-US" sz="2400"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SIS Meeting Objectives (2 of 2)</a:t>
            </a:r>
          </a:p>
        </p:txBody>
      </p:sp>
      <p:sp>
        <p:nvSpPr>
          <p:cNvPr id="6" name="Rectangle 5"/>
          <p:cNvSpPr>
            <a:spLocks noChangeArrowheads="1"/>
          </p:cNvSpPr>
          <p:nvPr/>
        </p:nvSpPr>
        <p:spPr bwMode="auto">
          <a:xfrm>
            <a:off x="2514600" y="1295400"/>
            <a:ext cx="6655340" cy="4343400"/>
          </a:xfrm>
          <a:prstGeom prst="rect">
            <a:avLst/>
          </a:prstGeom>
          <a:noFill/>
          <a:ln w="9525">
            <a:noFill/>
            <a:miter lim="800000"/>
            <a:headEnd/>
            <a:tailEnd/>
          </a:ln>
        </p:spPr>
        <p:txBody>
          <a:bodyPr lIns="60903" tIns="29917" rIns="60903" bIns="29917"/>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172641" indent="-172641" eaLnBrk="0" hangingPunct="0">
              <a:spcAft>
                <a:spcPts val="0"/>
              </a:spcAft>
              <a:buSzPct val="125000"/>
              <a:buFontTx/>
              <a:buChar char="•"/>
              <a:defRPr/>
            </a:pPr>
            <a:r>
              <a:rPr lang="en-US" sz="2000" b="1" kern="0" dirty="0" smtClean="0">
                <a:solidFill>
                  <a:srgbClr val="A50021"/>
                </a:solidFill>
                <a:latin typeface="Arial" panose="020B0604020202020204" pitchFamily="34" charset="0"/>
                <a:cs typeface="Arial" panose="020B0604020202020204" pitchFamily="34" charset="0"/>
              </a:rPr>
              <a:t>Delay Tolerant Networking WG</a:t>
            </a:r>
          </a:p>
          <a:p>
            <a:pPr marL="435769" lvl="1" indent="-173831" eaLnBrk="0" hangingPunct="0">
              <a:spcAft>
                <a:spcPts val="0"/>
              </a:spcAft>
              <a:buSzPct val="125000"/>
              <a:buFontTx/>
              <a:buChar char="•"/>
              <a:defRPr/>
            </a:pPr>
            <a:r>
              <a:rPr lang="en-US" sz="1800" b="1" kern="0" dirty="0" smtClean="0">
                <a:solidFill>
                  <a:srgbClr val="A50021"/>
                </a:solidFill>
                <a:latin typeface="Arial" panose="020B0604020202020204" pitchFamily="34" charset="0"/>
                <a:cs typeface="Arial" panose="020B0604020202020204" pitchFamily="34" charset="0"/>
              </a:rPr>
              <a:t>Wednesday AM (14)</a:t>
            </a:r>
          </a:p>
          <a:p>
            <a:pPr marL="892969" lvl="2" indent="-173831" eaLnBrk="0" hangingPunct="0">
              <a:spcAft>
                <a:spcPts val="0"/>
              </a:spcAft>
              <a:buSzPct val="125000"/>
              <a:buFontTx/>
              <a:buChar char="•"/>
              <a:defRPr/>
            </a:pPr>
            <a:r>
              <a:rPr lang="en-US" sz="1600" b="1" kern="0" dirty="0" smtClean="0">
                <a:latin typeface="Arial" panose="020B0604020202020204" pitchFamily="34" charset="0"/>
                <a:cs typeface="Arial" panose="020B0604020202020204" pitchFamily="34" charset="0"/>
              </a:rPr>
              <a:t>Schedule-Aware </a:t>
            </a:r>
            <a:r>
              <a:rPr lang="en-US" sz="1600" b="1" kern="0" dirty="0">
                <a:latin typeface="Arial" panose="020B0604020202020204" pitchFamily="34" charset="0"/>
                <a:cs typeface="Arial" panose="020B0604020202020204" pitchFamily="34" charset="0"/>
              </a:rPr>
              <a:t>Bundle Routing: status</a:t>
            </a:r>
          </a:p>
          <a:p>
            <a:pPr marL="892969" lvl="2" indent="-173831" eaLnBrk="0" hangingPunct="0">
              <a:spcAft>
                <a:spcPts val="0"/>
              </a:spcAft>
              <a:buSzPct val="125000"/>
              <a:buFontTx/>
              <a:buChar char="•"/>
              <a:defRPr/>
            </a:pPr>
            <a:r>
              <a:rPr lang="en-US" sz="1600" b="1" kern="0" dirty="0">
                <a:latin typeface="Arial" panose="020B0604020202020204" pitchFamily="34" charset="0"/>
                <a:cs typeface="Arial" panose="020B0604020202020204" pitchFamily="34" charset="0"/>
              </a:rPr>
              <a:t>Bundle Security for CCSDS:  plan to completion</a:t>
            </a:r>
          </a:p>
          <a:p>
            <a:pPr marL="892969" lvl="2" indent="-173831" eaLnBrk="0" hangingPunct="0">
              <a:spcAft>
                <a:spcPts val="0"/>
              </a:spcAft>
              <a:buSzPct val="125000"/>
              <a:buFontTx/>
              <a:buChar char="•"/>
              <a:defRPr/>
            </a:pPr>
            <a:r>
              <a:rPr lang="en-US" sz="1600" b="1" kern="0" dirty="0">
                <a:latin typeface="Arial" panose="020B0604020202020204" pitchFamily="34" charset="0"/>
                <a:cs typeface="Arial" panose="020B0604020202020204" pitchFamily="34" charset="0"/>
              </a:rPr>
              <a:t>Network Management Protocol and Green Book</a:t>
            </a:r>
          </a:p>
          <a:p>
            <a:pPr marL="1350169" lvl="3" indent="-173831" eaLnBrk="0" hangingPunct="0">
              <a:spcAft>
                <a:spcPts val="0"/>
              </a:spcAft>
              <a:buSzPct val="125000"/>
              <a:buFontTx/>
              <a:buChar char="•"/>
              <a:defRPr/>
            </a:pPr>
            <a:r>
              <a:rPr lang="en-US" sz="1600" b="1" kern="0" dirty="0">
                <a:latin typeface="Arial" panose="020B0604020202020204" pitchFamily="34" charset="0"/>
                <a:cs typeface="Arial" panose="020B0604020202020204" pitchFamily="34" charset="0"/>
              </a:rPr>
              <a:t>Review current draft</a:t>
            </a:r>
          </a:p>
          <a:p>
            <a:pPr marL="1350169" lvl="3" indent="-173831" eaLnBrk="0" hangingPunct="0">
              <a:spcAft>
                <a:spcPts val="0"/>
              </a:spcAft>
              <a:buSzPct val="125000"/>
              <a:buFontTx/>
              <a:buChar char="•"/>
              <a:defRPr/>
            </a:pPr>
            <a:r>
              <a:rPr lang="en-US" sz="1600" b="1" kern="0" dirty="0">
                <a:latin typeface="Arial" panose="020B0604020202020204" pitchFamily="34" charset="0"/>
                <a:cs typeface="Arial" panose="020B0604020202020204" pitchFamily="34" charset="0"/>
              </a:rPr>
              <a:t>Review resource requirements / commitments</a:t>
            </a:r>
          </a:p>
          <a:p>
            <a:pPr marL="892969" lvl="2" indent="-173831" eaLnBrk="0" hangingPunct="0">
              <a:spcAft>
                <a:spcPts val="0"/>
              </a:spcAft>
              <a:buSzPct val="125000"/>
              <a:buFontTx/>
              <a:buChar char="•"/>
              <a:defRPr/>
            </a:pPr>
            <a:r>
              <a:rPr lang="en-US" sz="1600" b="1" kern="0" dirty="0">
                <a:latin typeface="Arial" panose="020B0604020202020204" pitchFamily="34" charset="0"/>
                <a:cs typeface="Arial" panose="020B0604020202020204" pitchFamily="34" charset="0"/>
              </a:rPr>
              <a:t>Review NASA PACE mission questions</a:t>
            </a:r>
            <a:endParaRPr lang="en-US" sz="1600" b="1" kern="0" dirty="0">
              <a:solidFill>
                <a:srgbClr val="A50021"/>
              </a:solidFill>
              <a:latin typeface="Arial" panose="020B0604020202020204" pitchFamily="34" charset="0"/>
              <a:cs typeface="Arial" panose="020B0604020202020204" pitchFamily="34" charset="0"/>
            </a:endParaRPr>
          </a:p>
          <a:p>
            <a:pPr marL="435769" lvl="1" indent="-173831" eaLnBrk="0" hangingPunct="0">
              <a:spcAft>
                <a:spcPts val="0"/>
              </a:spcAft>
              <a:buSzPct val="125000"/>
              <a:buFontTx/>
              <a:buChar char="•"/>
              <a:defRPr/>
            </a:pPr>
            <a:r>
              <a:rPr lang="en-US" sz="1800" b="1" kern="0" dirty="0">
                <a:solidFill>
                  <a:srgbClr val="A50021"/>
                </a:solidFill>
                <a:latin typeface="Arial" panose="020B0604020202020204" pitchFamily="34" charset="0"/>
                <a:cs typeface="Arial" panose="020B0604020202020204" pitchFamily="34" charset="0"/>
              </a:rPr>
              <a:t>Wednesday PM (15)</a:t>
            </a:r>
          </a:p>
          <a:p>
            <a:pPr marL="892969" lvl="2" indent="-173831" eaLnBrk="0" hangingPunct="0">
              <a:spcAft>
                <a:spcPts val="0"/>
              </a:spcAft>
              <a:buSzPct val="125000"/>
              <a:buFontTx/>
              <a:buChar char="•"/>
              <a:defRPr/>
            </a:pPr>
            <a:r>
              <a:rPr lang="en-US" sz="1600" b="1" kern="0" dirty="0">
                <a:latin typeface="Arial" panose="020B0604020202020204" pitchFamily="34" charset="0"/>
                <a:cs typeface="Arial" panose="020B0604020202020204" pitchFamily="34" charset="0"/>
              </a:rPr>
              <a:t>Bundle Security Protocol</a:t>
            </a:r>
          </a:p>
          <a:p>
            <a:pPr marL="1350169" lvl="3" indent="-173831" eaLnBrk="0" hangingPunct="0">
              <a:spcAft>
                <a:spcPts val="0"/>
              </a:spcAft>
              <a:buSzPct val="125000"/>
              <a:buFontTx/>
              <a:buChar char="•"/>
              <a:defRPr/>
            </a:pPr>
            <a:r>
              <a:rPr lang="en-US" sz="1600" b="1" kern="0" dirty="0">
                <a:latin typeface="Arial" panose="020B0604020202020204" pitchFamily="34" charset="0"/>
                <a:cs typeface="Arial" panose="020B0604020202020204" pitchFamily="34" charset="0"/>
              </a:rPr>
              <a:t>Book editor?</a:t>
            </a:r>
          </a:p>
          <a:p>
            <a:pPr marL="1350169" lvl="3" indent="-173831" eaLnBrk="0" hangingPunct="0">
              <a:spcAft>
                <a:spcPts val="0"/>
              </a:spcAft>
              <a:buSzPct val="125000"/>
              <a:buFontTx/>
              <a:buChar char="•"/>
              <a:defRPr/>
            </a:pPr>
            <a:r>
              <a:rPr lang="en-US" sz="1600" b="1" kern="0" dirty="0">
                <a:latin typeface="Arial" panose="020B0604020202020204" pitchFamily="34" charset="0"/>
                <a:cs typeface="Arial" panose="020B0604020202020204" pitchFamily="34" charset="0"/>
              </a:rPr>
              <a:t>Resources</a:t>
            </a:r>
          </a:p>
          <a:p>
            <a:pPr marL="435769" lvl="1" indent="-173831" eaLnBrk="0" hangingPunct="0">
              <a:spcAft>
                <a:spcPts val="0"/>
              </a:spcAft>
              <a:buSzPct val="125000"/>
              <a:buFontTx/>
              <a:buChar char="•"/>
              <a:defRPr/>
            </a:pPr>
            <a:r>
              <a:rPr lang="en-US" sz="1800" b="1" kern="0" dirty="0">
                <a:solidFill>
                  <a:srgbClr val="A50021"/>
                </a:solidFill>
                <a:latin typeface="Arial" panose="020B0604020202020204" pitchFamily="34" charset="0"/>
                <a:cs typeface="Arial" panose="020B0604020202020204" pitchFamily="34" charset="0"/>
              </a:rPr>
              <a:t>Thursday PM (11)</a:t>
            </a:r>
          </a:p>
          <a:p>
            <a:pPr marL="892969" lvl="2" indent="-173831" eaLnBrk="0" hangingPunct="0">
              <a:spcAft>
                <a:spcPts val="0"/>
              </a:spcAft>
              <a:buSzPct val="125000"/>
              <a:buFontTx/>
              <a:buChar char="•"/>
              <a:defRPr/>
            </a:pPr>
            <a:r>
              <a:rPr lang="en-US" sz="1600" b="1" kern="0" dirty="0">
                <a:latin typeface="Arial" panose="020B0604020202020204" pitchFamily="34" charset="0"/>
                <a:cs typeface="Arial" panose="020B0604020202020204" pitchFamily="34" charset="0"/>
              </a:rPr>
              <a:t>KARI testing, KPLO status</a:t>
            </a:r>
          </a:p>
          <a:p>
            <a:pPr marL="892969" lvl="2" indent="-173831" eaLnBrk="0" hangingPunct="0">
              <a:spcAft>
                <a:spcPts val="0"/>
              </a:spcAft>
              <a:buSzPct val="125000"/>
              <a:buFontTx/>
              <a:buChar char="•"/>
              <a:defRPr/>
            </a:pPr>
            <a:r>
              <a:rPr lang="en-US" sz="1600" b="1" kern="0" dirty="0">
                <a:latin typeface="Arial" panose="020B0604020202020204" pitchFamily="34" charset="0"/>
                <a:cs typeface="Arial" panose="020B0604020202020204" pitchFamily="34" charset="0"/>
              </a:rPr>
              <a:t>NASA mission status</a:t>
            </a:r>
          </a:p>
          <a:p>
            <a:pPr marL="892969" lvl="2" indent="-173831" eaLnBrk="0" hangingPunct="0">
              <a:spcAft>
                <a:spcPts val="0"/>
              </a:spcAft>
              <a:buSzPct val="125000"/>
              <a:buFontTx/>
              <a:buChar char="•"/>
              <a:defRPr/>
            </a:pPr>
            <a:r>
              <a:rPr lang="en-US" sz="1600" b="1" kern="0" dirty="0">
                <a:latin typeface="Arial" panose="020B0604020202020204" pitchFamily="34" charset="0"/>
                <a:cs typeface="Arial" panose="020B0604020202020204" pitchFamily="34" charset="0"/>
              </a:rPr>
              <a:t>ESA work on DTN </a:t>
            </a:r>
            <a:r>
              <a:rPr lang="en-US" sz="1600" b="1" kern="0" dirty="0" smtClean="0">
                <a:latin typeface="Arial" panose="020B0604020202020204" pitchFamily="34" charset="0"/>
                <a:cs typeface="Arial" panose="020B0604020202020204" pitchFamily="34" charset="0"/>
              </a:rPr>
              <a:t>implementations</a:t>
            </a:r>
            <a:endParaRPr lang="en-US" sz="1600" b="1"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1378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Locations</a:t>
            </a:r>
            <a:endParaRPr lang="en-US" dirty="0"/>
          </a:p>
        </p:txBody>
      </p:sp>
      <p:sp>
        <p:nvSpPr>
          <p:cNvPr id="3" name="Content Placeholder 2"/>
          <p:cNvSpPr>
            <a:spLocks noGrp="1"/>
          </p:cNvSpPr>
          <p:nvPr>
            <p:ph idx="1"/>
          </p:nvPr>
        </p:nvSpPr>
        <p:spPr>
          <a:xfrm>
            <a:off x="609600" y="692344"/>
            <a:ext cx="4857750" cy="6165656"/>
          </a:xfrm>
        </p:spPr>
        <p:txBody>
          <a:bodyPr/>
          <a:lstStyle/>
          <a:p>
            <a:pPr marL="0" indent="0">
              <a:buNone/>
            </a:pPr>
            <a:endParaRPr lang="en-US" sz="2000" dirty="0" smtClean="0"/>
          </a:p>
          <a:p>
            <a:r>
              <a:rPr lang="en-US" sz="2000" dirty="0" smtClean="0"/>
              <a:t>Building 152 – Main Building</a:t>
            </a:r>
          </a:p>
          <a:p>
            <a:pPr lvl="1"/>
            <a:r>
              <a:rPr lang="en-US" sz="2000" b="0" dirty="0" smtClean="0"/>
              <a:t>200 Bailey Rd</a:t>
            </a:r>
            <a:br>
              <a:rPr lang="en-US" sz="2000" b="0" dirty="0" smtClean="0"/>
            </a:br>
            <a:r>
              <a:rPr lang="en-US" sz="2000" b="0" dirty="0" smtClean="0"/>
              <a:t>Mountain View, CA 94043</a:t>
            </a:r>
          </a:p>
          <a:p>
            <a:pPr marL="0" indent="0">
              <a:buNone/>
            </a:pPr>
            <a:endParaRPr lang="en-US" sz="2000" dirty="0" smtClean="0"/>
          </a:p>
          <a:p>
            <a:pPr>
              <a:tabLst>
                <a:tab pos="1771650" algn="l"/>
              </a:tabLst>
            </a:pPr>
            <a:r>
              <a:rPr lang="en-US" sz="2000" dirty="0" smtClean="0"/>
              <a:t>Building 3 – Additional Meetings</a:t>
            </a:r>
            <a:endParaRPr lang="en-US" sz="2000" dirty="0"/>
          </a:p>
          <a:p>
            <a:pPr lvl="1"/>
            <a:r>
              <a:rPr lang="en-US" sz="2000" b="0" dirty="0" smtClean="0"/>
              <a:t>500 </a:t>
            </a:r>
            <a:r>
              <a:rPr lang="en-US" sz="2000" b="0" dirty="0" err="1" smtClean="0"/>
              <a:t>Severyns</a:t>
            </a:r>
            <a:r>
              <a:rPr lang="en-US" sz="2000" b="0" dirty="0" smtClean="0"/>
              <a:t> Av</a:t>
            </a:r>
            <a:br>
              <a:rPr lang="en-US" sz="2000" b="0" dirty="0" smtClean="0"/>
            </a:br>
            <a:r>
              <a:rPr lang="en-US" sz="2000" b="0" dirty="0" smtClean="0"/>
              <a:t>Moffett Field, CA 94035</a:t>
            </a:r>
          </a:p>
          <a:p>
            <a:pPr marL="0" indent="0">
              <a:buNone/>
            </a:pPr>
            <a:endParaRPr lang="en-US" sz="2000" dirty="0" smtClean="0"/>
          </a:p>
          <a:p>
            <a:r>
              <a:rPr lang="en-US" sz="2000" dirty="0" smtClean="0"/>
              <a:t>Quality Inn – Mission Planning and Scheduling Working Group</a:t>
            </a:r>
          </a:p>
          <a:p>
            <a:pPr lvl="1"/>
            <a:r>
              <a:rPr lang="en-US" sz="2000" b="0" dirty="0" smtClean="0"/>
              <a:t>5 Fairchild </a:t>
            </a:r>
            <a:r>
              <a:rPr lang="en-US" sz="2000" b="0" dirty="0" err="1" smtClean="0"/>
              <a:t>Dr</a:t>
            </a:r>
            <a:r>
              <a:rPr lang="en-US" sz="2000" b="0" dirty="0" smtClean="0"/>
              <a:t/>
            </a:r>
            <a:br>
              <a:rPr lang="en-US" sz="2000" b="0" dirty="0" smtClean="0"/>
            </a:br>
            <a:r>
              <a:rPr lang="en-US" sz="2000" b="0" dirty="0" smtClean="0"/>
              <a:t>Mountain View, CA 94043</a:t>
            </a:r>
            <a:endParaRPr lang="en-US" sz="2000" b="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802" r="20737"/>
          <a:stretch/>
        </p:blipFill>
        <p:spPr>
          <a:xfrm>
            <a:off x="5467350" y="692344"/>
            <a:ext cx="6724650" cy="6159118"/>
          </a:xfrm>
          <a:prstGeom prst="rect">
            <a:avLst/>
          </a:prstGeom>
        </p:spPr>
      </p:pic>
      <p:sp>
        <p:nvSpPr>
          <p:cNvPr id="5" name="TextBox 4"/>
          <p:cNvSpPr txBox="1"/>
          <p:nvPr/>
        </p:nvSpPr>
        <p:spPr>
          <a:xfrm>
            <a:off x="10775950" y="4025900"/>
            <a:ext cx="1416050" cy="369332"/>
          </a:xfrm>
          <a:prstGeom prst="rect">
            <a:avLst/>
          </a:prstGeom>
          <a:solidFill>
            <a:srgbClr val="F2F2F2"/>
          </a:solidFill>
        </p:spPr>
        <p:txBody>
          <a:bodyPr wrap="square" rtlCol="0">
            <a:spAutoFit/>
          </a:bodyPr>
          <a:lstStyle/>
          <a:p>
            <a:r>
              <a:rPr lang="en-US" b="1" dirty="0" smtClean="0"/>
              <a:t>South Gate</a:t>
            </a:r>
            <a:endParaRPr lang="en-US" b="1" dirty="0"/>
          </a:p>
        </p:txBody>
      </p:sp>
      <p:sp>
        <p:nvSpPr>
          <p:cNvPr id="6" name="Down Arrow 5"/>
          <p:cNvSpPr/>
          <p:nvPr/>
        </p:nvSpPr>
        <p:spPr bwMode="auto">
          <a:xfrm rot="19290201">
            <a:off x="11687407" y="4393177"/>
            <a:ext cx="254000" cy="426076"/>
          </a:xfrm>
          <a:prstGeom prst="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 name="TextBox 6"/>
          <p:cNvSpPr txBox="1"/>
          <p:nvPr/>
        </p:nvSpPr>
        <p:spPr>
          <a:xfrm>
            <a:off x="6680199" y="2044700"/>
            <a:ext cx="1285875" cy="369332"/>
          </a:xfrm>
          <a:prstGeom prst="rect">
            <a:avLst/>
          </a:prstGeom>
          <a:solidFill>
            <a:srgbClr val="F2F2F2"/>
          </a:solidFill>
        </p:spPr>
        <p:txBody>
          <a:bodyPr wrap="square" rtlCol="0">
            <a:spAutoFit/>
          </a:bodyPr>
          <a:lstStyle/>
          <a:p>
            <a:r>
              <a:rPr lang="en-US" b="1" dirty="0" smtClean="0"/>
              <a:t>Main Gate</a:t>
            </a:r>
            <a:endParaRPr lang="en-US" b="1" dirty="0"/>
          </a:p>
        </p:txBody>
      </p:sp>
      <p:sp>
        <p:nvSpPr>
          <p:cNvPr id="8" name="Down Arrow 7"/>
          <p:cNvSpPr/>
          <p:nvPr/>
        </p:nvSpPr>
        <p:spPr bwMode="auto">
          <a:xfrm>
            <a:off x="7196137" y="2406817"/>
            <a:ext cx="254000" cy="426076"/>
          </a:xfrm>
          <a:prstGeom prst="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9" name="TextBox 8"/>
          <p:cNvSpPr txBox="1"/>
          <p:nvPr/>
        </p:nvSpPr>
        <p:spPr>
          <a:xfrm>
            <a:off x="9105898" y="4324709"/>
            <a:ext cx="1109664" cy="646331"/>
          </a:xfrm>
          <a:prstGeom prst="rect">
            <a:avLst/>
          </a:prstGeom>
          <a:solidFill>
            <a:srgbClr val="F2F2F2"/>
          </a:solidFill>
        </p:spPr>
        <p:txBody>
          <a:bodyPr wrap="square" rtlCol="0">
            <a:spAutoFit/>
          </a:bodyPr>
          <a:lstStyle/>
          <a:p>
            <a:pPr algn="ctr"/>
            <a:r>
              <a:rPr lang="en-US" b="1" dirty="0" smtClean="0"/>
              <a:t>Building 152</a:t>
            </a:r>
            <a:endParaRPr lang="en-US" b="1" dirty="0"/>
          </a:p>
        </p:txBody>
      </p:sp>
      <p:sp>
        <p:nvSpPr>
          <p:cNvPr id="10" name="TextBox 9"/>
          <p:cNvSpPr txBox="1"/>
          <p:nvPr/>
        </p:nvSpPr>
        <p:spPr>
          <a:xfrm>
            <a:off x="9530158" y="2121121"/>
            <a:ext cx="1097757" cy="646331"/>
          </a:xfrm>
          <a:prstGeom prst="rect">
            <a:avLst/>
          </a:prstGeom>
          <a:solidFill>
            <a:srgbClr val="F2F2F2"/>
          </a:solidFill>
        </p:spPr>
        <p:txBody>
          <a:bodyPr wrap="square" rtlCol="0">
            <a:spAutoFit/>
          </a:bodyPr>
          <a:lstStyle/>
          <a:p>
            <a:pPr algn="ctr"/>
            <a:r>
              <a:rPr lang="en-US" b="1" dirty="0" smtClean="0"/>
              <a:t>Building 3</a:t>
            </a:r>
            <a:endParaRPr lang="en-US" b="1" dirty="0"/>
          </a:p>
        </p:txBody>
      </p:sp>
      <p:sp>
        <p:nvSpPr>
          <p:cNvPr id="11" name="TextBox 10"/>
          <p:cNvSpPr txBox="1"/>
          <p:nvPr/>
        </p:nvSpPr>
        <p:spPr>
          <a:xfrm>
            <a:off x="6424293" y="4852002"/>
            <a:ext cx="968537" cy="646331"/>
          </a:xfrm>
          <a:prstGeom prst="rect">
            <a:avLst/>
          </a:prstGeom>
          <a:solidFill>
            <a:srgbClr val="F2F2F2"/>
          </a:solidFill>
        </p:spPr>
        <p:txBody>
          <a:bodyPr wrap="square" rtlCol="0">
            <a:spAutoFit/>
          </a:bodyPr>
          <a:lstStyle/>
          <a:p>
            <a:pPr algn="ctr"/>
            <a:r>
              <a:rPr lang="en-US" b="1" dirty="0" smtClean="0"/>
              <a:t>Quality Inn</a:t>
            </a:r>
            <a:endParaRPr lang="en-US" b="1" dirty="0"/>
          </a:p>
        </p:txBody>
      </p:sp>
      <p:cxnSp>
        <p:nvCxnSpPr>
          <p:cNvPr id="13" name="Straight Connector 12"/>
          <p:cNvCxnSpPr/>
          <p:nvPr/>
        </p:nvCxnSpPr>
        <p:spPr bwMode="auto">
          <a:xfrm flipH="1" flipV="1">
            <a:off x="8600170" y="6674131"/>
            <a:ext cx="2103120" cy="16036"/>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7" name="Straight Connector 16"/>
          <p:cNvCxnSpPr/>
          <p:nvPr/>
        </p:nvCxnSpPr>
        <p:spPr bwMode="auto">
          <a:xfrm flipV="1">
            <a:off x="10706100" y="6508750"/>
            <a:ext cx="0" cy="18415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8" name="Straight Connector 17"/>
          <p:cNvCxnSpPr/>
          <p:nvPr/>
        </p:nvCxnSpPr>
        <p:spPr bwMode="auto">
          <a:xfrm flipV="1">
            <a:off x="8606520" y="6489981"/>
            <a:ext cx="0" cy="184150"/>
          </a:xfrm>
          <a:prstGeom prst="line">
            <a:avLst/>
          </a:prstGeom>
          <a:solidFill>
            <a:srgbClr val="FFFFFF"/>
          </a:solidFill>
          <a:ln w="38100" cap="flat" cmpd="sng" algn="ctr">
            <a:solidFill>
              <a:srgbClr val="000000"/>
            </a:solidFill>
            <a:prstDash val="solid"/>
            <a:round/>
            <a:headEnd type="none" w="med" len="med"/>
            <a:tailEnd type="none" w="med" len="med"/>
          </a:ln>
          <a:effectLst/>
        </p:spPr>
      </p:cxnSp>
      <p:sp>
        <p:nvSpPr>
          <p:cNvPr id="19" name="TextBox 18"/>
          <p:cNvSpPr txBox="1"/>
          <p:nvPr/>
        </p:nvSpPr>
        <p:spPr>
          <a:xfrm>
            <a:off x="8983210" y="6305315"/>
            <a:ext cx="1416050" cy="369332"/>
          </a:xfrm>
          <a:prstGeom prst="rect">
            <a:avLst/>
          </a:prstGeom>
          <a:noFill/>
        </p:spPr>
        <p:txBody>
          <a:bodyPr wrap="square" rtlCol="0">
            <a:spAutoFit/>
          </a:bodyPr>
          <a:lstStyle/>
          <a:p>
            <a:r>
              <a:rPr lang="en-US" dirty="0" smtClean="0"/>
              <a:t>500 meters</a:t>
            </a:r>
            <a:endParaRPr lang="en-US" dirty="0"/>
          </a:p>
        </p:txBody>
      </p:sp>
    </p:spTree>
    <p:extLst>
      <p:ext uri="{BB962C8B-B14F-4D97-AF65-F5344CB8AC3E}">
        <p14:creationId xmlns:p14="http://schemas.microsoft.com/office/powerpoint/2010/main" val="416239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COFFEE</a:t>
            </a:r>
            <a:endParaRPr lang="en-US" dirty="0"/>
          </a:p>
        </p:txBody>
      </p:sp>
      <p:sp>
        <p:nvSpPr>
          <p:cNvPr id="3" name="Content Placeholder 2"/>
          <p:cNvSpPr>
            <a:spLocks noGrp="1"/>
          </p:cNvSpPr>
          <p:nvPr>
            <p:ph idx="1"/>
          </p:nvPr>
        </p:nvSpPr>
        <p:spPr>
          <a:xfrm>
            <a:off x="609600" y="700713"/>
            <a:ext cx="5524500" cy="6157287"/>
          </a:xfrm>
        </p:spPr>
        <p:txBody>
          <a:bodyPr/>
          <a:lstStyle/>
          <a:p>
            <a:pPr marL="0" indent="0">
              <a:buNone/>
            </a:pPr>
            <a:r>
              <a:rPr lang="en-US" u="sng" dirty="0" smtClean="0"/>
              <a:t>Inside the NASA Research Park</a:t>
            </a:r>
          </a:p>
          <a:p>
            <a:pPr marL="0" indent="0">
              <a:buNone/>
            </a:pPr>
            <a:endParaRPr lang="en-US" sz="2000" b="0" dirty="0" smtClean="0"/>
          </a:p>
          <a:p>
            <a:pPr marL="0" indent="0">
              <a:buNone/>
            </a:pPr>
            <a:r>
              <a:rPr lang="en-US" sz="2000" dirty="0" smtClean="0"/>
              <a:t>Space Bar</a:t>
            </a:r>
          </a:p>
          <a:p>
            <a:pPr marL="0" indent="0">
              <a:buNone/>
            </a:pPr>
            <a:r>
              <a:rPr lang="en-US" sz="2000" b="0" dirty="0" smtClean="0"/>
              <a:t>S Akron Rd</a:t>
            </a:r>
          </a:p>
          <a:p>
            <a:pPr marL="0" indent="0">
              <a:buNone/>
            </a:pPr>
            <a:r>
              <a:rPr lang="en-US" sz="2000" b="0" dirty="0" smtClean="0"/>
              <a:t>Mountain View, CA 94043</a:t>
            </a:r>
          </a:p>
          <a:p>
            <a:pPr marL="0" indent="0">
              <a:buNone/>
            </a:pPr>
            <a:endParaRPr lang="en-US" sz="2000" b="0" dirty="0" smtClean="0"/>
          </a:p>
          <a:p>
            <a:pPr marL="0" indent="0">
              <a:buNone/>
            </a:pPr>
            <a:r>
              <a:rPr lang="en-US" sz="2000" dirty="0" smtClean="0"/>
              <a:t>Moon Mart</a:t>
            </a:r>
          </a:p>
          <a:p>
            <a:pPr marL="0" indent="0">
              <a:buNone/>
            </a:pPr>
            <a:r>
              <a:rPr lang="en-US" sz="2000" b="0" dirty="0" smtClean="0"/>
              <a:t>596 </a:t>
            </a:r>
            <a:r>
              <a:rPr lang="en-US" sz="2000" b="0" dirty="0" err="1" smtClean="0"/>
              <a:t>Edquiba</a:t>
            </a:r>
            <a:r>
              <a:rPr lang="en-US" sz="2000" b="0" dirty="0" smtClean="0"/>
              <a:t> Rd</a:t>
            </a:r>
          </a:p>
          <a:p>
            <a:pPr marL="0" indent="0">
              <a:buNone/>
            </a:pPr>
            <a:r>
              <a:rPr lang="en-US" sz="2000" b="0" dirty="0" smtClean="0"/>
              <a:t>Mountain View, CA 94043</a:t>
            </a:r>
          </a:p>
          <a:p>
            <a:pPr marL="0" indent="0">
              <a:buNone/>
            </a:pPr>
            <a:endParaRPr lang="en-US" dirty="0"/>
          </a:p>
          <a:p>
            <a:pPr marL="0" indent="0">
              <a:buNone/>
            </a:pPr>
            <a:r>
              <a:rPr lang="en-US" u="sng" dirty="0" smtClean="0"/>
              <a:t>Outside the South Gate</a:t>
            </a:r>
            <a:endParaRPr lang="en-US" dirty="0" smtClean="0"/>
          </a:p>
          <a:p>
            <a:pPr marL="0" indent="0">
              <a:buNone/>
            </a:pPr>
            <a:endParaRPr lang="en-US" sz="2000" b="0" dirty="0" smtClean="0"/>
          </a:p>
          <a:p>
            <a:pPr marL="0" indent="0">
              <a:buNone/>
            </a:pPr>
            <a:r>
              <a:rPr lang="en-US" sz="2000" dirty="0" smtClean="0"/>
              <a:t>Specialty's </a:t>
            </a:r>
            <a:r>
              <a:rPr lang="en-US" sz="2000" dirty="0"/>
              <a:t>Cafe &amp; </a:t>
            </a:r>
            <a:r>
              <a:rPr lang="en-US" sz="2000" dirty="0" smtClean="0"/>
              <a:t>Bakery</a:t>
            </a:r>
          </a:p>
          <a:p>
            <a:pPr marL="0" indent="0">
              <a:buNone/>
            </a:pPr>
            <a:r>
              <a:rPr lang="en-US" sz="2000" dirty="0"/>
              <a:t>&amp;</a:t>
            </a:r>
            <a:endParaRPr lang="en-US" sz="2000" dirty="0" smtClean="0"/>
          </a:p>
          <a:p>
            <a:pPr marL="0" indent="0">
              <a:buNone/>
            </a:pPr>
            <a:r>
              <a:rPr lang="en-US" sz="2000" dirty="0"/>
              <a:t>Peet's Coffee &amp; </a:t>
            </a:r>
            <a:r>
              <a:rPr lang="en-US" sz="2000" dirty="0" smtClean="0"/>
              <a:t>Tea</a:t>
            </a:r>
          </a:p>
          <a:p>
            <a:pPr marL="0" indent="0">
              <a:buNone/>
            </a:pPr>
            <a:r>
              <a:rPr lang="en-US" sz="2000" b="0" dirty="0" smtClean="0"/>
              <a:t>645 Ellis St</a:t>
            </a:r>
          </a:p>
          <a:p>
            <a:pPr marL="0" indent="0">
              <a:buNone/>
            </a:pPr>
            <a:r>
              <a:rPr lang="en-US" sz="2000" b="0" dirty="0" smtClean="0"/>
              <a:t>Mountain View, CA 94043</a:t>
            </a:r>
            <a:endParaRPr lang="en-US" sz="2000" b="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1446" r="14502"/>
          <a:stretch/>
        </p:blipFill>
        <p:spPr>
          <a:xfrm>
            <a:off x="6134100" y="700713"/>
            <a:ext cx="6057900" cy="6157287"/>
          </a:xfrm>
          <a:prstGeom prst="rect">
            <a:avLst/>
          </a:prstGeom>
        </p:spPr>
      </p:pic>
      <p:sp>
        <p:nvSpPr>
          <p:cNvPr id="5" name="TextBox 4"/>
          <p:cNvSpPr txBox="1"/>
          <p:nvPr/>
        </p:nvSpPr>
        <p:spPr>
          <a:xfrm>
            <a:off x="10775950" y="3721100"/>
            <a:ext cx="1416050" cy="369332"/>
          </a:xfrm>
          <a:prstGeom prst="rect">
            <a:avLst/>
          </a:prstGeom>
          <a:solidFill>
            <a:srgbClr val="F2F2F2"/>
          </a:solidFill>
        </p:spPr>
        <p:txBody>
          <a:bodyPr wrap="square" rtlCol="0">
            <a:spAutoFit/>
          </a:bodyPr>
          <a:lstStyle/>
          <a:p>
            <a:r>
              <a:rPr lang="en-US" b="1" dirty="0" smtClean="0"/>
              <a:t>South Gate</a:t>
            </a:r>
            <a:endParaRPr lang="en-US" b="1" dirty="0"/>
          </a:p>
        </p:txBody>
      </p:sp>
      <p:sp>
        <p:nvSpPr>
          <p:cNvPr id="6" name="Down Arrow 5"/>
          <p:cNvSpPr/>
          <p:nvPr/>
        </p:nvSpPr>
        <p:spPr bwMode="auto">
          <a:xfrm rot="20946095">
            <a:off x="11366612" y="4110601"/>
            <a:ext cx="254000" cy="426076"/>
          </a:xfrm>
          <a:prstGeom prst="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10020300" y="4323639"/>
            <a:ext cx="1352550" cy="515061"/>
          </a:xfrm>
          <a:prstGeom prst="rect">
            <a:avLst/>
          </a:prstGeom>
          <a:solidFill>
            <a:srgbClr val="F2F2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8" name="Rectangle 7"/>
          <p:cNvSpPr/>
          <p:nvPr/>
        </p:nvSpPr>
        <p:spPr bwMode="auto">
          <a:xfrm rot="850268">
            <a:off x="9491662" y="4177997"/>
            <a:ext cx="604837" cy="629208"/>
          </a:xfrm>
          <a:prstGeom prst="rect">
            <a:avLst/>
          </a:prstGeom>
          <a:solidFill>
            <a:srgbClr val="F2F2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9305925" y="5443538"/>
            <a:ext cx="858393" cy="500062"/>
          </a:xfrm>
          <a:prstGeom prst="rect">
            <a:avLst/>
          </a:prstGeom>
          <a:solidFill>
            <a:srgbClr val="F2F2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8010525" y="1452563"/>
            <a:ext cx="747713" cy="328612"/>
          </a:xfrm>
          <a:prstGeom prst="rect">
            <a:avLst/>
          </a:prstGeom>
          <a:solidFill>
            <a:srgbClr val="F2F2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1" name="TextBox 10"/>
          <p:cNvSpPr txBox="1"/>
          <p:nvPr/>
        </p:nvSpPr>
        <p:spPr>
          <a:xfrm>
            <a:off x="6134099" y="1781175"/>
            <a:ext cx="1285875" cy="369332"/>
          </a:xfrm>
          <a:prstGeom prst="rect">
            <a:avLst/>
          </a:prstGeom>
          <a:solidFill>
            <a:srgbClr val="F2F2F2"/>
          </a:solidFill>
        </p:spPr>
        <p:txBody>
          <a:bodyPr wrap="square" rtlCol="0">
            <a:spAutoFit/>
          </a:bodyPr>
          <a:lstStyle/>
          <a:p>
            <a:r>
              <a:rPr lang="en-US" b="1" dirty="0" smtClean="0"/>
              <a:t>Main Gate</a:t>
            </a:r>
            <a:endParaRPr lang="en-US" b="1" dirty="0"/>
          </a:p>
        </p:txBody>
      </p:sp>
      <p:sp>
        <p:nvSpPr>
          <p:cNvPr id="12" name="Down Arrow 11"/>
          <p:cNvSpPr/>
          <p:nvPr/>
        </p:nvSpPr>
        <p:spPr bwMode="auto">
          <a:xfrm>
            <a:off x="6650037" y="2143292"/>
            <a:ext cx="254000" cy="426076"/>
          </a:xfrm>
          <a:prstGeom prst="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6134099" y="6292850"/>
            <a:ext cx="977901" cy="247650"/>
          </a:xfrm>
          <a:prstGeom prst="rect">
            <a:avLst/>
          </a:prstGeom>
          <a:solidFill>
            <a:srgbClr val="F2F2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4" name="Rectangle 13"/>
          <p:cNvSpPr/>
          <p:nvPr/>
        </p:nvSpPr>
        <p:spPr bwMode="auto">
          <a:xfrm>
            <a:off x="10071101" y="3051175"/>
            <a:ext cx="558800" cy="133350"/>
          </a:xfrm>
          <a:prstGeom prst="rect">
            <a:avLst/>
          </a:prstGeom>
          <a:solidFill>
            <a:srgbClr val="F2F2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5" name="Rectangle 14"/>
          <p:cNvSpPr/>
          <p:nvPr/>
        </p:nvSpPr>
        <p:spPr bwMode="auto">
          <a:xfrm>
            <a:off x="9772650" y="3051175"/>
            <a:ext cx="76200" cy="104775"/>
          </a:xfrm>
          <a:prstGeom prst="rect">
            <a:avLst/>
          </a:prstGeom>
          <a:solidFill>
            <a:srgbClr val="F2F2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6" name="Rectangle 15"/>
          <p:cNvSpPr/>
          <p:nvPr/>
        </p:nvSpPr>
        <p:spPr bwMode="auto">
          <a:xfrm>
            <a:off x="8448675" y="990600"/>
            <a:ext cx="669925" cy="242888"/>
          </a:xfrm>
          <a:prstGeom prst="rect">
            <a:avLst/>
          </a:prstGeom>
          <a:solidFill>
            <a:srgbClr val="F2F2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7" name="TextBox 16"/>
          <p:cNvSpPr txBox="1"/>
          <p:nvPr/>
        </p:nvSpPr>
        <p:spPr>
          <a:xfrm>
            <a:off x="8215311" y="3838575"/>
            <a:ext cx="831103" cy="369332"/>
          </a:xfrm>
          <a:prstGeom prst="rect">
            <a:avLst/>
          </a:prstGeom>
          <a:solidFill>
            <a:srgbClr val="F2F2F2"/>
          </a:solidFill>
        </p:spPr>
        <p:txBody>
          <a:bodyPr wrap="square" rtlCol="0">
            <a:spAutoFit/>
          </a:bodyPr>
          <a:lstStyle/>
          <a:p>
            <a:r>
              <a:rPr lang="en-US" b="1" dirty="0" smtClean="0"/>
              <a:t>B 152</a:t>
            </a:r>
            <a:endParaRPr lang="en-US" b="1" dirty="0"/>
          </a:p>
        </p:txBody>
      </p:sp>
      <p:sp>
        <p:nvSpPr>
          <p:cNvPr id="18" name="TextBox 17"/>
          <p:cNvSpPr txBox="1"/>
          <p:nvPr/>
        </p:nvSpPr>
        <p:spPr>
          <a:xfrm>
            <a:off x="9771856" y="1596509"/>
            <a:ext cx="598489" cy="369332"/>
          </a:xfrm>
          <a:prstGeom prst="rect">
            <a:avLst/>
          </a:prstGeom>
          <a:solidFill>
            <a:srgbClr val="F2F2F2"/>
          </a:solidFill>
        </p:spPr>
        <p:txBody>
          <a:bodyPr wrap="square" rtlCol="0">
            <a:spAutoFit/>
          </a:bodyPr>
          <a:lstStyle/>
          <a:p>
            <a:r>
              <a:rPr lang="en-US" b="1" dirty="0" smtClean="0"/>
              <a:t>B 3</a:t>
            </a:r>
            <a:endParaRPr lang="en-US" b="1" dirty="0"/>
          </a:p>
        </p:txBody>
      </p:sp>
      <p:cxnSp>
        <p:nvCxnSpPr>
          <p:cNvPr id="20" name="Straight Arrow Connector 19"/>
          <p:cNvCxnSpPr/>
          <p:nvPr/>
        </p:nvCxnSpPr>
        <p:spPr bwMode="auto">
          <a:xfrm>
            <a:off x="3990975" y="5126038"/>
            <a:ext cx="7186961" cy="1046162"/>
          </a:xfrm>
          <a:prstGeom prst="straightConnector1">
            <a:avLst/>
          </a:prstGeom>
          <a:solidFill>
            <a:srgbClr val="FFFFFF"/>
          </a:solidFill>
          <a:ln w="76200" cap="flat" cmpd="sng" algn="ctr">
            <a:solidFill>
              <a:schemeClr val="bg2"/>
            </a:solidFill>
            <a:prstDash val="solid"/>
            <a:round/>
            <a:headEnd type="none" w="med" len="med"/>
            <a:tailEnd type="triangle"/>
          </a:ln>
          <a:effectLst/>
        </p:spPr>
      </p:cxnSp>
      <p:cxnSp>
        <p:nvCxnSpPr>
          <p:cNvPr id="22" name="Straight Arrow Connector 21"/>
          <p:cNvCxnSpPr/>
          <p:nvPr/>
        </p:nvCxnSpPr>
        <p:spPr bwMode="auto">
          <a:xfrm>
            <a:off x="2977357" y="2823736"/>
            <a:ext cx="6690518" cy="302212"/>
          </a:xfrm>
          <a:prstGeom prst="straightConnector1">
            <a:avLst/>
          </a:prstGeom>
          <a:solidFill>
            <a:srgbClr val="FFFFFF"/>
          </a:solidFill>
          <a:ln w="76200" cap="flat" cmpd="sng" algn="ctr">
            <a:solidFill>
              <a:schemeClr val="bg2"/>
            </a:solidFill>
            <a:prstDash val="solid"/>
            <a:round/>
            <a:headEnd type="none" w="med" len="med"/>
            <a:tailEnd type="triangle"/>
          </a:ln>
          <a:effectLst/>
        </p:spPr>
      </p:cxnSp>
      <p:cxnSp>
        <p:nvCxnSpPr>
          <p:cNvPr id="24" name="Straight Arrow Connector 23"/>
          <p:cNvCxnSpPr/>
          <p:nvPr/>
        </p:nvCxnSpPr>
        <p:spPr bwMode="auto">
          <a:xfrm>
            <a:off x="2472532" y="1643903"/>
            <a:ext cx="6951311" cy="192249"/>
          </a:xfrm>
          <a:prstGeom prst="straightConnector1">
            <a:avLst/>
          </a:prstGeom>
          <a:solidFill>
            <a:srgbClr val="FFFFFF"/>
          </a:solidFill>
          <a:ln w="76200" cap="flat" cmpd="sng" algn="ctr">
            <a:solidFill>
              <a:schemeClr val="bg2"/>
            </a:solidFill>
            <a:prstDash val="solid"/>
            <a:round/>
            <a:headEnd type="none" w="med" len="med"/>
            <a:tailEnd type="triangle"/>
          </a:ln>
          <a:effectLst/>
        </p:spPr>
      </p:cxnSp>
      <p:cxnSp>
        <p:nvCxnSpPr>
          <p:cNvPr id="23" name="Straight Connector 22"/>
          <p:cNvCxnSpPr/>
          <p:nvPr/>
        </p:nvCxnSpPr>
        <p:spPr bwMode="auto">
          <a:xfrm flipH="1" flipV="1">
            <a:off x="8600170" y="6674131"/>
            <a:ext cx="2194560" cy="16036"/>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25" name="Straight Connector 24"/>
          <p:cNvCxnSpPr/>
          <p:nvPr/>
        </p:nvCxnSpPr>
        <p:spPr bwMode="auto">
          <a:xfrm flipV="1">
            <a:off x="10794730" y="6506017"/>
            <a:ext cx="0" cy="18415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26" name="Straight Connector 25"/>
          <p:cNvCxnSpPr/>
          <p:nvPr/>
        </p:nvCxnSpPr>
        <p:spPr bwMode="auto">
          <a:xfrm flipV="1">
            <a:off x="8606520" y="6489981"/>
            <a:ext cx="0" cy="184150"/>
          </a:xfrm>
          <a:prstGeom prst="line">
            <a:avLst/>
          </a:prstGeom>
          <a:solidFill>
            <a:srgbClr val="FFFFFF"/>
          </a:solidFill>
          <a:ln w="38100" cap="flat" cmpd="sng" algn="ctr">
            <a:solidFill>
              <a:srgbClr val="000000"/>
            </a:solidFill>
            <a:prstDash val="solid"/>
            <a:round/>
            <a:headEnd type="none" w="med" len="med"/>
            <a:tailEnd type="none" w="med" len="med"/>
          </a:ln>
          <a:effectLst/>
        </p:spPr>
      </p:cxnSp>
      <p:sp>
        <p:nvSpPr>
          <p:cNvPr id="27" name="TextBox 26"/>
          <p:cNvSpPr txBox="1"/>
          <p:nvPr/>
        </p:nvSpPr>
        <p:spPr>
          <a:xfrm>
            <a:off x="8983210" y="6305315"/>
            <a:ext cx="1416050" cy="369332"/>
          </a:xfrm>
          <a:prstGeom prst="rect">
            <a:avLst/>
          </a:prstGeom>
          <a:noFill/>
        </p:spPr>
        <p:txBody>
          <a:bodyPr wrap="square" rtlCol="0">
            <a:spAutoFit/>
          </a:bodyPr>
          <a:lstStyle/>
          <a:p>
            <a:r>
              <a:rPr lang="en-US" dirty="0" smtClean="0"/>
              <a:t>500 meters</a:t>
            </a:r>
            <a:endParaRPr lang="en-US" dirty="0"/>
          </a:p>
        </p:txBody>
      </p:sp>
    </p:spTree>
    <p:extLst>
      <p:ext uri="{BB962C8B-B14F-4D97-AF65-F5344CB8AC3E}">
        <p14:creationId xmlns:p14="http://schemas.microsoft.com/office/powerpoint/2010/main" val="29240671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Meetings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245889431"/>
              </p:ext>
            </p:extLst>
          </p:nvPr>
        </p:nvGraphicFramePr>
        <p:xfrm>
          <a:off x="1757680" y="975355"/>
          <a:ext cx="8686800" cy="5597691"/>
        </p:xfrm>
        <a:graphic>
          <a:graphicData uri="http://schemas.openxmlformats.org/drawingml/2006/table">
            <a:tbl>
              <a:tblPr/>
              <a:tblGrid>
                <a:gridCol w="1197670">
                  <a:extLst>
                    <a:ext uri="{9D8B030D-6E8A-4147-A177-3AD203B41FA5}">
                      <a16:colId xmlns:a16="http://schemas.microsoft.com/office/drawing/2014/main" val="20000"/>
                    </a:ext>
                  </a:extLst>
                </a:gridCol>
                <a:gridCol w="1164530">
                  <a:extLst>
                    <a:ext uri="{9D8B030D-6E8A-4147-A177-3AD203B41FA5}">
                      <a16:colId xmlns:a16="http://schemas.microsoft.com/office/drawing/2014/main" val="20001"/>
                    </a:ext>
                  </a:extLst>
                </a:gridCol>
                <a:gridCol w="1214120">
                  <a:extLst>
                    <a:ext uri="{9D8B030D-6E8A-4147-A177-3AD203B41FA5}">
                      <a16:colId xmlns:a16="http://schemas.microsoft.com/office/drawing/2014/main" val="20002"/>
                    </a:ext>
                  </a:extLst>
                </a:gridCol>
                <a:gridCol w="211455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gridCol w="1395730">
                  <a:extLst>
                    <a:ext uri="{9D8B030D-6E8A-4147-A177-3AD203B41FA5}">
                      <a16:colId xmlns:a16="http://schemas.microsoft.com/office/drawing/2014/main" val="20005"/>
                    </a:ext>
                  </a:extLst>
                </a:gridCol>
              </a:tblGrid>
              <a:tr h="388090">
                <a:tc>
                  <a:txBody>
                    <a:bodyPr/>
                    <a:lstStyle/>
                    <a:p>
                      <a:pPr algn="l" rtl="0" fontAlgn="b"/>
                      <a:r>
                        <a:rPr lang="en-US" sz="1400" b="1" i="0" u="none" strike="noStrike" dirty="0">
                          <a:solidFill>
                            <a:srgbClr val="000000"/>
                          </a:solidFill>
                          <a:effectLst/>
                          <a:latin typeface="+mj-lt"/>
                        </a:rPr>
                        <a:t>Date</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algn="l" rtl="0" fontAlgn="b"/>
                      <a:r>
                        <a:rPr lang="en-US" sz="1400" b="1" i="0" u="none" strike="noStrike" dirty="0">
                          <a:solidFill>
                            <a:srgbClr val="000000"/>
                          </a:solidFill>
                          <a:effectLst/>
                          <a:latin typeface="+mj-lt"/>
                        </a:rPr>
                        <a:t>WG/CMC</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algn="l" rtl="0" fontAlgn="ctr"/>
                      <a:endParaRPr lang="en-US" sz="1400" b="1" i="0" u="none" strike="noStrike" dirty="0" smtClean="0">
                        <a:solidFill>
                          <a:srgbClr val="000000"/>
                        </a:solidFill>
                        <a:effectLst/>
                        <a:latin typeface="+mj-lt"/>
                      </a:endParaRPr>
                    </a:p>
                    <a:p>
                      <a:pPr algn="l" rtl="0" fontAlgn="ctr"/>
                      <a:r>
                        <a:rPr lang="en-US" sz="1400" b="1" i="0" u="none" strike="noStrike" dirty="0" smtClean="0">
                          <a:solidFill>
                            <a:srgbClr val="000000"/>
                          </a:solidFill>
                          <a:effectLst/>
                          <a:latin typeface="+mj-lt"/>
                        </a:rPr>
                        <a:t>Host</a:t>
                      </a:r>
                      <a:endParaRPr lang="en-US" sz="1400" b="1" i="0" u="none" strike="noStrike" dirty="0">
                        <a:solidFill>
                          <a:srgbClr val="000000"/>
                        </a:solidFill>
                        <a:effectLst/>
                        <a:latin typeface="+mj-lt"/>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algn="l" rtl="0" fontAlgn="ctr"/>
                      <a:endParaRPr lang="en-US" sz="1400" b="1" i="0" u="none" strike="noStrike" dirty="0" smtClean="0">
                        <a:solidFill>
                          <a:srgbClr val="000000"/>
                        </a:solidFill>
                        <a:effectLst/>
                        <a:latin typeface="+mj-lt"/>
                      </a:endParaRPr>
                    </a:p>
                    <a:p>
                      <a:pPr algn="l" rtl="0" fontAlgn="ctr"/>
                      <a:r>
                        <a:rPr lang="en-US" sz="1400" b="1" i="0" u="none" strike="noStrike" dirty="0" smtClean="0">
                          <a:solidFill>
                            <a:srgbClr val="000000"/>
                          </a:solidFill>
                          <a:effectLst/>
                          <a:latin typeface="+mj-lt"/>
                        </a:rPr>
                        <a:t>Location</a:t>
                      </a:r>
                      <a:endParaRPr lang="en-US" sz="1400" b="1" i="0" u="none" strike="noStrike" dirty="0">
                        <a:solidFill>
                          <a:srgbClr val="000000"/>
                        </a:solidFill>
                        <a:effectLst/>
                        <a:latin typeface="+mj-lt"/>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algn="l" rtl="0" fontAlgn="ctr"/>
                      <a:endParaRPr lang="en-US" sz="1400" b="1" i="0" u="none" strike="noStrike" dirty="0" smtClean="0">
                        <a:solidFill>
                          <a:srgbClr val="000000"/>
                        </a:solidFill>
                        <a:effectLst/>
                        <a:latin typeface="+mj-lt"/>
                      </a:endParaRPr>
                    </a:p>
                    <a:p>
                      <a:pPr algn="l" rtl="0" fontAlgn="ctr"/>
                      <a:r>
                        <a:rPr lang="en-US" sz="1400" b="1" i="0" u="none" strike="noStrike" dirty="0" smtClean="0">
                          <a:solidFill>
                            <a:srgbClr val="000000"/>
                          </a:solidFill>
                          <a:effectLst/>
                          <a:latin typeface="+mj-lt"/>
                        </a:rPr>
                        <a:t>Date</a:t>
                      </a:r>
                      <a:endParaRPr lang="en-US" sz="1400" b="1" i="0" u="none" strike="noStrike" dirty="0">
                        <a:solidFill>
                          <a:srgbClr val="000000"/>
                        </a:solidFill>
                        <a:effectLst/>
                        <a:latin typeface="+mj-lt"/>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algn="l" rtl="0" fontAlgn="ctr"/>
                      <a:r>
                        <a:rPr lang="en-US" sz="1400" b="1" i="0" u="none" strike="noStrike" dirty="0" smtClean="0">
                          <a:solidFill>
                            <a:srgbClr val="000000"/>
                          </a:solidFill>
                          <a:effectLst/>
                          <a:latin typeface="+mj-lt"/>
                        </a:rPr>
                        <a:t>Comments</a:t>
                      </a:r>
                      <a:endParaRPr lang="en-US" sz="1400" b="1" i="0" u="none" strike="noStrike" dirty="0">
                        <a:solidFill>
                          <a:srgbClr val="000000"/>
                        </a:solidFill>
                        <a:effectLst/>
                        <a:latin typeface="+mj-lt"/>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36960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mj-lt"/>
                        </a:rPr>
                        <a:t>Spring 2019</a:t>
                      </a:r>
                    </a:p>
                  </a:txBody>
                  <a:tcPr marL="0" marR="0"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40000"/>
                        <a:lumOff val="60000"/>
                      </a:schemeClr>
                    </a:solidFill>
                  </a:tcPr>
                </a:tc>
                <a:tc>
                  <a:txBody>
                    <a:bodyPr/>
                    <a:lstStyle/>
                    <a:p>
                      <a:pPr algn="l" rtl="0" fontAlgn="b"/>
                      <a:r>
                        <a:rPr lang="en-US" sz="1400" b="0" i="0" u="none" strike="noStrike" dirty="0">
                          <a:solidFill>
                            <a:srgbClr val="000000"/>
                          </a:solidFill>
                          <a:effectLst/>
                          <a:latin typeface="+mj-lt"/>
                        </a:rPr>
                        <a:t>WG/CESG</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rtl="0" fontAlgn="b"/>
                      <a:r>
                        <a:rPr lang="en-US" sz="1400" b="0" i="0" u="none" strike="noStrike" dirty="0" smtClean="0">
                          <a:solidFill>
                            <a:srgbClr val="000000"/>
                          </a:solidFill>
                          <a:effectLst/>
                          <a:latin typeface="+mj-lt"/>
                        </a:rPr>
                        <a:t>NASA</a:t>
                      </a:r>
                      <a:endParaRPr lang="en-US" sz="1400" b="0" i="0" u="none" strike="noStrike" dirty="0">
                        <a:solidFill>
                          <a:srgbClr val="000000"/>
                        </a:solidFill>
                        <a:effectLst/>
                        <a:latin typeface="+mj-lt"/>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mj-lt"/>
                        </a:rPr>
                        <a:t>Mountain</a:t>
                      </a:r>
                      <a:r>
                        <a:rPr lang="en-US" sz="1400" b="0" i="0" u="none" strike="noStrike" baseline="0" dirty="0" smtClean="0">
                          <a:solidFill>
                            <a:srgbClr val="000000"/>
                          </a:solidFill>
                          <a:effectLst/>
                          <a:latin typeface="+mj-lt"/>
                        </a:rPr>
                        <a:t> View, CA, USA</a:t>
                      </a:r>
                      <a:endParaRPr lang="en-US" sz="1400" b="0" i="0" u="none" strike="noStrike" dirty="0" smtClean="0">
                        <a:solidFill>
                          <a:srgbClr val="000000"/>
                        </a:solidFill>
                        <a:effectLst/>
                        <a:latin typeface="+mj-lt"/>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mj-lt"/>
                        </a:rPr>
                        <a:t>06-10 May 2019</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rtl="0" fontAlgn="b"/>
                      <a:r>
                        <a:rPr lang="en-US" sz="1400" b="0" i="0" u="none" strike="noStrike" dirty="0">
                          <a:solidFill>
                            <a:srgbClr val="000000"/>
                          </a:solidFill>
                          <a:effectLst/>
                          <a:latin typeface="+mj-lt"/>
                        </a:rPr>
                        <a:t> </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1"/>
                  </a:ext>
                </a:extLst>
              </a:tr>
              <a:tr h="369608">
                <a:tc>
                  <a:txBody>
                    <a:bodyPr/>
                    <a:lstStyle/>
                    <a:p>
                      <a:pPr algn="l" rtl="0" fontAlgn="b"/>
                      <a:r>
                        <a:rPr lang="en-US" sz="1400" b="0" i="0" u="none" strike="noStrike" dirty="0">
                          <a:solidFill>
                            <a:srgbClr val="000000"/>
                          </a:solidFill>
                          <a:effectLst/>
                          <a:latin typeface="+mj-lt"/>
                        </a:rPr>
                        <a:t> </a:t>
                      </a: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rtl="0" fontAlgn="b"/>
                      <a:r>
                        <a:rPr lang="en-US" sz="1400" b="0" i="0" u="none" strike="noStrike" dirty="0">
                          <a:solidFill>
                            <a:srgbClr val="000000"/>
                          </a:solidFill>
                          <a:effectLst/>
                          <a:latin typeface="+mj-lt"/>
                        </a:rPr>
                        <a:t>CMC/SC13</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mj-lt"/>
                        </a:rPr>
                        <a:t>CSA</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mj-lt"/>
                        </a:rPr>
                        <a:t>Montreal, Canada</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mj-lt"/>
                        </a:rPr>
                        <a:t>11-13 June 2019</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rtl="0" fontAlgn="b"/>
                      <a:r>
                        <a:rPr lang="en-US" sz="1400" b="0" i="0" u="none" strike="noStrike" dirty="0">
                          <a:solidFill>
                            <a:srgbClr val="000000"/>
                          </a:solidFill>
                          <a:effectLst/>
                          <a:latin typeface="+mj-lt"/>
                        </a:rPr>
                        <a:t> </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2"/>
                  </a:ext>
                </a:extLst>
              </a:tr>
              <a:tr h="369608">
                <a:tc>
                  <a:txBody>
                    <a:bodyPr/>
                    <a:lstStyle/>
                    <a:p>
                      <a:pPr algn="l" rtl="0" fontAlgn="b"/>
                      <a:r>
                        <a:rPr lang="en-US" sz="1400" b="0" i="0" u="none" strike="noStrike" dirty="0" smtClean="0">
                          <a:solidFill>
                            <a:srgbClr val="000000"/>
                          </a:solidFill>
                          <a:effectLst/>
                          <a:latin typeface="+mj-lt"/>
                        </a:rPr>
                        <a:t>Fall 2019</a:t>
                      </a:r>
                      <a:endParaRPr lang="en-US" sz="1400" b="0" i="0" u="none" strike="noStrike" dirty="0">
                        <a:solidFill>
                          <a:srgbClr val="000000"/>
                        </a:solidFill>
                        <a:effectLst/>
                        <a:latin typeface="+mj-lt"/>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mj-lt"/>
                        </a:rPr>
                        <a:t>WG/CESG</a:t>
                      </a:r>
                      <a:endParaRPr lang="en-US" sz="1400" b="0" i="0" u="none" strike="noStrike" dirty="0">
                        <a:solidFill>
                          <a:srgbClr val="000000"/>
                        </a:solidFill>
                        <a:effectLst/>
                        <a:latin typeface="+mj-lt"/>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mj-lt"/>
                        </a:rPr>
                        <a:t>ESA</a:t>
                      </a:r>
                      <a:endParaRPr lang="en-US" sz="1400" b="0" i="0" u="none" strike="noStrike" dirty="0">
                        <a:solidFill>
                          <a:srgbClr val="000000"/>
                        </a:solidFill>
                        <a:effectLst/>
                        <a:latin typeface="+mj-lt"/>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mj-lt"/>
                        </a:rPr>
                        <a:t>Darmstadt, Germany</a:t>
                      </a:r>
                      <a:endParaRPr lang="en-US" sz="1400" b="0" i="0" u="none" strike="noStrike" dirty="0">
                        <a:solidFill>
                          <a:srgbClr val="000000"/>
                        </a:solidFill>
                        <a:effectLst/>
                        <a:latin typeface="+mj-lt"/>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mj-lt"/>
                        </a:rPr>
                        <a:t>21-25 October 2019</a:t>
                      </a:r>
                      <a:endParaRPr lang="en-US" sz="1400" b="0" i="0" u="none" strike="noStrike" dirty="0">
                        <a:solidFill>
                          <a:srgbClr val="000000"/>
                        </a:solidFill>
                        <a:effectLst/>
                        <a:latin typeface="+mj-lt"/>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mj-lt"/>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9608">
                <a:tc>
                  <a:txBody>
                    <a:bodyPr/>
                    <a:lstStyle/>
                    <a:p>
                      <a:pPr algn="l" rtl="0" fontAlgn="b"/>
                      <a:endParaRPr lang="en-US" sz="1400" b="0" i="0" u="none" strike="noStrike" dirty="0">
                        <a:solidFill>
                          <a:srgbClr val="000000"/>
                        </a:solidFill>
                        <a:effectLst/>
                        <a:latin typeface="+mj-lt"/>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mj-lt"/>
                        </a:rPr>
                        <a:t>CMC/SC13</a:t>
                      </a:r>
                      <a:endParaRPr lang="en-US" sz="1400" b="0" i="0" u="none" strike="noStrike" dirty="0">
                        <a:solidFill>
                          <a:srgbClr val="000000"/>
                        </a:solidFill>
                        <a:effectLst/>
                        <a:latin typeface="+mj-lt"/>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mj-lt"/>
                        </a:rPr>
                        <a:t>ESA</a:t>
                      </a:r>
                      <a:endParaRPr lang="en-US" sz="1400" b="0" i="0" u="none" strike="noStrike" dirty="0">
                        <a:solidFill>
                          <a:srgbClr val="000000"/>
                        </a:solidFill>
                        <a:effectLst/>
                        <a:latin typeface="+mj-lt"/>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mj-lt"/>
                        </a:rPr>
                        <a:t>Darmstadt, Germany</a:t>
                      </a:r>
                      <a:endParaRPr lang="en-US" sz="1400" b="0" i="0" u="none" strike="noStrike" dirty="0">
                        <a:solidFill>
                          <a:srgbClr val="000000"/>
                        </a:solidFill>
                        <a:effectLst/>
                        <a:latin typeface="+mj-lt"/>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mj-lt"/>
                        </a:rPr>
                        <a:t>28-30 October 2019</a:t>
                      </a:r>
                      <a:endParaRPr lang="en-US" sz="1400" b="0" i="0" u="none" strike="noStrike" dirty="0">
                        <a:solidFill>
                          <a:srgbClr val="000000"/>
                        </a:solidFill>
                        <a:effectLst/>
                        <a:latin typeface="+mj-lt"/>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mj-lt"/>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69608">
                <a:tc>
                  <a:txBody>
                    <a:bodyPr/>
                    <a:lstStyle/>
                    <a:p>
                      <a:pPr algn="l" rtl="0" fontAlgn="b"/>
                      <a:r>
                        <a:rPr lang="en-US" sz="1400" b="0" i="0" u="none" strike="noStrike" dirty="0" smtClean="0">
                          <a:solidFill>
                            <a:srgbClr val="000000"/>
                          </a:solidFill>
                          <a:effectLst/>
                          <a:latin typeface="+mj-lt"/>
                        </a:rPr>
                        <a:t>Spring 2020</a:t>
                      </a:r>
                      <a:endParaRPr lang="en-US" sz="1400" b="0" i="0" u="none" strike="noStrike" dirty="0">
                        <a:solidFill>
                          <a:srgbClr val="000000"/>
                        </a:solidFill>
                        <a:effectLst/>
                        <a:latin typeface="+mj-lt"/>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mj-lt"/>
                        </a:rPr>
                        <a:t>WG/CESG</a:t>
                      </a:r>
                      <a:endParaRPr lang="en-US" sz="1400" b="0" i="0" u="none" strike="noStrike" dirty="0">
                        <a:solidFill>
                          <a:srgbClr val="000000"/>
                        </a:solidFill>
                        <a:effectLst/>
                        <a:latin typeface="+mj-lt"/>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mj-lt"/>
                        </a:rPr>
                        <a:t>NASA</a:t>
                      </a:r>
                      <a:endParaRPr lang="en-US" sz="1400" b="0" i="0" u="none" strike="noStrike" dirty="0">
                        <a:solidFill>
                          <a:srgbClr val="000000"/>
                        </a:solidFill>
                        <a:effectLst/>
                        <a:latin typeface="+mj-lt"/>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mj-lt"/>
                        </a:rPr>
                        <a:t>Huntsville, AL,</a:t>
                      </a:r>
                      <a:r>
                        <a:rPr lang="en-US" sz="1400" b="0" i="0" u="none" strike="noStrike" baseline="0" dirty="0" smtClean="0">
                          <a:solidFill>
                            <a:srgbClr val="000000"/>
                          </a:solidFill>
                          <a:effectLst/>
                          <a:latin typeface="+mj-lt"/>
                        </a:rPr>
                        <a:t> </a:t>
                      </a:r>
                      <a:r>
                        <a:rPr lang="en-US" sz="1400" b="0" i="0" u="none" strike="noStrike" dirty="0" smtClean="0">
                          <a:solidFill>
                            <a:srgbClr val="000000"/>
                          </a:solidFill>
                          <a:effectLst/>
                          <a:latin typeface="+mj-lt"/>
                        </a:rPr>
                        <a:t>USA</a:t>
                      </a:r>
                      <a:endParaRPr lang="en-US" sz="1400" b="0" i="0" u="none" strike="noStrike" dirty="0">
                        <a:solidFill>
                          <a:srgbClr val="000000"/>
                        </a:solidFill>
                        <a:effectLst/>
                        <a:latin typeface="+mj-lt"/>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mj-lt"/>
                        </a:rPr>
                        <a:t>TBD Date</a:t>
                      </a:r>
                      <a:endParaRPr lang="en-US" sz="1400" b="0" i="0" u="none" strike="noStrike" dirty="0">
                        <a:solidFill>
                          <a:srgbClr val="000000"/>
                        </a:solidFill>
                        <a:effectLst/>
                        <a:latin typeface="+mj-lt"/>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mj-lt"/>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69608">
                <a:tc>
                  <a:txBody>
                    <a:bodyPr/>
                    <a:lstStyle/>
                    <a:p>
                      <a:pPr algn="l" rtl="0" fontAlgn="b"/>
                      <a:endParaRPr lang="en-US" sz="1400" b="0" i="0" u="none" strike="noStrike" dirty="0">
                        <a:solidFill>
                          <a:srgbClr val="000000"/>
                        </a:solidFill>
                        <a:effectLst/>
                        <a:latin typeface="+mj-lt"/>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mj-lt"/>
                        </a:rPr>
                        <a:t>CMC/SC13</a:t>
                      </a:r>
                      <a:endParaRPr lang="en-US" sz="1400" b="0" i="0" u="none" strike="noStrike" dirty="0">
                        <a:solidFill>
                          <a:srgbClr val="000000"/>
                        </a:solidFill>
                        <a:effectLst/>
                        <a:latin typeface="+mj-lt"/>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mj-lt"/>
                        </a:rPr>
                        <a:t>JAXA</a:t>
                      </a:r>
                      <a:endParaRPr lang="en-US" sz="1400" b="0" i="0" u="none" strike="noStrike" dirty="0">
                        <a:solidFill>
                          <a:srgbClr val="000000"/>
                        </a:solidFill>
                        <a:effectLst/>
                        <a:latin typeface="+mj-lt"/>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mj-lt"/>
                        </a:rPr>
                        <a:t>Tokyo, Japan</a:t>
                      </a:r>
                      <a:endParaRPr lang="en-US" sz="1400" b="0" i="0" u="none" strike="noStrike" dirty="0">
                        <a:solidFill>
                          <a:srgbClr val="000000"/>
                        </a:solidFill>
                        <a:effectLst/>
                        <a:latin typeface="+mj-lt"/>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mj-lt"/>
                        </a:rPr>
                        <a:t>TBD Date</a:t>
                      </a:r>
                      <a:endParaRPr lang="en-US" sz="1400" b="0" i="0" u="none" strike="noStrike" dirty="0">
                        <a:solidFill>
                          <a:srgbClr val="000000"/>
                        </a:solidFill>
                        <a:effectLst/>
                        <a:latin typeface="+mj-lt"/>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mj-lt"/>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66067">
                <a:tc>
                  <a:txBody>
                    <a:bodyPr/>
                    <a:lstStyle/>
                    <a:p>
                      <a:pPr algn="l" rtl="0" fontAlgn="b"/>
                      <a:r>
                        <a:rPr lang="en-US" sz="1400" b="0" i="0" u="none" strike="noStrike" dirty="0" smtClean="0">
                          <a:solidFill>
                            <a:srgbClr val="000000"/>
                          </a:solidFill>
                          <a:effectLst/>
                          <a:latin typeface="+mj-lt"/>
                        </a:rPr>
                        <a:t>Fall 2020</a:t>
                      </a:r>
                      <a:endParaRPr lang="en-US" sz="1400" b="0" i="0" u="none" strike="noStrike" dirty="0">
                        <a:solidFill>
                          <a:srgbClr val="000000"/>
                        </a:solidFill>
                        <a:effectLst/>
                        <a:latin typeface="+mj-lt"/>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mj-lt"/>
                        </a:rPr>
                        <a:t>WG/CESG</a:t>
                      </a:r>
                      <a:endParaRPr lang="en-US" sz="1400" b="0" i="0" u="none" strike="noStrike" dirty="0">
                        <a:solidFill>
                          <a:srgbClr val="000000"/>
                        </a:solidFill>
                        <a:effectLst/>
                        <a:latin typeface="+mj-lt"/>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mj-lt"/>
                        </a:rPr>
                        <a:t>CNES</a:t>
                      </a:r>
                      <a:endParaRPr lang="en-US" sz="1400" b="0" i="0" u="none" strike="noStrike" dirty="0">
                        <a:solidFill>
                          <a:srgbClr val="000000"/>
                        </a:solidFill>
                        <a:effectLst/>
                        <a:latin typeface="+mj-lt"/>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mj-lt"/>
                        </a:rPr>
                        <a:t>France</a:t>
                      </a:r>
                      <a:endParaRPr lang="en-US" sz="1400" b="0" i="0" u="none" strike="noStrike" dirty="0">
                        <a:solidFill>
                          <a:srgbClr val="000000"/>
                        </a:solidFill>
                        <a:effectLst/>
                        <a:latin typeface="+mj-lt"/>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mj-lt"/>
                        </a:rPr>
                        <a:t>TBD Date</a:t>
                      </a:r>
                      <a:endParaRPr lang="en-US" sz="1400" b="0" i="0" u="none" strike="noStrike" dirty="0">
                        <a:solidFill>
                          <a:srgbClr val="000000"/>
                        </a:solidFill>
                        <a:effectLst/>
                        <a:latin typeface="+mj-lt"/>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mj-lt"/>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69608">
                <a:tc>
                  <a:txBody>
                    <a:bodyPr/>
                    <a:lstStyle/>
                    <a:p>
                      <a:pPr algn="l" rtl="0" fontAlgn="b"/>
                      <a:endParaRPr lang="en-US" sz="1400" b="0" i="0" u="none" strike="noStrike" dirty="0">
                        <a:solidFill>
                          <a:srgbClr val="000000"/>
                        </a:solidFill>
                        <a:effectLst/>
                        <a:latin typeface="+mj-lt"/>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mj-lt"/>
                        </a:rPr>
                        <a:t>CMC/SC13</a:t>
                      </a:r>
                      <a:endParaRPr lang="en-US" sz="1400" b="0" i="0" u="none" strike="noStrike" dirty="0">
                        <a:solidFill>
                          <a:srgbClr val="000000"/>
                        </a:solidFill>
                        <a:effectLst/>
                        <a:latin typeface="+mj-lt"/>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mj-lt"/>
                        </a:rPr>
                        <a:t>CNES</a:t>
                      </a:r>
                      <a:endParaRPr lang="en-US" sz="1400" b="0" i="0" u="none" strike="noStrike" dirty="0">
                        <a:solidFill>
                          <a:srgbClr val="000000"/>
                        </a:solidFill>
                        <a:effectLst/>
                        <a:latin typeface="+mj-lt"/>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mj-lt"/>
                        </a:rPr>
                        <a:t>France</a:t>
                      </a:r>
                      <a:endParaRPr lang="en-US" sz="1400" b="0" i="0" u="none" strike="noStrike" dirty="0">
                        <a:solidFill>
                          <a:srgbClr val="000000"/>
                        </a:solidFill>
                        <a:effectLst/>
                        <a:latin typeface="+mj-lt"/>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mj-lt"/>
                        </a:rPr>
                        <a:t>TBD Date</a:t>
                      </a:r>
                      <a:endParaRPr lang="en-US" sz="1400" b="0" i="0" u="none" strike="noStrike" dirty="0">
                        <a:solidFill>
                          <a:srgbClr val="000000"/>
                        </a:solidFill>
                        <a:effectLst/>
                        <a:latin typeface="+mj-lt"/>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mj-lt"/>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69608">
                <a:tc>
                  <a:txBody>
                    <a:bodyPr/>
                    <a:lstStyle/>
                    <a:p>
                      <a:pPr algn="l" rtl="0" fontAlgn="b"/>
                      <a:r>
                        <a:rPr lang="en-US" sz="1400" b="0" i="0" u="none" strike="noStrike" dirty="0" smtClean="0">
                          <a:solidFill>
                            <a:srgbClr val="000000"/>
                          </a:solidFill>
                          <a:effectLst/>
                          <a:latin typeface="+mj-lt"/>
                        </a:rPr>
                        <a:t>Spring 2021</a:t>
                      </a:r>
                      <a:endParaRPr lang="en-US" sz="1400" b="0" i="0" u="none" strike="noStrike" dirty="0">
                        <a:solidFill>
                          <a:srgbClr val="000000"/>
                        </a:solidFill>
                        <a:effectLst/>
                        <a:latin typeface="+mj-lt"/>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mj-lt"/>
                        </a:rPr>
                        <a:t>WG/CESG</a:t>
                      </a:r>
                      <a:endParaRPr lang="en-US" sz="1400" b="0" i="0" u="none" strike="noStrike" dirty="0">
                        <a:solidFill>
                          <a:srgbClr val="000000"/>
                        </a:solidFill>
                        <a:effectLst/>
                        <a:latin typeface="+mj-lt"/>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mj-lt"/>
                        </a:rPr>
                        <a:t>NASA</a:t>
                      </a:r>
                      <a:endParaRPr lang="en-US" sz="1400" b="0" i="0" u="none" strike="noStrike" dirty="0">
                        <a:solidFill>
                          <a:srgbClr val="000000"/>
                        </a:solidFill>
                        <a:effectLst/>
                        <a:latin typeface="+mj-lt"/>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mj-lt"/>
                        </a:rPr>
                        <a:t>USA</a:t>
                      </a:r>
                      <a:endParaRPr lang="en-US" sz="1400" b="0" i="0" u="none" strike="noStrike" dirty="0">
                        <a:solidFill>
                          <a:srgbClr val="000000"/>
                        </a:solidFill>
                        <a:effectLst/>
                        <a:latin typeface="+mj-lt"/>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mj-lt"/>
                        </a:rPr>
                        <a:t>TBD Date</a:t>
                      </a:r>
                      <a:endParaRPr lang="en-US" sz="1400" b="0" i="0" u="none" strike="noStrike" dirty="0">
                        <a:solidFill>
                          <a:srgbClr val="000000"/>
                        </a:solidFill>
                        <a:effectLst/>
                        <a:latin typeface="+mj-lt"/>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mj-lt"/>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69608">
                <a:tc>
                  <a:txBody>
                    <a:bodyPr/>
                    <a:lstStyle/>
                    <a:p>
                      <a:pPr algn="l" rtl="0" fontAlgn="b"/>
                      <a:endParaRPr lang="en-US" sz="1400" b="0" i="0" u="none" strike="noStrike" dirty="0">
                        <a:solidFill>
                          <a:srgbClr val="000000"/>
                        </a:solidFill>
                        <a:effectLst/>
                        <a:latin typeface="+mj-lt"/>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mj-lt"/>
                        </a:rPr>
                        <a:t>CMC/SC13</a:t>
                      </a:r>
                      <a:endParaRPr lang="en-US" sz="1400" b="0" i="0" u="none" strike="noStrike" dirty="0">
                        <a:solidFill>
                          <a:srgbClr val="000000"/>
                        </a:solidFill>
                        <a:effectLst/>
                        <a:latin typeface="+mj-lt"/>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mj-lt"/>
                        </a:rPr>
                        <a:t>INPE</a:t>
                      </a:r>
                      <a:endParaRPr lang="en-US" sz="1400" b="0" i="0" u="none" strike="noStrike" dirty="0">
                        <a:solidFill>
                          <a:srgbClr val="000000"/>
                        </a:solidFill>
                        <a:effectLst/>
                        <a:latin typeface="+mj-lt"/>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mj-lt"/>
                        </a:rPr>
                        <a:t>Brazil</a:t>
                      </a:r>
                      <a:endParaRPr lang="en-US" sz="1400" b="0" i="0" u="none" strike="noStrike" dirty="0">
                        <a:solidFill>
                          <a:srgbClr val="000000"/>
                        </a:solidFill>
                        <a:effectLst/>
                        <a:latin typeface="+mj-lt"/>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mj-lt"/>
                        </a:rPr>
                        <a:t>TBD Date</a:t>
                      </a:r>
                      <a:endParaRPr lang="en-US" sz="1400" b="0" i="0" u="none" strike="noStrike" dirty="0">
                        <a:solidFill>
                          <a:srgbClr val="000000"/>
                        </a:solidFill>
                        <a:effectLst/>
                        <a:latin typeface="+mj-lt"/>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mj-lt"/>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69608">
                <a:tc>
                  <a:txBody>
                    <a:bodyPr/>
                    <a:lstStyle/>
                    <a:p>
                      <a:pPr algn="l" rtl="0" fontAlgn="b"/>
                      <a:r>
                        <a:rPr lang="en-US" sz="1400" b="0" i="0" u="none" strike="noStrike" dirty="0" smtClean="0">
                          <a:solidFill>
                            <a:srgbClr val="000000"/>
                          </a:solidFill>
                          <a:effectLst/>
                          <a:latin typeface="+mj-lt"/>
                        </a:rPr>
                        <a:t>Fall</a:t>
                      </a:r>
                      <a:r>
                        <a:rPr lang="en-US" sz="1400" b="0" i="0" u="none" strike="noStrike" baseline="0" dirty="0" smtClean="0">
                          <a:solidFill>
                            <a:srgbClr val="000000"/>
                          </a:solidFill>
                          <a:effectLst/>
                          <a:latin typeface="+mj-lt"/>
                        </a:rPr>
                        <a:t> 2021</a:t>
                      </a:r>
                      <a:endParaRPr lang="en-US" sz="1400" b="0" i="0" u="none" strike="noStrike" dirty="0">
                        <a:solidFill>
                          <a:srgbClr val="000000"/>
                        </a:solidFill>
                        <a:effectLst/>
                        <a:latin typeface="+mj-lt"/>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mj-lt"/>
                        </a:rPr>
                        <a:t>WG/CESG</a:t>
                      </a:r>
                      <a:endParaRPr lang="en-US" sz="1400" b="0" i="0" u="none" strike="noStrike" dirty="0">
                        <a:solidFill>
                          <a:srgbClr val="000000"/>
                        </a:solidFill>
                        <a:effectLst/>
                        <a:latin typeface="+mj-lt"/>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mj-lt"/>
                        </a:rPr>
                        <a:t>ESA</a:t>
                      </a:r>
                      <a:endParaRPr lang="en-US" sz="1400" b="0" i="0" u="none" strike="noStrike" dirty="0">
                        <a:solidFill>
                          <a:srgbClr val="000000"/>
                        </a:solidFill>
                        <a:effectLst/>
                        <a:latin typeface="+mj-lt"/>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mj-lt"/>
                        </a:rPr>
                        <a:t>TBD</a:t>
                      </a:r>
                      <a:endParaRPr lang="en-US" sz="1400" b="0" i="0" u="none" strike="noStrike" dirty="0">
                        <a:solidFill>
                          <a:srgbClr val="000000"/>
                        </a:solidFill>
                        <a:effectLst/>
                        <a:latin typeface="+mj-lt"/>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mj-lt"/>
                        </a:rPr>
                        <a:t>TBD Date</a:t>
                      </a:r>
                      <a:endParaRPr lang="en-US" sz="1400" b="0" i="0" u="none" strike="noStrike" dirty="0">
                        <a:solidFill>
                          <a:srgbClr val="000000"/>
                        </a:solidFill>
                        <a:effectLst/>
                        <a:latin typeface="+mj-lt"/>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mj-lt"/>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69608">
                <a:tc>
                  <a:txBody>
                    <a:bodyPr/>
                    <a:lstStyle/>
                    <a:p>
                      <a:pPr algn="l" rtl="0" fontAlgn="b"/>
                      <a:endParaRPr lang="en-US" sz="1400" b="0" i="0" u="none" strike="noStrike" dirty="0">
                        <a:solidFill>
                          <a:srgbClr val="000000"/>
                        </a:solidFill>
                        <a:effectLst/>
                        <a:latin typeface="+mj-lt"/>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mj-lt"/>
                        </a:rPr>
                        <a:t>CMC/SC13</a:t>
                      </a:r>
                      <a:endParaRPr lang="en-US" sz="1400" b="0" i="0" u="none" strike="noStrike" dirty="0">
                        <a:solidFill>
                          <a:srgbClr val="000000"/>
                        </a:solidFill>
                        <a:effectLst/>
                        <a:latin typeface="+mj-lt"/>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mj-lt"/>
                        </a:rPr>
                        <a:t>ESA</a:t>
                      </a:r>
                      <a:endParaRPr lang="en-US" sz="1400" b="0" i="0" u="none" strike="noStrike" dirty="0">
                        <a:solidFill>
                          <a:srgbClr val="000000"/>
                        </a:solidFill>
                        <a:effectLst/>
                        <a:latin typeface="+mj-lt"/>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mj-lt"/>
                        </a:rPr>
                        <a:t>TBD</a:t>
                      </a:r>
                      <a:endParaRPr lang="en-US" sz="1400" b="0" i="0" u="none" strike="noStrike" dirty="0">
                        <a:solidFill>
                          <a:srgbClr val="000000"/>
                        </a:solidFill>
                        <a:effectLst/>
                        <a:latin typeface="+mj-lt"/>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mj-lt"/>
                        </a:rPr>
                        <a:t>TBD</a:t>
                      </a:r>
                      <a:r>
                        <a:rPr lang="en-US" sz="1400" b="0" i="0" u="none" strike="noStrike" baseline="0" dirty="0" smtClean="0">
                          <a:solidFill>
                            <a:srgbClr val="000000"/>
                          </a:solidFill>
                          <a:effectLst/>
                          <a:latin typeface="+mj-lt"/>
                        </a:rPr>
                        <a:t> Date</a:t>
                      </a:r>
                      <a:endParaRPr lang="en-US" sz="1400" b="0" i="0" u="none" strike="noStrike" dirty="0">
                        <a:solidFill>
                          <a:srgbClr val="000000"/>
                        </a:solidFill>
                        <a:effectLst/>
                        <a:latin typeface="+mj-lt"/>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mj-lt"/>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69608">
                <a:tc>
                  <a:txBody>
                    <a:bodyPr/>
                    <a:lstStyle/>
                    <a:p>
                      <a:pPr algn="l" rtl="0" fontAlgn="b"/>
                      <a:r>
                        <a:rPr lang="en-US" sz="1400" b="0" i="0" u="none" strike="noStrike" dirty="0" smtClean="0">
                          <a:solidFill>
                            <a:srgbClr val="000000"/>
                          </a:solidFill>
                          <a:effectLst/>
                          <a:latin typeface="+mj-lt"/>
                        </a:rPr>
                        <a:t>Spring</a:t>
                      </a:r>
                      <a:r>
                        <a:rPr lang="en-US" sz="1400" b="0" i="0" u="none" strike="noStrike" baseline="0" dirty="0" smtClean="0">
                          <a:solidFill>
                            <a:srgbClr val="000000"/>
                          </a:solidFill>
                          <a:effectLst/>
                          <a:latin typeface="+mj-lt"/>
                        </a:rPr>
                        <a:t> 2022</a:t>
                      </a:r>
                      <a:endParaRPr lang="en-US" sz="1400" b="0" i="0" u="none" strike="noStrike" dirty="0">
                        <a:solidFill>
                          <a:srgbClr val="000000"/>
                        </a:solidFill>
                        <a:effectLst/>
                        <a:latin typeface="+mj-lt"/>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mj-lt"/>
                        </a:rPr>
                        <a:t>WG/CESG</a:t>
                      </a:r>
                      <a:endParaRPr lang="en-US" sz="1400" b="0" i="0" u="none" strike="noStrike" dirty="0">
                        <a:solidFill>
                          <a:srgbClr val="000000"/>
                        </a:solidFill>
                        <a:effectLst/>
                        <a:latin typeface="+mj-lt"/>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mj-lt"/>
                        </a:rPr>
                        <a:t>NASA</a:t>
                      </a:r>
                      <a:endParaRPr lang="en-US" sz="1400" b="0" i="0" u="none" strike="noStrike" dirty="0">
                        <a:solidFill>
                          <a:srgbClr val="000000"/>
                        </a:solidFill>
                        <a:effectLst/>
                        <a:latin typeface="+mj-lt"/>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mj-lt"/>
                        </a:rPr>
                        <a:t>USA</a:t>
                      </a:r>
                      <a:endParaRPr lang="en-US" sz="1400" b="0" i="0" u="none" strike="noStrike" dirty="0">
                        <a:solidFill>
                          <a:srgbClr val="000000"/>
                        </a:solidFill>
                        <a:effectLst/>
                        <a:latin typeface="+mj-lt"/>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mj-lt"/>
                        </a:rPr>
                        <a:t>TBD Date</a:t>
                      </a:r>
                      <a:endParaRPr lang="en-US" sz="1400" b="0" i="0" u="none" strike="noStrike" dirty="0">
                        <a:solidFill>
                          <a:srgbClr val="000000"/>
                        </a:solidFill>
                        <a:effectLst/>
                        <a:latin typeface="+mj-lt"/>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mj-lt"/>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369608">
                <a:tc>
                  <a:txBody>
                    <a:bodyPr/>
                    <a:lstStyle/>
                    <a:p>
                      <a:pPr algn="l" rtl="0" fontAlgn="b"/>
                      <a:endParaRPr lang="en-US" sz="1400" b="0" i="0" u="none" strike="noStrike" dirty="0">
                        <a:solidFill>
                          <a:srgbClr val="000000"/>
                        </a:solidFill>
                        <a:effectLst/>
                        <a:latin typeface="+mj-lt"/>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mj-lt"/>
                        </a:rPr>
                        <a:t>CMC/SC13</a:t>
                      </a:r>
                      <a:endParaRPr lang="en-US" sz="1400" b="0" i="0" u="none" strike="noStrike" dirty="0">
                        <a:solidFill>
                          <a:srgbClr val="000000"/>
                        </a:solidFill>
                        <a:effectLst/>
                        <a:latin typeface="+mj-lt"/>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mj-lt"/>
                        </a:rPr>
                        <a:t>ROSCOSMOS</a:t>
                      </a:r>
                      <a:endParaRPr lang="en-US" sz="1400" b="0" i="0" u="none" strike="noStrike" dirty="0">
                        <a:solidFill>
                          <a:srgbClr val="000000"/>
                        </a:solidFill>
                        <a:effectLst/>
                        <a:latin typeface="+mj-lt"/>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mj-lt"/>
                        </a:rPr>
                        <a:t>TBD</a:t>
                      </a:r>
                      <a:endParaRPr lang="en-US" sz="1400" b="0" i="0" u="none" strike="noStrike" dirty="0">
                        <a:solidFill>
                          <a:srgbClr val="000000"/>
                        </a:solidFill>
                        <a:effectLst/>
                        <a:latin typeface="+mj-lt"/>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mj-lt"/>
                        </a:rPr>
                        <a:t>TBD</a:t>
                      </a:r>
                      <a:r>
                        <a:rPr lang="en-US" sz="1400" b="0" i="0" u="none" strike="noStrike" baseline="0" dirty="0" smtClean="0">
                          <a:solidFill>
                            <a:srgbClr val="000000"/>
                          </a:solidFill>
                          <a:effectLst/>
                          <a:latin typeface="+mj-lt"/>
                        </a:rPr>
                        <a:t> Date</a:t>
                      </a:r>
                      <a:endParaRPr lang="en-US" sz="1400" b="0" i="0" u="none" strike="noStrike" dirty="0">
                        <a:solidFill>
                          <a:srgbClr val="000000"/>
                        </a:solidFill>
                        <a:effectLst/>
                        <a:latin typeface="+mj-lt"/>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mj-lt"/>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bl>
          </a:graphicData>
        </a:graphic>
      </p:graphicFrame>
      <p:sp>
        <p:nvSpPr>
          <p:cNvPr id="5" name="Left Arrow 4"/>
          <p:cNvSpPr/>
          <p:nvPr/>
        </p:nvSpPr>
        <p:spPr bwMode="auto">
          <a:xfrm>
            <a:off x="9187180" y="1206424"/>
            <a:ext cx="1143000" cy="762000"/>
          </a:xfrm>
          <a:prstGeom prst="leftArrow">
            <a:avLst>
              <a:gd name="adj1" fmla="val 50000"/>
              <a:gd name="adj2" fmla="val 47778"/>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r>
              <a:rPr lang="en-US" sz="2000" b="1" dirty="0">
                <a:solidFill>
                  <a:prstClr val="white"/>
                </a:solidFill>
                <a:latin typeface="Arial"/>
              </a:rPr>
              <a:t>4</a:t>
            </a:r>
            <a:r>
              <a:rPr lang="en-US" sz="2000" b="1" dirty="0" smtClean="0">
                <a:solidFill>
                  <a:prstClr val="white"/>
                </a:solidFill>
                <a:latin typeface="Arial"/>
              </a:rPr>
              <a:t>-Day</a:t>
            </a:r>
          </a:p>
        </p:txBody>
      </p:sp>
      <p:sp>
        <p:nvSpPr>
          <p:cNvPr id="6" name="Left Arrow 5"/>
          <p:cNvSpPr/>
          <p:nvPr/>
        </p:nvSpPr>
        <p:spPr bwMode="auto">
          <a:xfrm>
            <a:off x="9187180" y="1968424"/>
            <a:ext cx="1143000" cy="762000"/>
          </a:xfrm>
          <a:prstGeom prst="leftArrow">
            <a:avLst>
              <a:gd name="adj1" fmla="val 50000"/>
              <a:gd name="adj2" fmla="val 47778"/>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r>
              <a:rPr lang="en-US" sz="2000" b="1" dirty="0">
                <a:solidFill>
                  <a:prstClr val="white"/>
                </a:solidFill>
                <a:latin typeface="Arial"/>
              </a:rPr>
              <a:t>4</a:t>
            </a:r>
            <a:r>
              <a:rPr lang="en-US" sz="2000" b="1" dirty="0" smtClean="0">
                <a:solidFill>
                  <a:prstClr val="white"/>
                </a:solidFill>
                <a:latin typeface="Arial"/>
              </a:rPr>
              <a:t>-Day</a:t>
            </a:r>
          </a:p>
        </p:txBody>
      </p:sp>
    </p:spTree>
    <p:extLst>
      <p:ext uri="{BB962C8B-B14F-4D97-AF65-F5344CB8AC3E}">
        <p14:creationId xmlns:p14="http://schemas.microsoft.com/office/powerpoint/2010/main" val="2807971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meetings – Fall 2019</a:t>
            </a:r>
            <a:endParaRPr lang="en-US" dirty="0"/>
          </a:p>
        </p:txBody>
      </p:sp>
      <p:sp>
        <p:nvSpPr>
          <p:cNvPr id="3" name="Content Placeholder 2"/>
          <p:cNvSpPr>
            <a:spLocks noGrp="1"/>
          </p:cNvSpPr>
          <p:nvPr>
            <p:ph idx="1"/>
          </p:nvPr>
        </p:nvSpPr>
        <p:spPr>
          <a:xfrm>
            <a:off x="2133600" y="838200"/>
            <a:ext cx="8382000" cy="5486400"/>
          </a:xfrm>
        </p:spPr>
        <p:txBody>
          <a:bodyPr/>
          <a:lstStyle/>
          <a:p>
            <a:pPr algn="ctr">
              <a:buNone/>
            </a:pPr>
            <a:r>
              <a:rPr lang="en-US" sz="1800" dirty="0"/>
              <a:t>Hosted by ESA</a:t>
            </a:r>
          </a:p>
          <a:p>
            <a:pPr>
              <a:buNone/>
            </a:pPr>
            <a:r>
              <a:rPr lang="en-US" sz="1800" dirty="0"/>
              <a:t>		</a:t>
            </a:r>
          </a:p>
          <a:p>
            <a:pPr marL="463550" lvl="1" indent="0">
              <a:buNone/>
            </a:pPr>
            <a:r>
              <a:rPr lang="en-US" sz="1800" dirty="0"/>
              <a:t>Date:	21</a:t>
            </a:r>
            <a:r>
              <a:rPr lang="en-US" sz="1800" baseline="30000" dirty="0"/>
              <a:t>st</a:t>
            </a:r>
            <a:r>
              <a:rPr lang="en-US" sz="1800" dirty="0"/>
              <a:t> Oct – 30</a:t>
            </a:r>
            <a:r>
              <a:rPr lang="en-US" sz="1800" baseline="30000" dirty="0"/>
              <a:t>th</a:t>
            </a:r>
            <a:r>
              <a:rPr lang="en-US" sz="1800" dirty="0"/>
              <a:t> Oct 2019</a:t>
            </a:r>
          </a:p>
          <a:p>
            <a:pPr marL="463550" lvl="1" indent="0">
              <a:buNone/>
            </a:pPr>
            <a:r>
              <a:rPr lang="en-US" sz="1800" dirty="0"/>
              <a:t>Location:	Darmstadt, Conference Centre + ESA/ESOC</a:t>
            </a:r>
          </a:p>
          <a:p>
            <a:pPr>
              <a:buFont typeface="Arial" charset="0"/>
              <a:buChar char="•"/>
            </a:pPr>
            <a:endParaRPr lang="en-US" sz="1600" dirty="0"/>
          </a:p>
        </p:txBody>
      </p:sp>
      <p:pic>
        <p:nvPicPr>
          <p:cNvPr id="4" name="Picture 3"/>
          <p:cNvPicPr>
            <a:picLocks noChangeAspect="1"/>
          </p:cNvPicPr>
          <p:nvPr/>
        </p:nvPicPr>
        <p:blipFill>
          <a:blip r:embed="rId2"/>
          <a:stretch>
            <a:fillRect/>
          </a:stretch>
        </p:blipFill>
        <p:spPr>
          <a:xfrm>
            <a:off x="1766858" y="2473325"/>
            <a:ext cx="4942995" cy="240347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0993" y="3289131"/>
            <a:ext cx="4520740" cy="3018536"/>
          </a:xfrm>
          <a:prstGeom prst="rect">
            <a:avLst/>
          </a:prstGeom>
        </p:spPr>
      </p:pic>
    </p:spTree>
    <p:extLst>
      <p:ext uri="{BB962C8B-B14F-4D97-AF65-F5344CB8AC3E}">
        <p14:creationId xmlns:p14="http://schemas.microsoft.com/office/powerpoint/2010/main" val="2189606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meetings – Fall 2019</a:t>
            </a:r>
            <a:endParaRPr lang="en-US" dirty="0"/>
          </a:p>
        </p:txBody>
      </p:sp>
      <p:sp>
        <p:nvSpPr>
          <p:cNvPr id="3" name="Content Placeholder 2"/>
          <p:cNvSpPr>
            <a:spLocks noGrp="1"/>
          </p:cNvSpPr>
          <p:nvPr>
            <p:ph idx="1"/>
          </p:nvPr>
        </p:nvSpPr>
        <p:spPr>
          <a:xfrm>
            <a:off x="2133600" y="838200"/>
            <a:ext cx="8382000" cy="5486400"/>
          </a:xfrm>
        </p:spPr>
        <p:txBody>
          <a:bodyPr/>
          <a:lstStyle/>
          <a:p>
            <a:pPr>
              <a:buFont typeface="Arial" charset="0"/>
              <a:buChar char="•"/>
            </a:pPr>
            <a:endParaRPr lang="en-US" sz="1800" dirty="0"/>
          </a:p>
          <a:p>
            <a:pPr>
              <a:buFont typeface="Arial" charset="0"/>
              <a:buChar char="•"/>
            </a:pPr>
            <a:r>
              <a:rPr lang="en-US" sz="1800" dirty="0"/>
              <a:t>Technical Meeting will last 4 days  (21</a:t>
            </a:r>
            <a:r>
              <a:rPr lang="en-US" sz="1800" baseline="30000" dirty="0"/>
              <a:t>st</a:t>
            </a:r>
            <a:r>
              <a:rPr lang="en-US" sz="1800" dirty="0"/>
              <a:t> Oct - 24</a:t>
            </a:r>
            <a:r>
              <a:rPr lang="en-US" sz="1800" baseline="30000" dirty="0"/>
              <a:t>th</a:t>
            </a:r>
            <a:r>
              <a:rPr lang="en-US" sz="1800" dirty="0"/>
              <a:t> Oct 2019)</a:t>
            </a:r>
          </a:p>
          <a:p>
            <a:pPr>
              <a:buFont typeface="Arial" charset="0"/>
              <a:buChar char="•"/>
            </a:pPr>
            <a:r>
              <a:rPr lang="en-US" sz="1800" dirty="0"/>
              <a:t>Contract with </a:t>
            </a:r>
            <a:r>
              <a:rPr lang="en-US" sz="1800" dirty="0" err="1"/>
              <a:t>Darmstadtium</a:t>
            </a:r>
            <a:r>
              <a:rPr lang="en-US" sz="1800" dirty="0"/>
              <a:t> Conference Centre has been signed</a:t>
            </a:r>
          </a:p>
          <a:p>
            <a:pPr lvl="1">
              <a:buFont typeface="Wingdings" charset="2"/>
              <a:buChar char="ü"/>
            </a:pPr>
            <a:r>
              <a:rPr lang="en-US" sz="1800" dirty="0"/>
              <a:t>Large plenary meeting room booked for 21</a:t>
            </a:r>
            <a:r>
              <a:rPr lang="en-US" sz="1800" baseline="30000" dirty="0"/>
              <a:t>st</a:t>
            </a:r>
            <a:r>
              <a:rPr lang="en-US" sz="1800" dirty="0"/>
              <a:t> morning</a:t>
            </a:r>
          </a:p>
          <a:p>
            <a:pPr lvl="1">
              <a:buFont typeface="Wingdings" charset="2"/>
              <a:buChar char="ü"/>
            </a:pPr>
            <a:r>
              <a:rPr lang="en-US" sz="1800" dirty="0"/>
              <a:t>12 rooms for technical meetings, internet, projectors, coffee breaks</a:t>
            </a:r>
          </a:p>
          <a:p>
            <a:pPr lvl="1">
              <a:buFont typeface="Wingdings" charset="2"/>
              <a:buChar char="ü"/>
            </a:pPr>
            <a:r>
              <a:rPr lang="en-US" sz="1800" dirty="0"/>
              <a:t>Non-host budgeted </a:t>
            </a:r>
            <a:r>
              <a:rPr lang="en-US" sz="1800" dirty="0" smtClean="0"/>
              <a:t>lunch, </a:t>
            </a:r>
            <a:r>
              <a:rPr lang="en-US" sz="1800" dirty="0"/>
              <a:t>arranged with the </a:t>
            </a:r>
            <a:r>
              <a:rPr lang="en-US" sz="1800" dirty="0" err="1"/>
              <a:t>Darmstadtium</a:t>
            </a:r>
            <a:r>
              <a:rPr lang="en-US" sz="1800" dirty="0"/>
              <a:t> at ~10</a:t>
            </a:r>
            <a:r>
              <a:rPr lang="en-US" sz="1800" dirty="0" smtClean="0"/>
              <a:t>€</a:t>
            </a:r>
            <a:endParaRPr lang="en-US" sz="1800" dirty="0"/>
          </a:p>
          <a:p>
            <a:pPr>
              <a:buFont typeface="Arial" charset="0"/>
              <a:buChar char="•"/>
            </a:pPr>
            <a:r>
              <a:rPr lang="en-US" sz="1800" dirty="0"/>
              <a:t>Extra meetings rooms (if needed) will be available at ESOC </a:t>
            </a:r>
          </a:p>
          <a:p>
            <a:pPr>
              <a:buFont typeface="Arial" charset="0"/>
              <a:buChar char="•"/>
            </a:pPr>
            <a:endParaRPr lang="en-US" sz="1800" dirty="0"/>
          </a:p>
          <a:p>
            <a:pPr>
              <a:buFont typeface="Arial" charset="0"/>
              <a:buChar char="•"/>
            </a:pPr>
            <a:r>
              <a:rPr lang="en-US" sz="1800" dirty="0"/>
              <a:t>CESG meeting will be held at ESOC on Friday 25</a:t>
            </a:r>
            <a:r>
              <a:rPr lang="en-US" sz="1800" baseline="30000" dirty="0"/>
              <a:t>th</a:t>
            </a:r>
            <a:r>
              <a:rPr lang="en-US" sz="1800" dirty="0"/>
              <a:t> Oct 2019</a:t>
            </a:r>
          </a:p>
          <a:p>
            <a:pPr>
              <a:buFont typeface="Arial" charset="0"/>
              <a:buChar char="•"/>
            </a:pPr>
            <a:endParaRPr lang="en-US" sz="1800" dirty="0"/>
          </a:p>
          <a:p>
            <a:pPr>
              <a:buFont typeface="Arial" charset="0"/>
              <a:buChar char="•"/>
            </a:pPr>
            <a:r>
              <a:rPr lang="en-US" sz="1800" dirty="0"/>
              <a:t>CMC meetings (+ ISO SC13) will be held at ESOC from 28</a:t>
            </a:r>
            <a:r>
              <a:rPr lang="en-US" sz="1800" baseline="30000" dirty="0"/>
              <a:t>th</a:t>
            </a:r>
            <a:r>
              <a:rPr lang="en-US" sz="1800" dirty="0"/>
              <a:t> Oct until 30</a:t>
            </a:r>
            <a:r>
              <a:rPr lang="en-US" sz="1800" baseline="30000" dirty="0"/>
              <a:t>th</a:t>
            </a:r>
            <a:r>
              <a:rPr lang="en-US" sz="1800" dirty="0"/>
              <a:t>  Oct </a:t>
            </a:r>
          </a:p>
          <a:p>
            <a:pPr>
              <a:buFont typeface="Arial" charset="0"/>
              <a:buChar char="•"/>
            </a:pPr>
            <a:r>
              <a:rPr lang="en-US" sz="1800" dirty="0"/>
              <a:t>2 meeting rooms booked at ESOC from 25</a:t>
            </a:r>
            <a:r>
              <a:rPr lang="en-US" sz="1800" baseline="30000" dirty="0"/>
              <a:t>th</a:t>
            </a:r>
            <a:r>
              <a:rPr lang="en-US" sz="1800" dirty="0"/>
              <a:t> - 30</a:t>
            </a:r>
            <a:r>
              <a:rPr lang="en-US" sz="1800" baseline="30000" dirty="0"/>
              <a:t>th</a:t>
            </a:r>
            <a:r>
              <a:rPr lang="en-US" sz="1800" dirty="0"/>
              <a:t> Oct</a:t>
            </a:r>
          </a:p>
          <a:p>
            <a:pPr>
              <a:buFont typeface="Arial" charset="0"/>
              <a:buChar char="•"/>
            </a:pPr>
            <a:r>
              <a:rPr lang="en-US" sz="1800" dirty="0"/>
              <a:t>CMC host dinner (tbc) will be held on Monday 28</a:t>
            </a:r>
            <a:r>
              <a:rPr lang="en-US" sz="1800" baseline="30000" dirty="0"/>
              <a:t>th</a:t>
            </a:r>
            <a:r>
              <a:rPr lang="en-US" sz="1800" dirty="0"/>
              <a:t> Oct</a:t>
            </a:r>
          </a:p>
        </p:txBody>
      </p:sp>
    </p:spTree>
    <p:extLst>
      <p:ext uri="{BB962C8B-B14F-4D97-AF65-F5344CB8AC3E}">
        <p14:creationId xmlns:p14="http://schemas.microsoft.com/office/powerpoint/2010/main" val="1609379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rotWithShape="1">
          <a:blip r:embed="rId2" cstate="print"/>
          <a:srcRect r="25754" b="9396"/>
          <a:stretch/>
        </p:blipFill>
        <p:spPr bwMode="auto">
          <a:xfrm>
            <a:off x="4913825" y="105567"/>
            <a:ext cx="2376153" cy="804863"/>
          </a:xfrm>
          <a:prstGeom prst="rect">
            <a:avLst/>
          </a:prstGeom>
          <a:noFill/>
          <a:ln w="9525">
            <a:noFill/>
            <a:miter lim="800000"/>
            <a:headEnd/>
            <a:tailEnd/>
          </a:ln>
        </p:spPr>
      </p:pic>
      <p:sp>
        <p:nvSpPr>
          <p:cNvPr id="3" name="TextBox 2"/>
          <p:cNvSpPr txBox="1"/>
          <p:nvPr/>
        </p:nvSpPr>
        <p:spPr>
          <a:xfrm>
            <a:off x="3435337" y="1061732"/>
            <a:ext cx="5333127" cy="2369880"/>
          </a:xfrm>
          <a:prstGeom prst="rect">
            <a:avLst/>
          </a:prstGeom>
          <a:noFill/>
        </p:spPr>
        <p:txBody>
          <a:bodyPr wrap="none">
            <a:spAutoFit/>
          </a:bodyPr>
          <a:lstStyle/>
          <a:p>
            <a:pPr algn="ctr" eaLnBrk="0" hangingPunct="0">
              <a:defRPr/>
            </a:pPr>
            <a:r>
              <a:rPr lang="en-US" sz="4000" b="1" dirty="0">
                <a:solidFill>
                  <a:srgbClr val="000099"/>
                </a:solidFill>
                <a:effectLst>
                  <a:outerShdw blurRad="38100" dist="38100" dir="2700000" algn="tl">
                    <a:srgbClr val="000000">
                      <a:alpha val="43137"/>
                    </a:srgbClr>
                  </a:outerShdw>
                </a:effectLst>
                <a:latin typeface="+mn-lt"/>
              </a:rPr>
              <a:t>CCSDS Technical Editors:</a:t>
            </a:r>
          </a:p>
          <a:p>
            <a:pPr algn="ctr" eaLnBrk="0" hangingPunct="0">
              <a:defRPr/>
            </a:pPr>
            <a:r>
              <a:rPr lang="en-US" sz="4000" b="1" dirty="0">
                <a:solidFill>
                  <a:srgbClr val="000099"/>
                </a:solidFill>
                <a:effectLst>
                  <a:outerShdw blurRad="38100" dist="38100" dir="2700000" algn="tl">
                    <a:srgbClr val="000000">
                      <a:alpha val="43137"/>
                    </a:srgbClr>
                  </a:outerShdw>
                </a:effectLst>
                <a:latin typeface="+mn-lt"/>
              </a:rPr>
              <a:t>“Boot Camp”</a:t>
            </a:r>
          </a:p>
          <a:p>
            <a:pPr algn="ctr" eaLnBrk="0" hangingPunct="0">
              <a:defRPr/>
            </a:pPr>
            <a:endParaRPr lang="en-US" sz="800" b="1" dirty="0">
              <a:solidFill>
                <a:srgbClr val="000099"/>
              </a:solidFill>
              <a:effectLst>
                <a:outerShdw blurRad="38100" dist="38100" dir="2700000" algn="tl">
                  <a:srgbClr val="000000">
                    <a:alpha val="43137"/>
                  </a:srgbClr>
                </a:outerShdw>
              </a:effectLst>
              <a:latin typeface="+mn-lt"/>
            </a:endParaRPr>
          </a:p>
          <a:p>
            <a:pPr algn="ctr" eaLnBrk="0" hangingPunct="0">
              <a:defRPr/>
            </a:pPr>
            <a:r>
              <a:rPr lang="en-US" sz="2000" b="1" dirty="0">
                <a:solidFill>
                  <a:srgbClr val="000099"/>
                </a:solidFill>
                <a:effectLst>
                  <a:outerShdw blurRad="38100" dist="38100" dir="2700000" algn="tl">
                    <a:srgbClr val="000000">
                      <a:alpha val="43137"/>
                    </a:srgbClr>
                  </a:outerShdw>
                </a:effectLst>
                <a:latin typeface="+mn-lt"/>
              </a:rPr>
              <a:t>Tom Gannett - CCSDS Chief Technical </a:t>
            </a:r>
            <a:r>
              <a:rPr lang="en-US" sz="2000" b="1" dirty="0" smtClean="0">
                <a:solidFill>
                  <a:srgbClr val="000099"/>
                </a:solidFill>
                <a:effectLst>
                  <a:outerShdw blurRad="38100" dist="38100" dir="2700000" algn="tl">
                    <a:srgbClr val="000000">
                      <a:alpha val="43137"/>
                    </a:srgbClr>
                  </a:outerShdw>
                </a:effectLst>
                <a:latin typeface="+mn-lt"/>
              </a:rPr>
              <a:t>Editor</a:t>
            </a:r>
          </a:p>
          <a:p>
            <a:pPr algn="ctr" eaLnBrk="0" hangingPunct="0">
              <a:defRPr/>
            </a:pPr>
            <a:r>
              <a:rPr lang="en-US" sz="2000" b="1" dirty="0">
                <a:solidFill>
                  <a:srgbClr val="000099"/>
                </a:solidFill>
                <a:effectLst>
                  <a:outerShdw blurRad="38100" dist="38100" dir="2700000" algn="tl">
                    <a:srgbClr val="000000">
                      <a:alpha val="43137"/>
                    </a:srgbClr>
                  </a:outerShdw>
                </a:effectLst>
                <a:latin typeface="+mn-lt"/>
              </a:rPr>
              <a:t>Peter Shames – CCSDS SEA Area Director</a:t>
            </a:r>
          </a:p>
          <a:p>
            <a:pPr algn="ctr" eaLnBrk="0" hangingPunct="0">
              <a:defRPr/>
            </a:pPr>
            <a:endParaRPr lang="en-US" sz="2000" b="1" dirty="0">
              <a:solidFill>
                <a:srgbClr val="000099"/>
              </a:solidFill>
              <a:effectLst>
                <a:outerShdw blurRad="38100" dist="38100" dir="2700000" algn="tl">
                  <a:srgbClr val="000000">
                    <a:alpha val="43137"/>
                  </a:srgbClr>
                </a:outerShdw>
              </a:effectLst>
              <a:latin typeface="+mn-lt"/>
            </a:endParaRPr>
          </a:p>
        </p:txBody>
      </p:sp>
      <p:sp>
        <p:nvSpPr>
          <p:cNvPr id="4" name="Rectangle 3"/>
          <p:cNvSpPr/>
          <p:nvPr/>
        </p:nvSpPr>
        <p:spPr>
          <a:xfrm>
            <a:off x="2177600" y="3262266"/>
            <a:ext cx="7848600" cy="1200150"/>
          </a:xfrm>
          <a:prstGeom prst="rect">
            <a:avLst/>
          </a:prstGeom>
        </p:spPr>
        <p:txBody>
          <a:bodyPr>
            <a:spAutoFit/>
          </a:bodyPr>
          <a:lstStyle/>
          <a:p>
            <a:pPr eaLnBrk="0" hangingPunct="0">
              <a:defRPr/>
            </a:pPr>
            <a:r>
              <a:rPr lang="en-US" sz="1800" dirty="0">
                <a:latin typeface="+mn-lt"/>
                <a:cs typeface="Arial" pitchFamily="34" charset="0"/>
              </a:rPr>
              <a:t>The purpose of the technical editor “boot camp” is to improve overall quality and enable faster processing of documents submitted to the Secretariat by familiarizing working group technical editors with CCSDS requirements for </a:t>
            </a:r>
            <a:r>
              <a:rPr lang="en-US" sz="1800" i="1" u="sng" dirty="0">
                <a:latin typeface="+mn-lt"/>
                <a:cs typeface="Arial" pitchFamily="34" charset="0"/>
              </a:rPr>
              <a:t>technical content</a:t>
            </a:r>
            <a:r>
              <a:rPr lang="en-US" sz="1800" dirty="0">
                <a:latin typeface="+mn-lt"/>
                <a:cs typeface="Arial" pitchFamily="34" charset="0"/>
              </a:rPr>
              <a:t>, </a:t>
            </a:r>
            <a:r>
              <a:rPr lang="en-US" sz="1800" i="1" u="sng" dirty="0">
                <a:latin typeface="+mn-lt"/>
                <a:cs typeface="Arial" pitchFamily="34" charset="0"/>
              </a:rPr>
              <a:t>publication style </a:t>
            </a:r>
            <a:r>
              <a:rPr lang="en-US" sz="1800" dirty="0">
                <a:latin typeface="+mn-lt"/>
                <a:cs typeface="Arial" pitchFamily="34" charset="0"/>
              </a:rPr>
              <a:t>and </a:t>
            </a:r>
            <a:r>
              <a:rPr lang="en-US" sz="1800" i="1" u="sng" dirty="0">
                <a:latin typeface="+mn-lt"/>
                <a:cs typeface="Arial" pitchFamily="34" charset="0"/>
              </a:rPr>
              <a:t>procedures for document submission.</a:t>
            </a:r>
          </a:p>
        </p:txBody>
      </p:sp>
      <p:sp>
        <p:nvSpPr>
          <p:cNvPr id="5" name="Rectangle 4"/>
          <p:cNvSpPr/>
          <p:nvPr/>
        </p:nvSpPr>
        <p:spPr>
          <a:xfrm>
            <a:off x="2368100" y="4794609"/>
            <a:ext cx="7467600" cy="923925"/>
          </a:xfrm>
          <a:prstGeom prst="rect">
            <a:avLst/>
          </a:prstGeom>
        </p:spPr>
        <p:txBody>
          <a:bodyPr>
            <a:spAutoFit/>
          </a:bodyPr>
          <a:lstStyle/>
          <a:p>
            <a:pPr eaLnBrk="0" hangingPunct="0">
              <a:defRPr/>
            </a:pPr>
            <a:r>
              <a:rPr lang="en-US" sz="1800" b="1" u="sng" dirty="0" smtClean="0">
                <a:solidFill>
                  <a:srgbClr val="CC3300"/>
                </a:solidFill>
                <a:effectLst>
                  <a:outerShdw blurRad="38100" dist="38100" dir="2700000" algn="tl">
                    <a:srgbClr val="000000">
                      <a:alpha val="43137"/>
                    </a:srgbClr>
                  </a:outerShdw>
                </a:effectLst>
                <a:latin typeface="+mn-lt"/>
                <a:cs typeface="Arial" pitchFamily="34" charset="0"/>
              </a:rPr>
              <a:t>IT IS MANDATORY THAT ANY PERSON ASSIGNED </a:t>
            </a:r>
            <a:r>
              <a:rPr lang="en-US" sz="1800" b="1" u="sng" dirty="0">
                <a:solidFill>
                  <a:srgbClr val="CC3300"/>
                </a:solidFill>
                <a:effectLst>
                  <a:outerShdw blurRad="38100" dist="38100" dir="2700000" algn="tl">
                    <a:srgbClr val="000000">
                      <a:alpha val="43137"/>
                    </a:srgbClr>
                  </a:outerShdw>
                </a:effectLst>
                <a:latin typeface="+mn-lt"/>
                <a:cs typeface="Arial" pitchFamily="34" charset="0"/>
              </a:rPr>
              <a:t>TO BE THE EDITOR OF A  CCSDS </a:t>
            </a:r>
            <a:r>
              <a:rPr lang="en-US" sz="1800" b="1" u="sng" dirty="0" smtClean="0">
                <a:solidFill>
                  <a:srgbClr val="CC3300"/>
                </a:solidFill>
                <a:effectLst>
                  <a:outerShdw blurRad="38100" dist="38100" dir="2700000" algn="tl">
                    <a:srgbClr val="000000">
                      <a:alpha val="43137"/>
                    </a:srgbClr>
                  </a:outerShdw>
                </a:effectLst>
                <a:latin typeface="+mn-lt"/>
                <a:cs typeface="Arial" pitchFamily="34" charset="0"/>
              </a:rPr>
              <a:t>DOCUMENT ATTEND A BOOT CAMP.  </a:t>
            </a:r>
            <a:endParaRPr lang="en-US" sz="1800" b="1" u="sng" dirty="0">
              <a:solidFill>
                <a:srgbClr val="CC3300"/>
              </a:solidFill>
              <a:effectLst>
                <a:outerShdw blurRad="38100" dist="38100" dir="2700000" algn="tl">
                  <a:srgbClr val="000000">
                    <a:alpha val="43137"/>
                  </a:srgbClr>
                </a:outerShdw>
              </a:effectLst>
              <a:latin typeface="+mn-lt"/>
              <a:cs typeface="Arial" pitchFamily="34" charset="0"/>
            </a:endParaRPr>
          </a:p>
          <a:p>
            <a:pPr eaLnBrk="0" hangingPunct="0">
              <a:defRPr/>
            </a:pPr>
            <a:r>
              <a:rPr lang="en-US" sz="1800" dirty="0">
                <a:latin typeface="+mn-lt"/>
                <a:cs typeface="Arial" pitchFamily="34" charset="0"/>
              </a:rPr>
              <a:t>This week, Boot Camp </a:t>
            </a:r>
            <a:r>
              <a:rPr lang="en-US" sz="1800" dirty="0" smtClean="0">
                <a:latin typeface="+mn-lt"/>
                <a:cs typeface="Arial" pitchFamily="34" charset="0"/>
              </a:rPr>
              <a:t>is scheduled for:</a:t>
            </a:r>
            <a:endParaRPr lang="en-US" sz="1800" dirty="0">
              <a:latin typeface="+mn-lt"/>
              <a:cs typeface="Arial" pitchFamily="34" charset="0"/>
            </a:endParaRPr>
          </a:p>
        </p:txBody>
      </p:sp>
      <p:grpSp>
        <p:nvGrpSpPr>
          <p:cNvPr id="6" name="Group 12"/>
          <p:cNvGrpSpPr>
            <a:grpSpLocks/>
          </p:cNvGrpSpPr>
          <p:nvPr/>
        </p:nvGrpSpPr>
        <p:grpSpPr bwMode="auto">
          <a:xfrm>
            <a:off x="2863400" y="5867910"/>
            <a:ext cx="6477000" cy="795040"/>
            <a:chOff x="1600200" y="5498068"/>
            <a:chExt cx="5943600" cy="795013"/>
          </a:xfrm>
        </p:grpSpPr>
        <p:sp>
          <p:nvSpPr>
            <p:cNvPr id="7" name="Rectangle 6"/>
            <p:cNvSpPr/>
            <p:nvPr/>
          </p:nvSpPr>
          <p:spPr>
            <a:xfrm>
              <a:off x="1600200" y="5831432"/>
              <a:ext cx="3048000" cy="369319"/>
            </a:xfrm>
            <a:prstGeom prst="rect">
              <a:avLst/>
            </a:prstGeom>
          </p:spPr>
          <p:txBody>
            <a:bodyPr>
              <a:spAutoFit/>
            </a:bodyPr>
            <a:lstStyle/>
            <a:p>
              <a:pPr eaLnBrk="0" hangingPunct="0">
                <a:defRPr/>
              </a:pPr>
              <a:r>
                <a:rPr lang="en-US" b="1" dirty="0" smtClean="0">
                  <a:solidFill>
                    <a:schemeClr val="accent1">
                      <a:lumMod val="75000"/>
                    </a:schemeClr>
                  </a:solidFill>
                  <a:effectLst>
                    <a:outerShdw blurRad="38100" dist="38100" dir="2700000" algn="tl">
                      <a:srgbClr val="000000">
                        <a:alpha val="43137"/>
                      </a:srgbClr>
                    </a:outerShdw>
                  </a:effectLst>
                  <a:latin typeface="+mn-lt"/>
                  <a:cs typeface="Arial" pitchFamily="34" charset="0"/>
                </a:rPr>
                <a:t>Thursday,     </a:t>
              </a:r>
              <a:r>
                <a:rPr lang="en-US" b="1" dirty="0" smtClean="0">
                  <a:solidFill>
                    <a:schemeClr val="accent1">
                      <a:lumMod val="75000"/>
                    </a:schemeClr>
                  </a:solidFill>
                  <a:effectLst>
                    <a:outerShdw blurRad="38100" dist="38100" dir="2700000" algn="tl">
                      <a:srgbClr val="000000">
                        <a:alpha val="43137"/>
                      </a:srgbClr>
                    </a:outerShdw>
                  </a:effectLst>
                  <a:latin typeface="+mn-lt"/>
                  <a:cs typeface="Arial" pitchFamily="34" charset="0"/>
                </a:rPr>
                <a:t>08:45- 12:30</a:t>
              </a:r>
              <a:endParaRPr lang="en-US" b="1" dirty="0">
                <a:solidFill>
                  <a:schemeClr val="accent1">
                    <a:lumMod val="75000"/>
                  </a:schemeClr>
                </a:solidFill>
                <a:effectLst>
                  <a:outerShdw blurRad="38100" dist="38100" dir="2700000" algn="tl">
                    <a:srgbClr val="000000">
                      <a:alpha val="43137"/>
                    </a:srgbClr>
                  </a:outerShdw>
                </a:effectLst>
                <a:latin typeface="+mn-lt"/>
                <a:cs typeface="Arial" pitchFamily="34" charset="0"/>
              </a:endParaRPr>
            </a:p>
          </p:txBody>
        </p:sp>
        <p:sp>
          <p:nvSpPr>
            <p:cNvPr id="8" name="Rectangle 7"/>
            <p:cNvSpPr/>
            <p:nvPr/>
          </p:nvSpPr>
          <p:spPr>
            <a:xfrm>
              <a:off x="5105400" y="5831432"/>
              <a:ext cx="2438400" cy="461649"/>
            </a:xfrm>
            <a:prstGeom prst="rect">
              <a:avLst/>
            </a:prstGeom>
          </p:spPr>
          <p:txBody>
            <a:bodyPr>
              <a:spAutoFit/>
            </a:bodyPr>
            <a:lstStyle/>
            <a:p>
              <a:pPr eaLnBrk="0" hangingPunct="0">
                <a:defRPr/>
              </a:pPr>
              <a:endParaRPr lang="en-US" b="1" dirty="0">
                <a:solidFill>
                  <a:schemeClr val="accent1">
                    <a:lumMod val="75000"/>
                  </a:schemeClr>
                </a:solidFill>
                <a:effectLst>
                  <a:outerShdw blurRad="38100" dist="38100" dir="2700000" algn="tl">
                    <a:srgbClr val="000000">
                      <a:alpha val="43137"/>
                    </a:srgbClr>
                  </a:outerShdw>
                </a:effectLst>
                <a:latin typeface="+mn-lt"/>
                <a:cs typeface="Arial" pitchFamily="34" charset="0"/>
              </a:endParaRPr>
            </a:p>
          </p:txBody>
        </p:sp>
        <p:sp>
          <p:nvSpPr>
            <p:cNvPr id="9" name="Rectangle 8"/>
            <p:cNvSpPr/>
            <p:nvPr/>
          </p:nvSpPr>
          <p:spPr>
            <a:xfrm>
              <a:off x="1600200" y="5498068"/>
              <a:ext cx="2438400" cy="461947"/>
            </a:xfrm>
            <a:prstGeom prst="rect">
              <a:avLst/>
            </a:prstGeom>
          </p:spPr>
          <p:txBody>
            <a:bodyPr>
              <a:spAutoFit/>
            </a:bodyPr>
            <a:lstStyle/>
            <a:p>
              <a:pPr eaLnBrk="0" hangingPunct="0">
                <a:defRPr/>
              </a:pPr>
              <a:r>
                <a:rPr lang="en-US" b="1" u="sng" dirty="0">
                  <a:solidFill>
                    <a:schemeClr val="accent1">
                      <a:lumMod val="75000"/>
                    </a:schemeClr>
                  </a:solidFill>
                  <a:effectLst>
                    <a:outerShdw blurRad="38100" dist="38100" dir="2700000" algn="tl">
                      <a:srgbClr val="000000">
                        <a:alpha val="43137"/>
                      </a:srgbClr>
                    </a:outerShdw>
                  </a:effectLst>
                  <a:latin typeface="+mn-lt"/>
                  <a:cs typeface="Arial" pitchFamily="34" charset="0"/>
                </a:rPr>
                <a:t>Session</a:t>
              </a:r>
            </a:p>
          </p:txBody>
        </p:sp>
        <p:sp>
          <p:nvSpPr>
            <p:cNvPr id="10" name="Rectangle 9"/>
            <p:cNvSpPr/>
            <p:nvPr/>
          </p:nvSpPr>
          <p:spPr>
            <a:xfrm>
              <a:off x="5105400" y="5498068"/>
              <a:ext cx="2438400" cy="461947"/>
            </a:xfrm>
            <a:prstGeom prst="rect">
              <a:avLst/>
            </a:prstGeom>
          </p:spPr>
          <p:txBody>
            <a:bodyPr>
              <a:spAutoFit/>
            </a:bodyPr>
            <a:lstStyle/>
            <a:p>
              <a:pPr eaLnBrk="0" hangingPunct="0">
                <a:defRPr/>
              </a:pPr>
              <a:r>
                <a:rPr lang="en-US" b="1" u="sng" dirty="0">
                  <a:solidFill>
                    <a:schemeClr val="accent1">
                      <a:lumMod val="75000"/>
                    </a:schemeClr>
                  </a:solidFill>
                  <a:effectLst>
                    <a:outerShdw blurRad="38100" dist="38100" dir="2700000" algn="tl">
                      <a:srgbClr val="000000">
                        <a:alpha val="43137"/>
                      </a:srgbClr>
                    </a:outerShdw>
                  </a:effectLst>
                  <a:latin typeface="+mn-lt"/>
                  <a:cs typeface="Arial" pitchFamily="34" charset="0"/>
                </a:rPr>
                <a:t>Room</a:t>
              </a:r>
            </a:p>
          </p:txBody>
        </p:sp>
      </p:gr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16600" y="1705651"/>
            <a:ext cx="1219200" cy="1082040"/>
          </a:xfrm>
          <a:prstGeom prst="rect">
            <a:avLst/>
          </a:prstGeom>
          <a:noFill/>
          <a:ln w="19050">
            <a:solidFill>
              <a:srgbClr val="00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001" y="1718399"/>
            <a:ext cx="1600200" cy="105654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bwMode="auto">
          <a:xfrm>
            <a:off x="6683169" y="6201284"/>
            <a:ext cx="3321538" cy="369332"/>
          </a:xfrm>
          <a:prstGeom prst="rect">
            <a:avLst/>
          </a:prstGeom>
        </p:spPr>
        <p:txBody>
          <a:bodyPr>
            <a:spAutoFit/>
          </a:bodyPr>
          <a:lstStyle/>
          <a:p>
            <a:pPr eaLnBrk="0" hangingPunct="0">
              <a:defRPr/>
            </a:pPr>
            <a:r>
              <a:rPr lang="en-US" b="1" dirty="0" smtClean="0">
                <a:solidFill>
                  <a:schemeClr val="accent1">
                    <a:lumMod val="75000"/>
                  </a:schemeClr>
                </a:solidFill>
                <a:effectLst>
                  <a:outerShdw blurRad="38100" dist="38100" dir="2700000" algn="tl">
                    <a:srgbClr val="000000">
                      <a:alpha val="43137"/>
                    </a:srgbClr>
                  </a:outerShdw>
                </a:effectLst>
                <a:cs typeface="Arial" pitchFamily="34" charset="0"/>
              </a:rPr>
              <a:t>Building 152 Room 108</a:t>
            </a:r>
            <a:endParaRPr lang="en-US" b="1" dirty="0">
              <a:solidFill>
                <a:schemeClr val="accent1">
                  <a:lumMod val="75000"/>
                </a:schemeClr>
              </a:solidFill>
              <a:effectLst>
                <a:outerShdw blurRad="38100" dist="38100" dir="2700000" algn="tl">
                  <a:srgbClr val="000000">
                    <a:alpha val="43137"/>
                  </a:srgbClr>
                </a:outerShdw>
              </a:effectLst>
              <a:latin typeface="+mn-lt"/>
              <a:cs typeface="Arial" pitchFamily="34" charset="0"/>
            </a:endParaRPr>
          </a:p>
        </p:txBody>
      </p:sp>
    </p:spTree>
    <p:extLst>
      <p:ext uri="{BB962C8B-B14F-4D97-AF65-F5344CB8AC3E}">
        <p14:creationId xmlns:p14="http://schemas.microsoft.com/office/powerpoint/2010/main" val="3650072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148" y="1182295"/>
            <a:ext cx="4867275"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1616299" y="274639"/>
            <a:ext cx="8229600" cy="1143000"/>
          </a:xfrm>
          <a:prstGeom prst="rect">
            <a:avLst/>
          </a:prstGeom>
        </p:spPr>
        <p:txBody>
          <a:bodyPr/>
          <a:lst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a:lstStyle>
          <a:p>
            <a:r>
              <a:rPr lang="en-US" kern="0" dirty="0" smtClean="0">
                <a:solidFill>
                  <a:schemeClr val="accent1">
                    <a:lumMod val="50000"/>
                  </a:schemeClr>
                </a:solidFill>
                <a:effectLst>
                  <a:outerShdw blurRad="38100" dist="38100" dir="2700000" algn="tl">
                    <a:srgbClr val="000000">
                      <a:alpha val="43137"/>
                    </a:srgbClr>
                  </a:outerShdw>
                </a:effectLst>
              </a:rPr>
              <a:t>CCSDS Overview </a:t>
            </a:r>
            <a:endParaRPr lang="en-US" kern="0" dirty="0">
              <a:solidFill>
                <a:schemeClr val="accent1">
                  <a:lumMod val="50000"/>
                </a:schemeClr>
              </a:solidFill>
              <a:effectLst>
                <a:outerShdw blurRad="38100" dist="38100" dir="2700000" algn="tl">
                  <a:srgbClr val="000000">
                    <a:alpha val="43137"/>
                  </a:srgbClr>
                </a:outerShdw>
              </a:effectLst>
            </a:endParaRPr>
          </a:p>
        </p:txBody>
      </p:sp>
      <p:sp>
        <p:nvSpPr>
          <p:cNvPr id="4" name="Text Box 10"/>
          <p:cNvSpPr txBox="1">
            <a:spLocks noChangeArrowheads="1"/>
          </p:cNvSpPr>
          <p:nvPr/>
        </p:nvSpPr>
        <p:spPr bwMode="auto">
          <a:xfrm>
            <a:off x="5402421" y="906855"/>
            <a:ext cx="5349204" cy="2693045"/>
          </a:xfrm>
          <a:prstGeom prst="rect">
            <a:avLst/>
          </a:prstGeom>
          <a:solidFill>
            <a:schemeClr val="bg1"/>
          </a:solidFill>
          <a:ln w="12700">
            <a:noFill/>
            <a:miter lim="800000"/>
            <a:headEnd type="none" w="sm" len="sm"/>
            <a:tailEnd type="none" w="sm" len="sm"/>
          </a:ln>
          <a:effectLst/>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fontAlgn="auto">
              <a:spcBef>
                <a:spcPts val="0"/>
              </a:spcBef>
              <a:spcAft>
                <a:spcPts val="0"/>
              </a:spcAft>
              <a:defRPr/>
            </a:pPr>
            <a:r>
              <a:rPr lang="en-US" sz="2800" b="1" dirty="0" smtClean="0">
                <a:solidFill>
                  <a:srgbClr val="002060"/>
                </a:solidFill>
                <a:latin typeface="Arial" panose="020B0604020202020204" pitchFamily="34" charset="0"/>
                <a:cs typeface="Arial" panose="020B0604020202020204" pitchFamily="34" charset="0"/>
              </a:rPr>
              <a:t>Currently Active Publications: </a:t>
            </a:r>
            <a:r>
              <a:rPr lang="en-US" sz="2800" b="1" dirty="0" smtClean="0">
                <a:solidFill>
                  <a:srgbClr val="FF0000"/>
                </a:solidFill>
                <a:latin typeface="Arial" panose="020B0604020202020204" pitchFamily="34" charset="0"/>
                <a:cs typeface="Arial" panose="020B0604020202020204" pitchFamily="34" charset="0"/>
              </a:rPr>
              <a:t>160</a:t>
            </a:r>
            <a:r>
              <a:rPr lang="en-US" sz="2800" b="1" dirty="0" smtClean="0">
                <a:solidFill>
                  <a:srgbClr val="002060"/>
                </a:solidFill>
                <a:latin typeface="Arial" panose="020B0604020202020204" pitchFamily="34" charset="0"/>
                <a:cs typeface="Arial" panose="020B0604020202020204" pitchFamily="34" charset="0"/>
              </a:rPr>
              <a:t> </a:t>
            </a:r>
            <a:r>
              <a:rPr lang="en-US" sz="1600" b="1" i="1" dirty="0" smtClean="0">
                <a:solidFill>
                  <a:srgbClr val="002060"/>
                </a:solidFill>
                <a:latin typeface="Arial" panose="020B0604020202020204" pitchFamily="34" charset="0"/>
                <a:cs typeface="Arial" panose="020B0604020202020204" pitchFamily="34" charset="0"/>
              </a:rPr>
              <a:t>Normative (Blue &amp; Magenta)</a:t>
            </a:r>
            <a:r>
              <a:rPr lang="en-US" sz="1600" b="1" dirty="0" smtClean="0">
                <a:solidFill>
                  <a:srgbClr val="002060"/>
                </a:solidFill>
                <a:latin typeface="Arial" panose="020B0604020202020204" pitchFamily="34" charset="0"/>
                <a:cs typeface="Arial" panose="020B0604020202020204" pitchFamily="34" charset="0"/>
              </a:rPr>
              <a:t>: </a:t>
            </a:r>
            <a:r>
              <a:rPr lang="en-US" sz="1600" b="1" dirty="0" smtClean="0">
                <a:solidFill>
                  <a:srgbClr val="FF0000"/>
                </a:solidFill>
                <a:latin typeface="Arial" panose="020B0604020202020204" pitchFamily="34" charset="0"/>
                <a:cs typeface="Arial" panose="020B0604020202020204" pitchFamily="34" charset="0"/>
              </a:rPr>
              <a:t>99</a:t>
            </a:r>
            <a:endParaRPr lang="en-US" sz="1600" b="1" dirty="0" smtClean="0">
              <a:solidFill>
                <a:srgbClr val="002060"/>
              </a:solidFill>
              <a:latin typeface="Arial" panose="020B0604020202020204" pitchFamily="34" charset="0"/>
              <a:cs typeface="Arial" panose="020B0604020202020204" pitchFamily="34" charset="0"/>
            </a:endParaRPr>
          </a:p>
          <a:p>
            <a:pPr marL="685800" fontAlgn="auto">
              <a:spcBef>
                <a:spcPts val="0"/>
              </a:spcBef>
              <a:spcAft>
                <a:spcPts val="0"/>
              </a:spcAft>
              <a:defRPr/>
            </a:pPr>
            <a:r>
              <a:rPr lang="en-US" sz="1600" b="1" i="1" dirty="0" smtClean="0">
                <a:solidFill>
                  <a:srgbClr val="002060"/>
                </a:solidFill>
                <a:latin typeface="Arial" panose="020B0604020202020204" pitchFamily="34" charset="0"/>
                <a:cs typeface="Arial" panose="020B0604020202020204" pitchFamily="34" charset="0"/>
              </a:rPr>
              <a:t>Informative (Green)</a:t>
            </a:r>
            <a:r>
              <a:rPr lang="en-US" sz="1600" b="1" dirty="0" smtClean="0">
                <a:solidFill>
                  <a:srgbClr val="002060"/>
                </a:solidFill>
                <a:latin typeface="Arial" panose="020B0604020202020204" pitchFamily="34" charset="0"/>
                <a:cs typeface="Arial" panose="020B0604020202020204" pitchFamily="34" charset="0"/>
              </a:rPr>
              <a:t>: </a:t>
            </a:r>
            <a:r>
              <a:rPr lang="en-US" sz="1600" b="1" dirty="0" smtClean="0">
                <a:solidFill>
                  <a:srgbClr val="FF0000"/>
                </a:solidFill>
                <a:latin typeface="Arial" panose="020B0604020202020204" pitchFamily="34" charset="0"/>
                <a:cs typeface="Arial" panose="020B0604020202020204" pitchFamily="34" charset="0"/>
              </a:rPr>
              <a:t>61</a:t>
            </a:r>
          </a:p>
          <a:p>
            <a:pPr fontAlgn="auto">
              <a:spcBef>
                <a:spcPts val="0"/>
              </a:spcBef>
              <a:spcAft>
                <a:spcPts val="0"/>
              </a:spcAft>
              <a:defRPr/>
            </a:pPr>
            <a:endParaRPr lang="en-US" sz="1800" b="1" dirty="0" smtClean="0">
              <a:solidFill>
                <a:srgbClr val="002060"/>
              </a:solidFill>
              <a:latin typeface="Arial" panose="020B0604020202020204" pitchFamily="34" charset="0"/>
              <a:cs typeface="Arial" panose="020B0604020202020204" pitchFamily="34" charset="0"/>
            </a:endParaRPr>
          </a:p>
          <a:p>
            <a:pPr fontAlgn="auto">
              <a:spcBef>
                <a:spcPts val="0"/>
              </a:spcBef>
              <a:spcAft>
                <a:spcPts val="0"/>
              </a:spcAft>
              <a:defRPr/>
            </a:pPr>
            <a:r>
              <a:rPr lang="en-US" sz="1800" b="1" dirty="0" smtClean="0">
                <a:solidFill>
                  <a:srgbClr val="002060"/>
                </a:solidFill>
                <a:latin typeface="Arial" panose="020B0604020202020204" pitchFamily="34" charset="0"/>
                <a:cs typeface="Arial" panose="020B0604020202020204" pitchFamily="34" charset="0"/>
              </a:rPr>
              <a:t>Downloadable for free from </a:t>
            </a:r>
            <a:r>
              <a:rPr lang="en-US" sz="1800" b="1" dirty="0" smtClean="0">
                <a:solidFill>
                  <a:srgbClr val="FF0000"/>
                </a:solidFill>
                <a:latin typeface="Arial" panose="020B0604020202020204" pitchFamily="34" charset="0"/>
                <a:cs typeface="Arial" panose="020B0604020202020204" pitchFamily="34" charset="0"/>
                <a:hlinkClick r:id="rId3"/>
              </a:rPr>
              <a:t>www.ccsds.org</a:t>
            </a:r>
            <a:r>
              <a:rPr lang="en-US" sz="1800" b="1" dirty="0" smtClean="0">
                <a:solidFill>
                  <a:srgbClr val="FF0000"/>
                </a:solidFill>
                <a:latin typeface="Arial" panose="020B0604020202020204" pitchFamily="34" charset="0"/>
                <a:cs typeface="Arial" panose="020B0604020202020204" pitchFamily="34" charset="0"/>
              </a:rPr>
              <a:t>  </a:t>
            </a:r>
            <a:endParaRPr lang="en-US" sz="1200" b="1" dirty="0" smtClean="0">
              <a:solidFill>
                <a:srgbClr val="002060"/>
              </a:solidFill>
              <a:latin typeface="Arial" panose="020B0604020202020204" pitchFamily="34" charset="0"/>
              <a:cs typeface="Arial" panose="020B0604020202020204" pitchFamily="34" charset="0"/>
            </a:endParaRPr>
          </a:p>
          <a:p>
            <a:pPr fontAlgn="auto">
              <a:spcBef>
                <a:spcPts val="0"/>
              </a:spcBef>
              <a:spcAft>
                <a:spcPts val="0"/>
              </a:spcAft>
              <a:defRPr/>
            </a:pPr>
            <a:endParaRPr lang="en-US" sz="1100" b="1" dirty="0" smtClean="0">
              <a:solidFill>
                <a:srgbClr val="002060"/>
              </a:solidFill>
              <a:latin typeface="Arial" panose="020B0604020202020204" pitchFamily="34" charset="0"/>
              <a:cs typeface="Arial" panose="020B0604020202020204" pitchFamily="34" charset="0"/>
            </a:endParaRPr>
          </a:p>
          <a:p>
            <a:pPr fontAlgn="auto">
              <a:spcBef>
                <a:spcPts val="0"/>
              </a:spcBef>
              <a:spcAft>
                <a:spcPts val="0"/>
              </a:spcAft>
              <a:defRPr/>
            </a:pPr>
            <a:r>
              <a:rPr lang="en-US" sz="1800" b="1" dirty="0" smtClean="0">
                <a:solidFill>
                  <a:srgbClr val="002060"/>
                </a:solidFill>
                <a:latin typeface="Arial" panose="020B0604020202020204" pitchFamily="34" charset="0"/>
                <a:cs typeface="Arial" panose="020B0604020202020204" pitchFamily="34" charset="0"/>
              </a:rPr>
              <a:t>All major pubs since 1982: </a:t>
            </a:r>
            <a:r>
              <a:rPr lang="en-US" sz="1800" b="1" dirty="0" smtClean="0">
                <a:solidFill>
                  <a:srgbClr val="FF0000"/>
                </a:solidFill>
                <a:latin typeface="Arial" panose="020B0604020202020204" pitchFamily="34" charset="0"/>
                <a:cs typeface="Arial" panose="020B0604020202020204" pitchFamily="34" charset="0"/>
              </a:rPr>
              <a:t>~375</a:t>
            </a:r>
            <a:r>
              <a:rPr lang="en-US" sz="1800" b="1" dirty="0" smtClean="0">
                <a:solidFill>
                  <a:srgbClr val="002060"/>
                </a:solidFill>
                <a:latin typeface="Arial" panose="020B0604020202020204" pitchFamily="34" charset="0"/>
                <a:cs typeface="Arial" panose="020B0604020202020204" pitchFamily="34" charset="0"/>
              </a:rPr>
              <a:t> </a:t>
            </a:r>
          </a:p>
          <a:p>
            <a:pPr fontAlgn="auto">
              <a:spcBef>
                <a:spcPts val="0"/>
              </a:spcBef>
              <a:spcAft>
                <a:spcPts val="0"/>
              </a:spcAft>
              <a:defRPr/>
            </a:pPr>
            <a:r>
              <a:rPr lang="en-US" sz="1600" b="1" dirty="0" smtClean="0">
                <a:solidFill>
                  <a:srgbClr val="002060"/>
                </a:solidFill>
                <a:latin typeface="Arial" panose="020B0604020202020204" pitchFamily="34" charset="0"/>
                <a:cs typeface="Arial" panose="020B0604020202020204" pitchFamily="34" charset="0"/>
              </a:rPr>
              <a:t>(Some were historical mission needs </a:t>
            </a:r>
          </a:p>
          <a:p>
            <a:pPr fontAlgn="auto">
              <a:spcBef>
                <a:spcPts val="0"/>
              </a:spcBef>
              <a:spcAft>
                <a:spcPts val="0"/>
              </a:spcAft>
              <a:defRPr/>
            </a:pPr>
            <a:r>
              <a:rPr lang="en-US" sz="1600" b="1" dirty="0" smtClean="0">
                <a:solidFill>
                  <a:srgbClr val="002060"/>
                </a:solidFill>
                <a:latin typeface="Arial" panose="020B0604020202020204" pitchFamily="34" charset="0"/>
                <a:cs typeface="Arial" panose="020B0604020202020204" pitchFamily="34" charset="0"/>
              </a:rPr>
              <a:t>or superseded technologies)</a:t>
            </a:r>
            <a:endParaRPr lang="en-US" b="1" dirty="0">
              <a:solidFill>
                <a:srgbClr val="002060"/>
              </a:solidFill>
              <a:latin typeface="Arial" panose="020B0604020202020204" pitchFamily="34" charset="0"/>
              <a:cs typeface="Arial" panose="020B0604020202020204" pitchFamily="34" charset="0"/>
            </a:endParaRPr>
          </a:p>
        </p:txBody>
      </p:sp>
      <p:sp>
        <p:nvSpPr>
          <p:cNvPr id="5" name="Text Box 10"/>
          <p:cNvSpPr txBox="1">
            <a:spLocks noChangeArrowheads="1"/>
          </p:cNvSpPr>
          <p:nvPr/>
        </p:nvSpPr>
        <p:spPr bwMode="auto">
          <a:xfrm>
            <a:off x="2516327" y="4772026"/>
            <a:ext cx="3984016" cy="1569660"/>
          </a:xfrm>
          <a:prstGeom prst="rect">
            <a:avLst/>
          </a:prstGeom>
          <a:solidFill>
            <a:schemeClr val="bg1"/>
          </a:solidFill>
          <a:ln w="12700">
            <a:noFill/>
            <a:miter lim="800000"/>
            <a:headEnd type="none" w="sm" len="sm"/>
            <a:tailEnd type="none" w="sm" len="sm"/>
          </a:ln>
          <a:effectLst/>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r"/>
            <a:r>
              <a:rPr lang="en-US" dirty="0" smtClean="0">
                <a:solidFill>
                  <a:srgbClr val="002060"/>
                </a:solidFill>
                <a:latin typeface="Arial" panose="020B0604020202020204" pitchFamily="34" charset="0"/>
                <a:cs typeface="Arial" panose="020B0604020202020204" pitchFamily="34" charset="0"/>
              </a:rPr>
              <a:t>Hundreds of</a:t>
            </a:r>
            <a:r>
              <a:rPr lang="en-US" dirty="0" smtClean="0">
                <a:solidFill>
                  <a:srgbClr val="002060"/>
                </a:solidFill>
                <a:effectLst/>
                <a:latin typeface="Arial" panose="020B0604020202020204" pitchFamily="34" charset="0"/>
                <a:cs typeface="Arial" panose="020B0604020202020204" pitchFamily="34" charset="0"/>
              </a:rPr>
              <a:t> space </a:t>
            </a:r>
            <a:r>
              <a:rPr lang="en-US" dirty="0">
                <a:solidFill>
                  <a:srgbClr val="002060"/>
                </a:solidFill>
                <a:effectLst/>
                <a:latin typeface="Arial" panose="020B0604020202020204" pitchFamily="34" charset="0"/>
                <a:cs typeface="Arial" panose="020B0604020202020204" pitchFamily="34" charset="0"/>
              </a:rPr>
              <a:t>missions have adopted and used various CCSDS standards</a:t>
            </a:r>
          </a:p>
        </p:txBody>
      </p:sp>
      <p:sp>
        <p:nvSpPr>
          <p:cNvPr id="6" name="Text Box 10"/>
          <p:cNvSpPr txBox="1">
            <a:spLocks noChangeArrowheads="1"/>
          </p:cNvSpPr>
          <p:nvPr/>
        </p:nvSpPr>
        <p:spPr bwMode="auto">
          <a:xfrm>
            <a:off x="1457794" y="825503"/>
            <a:ext cx="3021981" cy="461665"/>
          </a:xfrm>
          <a:prstGeom prst="rect">
            <a:avLst/>
          </a:prstGeom>
          <a:noFill/>
          <a:ln w="12700">
            <a:noFill/>
            <a:miter lim="800000"/>
            <a:headEnd type="none" w="sm" len="sm"/>
            <a:tailEnd type="none" w="sm" len="sm"/>
          </a:ln>
          <a:effectLst/>
        </p:spPr>
        <p:txBody>
          <a:bodyPr wrap="non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Active Publications</a:t>
            </a:r>
          </a:p>
        </p:txBody>
      </p:sp>
      <p:graphicFrame>
        <p:nvGraphicFramePr>
          <p:cNvPr id="7" name="Chart 6" title="Cumulative Missions"/>
          <p:cNvGraphicFramePr>
            <a:graphicFrameLocks/>
          </p:cNvGraphicFramePr>
          <p:nvPr>
            <p:extLst>
              <p:ext uri="{D42A27DB-BD31-4B8C-83A1-F6EECF244321}">
                <p14:modId xmlns:p14="http://schemas.microsoft.com/office/powerpoint/2010/main" val="3378430574"/>
              </p:ext>
            </p:extLst>
          </p:nvPr>
        </p:nvGraphicFramePr>
        <p:xfrm>
          <a:off x="6500343" y="3684431"/>
          <a:ext cx="5124718" cy="309736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8297801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E1DF3F71C7494BBEAD0FAFE1D2625F" ma:contentTypeVersion="0" ma:contentTypeDescription="Create a new document." ma:contentTypeScope="" ma:versionID="c4e6b591e49713d6ff6613fdce603909">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4A3AF71-E030-49C4-B10B-4E39CE15C1AC}"/>
</file>

<file path=customXml/itemProps2.xml><?xml version="1.0" encoding="utf-8"?>
<ds:datastoreItem xmlns:ds="http://schemas.openxmlformats.org/officeDocument/2006/customXml" ds:itemID="{8742B12B-6820-499A-885F-4A58AE960CA3}"/>
</file>

<file path=customXml/itemProps3.xml><?xml version="1.0" encoding="utf-8"?>
<ds:datastoreItem xmlns:ds="http://schemas.openxmlformats.org/officeDocument/2006/customXml" ds:itemID="{975675E8-B251-4907-9BA6-E755E16B3FB1}"/>
</file>

<file path=docProps/app.xml><?xml version="1.0" encoding="utf-8"?>
<Properties xmlns="http://schemas.openxmlformats.org/officeDocument/2006/extended-properties" xmlns:vt="http://schemas.openxmlformats.org/officeDocument/2006/docPropsVTypes">
  <TotalTime>1100</TotalTime>
  <Words>2301</Words>
  <Application>Microsoft Office PowerPoint</Application>
  <PresentationFormat>Widescreen</PresentationFormat>
  <Paragraphs>586</Paragraphs>
  <Slides>26</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ＭＳ Ｐゴシック</vt:lpstr>
      <vt:lpstr>Arial</vt:lpstr>
      <vt:lpstr>Arial Narrow</vt:lpstr>
      <vt:lpstr>Calibri</vt:lpstr>
      <vt:lpstr>Segoe UI</vt:lpstr>
      <vt:lpstr>Times New Roman</vt:lpstr>
      <vt:lpstr>Verdana</vt:lpstr>
      <vt:lpstr>Wingdings</vt:lpstr>
      <vt:lpstr>1_TMOD Presentations</vt:lpstr>
      <vt:lpstr>PowerPoint Presentation</vt:lpstr>
      <vt:lpstr>Administrative Overview</vt:lpstr>
      <vt:lpstr>Meeting Locations</vt:lpstr>
      <vt:lpstr>COFFEE</vt:lpstr>
      <vt:lpstr>Future Meetings</vt:lpstr>
      <vt:lpstr>Upcoming meetings – Fall 2019</vt:lpstr>
      <vt:lpstr>Upcoming meetings – Fall 2019</vt:lpstr>
      <vt:lpstr>PowerPoint Presentation</vt:lpstr>
      <vt:lpstr>PowerPoint Presentation</vt:lpstr>
      <vt:lpstr>PowerPoint Presentation</vt:lpstr>
      <vt:lpstr>CMC/CESG Poll Statistics since Fall Meeting 2019</vt:lpstr>
      <vt:lpstr>CESG / CMC Poll Statistics since Fall Meeting 2019 (cont.)</vt:lpstr>
      <vt:lpstr>RESOURCES</vt:lpstr>
      <vt:lpstr>WG Chair / Deputy Chair Overview</vt:lpstr>
      <vt:lpstr>CESG Topics for discussion</vt:lpstr>
      <vt:lpstr>CCSDS/IOAG</vt:lpstr>
      <vt:lpstr>SEA Meeting Objectives: 1/1</vt:lpstr>
      <vt:lpstr>MOIMS Meeting Objectives 1/2</vt:lpstr>
      <vt:lpstr>MOIMS Meeting Objectives 2/2</vt:lpstr>
      <vt:lpstr>CSS Meeting Objectives</vt:lpstr>
      <vt:lpstr>SOIS Area Meeting Objectives 1/2</vt:lpstr>
      <vt:lpstr>SOIS Area Meeting Objectives 2/2</vt:lpstr>
      <vt:lpstr>SLS Meeting Objectives: 1/2</vt:lpstr>
      <vt:lpstr>SLS Meeting Objectives: 2/2</vt:lpstr>
      <vt:lpstr>SIS Meeting Objectives (1 of 2)</vt:lpstr>
      <vt:lpstr>SIS Meeting Objectives (2 of 2)</vt:lpstr>
    </vt:vector>
  </TitlesOfParts>
  <Company>ESA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CMC/CESG Poll Statistics since Spring Meeting 2018</dc:title>
  <dc:creator>Margherita Di Giulio</dc:creator>
  <cp:lastModifiedBy>Michael Blackwood</cp:lastModifiedBy>
  <cp:revision>102</cp:revision>
  <dcterms:created xsi:type="dcterms:W3CDTF">2019-04-29T08:55:31Z</dcterms:created>
  <dcterms:modified xsi:type="dcterms:W3CDTF">2019-05-06T19:07:49Z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0x010100B3E1DF3F71C7494BBEAD0FAFE1D2625F</vt:lpwstr>
  </property>
</Properties>
</file>