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5" r:id="rId5"/>
    <p:sldMasterId id="2147483659" r:id="rId6"/>
    <p:sldMasterId id="2147483664" r:id="rId7"/>
  </p:sldMasterIdLst>
  <p:notesMasterIdLst>
    <p:notesMasterId r:id="rId36"/>
  </p:notesMasterIdLst>
  <p:handoutMasterIdLst>
    <p:handoutMasterId r:id="rId37"/>
  </p:handoutMasterIdLst>
  <p:sldIdLst>
    <p:sldId id="773" r:id="rId8"/>
    <p:sldId id="774" r:id="rId9"/>
    <p:sldId id="775" r:id="rId10"/>
    <p:sldId id="776" r:id="rId11"/>
    <p:sldId id="777" r:id="rId12"/>
    <p:sldId id="778" r:id="rId13"/>
    <p:sldId id="752" r:id="rId14"/>
    <p:sldId id="753" r:id="rId15"/>
    <p:sldId id="754" r:id="rId16"/>
    <p:sldId id="761" r:id="rId17"/>
    <p:sldId id="692" r:id="rId18"/>
    <p:sldId id="758" r:id="rId19"/>
    <p:sldId id="745" r:id="rId20"/>
    <p:sldId id="681" r:id="rId21"/>
    <p:sldId id="680" r:id="rId22"/>
    <p:sldId id="755" r:id="rId23"/>
    <p:sldId id="763" r:id="rId24"/>
    <p:sldId id="764" r:id="rId25"/>
    <p:sldId id="786" r:id="rId26"/>
    <p:sldId id="787" r:id="rId27"/>
    <p:sldId id="788" r:id="rId28"/>
    <p:sldId id="765" r:id="rId29"/>
    <p:sldId id="781" r:id="rId30"/>
    <p:sldId id="782" r:id="rId31"/>
    <p:sldId id="783" r:id="rId32"/>
    <p:sldId id="784" r:id="rId33"/>
    <p:sldId id="785" r:id="rId34"/>
    <p:sldId id="635" r:id="rId35"/>
  </p:sldIdLst>
  <p:sldSz cx="9144000" cy="6858000" type="letter"/>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herita.digiulio" initials="m" lastIdx="0" clrIdx="0">
    <p:extLst>
      <p:ext uri="{19B8F6BF-5375-455C-9EA6-DF929625EA0E}">
        <p15:presenceInfo xmlns:p15="http://schemas.microsoft.com/office/powerpoint/2012/main" userId="margherita.digiul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009"/>
    <a:srgbClr val="CC00CC"/>
    <a:srgbClr val="CA0A02"/>
    <a:srgbClr val="C66606"/>
    <a:srgbClr val="000099"/>
    <a:srgbClr val="FF6699"/>
    <a:srgbClr val="FF66CC"/>
    <a:srgbClr val="FFFF00"/>
    <a:srgbClr val="FFCC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104" autoAdjust="0"/>
    <p:restoredTop sz="86395" autoAdjust="0"/>
  </p:normalViewPr>
  <p:slideViewPr>
    <p:cSldViewPr>
      <p:cViewPr varScale="1">
        <p:scale>
          <a:sx n="107" d="100"/>
          <a:sy n="107" d="100"/>
        </p:scale>
        <p:origin x="1920" y="168"/>
      </p:cViewPr>
      <p:guideLst>
        <p:guide orient="horz" pos="792"/>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varScale="1">
      <p:scale>
        <a:sx n="100" d="100"/>
        <a:sy n="100" d="100"/>
      </p:scale>
      <p:origin x="0" y="-4109"/>
    </p:cViewPr>
  </p:sorterViewPr>
  <p:notesViewPr>
    <p:cSldViewPr>
      <p:cViewPr varScale="1">
        <p:scale>
          <a:sx n="71" d="100"/>
          <a:sy n="71" d="100"/>
        </p:scale>
        <p:origin x="-2846" y="-82"/>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Work\Management\Secretariat\Plenary%20Slide%20Book%20Numbers\2015-01%20publication%20history%20all%20(moving%20forward).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343135679468632E-2"/>
          <c:y val="6.2954058223638074E-2"/>
          <c:w val="0.77346400539796567"/>
          <c:h val="0.8280871670702179"/>
        </c:manualLayout>
      </c:layout>
      <c:areaChart>
        <c:grouping val="stacked"/>
        <c:varyColors val="0"/>
        <c:ser>
          <c:idx val="0"/>
          <c:order val="0"/>
          <c:tx>
            <c:strRef>
              <c:f>'All Publications'!$A$2</c:f>
              <c:strCache>
                <c:ptCount val="1"/>
                <c:pt idx="0">
                  <c:v>SEA</c:v>
                </c:pt>
              </c:strCache>
            </c:strRef>
          </c:tx>
          <c:spPr>
            <a:solidFill>
              <a:schemeClr val="accent2">
                <a:lumMod val="60000"/>
                <a:lumOff val="40000"/>
              </a:schemeClr>
            </a:solidFill>
            <a:ln w="127000">
              <a:solidFill>
                <a:schemeClr val="accent2">
                  <a:lumMod val="60000"/>
                  <a:lumOff val="40000"/>
                </a:schemeClr>
              </a:solidFill>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Publications'!$B$1:$Y$1</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'All Publications'!$B$2:$Y$2</c:f>
              <c:numCache>
                <c:formatCode>General</c:formatCode>
                <c:ptCount val="24"/>
                <c:pt idx="0">
                  <c:v>2</c:v>
                </c:pt>
                <c:pt idx="1">
                  <c:v>2</c:v>
                </c:pt>
                <c:pt idx="2">
                  <c:v>2</c:v>
                </c:pt>
                <c:pt idx="3">
                  <c:v>2</c:v>
                </c:pt>
                <c:pt idx="4">
                  <c:v>3</c:v>
                </c:pt>
                <c:pt idx="5">
                  <c:v>3</c:v>
                </c:pt>
                <c:pt idx="6">
                  <c:v>3</c:v>
                </c:pt>
                <c:pt idx="7">
                  <c:v>3</c:v>
                </c:pt>
                <c:pt idx="8">
                  <c:v>3</c:v>
                </c:pt>
                <c:pt idx="9">
                  <c:v>3</c:v>
                </c:pt>
                <c:pt idx="10">
                  <c:v>3</c:v>
                </c:pt>
                <c:pt idx="11">
                  <c:v>4</c:v>
                </c:pt>
                <c:pt idx="12">
                  <c:v>5</c:v>
                </c:pt>
                <c:pt idx="13">
                  <c:v>8</c:v>
                </c:pt>
                <c:pt idx="14">
                  <c:v>8</c:v>
                </c:pt>
                <c:pt idx="15">
                  <c:v>8</c:v>
                </c:pt>
                <c:pt idx="16">
                  <c:v>12</c:v>
                </c:pt>
                <c:pt idx="17">
                  <c:v>15</c:v>
                </c:pt>
                <c:pt idx="18">
                  <c:v>18</c:v>
                </c:pt>
                <c:pt idx="19">
                  <c:v>19</c:v>
                </c:pt>
                <c:pt idx="20">
                  <c:v>19</c:v>
                </c:pt>
                <c:pt idx="21">
                  <c:v>18</c:v>
                </c:pt>
                <c:pt idx="22">
                  <c:v>16</c:v>
                </c:pt>
                <c:pt idx="23">
                  <c:v>18</c:v>
                </c:pt>
              </c:numCache>
            </c:numRef>
          </c:val>
          <c:extLst>
            <c:ext xmlns:c16="http://schemas.microsoft.com/office/drawing/2014/chart" uri="{C3380CC4-5D6E-409C-BE32-E72D297353CC}">
              <c16:uniqueId val="{00000000-84E0-4780-A14B-B77003AC4076}"/>
            </c:ext>
          </c:extLst>
        </c:ser>
        <c:ser>
          <c:idx val="1"/>
          <c:order val="1"/>
          <c:tx>
            <c:strRef>
              <c:f>'All Publications'!$A$3</c:f>
              <c:strCache>
                <c:ptCount val="1"/>
                <c:pt idx="0">
                  <c:v>MOIMS</c:v>
                </c:pt>
              </c:strCache>
            </c:strRef>
          </c:tx>
          <c:spPr>
            <a:solidFill>
              <a:schemeClr val="bg2">
                <a:lumMod val="50000"/>
              </a:schemeClr>
            </a:solidFill>
            <a:ln w="127000">
              <a:solidFill>
                <a:schemeClr val="bg2">
                  <a:lumMod val="50000"/>
                </a:schemeClr>
              </a:solidFill>
              <a:miter lim="800000"/>
            </a:ln>
          </c:spPr>
          <c:dLbls>
            <c:numFmt formatCode="#,##0" sourceLinked="0"/>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Publications'!$B$1:$Y$1</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'All Publications'!$B$3:$Y$3</c:f>
              <c:numCache>
                <c:formatCode>General</c:formatCode>
                <c:ptCount val="24"/>
                <c:pt idx="0">
                  <c:v>11</c:v>
                </c:pt>
                <c:pt idx="1">
                  <c:v>11</c:v>
                </c:pt>
                <c:pt idx="2">
                  <c:v>15</c:v>
                </c:pt>
                <c:pt idx="3">
                  <c:v>15</c:v>
                </c:pt>
                <c:pt idx="4">
                  <c:v>15</c:v>
                </c:pt>
                <c:pt idx="5">
                  <c:v>15</c:v>
                </c:pt>
                <c:pt idx="6">
                  <c:v>18</c:v>
                </c:pt>
                <c:pt idx="7">
                  <c:v>20</c:v>
                </c:pt>
                <c:pt idx="8">
                  <c:v>20</c:v>
                </c:pt>
                <c:pt idx="9">
                  <c:v>21</c:v>
                </c:pt>
                <c:pt idx="10">
                  <c:v>22</c:v>
                </c:pt>
                <c:pt idx="11">
                  <c:v>23</c:v>
                </c:pt>
                <c:pt idx="12">
                  <c:v>24</c:v>
                </c:pt>
                <c:pt idx="13">
                  <c:v>26</c:v>
                </c:pt>
                <c:pt idx="14">
                  <c:v>26</c:v>
                </c:pt>
                <c:pt idx="15">
                  <c:v>29</c:v>
                </c:pt>
                <c:pt idx="16">
                  <c:v>31</c:v>
                </c:pt>
                <c:pt idx="17">
                  <c:v>32</c:v>
                </c:pt>
                <c:pt idx="18">
                  <c:v>34</c:v>
                </c:pt>
                <c:pt idx="19">
                  <c:v>36</c:v>
                </c:pt>
                <c:pt idx="20">
                  <c:v>38</c:v>
                </c:pt>
                <c:pt idx="21">
                  <c:v>39</c:v>
                </c:pt>
                <c:pt idx="22">
                  <c:v>41</c:v>
                </c:pt>
                <c:pt idx="23">
                  <c:v>43</c:v>
                </c:pt>
              </c:numCache>
            </c:numRef>
          </c:val>
          <c:extLst>
            <c:ext xmlns:c16="http://schemas.microsoft.com/office/drawing/2014/chart" uri="{C3380CC4-5D6E-409C-BE32-E72D297353CC}">
              <c16:uniqueId val="{00000001-84E0-4780-A14B-B77003AC4076}"/>
            </c:ext>
          </c:extLst>
        </c:ser>
        <c:ser>
          <c:idx val="2"/>
          <c:order val="2"/>
          <c:tx>
            <c:strRef>
              <c:f>'All Publications'!$A$4</c:f>
              <c:strCache>
                <c:ptCount val="1"/>
                <c:pt idx="0">
                  <c:v>CSS</c:v>
                </c:pt>
              </c:strCache>
            </c:strRef>
          </c:tx>
          <c:spPr>
            <a:solidFill>
              <a:schemeClr val="accent4">
                <a:lumMod val="60000"/>
                <a:lumOff val="40000"/>
              </a:schemeClr>
            </a:solidFill>
            <a:ln w="127000">
              <a:solidFill>
                <a:schemeClr val="accent4">
                  <a:lumMod val="60000"/>
                  <a:lumOff val="40000"/>
                </a:schemeClr>
              </a:solidFill>
              <a:prstDash val="solid"/>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Publications'!$B$1:$Y$1</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'All Publications'!$B$4:$Y$4</c:f>
              <c:numCache>
                <c:formatCode>General</c:formatCode>
                <c:ptCount val="24"/>
                <c:pt idx="0">
                  <c:v>4</c:v>
                </c:pt>
                <c:pt idx="1">
                  <c:v>5</c:v>
                </c:pt>
                <c:pt idx="2">
                  <c:v>5</c:v>
                </c:pt>
                <c:pt idx="3">
                  <c:v>5</c:v>
                </c:pt>
                <c:pt idx="4">
                  <c:v>5</c:v>
                </c:pt>
                <c:pt idx="5">
                  <c:v>4</c:v>
                </c:pt>
                <c:pt idx="6">
                  <c:v>4</c:v>
                </c:pt>
                <c:pt idx="7">
                  <c:v>7</c:v>
                </c:pt>
                <c:pt idx="8">
                  <c:v>7</c:v>
                </c:pt>
                <c:pt idx="9">
                  <c:v>10</c:v>
                </c:pt>
                <c:pt idx="10">
                  <c:v>10</c:v>
                </c:pt>
                <c:pt idx="11">
                  <c:v>12</c:v>
                </c:pt>
                <c:pt idx="12">
                  <c:v>12</c:v>
                </c:pt>
                <c:pt idx="13">
                  <c:v>19</c:v>
                </c:pt>
                <c:pt idx="14">
                  <c:v>20</c:v>
                </c:pt>
                <c:pt idx="15">
                  <c:v>20</c:v>
                </c:pt>
                <c:pt idx="16">
                  <c:v>21</c:v>
                </c:pt>
                <c:pt idx="17">
                  <c:v>21</c:v>
                </c:pt>
                <c:pt idx="18">
                  <c:v>22</c:v>
                </c:pt>
                <c:pt idx="19">
                  <c:v>23</c:v>
                </c:pt>
                <c:pt idx="20">
                  <c:v>24</c:v>
                </c:pt>
                <c:pt idx="21">
                  <c:v>24</c:v>
                </c:pt>
                <c:pt idx="22">
                  <c:v>23</c:v>
                </c:pt>
                <c:pt idx="23">
                  <c:v>23</c:v>
                </c:pt>
              </c:numCache>
            </c:numRef>
          </c:val>
          <c:extLst>
            <c:ext xmlns:c16="http://schemas.microsoft.com/office/drawing/2014/chart" uri="{C3380CC4-5D6E-409C-BE32-E72D297353CC}">
              <c16:uniqueId val="{00000002-84E0-4780-A14B-B77003AC4076}"/>
            </c:ext>
          </c:extLst>
        </c:ser>
        <c:ser>
          <c:idx val="3"/>
          <c:order val="3"/>
          <c:tx>
            <c:strRef>
              <c:f>'All Publications'!$A$5</c:f>
              <c:strCache>
                <c:ptCount val="1"/>
                <c:pt idx="0">
                  <c:v>SOIS</c:v>
                </c:pt>
              </c:strCache>
            </c:strRef>
          </c:tx>
          <c:spPr>
            <a:solidFill>
              <a:srgbClr val="FFC000"/>
            </a:solidFill>
            <a:ln w="127000">
              <a:solidFill>
                <a:srgbClr val="FFC000"/>
              </a:solidFill>
              <a:miter lim="800000"/>
            </a:ln>
          </c:spPr>
          <c:dLbls>
            <c:numFmt formatCode="#" sourceLinked="0"/>
            <c:spPr>
              <a:noFill/>
              <a:ln>
                <a:noFill/>
              </a:ln>
              <a:effectLst/>
            </c:spPr>
            <c:txPr>
              <a:bodyPr/>
              <a:lstStyle/>
              <a:p>
                <a:pPr>
                  <a:defRPr sz="5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Publications'!$B$1:$Y$1</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'All Publications'!$B$5:$Y$5</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1</c:v>
                </c:pt>
                <c:pt idx="13">
                  <c:v>1</c:v>
                </c:pt>
                <c:pt idx="14">
                  <c:v>6</c:v>
                </c:pt>
                <c:pt idx="15">
                  <c:v>7</c:v>
                </c:pt>
                <c:pt idx="16">
                  <c:v>8</c:v>
                </c:pt>
                <c:pt idx="17">
                  <c:v>12</c:v>
                </c:pt>
                <c:pt idx="18">
                  <c:v>14</c:v>
                </c:pt>
                <c:pt idx="19">
                  <c:v>16</c:v>
                </c:pt>
                <c:pt idx="20">
                  <c:v>16</c:v>
                </c:pt>
                <c:pt idx="21">
                  <c:v>16</c:v>
                </c:pt>
                <c:pt idx="22">
                  <c:v>10</c:v>
                </c:pt>
                <c:pt idx="23">
                  <c:v>10</c:v>
                </c:pt>
              </c:numCache>
            </c:numRef>
          </c:val>
          <c:extLst>
            <c:ext xmlns:c16="http://schemas.microsoft.com/office/drawing/2014/chart" uri="{C3380CC4-5D6E-409C-BE32-E72D297353CC}">
              <c16:uniqueId val="{00000003-84E0-4780-A14B-B77003AC4076}"/>
            </c:ext>
          </c:extLst>
        </c:ser>
        <c:ser>
          <c:idx val="4"/>
          <c:order val="4"/>
          <c:tx>
            <c:strRef>
              <c:f>'All Publications'!$A$6</c:f>
              <c:strCache>
                <c:ptCount val="1"/>
                <c:pt idx="0">
                  <c:v>SLS</c:v>
                </c:pt>
              </c:strCache>
            </c:strRef>
          </c:tx>
          <c:spPr>
            <a:solidFill>
              <a:srgbClr val="92D050"/>
            </a:solidFill>
            <a:ln w="127000">
              <a:solidFill>
                <a:srgbClr val="92D050"/>
              </a:solidFill>
              <a:prstDash val="solid"/>
              <a:miter lim="800000"/>
            </a:ln>
          </c:spPr>
          <c:dLbls>
            <c:spPr>
              <a:noFill/>
              <a:ln w="25400">
                <a:noFill/>
              </a:ln>
            </c:spPr>
            <c:txPr>
              <a:bodyPr/>
              <a:lstStyle/>
              <a:p>
                <a:pPr>
                  <a:defRPr sz="5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Publications'!$B$1:$Y$1</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'All Publications'!$B$6:$Y$6</c:f>
              <c:numCache>
                <c:formatCode>General</c:formatCode>
                <c:ptCount val="24"/>
                <c:pt idx="0">
                  <c:v>13</c:v>
                </c:pt>
                <c:pt idx="1">
                  <c:v>14</c:v>
                </c:pt>
                <c:pt idx="2">
                  <c:v>16</c:v>
                </c:pt>
                <c:pt idx="3">
                  <c:v>16</c:v>
                </c:pt>
                <c:pt idx="4">
                  <c:v>16</c:v>
                </c:pt>
                <c:pt idx="5">
                  <c:v>16</c:v>
                </c:pt>
                <c:pt idx="6">
                  <c:v>17</c:v>
                </c:pt>
                <c:pt idx="7">
                  <c:v>19</c:v>
                </c:pt>
                <c:pt idx="8">
                  <c:v>29</c:v>
                </c:pt>
                <c:pt idx="9">
                  <c:v>29</c:v>
                </c:pt>
                <c:pt idx="10">
                  <c:v>30</c:v>
                </c:pt>
                <c:pt idx="11">
                  <c:v>25</c:v>
                </c:pt>
                <c:pt idx="12">
                  <c:v>28</c:v>
                </c:pt>
                <c:pt idx="13">
                  <c:v>27</c:v>
                </c:pt>
                <c:pt idx="14">
                  <c:v>28</c:v>
                </c:pt>
                <c:pt idx="15">
                  <c:v>29</c:v>
                </c:pt>
                <c:pt idx="16">
                  <c:v>30</c:v>
                </c:pt>
                <c:pt idx="17">
                  <c:v>32</c:v>
                </c:pt>
                <c:pt idx="18">
                  <c:v>33</c:v>
                </c:pt>
                <c:pt idx="19">
                  <c:v>34</c:v>
                </c:pt>
                <c:pt idx="20">
                  <c:v>37</c:v>
                </c:pt>
                <c:pt idx="21">
                  <c:v>37</c:v>
                </c:pt>
                <c:pt idx="22">
                  <c:v>40</c:v>
                </c:pt>
                <c:pt idx="23">
                  <c:v>39</c:v>
                </c:pt>
              </c:numCache>
            </c:numRef>
          </c:val>
          <c:extLst>
            <c:ext xmlns:c16="http://schemas.microsoft.com/office/drawing/2014/chart" uri="{C3380CC4-5D6E-409C-BE32-E72D297353CC}">
              <c16:uniqueId val="{00000004-84E0-4780-A14B-B77003AC4076}"/>
            </c:ext>
          </c:extLst>
        </c:ser>
        <c:ser>
          <c:idx val="5"/>
          <c:order val="5"/>
          <c:tx>
            <c:strRef>
              <c:f>'All Publications'!$A$7</c:f>
              <c:strCache>
                <c:ptCount val="1"/>
                <c:pt idx="0">
                  <c:v>SIS</c:v>
                </c:pt>
              </c:strCache>
            </c:strRef>
          </c:tx>
          <c:spPr>
            <a:solidFill>
              <a:srgbClr val="00B0F0"/>
            </a:solidFill>
            <a:ln w="127000" cap="flat" cmpd="sng">
              <a:solidFill>
                <a:srgbClr val="00B0F0"/>
              </a:solidFill>
              <a:prstDash val="solid"/>
              <a:miter lim="800000"/>
            </a:ln>
            <a:effectLst/>
          </c:spPr>
          <c:dLbls>
            <c:spPr>
              <a:no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Publications'!$B$1:$Y$1</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'All Publications'!$B$7:$Y$7</c:f>
              <c:numCache>
                <c:formatCode>General</c:formatCode>
                <c:ptCount val="24"/>
                <c:pt idx="0">
                  <c:v>6</c:v>
                </c:pt>
                <c:pt idx="1">
                  <c:v>6</c:v>
                </c:pt>
                <c:pt idx="2">
                  <c:v>6</c:v>
                </c:pt>
                <c:pt idx="3">
                  <c:v>6</c:v>
                </c:pt>
                <c:pt idx="4">
                  <c:v>10</c:v>
                </c:pt>
                <c:pt idx="5">
                  <c:v>4</c:v>
                </c:pt>
                <c:pt idx="6">
                  <c:v>4</c:v>
                </c:pt>
                <c:pt idx="7">
                  <c:v>7</c:v>
                </c:pt>
                <c:pt idx="8">
                  <c:v>11</c:v>
                </c:pt>
                <c:pt idx="9">
                  <c:v>11</c:v>
                </c:pt>
                <c:pt idx="10">
                  <c:v>11</c:v>
                </c:pt>
                <c:pt idx="11">
                  <c:v>11</c:v>
                </c:pt>
                <c:pt idx="12">
                  <c:v>12</c:v>
                </c:pt>
                <c:pt idx="13">
                  <c:v>13</c:v>
                </c:pt>
                <c:pt idx="14">
                  <c:v>13</c:v>
                </c:pt>
                <c:pt idx="15">
                  <c:v>16</c:v>
                </c:pt>
                <c:pt idx="16">
                  <c:v>10</c:v>
                </c:pt>
                <c:pt idx="17">
                  <c:v>12</c:v>
                </c:pt>
                <c:pt idx="18">
                  <c:v>12</c:v>
                </c:pt>
                <c:pt idx="19">
                  <c:v>14</c:v>
                </c:pt>
                <c:pt idx="20">
                  <c:v>17</c:v>
                </c:pt>
                <c:pt idx="21">
                  <c:v>17</c:v>
                </c:pt>
                <c:pt idx="22">
                  <c:v>17</c:v>
                </c:pt>
                <c:pt idx="23">
                  <c:v>17</c:v>
                </c:pt>
              </c:numCache>
            </c:numRef>
          </c:val>
          <c:extLst>
            <c:ext xmlns:c16="http://schemas.microsoft.com/office/drawing/2014/chart" uri="{C3380CC4-5D6E-409C-BE32-E72D297353CC}">
              <c16:uniqueId val="{00000005-84E0-4780-A14B-B77003AC4076}"/>
            </c:ext>
          </c:extLst>
        </c:ser>
        <c:dLbls>
          <c:showLegendKey val="0"/>
          <c:showVal val="0"/>
          <c:showCatName val="0"/>
          <c:showSerName val="0"/>
          <c:showPercent val="0"/>
          <c:showBubbleSize val="0"/>
        </c:dLbls>
        <c:axId val="865851912"/>
        <c:axId val="865857792"/>
      </c:areaChart>
      <c:lineChart>
        <c:grouping val="standard"/>
        <c:varyColors val="0"/>
        <c:ser>
          <c:idx val="6"/>
          <c:order val="6"/>
          <c:spPr>
            <a:ln>
              <a:noFill/>
            </a:ln>
          </c:spPr>
          <c:marker>
            <c:symbol val="none"/>
          </c:marker>
          <c:dLbls>
            <c:spPr>
              <a:noFill/>
              <a:ln>
                <a:noFill/>
              </a:ln>
              <a:effectLst/>
            </c:spPr>
            <c:txPr>
              <a:bodyPr/>
              <a:lstStyle/>
              <a:p>
                <a:pPr>
                  <a:defRPr sz="1000" b="1" spc="0" baseline="50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'All Publications'!$B$8:$Y$8</c:f>
              <c:numCache>
                <c:formatCode>General</c:formatCode>
                <c:ptCount val="24"/>
                <c:pt idx="0">
                  <c:v>36</c:v>
                </c:pt>
                <c:pt idx="1">
                  <c:v>38</c:v>
                </c:pt>
                <c:pt idx="2">
                  <c:v>44</c:v>
                </c:pt>
                <c:pt idx="3">
                  <c:v>44</c:v>
                </c:pt>
                <c:pt idx="4">
                  <c:v>49</c:v>
                </c:pt>
                <c:pt idx="5">
                  <c:v>42</c:v>
                </c:pt>
                <c:pt idx="6">
                  <c:v>46</c:v>
                </c:pt>
                <c:pt idx="7">
                  <c:v>56</c:v>
                </c:pt>
                <c:pt idx="8">
                  <c:v>70</c:v>
                </c:pt>
                <c:pt idx="9">
                  <c:v>74</c:v>
                </c:pt>
                <c:pt idx="10">
                  <c:v>76</c:v>
                </c:pt>
                <c:pt idx="11">
                  <c:v>75</c:v>
                </c:pt>
                <c:pt idx="12">
                  <c:v>82</c:v>
                </c:pt>
                <c:pt idx="13">
                  <c:v>94</c:v>
                </c:pt>
                <c:pt idx="14">
                  <c:v>101</c:v>
                </c:pt>
                <c:pt idx="15">
                  <c:v>109</c:v>
                </c:pt>
                <c:pt idx="16">
                  <c:v>112</c:v>
                </c:pt>
                <c:pt idx="17">
                  <c:v>124</c:v>
                </c:pt>
                <c:pt idx="18">
                  <c:v>133</c:v>
                </c:pt>
                <c:pt idx="19">
                  <c:v>142</c:v>
                </c:pt>
                <c:pt idx="20">
                  <c:v>151</c:v>
                </c:pt>
                <c:pt idx="21">
                  <c:v>151</c:v>
                </c:pt>
                <c:pt idx="22">
                  <c:v>147</c:v>
                </c:pt>
                <c:pt idx="23">
                  <c:v>150</c:v>
                </c:pt>
              </c:numCache>
            </c:numRef>
          </c:val>
          <c:smooth val="0"/>
          <c:extLst>
            <c:ext xmlns:c16="http://schemas.microsoft.com/office/drawing/2014/chart" uri="{C3380CC4-5D6E-409C-BE32-E72D297353CC}">
              <c16:uniqueId val="{00000006-84E0-4780-A14B-B77003AC4076}"/>
            </c:ext>
          </c:extLst>
        </c:ser>
        <c:dLbls>
          <c:showLegendKey val="0"/>
          <c:showVal val="0"/>
          <c:showCatName val="0"/>
          <c:showSerName val="0"/>
          <c:showPercent val="0"/>
          <c:showBubbleSize val="0"/>
        </c:dLbls>
        <c:marker val="1"/>
        <c:smooth val="0"/>
        <c:axId val="865851912"/>
        <c:axId val="865857792"/>
      </c:lineChart>
      <c:catAx>
        <c:axId val="865851912"/>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500" b="0" i="0" u="none" strike="noStrike" baseline="0">
                <a:solidFill>
                  <a:srgbClr val="000000"/>
                </a:solidFill>
                <a:latin typeface="Arial"/>
                <a:ea typeface="Arial"/>
                <a:cs typeface="Arial"/>
              </a:defRPr>
            </a:pPr>
            <a:endParaRPr lang="en-US"/>
          </a:p>
        </c:txPr>
        <c:crossAx val="865857792"/>
        <c:crosses val="autoZero"/>
        <c:auto val="1"/>
        <c:lblAlgn val="ctr"/>
        <c:lblOffset val="100"/>
        <c:tickLblSkip val="1"/>
        <c:tickMarkSkip val="1"/>
        <c:noMultiLvlLbl val="0"/>
      </c:catAx>
      <c:valAx>
        <c:axId val="86585779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865851912"/>
        <c:crosses val="autoZero"/>
        <c:crossBetween val="between"/>
      </c:valAx>
      <c:spPr>
        <a:noFill/>
        <a:ln w="12700">
          <a:solidFill>
            <a:srgbClr val="808080"/>
          </a:solidFill>
          <a:prstDash val="solid"/>
        </a:ln>
      </c:spPr>
    </c:plotArea>
    <c:legend>
      <c:legendPos val="r"/>
      <c:legendEntry>
        <c:idx val="6"/>
        <c:delete val="1"/>
      </c:legendEntry>
      <c:layout>
        <c:manualLayout>
          <c:xMode val="edge"/>
          <c:yMode val="edge"/>
          <c:x val="0.84632798200838399"/>
          <c:y val="9.39167948833982E-2"/>
          <c:w val="0.12733169090060059"/>
          <c:h val="0.81877545479228886"/>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Cumulative Missions</a:t>
            </a:r>
          </a:p>
        </c:rich>
      </c:tx>
      <c:overlay val="0"/>
      <c:spPr>
        <a:noFill/>
        <a:ln>
          <a:noFill/>
        </a:ln>
        <a:effectLst/>
      </c:spPr>
    </c:title>
    <c:autoTitleDeleted val="0"/>
    <c:plotArea>
      <c:layout>
        <c:manualLayout>
          <c:layoutTarget val="inner"/>
          <c:xMode val="edge"/>
          <c:yMode val="edge"/>
          <c:x val="0.13730200391617714"/>
          <c:y val="9.1421568627450975E-2"/>
          <c:w val="0.8626979960838228"/>
          <c:h val="0.66746757758221409"/>
        </c:manualLayout>
      </c:layout>
      <c:lineChart>
        <c:grouping val="standard"/>
        <c:varyColors val="0"/>
        <c:ser>
          <c:idx val="2"/>
          <c:order val="0"/>
          <c:spPr>
            <a:ln w="31750" cap="rnd">
              <a:solidFill>
                <a:srgbClr val="B7C6FE">
                  <a:alpha val="99000"/>
                </a:srgbClr>
              </a:solidFill>
              <a:round/>
            </a:ln>
            <a:effectLst/>
          </c:spPr>
          <c:marker>
            <c:symbol val="circle"/>
            <c:size val="17"/>
            <c:spPr>
              <a:solidFill>
                <a:schemeClr val="accent5"/>
              </a:solidFill>
              <a:ln>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50000"/>
                          <a:lumOff val="50000"/>
                        </a:schemeClr>
                      </a:solidFill>
                    </a:ln>
                    <a:effectLst/>
                  </c:spPr>
                </c15:leaderLines>
              </c:ext>
            </c:extLst>
          </c:dLbls>
          <c:cat>
            <c:strRef>
              <c:f>Sheet1!$B$2:$U$2</c:f>
              <c:strCache>
                <c:ptCount val="20"/>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pt idx="19">
                  <c:v>'18</c:v>
                </c:pt>
              </c:strCache>
            </c:strRef>
          </c:cat>
          <c:val>
            <c:numRef>
              <c:f>Sheet1!$B$3:$U$3</c:f>
              <c:numCache>
                <c:formatCode>General</c:formatCode>
                <c:ptCount val="20"/>
                <c:pt idx="0">
                  <c:v>108</c:v>
                </c:pt>
                <c:pt idx="1">
                  <c:v>155</c:v>
                </c:pt>
                <c:pt idx="2">
                  <c:v>205</c:v>
                </c:pt>
                <c:pt idx="3">
                  <c:v>221</c:v>
                </c:pt>
                <c:pt idx="4">
                  <c:v>271</c:v>
                </c:pt>
                <c:pt idx="5">
                  <c:v>308</c:v>
                </c:pt>
                <c:pt idx="6">
                  <c:v>330</c:v>
                </c:pt>
                <c:pt idx="7">
                  <c:v>371</c:v>
                </c:pt>
                <c:pt idx="8">
                  <c:v>387</c:v>
                </c:pt>
                <c:pt idx="9">
                  <c:v>416</c:v>
                </c:pt>
                <c:pt idx="10">
                  <c:v>435</c:v>
                </c:pt>
                <c:pt idx="11">
                  <c:v>461</c:v>
                </c:pt>
                <c:pt idx="12">
                  <c:v>544</c:v>
                </c:pt>
                <c:pt idx="13">
                  <c:v>596</c:v>
                </c:pt>
                <c:pt idx="14">
                  <c:v>627</c:v>
                </c:pt>
                <c:pt idx="15">
                  <c:v>718</c:v>
                </c:pt>
                <c:pt idx="16">
                  <c:v>767</c:v>
                </c:pt>
                <c:pt idx="17">
                  <c:v>825</c:v>
                </c:pt>
                <c:pt idx="18">
                  <c:v>865</c:v>
                </c:pt>
                <c:pt idx="19">
                  <c:v>1094</c:v>
                </c:pt>
              </c:numCache>
            </c:numRef>
          </c:val>
          <c:smooth val="0"/>
          <c:extLst>
            <c:ext xmlns:c16="http://schemas.microsoft.com/office/drawing/2014/chart" uri="{C3380CC4-5D6E-409C-BE32-E72D297353CC}">
              <c16:uniqueId val="{00000000-912F-4066-AD56-EC6B0928B05E}"/>
            </c:ext>
          </c:extLst>
        </c:ser>
        <c:dLbls>
          <c:dLblPos val="ctr"/>
          <c:showLegendKey val="0"/>
          <c:showVal val="1"/>
          <c:showCatName val="0"/>
          <c:showSerName val="0"/>
          <c:showPercent val="0"/>
          <c:showBubbleSize val="0"/>
        </c:dLbls>
        <c:marker val="1"/>
        <c:smooth val="0"/>
        <c:axId val="582178672"/>
        <c:axId val="582178280"/>
      </c:lineChart>
      <c:catAx>
        <c:axId val="582178672"/>
        <c:scaling>
          <c:orientation val="minMax"/>
        </c:scaling>
        <c:delete val="0"/>
        <c:axPos val="b"/>
        <c:numFmt formatCode="General" sourceLinked="1"/>
        <c:majorTickMark val="out"/>
        <c:minorTickMark val="none"/>
        <c:tickLblPos val="none"/>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82178280"/>
        <c:crosses val="autoZero"/>
        <c:auto val="1"/>
        <c:lblAlgn val="ctr"/>
        <c:lblOffset val="100"/>
        <c:noMultiLvlLbl val="0"/>
      </c:catAx>
      <c:valAx>
        <c:axId val="582178280"/>
        <c:scaling>
          <c:orientation val="minMax"/>
        </c:scaling>
        <c:delete val="1"/>
        <c:axPos val="l"/>
        <c:numFmt formatCode="General" sourceLinked="1"/>
        <c:majorTickMark val="none"/>
        <c:minorTickMark val="none"/>
        <c:tickLblPos val="nextTo"/>
        <c:crossAx val="582178672"/>
        <c:crosses val="autoZero"/>
        <c:crossBetween val="between"/>
      </c:valAx>
      <c:dTable>
        <c:showHorzBorder val="1"/>
        <c:showVertBorder val="1"/>
        <c:showOutline val="1"/>
        <c:showKeys val="0"/>
        <c:spPr>
          <a:ln>
            <a:solidFill>
              <a:srgbClr val="000000">
                <a:lumMod val="65000"/>
                <a:lumOff val="35000"/>
              </a:srgbClr>
            </a:solidFill>
          </a:ln>
        </c:spPr>
        <c:txPr>
          <a:bodyPr/>
          <a:lstStyle/>
          <a:p>
            <a:pPr rtl="0">
              <a:defRPr>
                <a:solidFill>
                  <a:schemeClr val="tx1"/>
                </a:solidFill>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919191"/>
      </a:solidFill>
      <a:round/>
    </a:ln>
    <a:effectLst>
      <a:outerShdw blurRad="50800" dist="38100" dir="5400000" algn="t" rotWithShape="0">
        <a:prstClr val="black">
          <a:alpha val="40000"/>
        </a:prstClr>
      </a:outerShdw>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5"/>
            <a:ext cx="2944479" cy="497397"/>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defTabSz="956039" eaLnBrk="0" hangingPunct="0">
              <a:defRPr sz="1000" i="1"/>
            </a:lvl1pPr>
          </a:lstStyle>
          <a:p>
            <a:pPr>
              <a:defRPr/>
            </a:pPr>
            <a:endParaRPr lang="en-US"/>
          </a:p>
        </p:txBody>
      </p:sp>
      <p:sp>
        <p:nvSpPr>
          <p:cNvPr id="4099" name="Rectangle 3"/>
          <p:cNvSpPr>
            <a:spLocks noGrp="1" noChangeArrowheads="1"/>
          </p:cNvSpPr>
          <p:nvPr>
            <p:ph type="dt" sz="quarter" idx="1"/>
          </p:nvPr>
        </p:nvSpPr>
        <p:spPr bwMode="auto">
          <a:xfrm>
            <a:off x="3853199" y="5"/>
            <a:ext cx="2944479" cy="497397"/>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algn="r" defTabSz="956039" eaLnBrk="0" hangingPunct="0">
              <a:defRPr sz="1000" i="1"/>
            </a:lvl1pPr>
          </a:lstStyle>
          <a:p>
            <a:pPr>
              <a:defRPr/>
            </a:pPr>
            <a:endParaRPr lang="en-US"/>
          </a:p>
        </p:txBody>
      </p:sp>
      <p:sp>
        <p:nvSpPr>
          <p:cNvPr id="4100" name="Rectangle 4"/>
          <p:cNvSpPr>
            <a:spLocks noGrp="1" noChangeArrowheads="1"/>
          </p:cNvSpPr>
          <p:nvPr>
            <p:ph type="ftr" sz="quarter" idx="2"/>
          </p:nvPr>
        </p:nvSpPr>
        <p:spPr bwMode="auto">
          <a:xfrm>
            <a:off x="5" y="9430829"/>
            <a:ext cx="2944479" cy="497396"/>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defTabSz="956039" eaLnBrk="0" hangingPunct="0">
              <a:defRPr sz="1000" i="1"/>
            </a:lvl1pPr>
          </a:lstStyle>
          <a:p>
            <a:pPr>
              <a:defRPr/>
            </a:pPr>
            <a:endParaRPr lang="en-US"/>
          </a:p>
        </p:txBody>
      </p:sp>
      <p:sp>
        <p:nvSpPr>
          <p:cNvPr id="4101" name="Rectangle 5"/>
          <p:cNvSpPr>
            <a:spLocks noGrp="1" noChangeArrowheads="1"/>
          </p:cNvSpPr>
          <p:nvPr>
            <p:ph type="sldNum" sz="quarter" idx="3"/>
          </p:nvPr>
        </p:nvSpPr>
        <p:spPr bwMode="auto">
          <a:xfrm>
            <a:off x="3853199" y="9430829"/>
            <a:ext cx="2944479" cy="497396"/>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algn="r" defTabSz="956039" eaLnBrk="0" hangingPunct="0">
              <a:defRPr sz="1000" i="1"/>
            </a:lvl1pPr>
          </a:lstStyle>
          <a:p>
            <a:pPr>
              <a:defRPr/>
            </a:pPr>
            <a:fld id="{EE01F1BF-2225-43BA-81B9-E4E6CF12C60B}" type="slidenum">
              <a:rPr lang="en-US"/>
              <a:pPr>
                <a:defRPr/>
              </a:pPr>
              <a:t>‹#›</a:t>
            </a:fld>
            <a:endParaRPr lang="en-US"/>
          </a:p>
        </p:txBody>
      </p:sp>
    </p:spTree>
    <p:extLst>
      <p:ext uri="{BB962C8B-B14F-4D97-AF65-F5344CB8AC3E}">
        <p14:creationId xmlns:p14="http://schemas.microsoft.com/office/powerpoint/2010/main" val="341523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 y="5"/>
            <a:ext cx="2944479" cy="497397"/>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defTabSz="956039" eaLnBrk="0" hangingPunct="0">
              <a:defRPr sz="1000" i="1"/>
            </a:lvl1pPr>
          </a:lstStyle>
          <a:p>
            <a:pPr>
              <a:defRPr/>
            </a:pPr>
            <a:endParaRPr lang="en-US"/>
          </a:p>
        </p:txBody>
      </p:sp>
      <p:sp>
        <p:nvSpPr>
          <p:cNvPr id="2051" name="Rectangle 3"/>
          <p:cNvSpPr>
            <a:spLocks noGrp="1" noChangeArrowheads="1"/>
          </p:cNvSpPr>
          <p:nvPr>
            <p:ph type="dt" idx="1"/>
          </p:nvPr>
        </p:nvSpPr>
        <p:spPr bwMode="auto">
          <a:xfrm>
            <a:off x="3853199" y="5"/>
            <a:ext cx="2944479" cy="497397"/>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algn="r" defTabSz="956039" eaLnBrk="0" hangingPunct="0">
              <a:defRPr sz="1000" i="1"/>
            </a:lvl1pPr>
          </a:lstStyle>
          <a:p>
            <a:pPr>
              <a:defRPr/>
            </a:pPr>
            <a:endParaRPr lang="en-US"/>
          </a:p>
        </p:txBody>
      </p:sp>
      <p:sp>
        <p:nvSpPr>
          <p:cNvPr id="2052" name="Rectangle 4"/>
          <p:cNvSpPr>
            <a:spLocks noGrp="1" noChangeArrowheads="1"/>
          </p:cNvSpPr>
          <p:nvPr>
            <p:ph type="ftr" sz="quarter" idx="4"/>
          </p:nvPr>
        </p:nvSpPr>
        <p:spPr bwMode="auto">
          <a:xfrm>
            <a:off x="5" y="9430829"/>
            <a:ext cx="2944479" cy="497396"/>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defTabSz="956039" eaLnBrk="0" hangingPunct="0">
              <a:defRPr sz="1000" i="1"/>
            </a:lvl1pPr>
          </a:lstStyle>
          <a:p>
            <a:pPr>
              <a:defRPr/>
            </a:pPr>
            <a:endParaRPr lang="en-US"/>
          </a:p>
        </p:txBody>
      </p:sp>
      <p:sp>
        <p:nvSpPr>
          <p:cNvPr id="2053" name="Rectangle 5"/>
          <p:cNvSpPr>
            <a:spLocks noGrp="1" noChangeArrowheads="1"/>
          </p:cNvSpPr>
          <p:nvPr>
            <p:ph type="sldNum" sz="quarter" idx="5"/>
          </p:nvPr>
        </p:nvSpPr>
        <p:spPr bwMode="auto">
          <a:xfrm>
            <a:off x="3853199" y="9430829"/>
            <a:ext cx="2944479" cy="497396"/>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algn="r" defTabSz="956039" eaLnBrk="0" hangingPunct="0">
              <a:defRPr sz="1000" i="1"/>
            </a:lvl1pPr>
          </a:lstStyle>
          <a:p>
            <a:pPr>
              <a:defRPr/>
            </a:pPr>
            <a:fld id="{E497C465-78D7-4632-93E6-4724FE32007D}" type="slidenum">
              <a:rPr lang="en-US"/>
              <a:pPr>
                <a:defRPr/>
              </a:pPr>
              <a:t>‹#›</a:t>
            </a:fld>
            <a:endParaRPr lang="en-US"/>
          </a:p>
        </p:txBody>
      </p:sp>
      <p:sp>
        <p:nvSpPr>
          <p:cNvPr id="2054" name="Rectangle 6"/>
          <p:cNvSpPr>
            <a:spLocks noGrp="1" noChangeArrowheads="1"/>
          </p:cNvSpPr>
          <p:nvPr>
            <p:ph type="body" sz="quarter" idx="3"/>
          </p:nvPr>
        </p:nvSpPr>
        <p:spPr bwMode="auto">
          <a:xfrm>
            <a:off x="907249" y="4716239"/>
            <a:ext cx="4983191" cy="4469999"/>
          </a:xfrm>
          <a:prstGeom prst="rect">
            <a:avLst/>
          </a:prstGeom>
          <a:noFill/>
          <a:ln w="9525">
            <a:noFill/>
            <a:miter lim="800000"/>
            <a:headEnd/>
            <a:tailEnd/>
          </a:ln>
          <a:effectLst/>
        </p:spPr>
        <p:txBody>
          <a:bodyPr vert="horz" wrap="square" lIns="94515" tIns="46430" rIns="94515" bIns="464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1" name="Rectangle 7"/>
          <p:cNvSpPr>
            <a:spLocks noGrp="1" noRot="1" noChangeAspect="1" noChangeArrowheads="1" noTextEdit="1"/>
          </p:cNvSpPr>
          <p:nvPr>
            <p:ph type="sldImg" idx="2"/>
          </p:nvPr>
        </p:nvSpPr>
        <p:spPr bwMode="auto">
          <a:xfrm>
            <a:off x="935038" y="752475"/>
            <a:ext cx="4940300" cy="370681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11746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pPr marL="0" marR="0" lvl="0" indent="0" algn="r" defTabSz="963613" rtl="0" eaLnBrk="0" fontAlgn="base" latinLnBrk="0" hangingPunct="0">
              <a:lnSpc>
                <a:spcPct val="100000"/>
              </a:lnSpc>
              <a:spcBef>
                <a:spcPct val="0"/>
              </a:spcBef>
              <a:spcAft>
                <a:spcPct val="0"/>
              </a:spcAft>
              <a:buClrTx/>
              <a:buSzTx/>
              <a:buFontTx/>
              <a:buNone/>
              <a:tabLst/>
              <a:defRPr/>
            </a:pPr>
            <a:fld id="{5623271C-7514-43C7-BEA5-9E63A90AAA03}"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3613" rtl="0" eaLnBrk="0" fontAlgn="base" latinLnBrk="0" hangingPunct="0">
                <a:lnSpc>
                  <a:spcPct val="100000"/>
                </a:lnSpc>
                <a:spcBef>
                  <a:spcPct val="0"/>
                </a:spcBef>
                <a:spcAft>
                  <a:spcPct val="0"/>
                </a:spcAft>
                <a:buClrTx/>
                <a:buSzTx/>
                <a:buFontTx/>
                <a:buNone/>
                <a:tabLst/>
                <a:defRPr/>
              </a:pPr>
              <a:t>2</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marL="0" marR="0" lvl="0" indent="0" algn="r" defTabSz="963613" rtl="0" eaLnBrk="0" fontAlgn="base" latinLnBrk="0" hangingPunct="0">
              <a:lnSpc>
                <a:spcPct val="100000"/>
              </a:lnSpc>
              <a:spcBef>
                <a:spcPct val="0"/>
              </a:spcBef>
              <a:spcAft>
                <a:spcPct val="0"/>
              </a:spcAft>
              <a:buClrTx/>
              <a:buSzTx/>
              <a:buFontTx/>
              <a:buNone/>
              <a:tabLst/>
              <a:defRPr/>
            </a:pPr>
            <a:fld id="{3956AC3E-D036-4EBA-B1C2-50630E2A55A4}"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3613" rtl="0" eaLnBrk="0" fontAlgn="base" latinLnBrk="0" hangingPunct="0">
                <a:lnSpc>
                  <a:spcPct val="100000"/>
                </a:lnSpc>
                <a:spcBef>
                  <a:spcPct val="0"/>
                </a:spcBef>
                <a:spcAft>
                  <a:spcPct val="0"/>
                </a:spcAft>
                <a:buClrTx/>
                <a:buSzTx/>
                <a:buFontTx/>
                <a:buNone/>
                <a:tabLst/>
                <a:defRPr/>
              </a:pPr>
              <a:t>2</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8"/>
            <a:ext cx="5437550" cy="3828145"/>
          </a:xfrm>
          <a:noFill/>
          <a:ln/>
        </p:spPr>
        <p:txBody>
          <a:bodyPr/>
          <a:lstStyle/>
          <a:p>
            <a:endParaRPr lang="en-GB" dirty="0"/>
          </a:p>
        </p:txBody>
      </p:sp>
    </p:spTree>
    <p:extLst>
      <p:ext uri="{BB962C8B-B14F-4D97-AF65-F5344CB8AC3E}">
        <p14:creationId xmlns:p14="http://schemas.microsoft.com/office/powerpoint/2010/main" val="7175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27</a:t>
            </a:fld>
            <a:endParaRPr lang="en-US"/>
          </a:p>
        </p:txBody>
      </p:sp>
      <p:sp>
        <p:nvSpPr>
          <p:cNvPr id="808962"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27</a:t>
            </a:fld>
            <a:endParaRPr lang="en-US" sz="1000" i="1"/>
          </a:p>
        </p:txBody>
      </p:sp>
      <p:sp>
        <p:nvSpPr>
          <p:cNvPr id="808963"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27</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40339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pPr marL="0" marR="0" lvl="0" indent="0" algn="r" defTabSz="963613" rtl="0" eaLnBrk="0" fontAlgn="base" latinLnBrk="0" hangingPunct="0">
              <a:lnSpc>
                <a:spcPct val="100000"/>
              </a:lnSpc>
              <a:spcBef>
                <a:spcPct val="0"/>
              </a:spcBef>
              <a:spcAft>
                <a:spcPct val="0"/>
              </a:spcAft>
              <a:buClrTx/>
              <a:buSzTx/>
              <a:buFontTx/>
              <a:buNone/>
              <a:tabLst/>
              <a:defRPr/>
            </a:pPr>
            <a:fld id="{5623271C-7514-43C7-BEA5-9E63A90AAA03}"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3613" rtl="0" eaLnBrk="0" fontAlgn="base" latinLnBrk="0" hangingPunct="0">
                <a:lnSpc>
                  <a:spcPct val="100000"/>
                </a:lnSpc>
                <a:spcBef>
                  <a:spcPct val="0"/>
                </a:spcBef>
                <a:spcAft>
                  <a:spcPct val="0"/>
                </a:spcAft>
                <a:buClrTx/>
                <a:buSzTx/>
                <a:buFontTx/>
                <a:buNone/>
                <a:tabLst/>
                <a:defRPr/>
              </a:pPr>
              <a:t>3</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marL="0" marR="0" lvl="0" indent="0" algn="r" defTabSz="963613" rtl="0" eaLnBrk="0" fontAlgn="base" latinLnBrk="0" hangingPunct="0">
              <a:lnSpc>
                <a:spcPct val="100000"/>
              </a:lnSpc>
              <a:spcBef>
                <a:spcPct val="0"/>
              </a:spcBef>
              <a:spcAft>
                <a:spcPct val="0"/>
              </a:spcAft>
              <a:buClrTx/>
              <a:buSzTx/>
              <a:buFontTx/>
              <a:buNone/>
              <a:tabLst/>
              <a:defRPr/>
            </a:pPr>
            <a:fld id="{3956AC3E-D036-4EBA-B1C2-50630E2A55A4}"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3613" rtl="0" eaLnBrk="0" fontAlgn="base" latinLnBrk="0" hangingPunct="0">
                <a:lnSpc>
                  <a:spcPct val="100000"/>
                </a:lnSpc>
                <a:spcBef>
                  <a:spcPct val="0"/>
                </a:spcBef>
                <a:spcAft>
                  <a:spcPct val="0"/>
                </a:spcAft>
                <a:buClrTx/>
                <a:buSzTx/>
                <a:buFontTx/>
                <a:buNone/>
                <a:tabLst/>
                <a:defRPr/>
              </a:pPr>
              <a:t>3</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8"/>
            <a:ext cx="5437550" cy="3828145"/>
          </a:xfrm>
          <a:noFill/>
          <a:ln/>
        </p:spPr>
        <p:txBody>
          <a:bodyPr/>
          <a:lstStyle/>
          <a:p>
            <a:endParaRPr lang="en-GB" dirty="0"/>
          </a:p>
        </p:txBody>
      </p:sp>
    </p:spTree>
    <p:extLst>
      <p:ext uri="{BB962C8B-B14F-4D97-AF65-F5344CB8AC3E}">
        <p14:creationId xmlns:p14="http://schemas.microsoft.com/office/powerpoint/2010/main" val="211762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19</a:t>
            </a:fld>
            <a:endParaRPr lang="en-US"/>
          </a:p>
        </p:txBody>
      </p:sp>
    </p:spTree>
    <p:extLst>
      <p:ext uri="{BB962C8B-B14F-4D97-AF65-F5344CB8AC3E}">
        <p14:creationId xmlns:p14="http://schemas.microsoft.com/office/powerpoint/2010/main" val="399182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Pointing Requests Message (PRM): Published! The PRM will be removed from the next report.</a:t>
            </a:r>
          </a:p>
          <a:p>
            <a:r>
              <a:rPr lang="en-GB" dirty="0"/>
              <a:t>  </a:t>
            </a:r>
          </a:p>
          <a:p>
            <a:r>
              <a:rPr lang="en-GB" dirty="0"/>
              <a:t>Re-Entry Data Message (RDM): At the time of our </a:t>
            </a:r>
            <a:r>
              <a:rPr lang="en-GB" dirty="0" err="1"/>
              <a:t>telecon</a:t>
            </a:r>
            <a:r>
              <a:rPr lang="en-GB" dirty="0"/>
              <a:t> Wednesday, it was "same status as last month", i.e., waiting for the CESG Poll to commence Agency Review. I just checked before writing this report and see that the CESG Poll for the RDM Red Book Agency Review opened today, 30-Mar-2018, and ends 23-Apr-2018. Hooray! </a:t>
            </a:r>
          </a:p>
          <a:p>
            <a:r>
              <a:rPr lang="en-GB" dirty="0"/>
              <a:t> </a:t>
            </a:r>
          </a:p>
          <a:p>
            <a:r>
              <a:rPr lang="en-GB" dirty="0"/>
              <a:t>Tracking Data Message (TDM): At the time of our </a:t>
            </a:r>
            <a:r>
              <a:rPr lang="en-GB" dirty="0" err="1"/>
              <a:t>telecon</a:t>
            </a:r>
            <a:r>
              <a:rPr lang="en-GB" dirty="0"/>
              <a:t> Wednesday, it was "same status as last month", i.e., waiting for the CESG Poll to commence Agency Review. I just checked before writing this report and see that the CESG Poll for the TDM Pink Book Agency Review opened today, 30-Mar-2018, and ends 23-Apr-2018. Hooray!</a:t>
            </a:r>
          </a:p>
          <a:p>
            <a:r>
              <a:rPr lang="en-GB" dirty="0"/>
              <a:t> </a:t>
            </a:r>
          </a:p>
          <a:p>
            <a:r>
              <a:rPr lang="en-GB" dirty="0"/>
              <a:t>Orbit Data Message (ODM): No significant change in status since last month. The current draft is P2.37, distributed in mid-February; it is currently in internal review. This will be the version of the document we discuss at Gaithersburg.</a:t>
            </a:r>
          </a:p>
          <a:p>
            <a:r>
              <a:rPr lang="en-GB" dirty="0"/>
              <a:t> </a:t>
            </a:r>
          </a:p>
          <a:p>
            <a:r>
              <a:rPr lang="en-GB" dirty="0"/>
              <a:t>Attitude Data Messages (ADM): Version 2 updates are in progress. No significant change in status since last month. The current draft is P1.6, distributed in January; it is currently in review. This will be the version of the document we discuss at Gaithersburg. We still need to incorporate the XML sections.</a:t>
            </a:r>
          </a:p>
          <a:p>
            <a:r>
              <a:rPr lang="en-GB" dirty="0"/>
              <a:t> </a:t>
            </a:r>
          </a:p>
          <a:p>
            <a:r>
              <a:rPr lang="en-GB" dirty="0"/>
              <a:t>Navigation Data Messages XML Specification (NDM/XML): Start on this has been delayed. It was originally thought that this would appear after the ADM, ODM, and TDM had been revised. I had planned to put out an initial draft prior to the Spring Meetings, but now it will be after.</a:t>
            </a:r>
          </a:p>
          <a:p>
            <a:r>
              <a:rPr lang="en-GB" dirty="0"/>
              <a:t> </a:t>
            </a:r>
          </a:p>
          <a:p>
            <a:r>
              <a:rPr lang="en-GB" dirty="0"/>
              <a:t>Navigation Events Message (NEM): A first White Book is anticipated following the Spring 2018 Meetings. We are still gearing up for this project and should make some good progress at the Spring Meetings.</a:t>
            </a:r>
          </a:p>
          <a:p>
            <a:r>
              <a:rPr lang="en-GB" dirty="0"/>
              <a:t> </a:t>
            </a:r>
          </a:p>
          <a:p>
            <a:r>
              <a:rPr lang="en-GB" dirty="0"/>
              <a:t>Navigation Data—Definitions and Conventions Green Book: Version 4 updates are in progress. An updated draft (3.5) was distributed earlier this week. At this point we are hoping to request the CESG Poll and publication between the Spring 2018 Meetings and Fall Meetings. The Lead Editor (at Glenn Research </a:t>
            </a:r>
            <a:r>
              <a:rPr lang="en-GB" dirty="0" err="1"/>
              <a:t>Center</a:t>
            </a:r>
            <a:r>
              <a:rPr lang="en-GB" dirty="0"/>
              <a:t>) has lost funding for travel so will not be attending the Spring Meetings.</a:t>
            </a:r>
          </a:p>
          <a:p>
            <a:r>
              <a:rPr lang="en-GB" dirty="0"/>
              <a:t> </a:t>
            </a:r>
          </a:p>
          <a:p>
            <a:r>
              <a:rPr lang="en-GB" dirty="0"/>
              <a:t>Navigation Data Messages Overview - Green Book:  CMC Poll to approve this new project is currently in progress, closing 04-Apr-2018. </a:t>
            </a:r>
          </a:p>
          <a:p>
            <a:r>
              <a:rPr lang="en-GB" dirty="0"/>
              <a:t> </a:t>
            </a:r>
          </a:p>
          <a:p>
            <a:r>
              <a:rPr lang="en-GB" dirty="0"/>
              <a:t>Conjunction Data Message:  The 5 Year Review discussion is coming up at the Spring Meetings. At this point we are reasonably certain that "retire" is not an appropriate option; we will decide between "reconfirm" and "revise" at the Spring Meetings. A small set of corrigenda has been requested of the Secretariat in conjunction with migration of the "CDM Originator" registry information into the "Organizations" registry.</a:t>
            </a:r>
          </a:p>
          <a:p>
            <a:endParaRPr lang="en-GB" dirty="0"/>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20</a:t>
            </a:fld>
            <a:endParaRPr lang="en-US"/>
          </a:p>
        </p:txBody>
      </p:sp>
    </p:spTree>
    <p:extLst>
      <p:ext uri="{BB962C8B-B14F-4D97-AF65-F5344CB8AC3E}">
        <p14:creationId xmlns:p14="http://schemas.microsoft.com/office/powerpoint/2010/main" val="161121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fld id="{2CE4A722-48E6-45C6-BF1F-1AE7407A5E97}" type="slidenum">
              <a:rPr lang="en-US" smtClean="0"/>
              <a:pPr/>
              <a:t>22</a:t>
            </a:fld>
            <a:endParaRPr lang="en-US"/>
          </a:p>
        </p:txBody>
      </p:sp>
      <p:sp>
        <p:nvSpPr>
          <p:cNvPr id="802818"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F2186AFC-D1BE-45C8-AC90-89714B4863C5}" type="slidenum">
              <a:rPr lang="en-US" sz="1000" i="1"/>
              <a:pPr algn="r" defTabSz="956097" eaLnBrk="0" hangingPunct="0"/>
              <a:t>22</a:t>
            </a:fld>
            <a:endParaRPr lang="en-US" sz="1000" i="1"/>
          </a:p>
        </p:txBody>
      </p:sp>
      <p:sp>
        <p:nvSpPr>
          <p:cNvPr id="802819" name="Rectangle 2"/>
          <p:cNvSpPr>
            <a:spLocks noGrp="1" noRot="1" noChangeAspect="1" noChangeArrowheads="1" noTextEdit="1"/>
          </p:cNvSpPr>
          <p:nvPr>
            <p:ph type="sldImg"/>
          </p:nvPr>
        </p:nvSpPr>
        <p:spPr>
          <a:ln/>
        </p:spPr>
      </p:sp>
      <p:sp>
        <p:nvSpPr>
          <p:cNvPr id="80282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53303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097">
              <a:defRPr sz="2400">
                <a:solidFill>
                  <a:schemeClr val="tx1"/>
                </a:solidFill>
                <a:latin typeface="Times New Roman" pitchFamily="18" charset="0"/>
              </a:defRPr>
            </a:lvl1pPr>
            <a:lvl2pPr marL="737155" indent="-283521" defTabSz="956097">
              <a:defRPr sz="2400">
                <a:solidFill>
                  <a:schemeClr val="tx1"/>
                </a:solidFill>
                <a:latin typeface="Times New Roman" pitchFamily="18" charset="0"/>
              </a:defRPr>
            </a:lvl2pPr>
            <a:lvl3pPr marL="1134085" indent="-226817" defTabSz="956097">
              <a:defRPr sz="2400">
                <a:solidFill>
                  <a:schemeClr val="tx1"/>
                </a:solidFill>
                <a:latin typeface="Times New Roman" pitchFamily="18" charset="0"/>
              </a:defRPr>
            </a:lvl3pPr>
            <a:lvl4pPr marL="1587718" indent="-226817" defTabSz="956097">
              <a:defRPr sz="2400">
                <a:solidFill>
                  <a:schemeClr val="tx1"/>
                </a:solidFill>
                <a:latin typeface="Times New Roman" pitchFamily="18" charset="0"/>
              </a:defRPr>
            </a:lvl4pPr>
            <a:lvl5pPr marL="2041352" indent="-226817" defTabSz="956097">
              <a:defRPr sz="2400">
                <a:solidFill>
                  <a:schemeClr val="tx1"/>
                </a:solidFill>
                <a:latin typeface="Times New Roman" pitchFamily="18" charset="0"/>
              </a:defRPr>
            </a:lvl5pPr>
            <a:lvl6pPr marL="2494986" indent="-226817" defTabSz="956097" fontAlgn="base">
              <a:spcBef>
                <a:spcPct val="0"/>
              </a:spcBef>
              <a:spcAft>
                <a:spcPct val="0"/>
              </a:spcAft>
              <a:defRPr sz="2400">
                <a:solidFill>
                  <a:schemeClr val="tx1"/>
                </a:solidFill>
                <a:latin typeface="Times New Roman" pitchFamily="18" charset="0"/>
              </a:defRPr>
            </a:lvl6pPr>
            <a:lvl7pPr marL="2948620" indent="-226817" defTabSz="956097" fontAlgn="base">
              <a:spcBef>
                <a:spcPct val="0"/>
              </a:spcBef>
              <a:spcAft>
                <a:spcPct val="0"/>
              </a:spcAft>
              <a:defRPr sz="2400">
                <a:solidFill>
                  <a:schemeClr val="tx1"/>
                </a:solidFill>
                <a:latin typeface="Times New Roman" pitchFamily="18" charset="0"/>
              </a:defRPr>
            </a:lvl7pPr>
            <a:lvl8pPr marL="3402254" indent="-226817" defTabSz="956097" fontAlgn="base">
              <a:spcBef>
                <a:spcPct val="0"/>
              </a:spcBef>
              <a:spcAft>
                <a:spcPct val="0"/>
              </a:spcAft>
              <a:defRPr sz="2400">
                <a:solidFill>
                  <a:schemeClr val="tx1"/>
                </a:solidFill>
                <a:latin typeface="Times New Roman" pitchFamily="18" charset="0"/>
              </a:defRPr>
            </a:lvl8pPr>
            <a:lvl9pPr marL="3855888" indent="-226817" defTabSz="956097" fontAlgn="base">
              <a:spcBef>
                <a:spcPct val="0"/>
              </a:spcBef>
              <a:spcAft>
                <a:spcPct val="0"/>
              </a:spcAft>
              <a:defRPr sz="2400">
                <a:solidFill>
                  <a:schemeClr val="tx1"/>
                </a:solidFill>
                <a:latin typeface="Times New Roman" pitchFamily="18" charset="0"/>
              </a:defRPr>
            </a:lvl9pPr>
          </a:lstStyle>
          <a:p>
            <a:fld id="{BB319C59-117F-4E7E-B458-C5E2D1889202}" type="slidenum">
              <a:rPr lang="en-US" sz="1000"/>
              <a:pPr/>
              <a:t>23</a:t>
            </a:fld>
            <a:endParaRPr lang="en-US" sz="1000"/>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07559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097">
              <a:defRPr sz="2400">
                <a:solidFill>
                  <a:schemeClr val="tx1"/>
                </a:solidFill>
                <a:latin typeface="Times New Roman" pitchFamily="18" charset="0"/>
              </a:defRPr>
            </a:lvl1pPr>
            <a:lvl2pPr marL="737155" indent="-283521" defTabSz="956097">
              <a:defRPr sz="2400">
                <a:solidFill>
                  <a:schemeClr val="tx1"/>
                </a:solidFill>
                <a:latin typeface="Times New Roman" pitchFamily="18" charset="0"/>
              </a:defRPr>
            </a:lvl2pPr>
            <a:lvl3pPr marL="1134085" indent="-226817" defTabSz="956097">
              <a:defRPr sz="2400">
                <a:solidFill>
                  <a:schemeClr val="tx1"/>
                </a:solidFill>
                <a:latin typeface="Times New Roman" pitchFamily="18" charset="0"/>
              </a:defRPr>
            </a:lvl3pPr>
            <a:lvl4pPr marL="1587718" indent="-226817" defTabSz="956097">
              <a:defRPr sz="2400">
                <a:solidFill>
                  <a:schemeClr val="tx1"/>
                </a:solidFill>
                <a:latin typeface="Times New Roman" pitchFamily="18" charset="0"/>
              </a:defRPr>
            </a:lvl4pPr>
            <a:lvl5pPr marL="2041352" indent="-226817" defTabSz="956097">
              <a:defRPr sz="2400">
                <a:solidFill>
                  <a:schemeClr val="tx1"/>
                </a:solidFill>
                <a:latin typeface="Times New Roman" pitchFamily="18" charset="0"/>
              </a:defRPr>
            </a:lvl5pPr>
            <a:lvl6pPr marL="2494986" indent="-226817" defTabSz="956097" fontAlgn="base">
              <a:spcBef>
                <a:spcPct val="0"/>
              </a:spcBef>
              <a:spcAft>
                <a:spcPct val="0"/>
              </a:spcAft>
              <a:defRPr sz="2400">
                <a:solidFill>
                  <a:schemeClr val="tx1"/>
                </a:solidFill>
                <a:latin typeface="Times New Roman" pitchFamily="18" charset="0"/>
              </a:defRPr>
            </a:lvl6pPr>
            <a:lvl7pPr marL="2948620" indent="-226817" defTabSz="956097" fontAlgn="base">
              <a:spcBef>
                <a:spcPct val="0"/>
              </a:spcBef>
              <a:spcAft>
                <a:spcPct val="0"/>
              </a:spcAft>
              <a:defRPr sz="2400">
                <a:solidFill>
                  <a:schemeClr val="tx1"/>
                </a:solidFill>
                <a:latin typeface="Times New Roman" pitchFamily="18" charset="0"/>
              </a:defRPr>
            </a:lvl7pPr>
            <a:lvl8pPr marL="3402254" indent="-226817" defTabSz="956097" fontAlgn="base">
              <a:spcBef>
                <a:spcPct val="0"/>
              </a:spcBef>
              <a:spcAft>
                <a:spcPct val="0"/>
              </a:spcAft>
              <a:defRPr sz="2400">
                <a:solidFill>
                  <a:schemeClr val="tx1"/>
                </a:solidFill>
                <a:latin typeface="Times New Roman" pitchFamily="18" charset="0"/>
              </a:defRPr>
            </a:lvl8pPr>
            <a:lvl9pPr marL="3855888" indent="-226817" defTabSz="956097" fontAlgn="base">
              <a:spcBef>
                <a:spcPct val="0"/>
              </a:spcBef>
              <a:spcAft>
                <a:spcPct val="0"/>
              </a:spcAft>
              <a:defRPr sz="2400">
                <a:solidFill>
                  <a:schemeClr val="tx1"/>
                </a:solidFill>
                <a:latin typeface="Times New Roman" pitchFamily="18" charset="0"/>
              </a:defRPr>
            </a:lvl9pPr>
          </a:lstStyle>
          <a:p>
            <a:fld id="{87AEC957-3966-4960-B8D3-B1C412B3F0DA}" type="slidenum">
              <a:rPr lang="en-US" sz="1000"/>
              <a:pPr/>
              <a:t>24</a:t>
            </a:fld>
            <a:endParaRPr lang="en-US" sz="1000"/>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33379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25</a:t>
            </a:fld>
            <a:endParaRPr lang="en-US"/>
          </a:p>
        </p:txBody>
      </p:sp>
      <p:sp>
        <p:nvSpPr>
          <p:cNvPr id="808962"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92E73834-1004-44DF-A318-6A07DD21AB7A}" type="slidenum">
              <a:rPr lang="en-US" sz="1000" i="1"/>
              <a:pPr algn="r" defTabSz="956097" eaLnBrk="0" hangingPunct="0"/>
              <a:t>25</a:t>
            </a:fld>
            <a:endParaRPr lang="en-US" sz="1000" i="1"/>
          </a:p>
        </p:txBody>
      </p:sp>
      <p:sp>
        <p:nvSpPr>
          <p:cNvPr id="808963"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20A9055F-02D8-48F8-A7D7-1051585518D8}" type="slidenum">
              <a:rPr lang="en-US" sz="1000" i="1"/>
              <a:pPr algn="r" defTabSz="956097" eaLnBrk="0" hangingPunct="0"/>
              <a:t>25</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18326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26</a:t>
            </a:fld>
            <a:endParaRPr lang="en-US"/>
          </a:p>
        </p:txBody>
      </p:sp>
      <p:sp>
        <p:nvSpPr>
          <p:cNvPr id="808962"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26</a:t>
            </a:fld>
            <a:endParaRPr lang="en-US" sz="1000" i="1"/>
          </a:p>
        </p:txBody>
      </p:sp>
      <p:sp>
        <p:nvSpPr>
          <p:cNvPr id="808963"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26</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95184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2127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2162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3944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652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334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90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88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64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9534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041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329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eaLnBrk="0" hangingPunct="0">
              <a:defRPr/>
            </a:pPr>
            <a:endParaRPr lang="en-US"/>
          </a:p>
        </p:txBody>
      </p:sp>
      <p:sp>
        <p:nvSpPr>
          <p:cNvPr id="1027" name="Rectangle 2015"/>
          <p:cNvSpPr>
            <a:spLocks noGrp="1" noChangeArrowheads="1"/>
          </p:cNvSpPr>
          <p:nvPr>
            <p:ph type="body" idx="1"/>
          </p:nvPr>
        </p:nvSpPr>
        <p:spPr bwMode="auto">
          <a:xfrm>
            <a:off x="623888" y="1544638"/>
            <a:ext cx="8015287" cy="4652962"/>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2022"/>
          <p:cNvPicPr>
            <a:picLocks noChangeAspect="1" noChangeArrowheads="1"/>
          </p:cNvPicPr>
          <p:nvPr userDrawn="1"/>
        </p:nvPicPr>
        <p:blipFill>
          <a:blip r:embed="rId5" cstate="print"/>
          <a:srcRect/>
          <a:stretch>
            <a:fillRect/>
          </a:stretch>
        </p:blipFill>
        <p:spPr bwMode="auto">
          <a:xfrm>
            <a:off x="7543800" y="65088"/>
            <a:ext cx="14097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1002486"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a:solidFill>
                  <a:srgbClr val="333399"/>
                </a:solidFill>
                <a:latin typeface="Arial" charset="0"/>
              </a:rPr>
              <a:t>9th April </a:t>
            </a:r>
            <a:r>
              <a:rPr lang="en-US" sz="1000" b="1" dirty="0">
                <a:solidFill>
                  <a:srgbClr val="333399"/>
                </a:solidFill>
                <a:latin typeface="Arial" charset="0"/>
              </a:rPr>
              <a:t>2018</a:t>
            </a:r>
          </a:p>
        </p:txBody>
      </p:sp>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5" cstate="print"/>
          <a:srcRect/>
          <a:stretch>
            <a:fillRect/>
          </a:stretch>
        </p:blipFill>
        <p:spPr bwMode="auto">
          <a:xfrm>
            <a:off x="0" y="0"/>
            <a:ext cx="1295400" cy="569913"/>
          </a:xfrm>
          <a:prstGeom prst="rect">
            <a:avLst/>
          </a:prstGeom>
          <a:noFill/>
          <a:ln w="9525">
            <a:noFill/>
            <a:miter lim="800000"/>
            <a:headEnd/>
            <a:tailEnd/>
          </a:ln>
        </p:spPr>
      </p:pic>
      <p:sp>
        <p:nvSpPr>
          <p:cNvPr id="540649" name="Line 1001"/>
          <p:cNvSpPr>
            <a:spLocks noChangeShapeType="1"/>
          </p:cNvSpPr>
          <p:nvPr userDrawn="1"/>
        </p:nvSpPr>
        <p:spPr bwMode="auto">
          <a:xfrm>
            <a:off x="487363" y="685800"/>
            <a:ext cx="8243887" cy="0"/>
          </a:xfrm>
          <a:prstGeom prst="line">
            <a:avLst/>
          </a:prstGeom>
          <a:noFill/>
          <a:ln w="1651">
            <a:solidFill>
              <a:srgbClr val="333399"/>
            </a:solidFill>
            <a:round/>
            <a:headEnd/>
            <a:tailEnd/>
          </a:ln>
        </p:spPr>
        <p:txBody>
          <a:bodyPr/>
          <a:lstStyle/>
          <a:p>
            <a:pPr marL="0" marR="0" lvl="0" indent="0" algn="l" defTabSz="914400" rtl="0" eaLnBrk="0" fontAlgn="base" latinLnBrk="0" hangingPunct="0">
              <a:lnSpc>
                <a:spcPct val="90000"/>
              </a:lnSpc>
              <a:spcBef>
                <a:spcPct val="0"/>
              </a:spcBef>
              <a:spcAft>
                <a:spcPct val="10000"/>
              </a:spcAft>
              <a:buClrTx/>
              <a:buSzPct val="125000"/>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1029" name="Picture 1" descr="part1"/>
          <p:cNvPicPr>
            <a:picLocks noChangeAspect="1" noChangeArrowheads="1"/>
          </p:cNvPicPr>
          <p:nvPr userDrawn="1"/>
        </p:nvPicPr>
        <p:blipFill>
          <a:blip r:embed="rId6" cstate="print"/>
          <a:srcRect/>
          <a:stretch>
            <a:fillRect/>
          </a:stretch>
        </p:blipFill>
        <p:spPr bwMode="auto">
          <a:xfrm>
            <a:off x="3276600" y="6477000"/>
            <a:ext cx="2590800" cy="341313"/>
          </a:xfrm>
          <a:prstGeom prst="rect">
            <a:avLst/>
          </a:prstGeom>
          <a:noFill/>
          <a:ln w="9525">
            <a:noFill/>
            <a:miter lim="800000"/>
            <a:headEnd/>
            <a:tailEnd/>
          </a:ln>
        </p:spPr>
      </p:pic>
      <p:sp>
        <p:nvSpPr>
          <p:cNvPr id="6" name="Rectangle 1003"/>
          <p:cNvSpPr>
            <a:spLocks noChangeArrowheads="1"/>
          </p:cNvSpPr>
          <p:nvPr userDrawn="1"/>
        </p:nvSpPr>
        <p:spPr bwMode="auto">
          <a:xfrm>
            <a:off x="7682805" y="6624638"/>
            <a:ext cx="1430489" cy="236748"/>
          </a:xfrm>
          <a:prstGeom prst="rect">
            <a:avLst/>
          </a:prstGeom>
          <a:noFill/>
          <a:ln w="12700">
            <a:noFill/>
            <a:miter lim="800000"/>
            <a:headEnd type="none" w="sm" len="sm"/>
            <a:tailEnd type="none" w="sm" len="sm"/>
          </a:ln>
          <a:effectLst/>
        </p:spPr>
        <p:txBody>
          <a:bodyPr wrap="none" lIns="82058" tIns="41029" rIns="82058" bIns="41029">
            <a:spAutoFit/>
          </a:bodyPr>
          <a:lstStyle/>
          <a:p>
            <a:pPr marL="0" marR="0" lvl="0" indent="0" algn="l" defTabSz="820738"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99"/>
                </a:solidFill>
                <a:effectLst/>
                <a:uLnTx/>
                <a:uFillTx/>
                <a:latin typeface="Arial" charset="0"/>
                <a:ea typeface="+mn-ea"/>
                <a:cs typeface="+mn-cs"/>
              </a:rPr>
              <a:t>07-Apr-2014-cesg-</a:t>
            </a:r>
            <a:fld id="{A695BC2C-BEAC-4E31-AADE-93F4F0C57784}" type="slidenum">
              <a:rPr kumimoji="0" lang="en-US" sz="1000" b="1" i="0" u="none" strike="noStrike" kern="1200" cap="none" spc="0" normalizeH="0" baseline="0" noProof="0">
                <a:ln>
                  <a:noFill/>
                </a:ln>
                <a:solidFill>
                  <a:srgbClr val="333399"/>
                </a:solidFill>
                <a:effectLst/>
                <a:uLnTx/>
                <a:uFillTx/>
                <a:latin typeface="Arial" charset="0"/>
                <a:ea typeface="+mn-ea"/>
                <a:cs typeface="+mn-cs"/>
              </a:rPr>
              <a:pPr marL="0" marR="0" lvl="0" indent="0" algn="l" defTabSz="820738" rtl="0" eaLnBrk="0" fontAlgn="base" latinLnBrk="0" hangingPunct="0">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rgbClr val="333399"/>
              </a:solidFill>
              <a:effectLst/>
              <a:uLnTx/>
              <a:uFillTx/>
              <a:latin typeface="Arial" charset="0"/>
              <a:ea typeface="+mn-ea"/>
              <a:cs typeface="+mn-cs"/>
            </a:endParaRPr>
          </a:p>
        </p:txBody>
      </p:sp>
    </p:spTree>
    <p:extLst>
      <p:ext uri="{BB962C8B-B14F-4D97-AF65-F5344CB8AC3E}">
        <p14:creationId xmlns:p14="http://schemas.microsoft.com/office/powerpoint/2010/main" val="327458290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487364" y="838200"/>
            <a:ext cx="8243887" cy="0"/>
          </a:xfrm>
          <a:prstGeom prst="line">
            <a:avLst/>
          </a:prstGeom>
          <a:noFill/>
          <a:ln w="1651">
            <a:solidFill>
              <a:srgbClr val="3333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7" name="Rectangle 2015"/>
          <p:cNvSpPr>
            <a:spLocks noGrp="1" noChangeArrowheads="1"/>
          </p:cNvSpPr>
          <p:nvPr>
            <p:ph type="body" idx="1"/>
          </p:nvPr>
        </p:nvSpPr>
        <p:spPr bwMode="auto">
          <a:xfrm>
            <a:off x="623889" y="1544638"/>
            <a:ext cx="8015287" cy="4652962"/>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2022"/>
          <p:cNvPicPr>
            <a:picLocks noChangeAspect="1" noChangeArrowheads="1"/>
          </p:cNvPicPr>
          <p:nvPr userDrawn="1"/>
        </p:nvPicPr>
        <p:blipFill>
          <a:blip r:embed="rId6" cstate="print"/>
          <a:srcRect/>
          <a:stretch>
            <a:fillRect/>
          </a:stretch>
        </p:blipFill>
        <p:spPr bwMode="auto">
          <a:xfrm>
            <a:off x="7543800" y="65088"/>
            <a:ext cx="14097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1002486" cy="236748"/>
          </a:xfrm>
          <a:prstGeom prst="rect">
            <a:avLst/>
          </a:prstGeom>
          <a:noFill/>
          <a:ln w="12700">
            <a:noFill/>
            <a:miter lim="800000"/>
            <a:headEnd type="none" w="sm" len="sm"/>
            <a:tailEnd type="none" w="sm" len="sm"/>
          </a:ln>
          <a:effectLst/>
        </p:spPr>
        <p:txBody>
          <a:bodyPr wrap="none" lIns="82058" tIns="41029" rIns="82058" bIns="41029">
            <a:spAutoFit/>
          </a:bodyPr>
          <a:lstStyle/>
          <a:p>
            <a:pPr marL="0" marR="0" lvl="0" indent="0" algn="l" defTabSz="820738"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99"/>
                </a:solidFill>
                <a:effectLst/>
                <a:uLnTx/>
                <a:uFillTx/>
                <a:latin typeface="Arial" charset="0"/>
                <a:ea typeface="+mn-ea"/>
                <a:cs typeface="+mn-cs"/>
              </a:rPr>
              <a:t>9th April 2018</a:t>
            </a:r>
          </a:p>
        </p:txBody>
      </p:sp>
    </p:spTree>
    <p:extLst>
      <p:ext uri="{BB962C8B-B14F-4D97-AF65-F5344CB8AC3E}">
        <p14:creationId xmlns:p14="http://schemas.microsoft.com/office/powerpoint/2010/main" val="322831436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7" name="Rectangle 2015"/>
          <p:cNvSpPr>
            <a:spLocks noGrp="1" noChangeArrowheads="1"/>
          </p:cNvSpPr>
          <p:nvPr>
            <p:ph type="body" idx="1"/>
          </p:nvPr>
        </p:nvSpPr>
        <p:spPr bwMode="auto">
          <a:xfrm>
            <a:off x="623888" y="1544638"/>
            <a:ext cx="8015287" cy="4652962"/>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2022"/>
          <p:cNvPicPr>
            <a:picLocks noChangeAspect="1" noChangeArrowheads="1"/>
          </p:cNvPicPr>
          <p:nvPr userDrawn="1"/>
        </p:nvPicPr>
        <p:blipFill>
          <a:blip r:embed="rId6" cstate="print"/>
          <a:srcRect/>
          <a:stretch>
            <a:fillRect/>
          </a:stretch>
        </p:blipFill>
        <p:spPr bwMode="auto">
          <a:xfrm>
            <a:off x="7543800" y="65088"/>
            <a:ext cx="14097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880658" cy="236748"/>
          </a:xfrm>
          <a:prstGeom prst="rect">
            <a:avLst/>
          </a:prstGeom>
          <a:noFill/>
          <a:ln w="12700">
            <a:noFill/>
            <a:miter lim="800000"/>
            <a:headEnd type="none" w="sm" len="sm"/>
            <a:tailEnd type="none" w="sm" len="sm"/>
          </a:ln>
          <a:effectLst/>
        </p:spPr>
        <p:txBody>
          <a:bodyPr wrap="none" lIns="82058" tIns="41029" rIns="82058" bIns="41029">
            <a:spAutoFit/>
          </a:bodyPr>
          <a:lstStyle/>
          <a:p>
            <a:pPr marL="0" marR="0" lvl="0" indent="0" algn="l" defTabSz="820738"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99"/>
                </a:solidFill>
                <a:effectLst/>
                <a:uLnTx/>
                <a:uFillTx/>
                <a:latin typeface="Arial" charset="0"/>
                <a:ea typeface="+mn-ea"/>
                <a:cs typeface="+mn-cs"/>
              </a:rPr>
              <a:t>9 April 2018</a:t>
            </a:r>
          </a:p>
        </p:txBody>
      </p:sp>
    </p:spTree>
    <p:extLst>
      <p:ext uri="{BB962C8B-B14F-4D97-AF65-F5344CB8AC3E}">
        <p14:creationId xmlns:p14="http://schemas.microsoft.com/office/powerpoint/2010/main" val="37591875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ublic.ccsds.org/Pubs/910x0g2.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ccsds.org/Pubs/352x0b1.pdf" TargetMode="External"/><Relationship Id="rId2" Type="http://schemas.openxmlformats.org/officeDocument/2006/relationships/hyperlink" Target="https://public.ccsds.org/Pubs/350x6g1.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png"/><Relationship Id="rId7" Type="http://schemas.openxmlformats.org/officeDocument/2006/relationships/image" Target="../media/image50.jpg"/><Relationship Id="rId2" Type="http://schemas.openxmlformats.org/officeDocument/2006/relationships/hyperlink" Target="http://www.google.co.uk/url?sa=i&amp;rct=j&amp;q=&amp;esrc=s&amp;frm=1&amp;source=images&amp;cd=&amp;cad=rja&amp;uact=8&amp;ved=0CAcQjRw&amp;url=http://www.telegraph.co.uk/finance/newsbysector/constructionandproperty/10553748/London-best-city-for-foreign-property-investment-opportunities.html&amp;ei=qHNGVMujLszKOYazgcAJ&amp;bvm=bv.77880786,d.ZWU&amp;psig=AFQjCNEkLdd5AstUato1PrSl8cAIeJCq7Q&amp;ust=1413989660730773" TargetMode="Externa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hyperlink" Target="http://public.ccsds.org/about/AreaDirectors/TakahiroYamada.aspx" TargetMode="External"/><Relationship Id="rId39" Type="http://schemas.openxmlformats.org/officeDocument/2006/relationships/image" Target="../media/image43.jpeg"/><Relationship Id="rId21" Type="http://schemas.openxmlformats.org/officeDocument/2006/relationships/image" Target="../media/image29.png"/><Relationship Id="rId34" Type="http://schemas.openxmlformats.org/officeDocument/2006/relationships/image" Target="../media/image38.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1.jpeg"/><Relationship Id="rId33" Type="http://schemas.openxmlformats.org/officeDocument/2006/relationships/image" Target="../media/image37.jpeg"/><Relationship Id="rId38" Type="http://schemas.openxmlformats.org/officeDocument/2006/relationships/image" Target="../media/image42.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hyperlink" Target="http://public.ccsds.org/about/AreaDirectors/PeterShames.aspx" TargetMode="Externa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hyperlink" Target="http://public.ccsds.org/about/AreaDirectors/DaiStanton.aspx" TargetMode="External"/><Relationship Id="rId32" Type="http://schemas.openxmlformats.org/officeDocument/2006/relationships/image" Target="../media/image36.jpeg"/><Relationship Id="rId37" Type="http://schemas.openxmlformats.org/officeDocument/2006/relationships/image" Target="../media/image41.jpeg"/><Relationship Id="rId40" Type="http://schemas.openxmlformats.org/officeDocument/2006/relationships/image" Target="../media/image44.jpe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0.jpeg"/><Relationship Id="rId28" Type="http://schemas.openxmlformats.org/officeDocument/2006/relationships/image" Target="../media/image33.jpeg"/><Relationship Id="rId36" Type="http://schemas.openxmlformats.org/officeDocument/2006/relationships/image" Target="../media/image40.jpe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hyperlink" Target="http://public.ccsds.org/about/AreaDirectors/GillesMoury.aspx" TargetMode="External"/><Relationship Id="rId27" Type="http://schemas.openxmlformats.org/officeDocument/2006/relationships/image" Target="../media/image32.jpeg"/><Relationship Id="rId30" Type="http://schemas.openxmlformats.org/officeDocument/2006/relationships/image" Target="../media/image34.jpeg"/><Relationship Id="rId35" Type="http://schemas.openxmlformats.org/officeDocument/2006/relationships/image" Target="../media/image39.jpeg"/><Relationship Id="rId8" Type="http://schemas.openxmlformats.org/officeDocument/2006/relationships/image" Target="../media/image16.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5434013" y="661990"/>
            <a:ext cx="3382962" cy="52387"/>
          </a:xfrm>
          <a:prstGeom prst="rect">
            <a:avLst/>
          </a:prstGeom>
          <a:solidFill>
            <a:schemeClr val="bg1"/>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6" name="Rectangle 9"/>
          <p:cNvSpPr>
            <a:spLocks noChangeArrowheads="1"/>
          </p:cNvSpPr>
          <p:nvPr/>
        </p:nvSpPr>
        <p:spPr bwMode="auto">
          <a:xfrm>
            <a:off x="8686800" y="6629400"/>
            <a:ext cx="381000" cy="228600"/>
          </a:xfrm>
          <a:prstGeom prst="rect">
            <a:avLst/>
          </a:prstGeom>
          <a:solidFill>
            <a:schemeClr val="bg1"/>
          </a:solidFill>
          <a:ln w="12700" algn="ctr">
            <a:noFill/>
            <a:round/>
            <a:headEnd type="none" w="sm" len="sm"/>
            <a:tailEnd type="none" w="sm" len="s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7" name="Rectangle 10"/>
          <p:cNvSpPr>
            <a:spLocks noChangeArrowheads="1"/>
          </p:cNvSpPr>
          <p:nvPr/>
        </p:nvSpPr>
        <p:spPr bwMode="auto">
          <a:xfrm>
            <a:off x="0" y="6629400"/>
            <a:ext cx="1143000" cy="228600"/>
          </a:xfrm>
          <a:prstGeom prst="rect">
            <a:avLst/>
          </a:prstGeom>
          <a:solidFill>
            <a:schemeClr val="bg1"/>
          </a:solidFill>
          <a:ln w="12700" algn="ctr">
            <a:noFill/>
            <a:round/>
            <a:headEnd type="none" w="sm" len="sm"/>
            <a:tailEnd type="none" w="sm" len="s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8" name="Rectangle 16"/>
          <p:cNvSpPr>
            <a:spLocks noChangeArrowheads="1"/>
          </p:cNvSpPr>
          <p:nvPr/>
        </p:nvSpPr>
        <p:spPr bwMode="auto">
          <a:xfrm>
            <a:off x="152400" y="76200"/>
            <a:ext cx="1600200" cy="685800"/>
          </a:xfrm>
          <a:prstGeom prst="rect">
            <a:avLst/>
          </a:prstGeom>
          <a:solidFill>
            <a:schemeClr val="bg1"/>
          </a:solidFill>
          <a:ln w="12700" algn="ctr">
            <a:noFill/>
            <a:round/>
            <a:headEnd type="none" w="sm" len="sm"/>
            <a:tailEnd type="none" w="sm" len="s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 name="AutoShape 7"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AutoShape 9"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AutoShape 11"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5" name="Table 14"/>
          <p:cNvGraphicFramePr>
            <a:graphicFrameLocks noGrp="1"/>
          </p:cNvGraphicFramePr>
          <p:nvPr>
            <p:extLst>
              <p:ext uri="{D42A27DB-BD31-4B8C-83A1-F6EECF244321}">
                <p14:modId xmlns:p14="http://schemas.microsoft.com/office/powerpoint/2010/main" val="2814506138"/>
              </p:ext>
            </p:extLst>
          </p:nvPr>
        </p:nvGraphicFramePr>
        <p:xfrm>
          <a:off x="307975" y="3048446"/>
          <a:ext cx="8561416" cy="3837898"/>
        </p:xfrm>
        <a:graphic>
          <a:graphicData uri="http://schemas.openxmlformats.org/drawingml/2006/table">
            <a:tbl>
              <a:tblPr firstRow="1" bandRow="1">
                <a:tableStyleId>{5C22544A-7EE6-4342-B048-85BDC9FD1C3A}</a:tableStyleId>
              </a:tblPr>
              <a:tblGrid>
                <a:gridCol w="636616">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397602">
                <a:tc gridSpan="2">
                  <a:txBody>
                    <a:bodyPr/>
                    <a:lstStyle/>
                    <a:p>
                      <a:pPr>
                        <a:lnSpc>
                          <a:spcPts val="1200"/>
                        </a:lnSpc>
                      </a:pPr>
                      <a:r>
                        <a:rPr lang="en-US" sz="1600" dirty="0"/>
                        <a:t>CCSDS Opening Plenary</a:t>
                      </a:r>
                    </a:p>
                    <a:p>
                      <a:pPr>
                        <a:lnSpc>
                          <a:spcPts val="1200"/>
                        </a:lnSpc>
                      </a:pPr>
                      <a:endParaRPr lang="en-US" sz="1200" dirty="0"/>
                    </a:p>
                  </a:txBody>
                  <a:tcPr/>
                </a:tc>
                <a:tc hMerge="1">
                  <a:txBody>
                    <a:bodyPr/>
                    <a:lstStyle/>
                    <a:p>
                      <a:endParaRPr lang="en-US" dirty="0"/>
                    </a:p>
                  </a:txBody>
                  <a:tcPr/>
                </a:tc>
                <a:tc>
                  <a:txBody>
                    <a:bodyPr/>
                    <a:lstStyle/>
                    <a:p>
                      <a:pPr algn="r">
                        <a:lnSpc>
                          <a:spcPts val="1200"/>
                        </a:lnSpc>
                      </a:pPr>
                      <a:r>
                        <a:rPr lang="en-US" sz="1100" baseline="0" dirty="0"/>
                        <a:t>9</a:t>
                      </a:r>
                      <a:r>
                        <a:rPr lang="en-US" sz="1100" baseline="30000" dirty="0"/>
                        <a:t>th</a:t>
                      </a:r>
                      <a:r>
                        <a:rPr lang="en-US" sz="1100" baseline="0" dirty="0"/>
                        <a:t> April 2018</a:t>
                      </a:r>
                      <a:endParaRPr lang="en-US" sz="1100" dirty="0"/>
                    </a:p>
                    <a:p>
                      <a:pPr algn="r">
                        <a:lnSpc>
                          <a:spcPts val="1200"/>
                        </a:lnSpc>
                      </a:pPr>
                      <a:r>
                        <a:rPr lang="en-US" sz="1100" baseline="0" dirty="0"/>
                        <a:t>NIST-</a:t>
                      </a:r>
                      <a:r>
                        <a:rPr lang="en-US" sz="1100" b="1" dirty="0"/>
                        <a:t>Gaithersburg</a:t>
                      </a:r>
                      <a:endParaRPr lang="en-US" sz="1100" dirty="0"/>
                    </a:p>
                  </a:txBody>
                  <a:tcPr/>
                </a:tc>
                <a:extLst>
                  <a:ext uri="{0D108BD9-81ED-4DB2-BD59-A6C34878D82A}">
                    <a16:rowId xmlns:a16="http://schemas.microsoft.com/office/drawing/2014/main" val="10000"/>
                  </a:ext>
                </a:extLst>
              </a:tr>
              <a:tr h="290555">
                <a:tc>
                  <a:txBody>
                    <a:bodyPr/>
                    <a:lstStyle/>
                    <a:p>
                      <a:pPr>
                        <a:lnSpc>
                          <a:spcPts val="1200"/>
                        </a:lnSpc>
                      </a:pPr>
                      <a:r>
                        <a:rPr lang="en-US" sz="1200" b="1" dirty="0"/>
                        <a:t>08:30</a:t>
                      </a:r>
                    </a:p>
                  </a:txBody>
                  <a:tcPr/>
                </a:tc>
                <a:tc>
                  <a:txBody>
                    <a:bodyPr/>
                    <a:lstStyle/>
                    <a:p>
                      <a:pPr>
                        <a:lnSpc>
                          <a:spcPts val="1200"/>
                        </a:lnSpc>
                      </a:pPr>
                      <a:r>
                        <a:rPr lang="en-US" sz="1200" b="1" baseline="0" dirty="0"/>
                        <a:t>NIST – Welcome</a:t>
                      </a:r>
                    </a:p>
                  </a:txBody>
                  <a:tcPr/>
                </a:tc>
                <a:tc>
                  <a:txBody>
                    <a:bodyPr/>
                    <a:lstStyle/>
                    <a:p>
                      <a:pPr>
                        <a:lnSpc>
                          <a:spcPts val="1200"/>
                        </a:lnSpc>
                      </a:pPr>
                      <a:r>
                        <a:rPr lang="en-US" sz="1200" b="1" baseline="0" dirty="0"/>
                        <a:t>Dr. Kent Rochford, Associate Director for Laboratory Programs, NIST</a:t>
                      </a:r>
                    </a:p>
                  </a:txBody>
                  <a:tcPr/>
                </a:tc>
                <a:extLst>
                  <a:ext uri="{0D108BD9-81ED-4DB2-BD59-A6C34878D82A}">
                    <a16:rowId xmlns:a16="http://schemas.microsoft.com/office/drawing/2014/main" val="1980291833"/>
                  </a:ext>
                </a:extLst>
              </a:tr>
              <a:tr h="290555">
                <a:tc>
                  <a:txBody>
                    <a:bodyPr/>
                    <a:lstStyle/>
                    <a:p>
                      <a:pPr>
                        <a:lnSpc>
                          <a:spcPts val="1200"/>
                        </a:lnSpc>
                      </a:pPr>
                      <a:r>
                        <a:rPr lang="en-US" sz="1200" b="1" dirty="0"/>
                        <a:t>08:50</a:t>
                      </a:r>
                    </a:p>
                  </a:txBody>
                  <a:tcPr/>
                </a:tc>
                <a:tc>
                  <a:txBody>
                    <a:bodyPr/>
                    <a:lstStyle/>
                    <a:p>
                      <a:pPr>
                        <a:lnSpc>
                          <a:spcPts val="1200"/>
                        </a:lnSpc>
                      </a:pPr>
                      <a:r>
                        <a:rPr lang="en-US" sz="1200" b="1" baseline="0" dirty="0"/>
                        <a:t>Space Communications and Navigation – The Future</a:t>
                      </a:r>
                    </a:p>
                  </a:txBody>
                  <a:tcPr/>
                </a:tc>
                <a:tc>
                  <a:txBody>
                    <a:bodyPr/>
                    <a:lstStyle/>
                    <a:p>
                      <a:pPr>
                        <a:lnSpc>
                          <a:spcPts val="1200"/>
                        </a:lnSpc>
                      </a:pPr>
                      <a:r>
                        <a:rPr lang="en-US" sz="1200" b="1" baseline="0" dirty="0"/>
                        <a:t>Philip Liebrecht, Deputy Program Manager, NASA </a:t>
                      </a:r>
                      <a:r>
                        <a:rPr lang="en-US" sz="1200" b="1" baseline="0" dirty="0" err="1"/>
                        <a:t>SCaN</a:t>
                      </a:r>
                      <a:endParaRPr lang="en-US" sz="1200" b="1" baseline="0" dirty="0"/>
                    </a:p>
                  </a:txBody>
                  <a:tcPr/>
                </a:tc>
                <a:extLst>
                  <a:ext uri="{0D108BD9-81ED-4DB2-BD59-A6C34878D82A}">
                    <a16:rowId xmlns:a16="http://schemas.microsoft.com/office/drawing/2014/main" val="2675042389"/>
                  </a:ext>
                </a:extLst>
              </a:tr>
              <a:tr h="290555">
                <a:tc>
                  <a:txBody>
                    <a:bodyPr/>
                    <a:lstStyle/>
                    <a:p>
                      <a:pPr>
                        <a:lnSpc>
                          <a:spcPts val="1200"/>
                        </a:lnSpc>
                      </a:pPr>
                      <a:r>
                        <a:rPr lang="en-US" sz="1200" b="1" dirty="0"/>
                        <a:t>09:10</a:t>
                      </a:r>
                    </a:p>
                  </a:txBody>
                  <a:tcPr/>
                </a:tc>
                <a:tc>
                  <a:txBody>
                    <a:bodyPr/>
                    <a:lstStyle/>
                    <a:p>
                      <a:pPr>
                        <a:lnSpc>
                          <a:spcPts val="1200"/>
                        </a:lnSpc>
                      </a:pPr>
                      <a:r>
                        <a:rPr lang="en-US" sz="1200" b="1" baseline="0" dirty="0"/>
                        <a:t>DTN for Manned and Robotic Missions and Digital Preservation</a:t>
                      </a:r>
                    </a:p>
                  </a:txBody>
                  <a:tcPr/>
                </a:tc>
                <a:tc>
                  <a:txBody>
                    <a:bodyPr/>
                    <a:lstStyle/>
                    <a:p>
                      <a:pPr>
                        <a:lnSpc>
                          <a:spcPts val="1200"/>
                        </a:lnSpc>
                      </a:pPr>
                      <a:r>
                        <a:rPr lang="en-US" sz="1200" b="1" baseline="0" dirty="0"/>
                        <a:t>Vinton Cerf, Chief Internet Evangelist for Google</a:t>
                      </a:r>
                    </a:p>
                  </a:txBody>
                  <a:tcPr/>
                </a:tc>
                <a:extLst>
                  <a:ext uri="{0D108BD9-81ED-4DB2-BD59-A6C34878D82A}">
                    <a16:rowId xmlns:a16="http://schemas.microsoft.com/office/drawing/2014/main" val="357691377"/>
                  </a:ext>
                </a:extLst>
              </a:tr>
              <a:tr h="224802">
                <a:tc>
                  <a:txBody>
                    <a:bodyPr/>
                    <a:lstStyle/>
                    <a:p>
                      <a:pPr>
                        <a:lnSpc>
                          <a:spcPts val="1200"/>
                        </a:lnSpc>
                      </a:pPr>
                      <a:r>
                        <a:rPr lang="en-US" sz="1200" b="1" dirty="0"/>
                        <a:t>09:30</a:t>
                      </a:r>
                    </a:p>
                  </a:txBody>
                  <a:tcPr/>
                </a:tc>
                <a:tc>
                  <a:txBody>
                    <a:bodyPr/>
                    <a:lstStyle/>
                    <a:p>
                      <a:pPr>
                        <a:lnSpc>
                          <a:spcPts val="1200"/>
                        </a:lnSpc>
                      </a:pPr>
                      <a:r>
                        <a:rPr lang="en-US" sz="1200" b="1" dirty="0"/>
                        <a:t>CESG Opening</a:t>
                      </a:r>
                      <a:r>
                        <a:rPr lang="en-US" sz="1200" b="1" baseline="0" dirty="0"/>
                        <a:t> remarks</a:t>
                      </a:r>
                    </a:p>
                  </a:txBody>
                  <a:tcPr/>
                </a:tc>
                <a:tc>
                  <a:txBody>
                    <a:bodyPr/>
                    <a:lstStyle/>
                    <a:p>
                      <a:pPr>
                        <a:lnSpc>
                          <a:spcPts val="1200"/>
                        </a:lnSpc>
                      </a:pPr>
                      <a:r>
                        <a:rPr lang="en-US" sz="1200" b="1" baseline="0" dirty="0"/>
                        <a:t>M. Di Giulio, CESG Chair</a:t>
                      </a:r>
                    </a:p>
                  </a:txBody>
                  <a:tcPr/>
                </a:tc>
                <a:extLst>
                  <a:ext uri="{0D108BD9-81ED-4DB2-BD59-A6C34878D82A}">
                    <a16:rowId xmlns:a16="http://schemas.microsoft.com/office/drawing/2014/main" val="10001"/>
                  </a:ext>
                </a:extLst>
              </a:tr>
              <a:tr h="244678">
                <a:tc>
                  <a:txBody>
                    <a:bodyPr/>
                    <a:lstStyle/>
                    <a:p>
                      <a:pPr>
                        <a:lnSpc>
                          <a:spcPts val="1200"/>
                        </a:lnSpc>
                      </a:pPr>
                      <a:r>
                        <a:rPr lang="en-US" sz="1200" b="1" dirty="0"/>
                        <a:t>09:37</a:t>
                      </a:r>
                    </a:p>
                  </a:txBody>
                  <a:tcPr/>
                </a:tc>
                <a:tc>
                  <a:txBody>
                    <a:bodyPr/>
                    <a:lstStyle/>
                    <a:p>
                      <a:pPr>
                        <a:lnSpc>
                          <a:spcPts val="1200"/>
                        </a:lnSpc>
                      </a:pPr>
                      <a:r>
                        <a:rPr lang="en-US" sz="1200" b="1" dirty="0"/>
                        <a:t>CCSDS</a:t>
                      </a:r>
                      <a:r>
                        <a:rPr lang="en-US" sz="1200" b="1" baseline="0" dirty="0"/>
                        <a:t> meeting overview: Administrative, Boot Camp, Meetings</a:t>
                      </a:r>
                      <a:endParaRPr lang="en-US" sz="1200" b="1" dirty="0"/>
                    </a:p>
                  </a:txBody>
                  <a:tcPr/>
                </a:tc>
                <a:tc>
                  <a:txBody>
                    <a:bodyPr/>
                    <a:lstStyle/>
                    <a:p>
                      <a:pPr>
                        <a:lnSpc>
                          <a:spcPts val="1200"/>
                        </a:lnSpc>
                      </a:pPr>
                      <a:r>
                        <a:rPr lang="en-US" sz="1200" b="1" baseline="0" dirty="0"/>
                        <a:t>David Ross, NASA HQ</a:t>
                      </a:r>
                    </a:p>
                  </a:txBody>
                  <a:tcPr/>
                </a:tc>
                <a:extLst>
                  <a:ext uri="{0D108BD9-81ED-4DB2-BD59-A6C34878D82A}">
                    <a16:rowId xmlns:a16="http://schemas.microsoft.com/office/drawing/2014/main" val="10002"/>
                  </a:ext>
                </a:extLst>
              </a:tr>
              <a:tr h="244678">
                <a:tc>
                  <a:txBody>
                    <a:bodyPr/>
                    <a:lstStyle/>
                    <a:p>
                      <a:pPr>
                        <a:lnSpc>
                          <a:spcPts val="1200"/>
                        </a:lnSpc>
                      </a:pPr>
                      <a:r>
                        <a:rPr lang="en-US" sz="1200" b="1" dirty="0"/>
                        <a:t>09:44</a:t>
                      </a:r>
                    </a:p>
                  </a:txBody>
                  <a:tcPr/>
                </a:tc>
                <a:tc>
                  <a:txBody>
                    <a:bodyPr/>
                    <a:lstStyle/>
                    <a:p>
                      <a:pPr>
                        <a:lnSpc>
                          <a:spcPts val="1200"/>
                        </a:lnSpc>
                      </a:pPr>
                      <a:r>
                        <a:rPr lang="en-US" sz="1200" b="1" dirty="0"/>
                        <a:t>CESG Open Issues &amp; More</a:t>
                      </a:r>
                    </a:p>
                  </a:txBody>
                  <a:tcPr/>
                </a:tc>
                <a:tc>
                  <a:txBody>
                    <a:bodyPr/>
                    <a:lstStyle/>
                    <a:p>
                      <a:pPr>
                        <a:lnSpc>
                          <a:spcPts val="1200"/>
                        </a:lnSpc>
                      </a:pPr>
                      <a:r>
                        <a:rPr lang="en-US" sz="1200" b="1" dirty="0"/>
                        <a:t>M. Di Giulio, CESG Chair</a:t>
                      </a:r>
                    </a:p>
                  </a:txBody>
                  <a:tcPr/>
                </a:tc>
                <a:extLst>
                  <a:ext uri="{0D108BD9-81ED-4DB2-BD59-A6C34878D82A}">
                    <a16:rowId xmlns:a16="http://schemas.microsoft.com/office/drawing/2014/main" val="10003"/>
                  </a:ext>
                </a:extLst>
              </a:tr>
              <a:tr h="244678">
                <a:tc>
                  <a:txBody>
                    <a:bodyPr/>
                    <a:lstStyle/>
                    <a:p>
                      <a:pPr>
                        <a:lnSpc>
                          <a:spcPts val="1200"/>
                        </a:lnSpc>
                      </a:pPr>
                      <a:r>
                        <a:rPr lang="en-US" sz="1200" b="1" dirty="0"/>
                        <a:t>09:51</a:t>
                      </a:r>
                    </a:p>
                  </a:txBody>
                  <a:tcPr/>
                </a:tc>
                <a:tc>
                  <a:txBody>
                    <a:bodyPr/>
                    <a:lstStyle/>
                    <a:p>
                      <a:pPr>
                        <a:lnSpc>
                          <a:spcPts val="1200"/>
                        </a:lnSpc>
                      </a:pPr>
                      <a:r>
                        <a:rPr lang="en-US" sz="1200" b="1" dirty="0"/>
                        <a:t>Systems Engineering Area objectives</a:t>
                      </a:r>
                    </a:p>
                  </a:txBody>
                  <a:tcPr/>
                </a:tc>
                <a:tc>
                  <a:txBody>
                    <a:bodyPr/>
                    <a:lstStyle/>
                    <a:p>
                      <a:pPr>
                        <a:lnSpc>
                          <a:spcPts val="1200"/>
                        </a:lnSpc>
                      </a:pPr>
                      <a:r>
                        <a:rPr lang="en-US" sz="1200" b="1" dirty="0"/>
                        <a:t>Peter Shames, SEA</a:t>
                      </a:r>
                      <a:r>
                        <a:rPr lang="en-US" sz="1200" b="1" baseline="0" dirty="0"/>
                        <a:t> Area Director</a:t>
                      </a:r>
                      <a:endParaRPr lang="en-US" sz="1200" b="1" dirty="0"/>
                    </a:p>
                  </a:txBody>
                  <a:tcPr/>
                </a:tc>
                <a:extLst>
                  <a:ext uri="{0D108BD9-81ED-4DB2-BD59-A6C34878D82A}">
                    <a16:rowId xmlns:a16="http://schemas.microsoft.com/office/drawing/2014/main" val="10004"/>
                  </a:ext>
                </a:extLst>
              </a:tr>
              <a:tr h="244678">
                <a:tc>
                  <a:txBody>
                    <a:bodyPr/>
                    <a:lstStyle/>
                    <a:p>
                      <a:pPr>
                        <a:lnSpc>
                          <a:spcPts val="1200"/>
                        </a:lnSpc>
                      </a:pPr>
                      <a:r>
                        <a:rPr lang="en-US" sz="1200" b="1" dirty="0"/>
                        <a:t>09:58</a:t>
                      </a:r>
                    </a:p>
                  </a:txBody>
                  <a:tcPr/>
                </a:tc>
                <a:tc>
                  <a:txBody>
                    <a:bodyPr/>
                    <a:lstStyle/>
                    <a:p>
                      <a:pPr>
                        <a:lnSpc>
                          <a:spcPts val="1200"/>
                        </a:lnSpc>
                      </a:pPr>
                      <a:r>
                        <a:rPr lang="en-US" sz="1200" b="1" dirty="0"/>
                        <a:t>Mission Ops and Information Mgt Services</a:t>
                      </a:r>
                      <a:r>
                        <a:rPr lang="en-US" sz="1200" b="1" baseline="0" dirty="0"/>
                        <a:t> </a:t>
                      </a:r>
                      <a:r>
                        <a:rPr lang="en-US" sz="1200" b="1" dirty="0"/>
                        <a:t>Area objectives</a:t>
                      </a:r>
                    </a:p>
                  </a:txBody>
                  <a:tcPr/>
                </a:tc>
                <a:tc>
                  <a:txBody>
                    <a:bodyPr/>
                    <a:lstStyle/>
                    <a:p>
                      <a:pPr>
                        <a:lnSpc>
                          <a:spcPts val="1200"/>
                        </a:lnSpc>
                      </a:pPr>
                      <a:r>
                        <a:rPr lang="en-US" sz="1200" b="1" dirty="0"/>
                        <a:t>Mario</a:t>
                      </a:r>
                      <a:r>
                        <a:rPr lang="en-US" sz="1200" b="1" baseline="0" dirty="0"/>
                        <a:t> </a:t>
                      </a:r>
                      <a:r>
                        <a:rPr lang="en-US" sz="1200" b="1" baseline="0" dirty="0" err="1"/>
                        <a:t>Merri</a:t>
                      </a:r>
                      <a:r>
                        <a:rPr lang="en-US" sz="1200" b="1" dirty="0"/>
                        <a:t>, MOIMS </a:t>
                      </a:r>
                      <a:r>
                        <a:rPr lang="en-US" sz="1200" b="1" baseline="0" dirty="0"/>
                        <a:t>Area Director</a:t>
                      </a:r>
                      <a:endParaRPr lang="en-US" sz="1200" b="1" dirty="0"/>
                    </a:p>
                  </a:txBody>
                  <a:tcPr/>
                </a:tc>
                <a:extLst>
                  <a:ext uri="{0D108BD9-81ED-4DB2-BD59-A6C34878D82A}">
                    <a16:rowId xmlns:a16="http://schemas.microsoft.com/office/drawing/2014/main" val="10005"/>
                  </a:ext>
                </a:extLst>
              </a:tr>
              <a:tr h="244678">
                <a:tc>
                  <a:txBody>
                    <a:bodyPr/>
                    <a:lstStyle/>
                    <a:p>
                      <a:pPr>
                        <a:lnSpc>
                          <a:spcPts val="1200"/>
                        </a:lnSpc>
                      </a:pPr>
                      <a:r>
                        <a:rPr lang="en-US" sz="1200" b="1" dirty="0"/>
                        <a:t>10:05</a:t>
                      </a:r>
                    </a:p>
                  </a:txBody>
                  <a:tcPr/>
                </a:tc>
                <a:tc>
                  <a:txBody>
                    <a:bodyPr/>
                    <a:lstStyle/>
                    <a:p>
                      <a:pPr>
                        <a:lnSpc>
                          <a:spcPts val="1200"/>
                        </a:lnSpc>
                      </a:pPr>
                      <a:r>
                        <a:rPr lang="en-US" sz="1200" b="1" dirty="0"/>
                        <a:t>Cross</a:t>
                      </a:r>
                      <a:r>
                        <a:rPr lang="en-US" sz="1200" b="1" baseline="0" dirty="0"/>
                        <a:t> Support Services </a:t>
                      </a:r>
                      <a:r>
                        <a:rPr lang="en-US" sz="1200" b="1" dirty="0"/>
                        <a:t>Area</a:t>
                      </a:r>
                      <a:r>
                        <a:rPr lang="en-US" sz="1200" b="1" baseline="0" dirty="0"/>
                        <a:t> objectives</a:t>
                      </a:r>
                      <a:endParaRPr lang="en-US" sz="1200" b="1" dirty="0"/>
                    </a:p>
                  </a:txBody>
                  <a:tcPr/>
                </a:tc>
                <a:tc>
                  <a:txBody>
                    <a:bodyPr/>
                    <a:lstStyle/>
                    <a:p>
                      <a:pPr>
                        <a:lnSpc>
                          <a:spcPts val="1200"/>
                        </a:lnSpc>
                      </a:pPr>
                      <a:r>
                        <a:rPr lang="en-US" sz="1200" b="1" dirty="0"/>
                        <a:t>E. Barkley,  CSS </a:t>
                      </a:r>
                      <a:r>
                        <a:rPr lang="en-US" sz="1200" b="1" baseline="0" dirty="0"/>
                        <a:t>Area Director</a:t>
                      </a:r>
                      <a:endParaRPr lang="en-US" sz="1200" b="1" dirty="0"/>
                    </a:p>
                  </a:txBody>
                  <a:tcPr/>
                </a:tc>
                <a:extLst>
                  <a:ext uri="{0D108BD9-81ED-4DB2-BD59-A6C34878D82A}">
                    <a16:rowId xmlns:a16="http://schemas.microsoft.com/office/drawing/2014/main" val="10006"/>
                  </a:ext>
                </a:extLst>
              </a:tr>
              <a:tr h="244678">
                <a:tc>
                  <a:txBody>
                    <a:bodyPr/>
                    <a:lstStyle/>
                    <a:p>
                      <a:pPr>
                        <a:lnSpc>
                          <a:spcPts val="1200"/>
                        </a:lnSpc>
                      </a:pPr>
                      <a:r>
                        <a:rPr lang="en-US" sz="1200" b="1" dirty="0"/>
                        <a:t>10:12</a:t>
                      </a:r>
                    </a:p>
                  </a:txBody>
                  <a:tcPr/>
                </a:tc>
                <a:tc>
                  <a:txBody>
                    <a:bodyPr/>
                    <a:lstStyle/>
                    <a:p>
                      <a:pPr>
                        <a:lnSpc>
                          <a:spcPts val="1200"/>
                        </a:lnSpc>
                      </a:pPr>
                      <a:r>
                        <a:rPr lang="en-US" sz="1200" b="1" dirty="0"/>
                        <a:t>Space Link Services Area objectives</a:t>
                      </a:r>
                    </a:p>
                  </a:txBody>
                  <a:tcPr/>
                </a:tc>
                <a:tc>
                  <a:txBody>
                    <a:bodyPr/>
                    <a:lstStyle/>
                    <a:p>
                      <a:pPr>
                        <a:lnSpc>
                          <a:spcPts val="1200"/>
                        </a:lnSpc>
                      </a:pPr>
                      <a:r>
                        <a:rPr lang="en-US" sz="1200" b="1" dirty="0"/>
                        <a:t>Gian-Paolo Calzolari, SLS</a:t>
                      </a:r>
                      <a:r>
                        <a:rPr lang="en-US" sz="1200" b="1" baseline="0" dirty="0"/>
                        <a:t> Area Director</a:t>
                      </a:r>
                      <a:endParaRPr lang="en-US" sz="1200" b="1" dirty="0"/>
                    </a:p>
                  </a:txBody>
                  <a:tcPr/>
                </a:tc>
                <a:extLst>
                  <a:ext uri="{0D108BD9-81ED-4DB2-BD59-A6C34878D82A}">
                    <a16:rowId xmlns:a16="http://schemas.microsoft.com/office/drawing/2014/main" val="10007"/>
                  </a:ext>
                </a:extLst>
              </a:tr>
              <a:tr h="244678">
                <a:tc>
                  <a:txBody>
                    <a:bodyPr/>
                    <a:lstStyle/>
                    <a:p>
                      <a:pPr>
                        <a:lnSpc>
                          <a:spcPts val="1200"/>
                        </a:lnSpc>
                      </a:pPr>
                      <a:r>
                        <a:rPr lang="en-US" sz="1200" b="1" dirty="0"/>
                        <a:t>10:19</a:t>
                      </a:r>
                    </a:p>
                  </a:txBody>
                  <a:tcPr/>
                </a:tc>
                <a:tc>
                  <a:txBody>
                    <a:bodyPr/>
                    <a:lstStyle/>
                    <a:p>
                      <a:pPr>
                        <a:lnSpc>
                          <a:spcPts val="1200"/>
                        </a:lnSpc>
                      </a:pPr>
                      <a:r>
                        <a:rPr lang="en-US" sz="1200" b="1" dirty="0"/>
                        <a:t>Space Internet Services Area objectives</a:t>
                      </a:r>
                    </a:p>
                  </a:txBody>
                  <a:tcPr/>
                </a:tc>
                <a:tc>
                  <a:txBody>
                    <a:bodyPr/>
                    <a:lstStyle/>
                    <a:p>
                      <a:pPr>
                        <a:lnSpc>
                          <a:spcPts val="1200"/>
                        </a:lnSpc>
                      </a:pPr>
                      <a:r>
                        <a:rPr lang="en-US" sz="1200" b="1" dirty="0"/>
                        <a:t>S.</a:t>
                      </a:r>
                      <a:r>
                        <a:rPr lang="en-US" sz="1200" b="1" baseline="0" dirty="0"/>
                        <a:t> Burleigh</a:t>
                      </a:r>
                      <a:r>
                        <a:rPr lang="en-US" sz="1200" b="1" dirty="0"/>
                        <a:t>, SIS </a:t>
                      </a:r>
                      <a:r>
                        <a:rPr lang="en-US" sz="1200" b="1" baseline="0" dirty="0"/>
                        <a:t>Area Director</a:t>
                      </a:r>
                      <a:endParaRPr lang="en-US" sz="1200" b="1" dirty="0"/>
                    </a:p>
                  </a:txBody>
                  <a:tcPr/>
                </a:tc>
                <a:extLst>
                  <a:ext uri="{0D108BD9-81ED-4DB2-BD59-A6C34878D82A}">
                    <a16:rowId xmlns:a16="http://schemas.microsoft.com/office/drawing/2014/main" val="10008"/>
                  </a:ext>
                </a:extLst>
              </a:tr>
              <a:tr h="244678">
                <a:tc>
                  <a:txBody>
                    <a:bodyPr/>
                    <a:lstStyle/>
                    <a:p>
                      <a:pPr>
                        <a:lnSpc>
                          <a:spcPts val="1200"/>
                        </a:lnSpc>
                      </a:pPr>
                      <a:r>
                        <a:rPr lang="en-US" sz="1200" b="1" dirty="0"/>
                        <a:t>10:26</a:t>
                      </a:r>
                    </a:p>
                  </a:txBody>
                  <a:tcPr/>
                </a:tc>
                <a:tc>
                  <a:txBody>
                    <a:bodyPr/>
                    <a:lstStyle/>
                    <a:p>
                      <a:pPr>
                        <a:lnSpc>
                          <a:spcPts val="1200"/>
                        </a:lnSpc>
                      </a:pPr>
                      <a:r>
                        <a:rPr lang="en-US" sz="1200" b="1" dirty="0"/>
                        <a:t>Spacecraft</a:t>
                      </a:r>
                      <a:r>
                        <a:rPr lang="en-US" sz="1200" b="1" baseline="0" dirty="0"/>
                        <a:t> Onboard Interface Services </a:t>
                      </a:r>
                      <a:r>
                        <a:rPr lang="en-US" sz="1200" b="1" dirty="0"/>
                        <a:t>Area objectives</a:t>
                      </a:r>
                    </a:p>
                  </a:txBody>
                  <a:tcPr/>
                </a:tc>
                <a:tc>
                  <a:txBody>
                    <a:bodyPr/>
                    <a:lstStyle/>
                    <a:p>
                      <a:pPr>
                        <a:lnSpc>
                          <a:spcPts val="1200"/>
                        </a:lnSpc>
                      </a:pPr>
                      <a:r>
                        <a:rPr lang="en-US" sz="1200" b="1" dirty="0"/>
                        <a:t>J.</a:t>
                      </a:r>
                      <a:r>
                        <a:rPr lang="en-US" sz="1200" b="1" baseline="0" dirty="0"/>
                        <a:t> Wilmot</a:t>
                      </a:r>
                      <a:r>
                        <a:rPr lang="en-US" sz="1200" b="1"/>
                        <a:t>, SOIS</a:t>
                      </a:r>
                      <a:r>
                        <a:rPr lang="en-US" sz="1200" b="1" baseline="0"/>
                        <a:t> Area </a:t>
                      </a:r>
                      <a:r>
                        <a:rPr lang="en-US" sz="1200" b="1" baseline="0" dirty="0"/>
                        <a:t>Director</a:t>
                      </a:r>
                      <a:endParaRPr lang="en-US" sz="1200" b="1" dirty="0"/>
                    </a:p>
                  </a:txBody>
                  <a:tcPr/>
                </a:tc>
                <a:extLst>
                  <a:ext uri="{0D108BD9-81ED-4DB2-BD59-A6C34878D82A}">
                    <a16:rowId xmlns:a16="http://schemas.microsoft.com/office/drawing/2014/main" val="10009"/>
                  </a:ext>
                </a:extLst>
              </a:tr>
              <a:tr h="244678">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10:33</a:t>
                      </a:r>
                    </a:p>
                  </a:txBody>
                  <a:tcPr/>
                </a:tc>
                <a:tc>
                  <a:txBody>
                    <a:bodyPr/>
                    <a:lstStyle/>
                    <a:p>
                      <a:pPr>
                        <a:lnSpc>
                          <a:spcPts val="1200"/>
                        </a:lnSpc>
                      </a:pPr>
                      <a:r>
                        <a:rPr lang="en-US" sz="1200" b="1" dirty="0"/>
                        <a:t>Closing remarks; Adjourn</a:t>
                      </a:r>
                    </a:p>
                  </a:txBody>
                  <a:tcPr/>
                </a:tc>
                <a:tc>
                  <a:txBody>
                    <a:bodyPr/>
                    <a:lstStyle/>
                    <a:p>
                      <a:pPr>
                        <a:lnSpc>
                          <a:spcPts val="1200"/>
                        </a:lnSpc>
                      </a:pPr>
                      <a:endParaRPr lang="en-US" sz="1200" b="1" dirty="0"/>
                    </a:p>
                  </a:txBody>
                  <a:tcPr/>
                </a:tc>
                <a:extLst>
                  <a:ext uri="{0D108BD9-81ED-4DB2-BD59-A6C34878D82A}">
                    <a16:rowId xmlns:a16="http://schemas.microsoft.com/office/drawing/2014/main" val="10010"/>
                  </a:ext>
                </a:extLst>
              </a:tr>
            </a:tbl>
          </a:graphicData>
        </a:graphic>
      </p:graphicFrame>
      <p:sp>
        <p:nvSpPr>
          <p:cNvPr id="5" name="TextBox 4"/>
          <p:cNvSpPr txBox="1"/>
          <p:nvPr/>
        </p:nvSpPr>
        <p:spPr>
          <a:xfrm>
            <a:off x="5715001" y="838200"/>
            <a:ext cx="3095974" cy="2000548"/>
          </a:xfrm>
          <a:prstGeom prst="rect">
            <a:avLst/>
          </a:prstGeom>
          <a:no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Times New Roman" pitchFamily="18" charset="0"/>
                <a:ea typeface="+mn-ea"/>
                <a:cs typeface="+mn-cs"/>
              </a:rPr>
              <a:t>&gt; 185 participants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imes New Roman" pitchFamily="18" charset="0"/>
                <a:ea typeface="+mn-ea"/>
                <a:cs typeface="+mn-cs"/>
              </a:rPr>
              <a:t>CNES  13           CNSA   11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imes New Roman" pitchFamily="18" charset="0"/>
                <a:ea typeface="+mn-ea"/>
                <a:cs typeface="+mn-cs"/>
              </a:rPr>
              <a:t>DLR    17            ESA     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imes New Roman" pitchFamily="18" charset="0"/>
                <a:ea typeface="+mn-ea"/>
                <a:cs typeface="+mn-cs"/>
              </a:rPr>
              <a:t>FSA       5           JAXA   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imes New Roman" pitchFamily="18" charset="0"/>
                <a:ea typeface="+mn-ea"/>
                <a:cs typeface="+mn-cs"/>
              </a:rPr>
              <a:t>NASA   92         UKSA     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imes New Roman" pitchFamily="18" charset="0"/>
                <a:ea typeface="+mn-ea"/>
                <a:cs typeface="+mn-cs"/>
              </a:rPr>
              <a:t>South Korea     3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615" y="867169"/>
            <a:ext cx="3630387" cy="216499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05" y="911974"/>
            <a:ext cx="1515793" cy="1199349"/>
          </a:xfrm>
          <a:prstGeom prst="rect">
            <a:avLst/>
          </a:prstGeom>
        </p:spPr>
      </p:pic>
    </p:spTree>
    <p:extLst>
      <p:ext uri="{BB962C8B-B14F-4D97-AF65-F5344CB8AC3E}">
        <p14:creationId xmlns:p14="http://schemas.microsoft.com/office/powerpoint/2010/main" val="108046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a:t>CESG / CMC Poll Statistics since Nov 2017 (cont.)</a:t>
            </a:r>
            <a:endParaRPr lang="en-US" dirty="0"/>
          </a:p>
        </p:txBody>
      </p:sp>
      <p:sp>
        <p:nvSpPr>
          <p:cNvPr id="3" name="Content Placeholder 2"/>
          <p:cNvSpPr>
            <a:spLocks noGrp="1"/>
          </p:cNvSpPr>
          <p:nvPr>
            <p:ph idx="1"/>
          </p:nvPr>
        </p:nvSpPr>
        <p:spPr>
          <a:xfrm>
            <a:off x="454411" y="1047890"/>
            <a:ext cx="8229600" cy="4525963"/>
          </a:xfrm>
        </p:spPr>
        <p:txBody>
          <a:bodyPr/>
          <a:lstStyle/>
          <a:p>
            <a:pPr marL="0" lvl="0">
              <a:lnSpc>
                <a:spcPct val="107000"/>
              </a:lnSpc>
              <a:spcBef>
                <a:spcPts val="0"/>
              </a:spcBef>
              <a:spcAft>
                <a:spcPts val="0"/>
              </a:spcAft>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Demoted Projects</a:t>
            </a: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4487" lvl="0" indent="-171450">
              <a:lnSpc>
                <a:spcPct val="107000"/>
              </a:lnSpc>
              <a:spcBef>
                <a:spcPts val="0"/>
              </a:spcBef>
              <a:spcAft>
                <a:spcPts val="800"/>
              </a:spcAft>
              <a:buFontTx/>
              <a:buChar char="-"/>
            </a:pPr>
            <a: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Navigation Hardware Message approved Project Demote to Draft Project</a:t>
            </a:r>
          </a:p>
          <a:p>
            <a:pPr marL="344487" lvl="0" indent="-171450">
              <a:lnSpc>
                <a:spcPct val="107000"/>
              </a:lnSpc>
              <a:spcBef>
                <a:spcPts val="0"/>
              </a:spcBef>
              <a:spcAft>
                <a:spcPts val="800"/>
              </a:spcAft>
              <a:buFontTx/>
              <a:buChar char="-"/>
            </a:pPr>
            <a:r>
              <a:rPr lang="en-GB"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Adaptive Code and Modulation (ACM) Systems for CCSDS - Project </a:t>
            </a:r>
            <a: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 has been cancelled.</a:t>
            </a:r>
          </a:p>
          <a:p>
            <a:pPr marL="344487" lvl="0" indent="-171450">
              <a:lnSpc>
                <a:spcPct val="107000"/>
              </a:lnSpc>
              <a:spcBef>
                <a:spcPts val="0"/>
              </a:spcBef>
              <a:spcAft>
                <a:spcPts val="800"/>
              </a:spcAft>
              <a:buFontTx/>
              <a:buChar char="-"/>
            </a:pP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latin typeface="Arial" panose="020B0604020202020204" pitchFamily="34" charset="0"/>
                <a:ea typeface="Calibri" panose="020F0502020204030204" pitchFamily="34" charset="0"/>
                <a:cs typeface="Times New Roman" panose="02020603050405020304" pitchFamily="18" charset="0"/>
              </a:rPr>
              <a:t>CESG Polls, </a:t>
            </a:r>
            <a:r>
              <a:rPr lang="en-US" sz="1800" u="sng" dirty="0">
                <a:latin typeface="Arial" panose="020B0604020202020204" pitchFamily="34" charset="0"/>
                <a:ea typeface="Calibri" panose="020F0502020204030204" pitchFamily="34" charset="0"/>
                <a:cs typeface="Times New Roman" panose="02020603050405020304" pitchFamily="18" charset="0"/>
              </a:rPr>
              <a:t>not through CMC Poll yet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Times New Roman" panose="02020603050405020304" pitchFamily="18" charset="0"/>
              </a:rPr>
              <a:t>Publication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Clr>
                <a:srgbClr val="000000"/>
              </a:buClr>
              <a:buSzPts val="1600"/>
              <a:buFont typeface="Arial" panose="020B0604020202020204" pitchFamily="34" charset="0"/>
              <a:buChar char="-"/>
            </a:pPr>
            <a:r>
              <a:rPr lang="en-US" sz="1200" dirty="0">
                <a:solidFill>
                  <a:srgbClr val="FF9900"/>
                </a:solidFill>
                <a:latin typeface="Arial" panose="020B0604020202020204" pitchFamily="34" charset="0"/>
                <a:ea typeface="Calibri" panose="020F0502020204030204" pitchFamily="34" charset="0"/>
                <a:cs typeface="Times New Roman" panose="02020603050405020304" pitchFamily="18" charset="0"/>
              </a:rPr>
              <a:t>CCSDS 647.4-O-1, Data Entity Dictionary Specification Language (DEDSL)—XML/XSD Syntax (Orange Book, Issue 1) </a:t>
            </a:r>
            <a:r>
              <a:rPr lang="en-US"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(with conditions)</a:t>
            </a:r>
            <a:endParaRPr lang="en-US" sz="1200" dirty="0">
              <a:solidFill>
                <a:srgbClr val="FF99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0000"/>
              </a:buClr>
              <a:buSzPts val="1600"/>
              <a:buFont typeface="Arial" panose="020B0604020202020204" pitchFamily="34" charset="0"/>
              <a:buChar char="-"/>
            </a:pPr>
            <a:r>
              <a:rPr lang="en-US"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CCSDS 730.2-G-1, Requirements for Streaming Services over Bundle Protocol (Green Book, Issue 1) </a:t>
            </a:r>
            <a:r>
              <a:rPr lang="en-US" sz="1050" dirty="0">
                <a:solidFill>
                  <a:srgbClr val="FF0066"/>
                </a:solidFill>
                <a:latin typeface="Arial" panose="020B0604020202020204" pitchFamily="34" charset="0"/>
                <a:ea typeface="Calibri" panose="020F0502020204030204" pitchFamily="34" charset="0"/>
                <a:cs typeface="Times New Roman" panose="02020603050405020304" pitchFamily="18" charset="0"/>
              </a:rPr>
              <a:t>(with conditions)</a:t>
            </a:r>
            <a:endParaRPr lang="en-US" sz="1050" dirty="0">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Times New Roman" panose="02020603050405020304" pitchFamily="18" charset="0"/>
              </a:rPr>
              <a:t>Historical Status</a:t>
            </a:r>
          </a:p>
          <a:p>
            <a:pPr marL="0" marR="0" lvl="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Times New Roman" panose="02020603050405020304" pitchFamily="18" charset="0"/>
              </a:rPr>
              <a:t>Other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Approval of SC14 and SC13/CCSDS Information Exchange for Reference Architecture Extensions (</a:t>
            </a:r>
            <a:r>
              <a:rPr lang="en-US" sz="1200" i="1" dirty="0">
                <a:solidFill>
                  <a:srgbClr val="FF0066"/>
                </a:solidFill>
                <a:latin typeface="Segoe UI" panose="020B0502040204020203" pitchFamily="34" charset="0"/>
                <a:ea typeface="Calibri" panose="020F0502020204030204" pitchFamily="34" charset="0"/>
                <a:cs typeface="Times New Roman" panose="02020603050405020304" pitchFamily="18" charset="0"/>
                <a:sym typeface="Wingdings" panose="05000000000000000000" pitchFamily="2" charset="2"/>
              </a:rPr>
              <a:t>CMC Poll concluded with conditions)</a:t>
            </a:r>
          </a:p>
          <a:p>
            <a:pPr marL="0" marR="0" indent="0">
              <a:lnSpc>
                <a:spcPct val="107000"/>
              </a:lnSpc>
              <a:spcBef>
                <a:spcPts val="0"/>
              </a:spcBef>
              <a:spcAft>
                <a:spcPts val="800"/>
              </a:spcAft>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035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CESG Status</a:t>
            </a:r>
          </a:p>
        </p:txBody>
      </p:sp>
      <p:sp>
        <p:nvSpPr>
          <p:cNvPr id="6" name="Rectangle 3"/>
          <p:cNvSpPr txBox="1">
            <a:spLocks noChangeArrowheads="1"/>
          </p:cNvSpPr>
          <p:nvPr/>
        </p:nvSpPr>
        <p:spPr bwMode="auto">
          <a:xfrm>
            <a:off x="76200" y="838200"/>
            <a:ext cx="89916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346075" lvl="1" indent="0">
              <a:lnSpc>
                <a:spcPct val="100000"/>
              </a:lnSpc>
              <a:spcBef>
                <a:spcPct val="0"/>
              </a:spcBef>
              <a:spcAft>
                <a:spcPct val="0"/>
              </a:spcAft>
              <a:buNone/>
            </a:pPr>
            <a:endParaRPr lang="en-US" sz="1800" dirty="0"/>
          </a:p>
          <a:p>
            <a:pPr>
              <a:lnSpc>
                <a:spcPct val="100000"/>
              </a:lnSpc>
              <a:spcBef>
                <a:spcPct val="0"/>
              </a:spcBef>
              <a:spcAft>
                <a:spcPct val="0"/>
              </a:spcAft>
            </a:pPr>
            <a:r>
              <a:rPr lang="en-US" sz="2000" dirty="0"/>
              <a:t>Project resources in CWE Framework</a:t>
            </a:r>
            <a:r>
              <a:rPr lang="en-US" sz="2400" dirty="0"/>
              <a:t>		</a:t>
            </a:r>
          </a:p>
          <a:p>
            <a:pPr lvl="1">
              <a:lnSpc>
                <a:spcPct val="100000"/>
              </a:lnSpc>
            </a:pPr>
            <a:r>
              <a:rPr lang="en-US" sz="1800" b="0" dirty="0"/>
              <a:t>86 Approved Projects  - CWE is up-to-date, all approved projects are in  </a:t>
            </a:r>
          </a:p>
          <a:p>
            <a:pPr lvl="2">
              <a:lnSpc>
                <a:spcPct val="100000"/>
              </a:lnSpc>
            </a:pPr>
            <a:r>
              <a:rPr lang="en-US" sz="1400" dirty="0">
                <a:solidFill>
                  <a:schemeClr val="accent1">
                    <a:lumMod val="50000"/>
                  </a:schemeClr>
                </a:solidFill>
              </a:rPr>
              <a:t>13 projects in SEA</a:t>
            </a:r>
          </a:p>
          <a:p>
            <a:pPr lvl="2">
              <a:lnSpc>
                <a:spcPct val="100000"/>
              </a:lnSpc>
            </a:pPr>
            <a:r>
              <a:rPr lang="en-US" sz="1400" dirty="0">
                <a:solidFill>
                  <a:schemeClr val="accent1">
                    <a:lumMod val="50000"/>
                  </a:schemeClr>
                </a:solidFill>
              </a:rPr>
              <a:t>22 projects in MOIMS</a:t>
            </a:r>
          </a:p>
          <a:p>
            <a:pPr lvl="2">
              <a:lnSpc>
                <a:spcPct val="100000"/>
              </a:lnSpc>
            </a:pPr>
            <a:r>
              <a:rPr lang="en-US" sz="1400" dirty="0">
                <a:solidFill>
                  <a:schemeClr val="accent1">
                    <a:lumMod val="50000"/>
                  </a:schemeClr>
                </a:solidFill>
              </a:rPr>
              <a:t>8 projects in CSS </a:t>
            </a:r>
          </a:p>
          <a:p>
            <a:pPr lvl="2">
              <a:lnSpc>
                <a:spcPct val="100000"/>
              </a:lnSpc>
            </a:pPr>
            <a:r>
              <a:rPr lang="en-US" sz="1400" dirty="0">
                <a:solidFill>
                  <a:schemeClr val="accent1">
                    <a:lumMod val="50000"/>
                  </a:schemeClr>
                </a:solidFill>
              </a:rPr>
              <a:t>11 projects in SOIS</a:t>
            </a:r>
          </a:p>
          <a:p>
            <a:pPr lvl="2">
              <a:lnSpc>
                <a:spcPct val="100000"/>
              </a:lnSpc>
            </a:pPr>
            <a:r>
              <a:rPr lang="en-US" sz="1400" dirty="0">
                <a:solidFill>
                  <a:schemeClr val="accent1">
                    <a:lumMod val="50000"/>
                  </a:schemeClr>
                </a:solidFill>
              </a:rPr>
              <a:t>21 projects in SLS</a:t>
            </a:r>
          </a:p>
          <a:p>
            <a:pPr lvl="2">
              <a:lnSpc>
                <a:spcPct val="100000"/>
              </a:lnSpc>
            </a:pPr>
            <a:r>
              <a:rPr lang="en-US" sz="1400" dirty="0">
                <a:solidFill>
                  <a:schemeClr val="accent1">
                    <a:lumMod val="50000"/>
                  </a:schemeClr>
                </a:solidFill>
              </a:rPr>
              <a:t>11 projects in SIS</a:t>
            </a:r>
            <a:r>
              <a:rPr lang="en-US" sz="1800" dirty="0"/>
              <a:t>		</a:t>
            </a:r>
            <a:endParaRPr lang="en-GB" sz="2000" dirty="0"/>
          </a:p>
          <a:p>
            <a:pPr>
              <a:lnSpc>
                <a:spcPct val="100000"/>
              </a:lnSpc>
              <a:spcBef>
                <a:spcPct val="0"/>
              </a:spcBef>
              <a:spcAft>
                <a:spcPct val="0"/>
              </a:spcAft>
            </a:pPr>
            <a:r>
              <a:rPr lang="en-US" sz="2000" dirty="0"/>
              <a:t>CESG main topics addressed since November 2017</a:t>
            </a:r>
          </a:p>
          <a:p>
            <a:pPr lvl="1">
              <a:lnSpc>
                <a:spcPct val="100000"/>
              </a:lnSpc>
              <a:spcBef>
                <a:spcPct val="0"/>
              </a:spcBef>
              <a:spcAft>
                <a:spcPct val="0"/>
              </a:spcAft>
            </a:pPr>
            <a:r>
              <a:rPr lang="en-US" sz="1800" dirty="0"/>
              <a:t>SOIS / SIS Strategic Plan Update (CMC Actions)         </a:t>
            </a:r>
          </a:p>
          <a:p>
            <a:pPr lvl="1">
              <a:lnSpc>
                <a:spcPct val="100000"/>
              </a:lnSpc>
              <a:spcBef>
                <a:spcPct val="0"/>
              </a:spcBef>
              <a:spcAft>
                <a:spcPct val="0"/>
              </a:spcAft>
            </a:pPr>
            <a:r>
              <a:rPr lang="en-US" sz="1800" dirty="0"/>
              <a:t>Change of CCSDS liaison to IOAG</a:t>
            </a:r>
          </a:p>
          <a:p>
            <a:pPr lvl="1">
              <a:lnSpc>
                <a:spcPct val="100000"/>
              </a:lnSpc>
              <a:spcBef>
                <a:spcPct val="0"/>
              </a:spcBef>
              <a:spcAft>
                <a:spcPct val="0"/>
              </a:spcAft>
            </a:pPr>
            <a:r>
              <a:rPr lang="en-US" sz="1800" dirty="0"/>
              <a:t>CWE RID tool in Excel format (prototype)</a:t>
            </a:r>
          </a:p>
          <a:p>
            <a:pPr lvl="1">
              <a:lnSpc>
                <a:spcPct val="100000"/>
              </a:lnSpc>
              <a:spcBef>
                <a:spcPct val="0"/>
              </a:spcBef>
              <a:spcAft>
                <a:spcPct val="0"/>
              </a:spcAft>
            </a:pPr>
            <a:endParaRPr lang="en-US" sz="1800" dirty="0"/>
          </a:p>
          <a:p>
            <a:pPr>
              <a:lnSpc>
                <a:spcPct val="100000"/>
              </a:lnSpc>
              <a:spcBef>
                <a:spcPct val="0"/>
              </a:spcBef>
              <a:spcAft>
                <a:spcPct val="0"/>
              </a:spcAft>
            </a:pPr>
            <a:r>
              <a:rPr lang="en-US" sz="2100" dirty="0"/>
              <a:t>CESG topics organizational aspects of S18 meeting</a:t>
            </a:r>
          </a:p>
          <a:p>
            <a:pPr lvl="1"/>
            <a:r>
              <a:rPr lang="it-IT" sz="1800" dirty="0"/>
              <a:t>DDOR WG does not meet </a:t>
            </a:r>
          </a:p>
          <a:p>
            <a:pPr lvl="1"/>
            <a:r>
              <a:rPr lang="it-IT" sz="1800" dirty="0"/>
              <a:t>SIS-Video WG will meet in Huston in 4 weeks</a:t>
            </a:r>
          </a:p>
          <a:p>
            <a:pPr lvl="1"/>
            <a:r>
              <a:rPr lang="it-IT" sz="1800" dirty="0"/>
              <a:t>SIS-Voice WG does not meet </a:t>
            </a:r>
          </a:p>
          <a:p>
            <a:pPr lvl="1"/>
            <a:r>
              <a:rPr lang="it-IT" sz="1800" dirty="0"/>
              <a:t>P&amp;S (MOIMS) will meet outside NIST</a:t>
            </a:r>
          </a:p>
          <a:p>
            <a:pPr lvl="1">
              <a:lnSpc>
                <a:spcPct val="100000"/>
              </a:lnSpc>
              <a:spcBef>
                <a:spcPct val="0"/>
              </a:spcBef>
              <a:spcAft>
                <a:spcPct val="0"/>
              </a:spcAft>
            </a:pPr>
            <a:endParaRPr lang="en-US" sz="2000" dirty="0"/>
          </a:p>
        </p:txBody>
      </p:sp>
    </p:spTree>
    <p:extLst>
      <p:ext uri="{BB962C8B-B14F-4D97-AF65-F5344CB8AC3E}">
        <p14:creationId xmlns:p14="http://schemas.microsoft.com/office/powerpoint/2010/main" val="102561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effectLst>
                  <a:outerShdw blurRad="38100" dist="38100" dir="2700000" algn="tl">
                    <a:srgbClr val="000000">
                      <a:alpha val="43137"/>
                    </a:srgbClr>
                  </a:outerShdw>
                </a:effectLst>
              </a:rPr>
              <a:t>CESG Status</a:t>
            </a:r>
            <a:endParaRPr lang="en-US" dirty="0"/>
          </a:p>
        </p:txBody>
      </p:sp>
      <p:pic>
        <p:nvPicPr>
          <p:cNvPr id="4" name="Content Placeholder 3"/>
          <p:cNvPicPr>
            <a:picLocks noGrp="1" noChangeAspect="1"/>
          </p:cNvPicPr>
          <p:nvPr>
            <p:ph idx="1"/>
          </p:nvPr>
        </p:nvPicPr>
        <p:blipFill>
          <a:blip r:embed="rId2"/>
          <a:stretch>
            <a:fillRect/>
          </a:stretch>
        </p:blipFill>
        <p:spPr>
          <a:xfrm>
            <a:off x="762000" y="1544638"/>
            <a:ext cx="7591901" cy="4652962"/>
          </a:xfrm>
          <a:prstGeom prst="rect">
            <a:avLst/>
          </a:prstGeom>
        </p:spPr>
      </p:pic>
    </p:spTree>
    <p:extLst>
      <p:ext uri="{BB962C8B-B14F-4D97-AF65-F5344CB8AC3E}">
        <p14:creationId xmlns:p14="http://schemas.microsoft.com/office/powerpoint/2010/main" val="103289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75"/>
            <a:ext cx="8229600" cy="1143000"/>
          </a:xfrm>
        </p:spPr>
        <p:txBody>
          <a:bodyPr/>
          <a:lstStyle/>
          <a:p>
            <a:r>
              <a:rPr lang="en-GB" sz="2400" dirty="0">
                <a:solidFill>
                  <a:srgbClr val="000099"/>
                </a:solidFill>
                <a:effectLst>
                  <a:outerShdw blurRad="38100" dist="38100" dir="2700000" algn="tl">
                    <a:srgbClr val="000000">
                      <a:alpha val="43137"/>
                    </a:srgbClr>
                  </a:outerShdw>
                </a:effectLst>
              </a:rPr>
              <a:t>CESG - OTHER ISSUES</a:t>
            </a:r>
          </a:p>
        </p:txBody>
      </p:sp>
      <p:sp>
        <p:nvSpPr>
          <p:cNvPr id="5" name="Rectangle 3"/>
          <p:cNvSpPr txBox="1">
            <a:spLocks noChangeArrowheads="1"/>
          </p:cNvSpPr>
          <p:nvPr/>
        </p:nvSpPr>
        <p:spPr bwMode="auto">
          <a:xfrm>
            <a:off x="539474" y="708980"/>
            <a:ext cx="8333886" cy="377315"/>
          </a:xfrm>
          <a:prstGeom prst="rect">
            <a:avLst/>
          </a:prstGeom>
          <a:solidFill>
            <a:srgbClr val="FFFF00"/>
          </a:solid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7938" indent="0">
              <a:buNone/>
            </a:pPr>
            <a:r>
              <a:rPr lang="en-GB" sz="1600" dirty="0"/>
              <a:t>Document Status – Issues with Docs with Date due   </a:t>
            </a:r>
            <a:r>
              <a:rPr lang="en-GB" sz="1600" dirty="0">
                <a:solidFill>
                  <a:srgbClr val="FF0000"/>
                </a:solidFill>
              </a:rPr>
              <a:t>To be discussed at S18 Meeting</a:t>
            </a:r>
          </a:p>
        </p:txBody>
      </p:sp>
      <p:graphicFrame>
        <p:nvGraphicFramePr>
          <p:cNvPr id="10" name="Table 9"/>
          <p:cNvGraphicFramePr>
            <a:graphicFrameLocks noGrp="1"/>
          </p:cNvGraphicFramePr>
          <p:nvPr>
            <p:extLst>
              <p:ext uri="{D42A27DB-BD31-4B8C-83A1-F6EECF244321}">
                <p14:modId xmlns:p14="http://schemas.microsoft.com/office/powerpoint/2010/main" val="3195691037"/>
              </p:ext>
            </p:extLst>
          </p:nvPr>
        </p:nvGraphicFramePr>
        <p:xfrm>
          <a:off x="1676401" y="1086294"/>
          <a:ext cx="6172200" cy="5390703"/>
        </p:xfrm>
        <a:graphic>
          <a:graphicData uri="http://schemas.openxmlformats.org/drawingml/2006/table">
            <a:tbl>
              <a:tblPr/>
              <a:tblGrid>
                <a:gridCol w="638175">
                  <a:extLst>
                    <a:ext uri="{9D8B030D-6E8A-4147-A177-3AD203B41FA5}">
                      <a16:colId xmlns:a16="http://schemas.microsoft.com/office/drawing/2014/main" val="2072189214"/>
                    </a:ext>
                  </a:extLst>
                </a:gridCol>
                <a:gridCol w="2762249">
                  <a:extLst>
                    <a:ext uri="{9D8B030D-6E8A-4147-A177-3AD203B41FA5}">
                      <a16:colId xmlns:a16="http://schemas.microsoft.com/office/drawing/2014/main" val="573404574"/>
                    </a:ext>
                  </a:extLst>
                </a:gridCol>
                <a:gridCol w="981076">
                  <a:extLst>
                    <a:ext uri="{9D8B030D-6E8A-4147-A177-3AD203B41FA5}">
                      <a16:colId xmlns:a16="http://schemas.microsoft.com/office/drawing/2014/main" val="154408521"/>
                    </a:ext>
                  </a:extLst>
                </a:gridCol>
                <a:gridCol w="1238250">
                  <a:extLst>
                    <a:ext uri="{9D8B030D-6E8A-4147-A177-3AD203B41FA5}">
                      <a16:colId xmlns:a16="http://schemas.microsoft.com/office/drawing/2014/main" val="1108365522"/>
                    </a:ext>
                  </a:extLst>
                </a:gridCol>
                <a:gridCol w="552450">
                  <a:extLst>
                    <a:ext uri="{9D8B030D-6E8A-4147-A177-3AD203B41FA5}">
                      <a16:colId xmlns:a16="http://schemas.microsoft.com/office/drawing/2014/main" val="1977416131"/>
                    </a:ext>
                  </a:extLst>
                </a:gridCol>
              </a:tblGrid>
              <a:tr h="479263">
                <a:tc>
                  <a:txBody>
                    <a:bodyPr/>
                    <a:lstStyle/>
                    <a:p>
                      <a:pPr algn="ctr" fontAlgn="t"/>
                      <a:r>
                        <a:rPr lang="en-US" sz="700" b="1" i="0" u="none" strike="noStrike">
                          <a:solidFill>
                            <a:srgbClr val="000000"/>
                          </a:solidFill>
                          <a:effectLst/>
                          <a:latin typeface="Calibri" panose="020F0502020204030204" pitchFamily="34" charset="0"/>
                        </a:rPr>
                        <a:t>WG</a:t>
                      </a:r>
                    </a:p>
                  </a:txBody>
                  <a:tcPr marL="4661" marR="4661" marT="4661"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1" i="0" u="none" strike="noStrike">
                          <a:solidFill>
                            <a:srgbClr val="000000"/>
                          </a:solidFill>
                          <a:effectLst/>
                          <a:latin typeface="Calibri" panose="020F0502020204030204" pitchFamily="34" charset="0"/>
                        </a:rPr>
                        <a:t>Document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1" i="0" u="none" strike="noStrike">
                          <a:solidFill>
                            <a:srgbClr val="000000"/>
                          </a:solidFill>
                          <a:effectLst/>
                          <a:latin typeface="Calibri" panose="020F0502020204030204" pitchFamily="34" charset="0"/>
                        </a:rPr>
                        <a:t>Due Date for action (Reconfirm, Update, Silverise)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1" i="0" u="none" strike="noStrike">
                          <a:solidFill>
                            <a:srgbClr val="000000"/>
                          </a:solidFill>
                          <a:effectLst/>
                          <a:latin typeface="Calibri" panose="020F0502020204030204" pitchFamily="34" charset="0"/>
                        </a:rPr>
                        <a:t>AD Recommendation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1" i="0" u="none" strike="noStrike">
                          <a:solidFill>
                            <a:srgbClr val="000000"/>
                          </a:solidFill>
                          <a:effectLst/>
                          <a:latin typeface="Calibri" panose="020F0502020204030204" pitchFamily="34" charset="0"/>
                        </a:rPr>
                        <a:t>Resources</a:t>
                      </a:r>
                      <a:br>
                        <a:rPr lang="en-US" sz="700" b="1" i="0" u="none" strike="noStrike">
                          <a:solidFill>
                            <a:srgbClr val="000000"/>
                          </a:solidFill>
                          <a:effectLst/>
                          <a:latin typeface="Calibri" panose="020F0502020204030204" pitchFamily="34" charset="0"/>
                        </a:rPr>
                      </a:br>
                      <a:r>
                        <a:rPr lang="en-US" sz="700" b="1" i="0" u="none" strike="noStrike">
                          <a:solidFill>
                            <a:srgbClr val="000000"/>
                          </a:solidFill>
                          <a:effectLst/>
                          <a:latin typeface="Calibri" panose="020F0502020204030204" pitchFamily="34" charset="0"/>
                        </a:rPr>
                        <a:t>WM</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911052"/>
                  </a:ext>
                </a:extLst>
              </a:tr>
              <a:tr h="141754">
                <a:tc>
                  <a:txBody>
                    <a:bodyPr/>
                    <a:lstStyle/>
                    <a:p>
                      <a:pPr algn="ctr" fontAlgn="b"/>
                      <a:r>
                        <a:rPr lang="en-US" sz="700" b="0" i="0" u="none" strike="noStrike">
                          <a:solidFill>
                            <a:srgbClr val="000000"/>
                          </a:solidFill>
                          <a:effectLst/>
                          <a:latin typeface="Calibri" panose="020F0502020204030204" pitchFamily="34" charset="0"/>
                        </a:rPr>
                        <a:t>SEA SEC</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339966"/>
                          </a:solidFill>
                          <a:effectLst/>
                          <a:latin typeface="Calibri" panose="020F0502020204030204" pitchFamily="34" charset="0"/>
                        </a:rPr>
                        <a:t>350.6-G-1 Space Missions Key Management Concept</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Calibri" panose="020F0502020204030204" pitchFamily="34" charset="0"/>
                        </a:rPr>
                        <a:t>Nov-16</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TDB</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3</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58039"/>
                  </a:ext>
                </a:extLst>
              </a:tr>
              <a:tr h="280808">
                <a:tc>
                  <a:txBody>
                    <a:bodyPr/>
                    <a:lstStyle/>
                    <a:p>
                      <a:pPr algn="ctr" fontAlgn="b"/>
                      <a:r>
                        <a:rPr lang="en-US" sz="700" b="0" i="0" u="none" strike="noStrike">
                          <a:solidFill>
                            <a:srgbClr val="000000"/>
                          </a:solidFill>
                          <a:effectLst/>
                          <a:latin typeface="Calibri" panose="020F0502020204030204" pitchFamily="34" charset="0"/>
                        </a:rPr>
                        <a:t>SEA SEC</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dirty="0">
                          <a:solidFill>
                            <a:srgbClr val="339966"/>
                          </a:solidFill>
                          <a:effectLst/>
                          <a:latin typeface="Calibri" panose="020F0502020204030204" pitchFamily="34" charset="0"/>
                        </a:rPr>
                        <a:t>312.0-G-1 Reference Architecture for Space Information Management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Calibri" panose="020F0502020204030204" pitchFamily="34" charset="0"/>
                        </a:rPr>
                        <a:t>Mar-18</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Uddate / Reconfirm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3</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074883"/>
                  </a:ext>
                </a:extLst>
              </a:tr>
              <a:tr h="280808">
                <a:tc>
                  <a:txBody>
                    <a:bodyPr/>
                    <a:lstStyle/>
                    <a:p>
                      <a:pPr algn="ctr" fontAlgn="b"/>
                      <a:r>
                        <a:rPr lang="en-US" sz="700" b="0" i="0" u="none" strike="noStrike" dirty="0">
                          <a:solidFill>
                            <a:srgbClr val="000000"/>
                          </a:solidFill>
                          <a:effectLst/>
                          <a:latin typeface="Calibri" panose="020F0502020204030204" pitchFamily="34" charset="0"/>
                        </a:rPr>
                        <a:t>MOIMS SMC</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FF"/>
                          </a:solidFill>
                          <a:effectLst/>
                          <a:latin typeface="Calibri" panose="020F0502020204030204" pitchFamily="34" charset="0"/>
                        </a:rPr>
                        <a:t>521.0-B-2 Mission Operations Message Abstraction Layer</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Calibri" panose="020F0502020204030204" pitchFamily="34" charset="0"/>
                        </a:rPr>
                        <a:t>Mar-18</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 / Reconfirm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6</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160577"/>
                  </a:ext>
                </a:extLst>
              </a:tr>
              <a:tr h="162005">
                <a:tc>
                  <a:txBody>
                    <a:bodyPr/>
                    <a:lstStyle/>
                    <a:p>
                      <a:pPr algn="ctr" fontAlgn="b"/>
                      <a:r>
                        <a:rPr lang="en-US" sz="700" b="0" i="0" u="none" strike="noStrike">
                          <a:solidFill>
                            <a:srgbClr val="000000"/>
                          </a:solidFill>
                          <a:effectLst/>
                          <a:latin typeface="Calibri" panose="020F0502020204030204" pitchFamily="34" charset="0"/>
                        </a:rPr>
                        <a:t>MOIMS SMC</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FF00FF"/>
                          </a:solidFill>
                          <a:effectLst/>
                          <a:latin typeface="Calibri" panose="020F0502020204030204" pitchFamily="34" charset="0"/>
                        </a:rPr>
                        <a:t>520.1-M-1 Mission Operations Reference Model</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Calibri" panose="020F0502020204030204" pitchFamily="34" charset="0"/>
                        </a:rPr>
                        <a:t>Jul-15</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1</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133986"/>
                  </a:ext>
                </a:extLst>
              </a:tr>
              <a:tr h="280808">
                <a:tc>
                  <a:txBody>
                    <a:bodyPr/>
                    <a:lstStyle/>
                    <a:p>
                      <a:pPr algn="ctr" fontAlgn="b"/>
                      <a:r>
                        <a:rPr lang="en-US" sz="700" b="0" i="0" u="none" strike="noStrike">
                          <a:solidFill>
                            <a:srgbClr val="000000"/>
                          </a:solidFill>
                          <a:effectLst/>
                          <a:latin typeface="Calibri" panose="020F0502020204030204" pitchFamily="34" charset="0"/>
                        </a:rPr>
                        <a:t>MOIMS SMC</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FF00FF"/>
                          </a:solidFill>
                          <a:effectLst/>
                          <a:latin typeface="Calibri" panose="020F0502020204030204" pitchFamily="34" charset="0"/>
                        </a:rPr>
                        <a:t>523.1-M-1 Mission Operations Message Abstraction Later - JAVA API</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Calibri" panose="020F0502020204030204" pitchFamily="34" charset="0"/>
                        </a:rPr>
                        <a:t>Apr-18</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 / Reconfirm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1</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14131"/>
                  </a:ext>
                </a:extLst>
              </a:tr>
              <a:tr h="280808">
                <a:tc>
                  <a:txBody>
                    <a:bodyPr/>
                    <a:lstStyle/>
                    <a:p>
                      <a:pPr algn="ctr" fontAlgn="b"/>
                      <a:r>
                        <a:rPr lang="en-US" sz="700" b="0" i="0" u="none" strike="noStrike">
                          <a:solidFill>
                            <a:srgbClr val="000000"/>
                          </a:solidFill>
                          <a:effectLst/>
                          <a:latin typeface="Calibri" panose="020F0502020204030204" pitchFamily="34" charset="0"/>
                        </a:rPr>
                        <a:t>MOIMS SMC</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008000"/>
                          </a:solidFill>
                          <a:effectLst/>
                          <a:latin typeface="Calibri" panose="020F0502020204030204" pitchFamily="34" charset="0"/>
                        </a:rPr>
                        <a:t>660.0-G-1 XML Telemetric and Commad Exchange (XTCE)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Calibri" panose="020F0502020204030204" pitchFamily="34" charset="0"/>
                        </a:rPr>
                        <a:t>Jul-11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 / Reconfirm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1</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1220"/>
                  </a:ext>
                </a:extLst>
              </a:tr>
              <a:tr h="280808">
                <a:tc>
                  <a:txBody>
                    <a:bodyPr/>
                    <a:lstStyle/>
                    <a:p>
                      <a:pPr algn="ctr" fontAlgn="b"/>
                      <a:r>
                        <a:rPr lang="en-US" sz="700" b="0" i="0" u="none" strike="noStrike">
                          <a:solidFill>
                            <a:srgbClr val="000000"/>
                          </a:solidFill>
                          <a:effectLst/>
                          <a:latin typeface="Calibri" panose="020F0502020204030204" pitchFamily="34" charset="0"/>
                        </a:rPr>
                        <a:t>MOIMS SMC</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008000"/>
                          </a:solidFill>
                          <a:effectLst/>
                          <a:latin typeface="Calibri" panose="020F0502020204030204" pitchFamily="34" charset="0"/>
                        </a:rPr>
                        <a:t>660.1-G-1 XML Telemetric and Command Exchange (XTCE) - Element Description</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Calibri" panose="020F0502020204030204" pitchFamily="34" charset="0"/>
                        </a:rPr>
                        <a:t>May-17</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 / Reconfrm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1</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780711"/>
                  </a:ext>
                </a:extLst>
              </a:tr>
              <a:tr h="297009">
                <a:tc>
                  <a:txBody>
                    <a:bodyPr/>
                    <a:lstStyle/>
                    <a:p>
                      <a:pPr algn="ctr" fontAlgn="b"/>
                      <a:r>
                        <a:rPr lang="en-US" sz="700" b="0" i="0" u="none" strike="noStrike">
                          <a:solidFill>
                            <a:srgbClr val="000000"/>
                          </a:solidFill>
                          <a:effectLst/>
                          <a:latin typeface="Calibri" panose="020F0502020204030204" pitchFamily="34" charset="0"/>
                        </a:rPr>
                        <a:t>CSS CSTS</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FF6600"/>
                          </a:solidFill>
                          <a:effectLst/>
                          <a:latin typeface="Calibri" panose="020F0502020204030204" pitchFamily="34" charset="0"/>
                        </a:rPr>
                        <a:t>912.11-O-1 Space Link Extension— Enhanced Forward CLTU Service Specification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Calibri" panose="020F0502020204030204" pitchFamily="34" charset="0"/>
                        </a:rPr>
                        <a:t>Jul-17</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3</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798451"/>
                  </a:ext>
                </a:extLst>
              </a:tr>
              <a:tr h="276757">
                <a:tc>
                  <a:txBody>
                    <a:bodyPr/>
                    <a:lstStyle/>
                    <a:p>
                      <a:pPr algn="ctr" fontAlgn="b"/>
                      <a:r>
                        <a:rPr lang="en-US" sz="700" b="0" i="0" u="none" strike="noStrike">
                          <a:solidFill>
                            <a:srgbClr val="000000"/>
                          </a:solidFill>
                          <a:effectLst/>
                          <a:latin typeface="Calibri" panose="020F0502020204030204" pitchFamily="34" charset="0"/>
                        </a:rPr>
                        <a:t>CSS SM</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0000FF"/>
                          </a:solidFill>
                          <a:effectLst/>
                          <a:latin typeface="Calibri" panose="020F0502020204030204" pitchFamily="34" charset="0"/>
                        </a:rPr>
                        <a:t>910.4-B-2 Cross Support Reference Model—Part 1: Space Link Extension Services Action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Oct-10</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3</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734618"/>
                  </a:ext>
                </a:extLst>
              </a:tr>
              <a:tr h="270008">
                <a:tc>
                  <a:txBody>
                    <a:bodyPr/>
                    <a:lstStyle/>
                    <a:p>
                      <a:pPr algn="ctr" fontAlgn="b"/>
                      <a:r>
                        <a:rPr lang="en-US" sz="700" b="0" i="0" u="none" strike="noStrike">
                          <a:solidFill>
                            <a:srgbClr val="000000"/>
                          </a:solidFill>
                          <a:effectLst/>
                          <a:latin typeface="Calibri" panose="020F0502020204030204" pitchFamily="34" charset="0"/>
                        </a:rPr>
                        <a:t>CSS CSTS</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008080"/>
                          </a:solidFill>
                          <a:effectLst/>
                          <a:latin typeface="Calibri" panose="020F0502020204030204" pitchFamily="34" charset="0"/>
                          <a:hlinkClick r:id="rId2"/>
                        </a:rPr>
                        <a:t>910.0-G-2  Space Link Extension Services—Executive Summary.</a:t>
                      </a:r>
                      <a:endParaRPr lang="en-GB" sz="700" b="1" i="0" u="none" strike="noStrike">
                        <a:solidFill>
                          <a:srgbClr val="008080"/>
                        </a:solidFill>
                        <a:effectLst/>
                        <a:latin typeface="Calibri" panose="020F0502020204030204" pitchFamily="34" charset="0"/>
                      </a:endParaRP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Mar-11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3</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138947"/>
                  </a:ext>
                </a:extLst>
              </a:tr>
              <a:tr h="310509">
                <a:tc>
                  <a:txBody>
                    <a:bodyPr/>
                    <a:lstStyle/>
                    <a:p>
                      <a:pPr algn="ctr" fontAlgn="t"/>
                      <a:r>
                        <a:rPr lang="en-US" sz="700" b="0" i="0" u="none" strike="noStrike">
                          <a:solidFill>
                            <a:srgbClr val="000000"/>
                          </a:solidFill>
                          <a:effectLst/>
                          <a:latin typeface="Calibri" panose="020F0502020204030204" pitchFamily="34" charset="0"/>
                        </a:rPr>
                        <a:t>SOIS WIR</a:t>
                      </a:r>
                    </a:p>
                  </a:txBody>
                  <a:tcPr marL="4661" marR="4661" marT="4661"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FF0000"/>
                          </a:solidFill>
                          <a:effectLst/>
                          <a:latin typeface="Calibri" panose="020F0502020204030204" pitchFamily="34" charset="0"/>
                        </a:rPr>
                        <a:t>881.0-M-1 Spacecraft Onboard Interface Services - RFID Based iIventory Management Systems</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May-17</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TBD</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3</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713209"/>
                  </a:ext>
                </a:extLst>
              </a:tr>
              <a:tr h="297009">
                <a:tc>
                  <a:txBody>
                    <a:bodyPr/>
                    <a:lstStyle/>
                    <a:p>
                      <a:pPr algn="ctr" fontAlgn="b"/>
                      <a:r>
                        <a:rPr lang="en-US" sz="700" b="0" i="0" u="none" strike="noStrike">
                          <a:solidFill>
                            <a:srgbClr val="000000"/>
                          </a:solidFill>
                          <a:effectLst/>
                          <a:latin typeface="Calibri" panose="020F0502020204030204" pitchFamily="34" charset="0"/>
                        </a:rPr>
                        <a:t>SLS MHDC</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339966"/>
                          </a:solidFill>
                          <a:effectLst/>
                          <a:latin typeface="Calibri" panose="020F0502020204030204" pitchFamily="34" charset="0"/>
                        </a:rPr>
                        <a:t>120.0-G-3 Lossless Data Compression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Apr-18</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 / Reconfirm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1</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989686"/>
                  </a:ext>
                </a:extLst>
              </a:tr>
              <a:tr h="337510">
                <a:tc>
                  <a:txBody>
                    <a:bodyPr/>
                    <a:lstStyle/>
                    <a:p>
                      <a:pPr algn="ctr" fontAlgn="t"/>
                      <a:r>
                        <a:rPr lang="en-US" sz="700" b="0" i="0" u="none" strike="noStrike">
                          <a:solidFill>
                            <a:srgbClr val="000000"/>
                          </a:solidFill>
                          <a:effectLst/>
                          <a:latin typeface="Calibri" panose="020F0502020204030204" pitchFamily="34" charset="0"/>
                        </a:rPr>
                        <a:t>SLS C&amp;S</a:t>
                      </a:r>
                    </a:p>
                  </a:txBody>
                  <a:tcPr marL="4661" marR="4661" marT="4661"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0000FF"/>
                          </a:solidFill>
                          <a:effectLst/>
                          <a:latin typeface="Calibri" panose="020F0502020204030204" pitchFamily="34" charset="0"/>
                        </a:rPr>
                        <a:t>131.2-B-1 Flexible Advanced Coding and Modulation Scheme for High Rate TM Applications</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Mar-17</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700" b="0" i="0" u="none" strike="noStrike">
                          <a:solidFill>
                            <a:srgbClr val="FF0000"/>
                          </a:solidFill>
                          <a:effectLst/>
                          <a:latin typeface="Calibri" panose="020F0502020204030204" pitchFamily="34" charset="0"/>
                        </a:rPr>
                        <a:t>ESA to propose a way to update in S18</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6</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741998"/>
                  </a:ext>
                </a:extLst>
              </a:tr>
              <a:tr h="280808">
                <a:tc>
                  <a:txBody>
                    <a:bodyPr/>
                    <a:lstStyle/>
                    <a:p>
                      <a:pPr algn="ctr" fontAlgn="b"/>
                      <a:r>
                        <a:rPr lang="en-US" sz="700" b="0" i="0" u="none" strike="noStrike">
                          <a:solidFill>
                            <a:srgbClr val="000000"/>
                          </a:solidFill>
                          <a:effectLst/>
                          <a:latin typeface="Calibri" panose="020F0502020204030204" pitchFamily="34" charset="0"/>
                        </a:rPr>
                        <a:t>SLS C&amp;S</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339966"/>
                          </a:solidFill>
                          <a:effectLst/>
                          <a:latin typeface="Calibri" panose="020F0502020204030204" pitchFamily="34" charset="0"/>
                        </a:rPr>
                        <a:t>130.1-G-2 TM Synchronization and Channel Coding - Summary of Concept and Rationale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Nov-17</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700" b="0" i="0" u="none" strike="noStrike">
                          <a:solidFill>
                            <a:srgbClr val="FF0000"/>
                          </a:solidFill>
                          <a:effectLst/>
                          <a:latin typeface="Calibri" panose="020F0502020204030204" pitchFamily="34" charset="0"/>
                        </a:rPr>
                        <a:t>Update / Reconfirm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700" b="0" i="0" u="none" strike="noStrike">
                          <a:solidFill>
                            <a:srgbClr val="000000"/>
                          </a:solidFill>
                          <a:effectLst/>
                          <a:latin typeface="Calibri" panose="020F0502020204030204" pitchFamily="34" charset="0"/>
                        </a:rPr>
                        <a:t>1</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169686"/>
                  </a:ext>
                </a:extLst>
              </a:tr>
              <a:tr h="280808">
                <a:tc>
                  <a:txBody>
                    <a:bodyPr/>
                    <a:lstStyle/>
                    <a:p>
                      <a:pPr algn="ctr" fontAlgn="b"/>
                      <a:r>
                        <a:rPr lang="en-US" sz="700" b="0" i="0" u="none" strike="noStrike">
                          <a:solidFill>
                            <a:srgbClr val="000000"/>
                          </a:solidFill>
                          <a:effectLst/>
                          <a:latin typeface="Calibri" panose="020F0502020204030204" pitchFamily="34" charset="0"/>
                        </a:rPr>
                        <a:t>SLS RFM</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339966"/>
                          </a:solidFill>
                          <a:effectLst/>
                          <a:latin typeface="Calibri" panose="020F0502020204030204" pitchFamily="34" charset="0"/>
                        </a:rPr>
                        <a:t>415.0-G-1 Data Transmission and PN ranging for 2 GHz CDMA link via Data Relay satellite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Apr-18</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 / Reconfirm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1</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335074"/>
                  </a:ext>
                </a:extLst>
              </a:tr>
              <a:tr h="276757">
                <a:tc>
                  <a:txBody>
                    <a:bodyPr/>
                    <a:lstStyle/>
                    <a:p>
                      <a:pPr algn="ctr" fontAlgn="b"/>
                      <a:r>
                        <a:rPr lang="en-US" sz="700" b="0" i="0" u="none" strike="noStrike">
                          <a:solidFill>
                            <a:srgbClr val="000000"/>
                          </a:solidFill>
                          <a:effectLst/>
                          <a:latin typeface="Calibri" panose="020F0502020204030204" pitchFamily="34" charset="0"/>
                        </a:rPr>
                        <a:t>SIS DTN</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339966"/>
                          </a:solidFill>
                          <a:effectLst/>
                          <a:latin typeface="Calibri" panose="020F0502020204030204" pitchFamily="34" charset="0"/>
                        </a:rPr>
                        <a:t>734.0-G-1 Rationale, Scenarios, and Requirements for DTN in Space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Aug-15</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1.5</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270"/>
                  </a:ext>
                </a:extLst>
              </a:tr>
              <a:tr h="140404">
                <a:tc>
                  <a:txBody>
                    <a:bodyPr/>
                    <a:lstStyle/>
                    <a:p>
                      <a:pPr algn="ctr" fontAlgn="b"/>
                      <a:r>
                        <a:rPr lang="en-US" sz="700" b="0" i="0" u="none" strike="noStrike">
                          <a:solidFill>
                            <a:srgbClr val="000000"/>
                          </a:solidFill>
                          <a:effectLst/>
                          <a:latin typeface="Calibri" panose="020F0502020204030204" pitchFamily="34" charset="0"/>
                        </a:rPr>
                        <a:t>SIS DTN</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FF"/>
                          </a:solidFill>
                          <a:effectLst/>
                          <a:latin typeface="Calibri" panose="020F0502020204030204" pitchFamily="34" charset="0"/>
                        </a:rPr>
                        <a:t>735.1-B-1 Asynchronous Message Service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Sep-14</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FF0000"/>
                          </a:solidFill>
                          <a:effectLst/>
                          <a:latin typeface="Calibri" panose="020F0502020204030204" pitchFamily="34" charset="0"/>
                        </a:rPr>
                        <a:t>Update</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6</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079696"/>
                  </a:ext>
                </a:extLst>
              </a:tr>
              <a:tr h="290258">
                <a:tc>
                  <a:txBody>
                    <a:bodyPr/>
                    <a:lstStyle/>
                    <a:p>
                      <a:pPr algn="ctr" fontAlgn="b"/>
                      <a:r>
                        <a:rPr lang="en-US" sz="700" b="0" i="0" u="none" strike="noStrike">
                          <a:solidFill>
                            <a:srgbClr val="000000"/>
                          </a:solidFill>
                          <a:effectLst/>
                          <a:latin typeface="Calibri" panose="020F0502020204030204" pitchFamily="34" charset="0"/>
                        </a:rPr>
                        <a:t>SIS DTN</a:t>
                      </a:r>
                    </a:p>
                  </a:txBody>
                  <a:tcPr marL="4661" marR="4661" marT="4661"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339966"/>
                          </a:solidFill>
                          <a:effectLst/>
                          <a:latin typeface="Calibri" panose="020F0502020204030204" pitchFamily="34" charset="0"/>
                        </a:rPr>
                        <a:t>735.0-G-1 Asynchronous Message Service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Dec-17</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700" b="0" i="0" u="none" strike="noStrike">
                          <a:solidFill>
                            <a:srgbClr val="FF0000"/>
                          </a:solidFill>
                          <a:effectLst/>
                          <a:latin typeface="Calibri" panose="020F0502020204030204" pitchFamily="34" charset="0"/>
                        </a:rPr>
                        <a:t>Update / Reconfirm ?</a:t>
                      </a:r>
                    </a:p>
                  </a:txBody>
                  <a:tcPr marL="4661" marR="4661" marT="4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700" b="0" i="0" u="none" strike="noStrike">
                          <a:solidFill>
                            <a:srgbClr val="000000"/>
                          </a:solidFill>
                          <a:effectLst/>
                          <a:latin typeface="Calibri" panose="020F0502020204030204" pitchFamily="34" charset="0"/>
                        </a:rPr>
                        <a:t>1</a:t>
                      </a:r>
                    </a:p>
                  </a:txBody>
                  <a:tcPr marL="4661" marR="4661" marT="4661"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397067"/>
                  </a:ext>
                </a:extLst>
              </a:tr>
              <a:tr h="145804">
                <a:tc>
                  <a:txBody>
                    <a:bodyPr/>
                    <a:lstStyle/>
                    <a:p>
                      <a:pPr algn="ctr" fontAlgn="b"/>
                      <a:endParaRPr lang="en-US" sz="700" b="0" i="0" u="none" strike="noStrike">
                        <a:solidFill>
                          <a:srgbClr val="000000"/>
                        </a:solidFill>
                        <a:effectLst/>
                        <a:latin typeface="Calibri" panose="020F0502020204030204" pitchFamily="34" charset="0"/>
                      </a:endParaRPr>
                    </a:p>
                  </a:txBody>
                  <a:tcPr marL="4661" marR="4661" marT="466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t"/>
                      <a:endParaRPr lang="en-US" sz="700" b="1" i="0" u="none" strike="noStrike">
                        <a:solidFill>
                          <a:srgbClr val="000000"/>
                        </a:solidFill>
                        <a:effectLst/>
                        <a:latin typeface="Calibri" panose="020F0502020204030204" pitchFamily="34" charset="0"/>
                      </a:endParaRPr>
                    </a:p>
                  </a:txBody>
                  <a:tcPr marL="4661" marR="4661" marT="4661"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4661" marR="4661" marT="4661"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t"/>
                      <a:r>
                        <a:rPr lang="en-US" sz="700" b="1" i="0" u="none" strike="noStrike">
                          <a:solidFill>
                            <a:srgbClr val="FFFFFF"/>
                          </a:solidFill>
                          <a:effectLst/>
                          <a:latin typeface="Calibri" panose="020F0502020204030204" pitchFamily="34" charset="0"/>
                        </a:rPr>
                        <a:t>Total</a:t>
                      </a:r>
                    </a:p>
                  </a:txBody>
                  <a:tcPr marL="4661" marR="4661" marT="4661" marB="0">
                    <a:lnL>
                      <a:noFill/>
                    </a:lnL>
                    <a:lnR>
                      <a:noFill/>
                    </a:lnR>
                    <a:lnT w="19050" cap="flat" cmpd="sng" algn="ctr">
                      <a:solidFill>
                        <a:srgbClr val="000000"/>
                      </a:solidFill>
                      <a:prstDash val="solid"/>
                      <a:round/>
                      <a:headEnd type="none" w="med" len="med"/>
                      <a:tailEnd type="none" w="med" len="med"/>
                    </a:lnT>
                    <a:lnB>
                      <a:noFill/>
                    </a:lnB>
                    <a:solidFill>
                      <a:srgbClr val="D60093"/>
                    </a:solidFill>
                  </a:tcPr>
                </a:tc>
                <a:tc>
                  <a:txBody>
                    <a:bodyPr/>
                    <a:lstStyle/>
                    <a:p>
                      <a:pPr algn="r" fontAlgn="t"/>
                      <a:r>
                        <a:rPr lang="en-US" sz="700" b="1" i="0" u="none" strike="noStrike" dirty="0">
                          <a:solidFill>
                            <a:srgbClr val="FFFFFF"/>
                          </a:solidFill>
                          <a:effectLst/>
                          <a:latin typeface="Calibri" panose="020F0502020204030204" pitchFamily="34" charset="0"/>
                        </a:rPr>
                        <a:t>45.5</a:t>
                      </a:r>
                    </a:p>
                  </a:txBody>
                  <a:tcPr marL="4661" marR="4661" marT="4661" marB="0">
                    <a:lnL>
                      <a:noFill/>
                    </a:lnL>
                    <a:lnR>
                      <a:noFill/>
                    </a:lnR>
                    <a:lnT w="19050" cap="flat" cmpd="sng" algn="ctr">
                      <a:solidFill>
                        <a:srgbClr val="000000"/>
                      </a:solidFill>
                      <a:prstDash val="solid"/>
                      <a:round/>
                      <a:headEnd type="none" w="med" len="med"/>
                      <a:tailEnd type="none" w="med" len="med"/>
                    </a:lnT>
                    <a:lnB>
                      <a:noFill/>
                    </a:lnB>
                    <a:solidFill>
                      <a:srgbClr val="D60093"/>
                    </a:solidFill>
                  </a:tcPr>
                </a:tc>
                <a:extLst>
                  <a:ext uri="{0D108BD9-81ED-4DB2-BD59-A6C34878D82A}">
                    <a16:rowId xmlns:a16="http://schemas.microsoft.com/office/drawing/2014/main" val="2166255850"/>
                  </a:ext>
                </a:extLst>
              </a:tr>
            </a:tbl>
          </a:graphicData>
        </a:graphic>
      </p:graphicFrame>
    </p:spTree>
    <p:extLst>
      <p:ext uri="{BB962C8B-B14F-4D97-AF65-F5344CB8AC3E}">
        <p14:creationId xmlns:p14="http://schemas.microsoft.com/office/powerpoint/2010/main" val="263699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15240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solidFill>
                  <a:srgbClr val="000099"/>
                </a:solidFill>
                <a:effectLst>
                  <a:outerShdw blurRad="38100" dist="38100" dir="2700000" algn="tl">
                    <a:srgbClr val="000000">
                      <a:alpha val="43137"/>
                    </a:srgbClr>
                  </a:outerShdw>
                </a:effectLst>
              </a:rPr>
              <a:t>RESOURCES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3235766"/>
              </p:ext>
            </p:extLst>
          </p:nvPr>
        </p:nvGraphicFramePr>
        <p:xfrm>
          <a:off x="540544" y="990603"/>
          <a:ext cx="8146256" cy="4556548"/>
        </p:xfrm>
        <a:graphic>
          <a:graphicData uri="http://schemas.openxmlformats.org/drawingml/2006/table">
            <a:tbl>
              <a:tblPr/>
              <a:tblGrid>
                <a:gridCol w="499710">
                  <a:extLst>
                    <a:ext uri="{9D8B030D-6E8A-4147-A177-3AD203B41FA5}">
                      <a16:colId xmlns:a16="http://schemas.microsoft.com/office/drawing/2014/main" val="4073801835"/>
                    </a:ext>
                  </a:extLst>
                </a:gridCol>
                <a:gridCol w="460517">
                  <a:extLst>
                    <a:ext uri="{9D8B030D-6E8A-4147-A177-3AD203B41FA5}">
                      <a16:colId xmlns:a16="http://schemas.microsoft.com/office/drawing/2014/main" val="3188876041"/>
                    </a:ext>
                  </a:extLst>
                </a:gridCol>
                <a:gridCol w="372333">
                  <a:extLst>
                    <a:ext uri="{9D8B030D-6E8A-4147-A177-3AD203B41FA5}">
                      <a16:colId xmlns:a16="http://schemas.microsoft.com/office/drawing/2014/main" val="2016915814"/>
                    </a:ext>
                  </a:extLst>
                </a:gridCol>
                <a:gridCol w="333140">
                  <a:extLst>
                    <a:ext uri="{9D8B030D-6E8A-4147-A177-3AD203B41FA5}">
                      <a16:colId xmlns:a16="http://schemas.microsoft.com/office/drawing/2014/main" val="4023644764"/>
                    </a:ext>
                  </a:extLst>
                </a:gridCol>
                <a:gridCol w="170489">
                  <a:extLst>
                    <a:ext uri="{9D8B030D-6E8A-4147-A177-3AD203B41FA5}">
                      <a16:colId xmlns:a16="http://schemas.microsoft.com/office/drawing/2014/main" val="3973241226"/>
                    </a:ext>
                  </a:extLst>
                </a:gridCol>
                <a:gridCol w="129336">
                  <a:extLst>
                    <a:ext uri="{9D8B030D-6E8A-4147-A177-3AD203B41FA5}">
                      <a16:colId xmlns:a16="http://schemas.microsoft.com/office/drawing/2014/main" val="41849284"/>
                    </a:ext>
                  </a:extLst>
                </a:gridCol>
                <a:gridCol w="246915">
                  <a:extLst>
                    <a:ext uri="{9D8B030D-6E8A-4147-A177-3AD203B41FA5}">
                      <a16:colId xmlns:a16="http://schemas.microsoft.com/office/drawing/2014/main" val="633338781"/>
                    </a:ext>
                  </a:extLst>
                </a:gridCol>
                <a:gridCol w="146974">
                  <a:extLst>
                    <a:ext uri="{9D8B030D-6E8A-4147-A177-3AD203B41FA5}">
                      <a16:colId xmlns:a16="http://schemas.microsoft.com/office/drawing/2014/main" val="1449457285"/>
                    </a:ext>
                  </a:extLst>
                </a:gridCol>
                <a:gridCol w="146974">
                  <a:extLst>
                    <a:ext uri="{9D8B030D-6E8A-4147-A177-3AD203B41FA5}">
                      <a16:colId xmlns:a16="http://schemas.microsoft.com/office/drawing/2014/main" val="536610253"/>
                    </a:ext>
                  </a:extLst>
                </a:gridCol>
                <a:gridCol w="186166">
                  <a:extLst>
                    <a:ext uri="{9D8B030D-6E8A-4147-A177-3AD203B41FA5}">
                      <a16:colId xmlns:a16="http://schemas.microsoft.com/office/drawing/2014/main" val="2781891667"/>
                    </a:ext>
                  </a:extLst>
                </a:gridCol>
                <a:gridCol w="152853">
                  <a:extLst>
                    <a:ext uri="{9D8B030D-6E8A-4147-A177-3AD203B41FA5}">
                      <a16:colId xmlns:a16="http://schemas.microsoft.com/office/drawing/2014/main" val="1838095557"/>
                    </a:ext>
                  </a:extLst>
                </a:gridCol>
                <a:gridCol w="146974">
                  <a:extLst>
                    <a:ext uri="{9D8B030D-6E8A-4147-A177-3AD203B41FA5}">
                      <a16:colId xmlns:a16="http://schemas.microsoft.com/office/drawing/2014/main" val="490553664"/>
                    </a:ext>
                  </a:extLst>
                </a:gridCol>
                <a:gridCol w="223400">
                  <a:extLst>
                    <a:ext uri="{9D8B030D-6E8A-4147-A177-3AD203B41FA5}">
                      <a16:colId xmlns:a16="http://schemas.microsoft.com/office/drawing/2014/main" val="805503633"/>
                    </a:ext>
                  </a:extLst>
                </a:gridCol>
                <a:gridCol w="141096">
                  <a:extLst>
                    <a:ext uri="{9D8B030D-6E8A-4147-A177-3AD203B41FA5}">
                      <a16:colId xmlns:a16="http://schemas.microsoft.com/office/drawing/2014/main" val="2768614911"/>
                    </a:ext>
                  </a:extLst>
                </a:gridCol>
                <a:gridCol w="170489">
                  <a:extLst>
                    <a:ext uri="{9D8B030D-6E8A-4147-A177-3AD203B41FA5}">
                      <a16:colId xmlns:a16="http://schemas.microsoft.com/office/drawing/2014/main" val="662964530"/>
                    </a:ext>
                  </a:extLst>
                </a:gridCol>
                <a:gridCol w="252794">
                  <a:extLst>
                    <a:ext uri="{9D8B030D-6E8A-4147-A177-3AD203B41FA5}">
                      <a16:colId xmlns:a16="http://schemas.microsoft.com/office/drawing/2014/main" val="4123079858"/>
                    </a:ext>
                  </a:extLst>
                </a:gridCol>
                <a:gridCol w="129336">
                  <a:extLst>
                    <a:ext uri="{9D8B030D-6E8A-4147-A177-3AD203B41FA5}">
                      <a16:colId xmlns:a16="http://schemas.microsoft.com/office/drawing/2014/main" val="303785193"/>
                    </a:ext>
                  </a:extLst>
                </a:gridCol>
                <a:gridCol w="182247">
                  <a:extLst>
                    <a:ext uri="{9D8B030D-6E8A-4147-A177-3AD203B41FA5}">
                      <a16:colId xmlns:a16="http://schemas.microsoft.com/office/drawing/2014/main" val="4082623847"/>
                    </a:ext>
                  </a:extLst>
                </a:gridCol>
                <a:gridCol w="146974">
                  <a:extLst>
                    <a:ext uri="{9D8B030D-6E8A-4147-A177-3AD203B41FA5}">
                      <a16:colId xmlns:a16="http://schemas.microsoft.com/office/drawing/2014/main" val="2268198891"/>
                    </a:ext>
                  </a:extLst>
                </a:gridCol>
                <a:gridCol w="170489">
                  <a:extLst>
                    <a:ext uri="{9D8B030D-6E8A-4147-A177-3AD203B41FA5}">
                      <a16:colId xmlns:a16="http://schemas.microsoft.com/office/drawing/2014/main" val="4268812286"/>
                    </a:ext>
                  </a:extLst>
                </a:gridCol>
                <a:gridCol w="146974">
                  <a:extLst>
                    <a:ext uri="{9D8B030D-6E8A-4147-A177-3AD203B41FA5}">
                      <a16:colId xmlns:a16="http://schemas.microsoft.com/office/drawing/2014/main" val="127083795"/>
                    </a:ext>
                  </a:extLst>
                </a:gridCol>
                <a:gridCol w="141096">
                  <a:extLst>
                    <a:ext uri="{9D8B030D-6E8A-4147-A177-3AD203B41FA5}">
                      <a16:colId xmlns:a16="http://schemas.microsoft.com/office/drawing/2014/main" val="137521990"/>
                    </a:ext>
                  </a:extLst>
                </a:gridCol>
                <a:gridCol w="199884">
                  <a:extLst>
                    <a:ext uri="{9D8B030D-6E8A-4147-A177-3AD203B41FA5}">
                      <a16:colId xmlns:a16="http://schemas.microsoft.com/office/drawing/2014/main" val="3060836108"/>
                    </a:ext>
                  </a:extLst>
                </a:gridCol>
                <a:gridCol w="141096">
                  <a:extLst>
                    <a:ext uri="{9D8B030D-6E8A-4147-A177-3AD203B41FA5}">
                      <a16:colId xmlns:a16="http://schemas.microsoft.com/office/drawing/2014/main" val="4003888932"/>
                    </a:ext>
                  </a:extLst>
                </a:gridCol>
                <a:gridCol w="176368">
                  <a:extLst>
                    <a:ext uri="{9D8B030D-6E8A-4147-A177-3AD203B41FA5}">
                      <a16:colId xmlns:a16="http://schemas.microsoft.com/office/drawing/2014/main" val="749306931"/>
                    </a:ext>
                  </a:extLst>
                </a:gridCol>
                <a:gridCol w="215561">
                  <a:extLst>
                    <a:ext uri="{9D8B030D-6E8A-4147-A177-3AD203B41FA5}">
                      <a16:colId xmlns:a16="http://schemas.microsoft.com/office/drawing/2014/main" val="3014941755"/>
                    </a:ext>
                  </a:extLst>
                </a:gridCol>
                <a:gridCol w="176368">
                  <a:extLst>
                    <a:ext uri="{9D8B030D-6E8A-4147-A177-3AD203B41FA5}">
                      <a16:colId xmlns:a16="http://schemas.microsoft.com/office/drawing/2014/main" val="2475175492"/>
                    </a:ext>
                  </a:extLst>
                </a:gridCol>
                <a:gridCol w="217521">
                  <a:extLst>
                    <a:ext uri="{9D8B030D-6E8A-4147-A177-3AD203B41FA5}">
                      <a16:colId xmlns:a16="http://schemas.microsoft.com/office/drawing/2014/main" val="381207183"/>
                    </a:ext>
                  </a:extLst>
                </a:gridCol>
                <a:gridCol w="176368">
                  <a:extLst>
                    <a:ext uri="{9D8B030D-6E8A-4147-A177-3AD203B41FA5}">
                      <a16:colId xmlns:a16="http://schemas.microsoft.com/office/drawing/2014/main" val="2818765373"/>
                    </a:ext>
                  </a:extLst>
                </a:gridCol>
                <a:gridCol w="215561">
                  <a:extLst>
                    <a:ext uri="{9D8B030D-6E8A-4147-A177-3AD203B41FA5}">
                      <a16:colId xmlns:a16="http://schemas.microsoft.com/office/drawing/2014/main" val="2147255605"/>
                    </a:ext>
                  </a:extLst>
                </a:gridCol>
                <a:gridCol w="215561">
                  <a:extLst>
                    <a:ext uri="{9D8B030D-6E8A-4147-A177-3AD203B41FA5}">
                      <a16:colId xmlns:a16="http://schemas.microsoft.com/office/drawing/2014/main" val="740311227"/>
                    </a:ext>
                  </a:extLst>
                </a:gridCol>
                <a:gridCol w="509509">
                  <a:extLst>
                    <a:ext uri="{9D8B030D-6E8A-4147-A177-3AD203B41FA5}">
                      <a16:colId xmlns:a16="http://schemas.microsoft.com/office/drawing/2014/main" val="3731645715"/>
                    </a:ext>
                  </a:extLst>
                </a:gridCol>
                <a:gridCol w="1205183">
                  <a:extLst>
                    <a:ext uri="{9D8B030D-6E8A-4147-A177-3AD203B41FA5}">
                      <a16:colId xmlns:a16="http://schemas.microsoft.com/office/drawing/2014/main" val="2771479057"/>
                    </a:ext>
                  </a:extLst>
                </a:gridCol>
              </a:tblGrid>
              <a:tr h="313655">
                <a:tc>
                  <a:txBody>
                    <a:bodyPr/>
                    <a:lstStyle/>
                    <a:p>
                      <a:pPr algn="ctr" fontAlgn="t"/>
                      <a:endParaRPr lang="en-US" sz="700" b="1" i="0" u="none" strike="noStrike" dirty="0">
                        <a:solidFill>
                          <a:srgbClr val="000000"/>
                        </a:solidFill>
                        <a:effectLst/>
                        <a:latin typeface="Calibri" panose="020F0502020204030204" pitchFamily="34" charset="0"/>
                      </a:endParaRPr>
                    </a:p>
                  </a:txBody>
                  <a:tcPr marL="5149" marR="5149" marT="5149"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t"/>
                      <a:endParaRPr lang="en-US" sz="700" b="0" i="0" u="none" strike="noStrike">
                        <a:solidFill>
                          <a:srgbClr val="000000"/>
                        </a:solidFill>
                        <a:effectLst/>
                        <a:latin typeface="Calibri" panose="020F0502020204030204" pitchFamily="34" charset="0"/>
                      </a:endParaRPr>
                    </a:p>
                  </a:txBody>
                  <a:tcPr marL="5149" marR="5149" marT="5149"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t"/>
                      <a:endParaRPr lang="en-US" sz="700" b="0" i="0" u="none" strike="noStrike" dirty="0">
                        <a:solidFill>
                          <a:srgbClr val="000000"/>
                        </a:solidFill>
                        <a:effectLst/>
                        <a:latin typeface="Calibri" panose="020F0502020204030204" pitchFamily="34" charset="0"/>
                      </a:endParaRPr>
                    </a:p>
                  </a:txBody>
                  <a:tcPr marL="5149" marR="5149" marT="5149"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t"/>
                      <a:endParaRPr lang="en-US" sz="700" b="0" i="0" u="none" strike="noStrike" dirty="0">
                        <a:solidFill>
                          <a:srgbClr val="000000"/>
                        </a:solidFill>
                        <a:effectLst/>
                        <a:latin typeface="Calibri" panose="020F0502020204030204" pitchFamily="34" charset="0"/>
                      </a:endParaRPr>
                    </a:p>
                  </a:txBody>
                  <a:tcPr marL="5149" marR="5149" marT="5149"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5">
                  <a:txBody>
                    <a:bodyPr/>
                    <a:lstStyle/>
                    <a:p>
                      <a:pPr algn="ctr" fontAlgn="t"/>
                      <a:r>
                        <a:rPr lang="en-US" sz="700" b="0" i="0" u="none" strike="noStrike" dirty="0">
                          <a:solidFill>
                            <a:srgbClr val="000000"/>
                          </a:solidFill>
                          <a:effectLst/>
                          <a:latin typeface="Calibri" panose="020F0502020204030204" pitchFamily="34" charset="0"/>
                        </a:rPr>
                        <a:t>NASA</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700" b="0" i="0" u="none" strike="noStrike">
                          <a:solidFill>
                            <a:srgbClr val="000000"/>
                          </a:solidFill>
                          <a:effectLst/>
                          <a:latin typeface="Calibri" panose="020F0502020204030204" pitchFamily="34" charset="0"/>
                        </a:rPr>
                        <a:t> </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5">
                  <a:txBody>
                    <a:bodyPr/>
                    <a:lstStyle/>
                    <a:p>
                      <a:pPr algn="ctr" fontAlgn="t"/>
                      <a:r>
                        <a:rPr lang="en-US" sz="700" b="0" i="0" u="none" strike="noStrike" dirty="0">
                          <a:solidFill>
                            <a:srgbClr val="000000"/>
                          </a:solidFill>
                          <a:effectLst/>
                          <a:latin typeface="Calibri" panose="020F0502020204030204" pitchFamily="34" charset="0"/>
                        </a:rPr>
                        <a:t>ESA</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700" b="0" i="0" u="none" strike="noStrike">
                          <a:solidFill>
                            <a:srgbClr val="000000"/>
                          </a:solidFill>
                          <a:effectLst/>
                          <a:latin typeface="Calibri" panose="020F0502020204030204" pitchFamily="34" charset="0"/>
                        </a:rPr>
                        <a:t>CNES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700" b="0" i="0" u="none" strike="noStrike">
                          <a:solidFill>
                            <a:srgbClr val="000000"/>
                          </a:solidFill>
                          <a:effectLst/>
                          <a:latin typeface="Calibri" panose="020F0502020204030204" pitchFamily="34" charset="0"/>
                        </a:rPr>
                        <a:t>DLR</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5149" marR="5149" marT="5149"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l" fontAlgn="t"/>
                      <a:r>
                        <a:rPr lang="en-US" sz="700" b="0" i="0" u="none" strike="noStrike">
                          <a:solidFill>
                            <a:srgbClr val="000000"/>
                          </a:solidFill>
                          <a:effectLst/>
                          <a:latin typeface="Calibri" panose="020F0502020204030204" pitchFamily="34" charset="0"/>
                        </a:rPr>
                        <a:t>         OTHER</a:t>
                      </a:r>
                    </a:p>
                  </a:txBody>
                  <a:tcPr marL="5149" marR="5149" marT="5149"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t"/>
                      <a:r>
                        <a:rPr lang="en-US" sz="700" b="0" i="0" u="none" strike="noStrike">
                          <a:solidFill>
                            <a:srgbClr val="000000"/>
                          </a:solidFill>
                          <a:effectLst/>
                          <a:latin typeface="Calibri" panose="020F0502020204030204" pitchFamily="34" charset="0"/>
                        </a:rPr>
                        <a:t> </a:t>
                      </a:r>
                    </a:p>
                  </a:txBody>
                  <a:tcPr marL="5149" marR="5149" marT="5149"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5149" marR="5149" marT="5149"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Calibri" panose="020F0502020204030204" pitchFamily="34" charset="0"/>
                        </a:rPr>
                        <a:t>Missing</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Resources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endParaRPr lang="en-US" sz="700" b="0" i="0" u="none" strike="noStrike">
                        <a:solidFill>
                          <a:srgbClr val="000000"/>
                        </a:solidFill>
                        <a:effectLst/>
                        <a:latin typeface="Calibri" panose="020F0502020204030204" pitchFamily="34" charset="0"/>
                      </a:endParaRPr>
                    </a:p>
                  </a:txBody>
                  <a:tcPr marL="5149" marR="5149" marT="5149" marB="0">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3611572"/>
                  </a:ext>
                </a:extLst>
              </a:tr>
              <a:tr h="148273">
                <a:tc>
                  <a:txBody>
                    <a:bodyPr/>
                    <a:lstStyle/>
                    <a:p>
                      <a:pPr algn="ctr" fontAlgn="b"/>
                      <a:r>
                        <a:rPr lang="en-US" sz="700" b="1" i="0" u="none" strike="noStrike">
                          <a:solidFill>
                            <a:srgbClr val="000000"/>
                          </a:solidFill>
                          <a:effectLst/>
                          <a:latin typeface="Calibri" panose="020F0502020204030204" pitchFamily="34" charset="0"/>
                        </a:rPr>
                        <a:t>Area</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WG</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Co</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BB</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P2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GB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MB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YB</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BB</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P2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GB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MB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P2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GB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MB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P2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GB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MB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BB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P2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GB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MB</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OB</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P2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09667553"/>
                  </a:ext>
                </a:extLst>
              </a:tr>
              <a:tr h="142570">
                <a:tc>
                  <a:txBody>
                    <a:bodyPr/>
                    <a:lstStyle/>
                    <a:p>
                      <a:pPr algn="l" fontAlgn="b"/>
                      <a:r>
                        <a:rPr lang="en-US" sz="700" b="1" i="0" u="none" strike="noStrike">
                          <a:solidFill>
                            <a:srgbClr val="000000"/>
                          </a:solidFill>
                          <a:effectLst/>
                          <a:latin typeface="Calibri" panose="020F0502020204030204" pitchFamily="34" charset="0"/>
                        </a:rPr>
                        <a:t>SEA</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SA</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97012"/>
                  </a:ext>
                </a:extLst>
              </a:tr>
              <a:tr h="136868">
                <a:tc>
                  <a:txBody>
                    <a:bodyPr/>
                    <a:lstStyle/>
                    <a:p>
                      <a:pPr algn="l" fontAlgn="t"/>
                      <a:r>
                        <a:rPr lang="en-US" sz="700" b="1" i="0" u="none" strike="noStrike">
                          <a:solidFill>
                            <a:srgbClr val="000000"/>
                          </a:solidFill>
                          <a:effectLst/>
                          <a:latin typeface="Calibri" panose="020F0502020204030204" pitchFamily="34" charset="0"/>
                        </a:rPr>
                        <a:t>SEA</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Security</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4</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1508950"/>
                  </a:ext>
                </a:extLst>
              </a:tr>
              <a:tr h="142570">
                <a:tc>
                  <a:txBody>
                    <a:bodyPr/>
                    <a:lstStyle/>
                    <a:p>
                      <a:pPr algn="l" fontAlgn="t"/>
                      <a:r>
                        <a:rPr lang="en-US" sz="700" b="1" i="0" u="none" strike="noStrike">
                          <a:solidFill>
                            <a:srgbClr val="000000"/>
                          </a:solidFill>
                          <a:effectLst/>
                          <a:latin typeface="Calibri" panose="020F0502020204030204" pitchFamily="34" charset="0"/>
                        </a:rPr>
                        <a:t>SEA</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D-DOR</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1709632"/>
                  </a:ext>
                </a:extLst>
              </a:tr>
              <a:tr h="142570">
                <a:tc>
                  <a:txBody>
                    <a:bodyPr/>
                    <a:lstStyle/>
                    <a:p>
                      <a:pPr algn="l" fontAlgn="t"/>
                      <a:r>
                        <a:rPr lang="en-US" sz="700" b="1" i="0" u="none" strike="noStrike">
                          <a:solidFill>
                            <a:srgbClr val="000000"/>
                          </a:solidFill>
                          <a:effectLst/>
                          <a:latin typeface="Calibri" panose="020F0502020204030204" pitchFamily="34" charset="0"/>
                        </a:rPr>
                        <a:t>MOIMS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DAI</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UKSA</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OB= CNES, MB=UKSA</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3150212921"/>
                  </a:ext>
                </a:extLst>
              </a:tr>
              <a:tr h="136868">
                <a:tc>
                  <a:txBody>
                    <a:bodyPr/>
                    <a:lstStyle/>
                    <a:p>
                      <a:pPr algn="l" fontAlgn="t"/>
                      <a:r>
                        <a:rPr lang="en-US" sz="700" b="1" i="0" u="none" strike="noStrike">
                          <a:solidFill>
                            <a:srgbClr val="000000"/>
                          </a:solidFill>
                          <a:effectLst/>
                          <a:latin typeface="Calibri" panose="020F0502020204030204" pitchFamily="34" charset="0"/>
                        </a:rPr>
                        <a:t>MOIMS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NAV</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3</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dirty="0">
                          <a:solidFill>
                            <a:srgbClr val="000000"/>
                          </a:solidFill>
                          <a:effectLst/>
                          <a:latin typeface="Calibri" panose="020F0502020204030204" pitchFamily="34" charset="0"/>
                        </a:rPr>
                        <a:t>3</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84134377"/>
                  </a:ext>
                </a:extLst>
              </a:tr>
              <a:tr h="136868">
                <a:tc>
                  <a:txBody>
                    <a:bodyPr/>
                    <a:lstStyle/>
                    <a:p>
                      <a:pPr algn="l" fontAlgn="t"/>
                      <a:r>
                        <a:rPr lang="en-US" sz="700" b="1" i="0" u="none" strike="noStrike">
                          <a:solidFill>
                            <a:srgbClr val="000000"/>
                          </a:solidFill>
                          <a:effectLst/>
                          <a:latin typeface="Calibri" panose="020F0502020204030204" pitchFamily="34" charset="0"/>
                        </a:rPr>
                        <a:t>MOIMS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SM&amp;C</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3</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dirty="0">
                          <a:solidFill>
                            <a:srgbClr val="000000"/>
                          </a:solidFill>
                          <a:effectLst/>
                          <a:latin typeface="Calibri" panose="020F0502020204030204" pitchFamily="34" charset="0"/>
                        </a:rPr>
                        <a:t>3</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dirty="0">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731882170"/>
                  </a:ext>
                </a:extLst>
              </a:tr>
              <a:tr h="136868">
                <a:tc>
                  <a:txBody>
                    <a:bodyPr/>
                    <a:lstStyle/>
                    <a:p>
                      <a:pPr algn="l" fontAlgn="t"/>
                      <a:r>
                        <a:rPr lang="en-US" sz="700" b="1" i="0" u="none" strike="noStrike">
                          <a:solidFill>
                            <a:srgbClr val="000000"/>
                          </a:solidFill>
                          <a:effectLst/>
                          <a:latin typeface="Calibri" panose="020F0502020204030204" pitchFamily="34" charset="0"/>
                        </a:rPr>
                        <a:t>MOIMS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TELROB</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90888235"/>
                  </a:ext>
                </a:extLst>
              </a:tr>
              <a:tr h="142570">
                <a:tc>
                  <a:txBody>
                    <a:bodyPr/>
                    <a:lstStyle/>
                    <a:p>
                      <a:pPr algn="l" fontAlgn="t"/>
                      <a:r>
                        <a:rPr lang="en-US" sz="700" b="1" i="0" u="none" strike="noStrike">
                          <a:solidFill>
                            <a:srgbClr val="000000"/>
                          </a:solidFill>
                          <a:effectLst/>
                          <a:latin typeface="Calibri" panose="020F0502020204030204" pitchFamily="34" charset="0"/>
                        </a:rPr>
                        <a:t>MOIMS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MP&amp;S</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68571840"/>
                  </a:ext>
                </a:extLst>
              </a:tr>
              <a:tr h="142570">
                <a:tc>
                  <a:txBody>
                    <a:bodyPr/>
                    <a:lstStyle/>
                    <a:p>
                      <a:pPr algn="l" fontAlgn="t"/>
                      <a:r>
                        <a:rPr lang="en-US" sz="700" b="1" i="0" u="none" strike="noStrike">
                          <a:solidFill>
                            <a:srgbClr val="000000"/>
                          </a:solidFill>
                          <a:effectLst/>
                          <a:latin typeface="Calibri" panose="020F0502020204030204" pitchFamily="34" charset="0"/>
                        </a:rPr>
                        <a:t>CSS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SM</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P2=CNSA</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2201979341"/>
                  </a:ext>
                </a:extLst>
              </a:tr>
              <a:tr h="142570">
                <a:tc>
                  <a:txBody>
                    <a:bodyPr/>
                    <a:lstStyle/>
                    <a:p>
                      <a:pPr algn="l" fontAlgn="t"/>
                      <a:r>
                        <a:rPr lang="en-US" sz="700" b="1" i="0" u="none" strike="noStrike">
                          <a:solidFill>
                            <a:srgbClr val="000000"/>
                          </a:solidFill>
                          <a:effectLst/>
                          <a:latin typeface="Calibri" panose="020F0502020204030204" pitchFamily="34" charset="0"/>
                        </a:rPr>
                        <a:t>CSS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CSTS</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ESA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341398"/>
                  </a:ext>
                </a:extLst>
              </a:tr>
              <a:tr h="142570">
                <a:tc>
                  <a:txBody>
                    <a:bodyPr/>
                    <a:lstStyle/>
                    <a:p>
                      <a:pPr algn="l" fontAlgn="t"/>
                      <a:r>
                        <a:rPr lang="en-US" sz="700" b="1" i="0" u="none" strike="noStrike">
                          <a:solidFill>
                            <a:srgbClr val="000000"/>
                          </a:solidFill>
                          <a:effectLst/>
                          <a:latin typeface="Calibri" panose="020F0502020204030204" pitchFamily="34" charset="0"/>
                        </a:rPr>
                        <a:t>SOIS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APP</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UKSA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MB=AFRL (USA), OBs NASA / CNSA, GB=UKSA</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3651151699"/>
                  </a:ext>
                </a:extLst>
              </a:tr>
              <a:tr h="136868">
                <a:tc>
                  <a:txBody>
                    <a:bodyPr/>
                    <a:lstStyle/>
                    <a:p>
                      <a:pPr algn="l" fontAlgn="t"/>
                      <a:r>
                        <a:rPr lang="en-US" sz="700" b="1" i="0" u="none" strike="noStrike">
                          <a:solidFill>
                            <a:srgbClr val="000000"/>
                          </a:solidFill>
                          <a:effectLst/>
                          <a:latin typeface="Calibri" panose="020F0502020204030204" pitchFamily="34" charset="0"/>
                        </a:rPr>
                        <a:t>SOIS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WIR</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FSA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OB=NASA, P2=FSA</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409457917"/>
                  </a:ext>
                </a:extLst>
              </a:tr>
              <a:tr h="142570">
                <a:tc>
                  <a:txBody>
                    <a:bodyPr/>
                    <a:lstStyle/>
                    <a:p>
                      <a:pPr algn="l" fontAlgn="t"/>
                      <a:r>
                        <a:rPr lang="en-US" sz="700" b="1" i="0" u="none" strike="noStrike">
                          <a:solidFill>
                            <a:srgbClr val="000000"/>
                          </a:solidFill>
                          <a:effectLst/>
                          <a:latin typeface="Calibri" panose="020F0502020204030204" pitchFamily="34" charset="0"/>
                        </a:rPr>
                        <a:t>SOIS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SNW</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5</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3054526639"/>
                  </a:ext>
                </a:extLst>
              </a:tr>
              <a:tr h="142570">
                <a:tc>
                  <a:txBody>
                    <a:bodyPr/>
                    <a:lstStyle/>
                    <a:p>
                      <a:pPr algn="l" fontAlgn="t"/>
                      <a:r>
                        <a:rPr lang="en-US" sz="700" b="1" i="0" u="none" strike="noStrike">
                          <a:solidFill>
                            <a:srgbClr val="000000"/>
                          </a:solidFill>
                          <a:effectLst/>
                          <a:latin typeface="Calibri" panose="020F0502020204030204" pitchFamily="34" charset="0"/>
                        </a:rPr>
                        <a:t>SLS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RFM</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424233"/>
                  </a:ext>
                </a:extLst>
              </a:tr>
              <a:tr h="136868">
                <a:tc>
                  <a:txBody>
                    <a:bodyPr/>
                    <a:lstStyle/>
                    <a:p>
                      <a:pPr algn="l" fontAlgn="t"/>
                      <a:r>
                        <a:rPr lang="en-US" sz="700" b="1" i="0" u="none" strike="noStrike">
                          <a:solidFill>
                            <a:srgbClr val="000000"/>
                          </a:solidFill>
                          <a:effectLst/>
                          <a:latin typeface="Calibri" panose="020F0502020204030204" pitchFamily="34" charset="0"/>
                        </a:rPr>
                        <a:t>SLS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C&amp;S</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OB=CNES, P2=JAXA</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2471606408"/>
                  </a:ext>
                </a:extLst>
              </a:tr>
              <a:tr h="136868">
                <a:tc>
                  <a:txBody>
                    <a:bodyPr/>
                    <a:lstStyle/>
                    <a:p>
                      <a:pPr algn="l" fontAlgn="t"/>
                      <a:r>
                        <a:rPr lang="en-US" sz="700" b="1" i="0" u="none" strike="noStrike">
                          <a:solidFill>
                            <a:srgbClr val="000000"/>
                          </a:solidFill>
                          <a:effectLst/>
                          <a:latin typeface="Calibri" panose="020F0502020204030204" pitchFamily="34" charset="0"/>
                        </a:rPr>
                        <a:t>SLS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MHDC</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41740739"/>
                  </a:ext>
                </a:extLst>
              </a:tr>
              <a:tr h="136868">
                <a:tc>
                  <a:txBody>
                    <a:bodyPr/>
                    <a:lstStyle/>
                    <a:p>
                      <a:pPr algn="l" fontAlgn="t"/>
                      <a:r>
                        <a:rPr lang="en-US" sz="700" b="1" i="0" u="none" strike="noStrike">
                          <a:solidFill>
                            <a:srgbClr val="000000"/>
                          </a:solidFill>
                          <a:effectLst/>
                          <a:latin typeface="Calibri" panose="020F0502020204030204" pitchFamily="34" charset="0"/>
                        </a:rPr>
                        <a:t>SLS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SLP</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UKSA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9064236"/>
                  </a:ext>
                </a:extLst>
              </a:tr>
              <a:tr h="136868">
                <a:tc>
                  <a:txBody>
                    <a:bodyPr/>
                    <a:lstStyle/>
                    <a:p>
                      <a:pPr algn="l" fontAlgn="t"/>
                      <a:r>
                        <a:rPr lang="en-US" sz="700" b="1" i="0" u="none" strike="noStrike">
                          <a:solidFill>
                            <a:srgbClr val="000000"/>
                          </a:solidFill>
                          <a:effectLst/>
                          <a:latin typeface="Calibri" panose="020F0502020204030204" pitchFamily="34" charset="0"/>
                        </a:rPr>
                        <a:t>SLS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SDLS</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CNES</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65734535"/>
                  </a:ext>
                </a:extLst>
              </a:tr>
              <a:tr h="142570">
                <a:tc>
                  <a:txBody>
                    <a:bodyPr/>
                    <a:lstStyle/>
                    <a:p>
                      <a:pPr algn="l" fontAlgn="t"/>
                      <a:r>
                        <a:rPr lang="en-US" sz="700" b="1" i="0" u="none" strike="noStrike">
                          <a:solidFill>
                            <a:srgbClr val="000000"/>
                          </a:solidFill>
                          <a:effectLst/>
                          <a:latin typeface="Calibri" panose="020F0502020204030204" pitchFamily="34" charset="0"/>
                        </a:rPr>
                        <a:t>SLS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OPT</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ESA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OBs=NASA, ESA, MB=NICT</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2179502596"/>
                  </a:ext>
                </a:extLst>
              </a:tr>
              <a:tr h="142570">
                <a:tc>
                  <a:txBody>
                    <a:bodyPr/>
                    <a:lstStyle/>
                    <a:p>
                      <a:pPr algn="l" fontAlgn="t"/>
                      <a:r>
                        <a:rPr lang="en-US" sz="700" b="1" i="0" u="none" strike="noStrike">
                          <a:solidFill>
                            <a:srgbClr val="000000"/>
                          </a:solidFill>
                          <a:effectLst/>
                          <a:latin typeface="Calibri" panose="020F0502020204030204" pitchFamily="34" charset="0"/>
                        </a:rPr>
                        <a:t>SIS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MIA</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DLR</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7015241"/>
                  </a:ext>
                </a:extLst>
              </a:tr>
              <a:tr h="136868">
                <a:tc>
                  <a:txBody>
                    <a:bodyPr/>
                    <a:lstStyle/>
                    <a:p>
                      <a:pPr algn="l" fontAlgn="t"/>
                      <a:r>
                        <a:rPr lang="en-US" sz="700" b="1" i="0" u="none" strike="noStrike">
                          <a:solidFill>
                            <a:srgbClr val="000000"/>
                          </a:solidFill>
                          <a:effectLst/>
                          <a:latin typeface="Calibri" panose="020F0502020204030204" pitchFamily="34" charset="0"/>
                        </a:rPr>
                        <a:t>SIS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DTN</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JAXA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3</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P1 and P2=JAXA</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3258796124"/>
                  </a:ext>
                </a:extLst>
              </a:tr>
              <a:tr h="136868">
                <a:tc>
                  <a:txBody>
                    <a:bodyPr/>
                    <a:lstStyle/>
                    <a:p>
                      <a:pPr algn="l" fontAlgn="t"/>
                      <a:r>
                        <a:rPr lang="en-US" sz="700" b="1" i="0" u="none" strike="noStrike">
                          <a:solidFill>
                            <a:srgbClr val="000000"/>
                          </a:solidFill>
                          <a:effectLst/>
                          <a:latin typeface="Calibri" panose="020F0502020204030204" pitchFamily="34" charset="0"/>
                        </a:rPr>
                        <a:t>SIS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VOICE</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DLR</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FSA</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19191371"/>
                  </a:ext>
                </a:extLst>
              </a:tr>
              <a:tr h="142570">
                <a:tc>
                  <a:txBody>
                    <a:bodyPr/>
                    <a:lstStyle/>
                    <a:p>
                      <a:pPr algn="l" fontAlgn="t"/>
                      <a:r>
                        <a:rPr lang="en-US" sz="700" b="1" i="0" u="none" strike="noStrike">
                          <a:solidFill>
                            <a:srgbClr val="000000"/>
                          </a:solidFill>
                          <a:effectLst/>
                          <a:latin typeface="Calibri" panose="020F0502020204030204" pitchFamily="34" charset="0"/>
                        </a:rPr>
                        <a:t>SIS</a:t>
                      </a:r>
                    </a:p>
                  </a:txBody>
                  <a:tcPr marL="5149" marR="5149" marT="514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CFDP</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NASA</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FFFFFF"/>
                          </a:solidFill>
                          <a:effectLst/>
                          <a:latin typeface="Calibri" panose="020F0502020204030204" pitchFamily="34" charset="0"/>
                        </a:rPr>
                        <a:t>1</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 </a:t>
                      </a:r>
                    </a:p>
                  </a:txBody>
                  <a:tcPr marL="5149" marR="5149" marT="514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FFFFFF"/>
                          </a:solidFill>
                          <a:effectLst/>
                          <a:latin typeface="Calibri" panose="020F0502020204030204" pitchFamily="34" charset="0"/>
                        </a:rPr>
                        <a:t>ESA P2 not granted</a:t>
                      </a:r>
                    </a:p>
                  </a:txBody>
                  <a:tcPr marL="5149" marR="5149" marT="5149" marB="0" anchor="b">
                    <a:lnL w="19050" cap="flat" cmpd="sng" algn="ctr">
                      <a:solidFill>
                        <a:srgbClr val="000000"/>
                      </a:solidFill>
                      <a:prstDash val="solid"/>
                      <a:round/>
                      <a:headEnd type="none" w="med" len="med"/>
                      <a:tailEnd type="none" w="med" len="med"/>
                    </a:lnL>
                    <a:lnR>
                      <a:noFill/>
                    </a:lnR>
                    <a:lnT>
                      <a:noFill/>
                    </a:lnT>
                    <a:lnB>
                      <a:noFill/>
                    </a:lnB>
                    <a:solidFill>
                      <a:srgbClr val="FF00FF"/>
                    </a:solidFill>
                  </a:tcPr>
                </a:tc>
                <a:extLst>
                  <a:ext uri="{0D108BD9-81ED-4DB2-BD59-A6C34878D82A}">
                    <a16:rowId xmlns:a16="http://schemas.microsoft.com/office/drawing/2014/main" val="1212169840"/>
                  </a:ext>
                </a:extLst>
              </a:tr>
              <a:tr h="148273">
                <a:tc>
                  <a:txBody>
                    <a:bodyPr/>
                    <a:lstStyle/>
                    <a:p>
                      <a:pPr algn="ctr" fontAlgn="b"/>
                      <a:endParaRPr lang="en-US" sz="700" b="1" i="0" u="none" strike="noStrike">
                        <a:solidFill>
                          <a:srgbClr val="000000"/>
                        </a:solidFill>
                        <a:effectLst/>
                        <a:latin typeface="Calibri" panose="020F0502020204030204" pitchFamily="34" charset="0"/>
                      </a:endParaRP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19</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12</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15</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15</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9</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16</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12</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8</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8</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2</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3</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6</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6</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6</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1</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4</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7</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Calibri" panose="020F0502020204030204" pitchFamily="34" charset="0"/>
                        </a:rPr>
                        <a:t>0</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700" b="1" i="0" u="none" strike="noStrike" dirty="0">
                          <a:solidFill>
                            <a:srgbClr val="FFFFFF"/>
                          </a:solidFill>
                          <a:effectLst/>
                          <a:latin typeface="Calibri" panose="020F0502020204030204" pitchFamily="34" charset="0"/>
                        </a:rPr>
                        <a:t>162</a:t>
                      </a:r>
                    </a:p>
                  </a:txBody>
                  <a:tcPr marL="5149" marR="5149" marT="51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002060"/>
                    </a:solidFill>
                  </a:tcPr>
                </a:tc>
                <a:extLst>
                  <a:ext uri="{0D108BD9-81ED-4DB2-BD59-A6C34878D82A}">
                    <a16:rowId xmlns:a16="http://schemas.microsoft.com/office/drawing/2014/main" val="2601456002"/>
                  </a:ext>
                </a:extLst>
              </a:tr>
              <a:tr h="142570">
                <a:tc>
                  <a:txBody>
                    <a:bodyPr/>
                    <a:lstStyle/>
                    <a:p>
                      <a:pPr algn="ctr" fontAlgn="b"/>
                      <a:endParaRPr lang="en-US" sz="700" b="1"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FFFFFF"/>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gridSpan="5">
                  <a:txBody>
                    <a:bodyPr/>
                    <a:lstStyle/>
                    <a:p>
                      <a:pPr algn="ctr" fontAlgn="b"/>
                      <a:r>
                        <a:rPr lang="en-US" sz="700" b="1" i="0" u="none" strike="noStrike">
                          <a:solidFill>
                            <a:srgbClr val="FFFFFF"/>
                          </a:solidFill>
                          <a:effectLst/>
                          <a:latin typeface="Calibri" panose="020F0502020204030204" pitchFamily="34" charset="0"/>
                        </a:rPr>
                        <a:t>71</a:t>
                      </a:r>
                    </a:p>
                  </a:txBody>
                  <a:tcPr marL="5149" marR="5149" marT="5149"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solidFill>
                      <a:srgbClr val="7030A0"/>
                    </a:solidFill>
                  </a:tcPr>
                </a:tc>
                <a:tc gridSpan="5">
                  <a:txBody>
                    <a:bodyPr/>
                    <a:lstStyle/>
                    <a:p>
                      <a:pPr algn="ctr" fontAlgn="b"/>
                      <a:r>
                        <a:rPr lang="en-US" sz="700" b="1" i="0" u="none" strike="noStrike">
                          <a:solidFill>
                            <a:srgbClr val="FFFFFF"/>
                          </a:solidFill>
                          <a:effectLst/>
                          <a:latin typeface="Calibri" panose="020F0502020204030204" pitchFamily="34" charset="0"/>
                        </a:rPr>
                        <a:t>46</a:t>
                      </a: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700" b="1" i="0" u="none" strike="noStrike">
                          <a:solidFill>
                            <a:srgbClr val="FFFFFF"/>
                          </a:solidFill>
                          <a:effectLst/>
                          <a:latin typeface="Calibri" panose="020F0502020204030204" pitchFamily="34" charset="0"/>
                        </a:rPr>
                        <a:t>15</a:t>
                      </a: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700" b="1" i="0" u="none" strike="noStrike">
                          <a:solidFill>
                            <a:srgbClr val="FFFFFF"/>
                          </a:solidFill>
                          <a:effectLst/>
                          <a:latin typeface="Calibri" panose="020F0502020204030204" pitchFamily="34" charset="0"/>
                        </a:rPr>
                        <a:t>13</a:t>
                      </a: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700" b="1" i="0" u="none" strike="noStrike">
                          <a:solidFill>
                            <a:srgbClr val="FFFFFF"/>
                          </a:solidFill>
                          <a:effectLst/>
                          <a:latin typeface="Calibri" panose="020F0502020204030204" pitchFamily="34" charset="0"/>
                        </a:rPr>
                        <a:t>17</a:t>
                      </a: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a:noFill/>
                    </a:lnL>
                    <a:lnR>
                      <a:noFill/>
                    </a:lnR>
                    <a:lnT w="19050" cap="flat" cmpd="sng" algn="ctr">
                      <a:solidFill>
                        <a:srgbClr val="000000"/>
                      </a:solidFill>
                      <a:prstDash val="solid"/>
                      <a:round/>
                      <a:headEnd type="none" w="med" len="med"/>
                      <a:tailEnd type="none" w="med" len="med"/>
                    </a:lnT>
                    <a:lnB>
                      <a:noFill/>
                    </a:lnB>
                    <a:solidFill>
                      <a:srgbClr val="7030A0"/>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extLst>
                  <a:ext uri="{0D108BD9-81ED-4DB2-BD59-A6C34878D82A}">
                    <a16:rowId xmlns:a16="http://schemas.microsoft.com/office/drawing/2014/main" val="699263411"/>
                  </a:ext>
                </a:extLst>
              </a:tr>
              <a:tr h="256626">
                <a:tc>
                  <a:txBody>
                    <a:bodyPr/>
                    <a:lstStyle/>
                    <a:p>
                      <a:pPr algn="ctr" fontAlgn="b"/>
                      <a:endParaRPr lang="en-US" sz="700" b="1"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FFFFFF"/>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FFFFFF"/>
                    </a:solidFill>
                  </a:tcPr>
                </a:tc>
                <a:tc>
                  <a:txBody>
                    <a:bodyPr/>
                    <a:lstStyle/>
                    <a:p>
                      <a:pPr algn="ctr" fontAlgn="b"/>
                      <a:r>
                        <a:rPr lang="en-US" sz="700" b="1" i="0" u="none" strike="noStrike">
                          <a:solidFill>
                            <a:srgbClr val="FFFFFF"/>
                          </a:solidFill>
                          <a:effectLst/>
                          <a:latin typeface="Calibri" panose="020F0502020204030204" pitchFamily="34" charset="0"/>
                        </a:rPr>
                        <a:t>%</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43.83</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28.40</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9.26</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8.02</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500" b="0"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ctr" fontAlgn="b"/>
                      <a:r>
                        <a:rPr lang="en-US" sz="700" b="0"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extLst>
                  <a:ext uri="{0D108BD9-81ED-4DB2-BD59-A6C34878D82A}">
                    <a16:rowId xmlns:a16="http://schemas.microsoft.com/office/drawing/2014/main" val="2350753609"/>
                  </a:ext>
                </a:extLst>
              </a:tr>
              <a:tr h="131165">
                <a:tc>
                  <a:txBody>
                    <a:bodyPr/>
                    <a:lstStyle/>
                    <a:p>
                      <a:pPr algn="ctr" fontAlgn="b"/>
                      <a:endParaRPr lang="en-US" sz="700" b="1"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gridSpan="5">
                  <a:txBody>
                    <a:bodyPr/>
                    <a:lstStyle/>
                    <a:p>
                      <a:pPr algn="l" fontAlgn="b"/>
                      <a:r>
                        <a:rPr lang="es-ES" sz="500" b="0" i="0" u="none" strike="noStrike">
                          <a:solidFill>
                            <a:srgbClr val="FFFFFF"/>
                          </a:solidFill>
                          <a:effectLst/>
                          <a:latin typeface="Calibri" panose="020F0502020204030204" pitchFamily="34" charset="0"/>
                        </a:rPr>
                        <a:t>CNES, CNSA, UKSA, AFRL, FSA,</a:t>
                      </a:r>
                    </a:p>
                  </a:txBody>
                  <a:tcPr marL="5149" marR="5149" marT="5149" marB="0" anchor="b">
                    <a:lnL>
                      <a:noFill/>
                    </a:lnL>
                    <a:lnR>
                      <a:noFill/>
                    </a:lnR>
                    <a:lnT>
                      <a:noFill/>
                    </a:lnT>
                    <a:lnB>
                      <a:noFill/>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7030A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149" marR="5149" marT="5149" marB="0" anchor="b">
                    <a:lnL>
                      <a:noFill/>
                    </a:lnL>
                    <a:lnR>
                      <a:noFill/>
                    </a:lnR>
                    <a:lnT>
                      <a:noFill/>
                    </a:lnT>
                    <a:lnB>
                      <a:noFill/>
                    </a:lnB>
                  </a:tcPr>
                </a:tc>
                <a:extLst>
                  <a:ext uri="{0D108BD9-81ED-4DB2-BD59-A6C34878D82A}">
                    <a16:rowId xmlns:a16="http://schemas.microsoft.com/office/drawing/2014/main" val="1147570542"/>
                  </a:ext>
                </a:extLst>
              </a:tr>
              <a:tr h="199598">
                <a:tc>
                  <a:txBody>
                    <a:bodyPr/>
                    <a:lstStyle/>
                    <a:p>
                      <a:pPr algn="ctr" fontAlgn="b"/>
                      <a:endParaRPr lang="en-US" sz="700" b="1"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149" marR="5149" marT="5149"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r" fontAlgn="t"/>
                      <a:r>
                        <a:rPr lang="en-US" sz="1100" b="1" i="0" u="none" strike="noStrike">
                          <a:solidFill>
                            <a:srgbClr val="FFFFFF"/>
                          </a:solidFill>
                          <a:effectLst/>
                          <a:latin typeface="Calibri" panose="020F0502020204030204" pitchFamily="34" charset="0"/>
                        </a:rPr>
                        <a:t>162</a:t>
                      </a:r>
                    </a:p>
                  </a:txBody>
                  <a:tcPr marL="5149" marR="5149" marT="5149" marB="0">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gridSpan="2">
                  <a:txBody>
                    <a:bodyPr/>
                    <a:lstStyle/>
                    <a:p>
                      <a:pPr algn="l" fontAlgn="b"/>
                      <a:r>
                        <a:rPr lang="en-US" sz="500" b="0" i="0" u="none" strike="noStrike">
                          <a:solidFill>
                            <a:srgbClr val="FFFFFF"/>
                          </a:solidFill>
                          <a:effectLst/>
                          <a:latin typeface="Calibri" panose="020F0502020204030204" pitchFamily="34" charset="0"/>
                        </a:rPr>
                        <a:t>Japan, JAXA</a:t>
                      </a:r>
                    </a:p>
                  </a:txBody>
                  <a:tcPr marL="5149" marR="5149" marT="5149" marB="0" anchor="b">
                    <a:lnL>
                      <a:noFill/>
                    </a:lnL>
                    <a:lnR>
                      <a:noFill/>
                    </a:lnR>
                    <a:lnT>
                      <a:noFill/>
                    </a:lnT>
                    <a:lnB>
                      <a:noFill/>
                    </a:lnB>
                    <a:solidFill>
                      <a:srgbClr val="7030A0"/>
                    </a:solidFill>
                  </a:tcPr>
                </a:tc>
                <a:tc hMerge="1">
                  <a:txBody>
                    <a:bodyPr/>
                    <a:lstStyle/>
                    <a:p>
                      <a:endParaRPr lang="en-US"/>
                    </a:p>
                  </a:txBody>
                  <a:tcPr/>
                </a:tc>
                <a:tc gridSpan="2">
                  <a:txBody>
                    <a:bodyPr/>
                    <a:lstStyle/>
                    <a:p>
                      <a:pPr algn="l" fontAlgn="b"/>
                      <a:r>
                        <a:rPr lang="en-US" sz="700" b="0" i="0" u="none" strike="noStrike">
                          <a:solidFill>
                            <a:srgbClr val="FFFFFF"/>
                          </a:solidFill>
                          <a:effectLst/>
                          <a:latin typeface="Calibri" panose="020F0502020204030204" pitchFamily="34" charset="0"/>
                        </a:rPr>
                        <a:t>NASA</a:t>
                      </a:r>
                    </a:p>
                  </a:txBody>
                  <a:tcPr marL="5149" marR="5149" marT="5149" marB="0" anchor="b">
                    <a:lnL>
                      <a:noFill/>
                    </a:lnL>
                    <a:lnR>
                      <a:noFill/>
                    </a:lnR>
                    <a:lnT>
                      <a:noFill/>
                    </a:lnT>
                    <a:lnB>
                      <a:noFill/>
                    </a:lnB>
                    <a:solidFill>
                      <a:srgbClr val="7030A0"/>
                    </a:solidFill>
                  </a:tcPr>
                </a:tc>
                <a:tc hMerge="1">
                  <a:txBody>
                    <a:bodyPr/>
                    <a:lstStyle/>
                    <a:p>
                      <a:endParaRPr lang="en-US"/>
                    </a:p>
                  </a:txBody>
                  <a:tcPr/>
                </a:tc>
                <a:tc>
                  <a:txBody>
                    <a:bodyPr/>
                    <a:lstStyle/>
                    <a:p>
                      <a:pPr algn="l" fontAlgn="b"/>
                      <a:r>
                        <a:rPr lang="en-US" sz="700" b="0" i="0" u="none" strike="noStrike">
                          <a:solidFill>
                            <a:srgbClr val="FFFFFF"/>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149" marR="5149" marT="5149" marB="0" anchor="b">
                    <a:lnL>
                      <a:noFill/>
                    </a:lnL>
                    <a:lnR>
                      <a:noFill/>
                    </a:lnR>
                    <a:lnT>
                      <a:noFill/>
                    </a:lnT>
                    <a:lnB>
                      <a:noFill/>
                    </a:lnB>
                    <a:solidFill>
                      <a:srgbClr val="7030A0"/>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149" marR="5149" marT="5149" marB="0" anchor="b">
                    <a:lnL>
                      <a:noFill/>
                    </a:lnL>
                    <a:lnR>
                      <a:noFill/>
                    </a:lnR>
                    <a:lnT>
                      <a:noFill/>
                    </a:lnT>
                    <a:lnB>
                      <a:noFill/>
                    </a:lnB>
                  </a:tcPr>
                </a:tc>
                <a:extLst>
                  <a:ext uri="{0D108BD9-81ED-4DB2-BD59-A6C34878D82A}">
                    <a16:rowId xmlns:a16="http://schemas.microsoft.com/office/drawing/2014/main" val="2089767483"/>
                  </a:ext>
                </a:extLst>
              </a:tr>
            </a:tbl>
          </a:graphicData>
        </a:graphic>
      </p:graphicFrame>
    </p:spTree>
    <p:extLst>
      <p:ext uri="{BB962C8B-B14F-4D97-AF65-F5344CB8AC3E}">
        <p14:creationId xmlns:p14="http://schemas.microsoft.com/office/powerpoint/2010/main" val="3553838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solidFill>
                  <a:srgbClr val="000099"/>
                </a:solidFill>
                <a:effectLst>
                  <a:outerShdw blurRad="38100" dist="38100" dir="2700000" algn="tl">
                    <a:srgbClr val="000000">
                      <a:alpha val="43137"/>
                    </a:srgbClr>
                  </a:outerShdw>
                </a:effectLst>
              </a:rPr>
              <a:t>CESG WG Chair / Deputy Chair Overview</a:t>
            </a:r>
          </a:p>
        </p:txBody>
      </p:sp>
      <p:grpSp>
        <p:nvGrpSpPr>
          <p:cNvPr id="2" name="Group 4"/>
          <p:cNvGrpSpPr>
            <a:grpSpLocks noChangeAspect="1"/>
          </p:cNvGrpSpPr>
          <p:nvPr/>
        </p:nvGrpSpPr>
        <p:grpSpPr bwMode="auto">
          <a:xfrm>
            <a:off x="634267" y="1069487"/>
            <a:ext cx="8480425" cy="5768975"/>
            <a:chOff x="185" y="551"/>
            <a:chExt cx="5342" cy="3634"/>
          </a:xfrm>
        </p:grpSpPr>
        <p:sp>
          <p:nvSpPr>
            <p:cNvPr id="3" name="AutoShape 3"/>
            <p:cNvSpPr>
              <a:spLocks noChangeAspect="1" noChangeArrowheads="1" noTextEdit="1"/>
            </p:cNvSpPr>
            <p:nvPr/>
          </p:nvSpPr>
          <p:spPr bwMode="auto">
            <a:xfrm>
              <a:off x="192" y="558"/>
              <a:ext cx="5328" cy="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205"/>
            <p:cNvGrpSpPr>
              <a:grpSpLocks/>
            </p:cNvGrpSpPr>
            <p:nvPr/>
          </p:nvGrpSpPr>
          <p:grpSpPr bwMode="auto">
            <a:xfrm>
              <a:off x="192" y="551"/>
              <a:ext cx="3199" cy="3363"/>
              <a:chOff x="192" y="551"/>
              <a:chExt cx="3199" cy="3363"/>
            </a:xfrm>
          </p:grpSpPr>
          <p:sp>
            <p:nvSpPr>
              <p:cNvPr id="805068" name="Rectangle 5"/>
              <p:cNvSpPr>
                <a:spLocks noChangeArrowheads="1"/>
              </p:cNvSpPr>
              <p:nvPr/>
            </p:nvSpPr>
            <p:spPr bwMode="auto">
              <a:xfrm>
                <a:off x="978" y="700"/>
                <a:ext cx="339" cy="143"/>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69" name="Rectangle 6"/>
              <p:cNvSpPr>
                <a:spLocks noChangeArrowheads="1"/>
              </p:cNvSpPr>
              <p:nvPr/>
            </p:nvSpPr>
            <p:spPr bwMode="auto">
              <a:xfrm>
                <a:off x="1310" y="700"/>
                <a:ext cx="299" cy="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70" name="Rectangle 7"/>
              <p:cNvSpPr>
                <a:spLocks noChangeArrowheads="1"/>
              </p:cNvSpPr>
              <p:nvPr/>
            </p:nvSpPr>
            <p:spPr bwMode="auto">
              <a:xfrm>
                <a:off x="978" y="836"/>
                <a:ext cx="631" cy="142"/>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71" name="Rectangle 8"/>
              <p:cNvSpPr>
                <a:spLocks noChangeArrowheads="1"/>
              </p:cNvSpPr>
              <p:nvPr/>
            </p:nvSpPr>
            <p:spPr bwMode="auto">
              <a:xfrm>
                <a:off x="978" y="972"/>
                <a:ext cx="339" cy="14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72" name="Rectangle 9"/>
              <p:cNvSpPr>
                <a:spLocks noChangeArrowheads="1"/>
              </p:cNvSpPr>
              <p:nvPr/>
            </p:nvSpPr>
            <p:spPr bwMode="auto">
              <a:xfrm>
                <a:off x="978" y="1114"/>
                <a:ext cx="631" cy="42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73" name="Rectangle 10"/>
              <p:cNvSpPr>
                <a:spLocks noChangeArrowheads="1"/>
              </p:cNvSpPr>
              <p:nvPr/>
            </p:nvSpPr>
            <p:spPr bwMode="auto">
              <a:xfrm>
                <a:off x="978" y="1527"/>
                <a:ext cx="631" cy="14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74" name="Rectangle 11"/>
              <p:cNvSpPr>
                <a:spLocks noChangeArrowheads="1"/>
              </p:cNvSpPr>
              <p:nvPr/>
            </p:nvSpPr>
            <p:spPr bwMode="auto">
              <a:xfrm>
                <a:off x="978" y="1663"/>
                <a:ext cx="631" cy="2095"/>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75" name="Rectangle 12"/>
              <p:cNvSpPr>
                <a:spLocks noChangeArrowheads="1"/>
              </p:cNvSpPr>
              <p:nvPr/>
            </p:nvSpPr>
            <p:spPr bwMode="auto">
              <a:xfrm>
                <a:off x="978" y="3751"/>
                <a:ext cx="339" cy="149"/>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76" name="Rectangle 13"/>
              <p:cNvSpPr>
                <a:spLocks noChangeArrowheads="1"/>
              </p:cNvSpPr>
              <p:nvPr/>
            </p:nvSpPr>
            <p:spPr bwMode="auto">
              <a:xfrm>
                <a:off x="1310" y="3751"/>
                <a:ext cx="299" cy="1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77" name="Rectangle 14"/>
              <p:cNvSpPr>
                <a:spLocks noChangeArrowheads="1"/>
              </p:cNvSpPr>
              <p:nvPr/>
            </p:nvSpPr>
            <p:spPr bwMode="auto">
              <a:xfrm>
                <a:off x="287" y="578"/>
                <a:ext cx="25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78" name="Rectangle 15"/>
              <p:cNvSpPr>
                <a:spLocks noChangeArrowheads="1"/>
              </p:cNvSpPr>
              <p:nvPr/>
            </p:nvSpPr>
            <p:spPr bwMode="auto">
              <a:xfrm>
                <a:off x="700" y="578"/>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79" name="Rectangle 16"/>
              <p:cNvSpPr>
                <a:spLocks noChangeArrowheads="1"/>
              </p:cNvSpPr>
              <p:nvPr/>
            </p:nvSpPr>
            <p:spPr bwMode="auto">
              <a:xfrm>
                <a:off x="1121" y="578"/>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0" name="Rectangle 17"/>
              <p:cNvSpPr>
                <a:spLocks noChangeArrowheads="1"/>
              </p:cNvSpPr>
              <p:nvPr/>
            </p:nvSpPr>
            <p:spPr bwMode="auto">
              <a:xfrm>
                <a:off x="1405" y="578"/>
                <a:ext cx="16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1" name="Rectangle 18"/>
              <p:cNvSpPr>
                <a:spLocks noChangeArrowheads="1"/>
              </p:cNvSpPr>
              <p:nvPr/>
            </p:nvSpPr>
            <p:spPr bwMode="auto">
              <a:xfrm>
                <a:off x="212" y="714"/>
                <a:ext cx="2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2" name="Rectangle 19"/>
              <p:cNvSpPr>
                <a:spLocks noChangeArrowheads="1"/>
              </p:cNvSpPr>
              <p:nvPr/>
            </p:nvSpPr>
            <p:spPr bwMode="auto">
              <a:xfrm>
                <a:off x="728" y="714"/>
                <a:ext cx="16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3" name="Rectangle 20"/>
              <p:cNvSpPr>
                <a:spLocks noChangeArrowheads="1"/>
              </p:cNvSpPr>
              <p:nvPr/>
            </p:nvSpPr>
            <p:spPr bwMode="auto">
              <a:xfrm>
                <a:off x="1033" y="714"/>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4" name="Rectangle 21"/>
              <p:cNvSpPr>
                <a:spLocks noChangeArrowheads="1"/>
              </p:cNvSpPr>
              <p:nvPr/>
            </p:nvSpPr>
            <p:spPr bwMode="auto">
              <a:xfrm>
                <a:off x="1439" y="714"/>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5" name="Rectangle 22"/>
              <p:cNvSpPr>
                <a:spLocks noChangeArrowheads="1"/>
              </p:cNvSpPr>
              <p:nvPr/>
            </p:nvSpPr>
            <p:spPr bwMode="auto">
              <a:xfrm>
                <a:off x="2158" y="714"/>
                <a:ext cx="45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WG Chair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6" name="Rectangle 23"/>
              <p:cNvSpPr>
                <a:spLocks noChangeArrowheads="1"/>
              </p:cNvSpPr>
              <p:nvPr/>
            </p:nvSpPr>
            <p:spPr bwMode="auto">
              <a:xfrm>
                <a:off x="2592" y="714"/>
                <a:ext cx="78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WG Deputy Chair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7" name="Rectangle 24"/>
              <p:cNvSpPr>
                <a:spLocks noChangeArrowheads="1"/>
              </p:cNvSpPr>
              <p:nvPr/>
            </p:nvSpPr>
            <p:spPr bwMode="auto">
              <a:xfrm>
                <a:off x="212" y="850"/>
                <a:ext cx="2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8" name="Rectangle 25"/>
              <p:cNvSpPr>
                <a:spLocks noChangeArrowheads="1"/>
              </p:cNvSpPr>
              <p:nvPr/>
            </p:nvSpPr>
            <p:spPr bwMode="auto">
              <a:xfrm>
                <a:off x="612" y="850"/>
                <a:ext cx="38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Security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89" name="Rectangle 26"/>
              <p:cNvSpPr>
                <a:spLocks noChangeArrowheads="1"/>
              </p:cNvSpPr>
              <p:nvPr/>
            </p:nvSpPr>
            <p:spPr bwMode="auto">
              <a:xfrm>
                <a:off x="1033" y="850"/>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0" name="Rectangle 27"/>
              <p:cNvSpPr>
                <a:spLocks noChangeArrowheads="1"/>
              </p:cNvSpPr>
              <p:nvPr/>
            </p:nvSpPr>
            <p:spPr bwMode="auto">
              <a:xfrm>
                <a:off x="1385" y="850"/>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1" name="Rectangle 28"/>
              <p:cNvSpPr>
                <a:spLocks noChangeArrowheads="1"/>
              </p:cNvSpPr>
              <p:nvPr/>
            </p:nvSpPr>
            <p:spPr bwMode="auto">
              <a:xfrm>
                <a:off x="1805" y="850"/>
                <a:ext cx="2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2" name="Rectangle 29"/>
              <p:cNvSpPr>
                <a:spLocks noChangeArrowheads="1"/>
              </p:cNvSpPr>
              <p:nvPr/>
            </p:nvSpPr>
            <p:spPr bwMode="auto">
              <a:xfrm>
                <a:off x="2463" y="850"/>
                <a:ext cx="15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3" name="Rectangle 30"/>
              <p:cNvSpPr>
                <a:spLocks noChangeArrowheads="1"/>
              </p:cNvSpPr>
              <p:nvPr/>
            </p:nvSpPr>
            <p:spPr bwMode="auto">
              <a:xfrm>
                <a:off x="3283" y="850"/>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4" name="Rectangle 31"/>
              <p:cNvSpPr>
                <a:spLocks noChangeArrowheads="1"/>
              </p:cNvSpPr>
              <p:nvPr/>
            </p:nvSpPr>
            <p:spPr bwMode="auto">
              <a:xfrm>
                <a:off x="212" y="985"/>
                <a:ext cx="2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5" name="Rectangle 32"/>
              <p:cNvSpPr>
                <a:spLocks noChangeArrowheads="1"/>
              </p:cNvSpPr>
              <p:nvPr/>
            </p:nvSpPr>
            <p:spPr bwMode="auto">
              <a:xfrm>
                <a:off x="639" y="985"/>
                <a:ext cx="33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D-DOR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6" name="Rectangle 33"/>
              <p:cNvSpPr>
                <a:spLocks noChangeArrowheads="1"/>
              </p:cNvSpPr>
              <p:nvPr/>
            </p:nvSpPr>
            <p:spPr bwMode="auto">
              <a:xfrm>
                <a:off x="1073" y="985"/>
                <a:ext cx="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805097" name="Rectangle 34"/>
              <p:cNvSpPr>
                <a:spLocks noChangeArrowheads="1"/>
              </p:cNvSpPr>
              <p:nvPr/>
            </p:nvSpPr>
            <p:spPr bwMode="auto">
              <a:xfrm>
                <a:off x="1439" y="985"/>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8" name="Rectangle 35"/>
              <p:cNvSpPr>
                <a:spLocks noChangeArrowheads="1"/>
              </p:cNvSpPr>
              <p:nvPr/>
            </p:nvSpPr>
            <p:spPr bwMode="auto">
              <a:xfrm>
                <a:off x="1805" y="985"/>
                <a:ext cx="2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099" name="Rectangle 36"/>
              <p:cNvSpPr>
                <a:spLocks noChangeArrowheads="1"/>
              </p:cNvSpPr>
              <p:nvPr/>
            </p:nvSpPr>
            <p:spPr bwMode="auto">
              <a:xfrm>
                <a:off x="2510" y="985"/>
                <a:ext cx="5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5100" name="Rectangle 37"/>
              <p:cNvSpPr>
                <a:spLocks noChangeArrowheads="1"/>
              </p:cNvSpPr>
              <p:nvPr/>
            </p:nvSpPr>
            <p:spPr bwMode="auto">
              <a:xfrm>
                <a:off x="3283" y="985"/>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01" name="Rectangle 38"/>
              <p:cNvSpPr>
                <a:spLocks noChangeArrowheads="1"/>
              </p:cNvSpPr>
              <p:nvPr/>
            </p:nvSpPr>
            <p:spPr bwMode="auto">
              <a:xfrm>
                <a:off x="212" y="1127"/>
                <a:ext cx="3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MOIMS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02" name="Rectangle 39"/>
              <p:cNvSpPr>
                <a:spLocks noChangeArrowheads="1"/>
              </p:cNvSpPr>
              <p:nvPr/>
            </p:nvSpPr>
            <p:spPr bwMode="auto">
              <a:xfrm>
                <a:off x="707" y="1134"/>
                <a:ext cx="20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DAI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03" name="Rectangle 40"/>
              <p:cNvSpPr>
                <a:spLocks noChangeArrowheads="1"/>
              </p:cNvSpPr>
              <p:nvPr/>
            </p:nvSpPr>
            <p:spPr bwMode="auto">
              <a:xfrm>
                <a:off x="1039" y="1134"/>
                <a:ext cx="27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UKSA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5104" name="Rectangle 41"/>
              <p:cNvSpPr>
                <a:spLocks noChangeArrowheads="1"/>
              </p:cNvSpPr>
              <p:nvPr/>
            </p:nvSpPr>
            <p:spPr bwMode="auto">
              <a:xfrm>
                <a:off x="1344" y="1134"/>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05" name="Rectangle 42"/>
              <p:cNvSpPr>
                <a:spLocks noChangeArrowheads="1"/>
              </p:cNvSpPr>
              <p:nvPr/>
            </p:nvSpPr>
            <p:spPr bwMode="auto">
              <a:xfrm>
                <a:off x="1805" y="1134"/>
                <a:ext cx="27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CNES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06" name="Rectangle 43"/>
              <p:cNvSpPr>
                <a:spLocks noChangeArrowheads="1"/>
              </p:cNvSpPr>
              <p:nvPr/>
            </p:nvSpPr>
            <p:spPr bwMode="auto">
              <a:xfrm>
                <a:off x="2510" y="1134"/>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07" name="Rectangle 44"/>
              <p:cNvSpPr>
                <a:spLocks noChangeArrowheads="1"/>
              </p:cNvSpPr>
              <p:nvPr/>
            </p:nvSpPr>
            <p:spPr bwMode="auto">
              <a:xfrm>
                <a:off x="3283" y="1134"/>
                <a:ext cx="5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5108" name="Rectangle 45"/>
              <p:cNvSpPr>
                <a:spLocks noChangeArrowheads="1"/>
              </p:cNvSpPr>
              <p:nvPr/>
            </p:nvSpPr>
            <p:spPr bwMode="auto">
              <a:xfrm>
                <a:off x="212" y="1270"/>
                <a:ext cx="3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MOIMS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09" name="Rectangle 46"/>
              <p:cNvSpPr>
                <a:spLocks noChangeArrowheads="1"/>
              </p:cNvSpPr>
              <p:nvPr/>
            </p:nvSpPr>
            <p:spPr bwMode="auto">
              <a:xfrm>
                <a:off x="687" y="1270"/>
                <a:ext cx="23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0" name="Rectangle 47"/>
              <p:cNvSpPr>
                <a:spLocks noChangeArrowheads="1"/>
              </p:cNvSpPr>
              <p:nvPr/>
            </p:nvSpPr>
            <p:spPr bwMode="auto">
              <a:xfrm>
                <a:off x="1033" y="1270"/>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1" name="Rectangle 48"/>
              <p:cNvSpPr>
                <a:spLocks noChangeArrowheads="1"/>
              </p:cNvSpPr>
              <p:nvPr/>
            </p:nvSpPr>
            <p:spPr bwMode="auto">
              <a:xfrm>
                <a:off x="1385" y="1270"/>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2" name="Rectangle 49"/>
              <p:cNvSpPr>
                <a:spLocks noChangeArrowheads="1"/>
              </p:cNvSpPr>
              <p:nvPr/>
            </p:nvSpPr>
            <p:spPr bwMode="auto">
              <a:xfrm>
                <a:off x="1805" y="1270"/>
                <a:ext cx="2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DLR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3" name="Rectangle 50"/>
              <p:cNvSpPr>
                <a:spLocks noChangeArrowheads="1"/>
              </p:cNvSpPr>
              <p:nvPr/>
            </p:nvSpPr>
            <p:spPr bwMode="auto">
              <a:xfrm>
                <a:off x="2510" y="1270"/>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4" name="Rectangle 51"/>
              <p:cNvSpPr>
                <a:spLocks noChangeArrowheads="1"/>
              </p:cNvSpPr>
              <p:nvPr/>
            </p:nvSpPr>
            <p:spPr bwMode="auto">
              <a:xfrm>
                <a:off x="3283" y="1270"/>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5" name="Rectangle 52"/>
              <p:cNvSpPr>
                <a:spLocks noChangeArrowheads="1"/>
              </p:cNvSpPr>
              <p:nvPr/>
            </p:nvSpPr>
            <p:spPr bwMode="auto">
              <a:xfrm>
                <a:off x="212" y="1405"/>
                <a:ext cx="3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MOIMS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6" name="Rectangle 53"/>
              <p:cNvSpPr>
                <a:spLocks noChangeArrowheads="1"/>
              </p:cNvSpPr>
              <p:nvPr/>
            </p:nvSpPr>
            <p:spPr bwMode="auto">
              <a:xfrm>
                <a:off x="653" y="1405"/>
                <a:ext cx="31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SM&amp;C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7" name="Rectangle 54"/>
              <p:cNvSpPr>
                <a:spLocks noChangeArrowheads="1"/>
              </p:cNvSpPr>
              <p:nvPr/>
            </p:nvSpPr>
            <p:spPr bwMode="auto">
              <a:xfrm>
                <a:off x="1033" y="1405"/>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8" name="Rectangle 55"/>
              <p:cNvSpPr>
                <a:spLocks noChangeArrowheads="1"/>
              </p:cNvSpPr>
              <p:nvPr/>
            </p:nvSpPr>
            <p:spPr bwMode="auto">
              <a:xfrm>
                <a:off x="1385" y="1405"/>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19" name="Rectangle 56"/>
              <p:cNvSpPr>
                <a:spLocks noChangeArrowheads="1"/>
              </p:cNvSpPr>
              <p:nvPr/>
            </p:nvSpPr>
            <p:spPr bwMode="auto">
              <a:xfrm>
                <a:off x="1805" y="1405"/>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UKSA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0" name="Rectangle 57"/>
              <p:cNvSpPr>
                <a:spLocks noChangeArrowheads="1"/>
              </p:cNvSpPr>
              <p:nvPr/>
            </p:nvSpPr>
            <p:spPr bwMode="auto">
              <a:xfrm>
                <a:off x="2510" y="1405"/>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1" name="Rectangle 58"/>
              <p:cNvSpPr>
                <a:spLocks noChangeArrowheads="1"/>
              </p:cNvSpPr>
              <p:nvPr/>
            </p:nvSpPr>
            <p:spPr bwMode="auto">
              <a:xfrm>
                <a:off x="3283" y="1405"/>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2" name="Rectangle 59"/>
              <p:cNvSpPr>
                <a:spLocks noChangeArrowheads="1"/>
              </p:cNvSpPr>
              <p:nvPr/>
            </p:nvSpPr>
            <p:spPr bwMode="auto">
              <a:xfrm>
                <a:off x="212" y="1541"/>
                <a:ext cx="3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MOIMS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3" name="Rectangle 60"/>
              <p:cNvSpPr>
                <a:spLocks noChangeArrowheads="1"/>
              </p:cNvSpPr>
              <p:nvPr/>
            </p:nvSpPr>
            <p:spPr bwMode="auto">
              <a:xfrm>
                <a:off x="626" y="1541"/>
                <a:ext cx="37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TELROB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4" name="Rectangle 61"/>
              <p:cNvSpPr>
                <a:spLocks noChangeArrowheads="1"/>
              </p:cNvSpPr>
              <p:nvPr/>
            </p:nvSpPr>
            <p:spPr bwMode="auto">
              <a:xfrm>
                <a:off x="1127" y="1541"/>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5" name="Rectangle 62"/>
              <p:cNvSpPr>
                <a:spLocks noChangeArrowheads="1"/>
              </p:cNvSpPr>
              <p:nvPr/>
            </p:nvSpPr>
            <p:spPr bwMode="auto">
              <a:xfrm>
                <a:off x="1439" y="1541"/>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6" name="Rectangle 63"/>
              <p:cNvSpPr>
                <a:spLocks noChangeArrowheads="1"/>
              </p:cNvSpPr>
              <p:nvPr/>
            </p:nvSpPr>
            <p:spPr bwMode="auto">
              <a:xfrm>
                <a:off x="1805" y="1541"/>
                <a:ext cx="27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JAXA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7" name="Rectangle 64"/>
              <p:cNvSpPr>
                <a:spLocks noChangeArrowheads="1"/>
              </p:cNvSpPr>
              <p:nvPr/>
            </p:nvSpPr>
            <p:spPr bwMode="auto">
              <a:xfrm>
                <a:off x="2510" y="1541"/>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5128" name="Rectangle 65"/>
              <p:cNvSpPr>
                <a:spLocks noChangeArrowheads="1"/>
              </p:cNvSpPr>
              <p:nvPr/>
            </p:nvSpPr>
            <p:spPr bwMode="auto">
              <a:xfrm>
                <a:off x="3283" y="1541"/>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29" name="Rectangle 66"/>
              <p:cNvSpPr>
                <a:spLocks noChangeArrowheads="1"/>
              </p:cNvSpPr>
              <p:nvPr/>
            </p:nvSpPr>
            <p:spPr bwMode="auto">
              <a:xfrm>
                <a:off x="212" y="1677"/>
                <a:ext cx="3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MOIMS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0" name="Rectangle 67"/>
              <p:cNvSpPr>
                <a:spLocks noChangeArrowheads="1"/>
              </p:cNvSpPr>
              <p:nvPr/>
            </p:nvSpPr>
            <p:spPr bwMode="auto">
              <a:xfrm>
                <a:off x="653" y="1677"/>
                <a:ext cx="31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MP&amp;S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1" name="Rectangle 68"/>
              <p:cNvSpPr>
                <a:spLocks noChangeArrowheads="1"/>
              </p:cNvSpPr>
              <p:nvPr/>
            </p:nvSpPr>
            <p:spPr bwMode="auto">
              <a:xfrm>
                <a:off x="1073" y="1677"/>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2" name="Rectangle 69"/>
              <p:cNvSpPr>
                <a:spLocks noChangeArrowheads="1"/>
              </p:cNvSpPr>
              <p:nvPr/>
            </p:nvSpPr>
            <p:spPr bwMode="auto">
              <a:xfrm>
                <a:off x="1344" y="1677"/>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3" name="Rectangle 70"/>
              <p:cNvSpPr>
                <a:spLocks noChangeArrowheads="1"/>
              </p:cNvSpPr>
              <p:nvPr/>
            </p:nvSpPr>
            <p:spPr bwMode="auto">
              <a:xfrm>
                <a:off x="1805" y="1677"/>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FSA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4" name="Rectangle 71"/>
              <p:cNvSpPr>
                <a:spLocks noChangeArrowheads="1"/>
              </p:cNvSpPr>
              <p:nvPr/>
            </p:nvSpPr>
            <p:spPr bwMode="auto">
              <a:xfrm>
                <a:off x="2510" y="1677"/>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5" name="Rectangle 72"/>
              <p:cNvSpPr>
                <a:spLocks noChangeArrowheads="1"/>
              </p:cNvSpPr>
              <p:nvPr/>
            </p:nvSpPr>
            <p:spPr bwMode="auto">
              <a:xfrm>
                <a:off x="3283" y="1677"/>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6" name="Rectangle 73"/>
              <p:cNvSpPr>
                <a:spLocks noChangeArrowheads="1"/>
              </p:cNvSpPr>
              <p:nvPr/>
            </p:nvSpPr>
            <p:spPr bwMode="auto">
              <a:xfrm>
                <a:off x="212" y="1819"/>
                <a:ext cx="20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CSS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7" name="Rectangle 74"/>
              <p:cNvSpPr>
                <a:spLocks noChangeArrowheads="1"/>
              </p:cNvSpPr>
              <p:nvPr/>
            </p:nvSpPr>
            <p:spPr bwMode="auto">
              <a:xfrm>
                <a:off x="714" y="1826"/>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8" name="Rectangle 75"/>
              <p:cNvSpPr>
                <a:spLocks noChangeArrowheads="1"/>
              </p:cNvSpPr>
              <p:nvPr/>
            </p:nvSpPr>
            <p:spPr bwMode="auto">
              <a:xfrm>
                <a:off x="1033" y="1826"/>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39" name="Rectangle 76"/>
              <p:cNvSpPr>
                <a:spLocks noChangeArrowheads="1"/>
              </p:cNvSpPr>
              <p:nvPr/>
            </p:nvSpPr>
            <p:spPr bwMode="auto">
              <a:xfrm>
                <a:off x="1385" y="1826"/>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40" name="Rectangle 77"/>
              <p:cNvSpPr>
                <a:spLocks noChangeArrowheads="1"/>
              </p:cNvSpPr>
              <p:nvPr/>
            </p:nvSpPr>
            <p:spPr bwMode="auto">
              <a:xfrm>
                <a:off x="1805" y="1826"/>
                <a:ext cx="27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41" name="Rectangle 78"/>
              <p:cNvSpPr>
                <a:spLocks noChangeArrowheads="1"/>
              </p:cNvSpPr>
              <p:nvPr/>
            </p:nvSpPr>
            <p:spPr bwMode="auto">
              <a:xfrm>
                <a:off x="2463" y="1826"/>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5142" name="Rectangle 79"/>
              <p:cNvSpPr>
                <a:spLocks noChangeArrowheads="1"/>
              </p:cNvSpPr>
              <p:nvPr/>
            </p:nvSpPr>
            <p:spPr bwMode="auto">
              <a:xfrm>
                <a:off x="3236" y="1826"/>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5143" name="Rectangle 80"/>
              <p:cNvSpPr>
                <a:spLocks noChangeArrowheads="1"/>
              </p:cNvSpPr>
              <p:nvPr/>
            </p:nvSpPr>
            <p:spPr bwMode="auto">
              <a:xfrm>
                <a:off x="212" y="1961"/>
                <a:ext cx="20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CSS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44" name="Rectangle 81"/>
              <p:cNvSpPr>
                <a:spLocks noChangeArrowheads="1"/>
              </p:cNvSpPr>
              <p:nvPr/>
            </p:nvSpPr>
            <p:spPr bwMode="auto">
              <a:xfrm>
                <a:off x="680" y="1961"/>
                <a:ext cx="25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45" name="Rectangle 82"/>
              <p:cNvSpPr>
                <a:spLocks noChangeArrowheads="1"/>
              </p:cNvSpPr>
              <p:nvPr/>
            </p:nvSpPr>
            <p:spPr bwMode="auto">
              <a:xfrm>
                <a:off x="1073" y="1961"/>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46" name="Rectangle 83"/>
              <p:cNvSpPr>
                <a:spLocks noChangeArrowheads="1"/>
              </p:cNvSpPr>
              <p:nvPr/>
            </p:nvSpPr>
            <p:spPr bwMode="auto">
              <a:xfrm>
                <a:off x="1351" y="196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5147" name="Rectangle 84"/>
              <p:cNvSpPr>
                <a:spLocks noChangeArrowheads="1"/>
              </p:cNvSpPr>
              <p:nvPr/>
            </p:nvSpPr>
            <p:spPr bwMode="auto">
              <a:xfrm>
                <a:off x="212" y="2104"/>
                <a:ext cx="24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SOIS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48" name="Rectangle 85"/>
              <p:cNvSpPr>
                <a:spLocks noChangeArrowheads="1"/>
              </p:cNvSpPr>
              <p:nvPr/>
            </p:nvSpPr>
            <p:spPr bwMode="auto">
              <a:xfrm>
                <a:off x="694" y="2110"/>
                <a:ext cx="2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APP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49" name="Rectangle 86"/>
              <p:cNvSpPr>
                <a:spLocks noChangeArrowheads="1"/>
              </p:cNvSpPr>
              <p:nvPr/>
            </p:nvSpPr>
            <p:spPr bwMode="auto">
              <a:xfrm>
                <a:off x="1033" y="2110"/>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0" name="Rectangle 87"/>
              <p:cNvSpPr>
                <a:spLocks noChangeArrowheads="1"/>
              </p:cNvSpPr>
              <p:nvPr/>
            </p:nvSpPr>
            <p:spPr bwMode="auto">
              <a:xfrm>
                <a:off x="1351" y="2110"/>
                <a:ext cx="27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UKSA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1" name="Rectangle 88"/>
              <p:cNvSpPr>
                <a:spLocks noChangeArrowheads="1"/>
              </p:cNvSpPr>
              <p:nvPr/>
            </p:nvSpPr>
            <p:spPr bwMode="auto">
              <a:xfrm>
                <a:off x="212" y="2246"/>
                <a:ext cx="24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SOIS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2" name="Rectangle 89"/>
              <p:cNvSpPr>
                <a:spLocks noChangeArrowheads="1"/>
              </p:cNvSpPr>
              <p:nvPr/>
            </p:nvSpPr>
            <p:spPr bwMode="auto">
              <a:xfrm>
                <a:off x="694" y="2246"/>
                <a:ext cx="22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3" name="Rectangle 90"/>
              <p:cNvSpPr>
                <a:spLocks noChangeArrowheads="1"/>
              </p:cNvSpPr>
              <p:nvPr/>
            </p:nvSpPr>
            <p:spPr bwMode="auto">
              <a:xfrm>
                <a:off x="1033" y="2246"/>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4" name="Rectangle 91"/>
              <p:cNvSpPr>
                <a:spLocks noChangeArrowheads="1"/>
              </p:cNvSpPr>
              <p:nvPr/>
            </p:nvSpPr>
            <p:spPr bwMode="auto">
              <a:xfrm>
                <a:off x="1385" y="2246"/>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FSA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5" name="Rectangle 92"/>
              <p:cNvSpPr>
                <a:spLocks noChangeArrowheads="1"/>
              </p:cNvSpPr>
              <p:nvPr/>
            </p:nvSpPr>
            <p:spPr bwMode="auto">
              <a:xfrm>
                <a:off x="212" y="2382"/>
                <a:ext cx="24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SOIS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6" name="Rectangle 93"/>
              <p:cNvSpPr>
                <a:spLocks noChangeArrowheads="1"/>
              </p:cNvSpPr>
              <p:nvPr/>
            </p:nvSpPr>
            <p:spPr bwMode="auto">
              <a:xfrm>
                <a:off x="680" y="2382"/>
                <a:ext cx="25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SNW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7" name="Rectangle 94"/>
              <p:cNvSpPr>
                <a:spLocks noChangeArrowheads="1"/>
              </p:cNvSpPr>
              <p:nvPr/>
            </p:nvSpPr>
            <p:spPr bwMode="auto">
              <a:xfrm>
                <a:off x="1033" y="2382"/>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8" name="Rectangle 95"/>
              <p:cNvSpPr>
                <a:spLocks noChangeArrowheads="1"/>
              </p:cNvSpPr>
              <p:nvPr/>
            </p:nvSpPr>
            <p:spPr bwMode="auto">
              <a:xfrm>
                <a:off x="1385" y="2382"/>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59" name="Rectangle 96"/>
              <p:cNvSpPr>
                <a:spLocks noChangeArrowheads="1"/>
              </p:cNvSpPr>
              <p:nvPr/>
            </p:nvSpPr>
            <p:spPr bwMode="auto">
              <a:xfrm>
                <a:off x="212" y="2524"/>
                <a:ext cx="1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0" name="Rectangle 97"/>
              <p:cNvSpPr>
                <a:spLocks noChangeArrowheads="1"/>
              </p:cNvSpPr>
              <p:nvPr/>
            </p:nvSpPr>
            <p:spPr bwMode="auto">
              <a:xfrm>
                <a:off x="687" y="2531"/>
                <a:ext cx="24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RFM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1" name="Rectangle 98"/>
              <p:cNvSpPr>
                <a:spLocks noChangeArrowheads="1"/>
              </p:cNvSpPr>
              <p:nvPr/>
            </p:nvSpPr>
            <p:spPr bwMode="auto">
              <a:xfrm>
                <a:off x="1073" y="2531"/>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2" name="Rectangle 99"/>
              <p:cNvSpPr>
                <a:spLocks noChangeArrowheads="1"/>
              </p:cNvSpPr>
              <p:nvPr/>
            </p:nvSpPr>
            <p:spPr bwMode="auto">
              <a:xfrm>
                <a:off x="1344" y="2531"/>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3" name="Rectangle 100"/>
              <p:cNvSpPr>
                <a:spLocks noChangeArrowheads="1"/>
              </p:cNvSpPr>
              <p:nvPr/>
            </p:nvSpPr>
            <p:spPr bwMode="auto">
              <a:xfrm>
                <a:off x="212" y="2666"/>
                <a:ext cx="1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4" name="Rectangle 101"/>
              <p:cNvSpPr>
                <a:spLocks noChangeArrowheads="1"/>
              </p:cNvSpPr>
              <p:nvPr/>
            </p:nvSpPr>
            <p:spPr bwMode="auto">
              <a:xfrm>
                <a:off x="694" y="2666"/>
                <a:ext cx="22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C&amp;S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5" name="Rectangle 102"/>
              <p:cNvSpPr>
                <a:spLocks noChangeArrowheads="1"/>
              </p:cNvSpPr>
              <p:nvPr/>
            </p:nvSpPr>
            <p:spPr bwMode="auto">
              <a:xfrm>
                <a:off x="1073" y="2666"/>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6" name="Rectangle 103"/>
              <p:cNvSpPr>
                <a:spLocks noChangeArrowheads="1"/>
              </p:cNvSpPr>
              <p:nvPr/>
            </p:nvSpPr>
            <p:spPr bwMode="auto">
              <a:xfrm>
                <a:off x="1344" y="2666"/>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7" name="Rectangle 104"/>
              <p:cNvSpPr>
                <a:spLocks noChangeArrowheads="1"/>
              </p:cNvSpPr>
              <p:nvPr/>
            </p:nvSpPr>
            <p:spPr bwMode="auto">
              <a:xfrm>
                <a:off x="212" y="2802"/>
                <a:ext cx="1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8" name="Rectangle 105"/>
              <p:cNvSpPr>
                <a:spLocks noChangeArrowheads="1"/>
              </p:cNvSpPr>
              <p:nvPr/>
            </p:nvSpPr>
            <p:spPr bwMode="auto">
              <a:xfrm>
                <a:off x="653" y="2802"/>
                <a:ext cx="32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MHDC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69" name="Rectangle 106"/>
              <p:cNvSpPr>
                <a:spLocks noChangeArrowheads="1"/>
              </p:cNvSpPr>
              <p:nvPr/>
            </p:nvSpPr>
            <p:spPr bwMode="auto">
              <a:xfrm>
                <a:off x="1033" y="2802"/>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0" name="Rectangle 107"/>
              <p:cNvSpPr>
                <a:spLocks noChangeArrowheads="1"/>
              </p:cNvSpPr>
              <p:nvPr/>
            </p:nvSpPr>
            <p:spPr bwMode="auto">
              <a:xfrm>
                <a:off x="1344" y="2802"/>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1" name="Rectangle 108"/>
              <p:cNvSpPr>
                <a:spLocks noChangeArrowheads="1"/>
              </p:cNvSpPr>
              <p:nvPr/>
            </p:nvSpPr>
            <p:spPr bwMode="auto">
              <a:xfrm>
                <a:off x="212" y="2937"/>
                <a:ext cx="1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2" name="Rectangle 109"/>
              <p:cNvSpPr>
                <a:spLocks noChangeArrowheads="1"/>
              </p:cNvSpPr>
              <p:nvPr/>
            </p:nvSpPr>
            <p:spPr bwMode="auto">
              <a:xfrm>
                <a:off x="707" y="2937"/>
                <a:ext cx="1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SLP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3" name="Rectangle 110"/>
              <p:cNvSpPr>
                <a:spLocks noChangeArrowheads="1"/>
              </p:cNvSpPr>
              <p:nvPr/>
            </p:nvSpPr>
            <p:spPr bwMode="auto">
              <a:xfrm>
                <a:off x="1033" y="2937"/>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4" name="Rectangle 111"/>
              <p:cNvSpPr>
                <a:spLocks noChangeArrowheads="1"/>
              </p:cNvSpPr>
              <p:nvPr/>
            </p:nvSpPr>
            <p:spPr bwMode="auto">
              <a:xfrm>
                <a:off x="1351" y="2937"/>
                <a:ext cx="27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UKSA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5" name="Rectangle 112"/>
              <p:cNvSpPr>
                <a:spLocks noChangeArrowheads="1"/>
              </p:cNvSpPr>
              <p:nvPr/>
            </p:nvSpPr>
            <p:spPr bwMode="auto">
              <a:xfrm>
                <a:off x="212" y="3073"/>
                <a:ext cx="1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6" name="Rectangle 113"/>
              <p:cNvSpPr>
                <a:spLocks noChangeArrowheads="1"/>
              </p:cNvSpPr>
              <p:nvPr/>
            </p:nvSpPr>
            <p:spPr bwMode="auto">
              <a:xfrm>
                <a:off x="680" y="3073"/>
                <a:ext cx="25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SDLS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7" name="Rectangle 114"/>
              <p:cNvSpPr>
                <a:spLocks noChangeArrowheads="1"/>
              </p:cNvSpPr>
              <p:nvPr/>
            </p:nvSpPr>
            <p:spPr bwMode="auto">
              <a:xfrm>
                <a:off x="1039" y="3073"/>
                <a:ext cx="27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8" name="Rectangle 115"/>
              <p:cNvSpPr>
                <a:spLocks noChangeArrowheads="1"/>
              </p:cNvSpPr>
              <p:nvPr/>
            </p:nvSpPr>
            <p:spPr bwMode="auto">
              <a:xfrm>
                <a:off x="1344" y="3073"/>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79" name="Rectangle 116"/>
              <p:cNvSpPr>
                <a:spLocks noChangeArrowheads="1"/>
              </p:cNvSpPr>
              <p:nvPr/>
            </p:nvSpPr>
            <p:spPr bwMode="auto">
              <a:xfrm>
                <a:off x="212" y="3209"/>
                <a:ext cx="1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0" name="Rectangle 117"/>
              <p:cNvSpPr>
                <a:spLocks noChangeArrowheads="1"/>
              </p:cNvSpPr>
              <p:nvPr/>
            </p:nvSpPr>
            <p:spPr bwMode="auto">
              <a:xfrm>
                <a:off x="694" y="3209"/>
                <a:ext cx="22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OPT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1" name="Rectangle 118"/>
              <p:cNvSpPr>
                <a:spLocks noChangeArrowheads="1"/>
              </p:cNvSpPr>
              <p:nvPr/>
            </p:nvSpPr>
            <p:spPr bwMode="auto">
              <a:xfrm>
                <a:off x="1033" y="3209"/>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2" name="Rectangle 119"/>
              <p:cNvSpPr>
                <a:spLocks noChangeArrowheads="1"/>
              </p:cNvSpPr>
              <p:nvPr/>
            </p:nvSpPr>
            <p:spPr bwMode="auto">
              <a:xfrm>
                <a:off x="1385" y="3209"/>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3" name="Rectangle 120"/>
              <p:cNvSpPr>
                <a:spLocks noChangeArrowheads="1"/>
              </p:cNvSpPr>
              <p:nvPr/>
            </p:nvSpPr>
            <p:spPr bwMode="auto">
              <a:xfrm>
                <a:off x="212" y="3351"/>
                <a:ext cx="17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4" name="Rectangle 121"/>
              <p:cNvSpPr>
                <a:spLocks noChangeArrowheads="1"/>
              </p:cNvSpPr>
              <p:nvPr/>
            </p:nvSpPr>
            <p:spPr bwMode="auto">
              <a:xfrm>
                <a:off x="694" y="3358"/>
                <a:ext cx="22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MIA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5" name="Rectangle 122"/>
              <p:cNvSpPr>
                <a:spLocks noChangeArrowheads="1"/>
              </p:cNvSpPr>
              <p:nvPr/>
            </p:nvSpPr>
            <p:spPr bwMode="auto">
              <a:xfrm>
                <a:off x="1033" y="3358"/>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6" name="Rectangle 123"/>
              <p:cNvSpPr>
                <a:spLocks noChangeArrowheads="1"/>
              </p:cNvSpPr>
              <p:nvPr/>
            </p:nvSpPr>
            <p:spPr bwMode="auto">
              <a:xfrm>
                <a:off x="1385" y="3358"/>
                <a:ext cx="2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DLR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7" name="Rectangle 124"/>
              <p:cNvSpPr>
                <a:spLocks noChangeArrowheads="1"/>
              </p:cNvSpPr>
              <p:nvPr/>
            </p:nvSpPr>
            <p:spPr bwMode="auto">
              <a:xfrm>
                <a:off x="212" y="3493"/>
                <a:ext cx="17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8" name="Rectangle 125"/>
              <p:cNvSpPr>
                <a:spLocks noChangeArrowheads="1"/>
              </p:cNvSpPr>
              <p:nvPr/>
            </p:nvSpPr>
            <p:spPr bwMode="auto">
              <a:xfrm>
                <a:off x="694" y="3493"/>
                <a:ext cx="23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89" name="Rectangle 126"/>
              <p:cNvSpPr>
                <a:spLocks noChangeArrowheads="1"/>
              </p:cNvSpPr>
              <p:nvPr/>
            </p:nvSpPr>
            <p:spPr bwMode="auto">
              <a:xfrm>
                <a:off x="1033" y="3493"/>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0" name="Rectangle 127"/>
              <p:cNvSpPr>
                <a:spLocks noChangeArrowheads="1"/>
              </p:cNvSpPr>
              <p:nvPr/>
            </p:nvSpPr>
            <p:spPr bwMode="auto">
              <a:xfrm>
                <a:off x="1358" y="3493"/>
                <a:ext cx="25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JAXA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1" name="Rectangle 128"/>
              <p:cNvSpPr>
                <a:spLocks noChangeArrowheads="1"/>
              </p:cNvSpPr>
              <p:nvPr/>
            </p:nvSpPr>
            <p:spPr bwMode="auto">
              <a:xfrm>
                <a:off x="212" y="3629"/>
                <a:ext cx="17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2" name="Rectangle 129"/>
              <p:cNvSpPr>
                <a:spLocks noChangeArrowheads="1"/>
              </p:cNvSpPr>
              <p:nvPr/>
            </p:nvSpPr>
            <p:spPr bwMode="auto">
              <a:xfrm>
                <a:off x="653" y="3629"/>
                <a:ext cx="31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VOICE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3" name="Rectangle 130"/>
              <p:cNvSpPr>
                <a:spLocks noChangeArrowheads="1"/>
              </p:cNvSpPr>
              <p:nvPr/>
            </p:nvSpPr>
            <p:spPr bwMode="auto">
              <a:xfrm>
                <a:off x="1073" y="3629"/>
                <a:ext cx="2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DLR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4" name="Rectangle 131"/>
              <p:cNvSpPr>
                <a:spLocks noChangeArrowheads="1"/>
              </p:cNvSpPr>
              <p:nvPr/>
            </p:nvSpPr>
            <p:spPr bwMode="auto">
              <a:xfrm>
                <a:off x="1385" y="3629"/>
                <a:ext cx="2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FSA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5" name="Rectangle 132"/>
              <p:cNvSpPr>
                <a:spLocks noChangeArrowheads="1"/>
              </p:cNvSpPr>
              <p:nvPr/>
            </p:nvSpPr>
            <p:spPr bwMode="auto">
              <a:xfrm>
                <a:off x="212" y="3765"/>
                <a:ext cx="17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6" name="Rectangle 133"/>
              <p:cNvSpPr>
                <a:spLocks noChangeArrowheads="1"/>
              </p:cNvSpPr>
              <p:nvPr/>
            </p:nvSpPr>
            <p:spPr bwMode="auto">
              <a:xfrm>
                <a:off x="673" y="3765"/>
                <a:ext cx="27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CFDP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7" name="Rectangle 134"/>
              <p:cNvSpPr>
                <a:spLocks noChangeArrowheads="1"/>
              </p:cNvSpPr>
              <p:nvPr/>
            </p:nvSpPr>
            <p:spPr bwMode="auto">
              <a:xfrm>
                <a:off x="1033" y="3765"/>
                <a:ext cx="2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8" name="Rectangle 135"/>
              <p:cNvSpPr>
                <a:spLocks noChangeArrowheads="1"/>
              </p:cNvSpPr>
              <p:nvPr/>
            </p:nvSpPr>
            <p:spPr bwMode="auto">
              <a:xfrm>
                <a:off x="1439" y="3765"/>
                <a:ext cx="1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5199" name="Line 136"/>
              <p:cNvSpPr>
                <a:spLocks noChangeShapeType="1"/>
              </p:cNvSpPr>
              <p:nvPr/>
            </p:nvSpPr>
            <p:spPr bwMode="auto">
              <a:xfrm flipV="1">
                <a:off x="192" y="5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00" name="Rectangle 137"/>
              <p:cNvSpPr>
                <a:spLocks noChangeArrowheads="1"/>
              </p:cNvSpPr>
              <p:nvPr/>
            </p:nvSpPr>
            <p:spPr bwMode="auto">
              <a:xfrm>
                <a:off x="192" y="551"/>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01" name="Rectangle 138"/>
              <p:cNvSpPr>
                <a:spLocks noChangeArrowheads="1"/>
              </p:cNvSpPr>
              <p:nvPr/>
            </p:nvSpPr>
            <p:spPr bwMode="auto">
              <a:xfrm>
                <a:off x="206" y="551"/>
                <a:ext cx="141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02" name="Line 139"/>
              <p:cNvSpPr>
                <a:spLocks noChangeShapeType="1"/>
              </p:cNvSpPr>
              <p:nvPr/>
            </p:nvSpPr>
            <p:spPr bwMode="auto">
              <a:xfrm flipV="1">
                <a:off x="572" y="5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03" name="Rectangle 140"/>
              <p:cNvSpPr>
                <a:spLocks noChangeArrowheads="1"/>
              </p:cNvSpPr>
              <p:nvPr/>
            </p:nvSpPr>
            <p:spPr bwMode="auto">
              <a:xfrm>
                <a:off x="572" y="551"/>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04" name="Line 141"/>
              <p:cNvSpPr>
                <a:spLocks noChangeShapeType="1"/>
              </p:cNvSpPr>
              <p:nvPr/>
            </p:nvSpPr>
            <p:spPr bwMode="auto">
              <a:xfrm flipV="1">
                <a:off x="978" y="5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05" name="Rectangle 142"/>
              <p:cNvSpPr>
                <a:spLocks noChangeArrowheads="1"/>
              </p:cNvSpPr>
              <p:nvPr/>
            </p:nvSpPr>
            <p:spPr bwMode="auto">
              <a:xfrm>
                <a:off x="978" y="551"/>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06" name="Line 143"/>
              <p:cNvSpPr>
                <a:spLocks noChangeShapeType="1"/>
              </p:cNvSpPr>
              <p:nvPr/>
            </p:nvSpPr>
            <p:spPr bwMode="auto">
              <a:xfrm>
                <a:off x="206" y="700"/>
                <a:ext cx="7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07" name="Rectangle 144"/>
              <p:cNvSpPr>
                <a:spLocks noChangeArrowheads="1"/>
              </p:cNvSpPr>
              <p:nvPr/>
            </p:nvSpPr>
            <p:spPr bwMode="auto">
              <a:xfrm>
                <a:off x="206" y="700"/>
                <a:ext cx="76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08" name="Line 145"/>
              <p:cNvSpPr>
                <a:spLocks noChangeShapeType="1"/>
              </p:cNvSpPr>
              <p:nvPr/>
            </p:nvSpPr>
            <p:spPr bwMode="auto">
              <a:xfrm flipV="1">
                <a:off x="1310" y="5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09" name="Rectangle 146"/>
              <p:cNvSpPr>
                <a:spLocks noChangeArrowheads="1"/>
              </p:cNvSpPr>
              <p:nvPr/>
            </p:nvSpPr>
            <p:spPr bwMode="auto">
              <a:xfrm>
                <a:off x="1310" y="551"/>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10" name="Line 147"/>
              <p:cNvSpPr>
                <a:spLocks noChangeShapeType="1"/>
              </p:cNvSpPr>
              <p:nvPr/>
            </p:nvSpPr>
            <p:spPr bwMode="auto">
              <a:xfrm flipV="1">
                <a:off x="1602" y="5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11" name="Rectangle 148"/>
              <p:cNvSpPr>
                <a:spLocks noChangeArrowheads="1"/>
              </p:cNvSpPr>
              <p:nvPr/>
            </p:nvSpPr>
            <p:spPr bwMode="auto">
              <a:xfrm>
                <a:off x="1602" y="551"/>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12" name="Line 149"/>
              <p:cNvSpPr>
                <a:spLocks noChangeShapeType="1"/>
              </p:cNvSpPr>
              <p:nvPr/>
            </p:nvSpPr>
            <p:spPr bwMode="auto">
              <a:xfrm>
                <a:off x="992" y="700"/>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13" name="Rectangle 150"/>
              <p:cNvSpPr>
                <a:spLocks noChangeArrowheads="1"/>
              </p:cNvSpPr>
              <p:nvPr/>
            </p:nvSpPr>
            <p:spPr bwMode="auto">
              <a:xfrm>
                <a:off x="992" y="700"/>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14" name="Line 151"/>
              <p:cNvSpPr>
                <a:spLocks noChangeShapeType="1"/>
              </p:cNvSpPr>
              <p:nvPr/>
            </p:nvSpPr>
            <p:spPr bwMode="auto">
              <a:xfrm>
                <a:off x="1616" y="700"/>
                <a:ext cx="521"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15" name="Rectangle 152"/>
              <p:cNvSpPr>
                <a:spLocks noChangeArrowheads="1"/>
              </p:cNvSpPr>
              <p:nvPr/>
            </p:nvSpPr>
            <p:spPr bwMode="auto">
              <a:xfrm>
                <a:off x="1616" y="700"/>
                <a:ext cx="52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16" name="Line 153"/>
              <p:cNvSpPr>
                <a:spLocks noChangeShapeType="1"/>
              </p:cNvSpPr>
              <p:nvPr/>
            </p:nvSpPr>
            <p:spPr bwMode="auto">
              <a:xfrm>
                <a:off x="2137" y="558"/>
                <a:ext cx="0" cy="14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17" name="Rectangle 154"/>
              <p:cNvSpPr>
                <a:spLocks noChangeArrowheads="1"/>
              </p:cNvSpPr>
              <p:nvPr/>
            </p:nvSpPr>
            <p:spPr bwMode="auto">
              <a:xfrm>
                <a:off x="2137" y="558"/>
                <a:ext cx="7" cy="14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18" name="Line 155"/>
              <p:cNvSpPr>
                <a:spLocks noChangeShapeType="1"/>
              </p:cNvSpPr>
              <p:nvPr/>
            </p:nvSpPr>
            <p:spPr bwMode="auto">
              <a:xfrm>
                <a:off x="2571" y="558"/>
                <a:ext cx="0" cy="14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19" name="Rectangle 156"/>
              <p:cNvSpPr>
                <a:spLocks noChangeArrowheads="1"/>
              </p:cNvSpPr>
              <p:nvPr/>
            </p:nvSpPr>
            <p:spPr bwMode="auto">
              <a:xfrm>
                <a:off x="2571" y="558"/>
                <a:ext cx="7" cy="14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20" name="Line 157"/>
              <p:cNvSpPr>
                <a:spLocks noChangeShapeType="1"/>
              </p:cNvSpPr>
              <p:nvPr/>
            </p:nvSpPr>
            <p:spPr bwMode="auto">
              <a:xfrm>
                <a:off x="2144" y="700"/>
                <a:ext cx="12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21" name="Rectangle 158"/>
              <p:cNvSpPr>
                <a:spLocks noChangeArrowheads="1"/>
              </p:cNvSpPr>
              <p:nvPr/>
            </p:nvSpPr>
            <p:spPr bwMode="auto">
              <a:xfrm>
                <a:off x="2144" y="700"/>
                <a:ext cx="120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22" name="Line 159"/>
              <p:cNvSpPr>
                <a:spLocks noChangeShapeType="1"/>
              </p:cNvSpPr>
              <p:nvPr/>
            </p:nvSpPr>
            <p:spPr bwMode="auto">
              <a:xfrm>
                <a:off x="3344" y="558"/>
                <a:ext cx="0" cy="14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23" name="Rectangle 160"/>
              <p:cNvSpPr>
                <a:spLocks noChangeArrowheads="1"/>
              </p:cNvSpPr>
              <p:nvPr/>
            </p:nvSpPr>
            <p:spPr bwMode="auto">
              <a:xfrm>
                <a:off x="3344" y="558"/>
                <a:ext cx="7" cy="14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24" name="Line 161"/>
              <p:cNvSpPr>
                <a:spLocks noChangeShapeType="1"/>
              </p:cNvSpPr>
              <p:nvPr/>
            </p:nvSpPr>
            <p:spPr bwMode="auto">
              <a:xfrm>
                <a:off x="206" y="836"/>
                <a:ext cx="7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25" name="Rectangle 162"/>
              <p:cNvSpPr>
                <a:spLocks noChangeArrowheads="1"/>
              </p:cNvSpPr>
              <p:nvPr/>
            </p:nvSpPr>
            <p:spPr bwMode="auto">
              <a:xfrm>
                <a:off x="206" y="836"/>
                <a:ext cx="76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26" name="Line 163"/>
              <p:cNvSpPr>
                <a:spLocks noChangeShapeType="1"/>
              </p:cNvSpPr>
              <p:nvPr/>
            </p:nvSpPr>
            <p:spPr bwMode="auto">
              <a:xfrm>
                <a:off x="992" y="836"/>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27" name="Rectangle 164"/>
              <p:cNvSpPr>
                <a:spLocks noChangeArrowheads="1"/>
              </p:cNvSpPr>
              <p:nvPr/>
            </p:nvSpPr>
            <p:spPr bwMode="auto">
              <a:xfrm>
                <a:off x="992" y="836"/>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28" name="Line 165"/>
              <p:cNvSpPr>
                <a:spLocks noChangeShapeType="1"/>
              </p:cNvSpPr>
              <p:nvPr/>
            </p:nvSpPr>
            <p:spPr bwMode="auto">
              <a:xfrm>
                <a:off x="1616" y="836"/>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29" name="Rectangle 166"/>
              <p:cNvSpPr>
                <a:spLocks noChangeArrowheads="1"/>
              </p:cNvSpPr>
              <p:nvPr/>
            </p:nvSpPr>
            <p:spPr bwMode="auto">
              <a:xfrm>
                <a:off x="1616" y="836"/>
                <a:ext cx="169"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30" name="Line 167"/>
              <p:cNvSpPr>
                <a:spLocks noChangeShapeType="1"/>
              </p:cNvSpPr>
              <p:nvPr/>
            </p:nvSpPr>
            <p:spPr bwMode="auto">
              <a:xfrm>
                <a:off x="1785" y="558"/>
                <a:ext cx="0" cy="27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31" name="Rectangle 168"/>
              <p:cNvSpPr>
                <a:spLocks noChangeArrowheads="1"/>
              </p:cNvSpPr>
              <p:nvPr/>
            </p:nvSpPr>
            <p:spPr bwMode="auto">
              <a:xfrm>
                <a:off x="1785" y="558"/>
                <a:ext cx="7" cy="27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32" name="Line 169"/>
              <p:cNvSpPr>
                <a:spLocks noChangeShapeType="1"/>
              </p:cNvSpPr>
              <p:nvPr/>
            </p:nvSpPr>
            <p:spPr bwMode="auto">
              <a:xfrm>
                <a:off x="1792" y="836"/>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33" name="Rectangle 170"/>
              <p:cNvSpPr>
                <a:spLocks noChangeArrowheads="1"/>
              </p:cNvSpPr>
              <p:nvPr/>
            </p:nvSpPr>
            <p:spPr bwMode="auto">
              <a:xfrm>
                <a:off x="1792" y="836"/>
                <a:ext cx="155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34" name="Line 171"/>
              <p:cNvSpPr>
                <a:spLocks noChangeShapeType="1"/>
              </p:cNvSpPr>
              <p:nvPr/>
            </p:nvSpPr>
            <p:spPr bwMode="auto">
              <a:xfrm>
                <a:off x="206" y="972"/>
                <a:ext cx="7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35" name="Rectangle 172"/>
              <p:cNvSpPr>
                <a:spLocks noChangeArrowheads="1"/>
              </p:cNvSpPr>
              <p:nvPr/>
            </p:nvSpPr>
            <p:spPr bwMode="auto">
              <a:xfrm>
                <a:off x="206" y="972"/>
                <a:ext cx="76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36" name="Line 173"/>
              <p:cNvSpPr>
                <a:spLocks noChangeShapeType="1"/>
              </p:cNvSpPr>
              <p:nvPr/>
            </p:nvSpPr>
            <p:spPr bwMode="auto">
              <a:xfrm>
                <a:off x="992" y="972"/>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37" name="Rectangle 174"/>
              <p:cNvSpPr>
                <a:spLocks noChangeArrowheads="1"/>
              </p:cNvSpPr>
              <p:nvPr/>
            </p:nvSpPr>
            <p:spPr bwMode="auto">
              <a:xfrm>
                <a:off x="992" y="972"/>
                <a:ext cx="60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38" name="Line 175"/>
              <p:cNvSpPr>
                <a:spLocks noChangeShapeType="1"/>
              </p:cNvSpPr>
              <p:nvPr/>
            </p:nvSpPr>
            <p:spPr bwMode="auto">
              <a:xfrm>
                <a:off x="1616" y="972"/>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39" name="Rectangle 176"/>
              <p:cNvSpPr>
                <a:spLocks noChangeArrowheads="1"/>
              </p:cNvSpPr>
              <p:nvPr/>
            </p:nvSpPr>
            <p:spPr bwMode="auto">
              <a:xfrm>
                <a:off x="1616" y="972"/>
                <a:ext cx="169"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40" name="Line 177"/>
              <p:cNvSpPr>
                <a:spLocks noChangeShapeType="1"/>
              </p:cNvSpPr>
              <p:nvPr/>
            </p:nvSpPr>
            <p:spPr bwMode="auto">
              <a:xfrm>
                <a:off x="1792" y="972"/>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41" name="Rectangle 178"/>
              <p:cNvSpPr>
                <a:spLocks noChangeArrowheads="1"/>
              </p:cNvSpPr>
              <p:nvPr/>
            </p:nvSpPr>
            <p:spPr bwMode="auto">
              <a:xfrm>
                <a:off x="1792" y="972"/>
                <a:ext cx="155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42" name="Rectangle 179"/>
              <p:cNvSpPr>
                <a:spLocks noChangeArrowheads="1"/>
              </p:cNvSpPr>
              <p:nvPr/>
            </p:nvSpPr>
            <p:spPr bwMode="auto">
              <a:xfrm>
                <a:off x="206" y="1107"/>
                <a:ext cx="141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43" name="Line 180"/>
              <p:cNvSpPr>
                <a:spLocks noChangeShapeType="1"/>
              </p:cNvSpPr>
              <p:nvPr/>
            </p:nvSpPr>
            <p:spPr bwMode="auto">
              <a:xfrm>
                <a:off x="1616" y="1114"/>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44" name="Rectangle 181"/>
              <p:cNvSpPr>
                <a:spLocks noChangeArrowheads="1"/>
              </p:cNvSpPr>
              <p:nvPr/>
            </p:nvSpPr>
            <p:spPr bwMode="auto">
              <a:xfrm>
                <a:off x="1616" y="1114"/>
                <a:ext cx="169"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45" name="Line 182"/>
              <p:cNvSpPr>
                <a:spLocks noChangeShapeType="1"/>
              </p:cNvSpPr>
              <p:nvPr/>
            </p:nvSpPr>
            <p:spPr bwMode="auto">
              <a:xfrm>
                <a:off x="1792" y="1114"/>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46" name="Rectangle 183"/>
              <p:cNvSpPr>
                <a:spLocks noChangeArrowheads="1"/>
              </p:cNvSpPr>
              <p:nvPr/>
            </p:nvSpPr>
            <p:spPr bwMode="auto">
              <a:xfrm>
                <a:off x="1792" y="1114"/>
                <a:ext cx="155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47" name="Line 184"/>
              <p:cNvSpPr>
                <a:spLocks noChangeShapeType="1"/>
              </p:cNvSpPr>
              <p:nvPr/>
            </p:nvSpPr>
            <p:spPr bwMode="auto">
              <a:xfrm>
                <a:off x="206" y="1256"/>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48" name="Rectangle 185"/>
              <p:cNvSpPr>
                <a:spLocks noChangeArrowheads="1"/>
              </p:cNvSpPr>
              <p:nvPr/>
            </p:nvSpPr>
            <p:spPr bwMode="auto">
              <a:xfrm>
                <a:off x="206" y="1256"/>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49" name="Line 186"/>
              <p:cNvSpPr>
                <a:spLocks noChangeShapeType="1"/>
              </p:cNvSpPr>
              <p:nvPr/>
            </p:nvSpPr>
            <p:spPr bwMode="auto">
              <a:xfrm>
                <a:off x="572" y="572"/>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50" name="Rectangle 187"/>
              <p:cNvSpPr>
                <a:spLocks noChangeArrowheads="1"/>
              </p:cNvSpPr>
              <p:nvPr/>
            </p:nvSpPr>
            <p:spPr bwMode="auto">
              <a:xfrm>
                <a:off x="572" y="572"/>
                <a:ext cx="6" cy="5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51" name="Line 188"/>
              <p:cNvSpPr>
                <a:spLocks noChangeShapeType="1"/>
              </p:cNvSpPr>
              <p:nvPr/>
            </p:nvSpPr>
            <p:spPr bwMode="auto">
              <a:xfrm>
                <a:off x="578" y="1256"/>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52" name="Rectangle 189"/>
              <p:cNvSpPr>
                <a:spLocks noChangeArrowheads="1"/>
              </p:cNvSpPr>
              <p:nvPr/>
            </p:nvSpPr>
            <p:spPr bwMode="auto">
              <a:xfrm>
                <a:off x="578" y="1256"/>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53" name="Line 190"/>
              <p:cNvSpPr>
                <a:spLocks noChangeShapeType="1"/>
              </p:cNvSpPr>
              <p:nvPr/>
            </p:nvSpPr>
            <p:spPr bwMode="auto">
              <a:xfrm>
                <a:off x="1310" y="572"/>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54" name="Rectangle 191"/>
              <p:cNvSpPr>
                <a:spLocks noChangeArrowheads="1"/>
              </p:cNvSpPr>
              <p:nvPr/>
            </p:nvSpPr>
            <p:spPr bwMode="auto">
              <a:xfrm>
                <a:off x="1310" y="572"/>
                <a:ext cx="7" cy="5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55" name="Line 192"/>
              <p:cNvSpPr>
                <a:spLocks noChangeShapeType="1"/>
              </p:cNvSpPr>
              <p:nvPr/>
            </p:nvSpPr>
            <p:spPr bwMode="auto">
              <a:xfrm>
                <a:off x="992" y="1256"/>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56" name="Rectangle 193"/>
              <p:cNvSpPr>
                <a:spLocks noChangeArrowheads="1"/>
              </p:cNvSpPr>
              <p:nvPr/>
            </p:nvSpPr>
            <p:spPr bwMode="auto">
              <a:xfrm>
                <a:off x="992" y="1256"/>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57" name="Line 194"/>
              <p:cNvSpPr>
                <a:spLocks noChangeShapeType="1"/>
              </p:cNvSpPr>
              <p:nvPr/>
            </p:nvSpPr>
            <p:spPr bwMode="auto">
              <a:xfrm>
                <a:off x="1616" y="1256"/>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58" name="Rectangle 195"/>
              <p:cNvSpPr>
                <a:spLocks noChangeArrowheads="1"/>
              </p:cNvSpPr>
              <p:nvPr/>
            </p:nvSpPr>
            <p:spPr bwMode="auto">
              <a:xfrm>
                <a:off x="1616" y="1256"/>
                <a:ext cx="169"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59" name="Line 196"/>
              <p:cNvSpPr>
                <a:spLocks noChangeShapeType="1"/>
              </p:cNvSpPr>
              <p:nvPr/>
            </p:nvSpPr>
            <p:spPr bwMode="auto">
              <a:xfrm>
                <a:off x="1792" y="1256"/>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60" name="Rectangle 197"/>
              <p:cNvSpPr>
                <a:spLocks noChangeArrowheads="1"/>
              </p:cNvSpPr>
              <p:nvPr/>
            </p:nvSpPr>
            <p:spPr bwMode="auto">
              <a:xfrm>
                <a:off x="1792" y="1256"/>
                <a:ext cx="155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61" name="Line 198"/>
              <p:cNvSpPr>
                <a:spLocks noChangeShapeType="1"/>
              </p:cNvSpPr>
              <p:nvPr/>
            </p:nvSpPr>
            <p:spPr bwMode="auto">
              <a:xfrm>
                <a:off x="206" y="1392"/>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62" name="Rectangle 199"/>
              <p:cNvSpPr>
                <a:spLocks noChangeArrowheads="1"/>
              </p:cNvSpPr>
              <p:nvPr/>
            </p:nvSpPr>
            <p:spPr bwMode="auto">
              <a:xfrm>
                <a:off x="206" y="1392"/>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63" name="Line 200"/>
              <p:cNvSpPr>
                <a:spLocks noChangeShapeType="1"/>
              </p:cNvSpPr>
              <p:nvPr/>
            </p:nvSpPr>
            <p:spPr bwMode="auto">
              <a:xfrm>
                <a:off x="578" y="1392"/>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64" name="Rectangle 201"/>
              <p:cNvSpPr>
                <a:spLocks noChangeArrowheads="1"/>
              </p:cNvSpPr>
              <p:nvPr/>
            </p:nvSpPr>
            <p:spPr bwMode="auto">
              <a:xfrm>
                <a:off x="578" y="1392"/>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65" name="Line 202"/>
              <p:cNvSpPr>
                <a:spLocks noChangeShapeType="1"/>
              </p:cNvSpPr>
              <p:nvPr/>
            </p:nvSpPr>
            <p:spPr bwMode="auto">
              <a:xfrm>
                <a:off x="992" y="1392"/>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66" name="Rectangle 203"/>
              <p:cNvSpPr>
                <a:spLocks noChangeArrowheads="1"/>
              </p:cNvSpPr>
              <p:nvPr/>
            </p:nvSpPr>
            <p:spPr bwMode="auto">
              <a:xfrm>
                <a:off x="992" y="1392"/>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267" name="Line 204"/>
              <p:cNvSpPr>
                <a:spLocks noChangeShapeType="1"/>
              </p:cNvSpPr>
              <p:nvPr/>
            </p:nvSpPr>
            <p:spPr bwMode="auto">
              <a:xfrm>
                <a:off x="1616" y="1392"/>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406"/>
            <p:cNvGrpSpPr>
              <a:grpSpLocks/>
            </p:cNvGrpSpPr>
            <p:nvPr/>
          </p:nvGrpSpPr>
          <p:grpSpPr bwMode="auto">
            <a:xfrm>
              <a:off x="185" y="551"/>
              <a:ext cx="5342" cy="3634"/>
              <a:chOff x="185" y="551"/>
              <a:chExt cx="5342" cy="3634"/>
            </a:xfrm>
          </p:grpSpPr>
          <p:sp>
            <p:nvSpPr>
              <p:cNvPr id="4100" name="Rectangle 206"/>
              <p:cNvSpPr>
                <a:spLocks noChangeArrowheads="1"/>
              </p:cNvSpPr>
              <p:nvPr/>
            </p:nvSpPr>
            <p:spPr bwMode="auto">
              <a:xfrm>
                <a:off x="1616" y="1392"/>
                <a:ext cx="169"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Line 207"/>
              <p:cNvSpPr>
                <a:spLocks noChangeShapeType="1"/>
              </p:cNvSpPr>
              <p:nvPr/>
            </p:nvSpPr>
            <p:spPr bwMode="auto">
              <a:xfrm>
                <a:off x="1792" y="1392"/>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2" name="Rectangle 208"/>
              <p:cNvSpPr>
                <a:spLocks noChangeArrowheads="1"/>
              </p:cNvSpPr>
              <p:nvPr/>
            </p:nvSpPr>
            <p:spPr bwMode="auto">
              <a:xfrm>
                <a:off x="1792" y="1392"/>
                <a:ext cx="155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Line 209"/>
              <p:cNvSpPr>
                <a:spLocks noChangeShapeType="1"/>
              </p:cNvSpPr>
              <p:nvPr/>
            </p:nvSpPr>
            <p:spPr bwMode="auto">
              <a:xfrm>
                <a:off x="206" y="1527"/>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4" name="Rectangle 210"/>
              <p:cNvSpPr>
                <a:spLocks noChangeArrowheads="1"/>
              </p:cNvSpPr>
              <p:nvPr/>
            </p:nvSpPr>
            <p:spPr bwMode="auto">
              <a:xfrm>
                <a:off x="206" y="1527"/>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Line 211"/>
              <p:cNvSpPr>
                <a:spLocks noChangeShapeType="1"/>
              </p:cNvSpPr>
              <p:nvPr/>
            </p:nvSpPr>
            <p:spPr bwMode="auto">
              <a:xfrm>
                <a:off x="578" y="1527"/>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6" name="Rectangle 212"/>
              <p:cNvSpPr>
                <a:spLocks noChangeArrowheads="1"/>
              </p:cNvSpPr>
              <p:nvPr/>
            </p:nvSpPr>
            <p:spPr bwMode="auto">
              <a:xfrm>
                <a:off x="578" y="1527"/>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Line 213"/>
              <p:cNvSpPr>
                <a:spLocks noChangeShapeType="1"/>
              </p:cNvSpPr>
              <p:nvPr/>
            </p:nvSpPr>
            <p:spPr bwMode="auto">
              <a:xfrm>
                <a:off x="992" y="1527"/>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8" name="Rectangle 214"/>
              <p:cNvSpPr>
                <a:spLocks noChangeArrowheads="1"/>
              </p:cNvSpPr>
              <p:nvPr/>
            </p:nvSpPr>
            <p:spPr bwMode="auto">
              <a:xfrm>
                <a:off x="992" y="1527"/>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Line 215"/>
              <p:cNvSpPr>
                <a:spLocks noChangeShapeType="1"/>
              </p:cNvSpPr>
              <p:nvPr/>
            </p:nvSpPr>
            <p:spPr bwMode="auto">
              <a:xfrm>
                <a:off x="1616" y="1527"/>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0" name="Rectangle 216"/>
              <p:cNvSpPr>
                <a:spLocks noChangeArrowheads="1"/>
              </p:cNvSpPr>
              <p:nvPr/>
            </p:nvSpPr>
            <p:spPr bwMode="auto">
              <a:xfrm>
                <a:off x="1616" y="1527"/>
                <a:ext cx="169"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Line 217"/>
              <p:cNvSpPr>
                <a:spLocks noChangeShapeType="1"/>
              </p:cNvSpPr>
              <p:nvPr/>
            </p:nvSpPr>
            <p:spPr bwMode="auto">
              <a:xfrm>
                <a:off x="1792" y="1527"/>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2" name="Rectangle 218"/>
              <p:cNvSpPr>
                <a:spLocks noChangeArrowheads="1"/>
              </p:cNvSpPr>
              <p:nvPr/>
            </p:nvSpPr>
            <p:spPr bwMode="auto">
              <a:xfrm>
                <a:off x="1792" y="1527"/>
                <a:ext cx="155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Line 219"/>
              <p:cNvSpPr>
                <a:spLocks noChangeShapeType="1"/>
              </p:cNvSpPr>
              <p:nvPr/>
            </p:nvSpPr>
            <p:spPr bwMode="auto">
              <a:xfrm>
                <a:off x="206" y="1663"/>
                <a:ext cx="7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4" name="Rectangle 220"/>
              <p:cNvSpPr>
                <a:spLocks noChangeArrowheads="1"/>
              </p:cNvSpPr>
              <p:nvPr/>
            </p:nvSpPr>
            <p:spPr bwMode="auto">
              <a:xfrm>
                <a:off x="206" y="1663"/>
                <a:ext cx="76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Line 221"/>
              <p:cNvSpPr>
                <a:spLocks noChangeShapeType="1"/>
              </p:cNvSpPr>
              <p:nvPr/>
            </p:nvSpPr>
            <p:spPr bwMode="auto">
              <a:xfrm>
                <a:off x="992" y="1663"/>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6" name="Rectangle 222"/>
              <p:cNvSpPr>
                <a:spLocks noChangeArrowheads="1"/>
              </p:cNvSpPr>
              <p:nvPr/>
            </p:nvSpPr>
            <p:spPr bwMode="auto">
              <a:xfrm>
                <a:off x="992" y="1663"/>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7" name="Line 223"/>
              <p:cNvSpPr>
                <a:spLocks noChangeShapeType="1"/>
              </p:cNvSpPr>
              <p:nvPr/>
            </p:nvSpPr>
            <p:spPr bwMode="auto">
              <a:xfrm>
                <a:off x="1616" y="1663"/>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8" name="Rectangle 224"/>
              <p:cNvSpPr>
                <a:spLocks noChangeArrowheads="1"/>
              </p:cNvSpPr>
              <p:nvPr/>
            </p:nvSpPr>
            <p:spPr bwMode="auto">
              <a:xfrm>
                <a:off x="1616" y="1663"/>
                <a:ext cx="169"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Line 225"/>
              <p:cNvSpPr>
                <a:spLocks noChangeShapeType="1"/>
              </p:cNvSpPr>
              <p:nvPr/>
            </p:nvSpPr>
            <p:spPr bwMode="auto">
              <a:xfrm>
                <a:off x="1792" y="1663"/>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0" name="Rectangle 226"/>
              <p:cNvSpPr>
                <a:spLocks noChangeArrowheads="1"/>
              </p:cNvSpPr>
              <p:nvPr/>
            </p:nvSpPr>
            <p:spPr bwMode="auto">
              <a:xfrm>
                <a:off x="1792" y="1663"/>
                <a:ext cx="155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1" name="Rectangle 227"/>
              <p:cNvSpPr>
                <a:spLocks noChangeArrowheads="1"/>
              </p:cNvSpPr>
              <p:nvPr/>
            </p:nvSpPr>
            <p:spPr bwMode="auto">
              <a:xfrm>
                <a:off x="206" y="1799"/>
                <a:ext cx="141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2" name="Line 228"/>
              <p:cNvSpPr>
                <a:spLocks noChangeShapeType="1"/>
              </p:cNvSpPr>
              <p:nvPr/>
            </p:nvSpPr>
            <p:spPr bwMode="auto">
              <a:xfrm>
                <a:off x="1616" y="1805"/>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3" name="Rectangle 229"/>
              <p:cNvSpPr>
                <a:spLocks noChangeArrowheads="1"/>
              </p:cNvSpPr>
              <p:nvPr/>
            </p:nvSpPr>
            <p:spPr bwMode="auto">
              <a:xfrm>
                <a:off x="1616" y="1805"/>
                <a:ext cx="169"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4" name="Line 230"/>
              <p:cNvSpPr>
                <a:spLocks noChangeShapeType="1"/>
              </p:cNvSpPr>
              <p:nvPr/>
            </p:nvSpPr>
            <p:spPr bwMode="auto">
              <a:xfrm>
                <a:off x="1792" y="1805"/>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5" name="Rectangle 231"/>
              <p:cNvSpPr>
                <a:spLocks noChangeArrowheads="1"/>
              </p:cNvSpPr>
              <p:nvPr/>
            </p:nvSpPr>
            <p:spPr bwMode="auto">
              <a:xfrm>
                <a:off x="1792" y="1805"/>
                <a:ext cx="155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6" name="Line 232"/>
              <p:cNvSpPr>
                <a:spLocks noChangeShapeType="1"/>
              </p:cNvSpPr>
              <p:nvPr/>
            </p:nvSpPr>
            <p:spPr bwMode="auto">
              <a:xfrm>
                <a:off x="206" y="1948"/>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7" name="Rectangle 233"/>
              <p:cNvSpPr>
                <a:spLocks noChangeArrowheads="1"/>
              </p:cNvSpPr>
              <p:nvPr/>
            </p:nvSpPr>
            <p:spPr bwMode="auto">
              <a:xfrm>
                <a:off x="206" y="1948"/>
                <a:ext cx="36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896" name="Line 234"/>
              <p:cNvSpPr>
                <a:spLocks noChangeShapeType="1"/>
              </p:cNvSpPr>
              <p:nvPr/>
            </p:nvSpPr>
            <p:spPr bwMode="auto">
              <a:xfrm>
                <a:off x="572" y="1127"/>
                <a:ext cx="0" cy="6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897" name="Rectangle 235"/>
              <p:cNvSpPr>
                <a:spLocks noChangeArrowheads="1"/>
              </p:cNvSpPr>
              <p:nvPr/>
            </p:nvSpPr>
            <p:spPr bwMode="auto">
              <a:xfrm>
                <a:off x="572" y="1127"/>
                <a:ext cx="6" cy="6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898" name="Line 236"/>
              <p:cNvSpPr>
                <a:spLocks noChangeShapeType="1"/>
              </p:cNvSpPr>
              <p:nvPr/>
            </p:nvSpPr>
            <p:spPr bwMode="auto">
              <a:xfrm>
                <a:off x="578" y="1948"/>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899" name="Rectangle 237"/>
              <p:cNvSpPr>
                <a:spLocks noChangeArrowheads="1"/>
              </p:cNvSpPr>
              <p:nvPr/>
            </p:nvSpPr>
            <p:spPr bwMode="auto">
              <a:xfrm>
                <a:off x="578" y="1948"/>
                <a:ext cx="39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00" name="Line 238"/>
              <p:cNvSpPr>
                <a:spLocks noChangeShapeType="1"/>
              </p:cNvSpPr>
              <p:nvPr/>
            </p:nvSpPr>
            <p:spPr bwMode="auto">
              <a:xfrm>
                <a:off x="1310" y="1127"/>
                <a:ext cx="0" cy="6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01" name="Rectangle 239"/>
              <p:cNvSpPr>
                <a:spLocks noChangeArrowheads="1"/>
              </p:cNvSpPr>
              <p:nvPr/>
            </p:nvSpPr>
            <p:spPr bwMode="auto">
              <a:xfrm>
                <a:off x="1310" y="1127"/>
                <a:ext cx="7" cy="6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02" name="Line 240"/>
              <p:cNvSpPr>
                <a:spLocks noChangeShapeType="1"/>
              </p:cNvSpPr>
              <p:nvPr/>
            </p:nvSpPr>
            <p:spPr bwMode="auto">
              <a:xfrm>
                <a:off x="992" y="1948"/>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03" name="Rectangle 241"/>
              <p:cNvSpPr>
                <a:spLocks noChangeArrowheads="1"/>
              </p:cNvSpPr>
              <p:nvPr/>
            </p:nvSpPr>
            <p:spPr bwMode="auto">
              <a:xfrm>
                <a:off x="992" y="1948"/>
                <a:ext cx="60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04" name="Line 242"/>
              <p:cNvSpPr>
                <a:spLocks noChangeShapeType="1"/>
              </p:cNvSpPr>
              <p:nvPr/>
            </p:nvSpPr>
            <p:spPr bwMode="auto">
              <a:xfrm>
                <a:off x="1616" y="1948"/>
                <a:ext cx="169"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05" name="Rectangle 243"/>
              <p:cNvSpPr>
                <a:spLocks noChangeArrowheads="1"/>
              </p:cNvSpPr>
              <p:nvPr/>
            </p:nvSpPr>
            <p:spPr bwMode="auto">
              <a:xfrm>
                <a:off x="1616" y="1948"/>
                <a:ext cx="169"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06" name="Line 244"/>
              <p:cNvSpPr>
                <a:spLocks noChangeShapeType="1"/>
              </p:cNvSpPr>
              <p:nvPr/>
            </p:nvSpPr>
            <p:spPr bwMode="auto">
              <a:xfrm>
                <a:off x="1785" y="836"/>
                <a:ext cx="0" cy="11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07" name="Rectangle 245"/>
              <p:cNvSpPr>
                <a:spLocks noChangeArrowheads="1"/>
              </p:cNvSpPr>
              <p:nvPr/>
            </p:nvSpPr>
            <p:spPr bwMode="auto">
              <a:xfrm>
                <a:off x="1785" y="836"/>
                <a:ext cx="7" cy="11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08" name="Line 246"/>
              <p:cNvSpPr>
                <a:spLocks noChangeShapeType="1"/>
              </p:cNvSpPr>
              <p:nvPr/>
            </p:nvSpPr>
            <p:spPr bwMode="auto">
              <a:xfrm>
                <a:off x="2137" y="700"/>
                <a:ext cx="0" cy="12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09" name="Rectangle 247"/>
              <p:cNvSpPr>
                <a:spLocks noChangeArrowheads="1"/>
              </p:cNvSpPr>
              <p:nvPr/>
            </p:nvSpPr>
            <p:spPr bwMode="auto">
              <a:xfrm>
                <a:off x="2137" y="700"/>
                <a:ext cx="7" cy="12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10" name="Line 248"/>
              <p:cNvSpPr>
                <a:spLocks noChangeShapeType="1"/>
              </p:cNvSpPr>
              <p:nvPr/>
            </p:nvSpPr>
            <p:spPr bwMode="auto">
              <a:xfrm>
                <a:off x="2571" y="707"/>
                <a:ext cx="0" cy="1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11" name="Rectangle 249"/>
              <p:cNvSpPr>
                <a:spLocks noChangeArrowheads="1"/>
              </p:cNvSpPr>
              <p:nvPr/>
            </p:nvSpPr>
            <p:spPr bwMode="auto">
              <a:xfrm>
                <a:off x="2571" y="707"/>
                <a:ext cx="7" cy="12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12" name="Line 250"/>
              <p:cNvSpPr>
                <a:spLocks noChangeShapeType="1"/>
              </p:cNvSpPr>
              <p:nvPr/>
            </p:nvSpPr>
            <p:spPr bwMode="auto">
              <a:xfrm>
                <a:off x="1792" y="1948"/>
                <a:ext cx="15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13" name="Rectangle 251"/>
              <p:cNvSpPr>
                <a:spLocks noChangeArrowheads="1"/>
              </p:cNvSpPr>
              <p:nvPr/>
            </p:nvSpPr>
            <p:spPr bwMode="auto">
              <a:xfrm>
                <a:off x="1792" y="1948"/>
                <a:ext cx="155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14" name="Line 252"/>
              <p:cNvSpPr>
                <a:spLocks noChangeShapeType="1"/>
              </p:cNvSpPr>
              <p:nvPr/>
            </p:nvSpPr>
            <p:spPr bwMode="auto">
              <a:xfrm>
                <a:off x="3344" y="707"/>
                <a:ext cx="0" cy="1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15" name="Rectangle 253"/>
              <p:cNvSpPr>
                <a:spLocks noChangeArrowheads="1"/>
              </p:cNvSpPr>
              <p:nvPr/>
            </p:nvSpPr>
            <p:spPr bwMode="auto">
              <a:xfrm>
                <a:off x="3344" y="707"/>
                <a:ext cx="7" cy="12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16" name="Rectangle 254"/>
              <p:cNvSpPr>
                <a:spLocks noChangeArrowheads="1"/>
              </p:cNvSpPr>
              <p:nvPr/>
            </p:nvSpPr>
            <p:spPr bwMode="auto">
              <a:xfrm>
                <a:off x="206" y="2083"/>
                <a:ext cx="141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17" name="Line 255"/>
              <p:cNvSpPr>
                <a:spLocks noChangeShapeType="1"/>
              </p:cNvSpPr>
              <p:nvPr/>
            </p:nvSpPr>
            <p:spPr bwMode="auto">
              <a:xfrm>
                <a:off x="206" y="2232"/>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18" name="Rectangle 256"/>
              <p:cNvSpPr>
                <a:spLocks noChangeArrowheads="1"/>
              </p:cNvSpPr>
              <p:nvPr/>
            </p:nvSpPr>
            <p:spPr bwMode="auto">
              <a:xfrm>
                <a:off x="206" y="2232"/>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19" name="Line 257"/>
              <p:cNvSpPr>
                <a:spLocks noChangeShapeType="1"/>
              </p:cNvSpPr>
              <p:nvPr/>
            </p:nvSpPr>
            <p:spPr bwMode="auto">
              <a:xfrm>
                <a:off x="572" y="1819"/>
                <a:ext cx="0" cy="2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20" name="Rectangle 258"/>
              <p:cNvSpPr>
                <a:spLocks noChangeArrowheads="1"/>
              </p:cNvSpPr>
              <p:nvPr/>
            </p:nvSpPr>
            <p:spPr bwMode="auto">
              <a:xfrm>
                <a:off x="572" y="1819"/>
                <a:ext cx="6"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21" name="Line 259"/>
              <p:cNvSpPr>
                <a:spLocks noChangeShapeType="1"/>
              </p:cNvSpPr>
              <p:nvPr/>
            </p:nvSpPr>
            <p:spPr bwMode="auto">
              <a:xfrm>
                <a:off x="578" y="2232"/>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22" name="Rectangle 260"/>
              <p:cNvSpPr>
                <a:spLocks noChangeArrowheads="1"/>
              </p:cNvSpPr>
              <p:nvPr/>
            </p:nvSpPr>
            <p:spPr bwMode="auto">
              <a:xfrm>
                <a:off x="578" y="2232"/>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23" name="Line 261"/>
              <p:cNvSpPr>
                <a:spLocks noChangeShapeType="1"/>
              </p:cNvSpPr>
              <p:nvPr/>
            </p:nvSpPr>
            <p:spPr bwMode="auto">
              <a:xfrm>
                <a:off x="1310" y="1819"/>
                <a:ext cx="0" cy="2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24" name="Rectangle 262"/>
              <p:cNvSpPr>
                <a:spLocks noChangeArrowheads="1"/>
              </p:cNvSpPr>
              <p:nvPr/>
            </p:nvSpPr>
            <p:spPr bwMode="auto">
              <a:xfrm>
                <a:off x="1310" y="1819"/>
                <a:ext cx="7"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25" name="Line 263"/>
              <p:cNvSpPr>
                <a:spLocks noChangeShapeType="1"/>
              </p:cNvSpPr>
              <p:nvPr/>
            </p:nvSpPr>
            <p:spPr bwMode="auto">
              <a:xfrm>
                <a:off x="992" y="2232"/>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26" name="Rectangle 264"/>
              <p:cNvSpPr>
                <a:spLocks noChangeArrowheads="1"/>
              </p:cNvSpPr>
              <p:nvPr/>
            </p:nvSpPr>
            <p:spPr bwMode="auto">
              <a:xfrm>
                <a:off x="992" y="2232"/>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27" name="Line 265"/>
              <p:cNvSpPr>
                <a:spLocks noChangeShapeType="1"/>
              </p:cNvSpPr>
              <p:nvPr/>
            </p:nvSpPr>
            <p:spPr bwMode="auto">
              <a:xfrm>
                <a:off x="206" y="2368"/>
                <a:ext cx="76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28" name="Rectangle 266"/>
              <p:cNvSpPr>
                <a:spLocks noChangeArrowheads="1"/>
              </p:cNvSpPr>
              <p:nvPr/>
            </p:nvSpPr>
            <p:spPr bwMode="auto">
              <a:xfrm>
                <a:off x="206" y="2368"/>
                <a:ext cx="76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29" name="Line 267"/>
              <p:cNvSpPr>
                <a:spLocks noChangeShapeType="1"/>
              </p:cNvSpPr>
              <p:nvPr/>
            </p:nvSpPr>
            <p:spPr bwMode="auto">
              <a:xfrm>
                <a:off x="992" y="2368"/>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30" name="Rectangle 268"/>
              <p:cNvSpPr>
                <a:spLocks noChangeArrowheads="1"/>
              </p:cNvSpPr>
              <p:nvPr/>
            </p:nvSpPr>
            <p:spPr bwMode="auto">
              <a:xfrm>
                <a:off x="992" y="2368"/>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31" name="Rectangle 269"/>
              <p:cNvSpPr>
                <a:spLocks noChangeArrowheads="1"/>
              </p:cNvSpPr>
              <p:nvPr/>
            </p:nvSpPr>
            <p:spPr bwMode="auto">
              <a:xfrm>
                <a:off x="206" y="2504"/>
                <a:ext cx="141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32" name="Line 270"/>
              <p:cNvSpPr>
                <a:spLocks noChangeShapeType="1"/>
              </p:cNvSpPr>
              <p:nvPr/>
            </p:nvSpPr>
            <p:spPr bwMode="auto">
              <a:xfrm>
                <a:off x="206" y="2653"/>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33" name="Rectangle 271"/>
              <p:cNvSpPr>
                <a:spLocks noChangeArrowheads="1"/>
              </p:cNvSpPr>
              <p:nvPr/>
            </p:nvSpPr>
            <p:spPr bwMode="auto">
              <a:xfrm>
                <a:off x="206" y="2653"/>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34" name="Line 272"/>
              <p:cNvSpPr>
                <a:spLocks noChangeShapeType="1"/>
              </p:cNvSpPr>
              <p:nvPr/>
            </p:nvSpPr>
            <p:spPr bwMode="auto">
              <a:xfrm>
                <a:off x="572" y="2104"/>
                <a:ext cx="0" cy="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35" name="Rectangle 273"/>
              <p:cNvSpPr>
                <a:spLocks noChangeArrowheads="1"/>
              </p:cNvSpPr>
              <p:nvPr/>
            </p:nvSpPr>
            <p:spPr bwMode="auto">
              <a:xfrm>
                <a:off x="572" y="2104"/>
                <a:ext cx="6" cy="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36" name="Line 274"/>
              <p:cNvSpPr>
                <a:spLocks noChangeShapeType="1"/>
              </p:cNvSpPr>
              <p:nvPr/>
            </p:nvSpPr>
            <p:spPr bwMode="auto">
              <a:xfrm>
                <a:off x="578" y="2653"/>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37" name="Rectangle 275"/>
              <p:cNvSpPr>
                <a:spLocks noChangeArrowheads="1"/>
              </p:cNvSpPr>
              <p:nvPr/>
            </p:nvSpPr>
            <p:spPr bwMode="auto">
              <a:xfrm>
                <a:off x="578" y="2653"/>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38" name="Line 276"/>
              <p:cNvSpPr>
                <a:spLocks noChangeShapeType="1"/>
              </p:cNvSpPr>
              <p:nvPr/>
            </p:nvSpPr>
            <p:spPr bwMode="auto">
              <a:xfrm>
                <a:off x="1310" y="2104"/>
                <a:ext cx="0" cy="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39" name="Rectangle 277"/>
              <p:cNvSpPr>
                <a:spLocks noChangeArrowheads="1"/>
              </p:cNvSpPr>
              <p:nvPr/>
            </p:nvSpPr>
            <p:spPr bwMode="auto">
              <a:xfrm>
                <a:off x="1310" y="2104"/>
                <a:ext cx="7" cy="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40" name="Line 278"/>
              <p:cNvSpPr>
                <a:spLocks noChangeShapeType="1"/>
              </p:cNvSpPr>
              <p:nvPr/>
            </p:nvSpPr>
            <p:spPr bwMode="auto">
              <a:xfrm>
                <a:off x="992" y="2653"/>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41" name="Rectangle 279"/>
              <p:cNvSpPr>
                <a:spLocks noChangeArrowheads="1"/>
              </p:cNvSpPr>
              <p:nvPr/>
            </p:nvSpPr>
            <p:spPr bwMode="auto">
              <a:xfrm>
                <a:off x="992" y="2653"/>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42" name="Line 280"/>
              <p:cNvSpPr>
                <a:spLocks noChangeShapeType="1"/>
              </p:cNvSpPr>
              <p:nvPr/>
            </p:nvSpPr>
            <p:spPr bwMode="auto">
              <a:xfrm>
                <a:off x="206" y="2788"/>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43" name="Rectangle 281"/>
              <p:cNvSpPr>
                <a:spLocks noChangeArrowheads="1"/>
              </p:cNvSpPr>
              <p:nvPr/>
            </p:nvSpPr>
            <p:spPr bwMode="auto">
              <a:xfrm>
                <a:off x="206" y="2788"/>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44" name="Line 282"/>
              <p:cNvSpPr>
                <a:spLocks noChangeShapeType="1"/>
              </p:cNvSpPr>
              <p:nvPr/>
            </p:nvSpPr>
            <p:spPr bwMode="auto">
              <a:xfrm>
                <a:off x="578" y="2788"/>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45" name="Rectangle 283"/>
              <p:cNvSpPr>
                <a:spLocks noChangeArrowheads="1"/>
              </p:cNvSpPr>
              <p:nvPr/>
            </p:nvSpPr>
            <p:spPr bwMode="auto">
              <a:xfrm>
                <a:off x="578" y="2788"/>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46" name="Line 284"/>
              <p:cNvSpPr>
                <a:spLocks noChangeShapeType="1"/>
              </p:cNvSpPr>
              <p:nvPr/>
            </p:nvSpPr>
            <p:spPr bwMode="auto">
              <a:xfrm>
                <a:off x="992" y="2788"/>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47" name="Rectangle 285"/>
              <p:cNvSpPr>
                <a:spLocks noChangeArrowheads="1"/>
              </p:cNvSpPr>
              <p:nvPr/>
            </p:nvSpPr>
            <p:spPr bwMode="auto">
              <a:xfrm>
                <a:off x="992" y="2788"/>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48" name="Line 286"/>
              <p:cNvSpPr>
                <a:spLocks noChangeShapeType="1"/>
              </p:cNvSpPr>
              <p:nvPr/>
            </p:nvSpPr>
            <p:spPr bwMode="auto">
              <a:xfrm>
                <a:off x="206" y="2924"/>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49" name="Rectangle 287"/>
              <p:cNvSpPr>
                <a:spLocks noChangeArrowheads="1"/>
              </p:cNvSpPr>
              <p:nvPr/>
            </p:nvSpPr>
            <p:spPr bwMode="auto">
              <a:xfrm>
                <a:off x="206" y="2924"/>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50" name="Line 288"/>
              <p:cNvSpPr>
                <a:spLocks noChangeShapeType="1"/>
              </p:cNvSpPr>
              <p:nvPr/>
            </p:nvSpPr>
            <p:spPr bwMode="auto">
              <a:xfrm>
                <a:off x="578" y="2924"/>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51" name="Rectangle 289"/>
              <p:cNvSpPr>
                <a:spLocks noChangeArrowheads="1"/>
              </p:cNvSpPr>
              <p:nvPr/>
            </p:nvSpPr>
            <p:spPr bwMode="auto">
              <a:xfrm>
                <a:off x="578" y="2924"/>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52" name="Line 290"/>
              <p:cNvSpPr>
                <a:spLocks noChangeShapeType="1"/>
              </p:cNvSpPr>
              <p:nvPr/>
            </p:nvSpPr>
            <p:spPr bwMode="auto">
              <a:xfrm>
                <a:off x="992" y="2924"/>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53" name="Rectangle 291"/>
              <p:cNvSpPr>
                <a:spLocks noChangeArrowheads="1"/>
              </p:cNvSpPr>
              <p:nvPr/>
            </p:nvSpPr>
            <p:spPr bwMode="auto">
              <a:xfrm>
                <a:off x="992" y="2924"/>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54" name="Line 292"/>
              <p:cNvSpPr>
                <a:spLocks noChangeShapeType="1"/>
              </p:cNvSpPr>
              <p:nvPr/>
            </p:nvSpPr>
            <p:spPr bwMode="auto">
              <a:xfrm>
                <a:off x="206" y="3059"/>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55" name="Rectangle 293"/>
              <p:cNvSpPr>
                <a:spLocks noChangeArrowheads="1"/>
              </p:cNvSpPr>
              <p:nvPr/>
            </p:nvSpPr>
            <p:spPr bwMode="auto">
              <a:xfrm>
                <a:off x="206" y="3059"/>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56" name="Line 294"/>
              <p:cNvSpPr>
                <a:spLocks noChangeShapeType="1"/>
              </p:cNvSpPr>
              <p:nvPr/>
            </p:nvSpPr>
            <p:spPr bwMode="auto">
              <a:xfrm>
                <a:off x="578" y="3059"/>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57" name="Rectangle 295"/>
              <p:cNvSpPr>
                <a:spLocks noChangeArrowheads="1"/>
              </p:cNvSpPr>
              <p:nvPr/>
            </p:nvSpPr>
            <p:spPr bwMode="auto">
              <a:xfrm>
                <a:off x="578" y="3059"/>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58" name="Line 296"/>
              <p:cNvSpPr>
                <a:spLocks noChangeShapeType="1"/>
              </p:cNvSpPr>
              <p:nvPr/>
            </p:nvSpPr>
            <p:spPr bwMode="auto">
              <a:xfrm>
                <a:off x="992" y="3059"/>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59" name="Rectangle 297"/>
              <p:cNvSpPr>
                <a:spLocks noChangeArrowheads="1"/>
              </p:cNvSpPr>
              <p:nvPr/>
            </p:nvSpPr>
            <p:spPr bwMode="auto">
              <a:xfrm>
                <a:off x="992" y="3059"/>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60" name="Line 298"/>
              <p:cNvSpPr>
                <a:spLocks noChangeShapeType="1"/>
              </p:cNvSpPr>
              <p:nvPr/>
            </p:nvSpPr>
            <p:spPr bwMode="auto">
              <a:xfrm>
                <a:off x="206" y="3195"/>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61" name="Rectangle 299"/>
              <p:cNvSpPr>
                <a:spLocks noChangeArrowheads="1"/>
              </p:cNvSpPr>
              <p:nvPr/>
            </p:nvSpPr>
            <p:spPr bwMode="auto">
              <a:xfrm>
                <a:off x="206" y="3195"/>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62" name="Line 300"/>
              <p:cNvSpPr>
                <a:spLocks noChangeShapeType="1"/>
              </p:cNvSpPr>
              <p:nvPr/>
            </p:nvSpPr>
            <p:spPr bwMode="auto">
              <a:xfrm>
                <a:off x="578" y="3195"/>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63" name="Rectangle 301"/>
              <p:cNvSpPr>
                <a:spLocks noChangeArrowheads="1"/>
              </p:cNvSpPr>
              <p:nvPr/>
            </p:nvSpPr>
            <p:spPr bwMode="auto">
              <a:xfrm>
                <a:off x="578" y="3195"/>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64" name="Line 302"/>
              <p:cNvSpPr>
                <a:spLocks noChangeShapeType="1"/>
              </p:cNvSpPr>
              <p:nvPr/>
            </p:nvSpPr>
            <p:spPr bwMode="auto">
              <a:xfrm>
                <a:off x="992" y="3195"/>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65" name="Rectangle 303"/>
              <p:cNvSpPr>
                <a:spLocks noChangeArrowheads="1"/>
              </p:cNvSpPr>
              <p:nvPr/>
            </p:nvSpPr>
            <p:spPr bwMode="auto">
              <a:xfrm>
                <a:off x="992" y="3195"/>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66" name="Rectangle 304"/>
              <p:cNvSpPr>
                <a:spLocks noChangeArrowheads="1"/>
              </p:cNvSpPr>
              <p:nvPr/>
            </p:nvSpPr>
            <p:spPr bwMode="auto">
              <a:xfrm>
                <a:off x="206" y="3331"/>
                <a:ext cx="141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67" name="Line 305"/>
              <p:cNvSpPr>
                <a:spLocks noChangeShapeType="1"/>
              </p:cNvSpPr>
              <p:nvPr/>
            </p:nvSpPr>
            <p:spPr bwMode="auto">
              <a:xfrm>
                <a:off x="206" y="3480"/>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68" name="Rectangle 306"/>
              <p:cNvSpPr>
                <a:spLocks noChangeArrowheads="1"/>
              </p:cNvSpPr>
              <p:nvPr/>
            </p:nvSpPr>
            <p:spPr bwMode="auto">
              <a:xfrm>
                <a:off x="206" y="3480"/>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69" name="Line 307"/>
              <p:cNvSpPr>
                <a:spLocks noChangeShapeType="1"/>
              </p:cNvSpPr>
              <p:nvPr/>
            </p:nvSpPr>
            <p:spPr bwMode="auto">
              <a:xfrm>
                <a:off x="572" y="2524"/>
                <a:ext cx="0" cy="8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70" name="Rectangle 308"/>
              <p:cNvSpPr>
                <a:spLocks noChangeArrowheads="1"/>
              </p:cNvSpPr>
              <p:nvPr/>
            </p:nvSpPr>
            <p:spPr bwMode="auto">
              <a:xfrm>
                <a:off x="572" y="2524"/>
                <a:ext cx="6" cy="8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71" name="Line 309"/>
              <p:cNvSpPr>
                <a:spLocks noChangeShapeType="1"/>
              </p:cNvSpPr>
              <p:nvPr/>
            </p:nvSpPr>
            <p:spPr bwMode="auto">
              <a:xfrm>
                <a:off x="578" y="3480"/>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72" name="Rectangle 310"/>
              <p:cNvSpPr>
                <a:spLocks noChangeArrowheads="1"/>
              </p:cNvSpPr>
              <p:nvPr/>
            </p:nvSpPr>
            <p:spPr bwMode="auto">
              <a:xfrm>
                <a:off x="578" y="3480"/>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73" name="Line 311"/>
              <p:cNvSpPr>
                <a:spLocks noChangeShapeType="1"/>
              </p:cNvSpPr>
              <p:nvPr/>
            </p:nvSpPr>
            <p:spPr bwMode="auto">
              <a:xfrm>
                <a:off x="1310" y="2524"/>
                <a:ext cx="0" cy="8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74" name="Rectangle 312"/>
              <p:cNvSpPr>
                <a:spLocks noChangeArrowheads="1"/>
              </p:cNvSpPr>
              <p:nvPr/>
            </p:nvSpPr>
            <p:spPr bwMode="auto">
              <a:xfrm>
                <a:off x="1310" y="2524"/>
                <a:ext cx="7" cy="8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75" name="Line 313"/>
              <p:cNvSpPr>
                <a:spLocks noChangeShapeType="1"/>
              </p:cNvSpPr>
              <p:nvPr/>
            </p:nvSpPr>
            <p:spPr bwMode="auto">
              <a:xfrm>
                <a:off x="992" y="3480"/>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76" name="Rectangle 314"/>
              <p:cNvSpPr>
                <a:spLocks noChangeArrowheads="1"/>
              </p:cNvSpPr>
              <p:nvPr/>
            </p:nvSpPr>
            <p:spPr bwMode="auto">
              <a:xfrm>
                <a:off x="992" y="3480"/>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77" name="Line 315"/>
              <p:cNvSpPr>
                <a:spLocks noChangeShapeType="1"/>
              </p:cNvSpPr>
              <p:nvPr/>
            </p:nvSpPr>
            <p:spPr bwMode="auto">
              <a:xfrm>
                <a:off x="206" y="3615"/>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78" name="Rectangle 316"/>
              <p:cNvSpPr>
                <a:spLocks noChangeArrowheads="1"/>
              </p:cNvSpPr>
              <p:nvPr/>
            </p:nvSpPr>
            <p:spPr bwMode="auto">
              <a:xfrm>
                <a:off x="206" y="3615"/>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79" name="Line 317"/>
              <p:cNvSpPr>
                <a:spLocks noChangeShapeType="1"/>
              </p:cNvSpPr>
              <p:nvPr/>
            </p:nvSpPr>
            <p:spPr bwMode="auto">
              <a:xfrm>
                <a:off x="578" y="3615"/>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80" name="Rectangle 318"/>
              <p:cNvSpPr>
                <a:spLocks noChangeArrowheads="1"/>
              </p:cNvSpPr>
              <p:nvPr/>
            </p:nvSpPr>
            <p:spPr bwMode="auto">
              <a:xfrm>
                <a:off x="578" y="3615"/>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81" name="Line 319"/>
              <p:cNvSpPr>
                <a:spLocks noChangeShapeType="1"/>
              </p:cNvSpPr>
              <p:nvPr/>
            </p:nvSpPr>
            <p:spPr bwMode="auto">
              <a:xfrm>
                <a:off x="992" y="3615"/>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82" name="Rectangle 320"/>
              <p:cNvSpPr>
                <a:spLocks noChangeArrowheads="1"/>
              </p:cNvSpPr>
              <p:nvPr/>
            </p:nvSpPr>
            <p:spPr bwMode="auto">
              <a:xfrm>
                <a:off x="992" y="3615"/>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83" name="Line 321"/>
              <p:cNvSpPr>
                <a:spLocks noChangeShapeType="1"/>
              </p:cNvSpPr>
              <p:nvPr/>
            </p:nvSpPr>
            <p:spPr bwMode="auto">
              <a:xfrm>
                <a:off x="206" y="3751"/>
                <a:ext cx="36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84" name="Rectangle 322"/>
              <p:cNvSpPr>
                <a:spLocks noChangeArrowheads="1"/>
              </p:cNvSpPr>
              <p:nvPr/>
            </p:nvSpPr>
            <p:spPr bwMode="auto">
              <a:xfrm>
                <a:off x="206" y="3751"/>
                <a:ext cx="36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85" name="Line 323"/>
              <p:cNvSpPr>
                <a:spLocks noChangeShapeType="1"/>
              </p:cNvSpPr>
              <p:nvPr/>
            </p:nvSpPr>
            <p:spPr bwMode="auto">
              <a:xfrm>
                <a:off x="578" y="3751"/>
                <a:ext cx="3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86" name="Rectangle 324"/>
              <p:cNvSpPr>
                <a:spLocks noChangeArrowheads="1"/>
              </p:cNvSpPr>
              <p:nvPr/>
            </p:nvSpPr>
            <p:spPr bwMode="auto">
              <a:xfrm>
                <a:off x="578" y="3751"/>
                <a:ext cx="3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87" name="Line 325"/>
              <p:cNvSpPr>
                <a:spLocks noChangeShapeType="1"/>
              </p:cNvSpPr>
              <p:nvPr/>
            </p:nvSpPr>
            <p:spPr bwMode="auto">
              <a:xfrm>
                <a:off x="992" y="3751"/>
                <a:ext cx="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88" name="Rectangle 326"/>
              <p:cNvSpPr>
                <a:spLocks noChangeArrowheads="1"/>
              </p:cNvSpPr>
              <p:nvPr/>
            </p:nvSpPr>
            <p:spPr bwMode="auto">
              <a:xfrm>
                <a:off x="992" y="3751"/>
                <a:ext cx="60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89" name="Rectangle 327"/>
              <p:cNvSpPr>
                <a:spLocks noChangeArrowheads="1"/>
              </p:cNvSpPr>
              <p:nvPr/>
            </p:nvSpPr>
            <p:spPr bwMode="auto">
              <a:xfrm>
                <a:off x="206" y="3887"/>
                <a:ext cx="141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90" name="Rectangle 328"/>
              <p:cNvSpPr>
                <a:spLocks noChangeArrowheads="1"/>
              </p:cNvSpPr>
              <p:nvPr/>
            </p:nvSpPr>
            <p:spPr bwMode="auto">
              <a:xfrm>
                <a:off x="185" y="551"/>
                <a:ext cx="21" cy="33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91" name="Line 329"/>
              <p:cNvSpPr>
                <a:spLocks noChangeShapeType="1"/>
              </p:cNvSpPr>
              <p:nvPr/>
            </p:nvSpPr>
            <p:spPr bwMode="auto">
              <a:xfrm>
                <a:off x="572" y="3351"/>
                <a:ext cx="0" cy="5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92" name="Rectangle 330"/>
              <p:cNvSpPr>
                <a:spLocks noChangeArrowheads="1"/>
              </p:cNvSpPr>
              <p:nvPr/>
            </p:nvSpPr>
            <p:spPr bwMode="auto">
              <a:xfrm>
                <a:off x="572" y="3351"/>
                <a:ext cx="6" cy="5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93" name="Rectangle 331"/>
              <p:cNvSpPr>
                <a:spLocks noChangeArrowheads="1"/>
              </p:cNvSpPr>
              <p:nvPr/>
            </p:nvSpPr>
            <p:spPr bwMode="auto">
              <a:xfrm>
                <a:off x="972" y="572"/>
                <a:ext cx="20" cy="33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94" name="Line 332"/>
              <p:cNvSpPr>
                <a:spLocks noChangeShapeType="1"/>
              </p:cNvSpPr>
              <p:nvPr/>
            </p:nvSpPr>
            <p:spPr bwMode="auto">
              <a:xfrm>
                <a:off x="1310" y="3351"/>
                <a:ext cx="0" cy="5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95" name="Rectangle 333"/>
              <p:cNvSpPr>
                <a:spLocks noChangeArrowheads="1"/>
              </p:cNvSpPr>
              <p:nvPr/>
            </p:nvSpPr>
            <p:spPr bwMode="auto">
              <a:xfrm>
                <a:off x="1310" y="3351"/>
                <a:ext cx="7" cy="5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96" name="Rectangle 334"/>
              <p:cNvSpPr>
                <a:spLocks noChangeArrowheads="1"/>
              </p:cNvSpPr>
              <p:nvPr/>
            </p:nvSpPr>
            <p:spPr bwMode="auto">
              <a:xfrm>
                <a:off x="1595" y="572"/>
                <a:ext cx="21" cy="33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97" name="Line 335"/>
              <p:cNvSpPr>
                <a:spLocks noChangeShapeType="1"/>
              </p:cNvSpPr>
              <p:nvPr/>
            </p:nvSpPr>
            <p:spPr bwMode="auto">
              <a:xfrm>
                <a:off x="192" y="3907"/>
                <a:ext cx="1" cy="27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98" name="Rectangle 336"/>
              <p:cNvSpPr>
                <a:spLocks noChangeArrowheads="1"/>
              </p:cNvSpPr>
              <p:nvPr/>
            </p:nvSpPr>
            <p:spPr bwMode="auto">
              <a:xfrm>
                <a:off x="192" y="3907"/>
                <a:ext cx="7" cy="27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999" name="Line 337"/>
              <p:cNvSpPr>
                <a:spLocks noChangeShapeType="1"/>
              </p:cNvSpPr>
              <p:nvPr/>
            </p:nvSpPr>
            <p:spPr bwMode="auto">
              <a:xfrm>
                <a:off x="572" y="3907"/>
                <a:ext cx="1" cy="27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00" name="Rectangle 338"/>
              <p:cNvSpPr>
                <a:spLocks noChangeArrowheads="1"/>
              </p:cNvSpPr>
              <p:nvPr/>
            </p:nvSpPr>
            <p:spPr bwMode="auto">
              <a:xfrm>
                <a:off x="572" y="3907"/>
                <a:ext cx="6" cy="27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01" name="Line 339"/>
              <p:cNvSpPr>
                <a:spLocks noChangeShapeType="1"/>
              </p:cNvSpPr>
              <p:nvPr/>
            </p:nvSpPr>
            <p:spPr bwMode="auto">
              <a:xfrm>
                <a:off x="978" y="3907"/>
                <a:ext cx="1" cy="27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02" name="Rectangle 340"/>
              <p:cNvSpPr>
                <a:spLocks noChangeArrowheads="1"/>
              </p:cNvSpPr>
              <p:nvPr/>
            </p:nvSpPr>
            <p:spPr bwMode="auto">
              <a:xfrm>
                <a:off x="978" y="3907"/>
                <a:ext cx="7" cy="27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03" name="Line 341"/>
              <p:cNvSpPr>
                <a:spLocks noChangeShapeType="1"/>
              </p:cNvSpPr>
              <p:nvPr/>
            </p:nvSpPr>
            <p:spPr bwMode="auto">
              <a:xfrm>
                <a:off x="1310" y="3907"/>
                <a:ext cx="1" cy="27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04" name="Rectangle 342"/>
              <p:cNvSpPr>
                <a:spLocks noChangeArrowheads="1"/>
              </p:cNvSpPr>
              <p:nvPr/>
            </p:nvSpPr>
            <p:spPr bwMode="auto">
              <a:xfrm>
                <a:off x="1310" y="3907"/>
                <a:ext cx="7" cy="27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05" name="Line 343"/>
              <p:cNvSpPr>
                <a:spLocks noChangeShapeType="1"/>
              </p:cNvSpPr>
              <p:nvPr/>
            </p:nvSpPr>
            <p:spPr bwMode="auto">
              <a:xfrm>
                <a:off x="1602" y="3907"/>
                <a:ext cx="1" cy="27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06" name="Rectangle 344"/>
              <p:cNvSpPr>
                <a:spLocks noChangeArrowheads="1"/>
              </p:cNvSpPr>
              <p:nvPr/>
            </p:nvSpPr>
            <p:spPr bwMode="auto">
              <a:xfrm>
                <a:off x="1602" y="3907"/>
                <a:ext cx="7" cy="27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07" name="Line 345"/>
              <p:cNvSpPr>
                <a:spLocks noChangeShapeType="1"/>
              </p:cNvSpPr>
              <p:nvPr/>
            </p:nvSpPr>
            <p:spPr bwMode="auto">
              <a:xfrm>
                <a:off x="1785" y="1954"/>
                <a:ext cx="1" cy="22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08" name="Rectangle 346"/>
              <p:cNvSpPr>
                <a:spLocks noChangeArrowheads="1"/>
              </p:cNvSpPr>
              <p:nvPr/>
            </p:nvSpPr>
            <p:spPr bwMode="auto">
              <a:xfrm>
                <a:off x="1785" y="1954"/>
                <a:ext cx="7" cy="223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09" name="Line 347"/>
              <p:cNvSpPr>
                <a:spLocks noChangeShapeType="1"/>
              </p:cNvSpPr>
              <p:nvPr/>
            </p:nvSpPr>
            <p:spPr bwMode="auto">
              <a:xfrm>
                <a:off x="2137" y="1954"/>
                <a:ext cx="1" cy="22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10" name="Rectangle 348"/>
              <p:cNvSpPr>
                <a:spLocks noChangeArrowheads="1"/>
              </p:cNvSpPr>
              <p:nvPr/>
            </p:nvSpPr>
            <p:spPr bwMode="auto">
              <a:xfrm>
                <a:off x="2137" y="1954"/>
                <a:ext cx="7" cy="223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11" name="Line 349"/>
              <p:cNvSpPr>
                <a:spLocks noChangeShapeType="1"/>
              </p:cNvSpPr>
              <p:nvPr/>
            </p:nvSpPr>
            <p:spPr bwMode="auto">
              <a:xfrm>
                <a:off x="2571" y="1954"/>
                <a:ext cx="1" cy="22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12" name="Rectangle 350"/>
              <p:cNvSpPr>
                <a:spLocks noChangeArrowheads="1"/>
              </p:cNvSpPr>
              <p:nvPr/>
            </p:nvSpPr>
            <p:spPr bwMode="auto">
              <a:xfrm>
                <a:off x="2571" y="1954"/>
                <a:ext cx="7" cy="223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13" name="Line 351"/>
              <p:cNvSpPr>
                <a:spLocks noChangeShapeType="1"/>
              </p:cNvSpPr>
              <p:nvPr/>
            </p:nvSpPr>
            <p:spPr bwMode="auto">
              <a:xfrm>
                <a:off x="3344" y="1954"/>
                <a:ext cx="1" cy="22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14" name="Rectangle 352"/>
              <p:cNvSpPr>
                <a:spLocks noChangeArrowheads="1"/>
              </p:cNvSpPr>
              <p:nvPr/>
            </p:nvSpPr>
            <p:spPr bwMode="auto">
              <a:xfrm>
                <a:off x="3344" y="1954"/>
                <a:ext cx="7" cy="223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15" name="Line 353"/>
              <p:cNvSpPr>
                <a:spLocks noChangeShapeType="1"/>
              </p:cNvSpPr>
              <p:nvPr/>
            </p:nvSpPr>
            <p:spPr bwMode="auto">
              <a:xfrm>
                <a:off x="3778" y="558"/>
                <a:ext cx="1" cy="362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16" name="Rectangle 354"/>
              <p:cNvSpPr>
                <a:spLocks noChangeArrowheads="1"/>
              </p:cNvSpPr>
              <p:nvPr/>
            </p:nvSpPr>
            <p:spPr bwMode="auto">
              <a:xfrm>
                <a:off x="3778" y="558"/>
                <a:ext cx="7" cy="362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17" name="Line 355"/>
              <p:cNvSpPr>
                <a:spLocks noChangeShapeType="1"/>
              </p:cNvSpPr>
              <p:nvPr/>
            </p:nvSpPr>
            <p:spPr bwMode="auto">
              <a:xfrm>
                <a:off x="4212" y="558"/>
                <a:ext cx="1" cy="362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18" name="Rectangle 356"/>
              <p:cNvSpPr>
                <a:spLocks noChangeArrowheads="1"/>
              </p:cNvSpPr>
              <p:nvPr/>
            </p:nvSpPr>
            <p:spPr bwMode="auto">
              <a:xfrm>
                <a:off x="4212" y="558"/>
                <a:ext cx="6" cy="362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19" name="Line 357"/>
              <p:cNvSpPr>
                <a:spLocks noChangeShapeType="1"/>
              </p:cNvSpPr>
              <p:nvPr/>
            </p:nvSpPr>
            <p:spPr bwMode="auto">
              <a:xfrm>
                <a:off x="4646" y="558"/>
                <a:ext cx="1" cy="362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20" name="Rectangle 358"/>
              <p:cNvSpPr>
                <a:spLocks noChangeArrowheads="1"/>
              </p:cNvSpPr>
              <p:nvPr/>
            </p:nvSpPr>
            <p:spPr bwMode="auto">
              <a:xfrm>
                <a:off x="4646" y="558"/>
                <a:ext cx="6" cy="362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21" name="Line 359"/>
              <p:cNvSpPr>
                <a:spLocks noChangeShapeType="1"/>
              </p:cNvSpPr>
              <p:nvPr/>
            </p:nvSpPr>
            <p:spPr bwMode="auto">
              <a:xfrm>
                <a:off x="5079" y="558"/>
                <a:ext cx="1" cy="362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22" name="Rectangle 360"/>
              <p:cNvSpPr>
                <a:spLocks noChangeArrowheads="1"/>
              </p:cNvSpPr>
              <p:nvPr/>
            </p:nvSpPr>
            <p:spPr bwMode="auto">
              <a:xfrm>
                <a:off x="5079" y="558"/>
                <a:ext cx="7" cy="362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23" name="Line 361"/>
              <p:cNvSpPr>
                <a:spLocks noChangeShapeType="1"/>
              </p:cNvSpPr>
              <p:nvPr/>
            </p:nvSpPr>
            <p:spPr bwMode="auto">
              <a:xfrm>
                <a:off x="5513" y="558"/>
                <a:ext cx="1" cy="362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24" name="Rectangle 362"/>
              <p:cNvSpPr>
                <a:spLocks noChangeArrowheads="1"/>
              </p:cNvSpPr>
              <p:nvPr/>
            </p:nvSpPr>
            <p:spPr bwMode="auto">
              <a:xfrm>
                <a:off x="5513" y="558"/>
                <a:ext cx="7" cy="362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25" name="Line 363"/>
              <p:cNvSpPr>
                <a:spLocks noChangeShapeType="1"/>
              </p:cNvSpPr>
              <p:nvPr/>
            </p:nvSpPr>
            <p:spPr bwMode="auto">
              <a:xfrm>
                <a:off x="1616" y="558"/>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26" name="Rectangle 364"/>
              <p:cNvSpPr>
                <a:spLocks noChangeArrowheads="1"/>
              </p:cNvSpPr>
              <p:nvPr/>
            </p:nvSpPr>
            <p:spPr bwMode="auto">
              <a:xfrm>
                <a:off x="1616" y="558"/>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27" name="Line 365"/>
              <p:cNvSpPr>
                <a:spLocks noChangeShapeType="1"/>
              </p:cNvSpPr>
              <p:nvPr/>
            </p:nvSpPr>
            <p:spPr bwMode="auto">
              <a:xfrm>
                <a:off x="3351" y="700"/>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28" name="Rectangle 366"/>
              <p:cNvSpPr>
                <a:spLocks noChangeArrowheads="1"/>
              </p:cNvSpPr>
              <p:nvPr/>
            </p:nvSpPr>
            <p:spPr bwMode="auto">
              <a:xfrm>
                <a:off x="3351" y="700"/>
                <a:ext cx="217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29" name="Line 367"/>
              <p:cNvSpPr>
                <a:spLocks noChangeShapeType="1"/>
              </p:cNvSpPr>
              <p:nvPr/>
            </p:nvSpPr>
            <p:spPr bwMode="auto">
              <a:xfrm>
                <a:off x="3351" y="836"/>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30" name="Rectangle 368"/>
              <p:cNvSpPr>
                <a:spLocks noChangeArrowheads="1"/>
              </p:cNvSpPr>
              <p:nvPr/>
            </p:nvSpPr>
            <p:spPr bwMode="auto">
              <a:xfrm>
                <a:off x="3351" y="836"/>
                <a:ext cx="217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31" name="Line 369"/>
              <p:cNvSpPr>
                <a:spLocks noChangeShapeType="1"/>
              </p:cNvSpPr>
              <p:nvPr/>
            </p:nvSpPr>
            <p:spPr bwMode="auto">
              <a:xfrm>
                <a:off x="3351" y="972"/>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32" name="Rectangle 370"/>
              <p:cNvSpPr>
                <a:spLocks noChangeArrowheads="1"/>
              </p:cNvSpPr>
              <p:nvPr/>
            </p:nvSpPr>
            <p:spPr bwMode="auto">
              <a:xfrm>
                <a:off x="3351" y="972"/>
                <a:ext cx="217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33" name="Line 371"/>
              <p:cNvSpPr>
                <a:spLocks noChangeShapeType="1"/>
              </p:cNvSpPr>
              <p:nvPr/>
            </p:nvSpPr>
            <p:spPr bwMode="auto">
              <a:xfrm>
                <a:off x="3351" y="1114"/>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34" name="Rectangle 372"/>
              <p:cNvSpPr>
                <a:spLocks noChangeArrowheads="1"/>
              </p:cNvSpPr>
              <p:nvPr/>
            </p:nvSpPr>
            <p:spPr bwMode="auto">
              <a:xfrm>
                <a:off x="3351" y="1114"/>
                <a:ext cx="217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35" name="Line 373"/>
              <p:cNvSpPr>
                <a:spLocks noChangeShapeType="1"/>
              </p:cNvSpPr>
              <p:nvPr/>
            </p:nvSpPr>
            <p:spPr bwMode="auto">
              <a:xfrm>
                <a:off x="3351" y="1256"/>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36" name="Rectangle 374"/>
              <p:cNvSpPr>
                <a:spLocks noChangeArrowheads="1"/>
              </p:cNvSpPr>
              <p:nvPr/>
            </p:nvSpPr>
            <p:spPr bwMode="auto">
              <a:xfrm>
                <a:off x="3351" y="1256"/>
                <a:ext cx="217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37" name="Line 375"/>
              <p:cNvSpPr>
                <a:spLocks noChangeShapeType="1"/>
              </p:cNvSpPr>
              <p:nvPr/>
            </p:nvSpPr>
            <p:spPr bwMode="auto">
              <a:xfrm>
                <a:off x="3351" y="1392"/>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38" name="Rectangle 376"/>
              <p:cNvSpPr>
                <a:spLocks noChangeArrowheads="1"/>
              </p:cNvSpPr>
              <p:nvPr/>
            </p:nvSpPr>
            <p:spPr bwMode="auto">
              <a:xfrm>
                <a:off x="3351" y="1392"/>
                <a:ext cx="217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39" name="Line 377"/>
              <p:cNvSpPr>
                <a:spLocks noChangeShapeType="1"/>
              </p:cNvSpPr>
              <p:nvPr/>
            </p:nvSpPr>
            <p:spPr bwMode="auto">
              <a:xfrm>
                <a:off x="3351" y="1527"/>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40" name="Rectangle 378"/>
              <p:cNvSpPr>
                <a:spLocks noChangeArrowheads="1"/>
              </p:cNvSpPr>
              <p:nvPr/>
            </p:nvSpPr>
            <p:spPr bwMode="auto">
              <a:xfrm>
                <a:off x="3351" y="1527"/>
                <a:ext cx="217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41" name="Line 379"/>
              <p:cNvSpPr>
                <a:spLocks noChangeShapeType="1"/>
              </p:cNvSpPr>
              <p:nvPr/>
            </p:nvSpPr>
            <p:spPr bwMode="auto">
              <a:xfrm>
                <a:off x="3351" y="1663"/>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42" name="Rectangle 380"/>
              <p:cNvSpPr>
                <a:spLocks noChangeArrowheads="1"/>
              </p:cNvSpPr>
              <p:nvPr/>
            </p:nvSpPr>
            <p:spPr bwMode="auto">
              <a:xfrm>
                <a:off x="3351" y="1663"/>
                <a:ext cx="217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43" name="Line 381"/>
              <p:cNvSpPr>
                <a:spLocks noChangeShapeType="1"/>
              </p:cNvSpPr>
              <p:nvPr/>
            </p:nvSpPr>
            <p:spPr bwMode="auto">
              <a:xfrm>
                <a:off x="3351" y="1805"/>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44" name="Rectangle 382"/>
              <p:cNvSpPr>
                <a:spLocks noChangeArrowheads="1"/>
              </p:cNvSpPr>
              <p:nvPr/>
            </p:nvSpPr>
            <p:spPr bwMode="auto">
              <a:xfrm>
                <a:off x="3351" y="1805"/>
                <a:ext cx="217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45" name="Line 383"/>
              <p:cNvSpPr>
                <a:spLocks noChangeShapeType="1"/>
              </p:cNvSpPr>
              <p:nvPr/>
            </p:nvSpPr>
            <p:spPr bwMode="auto">
              <a:xfrm>
                <a:off x="3351" y="1948"/>
                <a:ext cx="2169"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46" name="Rectangle 384"/>
              <p:cNvSpPr>
                <a:spLocks noChangeArrowheads="1"/>
              </p:cNvSpPr>
              <p:nvPr/>
            </p:nvSpPr>
            <p:spPr bwMode="auto">
              <a:xfrm>
                <a:off x="3351" y="1948"/>
                <a:ext cx="217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47" name="Line 385"/>
              <p:cNvSpPr>
                <a:spLocks noChangeShapeType="1"/>
              </p:cNvSpPr>
              <p:nvPr/>
            </p:nvSpPr>
            <p:spPr bwMode="auto">
              <a:xfrm>
                <a:off x="1616" y="2090"/>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48" name="Rectangle 386"/>
              <p:cNvSpPr>
                <a:spLocks noChangeArrowheads="1"/>
              </p:cNvSpPr>
              <p:nvPr/>
            </p:nvSpPr>
            <p:spPr bwMode="auto">
              <a:xfrm>
                <a:off x="1616" y="2090"/>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49" name="Line 387"/>
              <p:cNvSpPr>
                <a:spLocks noChangeShapeType="1"/>
              </p:cNvSpPr>
              <p:nvPr/>
            </p:nvSpPr>
            <p:spPr bwMode="auto">
              <a:xfrm>
                <a:off x="1616" y="2232"/>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50" name="Rectangle 388"/>
              <p:cNvSpPr>
                <a:spLocks noChangeArrowheads="1"/>
              </p:cNvSpPr>
              <p:nvPr/>
            </p:nvSpPr>
            <p:spPr bwMode="auto">
              <a:xfrm>
                <a:off x="1616" y="2232"/>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51" name="Line 389"/>
              <p:cNvSpPr>
                <a:spLocks noChangeShapeType="1"/>
              </p:cNvSpPr>
              <p:nvPr/>
            </p:nvSpPr>
            <p:spPr bwMode="auto">
              <a:xfrm>
                <a:off x="1616" y="2368"/>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52" name="Rectangle 390"/>
              <p:cNvSpPr>
                <a:spLocks noChangeArrowheads="1"/>
              </p:cNvSpPr>
              <p:nvPr/>
            </p:nvSpPr>
            <p:spPr bwMode="auto">
              <a:xfrm>
                <a:off x="1616" y="2368"/>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53" name="Line 391"/>
              <p:cNvSpPr>
                <a:spLocks noChangeShapeType="1"/>
              </p:cNvSpPr>
              <p:nvPr/>
            </p:nvSpPr>
            <p:spPr bwMode="auto">
              <a:xfrm>
                <a:off x="1616" y="2510"/>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54" name="Rectangle 392"/>
              <p:cNvSpPr>
                <a:spLocks noChangeArrowheads="1"/>
              </p:cNvSpPr>
              <p:nvPr/>
            </p:nvSpPr>
            <p:spPr bwMode="auto">
              <a:xfrm>
                <a:off x="1616" y="2510"/>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55" name="Line 393"/>
              <p:cNvSpPr>
                <a:spLocks noChangeShapeType="1"/>
              </p:cNvSpPr>
              <p:nvPr/>
            </p:nvSpPr>
            <p:spPr bwMode="auto">
              <a:xfrm>
                <a:off x="1616" y="2653"/>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56" name="Rectangle 394"/>
              <p:cNvSpPr>
                <a:spLocks noChangeArrowheads="1"/>
              </p:cNvSpPr>
              <p:nvPr/>
            </p:nvSpPr>
            <p:spPr bwMode="auto">
              <a:xfrm>
                <a:off x="1616" y="2653"/>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57" name="Line 395"/>
              <p:cNvSpPr>
                <a:spLocks noChangeShapeType="1"/>
              </p:cNvSpPr>
              <p:nvPr/>
            </p:nvSpPr>
            <p:spPr bwMode="auto">
              <a:xfrm>
                <a:off x="1616" y="2788"/>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58" name="Rectangle 396"/>
              <p:cNvSpPr>
                <a:spLocks noChangeArrowheads="1"/>
              </p:cNvSpPr>
              <p:nvPr/>
            </p:nvSpPr>
            <p:spPr bwMode="auto">
              <a:xfrm>
                <a:off x="1616" y="2788"/>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59" name="Line 397"/>
              <p:cNvSpPr>
                <a:spLocks noChangeShapeType="1"/>
              </p:cNvSpPr>
              <p:nvPr/>
            </p:nvSpPr>
            <p:spPr bwMode="auto">
              <a:xfrm>
                <a:off x="1616" y="2924"/>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60" name="Rectangle 398"/>
              <p:cNvSpPr>
                <a:spLocks noChangeArrowheads="1"/>
              </p:cNvSpPr>
              <p:nvPr/>
            </p:nvSpPr>
            <p:spPr bwMode="auto">
              <a:xfrm>
                <a:off x="1616" y="2924"/>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61" name="Line 399"/>
              <p:cNvSpPr>
                <a:spLocks noChangeShapeType="1"/>
              </p:cNvSpPr>
              <p:nvPr/>
            </p:nvSpPr>
            <p:spPr bwMode="auto">
              <a:xfrm>
                <a:off x="1616" y="3059"/>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62" name="Rectangle 400"/>
              <p:cNvSpPr>
                <a:spLocks noChangeArrowheads="1"/>
              </p:cNvSpPr>
              <p:nvPr/>
            </p:nvSpPr>
            <p:spPr bwMode="auto">
              <a:xfrm>
                <a:off x="1616" y="3059"/>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63" name="Line 401"/>
              <p:cNvSpPr>
                <a:spLocks noChangeShapeType="1"/>
              </p:cNvSpPr>
              <p:nvPr/>
            </p:nvSpPr>
            <p:spPr bwMode="auto">
              <a:xfrm>
                <a:off x="1616" y="3195"/>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64" name="Rectangle 402"/>
              <p:cNvSpPr>
                <a:spLocks noChangeArrowheads="1"/>
              </p:cNvSpPr>
              <p:nvPr/>
            </p:nvSpPr>
            <p:spPr bwMode="auto">
              <a:xfrm>
                <a:off x="1616" y="3195"/>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65" name="Line 403"/>
              <p:cNvSpPr>
                <a:spLocks noChangeShapeType="1"/>
              </p:cNvSpPr>
              <p:nvPr/>
            </p:nvSpPr>
            <p:spPr bwMode="auto">
              <a:xfrm>
                <a:off x="1616" y="3337"/>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66" name="Rectangle 404"/>
              <p:cNvSpPr>
                <a:spLocks noChangeArrowheads="1"/>
              </p:cNvSpPr>
              <p:nvPr/>
            </p:nvSpPr>
            <p:spPr bwMode="auto">
              <a:xfrm>
                <a:off x="1616" y="3337"/>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067" name="Line 405"/>
              <p:cNvSpPr>
                <a:spLocks noChangeShapeType="1"/>
              </p:cNvSpPr>
              <p:nvPr/>
            </p:nvSpPr>
            <p:spPr bwMode="auto">
              <a:xfrm>
                <a:off x="1616" y="3480"/>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407"/>
            <p:cNvSpPr>
              <a:spLocks noChangeArrowheads="1"/>
            </p:cNvSpPr>
            <p:nvPr/>
          </p:nvSpPr>
          <p:spPr bwMode="auto">
            <a:xfrm>
              <a:off x="1616" y="3480"/>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408"/>
            <p:cNvSpPr>
              <a:spLocks noChangeShapeType="1"/>
            </p:cNvSpPr>
            <p:nvPr/>
          </p:nvSpPr>
          <p:spPr bwMode="auto">
            <a:xfrm>
              <a:off x="1616" y="3615"/>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409"/>
            <p:cNvSpPr>
              <a:spLocks noChangeArrowheads="1"/>
            </p:cNvSpPr>
            <p:nvPr/>
          </p:nvSpPr>
          <p:spPr bwMode="auto">
            <a:xfrm>
              <a:off x="1616" y="3615"/>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10"/>
            <p:cNvSpPr>
              <a:spLocks noChangeShapeType="1"/>
            </p:cNvSpPr>
            <p:nvPr/>
          </p:nvSpPr>
          <p:spPr bwMode="auto">
            <a:xfrm>
              <a:off x="1616" y="3751"/>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11"/>
            <p:cNvSpPr>
              <a:spLocks noChangeArrowheads="1"/>
            </p:cNvSpPr>
            <p:nvPr/>
          </p:nvSpPr>
          <p:spPr bwMode="auto">
            <a:xfrm>
              <a:off x="1616" y="3751"/>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412"/>
            <p:cNvSpPr>
              <a:spLocks noChangeShapeType="1"/>
            </p:cNvSpPr>
            <p:nvPr/>
          </p:nvSpPr>
          <p:spPr bwMode="auto">
            <a:xfrm>
              <a:off x="1616" y="3893"/>
              <a:ext cx="3904"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413"/>
            <p:cNvSpPr>
              <a:spLocks noChangeArrowheads="1"/>
            </p:cNvSpPr>
            <p:nvPr/>
          </p:nvSpPr>
          <p:spPr bwMode="auto">
            <a:xfrm>
              <a:off x="1616" y="3893"/>
              <a:ext cx="3911"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414"/>
            <p:cNvSpPr>
              <a:spLocks noChangeShapeType="1"/>
            </p:cNvSpPr>
            <p:nvPr/>
          </p:nvSpPr>
          <p:spPr bwMode="auto">
            <a:xfrm>
              <a:off x="192" y="4036"/>
              <a:ext cx="532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415"/>
            <p:cNvSpPr>
              <a:spLocks noChangeArrowheads="1"/>
            </p:cNvSpPr>
            <p:nvPr/>
          </p:nvSpPr>
          <p:spPr bwMode="auto">
            <a:xfrm>
              <a:off x="192" y="4036"/>
              <a:ext cx="5335"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Line 416"/>
            <p:cNvSpPr>
              <a:spLocks noChangeShapeType="1"/>
            </p:cNvSpPr>
            <p:nvPr/>
          </p:nvSpPr>
          <p:spPr bwMode="auto">
            <a:xfrm>
              <a:off x="192" y="4171"/>
              <a:ext cx="532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417"/>
            <p:cNvSpPr>
              <a:spLocks noChangeArrowheads="1"/>
            </p:cNvSpPr>
            <p:nvPr/>
          </p:nvSpPr>
          <p:spPr bwMode="auto">
            <a:xfrm>
              <a:off x="192" y="4171"/>
              <a:ext cx="5335"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418"/>
            <p:cNvSpPr>
              <a:spLocks noChangeArrowheads="1"/>
            </p:cNvSpPr>
            <p:nvPr/>
          </p:nvSpPr>
          <p:spPr bwMode="auto">
            <a:xfrm>
              <a:off x="1965" y="2121"/>
              <a:ext cx="2087" cy="19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19"/>
            <p:cNvSpPr>
              <a:spLocks/>
            </p:cNvSpPr>
            <p:nvPr/>
          </p:nvSpPr>
          <p:spPr bwMode="auto">
            <a:xfrm>
              <a:off x="2531" y="2604"/>
              <a:ext cx="1184" cy="1338"/>
            </a:xfrm>
            <a:custGeom>
              <a:avLst/>
              <a:gdLst>
                <a:gd name="T0" fmla="*/ 1126 w 2793"/>
                <a:gd name="T1" fmla="*/ 1492 h 3158"/>
                <a:gd name="T2" fmla="*/ 0 w 2793"/>
                <a:gd name="T3" fmla="*/ 2468 h 3158"/>
                <a:gd name="T4" fmla="*/ 2103 w 2793"/>
                <a:gd name="T5" fmla="*/ 2618 h 3158"/>
                <a:gd name="T6" fmla="*/ 2253 w 2793"/>
                <a:gd name="T7" fmla="*/ 515 h 3158"/>
                <a:gd name="T8" fmla="*/ 1126 w 2793"/>
                <a:gd name="T9" fmla="*/ 0 h 3158"/>
                <a:gd name="T10" fmla="*/ 1126 w 2793"/>
                <a:gd name="T11" fmla="*/ 1492 h 3158"/>
              </a:gdLst>
              <a:ahLst/>
              <a:cxnLst>
                <a:cxn ang="0">
                  <a:pos x="T0" y="T1"/>
                </a:cxn>
                <a:cxn ang="0">
                  <a:pos x="T2" y="T3"/>
                </a:cxn>
                <a:cxn ang="0">
                  <a:pos x="T4" y="T5"/>
                </a:cxn>
                <a:cxn ang="0">
                  <a:pos x="T6" y="T7"/>
                </a:cxn>
                <a:cxn ang="0">
                  <a:pos x="T8" y="T9"/>
                </a:cxn>
                <a:cxn ang="0">
                  <a:pos x="T10" y="T11"/>
                </a:cxn>
              </a:cxnLst>
              <a:rect l="0" t="0" r="r" b="b"/>
              <a:pathLst>
                <a:path w="2793" h="3158">
                  <a:moveTo>
                    <a:pt x="1126" y="1492"/>
                  </a:moveTo>
                  <a:lnTo>
                    <a:pt x="0" y="2468"/>
                  </a:lnTo>
                  <a:cubicBezTo>
                    <a:pt x="539" y="3090"/>
                    <a:pt x="1481" y="3158"/>
                    <a:pt x="2103" y="2618"/>
                  </a:cubicBezTo>
                  <a:cubicBezTo>
                    <a:pt x="2725" y="2079"/>
                    <a:pt x="2793" y="1137"/>
                    <a:pt x="2253" y="515"/>
                  </a:cubicBezTo>
                  <a:cubicBezTo>
                    <a:pt x="1970" y="188"/>
                    <a:pt x="1559" y="0"/>
                    <a:pt x="1126" y="0"/>
                  </a:cubicBezTo>
                  <a:lnTo>
                    <a:pt x="1126" y="1492"/>
                  </a:lnTo>
                  <a:close/>
                </a:path>
              </a:pathLst>
            </a:custGeom>
            <a:solidFill>
              <a:srgbClr val="4572A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20"/>
            <p:cNvSpPr>
              <a:spLocks/>
            </p:cNvSpPr>
            <p:nvPr/>
          </p:nvSpPr>
          <p:spPr bwMode="auto">
            <a:xfrm>
              <a:off x="2326" y="2823"/>
              <a:ext cx="683" cy="827"/>
            </a:xfrm>
            <a:custGeom>
              <a:avLst/>
              <a:gdLst>
                <a:gd name="T0" fmla="*/ 1612 w 1612"/>
                <a:gd name="T1" fmla="*/ 977 h 1953"/>
                <a:gd name="T2" fmla="*/ 486 w 1612"/>
                <a:gd name="T3" fmla="*/ 0 h 1953"/>
                <a:gd name="T4" fmla="*/ 486 w 1612"/>
                <a:gd name="T5" fmla="*/ 1953 h 1953"/>
                <a:gd name="T6" fmla="*/ 1612 w 1612"/>
                <a:gd name="T7" fmla="*/ 977 h 1953"/>
              </a:gdLst>
              <a:ahLst/>
              <a:cxnLst>
                <a:cxn ang="0">
                  <a:pos x="T0" y="T1"/>
                </a:cxn>
                <a:cxn ang="0">
                  <a:pos x="T2" y="T3"/>
                </a:cxn>
                <a:cxn ang="0">
                  <a:pos x="T4" y="T5"/>
                </a:cxn>
                <a:cxn ang="0">
                  <a:pos x="T6" y="T7"/>
                </a:cxn>
              </a:cxnLst>
              <a:rect l="0" t="0" r="r" b="b"/>
              <a:pathLst>
                <a:path w="1612" h="1953">
                  <a:moveTo>
                    <a:pt x="1612" y="977"/>
                  </a:moveTo>
                  <a:lnTo>
                    <a:pt x="486" y="0"/>
                  </a:lnTo>
                  <a:cubicBezTo>
                    <a:pt x="0" y="560"/>
                    <a:pt x="0" y="1393"/>
                    <a:pt x="486" y="1953"/>
                  </a:cubicBezTo>
                  <a:lnTo>
                    <a:pt x="1612" y="977"/>
                  </a:lnTo>
                  <a:close/>
                </a:path>
              </a:pathLst>
            </a:custGeom>
            <a:solidFill>
              <a:srgbClr val="AA464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21"/>
            <p:cNvSpPr>
              <a:spLocks/>
            </p:cNvSpPr>
            <p:nvPr/>
          </p:nvSpPr>
          <p:spPr bwMode="auto">
            <a:xfrm>
              <a:off x="2531" y="2705"/>
              <a:ext cx="478" cy="532"/>
            </a:xfrm>
            <a:custGeom>
              <a:avLst/>
              <a:gdLst>
                <a:gd name="T0" fmla="*/ 1126 w 1126"/>
                <a:gd name="T1" fmla="*/ 1255 h 1255"/>
                <a:gd name="T2" fmla="*/ 320 w 1126"/>
                <a:gd name="T3" fmla="*/ 0 h 1255"/>
                <a:gd name="T4" fmla="*/ 0 w 1126"/>
                <a:gd name="T5" fmla="*/ 278 h 1255"/>
                <a:gd name="T6" fmla="*/ 1126 w 1126"/>
                <a:gd name="T7" fmla="*/ 1255 h 1255"/>
              </a:gdLst>
              <a:ahLst/>
              <a:cxnLst>
                <a:cxn ang="0">
                  <a:pos x="T0" y="T1"/>
                </a:cxn>
                <a:cxn ang="0">
                  <a:pos x="T2" y="T3"/>
                </a:cxn>
                <a:cxn ang="0">
                  <a:pos x="T4" y="T5"/>
                </a:cxn>
                <a:cxn ang="0">
                  <a:pos x="T6" y="T7"/>
                </a:cxn>
              </a:cxnLst>
              <a:rect l="0" t="0" r="r" b="b"/>
              <a:pathLst>
                <a:path w="1126" h="1255">
                  <a:moveTo>
                    <a:pt x="1126" y="1255"/>
                  </a:moveTo>
                  <a:lnTo>
                    <a:pt x="320" y="0"/>
                  </a:lnTo>
                  <a:cubicBezTo>
                    <a:pt x="201" y="77"/>
                    <a:pt x="93" y="171"/>
                    <a:pt x="0" y="278"/>
                  </a:cubicBezTo>
                  <a:lnTo>
                    <a:pt x="1126" y="1255"/>
                  </a:lnTo>
                  <a:close/>
                </a:path>
              </a:pathLst>
            </a:custGeom>
            <a:solidFill>
              <a:srgbClr val="89A54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22"/>
            <p:cNvSpPr>
              <a:spLocks/>
            </p:cNvSpPr>
            <p:nvPr/>
          </p:nvSpPr>
          <p:spPr bwMode="auto">
            <a:xfrm>
              <a:off x="2667" y="2630"/>
              <a:ext cx="342" cy="607"/>
            </a:xfrm>
            <a:custGeom>
              <a:avLst/>
              <a:gdLst>
                <a:gd name="T0" fmla="*/ 806 w 806"/>
                <a:gd name="T1" fmla="*/ 1431 h 1431"/>
                <a:gd name="T2" fmla="*/ 386 w 806"/>
                <a:gd name="T3" fmla="*/ 0 h 1431"/>
                <a:gd name="T4" fmla="*/ 0 w 806"/>
                <a:gd name="T5" fmla="*/ 176 h 1431"/>
                <a:gd name="T6" fmla="*/ 806 w 806"/>
                <a:gd name="T7" fmla="*/ 1431 h 1431"/>
              </a:gdLst>
              <a:ahLst/>
              <a:cxnLst>
                <a:cxn ang="0">
                  <a:pos x="T0" y="T1"/>
                </a:cxn>
                <a:cxn ang="0">
                  <a:pos x="T2" y="T3"/>
                </a:cxn>
                <a:cxn ang="0">
                  <a:pos x="T4" y="T5"/>
                </a:cxn>
                <a:cxn ang="0">
                  <a:pos x="T6" y="T7"/>
                </a:cxn>
              </a:cxnLst>
              <a:rect l="0" t="0" r="r" b="b"/>
              <a:pathLst>
                <a:path w="806" h="1431">
                  <a:moveTo>
                    <a:pt x="806" y="1431"/>
                  </a:moveTo>
                  <a:lnTo>
                    <a:pt x="386" y="0"/>
                  </a:lnTo>
                  <a:cubicBezTo>
                    <a:pt x="250" y="40"/>
                    <a:pt x="120" y="99"/>
                    <a:pt x="0" y="176"/>
                  </a:cubicBezTo>
                  <a:lnTo>
                    <a:pt x="806" y="1431"/>
                  </a:lnTo>
                  <a:close/>
                </a:path>
              </a:pathLst>
            </a:custGeom>
            <a:solidFill>
              <a:srgbClr val="715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23"/>
            <p:cNvSpPr>
              <a:spLocks/>
            </p:cNvSpPr>
            <p:nvPr/>
          </p:nvSpPr>
          <p:spPr bwMode="auto">
            <a:xfrm>
              <a:off x="2831" y="2604"/>
              <a:ext cx="178" cy="633"/>
            </a:xfrm>
            <a:custGeom>
              <a:avLst/>
              <a:gdLst>
                <a:gd name="T0" fmla="*/ 420 w 420"/>
                <a:gd name="T1" fmla="*/ 1492 h 1492"/>
                <a:gd name="T2" fmla="*/ 420 w 420"/>
                <a:gd name="T3" fmla="*/ 0 h 1492"/>
                <a:gd name="T4" fmla="*/ 0 w 420"/>
                <a:gd name="T5" fmla="*/ 61 h 1492"/>
                <a:gd name="T6" fmla="*/ 420 w 420"/>
                <a:gd name="T7" fmla="*/ 1492 h 1492"/>
              </a:gdLst>
              <a:ahLst/>
              <a:cxnLst>
                <a:cxn ang="0">
                  <a:pos x="T0" y="T1"/>
                </a:cxn>
                <a:cxn ang="0">
                  <a:pos x="T2" y="T3"/>
                </a:cxn>
                <a:cxn ang="0">
                  <a:pos x="T4" y="T5"/>
                </a:cxn>
                <a:cxn ang="0">
                  <a:pos x="T6" y="T7"/>
                </a:cxn>
              </a:cxnLst>
              <a:rect l="0" t="0" r="r" b="b"/>
              <a:pathLst>
                <a:path w="420" h="1492">
                  <a:moveTo>
                    <a:pt x="420" y="1492"/>
                  </a:moveTo>
                  <a:lnTo>
                    <a:pt x="420" y="0"/>
                  </a:lnTo>
                  <a:cubicBezTo>
                    <a:pt x="278" y="0"/>
                    <a:pt x="137" y="21"/>
                    <a:pt x="0" y="61"/>
                  </a:cubicBezTo>
                  <a:lnTo>
                    <a:pt x="420" y="1492"/>
                  </a:lnTo>
                  <a:close/>
                </a:path>
              </a:pathLst>
            </a:custGeom>
            <a:solidFill>
              <a:srgbClr val="4198A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24"/>
            <p:cNvSpPr>
              <a:spLocks noEditPoints="1"/>
            </p:cNvSpPr>
            <p:nvPr/>
          </p:nvSpPr>
          <p:spPr bwMode="auto">
            <a:xfrm>
              <a:off x="2348" y="2344"/>
              <a:ext cx="661" cy="420"/>
            </a:xfrm>
            <a:custGeom>
              <a:avLst/>
              <a:gdLst>
                <a:gd name="T0" fmla="*/ 573 w 1560"/>
                <a:gd name="T1" fmla="*/ 991 h 991"/>
                <a:gd name="T2" fmla="*/ 397 w 1560"/>
                <a:gd name="T3" fmla="*/ 895 h 991"/>
                <a:gd name="T4" fmla="*/ 400 w 1560"/>
                <a:gd name="T5" fmla="*/ 896 h 991"/>
                <a:gd name="T6" fmla="*/ 304 w 1560"/>
                <a:gd name="T7" fmla="*/ 896 h 991"/>
                <a:gd name="T8" fmla="*/ 304 w 1560"/>
                <a:gd name="T9" fmla="*/ 880 h 991"/>
                <a:gd name="T10" fmla="*/ 400 w 1560"/>
                <a:gd name="T11" fmla="*/ 880 h 991"/>
                <a:gd name="T12" fmla="*/ 404 w 1560"/>
                <a:gd name="T13" fmla="*/ 881 h 991"/>
                <a:gd name="T14" fmla="*/ 580 w 1560"/>
                <a:gd name="T15" fmla="*/ 977 h 991"/>
                <a:gd name="T16" fmla="*/ 573 w 1560"/>
                <a:gd name="T17" fmla="*/ 991 h 991"/>
                <a:gd name="T18" fmla="*/ 939 w 1560"/>
                <a:gd name="T19" fmla="*/ 751 h 991"/>
                <a:gd name="T20" fmla="*/ 91 w 1560"/>
                <a:gd name="T21" fmla="*/ 15 h 991"/>
                <a:gd name="T22" fmla="*/ 96 w 1560"/>
                <a:gd name="T23" fmla="*/ 16 h 991"/>
                <a:gd name="T24" fmla="*/ 0 w 1560"/>
                <a:gd name="T25" fmla="*/ 16 h 991"/>
                <a:gd name="T26" fmla="*/ 0 w 1560"/>
                <a:gd name="T27" fmla="*/ 0 h 991"/>
                <a:gd name="T28" fmla="*/ 96 w 1560"/>
                <a:gd name="T29" fmla="*/ 0 h 991"/>
                <a:gd name="T30" fmla="*/ 102 w 1560"/>
                <a:gd name="T31" fmla="*/ 2 h 991"/>
                <a:gd name="T32" fmla="*/ 950 w 1560"/>
                <a:gd name="T33" fmla="*/ 738 h 991"/>
                <a:gd name="T34" fmla="*/ 939 w 1560"/>
                <a:gd name="T35" fmla="*/ 751 h 991"/>
                <a:gd name="T36" fmla="*/ 1339 w 1560"/>
                <a:gd name="T37" fmla="*/ 639 h 991"/>
                <a:gd name="T38" fmla="*/ 1147 w 1560"/>
                <a:gd name="T39" fmla="*/ 479 h 991"/>
                <a:gd name="T40" fmla="*/ 1152 w 1560"/>
                <a:gd name="T41" fmla="*/ 480 h 991"/>
                <a:gd name="T42" fmla="*/ 1056 w 1560"/>
                <a:gd name="T43" fmla="*/ 480 h 991"/>
                <a:gd name="T44" fmla="*/ 1056 w 1560"/>
                <a:gd name="T45" fmla="*/ 464 h 991"/>
                <a:gd name="T46" fmla="*/ 1152 w 1560"/>
                <a:gd name="T47" fmla="*/ 464 h 991"/>
                <a:gd name="T48" fmla="*/ 1158 w 1560"/>
                <a:gd name="T49" fmla="*/ 466 h 991"/>
                <a:gd name="T50" fmla="*/ 1350 w 1560"/>
                <a:gd name="T51" fmla="*/ 626 h 991"/>
                <a:gd name="T52" fmla="*/ 1339 w 1560"/>
                <a:gd name="T53" fmla="*/ 639 h 991"/>
                <a:gd name="T54" fmla="*/ 1548 w 1560"/>
                <a:gd name="T55" fmla="*/ 623 h 991"/>
                <a:gd name="T56" fmla="*/ 764 w 1560"/>
                <a:gd name="T57" fmla="*/ 47 h 991"/>
                <a:gd name="T58" fmla="*/ 768 w 1560"/>
                <a:gd name="T59" fmla="*/ 48 h 991"/>
                <a:gd name="T60" fmla="*/ 672 w 1560"/>
                <a:gd name="T61" fmla="*/ 48 h 991"/>
                <a:gd name="T62" fmla="*/ 672 w 1560"/>
                <a:gd name="T63" fmla="*/ 32 h 991"/>
                <a:gd name="T64" fmla="*/ 768 w 1560"/>
                <a:gd name="T65" fmla="*/ 32 h 991"/>
                <a:gd name="T66" fmla="*/ 773 w 1560"/>
                <a:gd name="T67" fmla="*/ 34 h 991"/>
                <a:gd name="T68" fmla="*/ 1557 w 1560"/>
                <a:gd name="T69" fmla="*/ 610 h 991"/>
                <a:gd name="T70" fmla="*/ 1548 w 1560"/>
                <a:gd name="T71" fmla="*/ 623 h 991"/>
                <a:gd name="T72" fmla="*/ 1544 w 1560"/>
                <a:gd name="T73" fmla="*/ 616 h 991"/>
                <a:gd name="T74" fmla="*/ 1544 w 1560"/>
                <a:gd name="T75" fmla="*/ 600 h 991"/>
                <a:gd name="T76" fmla="*/ 1544 w 1560"/>
                <a:gd name="T77" fmla="*/ 504 h 991"/>
                <a:gd name="T78" fmla="*/ 1560 w 1560"/>
                <a:gd name="T79" fmla="*/ 504 h 991"/>
                <a:gd name="T80" fmla="*/ 1560 w 1560"/>
                <a:gd name="T81" fmla="*/ 600 h 991"/>
                <a:gd name="T82" fmla="*/ 1560 w 1560"/>
                <a:gd name="T83" fmla="*/ 616 h 991"/>
                <a:gd name="T84" fmla="*/ 1544 w 1560"/>
                <a:gd name="T85" fmla="*/ 616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0" h="991">
                  <a:moveTo>
                    <a:pt x="573" y="991"/>
                  </a:moveTo>
                  <a:lnTo>
                    <a:pt x="397" y="895"/>
                  </a:lnTo>
                  <a:lnTo>
                    <a:pt x="400" y="896"/>
                  </a:lnTo>
                  <a:lnTo>
                    <a:pt x="304" y="896"/>
                  </a:lnTo>
                  <a:lnTo>
                    <a:pt x="304" y="880"/>
                  </a:lnTo>
                  <a:lnTo>
                    <a:pt x="400" y="880"/>
                  </a:lnTo>
                  <a:cubicBezTo>
                    <a:pt x="402" y="880"/>
                    <a:pt x="403" y="881"/>
                    <a:pt x="404" y="881"/>
                  </a:cubicBezTo>
                  <a:lnTo>
                    <a:pt x="580" y="977"/>
                  </a:lnTo>
                  <a:lnTo>
                    <a:pt x="573" y="991"/>
                  </a:lnTo>
                  <a:close/>
                  <a:moveTo>
                    <a:pt x="939" y="751"/>
                  </a:moveTo>
                  <a:lnTo>
                    <a:pt x="91" y="15"/>
                  </a:lnTo>
                  <a:lnTo>
                    <a:pt x="96" y="16"/>
                  </a:lnTo>
                  <a:lnTo>
                    <a:pt x="0" y="16"/>
                  </a:lnTo>
                  <a:lnTo>
                    <a:pt x="0" y="0"/>
                  </a:lnTo>
                  <a:lnTo>
                    <a:pt x="96" y="0"/>
                  </a:lnTo>
                  <a:cubicBezTo>
                    <a:pt x="98" y="0"/>
                    <a:pt x="100" y="1"/>
                    <a:pt x="102" y="2"/>
                  </a:cubicBezTo>
                  <a:lnTo>
                    <a:pt x="950" y="738"/>
                  </a:lnTo>
                  <a:lnTo>
                    <a:pt x="939" y="751"/>
                  </a:lnTo>
                  <a:close/>
                  <a:moveTo>
                    <a:pt x="1339" y="639"/>
                  </a:moveTo>
                  <a:lnTo>
                    <a:pt x="1147" y="479"/>
                  </a:lnTo>
                  <a:lnTo>
                    <a:pt x="1152" y="480"/>
                  </a:lnTo>
                  <a:lnTo>
                    <a:pt x="1056" y="480"/>
                  </a:lnTo>
                  <a:lnTo>
                    <a:pt x="1056" y="464"/>
                  </a:lnTo>
                  <a:lnTo>
                    <a:pt x="1152" y="464"/>
                  </a:lnTo>
                  <a:cubicBezTo>
                    <a:pt x="1154" y="464"/>
                    <a:pt x="1156" y="465"/>
                    <a:pt x="1158" y="466"/>
                  </a:cubicBezTo>
                  <a:lnTo>
                    <a:pt x="1350" y="626"/>
                  </a:lnTo>
                  <a:lnTo>
                    <a:pt x="1339" y="639"/>
                  </a:lnTo>
                  <a:close/>
                  <a:moveTo>
                    <a:pt x="1548" y="623"/>
                  </a:moveTo>
                  <a:lnTo>
                    <a:pt x="764" y="47"/>
                  </a:lnTo>
                  <a:lnTo>
                    <a:pt x="768" y="48"/>
                  </a:lnTo>
                  <a:lnTo>
                    <a:pt x="672" y="48"/>
                  </a:lnTo>
                  <a:lnTo>
                    <a:pt x="672" y="32"/>
                  </a:lnTo>
                  <a:lnTo>
                    <a:pt x="768" y="32"/>
                  </a:lnTo>
                  <a:cubicBezTo>
                    <a:pt x="770" y="32"/>
                    <a:pt x="772" y="33"/>
                    <a:pt x="773" y="34"/>
                  </a:cubicBezTo>
                  <a:lnTo>
                    <a:pt x="1557" y="610"/>
                  </a:lnTo>
                  <a:lnTo>
                    <a:pt x="1548" y="623"/>
                  </a:lnTo>
                  <a:close/>
                  <a:moveTo>
                    <a:pt x="1544" y="616"/>
                  </a:moveTo>
                  <a:lnTo>
                    <a:pt x="1544" y="600"/>
                  </a:lnTo>
                  <a:lnTo>
                    <a:pt x="1544" y="504"/>
                  </a:lnTo>
                  <a:lnTo>
                    <a:pt x="1560" y="504"/>
                  </a:lnTo>
                  <a:lnTo>
                    <a:pt x="1560" y="600"/>
                  </a:lnTo>
                  <a:lnTo>
                    <a:pt x="1560" y="616"/>
                  </a:lnTo>
                  <a:lnTo>
                    <a:pt x="1544" y="616"/>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425"/>
            <p:cNvSpPr>
              <a:spLocks noChangeArrowheads="1"/>
            </p:cNvSpPr>
            <p:nvPr/>
          </p:nvSpPr>
          <p:spPr bwMode="auto">
            <a:xfrm>
              <a:off x="3294" y="3375"/>
              <a:ext cx="2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426"/>
            <p:cNvSpPr>
              <a:spLocks noChangeArrowheads="1"/>
            </p:cNvSpPr>
            <p:nvPr/>
          </p:nvSpPr>
          <p:spPr bwMode="auto">
            <a:xfrm>
              <a:off x="3314" y="3483"/>
              <a:ext cx="21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427"/>
            <p:cNvSpPr>
              <a:spLocks noChangeArrowheads="1"/>
            </p:cNvSpPr>
            <p:nvPr/>
          </p:nvSpPr>
          <p:spPr bwMode="auto">
            <a:xfrm>
              <a:off x="2443" y="3131"/>
              <a:ext cx="18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428"/>
            <p:cNvSpPr>
              <a:spLocks noChangeArrowheads="1"/>
            </p:cNvSpPr>
            <p:nvPr/>
          </p:nvSpPr>
          <p:spPr bwMode="auto">
            <a:xfrm>
              <a:off x="2429" y="3239"/>
              <a:ext cx="21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429"/>
            <p:cNvSpPr>
              <a:spLocks noChangeArrowheads="1"/>
            </p:cNvSpPr>
            <p:nvPr/>
          </p:nvSpPr>
          <p:spPr bwMode="auto">
            <a:xfrm>
              <a:off x="2318" y="2533"/>
              <a:ext cx="2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430"/>
            <p:cNvSpPr>
              <a:spLocks noChangeArrowheads="1"/>
            </p:cNvSpPr>
            <p:nvPr/>
          </p:nvSpPr>
          <p:spPr bwMode="auto">
            <a:xfrm>
              <a:off x="2352" y="2643"/>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431"/>
            <p:cNvSpPr>
              <a:spLocks noChangeArrowheads="1"/>
            </p:cNvSpPr>
            <p:nvPr/>
          </p:nvSpPr>
          <p:spPr bwMode="auto">
            <a:xfrm>
              <a:off x="2212" y="2167"/>
              <a:ext cx="1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DLR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64" name="Rectangle 432"/>
            <p:cNvSpPr>
              <a:spLocks noChangeArrowheads="1"/>
            </p:cNvSpPr>
            <p:nvPr/>
          </p:nvSpPr>
          <p:spPr bwMode="auto">
            <a:xfrm>
              <a:off x="2226" y="2277"/>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65" name="Rectangle 433"/>
            <p:cNvSpPr>
              <a:spLocks noChangeArrowheads="1"/>
            </p:cNvSpPr>
            <p:nvPr/>
          </p:nvSpPr>
          <p:spPr bwMode="auto">
            <a:xfrm>
              <a:off x="2627" y="2358"/>
              <a:ext cx="2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UKSA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67" name="Rectangle 434"/>
            <p:cNvSpPr>
              <a:spLocks noChangeArrowheads="1"/>
            </p:cNvSpPr>
            <p:nvPr/>
          </p:nvSpPr>
          <p:spPr bwMode="auto">
            <a:xfrm>
              <a:off x="2667" y="2467"/>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68" name="Rectangle 435"/>
            <p:cNvSpPr>
              <a:spLocks noChangeArrowheads="1"/>
            </p:cNvSpPr>
            <p:nvPr/>
          </p:nvSpPr>
          <p:spPr bwMode="auto">
            <a:xfrm>
              <a:off x="2475" y="2175"/>
              <a:ext cx="2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JAXA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69" name="Rectangle 436"/>
            <p:cNvSpPr>
              <a:spLocks noChangeArrowheads="1"/>
            </p:cNvSpPr>
            <p:nvPr/>
          </p:nvSpPr>
          <p:spPr bwMode="auto">
            <a:xfrm>
              <a:off x="2502" y="2284"/>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70" name="Rectangle 437"/>
            <p:cNvSpPr>
              <a:spLocks noChangeArrowheads="1"/>
            </p:cNvSpPr>
            <p:nvPr/>
          </p:nvSpPr>
          <p:spPr bwMode="auto">
            <a:xfrm>
              <a:off x="2961" y="2350"/>
              <a:ext cx="1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FSA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71" name="Rectangle 438"/>
            <p:cNvSpPr>
              <a:spLocks noChangeArrowheads="1"/>
            </p:cNvSpPr>
            <p:nvPr/>
          </p:nvSpPr>
          <p:spPr bwMode="auto">
            <a:xfrm>
              <a:off x="2968" y="2460"/>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72" name="Rectangle 439"/>
            <p:cNvSpPr>
              <a:spLocks noChangeArrowheads="1"/>
            </p:cNvSpPr>
            <p:nvPr/>
          </p:nvSpPr>
          <p:spPr bwMode="auto">
            <a:xfrm>
              <a:off x="1968" y="2124"/>
              <a:ext cx="2088" cy="1952"/>
            </a:xfrm>
            <a:prstGeom prst="rect">
              <a:avLst/>
            </a:prstGeom>
            <a:noFill/>
            <a:ln w="11113" cap="flat">
              <a:solidFill>
                <a:srgbClr val="86868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873" name="Rectangle 440"/>
            <p:cNvSpPr>
              <a:spLocks noChangeArrowheads="1"/>
            </p:cNvSpPr>
            <p:nvPr/>
          </p:nvSpPr>
          <p:spPr bwMode="auto">
            <a:xfrm>
              <a:off x="3422" y="589"/>
              <a:ext cx="1993" cy="1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874" name="Freeform 441"/>
            <p:cNvSpPr>
              <a:spLocks/>
            </p:cNvSpPr>
            <p:nvPr/>
          </p:nvSpPr>
          <p:spPr bwMode="auto">
            <a:xfrm>
              <a:off x="4418" y="1042"/>
              <a:ext cx="479" cy="589"/>
            </a:xfrm>
            <a:custGeom>
              <a:avLst/>
              <a:gdLst>
                <a:gd name="T0" fmla="*/ 0 w 1129"/>
                <a:gd name="T1" fmla="*/ 992 h 1390"/>
                <a:gd name="T2" fmla="*/ 909 w 1129"/>
                <a:gd name="T3" fmla="*/ 1390 h 1390"/>
                <a:gd name="T4" fmla="*/ 399 w 1129"/>
                <a:gd name="T5" fmla="*/ 84 h 1390"/>
                <a:gd name="T6" fmla="*/ 0 w 1129"/>
                <a:gd name="T7" fmla="*/ 0 h 1390"/>
                <a:gd name="T8" fmla="*/ 0 w 1129"/>
                <a:gd name="T9" fmla="*/ 992 h 1390"/>
              </a:gdLst>
              <a:ahLst/>
              <a:cxnLst>
                <a:cxn ang="0">
                  <a:pos x="T0" y="T1"/>
                </a:cxn>
                <a:cxn ang="0">
                  <a:pos x="T2" y="T3"/>
                </a:cxn>
                <a:cxn ang="0">
                  <a:pos x="T4" y="T5"/>
                </a:cxn>
                <a:cxn ang="0">
                  <a:pos x="T6" y="T7"/>
                </a:cxn>
                <a:cxn ang="0">
                  <a:pos x="T8" y="T9"/>
                </a:cxn>
              </a:cxnLst>
              <a:rect l="0" t="0" r="r" b="b"/>
              <a:pathLst>
                <a:path w="1129" h="1390">
                  <a:moveTo>
                    <a:pt x="0" y="992"/>
                  </a:moveTo>
                  <a:lnTo>
                    <a:pt x="909" y="1390"/>
                  </a:lnTo>
                  <a:cubicBezTo>
                    <a:pt x="1129" y="889"/>
                    <a:pt x="900" y="304"/>
                    <a:pt x="399" y="84"/>
                  </a:cubicBezTo>
                  <a:cubicBezTo>
                    <a:pt x="273" y="29"/>
                    <a:pt x="138" y="0"/>
                    <a:pt x="0" y="0"/>
                  </a:cubicBezTo>
                  <a:lnTo>
                    <a:pt x="0" y="992"/>
                  </a:lnTo>
                  <a:close/>
                </a:path>
              </a:pathLst>
            </a:custGeom>
            <a:solidFill>
              <a:srgbClr val="4572A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875" name="Freeform 442"/>
            <p:cNvSpPr>
              <a:spLocks/>
            </p:cNvSpPr>
            <p:nvPr/>
          </p:nvSpPr>
          <p:spPr bwMode="auto">
            <a:xfrm>
              <a:off x="4110" y="1463"/>
              <a:ext cx="694" cy="466"/>
            </a:xfrm>
            <a:custGeom>
              <a:avLst/>
              <a:gdLst>
                <a:gd name="T0" fmla="*/ 729 w 1638"/>
                <a:gd name="T1" fmla="*/ 0 h 1100"/>
                <a:gd name="T2" fmla="*/ 0 w 1638"/>
                <a:gd name="T3" fmla="*/ 672 h 1100"/>
                <a:gd name="T4" fmla="*/ 1401 w 1638"/>
                <a:gd name="T5" fmla="*/ 730 h 1100"/>
                <a:gd name="T6" fmla="*/ 1638 w 1638"/>
                <a:gd name="T7" fmla="*/ 398 h 1100"/>
                <a:gd name="T8" fmla="*/ 729 w 1638"/>
                <a:gd name="T9" fmla="*/ 0 h 1100"/>
              </a:gdLst>
              <a:ahLst/>
              <a:cxnLst>
                <a:cxn ang="0">
                  <a:pos x="T0" y="T1"/>
                </a:cxn>
                <a:cxn ang="0">
                  <a:pos x="T2" y="T3"/>
                </a:cxn>
                <a:cxn ang="0">
                  <a:pos x="T4" y="T5"/>
                </a:cxn>
                <a:cxn ang="0">
                  <a:pos x="T6" y="T7"/>
                </a:cxn>
                <a:cxn ang="0">
                  <a:pos x="T8" y="T9"/>
                </a:cxn>
              </a:cxnLst>
              <a:rect l="0" t="0" r="r" b="b"/>
              <a:pathLst>
                <a:path w="1638" h="1100">
                  <a:moveTo>
                    <a:pt x="729" y="0"/>
                  </a:moveTo>
                  <a:lnTo>
                    <a:pt x="0" y="672"/>
                  </a:lnTo>
                  <a:cubicBezTo>
                    <a:pt x="371" y="1075"/>
                    <a:pt x="998" y="1100"/>
                    <a:pt x="1401" y="730"/>
                  </a:cubicBezTo>
                  <a:cubicBezTo>
                    <a:pt x="1502" y="637"/>
                    <a:pt x="1583" y="524"/>
                    <a:pt x="1638" y="398"/>
                  </a:cubicBezTo>
                  <a:lnTo>
                    <a:pt x="729" y="0"/>
                  </a:lnTo>
                  <a:close/>
                </a:path>
              </a:pathLst>
            </a:custGeom>
            <a:solidFill>
              <a:srgbClr val="AA464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876" name="Freeform 443"/>
            <p:cNvSpPr>
              <a:spLocks/>
            </p:cNvSpPr>
            <p:nvPr/>
          </p:nvSpPr>
          <p:spPr bwMode="auto">
            <a:xfrm>
              <a:off x="4034" y="1463"/>
              <a:ext cx="384" cy="284"/>
            </a:xfrm>
            <a:custGeom>
              <a:avLst/>
              <a:gdLst>
                <a:gd name="T0" fmla="*/ 908 w 908"/>
                <a:gd name="T1" fmla="*/ 0 h 672"/>
                <a:gd name="T2" fmla="*/ 0 w 908"/>
                <a:gd name="T3" fmla="*/ 398 h 672"/>
                <a:gd name="T4" fmla="*/ 179 w 908"/>
                <a:gd name="T5" fmla="*/ 672 h 672"/>
                <a:gd name="T6" fmla="*/ 908 w 908"/>
                <a:gd name="T7" fmla="*/ 0 h 672"/>
              </a:gdLst>
              <a:ahLst/>
              <a:cxnLst>
                <a:cxn ang="0">
                  <a:pos x="T0" y="T1"/>
                </a:cxn>
                <a:cxn ang="0">
                  <a:pos x="T2" y="T3"/>
                </a:cxn>
                <a:cxn ang="0">
                  <a:pos x="T4" y="T5"/>
                </a:cxn>
                <a:cxn ang="0">
                  <a:pos x="T6" y="T7"/>
                </a:cxn>
              </a:cxnLst>
              <a:rect l="0" t="0" r="r" b="b"/>
              <a:pathLst>
                <a:path w="908" h="672">
                  <a:moveTo>
                    <a:pt x="908" y="0"/>
                  </a:moveTo>
                  <a:lnTo>
                    <a:pt x="0" y="398"/>
                  </a:lnTo>
                  <a:cubicBezTo>
                    <a:pt x="44" y="499"/>
                    <a:pt x="105" y="591"/>
                    <a:pt x="179" y="672"/>
                  </a:cubicBezTo>
                  <a:lnTo>
                    <a:pt x="908" y="0"/>
                  </a:lnTo>
                  <a:close/>
                </a:path>
              </a:pathLst>
            </a:custGeom>
            <a:solidFill>
              <a:srgbClr val="89A54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877" name="Freeform 444"/>
            <p:cNvSpPr>
              <a:spLocks/>
            </p:cNvSpPr>
            <p:nvPr/>
          </p:nvSpPr>
          <p:spPr bwMode="auto">
            <a:xfrm>
              <a:off x="4000" y="1463"/>
              <a:ext cx="418" cy="168"/>
            </a:xfrm>
            <a:custGeom>
              <a:avLst/>
              <a:gdLst>
                <a:gd name="T0" fmla="*/ 988 w 988"/>
                <a:gd name="T1" fmla="*/ 0 h 398"/>
                <a:gd name="T2" fmla="*/ 0 w 988"/>
                <a:gd name="T3" fmla="*/ 82 h 398"/>
                <a:gd name="T4" fmla="*/ 80 w 988"/>
                <a:gd name="T5" fmla="*/ 398 h 398"/>
                <a:gd name="T6" fmla="*/ 988 w 988"/>
                <a:gd name="T7" fmla="*/ 0 h 398"/>
              </a:gdLst>
              <a:ahLst/>
              <a:cxnLst>
                <a:cxn ang="0">
                  <a:pos x="T0" y="T1"/>
                </a:cxn>
                <a:cxn ang="0">
                  <a:pos x="T2" y="T3"/>
                </a:cxn>
                <a:cxn ang="0">
                  <a:pos x="T4" y="T5"/>
                </a:cxn>
                <a:cxn ang="0">
                  <a:pos x="T6" y="T7"/>
                </a:cxn>
              </a:cxnLst>
              <a:rect l="0" t="0" r="r" b="b"/>
              <a:pathLst>
                <a:path w="988" h="398">
                  <a:moveTo>
                    <a:pt x="988" y="0"/>
                  </a:moveTo>
                  <a:lnTo>
                    <a:pt x="0" y="82"/>
                  </a:lnTo>
                  <a:cubicBezTo>
                    <a:pt x="9" y="191"/>
                    <a:pt x="36" y="298"/>
                    <a:pt x="80" y="398"/>
                  </a:cubicBezTo>
                  <a:lnTo>
                    <a:pt x="988" y="0"/>
                  </a:lnTo>
                  <a:close/>
                </a:path>
              </a:pathLst>
            </a:custGeom>
            <a:solidFill>
              <a:srgbClr val="715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878" name="Freeform 445"/>
            <p:cNvSpPr>
              <a:spLocks/>
            </p:cNvSpPr>
            <p:nvPr/>
          </p:nvSpPr>
          <p:spPr bwMode="auto">
            <a:xfrm>
              <a:off x="3992" y="1233"/>
              <a:ext cx="426" cy="264"/>
            </a:xfrm>
            <a:custGeom>
              <a:avLst/>
              <a:gdLst>
                <a:gd name="T0" fmla="*/ 1006 w 1006"/>
                <a:gd name="T1" fmla="*/ 543 h 625"/>
                <a:gd name="T2" fmla="*/ 176 w 1006"/>
                <a:gd name="T3" fmla="*/ 0 h 625"/>
                <a:gd name="T4" fmla="*/ 18 w 1006"/>
                <a:gd name="T5" fmla="*/ 625 h 625"/>
                <a:gd name="T6" fmla="*/ 1006 w 1006"/>
                <a:gd name="T7" fmla="*/ 543 h 625"/>
              </a:gdLst>
              <a:ahLst/>
              <a:cxnLst>
                <a:cxn ang="0">
                  <a:pos x="T0" y="T1"/>
                </a:cxn>
                <a:cxn ang="0">
                  <a:pos x="T2" y="T3"/>
                </a:cxn>
                <a:cxn ang="0">
                  <a:pos x="T4" y="T5"/>
                </a:cxn>
                <a:cxn ang="0">
                  <a:pos x="T6" y="T7"/>
                </a:cxn>
              </a:cxnLst>
              <a:rect l="0" t="0" r="r" b="b"/>
              <a:pathLst>
                <a:path w="1006" h="625">
                  <a:moveTo>
                    <a:pt x="1006" y="543"/>
                  </a:moveTo>
                  <a:lnTo>
                    <a:pt x="176" y="0"/>
                  </a:lnTo>
                  <a:cubicBezTo>
                    <a:pt x="56" y="185"/>
                    <a:pt x="0" y="405"/>
                    <a:pt x="18" y="625"/>
                  </a:cubicBezTo>
                  <a:lnTo>
                    <a:pt x="1006" y="543"/>
                  </a:lnTo>
                  <a:close/>
                </a:path>
              </a:pathLst>
            </a:custGeom>
            <a:solidFill>
              <a:srgbClr val="4198A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879" name="Freeform 446"/>
            <p:cNvSpPr>
              <a:spLocks/>
            </p:cNvSpPr>
            <p:nvPr/>
          </p:nvSpPr>
          <p:spPr bwMode="auto">
            <a:xfrm>
              <a:off x="4067" y="1131"/>
              <a:ext cx="351" cy="332"/>
            </a:xfrm>
            <a:custGeom>
              <a:avLst/>
              <a:gdLst>
                <a:gd name="T0" fmla="*/ 830 w 830"/>
                <a:gd name="T1" fmla="*/ 783 h 783"/>
                <a:gd name="T2" fmla="*/ 221 w 830"/>
                <a:gd name="T3" fmla="*/ 0 h 783"/>
                <a:gd name="T4" fmla="*/ 0 w 830"/>
                <a:gd name="T5" fmla="*/ 240 h 783"/>
                <a:gd name="T6" fmla="*/ 830 w 830"/>
                <a:gd name="T7" fmla="*/ 783 h 783"/>
              </a:gdLst>
              <a:ahLst/>
              <a:cxnLst>
                <a:cxn ang="0">
                  <a:pos x="T0" y="T1"/>
                </a:cxn>
                <a:cxn ang="0">
                  <a:pos x="T2" y="T3"/>
                </a:cxn>
                <a:cxn ang="0">
                  <a:pos x="T4" y="T5"/>
                </a:cxn>
                <a:cxn ang="0">
                  <a:pos x="T6" y="T7"/>
                </a:cxn>
              </a:cxnLst>
              <a:rect l="0" t="0" r="r" b="b"/>
              <a:pathLst>
                <a:path w="830" h="783">
                  <a:moveTo>
                    <a:pt x="830" y="783"/>
                  </a:moveTo>
                  <a:lnTo>
                    <a:pt x="221" y="0"/>
                  </a:lnTo>
                  <a:cubicBezTo>
                    <a:pt x="135" y="68"/>
                    <a:pt x="60" y="149"/>
                    <a:pt x="0" y="240"/>
                  </a:cubicBezTo>
                  <a:lnTo>
                    <a:pt x="830" y="783"/>
                  </a:lnTo>
                  <a:close/>
                </a:path>
              </a:pathLst>
            </a:cu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880" name="Freeform 447"/>
            <p:cNvSpPr>
              <a:spLocks/>
            </p:cNvSpPr>
            <p:nvPr/>
          </p:nvSpPr>
          <p:spPr bwMode="auto">
            <a:xfrm>
              <a:off x="4160" y="1042"/>
              <a:ext cx="258" cy="421"/>
            </a:xfrm>
            <a:custGeom>
              <a:avLst/>
              <a:gdLst>
                <a:gd name="T0" fmla="*/ 609 w 609"/>
                <a:gd name="T1" fmla="*/ 992 h 992"/>
                <a:gd name="T2" fmla="*/ 609 w 609"/>
                <a:gd name="T3" fmla="*/ 0 h 992"/>
                <a:gd name="T4" fmla="*/ 0 w 609"/>
                <a:gd name="T5" fmla="*/ 209 h 992"/>
                <a:gd name="T6" fmla="*/ 609 w 609"/>
                <a:gd name="T7" fmla="*/ 992 h 992"/>
              </a:gdLst>
              <a:ahLst/>
              <a:cxnLst>
                <a:cxn ang="0">
                  <a:pos x="T0" y="T1"/>
                </a:cxn>
                <a:cxn ang="0">
                  <a:pos x="T2" y="T3"/>
                </a:cxn>
                <a:cxn ang="0">
                  <a:pos x="T4" y="T5"/>
                </a:cxn>
                <a:cxn ang="0">
                  <a:pos x="T6" y="T7"/>
                </a:cxn>
              </a:cxnLst>
              <a:rect l="0" t="0" r="r" b="b"/>
              <a:pathLst>
                <a:path w="609" h="992">
                  <a:moveTo>
                    <a:pt x="609" y="992"/>
                  </a:moveTo>
                  <a:lnTo>
                    <a:pt x="609" y="0"/>
                  </a:lnTo>
                  <a:cubicBezTo>
                    <a:pt x="389" y="0"/>
                    <a:pt x="174" y="74"/>
                    <a:pt x="0" y="209"/>
                  </a:cubicBezTo>
                  <a:lnTo>
                    <a:pt x="609" y="992"/>
                  </a:lnTo>
                  <a:close/>
                </a:path>
              </a:pathLst>
            </a:custGeom>
            <a:solidFill>
              <a:srgbClr val="93A9C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881" name="Freeform 448"/>
            <p:cNvSpPr>
              <a:spLocks/>
            </p:cNvSpPr>
            <p:nvPr/>
          </p:nvSpPr>
          <p:spPr bwMode="auto">
            <a:xfrm>
              <a:off x="3846" y="1565"/>
              <a:ext cx="164" cy="40"/>
            </a:xfrm>
            <a:custGeom>
              <a:avLst/>
              <a:gdLst>
                <a:gd name="T0" fmla="*/ 387 w 387"/>
                <a:gd name="T1" fmla="*/ 15 h 95"/>
                <a:gd name="T2" fmla="*/ 99 w 387"/>
                <a:gd name="T3" fmla="*/ 95 h 95"/>
                <a:gd name="T4" fmla="*/ 96 w 387"/>
                <a:gd name="T5" fmla="*/ 95 h 95"/>
                <a:gd name="T6" fmla="*/ 0 w 387"/>
                <a:gd name="T7" fmla="*/ 95 h 95"/>
                <a:gd name="T8" fmla="*/ 0 w 387"/>
                <a:gd name="T9" fmla="*/ 79 h 95"/>
                <a:gd name="T10" fmla="*/ 96 w 387"/>
                <a:gd name="T11" fmla="*/ 79 h 95"/>
                <a:gd name="T12" fmla="*/ 94 w 387"/>
                <a:gd name="T13" fmla="*/ 80 h 95"/>
                <a:gd name="T14" fmla="*/ 382 w 387"/>
                <a:gd name="T15" fmla="*/ 0 h 95"/>
                <a:gd name="T16" fmla="*/ 387 w 387"/>
                <a:gd name="T1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95">
                  <a:moveTo>
                    <a:pt x="387" y="15"/>
                  </a:moveTo>
                  <a:lnTo>
                    <a:pt x="99" y="95"/>
                  </a:lnTo>
                  <a:cubicBezTo>
                    <a:pt x="98" y="95"/>
                    <a:pt x="97" y="95"/>
                    <a:pt x="96" y="95"/>
                  </a:cubicBezTo>
                  <a:lnTo>
                    <a:pt x="0" y="95"/>
                  </a:lnTo>
                  <a:lnTo>
                    <a:pt x="0" y="79"/>
                  </a:lnTo>
                  <a:lnTo>
                    <a:pt x="96" y="79"/>
                  </a:lnTo>
                  <a:lnTo>
                    <a:pt x="94" y="80"/>
                  </a:lnTo>
                  <a:lnTo>
                    <a:pt x="382" y="0"/>
                  </a:lnTo>
                  <a:lnTo>
                    <a:pt x="387" y="15"/>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04882" name="Rectangle 449"/>
            <p:cNvSpPr>
              <a:spLocks noChangeArrowheads="1"/>
            </p:cNvSpPr>
            <p:nvPr/>
          </p:nvSpPr>
          <p:spPr bwMode="auto">
            <a:xfrm>
              <a:off x="4504" y="1212"/>
              <a:ext cx="26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NASA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83" name="Rectangle 450"/>
            <p:cNvSpPr>
              <a:spLocks noChangeArrowheads="1"/>
            </p:cNvSpPr>
            <p:nvPr/>
          </p:nvSpPr>
          <p:spPr bwMode="auto">
            <a:xfrm>
              <a:off x="4517" y="1321"/>
              <a:ext cx="2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84" name="Rectangle 451"/>
            <p:cNvSpPr>
              <a:spLocks noChangeArrowheads="1"/>
            </p:cNvSpPr>
            <p:nvPr/>
          </p:nvSpPr>
          <p:spPr bwMode="auto">
            <a:xfrm>
              <a:off x="4392" y="1619"/>
              <a:ext cx="1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85" name="Rectangle 452"/>
            <p:cNvSpPr>
              <a:spLocks noChangeArrowheads="1"/>
            </p:cNvSpPr>
            <p:nvPr/>
          </p:nvSpPr>
          <p:spPr bwMode="auto">
            <a:xfrm>
              <a:off x="4378" y="1728"/>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86" name="Rectangle 453"/>
            <p:cNvSpPr>
              <a:spLocks noChangeArrowheads="1"/>
            </p:cNvSpPr>
            <p:nvPr/>
          </p:nvSpPr>
          <p:spPr bwMode="auto">
            <a:xfrm>
              <a:off x="3860" y="1714"/>
              <a:ext cx="2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87" name="Rectangle 454"/>
            <p:cNvSpPr>
              <a:spLocks noChangeArrowheads="1"/>
            </p:cNvSpPr>
            <p:nvPr/>
          </p:nvSpPr>
          <p:spPr bwMode="auto">
            <a:xfrm>
              <a:off x="3901" y="1823"/>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88" name="Rectangle 455"/>
            <p:cNvSpPr>
              <a:spLocks noChangeArrowheads="1"/>
            </p:cNvSpPr>
            <p:nvPr/>
          </p:nvSpPr>
          <p:spPr bwMode="auto">
            <a:xfrm>
              <a:off x="3693" y="1531"/>
              <a:ext cx="1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DLR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89" name="Rectangle 456"/>
            <p:cNvSpPr>
              <a:spLocks noChangeArrowheads="1"/>
            </p:cNvSpPr>
            <p:nvPr/>
          </p:nvSpPr>
          <p:spPr bwMode="auto">
            <a:xfrm>
              <a:off x="3707" y="1640"/>
              <a:ext cx="1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90" name="Rectangle 457"/>
            <p:cNvSpPr>
              <a:spLocks noChangeArrowheads="1"/>
            </p:cNvSpPr>
            <p:nvPr/>
          </p:nvSpPr>
          <p:spPr bwMode="auto">
            <a:xfrm>
              <a:off x="3810" y="1245"/>
              <a:ext cx="2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UKSA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91" name="Rectangle 458"/>
            <p:cNvSpPr>
              <a:spLocks noChangeArrowheads="1"/>
            </p:cNvSpPr>
            <p:nvPr/>
          </p:nvSpPr>
          <p:spPr bwMode="auto">
            <a:xfrm>
              <a:off x="3823" y="1355"/>
              <a:ext cx="20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92" name="Rectangle 459"/>
            <p:cNvSpPr>
              <a:spLocks noChangeArrowheads="1"/>
            </p:cNvSpPr>
            <p:nvPr/>
          </p:nvSpPr>
          <p:spPr bwMode="auto">
            <a:xfrm>
              <a:off x="3936" y="955"/>
              <a:ext cx="22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JAXA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93" name="Rectangle 460"/>
            <p:cNvSpPr>
              <a:spLocks noChangeArrowheads="1"/>
            </p:cNvSpPr>
            <p:nvPr/>
          </p:nvSpPr>
          <p:spPr bwMode="auto">
            <a:xfrm>
              <a:off x="3970" y="1062"/>
              <a:ext cx="1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94" name="Rectangle 461"/>
            <p:cNvSpPr>
              <a:spLocks noChangeArrowheads="1"/>
            </p:cNvSpPr>
            <p:nvPr/>
          </p:nvSpPr>
          <p:spPr bwMode="auto">
            <a:xfrm>
              <a:off x="4208" y="840"/>
              <a:ext cx="1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FSA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895" name="Rectangle 462"/>
            <p:cNvSpPr>
              <a:spLocks noChangeArrowheads="1"/>
            </p:cNvSpPr>
            <p:nvPr/>
          </p:nvSpPr>
          <p:spPr bwMode="auto">
            <a:xfrm>
              <a:off x="4195" y="948"/>
              <a:ext cx="20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96" name="Rectangle 463"/>
            <p:cNvSpPr>
              <a:spLocks noChangeArrowheads="1"/>
            </p:cNvSpPr>
            <p:nvPr/>
          </p:nvSpPr>
          <p:spPr bwMode="auto">
            <a:xfrm>
              <a:off x="3425" y="592"/>
              <a:ext cx="1993" cy="1471"/>
            </a:xfrm>
            <a:prstGeom prst="rect">
              <a:avLst/>
            </a:prstGeom>
            <a:noFill/>
            <a:ln w="11113" cap="flat">
              <a:solidFill>
                <a:srgbClr val="86868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7" name="Rectangle 464"/>
            <p:cNvSpPr>
              <a:spLocks noChangeArrowheads="1"/>
            </p:cNvSpPr>
            <p:nvPr/>
          </p:nvSpPr>
          <p:spPr bwMode="auto">
            <a:xfrm>
              <a:off x="3531" y="2265"/>
              <a:ext cx="51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WG Chair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99" name="Rectangle 465"/>
            <p:cNvSpPr>
              <a:spLocks noChangeArrowheads="1"/>
            </p:cNvSpPr>
            <p:nvPr/>
          </p:nvSpPr>
          <p:spPr bwMode="auto">
            <a:xfrm>
              <a:off x="4541" y="658"/>
              <a:ext cx="88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WG Deputy Chair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9368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effectLst>
                  <a:outerShdw blurRad="38100" dist="38100" dir="2700000" algn="tl">
                    <a:srgbClr val="000000">
                      <a:alpha val="43137"/>
                    </a:srgbClr>
                  </a:outerShdw>
                </a:effectLst>
              </a:rPr>
              <a:t>Topics for CESG Meeting </a:t>
            </a:r>
            <a:endParaRPr lang="en-US" dirty="0"/>
          </a:p>
        </p:txBody>
      </p:sp>
      <p:sp>
        <p:nvSpPr>
          <p:cNvPr id="3" name="Content Placeholder 2"/>
          <p:cNvSpPr>
            <a:spLocks noGrp="1"/>
          </p:cNvSpPr>
          <p:nvPr>
            <p:ph idx="1"/>
          </p:nvPr>
        </p:nvSpPr>
        <p:spPr>
          <a:xfrm>
            <a:off x="564356" y="1066800"/>
            <a:ext cx="8015287" cy="4652962"/>
          </a:xfrm>
        </p:spPr>
        <p:txBody>
          <a:bodyPr/>
          <a:lstStyle/>
          <a:p>
            <a:pPr lvl="1">
              <a:lnSpc>
                <a:spcPct val="100000"/>
              </a:lnSpc>
              <a:spcBef>
                <a:spcPct val="0"/>
              </a:spcBef>
              <a:spcAft>
                <a:spcPct val="0"/>
              </a:spcAft>
            </a:pPr>
            <a:endParaRPr lang="en-US" sz="1800" dirty="0">
              <a:solidFill>
                <a:srgbClr val="FF0000"/>
              </a:solidFill>
            </a:endParaRPr>
          </a:p>
          <a:p>
            <a:pPr marL="0" indent="0">
              <a:lnSpc>
                <a:spcPct val="100000"/>
              </a:lnSpc>
              <a:spcBef>
                <a:spcPct val="0"/>
              </a:spcBef>
              <a:spcAft>
                <a:spcPct val="0"/>
              </a:spcAft>
              <a:buNone/>
            </a:pPr>
            <a:r>
              <a:rPr lang="en-US" sz="2000" dirty="0">
                <a:solidFill>
                  <a:srgbClr val="FF0000"/>
                </a:solidFill>
              </a:rPr>
              <a:t>CESG meeting on 16 April – Main topics </a:t>
            </a:r>
          </a:p>
          <a:p>
            <a:pPr lvl="1">
              <a:lnSpc>
                <a:spcPct val="100000"/>
              </a:lnSpc>
              <a:spcBef>
                <a:spcPct val="0"/>
              </a:spcBef>
              <a:spcAft>
                <a:spcPct val="0"/>
              </a:spcAft>
            </a:pPr>
            <a:r>
              <a:rPr lang="en-US" sz="1700" dirty="0"/>
              <a:t>To be addressed with IOAG Liaison:</a:t>
            </a:r>
          </a:p>
          <a:p>
            <a:pPr lvl="2">
              <a:lnSpc>
                <a:spcPct val="100000"/>
              </a:lnSpc>
            </a:pPr>
            <a:r>
              <a:rPr lang="en-GB" sz="1700" dirty="0"/>
              <a:t>Status of ICPA. The IOAG updated the Service Catalogue #1 and Service Catalogue #2, and is supposed to check the status of ICPA. </a:t>
            </a:r>
            <a:r>
              <a:rPr lang="en-GB" sz="1700" dirty="0">
                <a:sym typeface="Wingdings" panose="05000000000000000000" pitchFamily="2" charset="2"/>
              </a:rPr>
              <a:t> is the ICPA up-to-date? </a:t>
            </a:r>
            <a:endParaRPr lang="en-GB" sz="1700" dirty="0"/>
          </a:p>
          <a:p>
            <a:pPr lvl="2">
              <a:lnSpc>
                <a:spcPct val="100000"/>
              </a:lnSpc>
            </a:pPr>
            <a:r>
              <a:rPr lang="en-GB" sz="1700" dirty="0"/>
              <a:t>Service Catalogue #3 is in preparation</a:t>
            </a:r>
            <a:r>
              <a:rPr lang="en-GB" sz="1700" dirty="0">
                <a:sym typeface="Wingdings" panose="05000000000000000000" pitchFamily="2" charset="2"/>
              </a:rPr>
              <a:t> implications on ICPA</a:t>
            </a:r>
            <a:endParaRPr lang="en-US" sz="1700" dirty="0"/>
          </a:p>
          <a:p>
            <a:pPr lvl="1">
              <a:lnSpc>
                <a:spcPct val="100000"/>
              </a:lnSpc>
              <a:spcBef>
                <a:spcPct val="0"/>
              </a:spcBef>
              <a:spcAft>
                <a:spcPct val="0"/>
              </a:spcAft>
            </a:pPr>
            <a:r>
              <a:rPr lang="en-GB" sz="1800" dirty="0"/>
              <a:t>SOIS / SIS Updated Strategic Plan </a:t>
            </a:r>
          </a:p>
          <a:p>
            <a:pPr lvl="1">
              <a:lnSpc>
                <a:spcPct val="100000"/>
              </a:lnSpc>
              <a:spcBef>
                <a:spcPct val="0"/>
              </a:spcBef>
              <a:spcAft>
                <a:spcPct val="0"/>
              </a:spcAft>
            </a:pPr>
            <a:r>
              <a:rPr lang="en-GB" sz="1800" dirty="0"/>
              <a:t>Reviews that closed long time ago</a:t>
            </a:r>
          </a:p>
          <a:p>
            <a:pPr lvl="1">
              <a:lnSpc>
                <a:spcPct val="100000"/>
              </a:lnSpc>
              <a:spcBef>
                <a:spcPct val="0"/>
              </a:spcBef>
              <a:spcAft>
                <a:spcPct val="0"/>
              </a:spcAft>
            </a:pPr>
            <a:r>
              <a:rPr lang="en-GB" sz="1800" dirty="0"/>
              <a:t>Books with outstanding Poll conditions </a:t>
            </a:r>
          </a:p>
          <a:p>
            <a:pPr lvl="1">
              <a:lnSpc>
                <a:spcPct val="100000"/>
              </a:lnSpc>
              <a:spcBef>
                <a:spcPct val="0"/>
              </a:spcBef>
              <a:spcAft>
                <a:spcPct val="0"/>
              </a:spcAft>
            </a:pPr>
            <a:r>
              <a:rPr lang="en-GB" sz="1800" dirty="0"/>
              <a:t>Agenda and presenters of CMC meeting in Beijing</a:t>
            </a:r>
          </a:p>
          <a:p>
            <a:pPr lvl="1">
              <a:lnSpc>
                <a:spcPct val="100000"/>
              </a:lnSpc>
              <a:spcBef>
                <a:spcPct val="0"/>
              </a:spcBef>
              <a:spcAft>
                <a:spcPct val="0"/>
              </a:spcAft>
            </a:pPr>
            <a:r>
              <a:rPr lang="en-GB" sz="1800" i="1" dirty="0"/>
              <a:t>The case of CFDP </a:t>
            </a:r>
            <a:r>
              <a:rPr lang="en-GB" sz="1800" i="1" dirty="0">
                <a:sym typeface="Wingdings" panose="05000000000000000000" pitchFamily="2" charset="2"/>
              </a:rPr>
              <a:t> missing prototyping resources</a:t>
            </a:r>
            <a:endParaRPr lang="en-GB" sz="1800" i="1" dirty="0"/>
          </a:p>
          <a:p>
            <a:pPr lvl="1">
              <a:lnSpc>
                <a:spcPct val="100000"/>
              </a:lnSpc>
              <a:spcBef>
                <a:spcPct val="0"/>
              </a:spcBef>
              <a:spcAft>
                <a:spcPct val="0"/>
              </a:spcAft>
            </a:pPr>
            <a:r>
              <a:rPr lang="en-US" sz="1800" dirty="0"/>
              <a:t>RID Template in Excel format- discuss comments and approach</a:t>
            </a:r>
            <a:endParaRPr lang="en-GB" sz="1800" dirty="0"/>
          </a:p>
          <a:p>
            <a:pPr lvl="1">
              <a:lnSpc>
                <a:spcPct val="100000"/>
              </a:lnSpc>
              <a:spcBef>
                <a:spcPct val="0"/>
              </a:spcBef>
              <a:spcAft>
                <a:spcPct val="0"/>
              </a:spcAft>
            </a:pPr>
            <a:r>
              <a:rPr lang="en-GB" sz="1800" dirty="0"/>
              <a:t>CTE Document Queue</a:t>
            </a:r>
          </a:p>
          <a:p>
            <a:pPr lvl="1">
              <a:lnSpc>
                <a:spcPct val="100000"/>
              </a:lnSpc>
              <a:spcBef>
                <a:spcPct val="0"/>
              </a:spcBef>
              <a:spcAft>
                <a:spcPct val="0"/>
              </a:spcAft>
            </a:pPr>
            <a:r>
              <a:rPr lang="en-GB" sz="1800" dirty="0"/>
              <a:t>Documents with due date for R/U/S</a:t>
            </a:r>
          </a:p>
          <a:p>
            <a:pPr lvl="1">
              <a:lnSpc>
                <a:spcPct val="100000"/>
              </a:lnSpc>
              <a:spcBef>
                <a:spcPct val="0"/>
              </a:spcBef>
              <a:spcAft>
                <a:spcPct val="0"/>
              </a:spcAft>
            </a:pPr>
            <a:r>
              <a:rPr lang="en-GB" sz="1800" dirty="0"/>
              <a:t>Interface to subscribe to a mailing list</a:t>
            </a:r>
          </a:p>
          <a:p>
            <a:pPr lvl="1">
              <a:lnSpc>
                <a:spcPct val="100000"/>
              </a:lnSpc>
              <a:spcBef>
                <a:spcPct val="0"/>
              </a:spcBef>
              <a:spcAft>
                <a:spcPct val="0"/>
              </a:spcAft>
            </a:pPr>
            <a:r>
              <a:rPr lang="en-GB" sz="1800" dirty="0"/>
              <a:t>Some CWE improvements</a:t>
            </a:r>
          </a:p>
          <a:p>
            <a:endParaRPr lang="en-US" dirty="0"/>
          </a:p>
        </p:txBody>
      </p:sp>
    </p:spTree>
    <p:extLst>
      <p:ext uri="{BB962C8B-B14F-4D97-AF65-F5344CB8AC3E}">
        <p14:creationId xmlns:p14="http://schemas.microsoft.com/office/powerpoint/2010/main" val="33297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049718474"/>
              </p:ext>
            </p:extLst>
          </p:nvPr>
        </p:nvGraphicFramePr>
        <p:xfrm>
          <a:off x="616285" y="1239915"/>
          <a:ext cx="8229601" cy="4372782"/>
        </p:xfrm>
        <a:graphic>
          <a:graphicData uri="http://schemas.openxmlformats.org/drawingml/2006/table">
            <a:tbl>
              <a:tblPr/>
              <a:tblGrid>
                <a:gridCol w="476463">
                  <a:extLst>
                    <a:ext uri="{9D8B030D-6E8A-4147-A177-3AD203B41FA5}">
                      <a16:colId xmlns:a16="http://schemas.microsoft.com/office/drawing/2014/main" val="20000"/>
                    </a:ext>
                  </a:extLst>
                </a:gridCol>
                <a:gridCol w="556991">
                  <a:extLst>
                    <a:ext uri="{9D8B030D-6E8A-4147-A177-3AD203B41FA5}">
                      <a16:colId xmlns:a16="http://schemas.microsoft.com/office/drawing/2014/main" val="20001"/>
                    </a:ext>
                  </a:extLst>
                </a:gridCol>
                <a:gridCol w="545807">
                  <a:extLst>
                    <a:ext uri="{9D8B030D-6E8A-4147-A177-3AD203B41FA5}">
                      <a16:colId xmlns:a16="http://schemas.microsoft.com/office/drawing/2014/main" val="20002"/>
                    </a:ext>
                  </a:extLst>
                </a:gridCol>
                <a:gridCol w="805288">
                  <a:extLst>
                    <a:ext uri="{9D8B030D-6E8A-4147-A177-3AD203B41FA5}">
                      <a16:colId xmlns:a16="http://schemas.microsoft.com/office/drawing/2014/main" val="20003"/>
                    </a:ext>
                  </a:extLst>
                </a:gridCol>
                <a:gridCol w="876870">
                  <a:extLst>
                    <a:ext uri="{9D8B030D-6E8A-4147-A177-3AD203B41FA5}">
                      <a16:colId xmlns:a16="http://schemas.microsoft.com/office/drawing/2014/main" val="20004"/>
                    </a:ext>
                  </a:extLst>
                </a:gridCol>
                <a:gridCol w="1279514">
                  <a:extLst>
                    <a:ext uri="{9D8B030D-6E8A-4147-A177-3AD203B41FA5}">
                      <a16:colId xmlns:a16="http://schemas.microsoft.com/office/drawing/2014/main" val="20005"/>
                    </a:ext>
                  </a:extLst>
                </a:gridCol>
                <a:gridCol w="1279514">
                  <a:extLst>
                    <a:ext uri="{9D8B030D-6E8A-4147-A177-3AD203B41FA5}">
                      <a16:colId xmlns:a16="http://schemas.microsoft.com/office/drawing/2014/main" val="20006"/>
                    </a:ext>
                  </a:extLst>
                </a:gridCol>
                <a:gridCol w="688969">
                  <a:extLst>
                    <a:ext uri="{9D8B030D-6E8A-4147-A177-3AD203B41FA5}">
                      <a16:colId xmlns:a16="http://schemas.microsoft.com/office/drawing/2014/main" val="20007"/>
                    </a:ext>
                  </a:extLst>
                </a:gridCol>
                <a:gridCol w="637520">
                  <a:extLst>
                    <a:ext uri="{9D8B030D-6E8A-4147-A177-3AD203B41FA5}">
                      <a16:colId xmlns:a16="http://schemas.microsoft.com/office/drawing/2014/main" val="20008"/>
                    </a:ext>
                  </a:extLst>
                </a:gridCol>
                <a:gridCol w="1082665">
                  <a:extLst>
                    <a:ext uri="{9D8B030D-6E8A-4147-A177-3AD203B41FA5}">
                      <a16:colId xmlns:a16="http://schemas.microsoft.com/office/drawing/2014/main" val="20009"/>
                    </a:ext>
                  </a:extLst>
                </a:gridCol>
              </a:tblGrid>
              <a:tr h="512685">
                <a:tc>
                  <a:txBody>
                    <a:bodyPr/>
                    <a:lstStyle/>
                    <a:p>
                      <a:pPr algn="ctr" fontAlgn="t"/>
                      <a:r>
                        <a:rPr lang="en-US" sz="900" b="1" i="0" u="none" strike="noStrike" dirty="0">
                          <a:solidFill>
                            <a:srgbClr val="000000"/>
                          </a:solidFill>
                          <a:effectLst/>
                          <a:latin typeface="Calibri"/>
                        </a:rPr>
                        <a:t>Area and WG name</a:t>
                      </a:r>
                    </a:p>
                  </a:txBody>
                  <a:tcPr marL="7629" marR="7629" marT="762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EFF"/>
                    </a:solidFill>
                  </a:tcPr>
                </a:tc>
                <a:tc>
                  <a:txBody>
                    <a:bodyPr/>
                    <a:lstStyle/>
                    <a:p>
                      <a:pPr algn="ctr" fontAlgn="t"/>
                      <a:r>
                        <a:rPr lang="en-US" sz="900" b="1" i="0" u="none" strike="noStrike" dirty="0">
                          <a:solidFill>
                            <a:srgbClr val="000000"/>
                          </a:solidFill>
                          <a:effectLst/>
                          <a:latin typeface="Calibri"/>
                        </a:rPr>
                        <a:t>CCSDS Ref </a:t>
                      </a:r>
                      <a:r>
                        <a:rPr lang="en-US" sz="900" b="1" i="0" u="none" strike="noStrike" dirty="0" err="1">
                          <a:solidFill>
                            <a:srgbClr val="000000"/>
                          </a:solidFill>
                          <a:effectLst/>
                          <a:latin typeface="Calibri"/>
                        </a:rPr>
                        <a:t>Nr</a:t>
                      </a:r>
                      <a:endParaRPr lang="en-US" sz="900" b="1" i="0" u="none" strike="noStrike" dirty="0">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EFF"/>
                    </a:solidFill>
                  </a:tcPr>
                </a:tc>
                <a:tc>
                  <a:txBody>
                    <a:bodyPr/>
                    <a:lstStyle/>
                    <a:p>
                      <a:pPr algn="ctr" fontAlgn="t"/>
                      <a:r>
                        <a:rPr lang="en-US" sz="900" b="1" i="0" u="none" strike="noStrike" dirty="0">
                          <a:solidFill>
                            <a:srgbClr val="000000"/>
                          </a:solidFill>
                          <a:effectLst/>
                          <a:latin typeface="Calibri"/>
                        </a:rPr>
                        <a:t>Activity</a:t>
                      </a:r>
                      <a:br>
                        <a:rPr lang="en-US" sz="900" b="1" i="0" u="none" strike="noStrike" dirty="0">
                          <a:solidFill>
                            <a:srgbClr val="000000"/>
                          </a:solidFill>
                          <a:effectLst/>
                          <a:latin typeface="Calibri"/>
                        </a:rPr>
                      </a:br>
                      <a:r>
                        <a:rPr lang="en-US" sz="600" b="1" i="0" u="none" strike="noStrike" dirty="0">
                          <a:solidFill>
                            <a:srgbClr val="000000"/>
                          </a:solidFill>
                          <a:effectLst/>
                          <a:latin typeface="Calibri"/>
                        </a:rPr>
                        <a:t>(RB, Pink, Draft. Update)</a:t>
                      </a:r>
                      <a:endParaRPr lang="en-US" sz="900" b="1" i="0" u="none" strike="noStrike" dirty="0">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EFF"/>
                    </a:solidFill>
                  </a:tcPr>
                </a:tc>
                <a:tc>
                  <a:txBody>
                    <a:bodyPr/>
                    <a:lstStyle/>
                    <a:p>
                      <a:pPr algn="ctr" fontAlgn="t"/>
                      <a:r>
                        <a:rPr lang="en-US" sz="900" b="1" i="0" u="none" strike="noStrike" dirty="0">
                          <a:solidFill>
                            <a:srgbClr val="000000"/>
                          </a:solidFill>
                          <a:effectLst/>
                          <a:latin typeface="Calibri"/>
                        </a:rPr>
                        <a:t>Document Title</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EFF"/>
                    </a:solidFill>
                  </a:tcPr>
                </a:tc>
                <a:tc>
                  <a:txBody>
                    <a:bodyPr/>
                    <a:lstStyle/>
                    <a:p>
                      <a:pPr algn="ctr" fontAlgn="t"/>
                      <a:r>
                        <a:rPr lang="en-US" sz="900" b="1" i="0" u="none" strike="noStrike" dirty="0">
                          <a:solidFill>
                            <a:srgbClr val="000000"/>
                          </a:solidFill>
                          <a:effectLst/>
                          <a:latin typeface="Calibri"/>
                        </a:rPr>
                        <a:t>Target Start / Publication Date</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EFF"/>
                    </a:solidFill>
                  </a:tcPr>
                </a:tc>
                <a:tc gridSpan="4">
                  <a:txBody>
                    <a:bodyPr/>
                    <a:lstStyle/>
                    <a:p>
                      <a:pPr algn="ctr" fontAlgn="t"/>
                      <a:r>
                        <a:rPr lang="en-US" sz="900" b="1" i="0" u="none" strike="noStrike" dirty="0">
                          <a:solidFill>
                            <a:srgbClr val="000000"/>
                          </a:solidFill>
                          <a:effectLst/>
                          <a:latin typeface="Calibri"/>
                        </a:rPr>
                        <a:t>Resources Needed (total, Editor, Proto 1, Proto 2)</a:t>
                      </a:r>
                      <a:br>
                        <a:rPr lang="en-US" sz="900" b="1" i="0" u="none" strike="noStrike" dirty="0">
                          <a:solidFill>
                            <a:srgbClr val="000000"/>
                          </a:solidFill>
                          <a:effectLst/>
                          <a:latin typeface="Calibri"/>
                        </a:rPr>
                      </a:br>
                      <a:endParaRPr lang="en-US" sz="900" b="1" i="0" u="none" strike="noStrike" dirty="0">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E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900" b="1" i="0" u="none" strike="noStrike" dirty="0">
                          <a:solidFill>
                            <a:srgbClr val="000000"/>
                          </a:solidFill>
                          <a:effectLst/>
                          <a:latin typeface="Calibri"/>
                        </a:rPr>
                        <a:t>Comments</a:t>
                      </a:r>
                      <a:br>
                        <a:rPr lang="en-US" sz="900" b="1" i="0" u="none" strike="noStrike" dirty="0">
                          <a:solidFill>
                            <a:srgbClr val="000000"/>
                          </a:solidFill>
                          <a:effectLst/>
                          <a:latin typeface="Calibri"/>
                        </a:rPr>
                      </a:br>
                      <a:r>
                        <a:rPr lang="en-US" sz="900" b="1" i="0" u="none" strike="noStrike" dirty="0">
                          <a:solidFill>
                            <a:srgbClr val="000000"/>
                          </a:solidFill>
                          <a:effectLst/>
                          <a:latin typeface="Calibri"/>
                        </a:rPr>
                        <a:t>Rationale</a:t>
                      </a:r>
                      <a:br>
                        <a:rPr lang="en-US" sz="900" b="1" i="0" u="none" strike="noStrike" dirty="0">
                          <a:solidFill>
                            <a:srgbClr val="000000"/>
                          </a:solidFill>
                          <a:effectLst/>
                          <a:latin typeface="Calibri"/>
                        </a:rPr>
                      </a:br>
                      <a:r>
                        <a:rPr lang="en-US" sz="900" b="1" i="0" u="none" strike="noStrike" dirty="0">
                          <a:solidFill>
                            <a:srgbClr val="000000"/>
                          </a:solidFill>
                          <a:effectLst/>
                          <a:latin typeface="Calibri"/>
                        </a:rPr>
                        <a:t>What if not started?</a:t>
                      </a:r>
                    </a:p>
                  </a:txBody>
                  <a:tcPr marL="7629" marR="7629" marT="762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EFF"/>
                    </a:solidFill>
                  </a:tcPr>
                </a:tc>
                <a:extLst>
                  <a:ext uri="{0D108BD9-81ED-4DB2-BD59-A6C34878D82A}">
                    <a16:rowId xmlns:a16="http://schemas.microsoft.com/office/drawing/2014/main" val="10000"/>
                  </a:ext>
                </a:extLst>
              </a:tr>
              <a:tr h="488283">
                <a:tc rowSpan="2">
                  <a:txBody>
                    <a:bodyPr/>
                    <a:lstStyle/>
                    <a:p>
                      <a:pPr algn="ctr" fontAlgn="t"/>
                      <a:r>
                        <a:rPr lang="en-US" sz="900" b="0" i="0" u="none" strike="noStrike" dirty="0">
                          <a:solidFill>
                            <a:schemeClr val="bg1"/>
                          </a:solidFill>
                          <a:effectLst/>
                          <a:latin typeface="Calibri"/>
                        </a:rPr>
                        <a:t>SEA SEC</a:t>
                      </a:r>
                    </a:p>
                  </a:txBody>
                  <a:tcPr marL="7629" marR="7629" marT="762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2">
                  <a:txBody>
                    <a:bodyPr/>
                    <a:lstStyle/>
                    <a:p>
                      <a:pPr algn="ctr" fontAlgn="t"/>
                      <a:r>
                        <a:rPr lang="mr-IN" sz="900" dirty="0">
                          <a:solidFill>
                            <a:schemeClr val="bg1"/>
                          </a:solidFill>
                          <a:hlinkClick r:id="rId2"/>
                        </a:rPr>
                        <a:t>350.6-G-1</a:t>
                      </a: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2">
                  <a:txBody>
                    <a:bodyPr/>
                    <a:lstStyle/>
                    <a:p>
                      <a:pPr algn="ctr" fontAlgn="t"/>
                      <a:r>
                        <a:rPr lang="en-US" sz="900" b="0" i="0" u="none" strike="noStrike" dirty="0">
                          <a:solidFill>
                            <a:schemeClr val="bg1"/>
                          </a:solidFill>
                          <a:effectLst/>
                          <a:latin typeface="Calibri"/>
                        </a:rPr>
                        <a:t>Update</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2">
                  <a:txBody>
                    <a:bodyPr/>
                    <a:lstStyle/>
                    <a:p>
                      <a:pPr algn="ctr" fontAlgn="t"/>
                      <a:r>
                        <a:rPr lang="en-US" sz="900" i="0" dirty="0">
                          <a:solidFill>
                            <a:schemeClr val="bg1"/>
                          </a:solidFill>
                        </a:rPr>
                        <a:t>Space Missions Key Management Concept (Nov 2011)</a:t>
                      </a: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2">
                  <a:txBody>
                    <a:bodyPr/>
                    <a:lstStyle/>
                    <a:p>
                      <a:pPr algn="ctr" fontAlgn="t"/>
                      <a:r>
                        <a:rPr lang="en-US" sz="900" b="0" i="0" u="none" strike="noStrike" dirty="0">
                          <a:solidFill>
                            <a:schemeClr val="bg1"/>
                          </a:solidFill>
                          <a:effectLst/>
                          <a:latin typeface="Calibri"/>
                        </a:rPr>
                        <a:t>Start    20/06/2017</a:t>
                      </a:r>
                      <a:br>
                        <a:rPr lang="en-US" sz="900" b="0" i="0" u="none" strike="noStrike" dirty="0">
                          <a:solidFill>
                            <a:schemeClr val="bg1"/>
                          </a:solidFill>
                          <a:effectLst/>
                          <a:latin typeface="Calibri"/>
                        </a:rPr>
                      </a:br>
                      <a:r>
                        <a:rPr lang="en-US" sz="900" b="0" i="0" u="none" strike="noStrike" dirty="0">
                          <a:solidFill>
                            <a:schemeClr val="bg1"/>
                          </a:solidFill>
                          <a:effectLst/>
                          <a:latin typeface="Calibri"/>
                        </a:rPr>
                        <a:t>End   10/12/2018</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900" b="0" i="0" u="none" strike="noStrike" dirty="0">
                          <a:solidFill>
                            <a:schemeClr val="bg1"/>
                          </a:solidFill>
                          <a:effectLst/>
                          <a:latin typeface="Calibri"/>
                        </a:rPr>
                        <a:t>2017</a:t>
                      </a:r>
                      <a:br>
                        <a:rPr lang="en-US" sz="900" b="0" i="0" u="none" strike="noStrike" dirty="0">
                          <a:solidFill>
                            <a:schemeClr val="bg1"/>
                          </a:solidFill>
                          <a:effectLst/>
                          <a:latin typeface="Calibri"/>
                        </a:rPr>
                      </a:b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900" b="0" i="0" u="none" strike="noStrike" dirty="0">
                          <a:solidFill>
                            <a:schemeClr val="bg1"/>
                          </a:solidFill>
                          <a:effectLst/>
                          <a:latin typeface="Calibri"/>
                        </a:rPr>
                        <a:t>2 WMs for  GB </a:t>
                      </a:r>
                      <a:br>
                        <a:rPr lang="en-US" sz="900" b="0" i="0" u="none" strike="noStrike" dirty="0">
                          <a:solidFill>
                            <a:schemeClr val="bg1"/>
                          </a:solidFill>
                          <a:effectLst/>
                          <a:latin typeface="Calibri"/>
                        </a:rPr>
                      </a:b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900" b="0" i="0" u="none" strike="noStrike" dirty="0">
                          <a:solidFill>
                            <a:schemeClr val="bg1"/>
                          </a:solidFill>
                          <a:effectLst/>
                          <a:latin typeface="Calibri"/>
                        </a:rPr>
                        <a:t>No </a:t>
                      </a:r>
                      <a:r>
                        <a:rPr lang="en-US" sz="900" b="0" i="0" u="none" strike="noStrike" dirty="0" err="1">
                          <a:solidFill>
                            <a:schemeClr val="bg1"/>
                          </a:solidFill>
                          <a:effectLst/>
                          <a:latin typeface="Calibri"/>
                        </a:rPr>
                        <a:t>Prot</a:t>
                      </a:r>
                      <a:r>
                        <a:rPr lang="en-US" sz="900" b="0" i="0" u="none" strike="noStrike" dirty="0">
                          <a:solidFill>
                            <a:schemeClr val="bg1"/>
                          </a:solidFill>
                          <a:effectLst/>
                          <a:latin typeface="Calibri"/>
                        </a:rPr>
                        <a:t> 1 </a:t>
                      </a:r>
                      <a:br>
                        <a:rPr lang="en-US" sz="900" b="0" i="0" u="none" strike="noStrike" dirty="0">
                          <a:solidFill>
                            <a:schemeClr val="bg1"/>
                          </a:solidFill>
                          <a:effectLst/>
                          <a:latin typeface="Calibri"/>
                        </a:rPr>
                      </a:b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900" b="0" i="0" u="none" strike="noStrike" dirty="0">
                          <a:solidFill>
                            <a:schemeClr val="bg1"/>
                          </a:solidFill>
                          <a:effectLst/>
                          <a:latin typeface="Calibri"/>
                        </a:rPr>
                        <a:t>No </a:t>
                      </a:r>
                      <a:r>
                        <a:rPr lang="en-US" sz="900" b="0" i="0" u="none" strike="noStrike" dirty="0" err="1">
                          <a:solidFill>
                            <a:schemeClr val="bg1"/>
                          </a:solidFill>
                          <a:effectLst/>
                          <a:latin typeface="Calibri"/>
                        </a:rPr>
                        <a:t>Prot</a:t>
                      </a:r>
                      <a:r>
                        <a:rPr lang="en-US" sz="900" b="0" i="0" u="none" strike="noStrike" dirty="0">
                          <a:solidFill>
                            <a:schemeClr val="bg1"/>
                          </a:solidFill>
                          <a:effectLst/>
                          <a:latin typeface="Calibri"/>
                        </a:rPr>
                        <a:t> 2</a:t>
                      </a:r>
                      <a:br>
                        <a:rPr lang="en-US" sz="900" b="0" i="0" u="none" strike="noStrike" dirty="0">
                          <a:solidFill>
                            <a:schemeClr val="bg1"/>
                          </a:solidFill>
                          <a:effectLst/>
                          <a:latin typeface="Calibri"/>
                        </a:rPr>
                      </a:b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2">
                  <a:txBody>
                    <a:bodyPr/>
                    <a:lstStyle/>
                    <a:p>
                      <a:pPr algn="ctr" fontAlgn="t"/>
                      <a:r>
                        <a:rPr lang="en-US" sz="900" b="0" i="0" u="none" strike="noStrike" dirty="0">
                          <a:solidFill>
                            <a:schemeClr val="bg1"/>
                          </a:solidFill>
                          <a:effectLst/>
                          <a:latin typeface="Calibri"/>
                        </a:rPr>
                        <a:t>Project</a:t>
                      </a:r>
                      <a:r>
                        <a:rPr lang="en-US" sz="900" b="0" i="0" u="none" strike="noStrike" baseline="0" dirty="0">
                          <a:solidFill>
                            <a:schemeClr val="bg1"/>
                          </a:solidFill>
                          <a:effectLst/>
                          <a:latin typeface="Calibri"/>
                        </a:rPr>
                        <a:t> not yet agreed</a:t>
                      </a:r>
                      <a:r>
                        <a:rPr lang="en-US" sz="900" b="0" i="0" u="none" strike="noStrike" dirty="0">
                          <a:solidFill>
                            <a:schemeClr val="bg1"/>
                          </a:solidFill>
                          <a:effectLst/>
                          <a:latin typeface="Calibri"/>
                        </a:rPr>
                        <a:t>. Revise</a:t>
                      </a:r>
                      <a:r>
                        <a:rPr lang="en-US" sz="900" b="0" i="0" u="none" strike="noStrike" baseline="0" dirty="0">
                          <a:solidFill>
                            <a:schemeClr val="bg1"/>
                          </a:solidFill>
                          <a:effectLst/>
                          <a:latin typeface="Calibri"/>
                        </a:rPr>
                        <a:t> GB to include new material.</a:t>
                      </a: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3051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900" b="0" i="0" u="none" strike="noStrike" dirty="0">
                          <a:solidFill>
                            <a:schemeClr val="bg1"/>
                          </a:solidFill>
                          <a:effectLst/>
                          <a:latin typeface="Calibri"/>
                        </a:rPr>
                        <a:t>2018</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900" b="0" i="0" u="none" strike="noStrike" dirty="0">
                          <a:solidFill>
                            <a:schemeClr val="bg1"/>
                          </a:solidFill>
                          <a:effectLst/>
                          <a:latin typeface="Calibri"/>
                        </a:rPr>
                        <a:t>2</a:t>
                      </a:r>
                      <a:r>
                        <a:rPr lang="en-US" sz="900" b="0" i="0" u="none" strike="noStrike" baseline="0" dirty="0">
                          <a:solidFill>
                            <a:schemeClr val="bg1"/>
                          </a:solidFill>
                          <a:effectLst/>
                          <a:latin typeface="Calibri"/>
                        </a:rPr>
                        <a:t> </a:t>
                      </a:r>
                      <a:r>
                        <a:rPr lang="en-US" sz="900" b="0" i="0" u="none" strike="noStrike" dirty="0">
                          <a:solidFill>
                            <a:schemeClr val="bg1"/>
                          </a:solidFill>
                          <a:effectLst/>
                          <a:latin typeface="Calibri"/>
                        </a:rPr>
                        <a:t>WMs for  GB</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br>
                        <a:rPr lang="en-US" sz="900" b="0" i="0" u="none" strike="noStrike" dirty="0">
                          <a:solidFill>
                            <a:schemeClr val="bg1"/>
                          </a:solidFill>
                          <a:effectLst/>
                          <a:latin typeface="Calibri"/>
                        </a:rPr>
                      </a:b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vMerge="1">
                  <a:txBody>
                    <a:bodyPr/>
                    <a:lstStyle/>
                    <a:p>
                      <a:endParaRPr lang="en-US"/>
                    </a:p>
                  </a:txBody>
                  <a:tcPr/>
                </a:tc>
                <a:extLst>
                  <a:ext uri="{0D108BD9-81ED-4DB2-BD59-A6C34878D82A}">
                    <a16:rowId xmlns:a16="http://schemas.microsoft.com/office/drawing/2014/main" val="10002"/>
                  </a:ext>
                </a:extLst>
              </a:tr>
              <a:tr h="152588">
                <a:tc rowSpan="4">
                  <a:txBody>
                    <a:bodyPr/>
                    <a:lstStyle/>
                    <a:p>
                      <a:pPr algn="ctr" fontAlgn="t"/>
                      <a:r>
                        <a:rPr lang="en-US" sz="900" b="0" i="0" u="none" strike="noStrike" kern="1200" dirty="0">
                          <a:solidFill>
                            <a:schemeClr val="bg1"/>
                          </a:solidFill>
                          <a:effectLst/>
                          <a:latin typeface="Calibri"/>
                          <a:ea typeface="+mn-ea"/>
                          <a:cs typeface="+mn-cs"/>
                        </a:rPr>
                        <a:t>SEA SEC</a:t>
                      </a:r>
                    </a:p>
                  </a:txBody>
                  <a:tcPr marL="7629" marR="7629" marT="762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rowSpan="4">
                  <a:txBody>
                    <a:bodyPr/>
                    <a:lstStyle/>
                    <a:p>
                      <a:pPr algn="ctr" fontAlgn="t"/>
                      <a:r>
                        <a:rPr lang="mr-IN" sz="900" b="0" i="0" u="none" strike="noStrike" kern="1200" dirty="0">
                          <a:solidFill>
                            <a:schemeClr val="bg1"/>
                          </a:solidFill>
                          <a:effectLst/>
                          <a:latin typeface="Calibri"/>
                          <a:ea typeface="+mn-ea"/>
                          <a:cs typeface="+mn-cs"/>
                          <a:hlinkClick r:id="rId3"/>
                        </a:rPr>
                        <a:t>352.0-B-1</a:t>
                      </a:r>
                      <a:endParaRPr lang="en-US" sz="900" b="0" i="0" u="none" strike="noStrike" kern="1200" dirty="0">
                        <a:solidFill>
                          <a:schemeClr val="bg1"/>
                        </a:solidFill>
                        <a:effectLst/>
                        <a:latin typeface="Calibri"/>
                        <a:ea typeface="+mn-ea"/>
                        <a:cs typeface="+mn-cs"/>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rowSpan="4">
                  <a:txBody>
                    <a:bodyPr/>
                    <a:lstStyle/>
                    <a:p>
                      <a:pPr algn="ctr" fontAlgn="t"/>
                      <a:r>
                        <a:rPr lang="en-US" sz="900" b="0" i="0" u="none" strike="noStrike" kern="1200" dirty="0">
                          <a:solidFill>
                            <a:schemeClr val="bg1"/>
                          </a:solidFill>
                          <a:effectLst/>
                          <a:latin typeface="Calibri"/>
                          <a:ea typeface="+mn-ea"/>
                          <a:cs typeface="+mn-cs"/>
                        </a:rPr>
                        <a:t>Update</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rowSpan="4">
                  <a:txBody>
                    <a:bodyPr/>
                    <a:lstStyle/>
                    <a:p>
                      <a:pPr algn="ctr" fontAlgn="t"/>
                      <a:r>
                        <a:rPr lang="en-US" sz="900" b="0" i="0" u="none" strike="noStrike" kern="1200" dirty="0">
                          <a:solidFill>
                            <a:schemeClr val="bg1"/>
                          </a:solidFill>
                          <a:effectLst/>
                          <a:latin typeface="Calibri"/>
                          <a:ea typeface="+mn-ea"/>
                          <a:cs typeface="+mn-cs"/>
                        </a:rPr>
                        <a:t>CCSDS Cryptographic Algorithms (Nov 2012)</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rowSpan="4">
                  <a:txBody>
                    <a:bodyPr/>
                    <a:lstStyle/>
                    <a:p>
                      <a:pPr algn="ctr" fontAlgn="t"/>
                      <a:r>
                        <a:rPr lang="en-US" sz="900" b="0" i="0" u="none" strike="noStrike" dirty="0">
                          <a:solidFill>
                            <a:schemeClr val="bg1"/>
                          </a:solidFill>
                          <a:effectLst/>
                          <a:latin typeface="Calibri"/>
                        </a:rPr>
                        <a:t>Start    TBD</a:t>
                      </a:r>
                      <a:br>
                        <a:rPr lang="en-US" sz="900" b="0" i="0" u="none" strike="noStrike" dirty="0">
                          <a:solidFill>
                            <a:schemeClr val="bg1"/>
                          </a:solidFill>
                          <a:effectLst/>
                          <a:latin typeface="Calibri"/>
                        </a:rPr>
                      </a:br>
                      <a:r>
                        <a:rPr lang="en-US" sz="900" b="0" i="0" u="none" strike="noStrike" dirty="0">
                          <a:solidFill>
                            <a:schemeClr val="bg1"/>
                          </a:solidFill>
                          <a:effectLst/>
                          <a:latin typeface="Calibri"/>
                        </a:rPr>
                        <a:t>End   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2017</a:t>
                      </a:r>
                      <a:br>
                        <a:rPr lang="en-US" sz="900" b="0" i="0" u="none" strike="noStrike" dirty="0">
                          <a:solidFill>
                            <a:schemeClr val="bg1"/>
                          </a:solidFill>
                          <a:effectLst/>
                          <a:latin typeface="Calibri"/>
                        </a:rPr>
                      </a:br>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rowSpan="4">
                  <a:txBody>
                    <a:bodyPr/>
                    <a:lstStyle/>
                    <a:p>
                      <a:pPr algn="ctr" fontAlgn="t"/>
                      <a:r>
                        <a:rPr lang="en-US" sz="900" b="0" i="0" u="none" strike="noStrike" dirty="0">
                          <a:solidFill>
                            <a:schemeClr val="bg1"/>
                          </a:solidFill>
                          <a:effectLst/>
                          <a:latin typeface="Calibri"/>
                        </a:rPr>
                        <a:t>Project</a:t>
                      </a:r>
                      <a:r>
                        <a:rPr lang="en-US" sz="900" b="0" i="0" u="none" strike="noStrike" baseline="0" dirty="0">
                          <a:solidFill>
                            <a:schemeClr val="bg1"/>
                          </a:solidFill>
                          <a:effectLst/>
                          <a:latin typeface="Calibri"/>
                        </a:rPr>
                        <a:t> not yet agreed</a:t>
                      </a:r>
                      <a:r>
                        <a:rPr lang="en-US" sz="900" b="0" i="0" u="none" strike="noStrike" dirty="0">
                          <a:solidFill>
                            <a:schemeClr val="bg1"/>
                          </a:solidFill>
                          <a:effectLst/>
                          <a:latin typeface="Calibri"/>
                        </a:rPr>
                        <a:t>.</a:t>
                      </a:r>
                    </a:p>
                  </a:txBody>
                  <a:tcPr marL="7629" marR="7629" marT="762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a16="http://schemas.microsoft.com/office/drawing/2014/main" val="10003"/>
                  </a:ext>
                </a:extLst>
              </a:tr>
              <a:tr h="149016">
                <a:tc vMerge="1">
                  <a:txBody>
                    <a:bodyPr/>
                    <a:lstStyle/>
                    <a:p>
                      <a:endParaRPr lang="en-US"/>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solidFill>
                            <a:schemeClr val="bg1"/>
                          </a:solidFill>
                          <a:effectLst/>
                          <a:latin typeface="Calibri"/>
                        </a:rPr>
                        <a:t>2018</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vMerge="1">
                  <a:txBody>
                    <a:bodyPr/>
                    <a:lstStyle/>
                    <a:p>
                      <a:endParaRPr lang="en-US"/>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90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endParaRPr lang="en-US" sz="900" b="0" i="0" u="none" strike="noStrike" dirty="0">
                        <a:solidFill>
                          <a:schemeClr val="bg1"/>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vMerge="1">
                  <a:txBody>
                    <a:bodyPr/>
                    <a:lstStyle/>
                    <a:p>
                      <a:endParaRPr lang="en-US"/>
                    </a:p>
                  </a:txBody>
                  <a:tcPr/>
                </a:tc>
                <a:extLst>
                  <a:ext uri="{0D108BD9-81ED-4DB2-BD59-A6C34878D82A}">
                    <a16:rowId xmlns:a16="http://schemas.microsoft.com/office/drawing/2014/main" val="1105316411"/>
                  </a:ext>
                </a:extLst>
              </a:tr>
              <a:tr h="121649">
                <a:tc vMerge="1">
                  <a:txBody>
                    <a:bodyPr/>
                    <a:lstStyle/>
                    <a:p>
                      <a:endParaRPr lang="en-US"/>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900" b="0" i="0" u="none" strike="noStrike" kern="1200" dirty="0">
                          <a:solidFill>
                            <a:schemeClr val="bg1"/>
                          </a:solidFill>
                          <a:effectLst/>
                          <a:latin typeface="Calibri"/>
                          <a:ea typeface="+mn-ea"/>
                          <a:cs typeface="+mn-cs"/>
                        </a:rPr>
                        <a:t>2019</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900" b="0" i="0" u="none" strike="noStrike" dirty="0">
                          <a:solidFill>
                            <a:schemeClr val="bg1"/>
                          </a:solidFill>
                          <a:effectLst/>
                          <a:latin typeface="Calibri"/>
                        </a:rPr>
                        <a:t>TBD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vMerge="1">
                  <a:txBody>
                    <a:bodyPr/>
                    <a:lstStyle/>
                    <a:p>
                      <a:endParaRPr lang="en-US" dirty="0"/>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67770">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SIS-DTN</a:t>
                      </a:r>
                    </a:p>
                  </a:txBody>
                  <a:tcPr marL="4923" marR="4923" marT="492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mr-IN" sz="900" b="0" i="0" u="none" strike="noStrike" kern="1200" dirty="0">
                          <a:solidFill>
                            <a:schemeClr val="bg1"/>
                          </a:solidFill>
                          <a:effectLst/>
                          <a:latin typeface="Calibri"/>
                          <a:ea typeface="+mn-ea"/>
                          <a:cs typeface="+mn-cs"/>
                        </a:rPr>
                        <a:t>CCSDS 734.0-G-2</a:t>
                      </a:r>
                    </a:p>
                  </a:txBody>
                  <a:tcPr marL="4923" marR="4923" marT="4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endParaRPr lang="en-US" sz="900" b="0" i="0" u="none" strike="noStrike" kern="1200" dirty="0">
                        <a:solidFill>
                          <a:schemeClr val="bg1"/>
                        </a:solidFill>
                        <a:effectLst/>
                        <a:latin typeface="Calibri"/>
                        <a:ea typeface="+mn-ea"/>
                        <a:cs typeface="+mn-cs"/>
                      </a:endParaRPr>
                    </a:p>
                  </a:txBody>
                  <a:tcPr marL="4923" marR="4923" marT="4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b="0" i="0" u="none" strike="noStrike" kern="1200" dirty="0">
                          <a:solidFill>
                            <a:schemeClr val="bg1"/>
                          </a:solidFill>
                          <a:effectLst/>
                          <a:latin typeface="Calibri"/>
                          <a:ea typeface="+mn-ea"/>
                          <a:cs typeface="+mn-cs"/>
                        </a:rPr>
                        <a:t>Rationale, Scenarios, and Requirements for DTN in Space</a:t>
                      </a:r>
                    </a:p>
                    <a:p>
                      <a:pPr marL="0" algn="ctr" defTabSz="914400" rtl="0" eaLnBrk="1" fontAlgn="t" latinLnBrk="0" hangingPunct="1"/>
                      <a:endParaRPr lang="mr-IN" sz="900" b="0" i="0" u="none" strike="noStrike" kern="1200" dirty="0">
                        <a:solidFill>
                          <a:schemeClr val="bg1"/>
                        </a:solidFill>
                        <a:effectLst/>
                        <a:latin typeface="Calibri"/>
                        <a:ea typeface="+mn-ea"/>
                        <a:cs typeface="+mn-cs"/>
                      </a:endParaRPr>
                    </a:p>
                  </a:txBody>
                  <a:tcPr marL="4923" marR="4923" marT="4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mr-IN" sz="900" b="0" i="0" u="none" strike="noStrike" kern="1200" dirty="0">
                          <a:solidFill>
                            <a:schemeClr val="bg1"/>
                          </a:solidFill>
                          <a:effectLst/>
                          <a:latin typeface="Calibri"/>
                          <a:ea typeface="+mn-ea"/>
                          <a:cs typeface="+mn-cs"/>
                        </a:rPr>
                        <a:t>1/1/2018 -- 12/31/2018</a:t>
                      </a:r>
                    </a:p>
                    <a:p>
                      <a:pPr marL="0" algn="ctr" defTabSz="914400" rtl="0" eaLnBrk="1" fontAlgn="t" latinLnBrk="0" hangingPunct="1"/>
                      <a:endParaRPr lang="is-IS" sz="900" b="0" i="0" u="none" strike="noStrike" kern="1200" dirty="0">
                        <a:solidFill>
                          <a:schemeClr val="bg1"/>
                        </a:solidFill>
                        <a:effectLst/>
                        <a:latin typeface="Calibri"/>
                        <a:ea typeface="+mn-ea"/>
                        <a:cs typeface="+mn-cs"/>
                      </a:endParaRPr>
                    </a:p>
                  </a:txBody>
                  <a:tcPr marL="4923" marR="4923" marT="4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s-IS" sz="900" b="0" i="0" u="none" strike="noStrike" kern="1200" dirty="0">
                          <a:solidFill>
                            <a:schemeClr val="bg1"/>
                          </a:solidFill>
                          <a:effectLst/>
                          <a:latin typeface="Calibri"/>
                          <a:ea typeface="+mn-ea"/>
                          <a:cs typeface="+mn-cs"/>
                        </a:rPr>
                        <a:t>2018</a:t>
                      </a:r>
                    </a:p>
                    <a:p>
                      <a:pPr marL="0" algn="ctr" defTabSz="914400" rtl="0" eaLnBrk="1" fontAlgn="t" latinLnBrk="0" hangingPunct="1"/>
                      <a:endParaRPr lang="nb-NO" sz="900" b="0" i="0" u="none" strike="noStrike" kern="1200" dirty="0">
                        <a:solidFill>
                          <a:schemeClr val="bg1"/>
                        </a:solidFill>
                        <a:effectLst/>
                        <a:latin typeface="Calibri"/>
                        <a:ea typeface="+mn-ea"/>
                        <a:cs typeface="+mn-cs"/>
                      </a:endParaRPr>
                    </a:p>
                  </a:txBody>
                  <a:tcPr marL="4923" marR="4923" marT="4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nb-NO" sz="900" b="0" i="0" u="none" strike="noStrike" kern="1200" dirty="0">
                          <a:solidFill>
                            <a:schemeClr val="bg1"/>
                          </a:solidFill>
                          <a:effectLst/>
                          <a:latin typeface="Calibri"/>
                          <a:ea typeface="+mn-ea"/>
                          <a:cs typeface="+mn-cs"/>
                        </a:rPr>
                        <a:t>1.5</a:t>
                      </a:r>
                    </a:p>
                    <a:p>
                      <a:pPr marL="0" algn="ctr" defTabSz="914400" rtl="0" eaLnBrk="1" fontAlgn="t" latinLnBrk="0" hangingPunct="1"/>
                      <a:endParaRPr lang="en-US" sz="900" b="0" i="0" u="none" strike="noStrike" kern="1200" dirty="0">
                        <a:solidFill>
                          <a:schemeClr val="bg1"/>
                        </a:solidFill>
                        <a:effectLst/>
                        <a:latin typeface="Calibri"/>
                        <a:ea typeface="+mn-ea"/>
                        <a:cs typeface="+mn-cs"/>
                      </a:endParaRPr>
                    </a:p>
                  </a:txBody>
                  <a:tcPr marL="4923" marR="4923" marT="4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endParaRPr lang="en-US" sz="900" b="0" i="0" u="none" strike="noStrike" kern="1200" dirty="0">
                        <a:solidFill>
                          <a:schemeClr val="bg1"/>
                        </a:solidFill>
                        <a:effectLst/>
                        <a:latin typeface="Calibri"/>
                        <a:ea typeface="+mn-ea"/>
                        <a:cs typeface="+mn-cs"/>
                      </a:endParaRPr>
                    </a:p>
                  </a:txBody>
                  <a:tcPr marL="4923" marR="4923" marT="4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endParaRPr lang="en-US" sz="900" b="0" i="0" u="none" strike="noStrike" kern="1200" dirty="0">
                        <a:solidFill>
                          <a:schemeClr val="bg1"/>
                        </a:solidFill>
                        <a:effectLst/>
                        <a:latin typeface="Calibri"/>
                        <a:ea typeface="+mn-ea"/>
                        <a:cs typeface="+mn-cs"/>
                      </a:endParaRPr>
                    </a:p>
                  </a:txBody>
                  <a:tcPr marL="4923" marR="4923" marT="4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Updates needed to track current CONOPS and CCSDS architecture.</a:t>
                      </a:r>
                    </a:p>
                    <a:p>
                      <a:pPr marL="0" algn="ctr" defTabSz="914400" rtl="0" eaLnBrk="1" fontAlgn="t" latinLnBrk="0" hangingPunct="1"/>
                      <a:r>
                        <a:rPr lang="en-US" sz="900" b="0" i="0" u="none" strike="noStrike" kern="1200" dirty="0">
                          <a:solidFill>
                            <a:schemeClr val="bg1"/>
                          </a:solidFill>
                          <a:effectLst/>
                          <a:latin typeface="Calibri"/>
                          <a:ea typeface="+mn-ea"/>
                          <a:cs typeface="+mn-cs"/>
                        </a:rPr>
                        <a:t>Resources: </a:t>
                      </a:r>
                    </a:p>
                    <a:p>
                      <a:pPr marL="0" algn="ctr" defTabSz="914400" rtl="0" eaLnBrk="1" fontAlgn="t" latinLnBrk="0" hangingPunct="1"/>
                      <a:r>
                        <a:rPr lang="en-US" sz="900" b="0" i="0" u="none" strike="noStrike" kern="1200" dirty="0">
                          <a:solidFill>
                            <a:schemeClr val="bg1"/>
                          </a:solidFill>
                          <a:effectLst/>
                          <a:latin typeface="Calibri"/>
                          <a:ea typeface="+mn-ea"/>
                          <a:cs typeface="+mn-cs"/>
                        </a:rPr>
                        <a:t>NASA</a:t>
                      </a:r>
                    </a:p>
                  </a:txBody>
                  <a:tcPr marL="7629" marR="7629" marT="762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033267129"/>
                  </a:ext>
                </a:extLst>
              </a:tr>
              <a:tr h="546781">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MOIMS SM&amp;C</a:t>
                      </a:r>
                    </a:p>
                  </a:txBody>
                  <a:tcPr marL="4377" marR="4377" marT="437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CCSDS 520.1-M-1</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algn="ctr" defTabSz="914400" rtl="0" eaLnBrk="1" fontAlgn="t" latinLnBrk="0" hangingPunct="1"/>
                      <a:endParaRPr lang="en-US" sz="900" b="0" i="0" u="none" strike="noStrike" kern="1200" dirty="0">
                        <a:solidFill>
                          <a:schemeClr val="bg1"/>
                        </a:solidFill>
                        <a:effectLst/>
                        <a:latin typeface="Calibri"/>
                        <a:ea typeface="+mn-ea"/>
                        <a:cs typeface="+mn-cs"/>
                      </a:endParaRP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b="0" i="0" u="none" strike="noStrike" kern="1200" dirty="0">
                          <a:solidFill>
                            <a:schemeClr val="bg1"/>
                          </a:solidFill>
                          <a:effectLst/>
                          <a:latin typeface="+mn-lt"/>
                          <a:ea typeface="+mn-ea"/>
                          <a:cs typeface="+mn-cs"/>
                        </a:rPr>
                        <a:t>MO Reference Model</a:t>
                      </a:r>
                    </a:p>
                    <a:p>
                      <a:pPr marL="0" algn="ctr" defTabSz="914400" rtl="0" eaLnBrk="1" fontAlgn="t" latinLnBrk="0" hangingPunct="1"/>
                      <a:endParaRPr lang="de-DE" sz="900" b="0" i="0" u="none" strike="noStrike" kern="1200" dirty="0">
                        <a:solidFill>
                          <a:schemeClr val="bg1"/>
                        </a:solidFill>
                        <a:effectLst/>
                        <a:latin typeface="Calibri"/>
                        <a:ea typeface="+mn-ea"/>
                        <a:cs typeface="+mn-cs"/>
                      </a:endParaRP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algn="ctr" defTabSz="914400" rtl="0" eaLnBrk="1" fontAlgn="t" latinLnBrk="0" hangingPunct="1"/>
                      <a:r>
                        <a:rPr lang="is-IS" sz="900" b="0" i="0" u="none" strike="noStrike" kern="1200" dirty="0">
                          <a:solidFill>
                            <a:schemeClr val="bg1"/>
                          </a:solidFill>
                          <a:effectLst/>
                          <a:latin typeface="Calibri"/>
                          <a:ea typeface="+mn-ea"/>
                          <a:cs typeface="+mn-cs"/>
                        </a:rPr>
                        <a:t>2017</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algn="ctr" defTabSz="914400" rtl="0" eaLnBrk="1" fontAlgn="t" latinLnBrk="0" hangingPunct="1"/>
                      <a:r>
                        <a:rPr lang="en-US" sz="900" b="0" i="0" u="none" strike="noStrike" kern="1200" dirty="0">
                          <a:solidFill>
                            <a:schemeClr val="bg1"/>
                          </a:solidFill>
                          <a:effectLst/>
                          <a:latin typeface="Calibri"/>
                          <a:ea typeface="+mn-ea"/>
                          <a:cs typeface="+mn-cs"/>
                        </a:rPr>
                        <a:t>ESA.</a:t>
                      </a:r>
                    </a:p>
                  </a:txBody>
                  <a:tcPr marL="4377" marR="4377" marT="437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4119519767"/>
                  </a:ext>
                </a:extLst>
              </a:tr>
              <a:tr h="152588">
                <a:tc rowSpan="3">
                  <a:txBody>
                    <a:bodyPr/>
                    <a:lstStyle/>
                    <a:p>
                      <a:pPr marL="0" algn="ctr" defTabSz="914400" rtl="0" eaLnBrk="1" fontAlgn="t" latinLnBrk="0" hangingPunct="1"/>
                      <a:r>
                        <a:rPr lang="en-US" sz="900" i="0" kern="1200" dirty="0">
                          <a:solidFill>
                            <a:schemeClr val="bg1"/>
                          </a:solidFill>
                          <a:latin typeface="+mn-lt"/>
                          <a:ea typeface="+mn-ea"/>
                          <a:cs typeface="+mn-cs"/>
                        </a:rPr>
                        <a:t>MOIMS NAV</a:t>
                      </a:r>
                    </a:p>
                  </a:txBody>
                  <a:tcPr marL="4377" marR="4377" marT="437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3">
                  <a:txBody>
                    <a:bodyPr/>
                    <a:lstStyle/>
                    <a:p>
                      <a:pPr marL="0" algn="ctr" defTabSz="914400" rtl="0" eaLnBrk="1" fontAlgn="t" latinLnBrk="0" hangingPunct="1"/>
                      <a:r>
                        <a:rPr lang="en-US" sz="900" i="0" kern="1200" dirty="0">
                          <a:solidFill>
                            <a:schemeClr val="bg1"/>
                          </a:solidFill>
                          <a:latin typeface="+mn-lt"/>
                          <a:ea typeface="+mn-ea"/>
                          <a:cs typeface="+mn-cs"/>
                        </a:rPr>
                        <a:t>500.2-G-1</a:t>
                      </a:r>
                      <a:endParaRPr lang="bg-BG" sz="900" i="0" kern="1200" dirty="0">
                        <a:solidFill>
                          <a:schemeClr val="bg1"/>
                        </a:solidFill>
                        <a:latin typeface="+mn-lt"/>
                        <a:ea typeface="+mn-ea"/>
                        <a:cs typeface="+mn-cs"/>
                      </a:endParaRP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3">
                  <a:txBody>
                    <a:bodyPr/>
                    <a:lstStyle/>
                    <a:p>
                      <a:pPr marL="0" algn="ctr" defTabSz="914400" rtl="0" eaLnBrk="1" fontAlgn="t" latinLnBrk="0" hangingPunct="1"/>
                      <a:endParaRPr lang="en-US" sz="900" i="0" kern="1200" dirty="0">
                        <a:solidFill>
                          <a:schemeClr val="bg1"/>
                        </a:solidFill>
                        <a:latin typeface="+mn-lt"/>
                        <a:ea typeface="+mn-ea"/>
                        <a:cs typeface="+mn-cs"/>
                      </a:endParaRP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i="0" kern="1200" dirty="0">
                          <a:solidFill>
                            <a:schemeClr val="bg1"/>
                          </a:solidFill>
                          <a:latin typeface="+mn-lt"/>
                          <a:ea typeface="+mn-ea"/>
                          <a:cs typeface="+mn-cs"/>
                        </a:rPr>
                        <a:t>Navigation Data Message Overview</a:t>
                      </a:r>
                    </a:p>
                    <a:p>
                      <a:pPr marL="0" algn="ctr" defTabSz="914400" rtl="0" eaLnBrk="1" fontAlgn="t" latinLnBrk="0" hangingPunct="1"/>
                      <a:endParaRPr lang="de-DE" sz="900" i="0" kern="1200" dirty="0">
                        <a:solidFill>
                          <a:schemeClr val="bg1"/>
                        </a:solidFill>
                        <a:latin typeface="+mn-lt"/>
                        <a:ea typeface="+mn-ea"/>
                        <a:cs typeface="+mn-cs"/>
                      </a:endParaRP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is-IS" sz="900" i="0" kern="1200" dirty="0">
                          <a:solidFill>
                            <a:schemeClr val="bg1"/>
                          </a:solidFill>
                          <a:latin typeface="+mn-lt"/>
                          <a:ea typeface="+mn-ea"/>
                          <a:cs typeface="+mn-cs"/>
                        </a:rPr>
                        <a:t>2017</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rowSpan="3">
                  <a:txBody>
                    <a:bodyPr/>
                    <a:lstStyle/>
                    <a:p>
                      <a:pPr marL="0" algn="ctr" defTabSz="914400" rtl="0" eaLnBrk="1" fontAlgn="t" latinLnBrk="0" hangingPunct="1"/>
                      <a:r>
                        <a:rPr lang="en-US" sz="900" i="0" kern="1200" dirty="0">
                          <a:solidFill>
                            <a:schemeClr val="bg1"/>
                          </a:solidFill>
                          <a:latin typeface="+mn-lt"/>
                          <a:ea typeface="+mn-ea"/>
                          <a:cs typeface="+mn-cs"/>
                        </a:rPr>
                        <a:t>NASA/JPL</a:t>
                      </a:r>
                    </a:p>
                    <a:p>
                      <a:pPr marL="0" algn="ctr" defTabSz="914400" rtl="0" eaLnBrk="1" fontAlgn="t" latinLnBrk="0" hangingPunct="1"/>
                      <a:r>
                        <a:rPr lang="en-US" sz="900" i="0" kern="1200" dirty="0">
                          <a:solidFill>
                            <a:schemeClr val="bg1"/>
                          </a:solidFill>
                          <a:latin typeface="+mn-lt"/>
                          <a:ea typeface="+mn-ea"/>
                          <a:cs typeface="+mn-cs"/>
                        </a:rPr>
                        <a:t>The document </a:t>
                      </a:r>
                      <a:r>
                        <a:rPr lang="en-US" sz="900" i="0" kern="1200" dirty="0" err="1">
                          <a:solidFill>
                            <a:schemeClr val="bg1"/>
                          </a:solidFill>
                          <a:latin typeface="+mn-lt"/>
                          <a:ea typeface="+mn-ea"/>
                          <a:cs typeface="+mn-cs"/>
                        </a:rPr>
                        <a:t>wlll</a:t>
                      </a:r>
                      <a:r>
                        <a:rPr lang="en-US" sz="900" i="0" kern="1200" dirty="0">
                          <a:solidFill>
                            <a:schemeClr val="bg1"/>
                          </a:solidFill>
                          <a:latin typeface="+mn-lt"/>
                          <a:ea typeface="+mn-ea"/>
                          <a:cs typeface="+mn-cs"/>
                        </a:rPr>
                        <a:t> not reflect new message types added, and message types subtracted from the work program</a:t>
                      </a:r>
                    </a:p>
                  </a:txBody>
                  <a:tcPr marL="4377" marR="4377" marT="437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4287861314"/>
                  </a:ext>
                </a:extLst>
              </a:tr>
              <a:tr h="152588">
                <a:tc vMerge="1">
                  <a:txBody>
                    <a:bodyPr/>
                    <a:lstStyle/>
                    <a:p>
                      <a:endParaRPr lang="en-US"/>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t" latinLnBrk="0" hangingPunct="1"/>
                      <a:r>
                        <a:rPr lang="is-IS" sz="900" i="0" kern="1200" dirty="0">
                          <a:solidFill>
                            <a:schemeClr val="bg1"/>
                          </a:solidFill>
                          <a:latin typeface="+mn-lt"/>
                          <a:ea typeface="+mn-ea"/>
                          <a:cs typeface="+mn-cs"/>
                        </a:rPr>
                        <a:t>2018</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1</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1</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vMerge="1">
                  <a:txBody>
                    <a:bodyPr/>
                    <a:lstStyle/>
                    <a:p>
                      <a:endParaRPr lang="en-US"/>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87748810"/>
                  </a:ext>
                </a:extLst>
              </a:tr>
              <a:tr h="152588">
                <a:tc vMerge="1">
                  <a:txBody>
                    <a:bodyPr/>
                    <a:lstStyle/>
                    <a:p>
                      <a:endParaRPr lang="en-US"/>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t" latinLnBrk="0" hangingPunct="1"/>
                      <a:r>
                        <a:rPr lang="is-IS" sz="900" i="0" kern="1200" dirty="0">
                          <a:solidFill>
                            <a:schemeClr val="bg1"/>
                          </a:solidFill>
                          <a:latin typeface="+mn-lt"/>
                          <a:ea typeface="+mn-ea"/>
                          <a:cs typeface="+mn-cs"/>
                        </a:rPr>
                        <a:t>2019</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fi-FI"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0</a:t>
                      </a:r>
                    </a:p>
                  </a:txBody>
                  <a:tcPr marL="4377" marR="4377" marT="4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vMerge="1">
                  <a:txBody>
                    <a:bodyPr/>
                    <a:lstStyle/>
                    <a:p>
                      <a:endParaRPr lang="en-US"/>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11259713"/>
                  </a:ext>
                </a:extLst>
              </a:tr>
            </a:tbl>
          </a:graphicData>
        </a:graphic>
      </p:graphicFrame>
      <p:sp>
        <p:nvSpPr>
          <p:cNvPr id="3" name="Rectangle 2"/>
          <p:cNvSpPr/>
          <p:nvPr/>
        </p:nvSpPr>
        <p:spPr>
          <a:xfrm>
            <a:off x="2345950" y="381000"/>
            <a:ext cx="3869329" cy="461665"/>
          </a:xfrm>
          <a:prstGeom prst="rect">
            <a:avLst/>
          </a:prstGeom>
        </p:spPr>
        <p:txBody>
          <a:bodyPr wrap="none">
            <a:spAutoFit/>
          </a:bodyPr>
          <a:lstStyle/>
          <a:p>
            <a:pPr lvl="1" algn="ctr">
              <a:spcBef>
                <a:spcPct val="50000"/>
              </a:spcBef>
            </a:pPr>
            <a:r>
              <a:rPr lang="en-GB" dirty="0">
                <a:solidFill>
                  <a:srgbClr val="000099"/>
                </a:solidFill>
                <a:effectLst>
                  <a:outerShdw blurRad="38100" dist="38100" dir="2700000" algn="tl">
                    <a:srgbClr val="000000">
                      <a:alpha val="43137"/>
                    </a:srgbClr>
                  </a:outerShdw>
                </a:effectLst>
                <a:latin typeface="Calibri" pitchFamily="34" charset="0"/>
                <a:cs typeface="Calibri" pitchFamily="34" charset="0"/>
              </a:rPr>
              <a:t>New Work Item – STATUS </a:t>
            </a:r>
          </a:p>
        </p:txBody>
      </p:sp>
    </p:spTree>
    <p:extLst>
      <p:ext uri="{BB962C8B-B14F-4D97-AF65-F5344CB8AC3E}">
        <p14:creationId xmlns:p14="http://schemas.microsoft.com/office/powerpoint/2010/main" val="186228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7145513"/>
              </p:ext>
            </p:extLst>
          </p:nvPr>
        </p:nvGraphicFramePr>
        <p:xfrm>
          <a:off x="623888" y="1447801"/>
          <a:ext cx="7758113" cy="3585531"/>
        </p:xfrm>
        <a:graphic>
          <a:graphicData uri="http://schemas.openxmlformats.org/drawingml/2006/table">
            <a:tbl>
              <a:tblPr lastCol="1"/>
              <a:tblGrid>
                <a:gridCol w="479815">
                  <a:extLst>
                    <a:ext uri="{9D8B030D-6E8A-4147-A177-3AD203B41FA5}">
                      <a16:colId xmlns:a16="http://schemas.microsoft.com/office/drawing/2014/main" val="573396738"/>
                    </a:ext>
                  </a:extLst>
                </a:gridCol>
                <a:gridCol w="560909">
                  <a:extLst>
                    <a:ext uri="{9D8B030D-6E8A-4147-A177-3AD203B41FA5}">
                      <a16:colId xmlns:a16="http://schemas.microsoft.com/office/drawing/2014/main" val="3284564414"/>
                    </a:ext>
                  </a:extLst>
                </a:gridCol>
                <a:gridCol w="560909">
                  <a:extLst>
                    <a:ext uri="{9D8B030D-6E8A-4147-A177-3AD203B41FA5}">
                      <a16:colId xmlns:a16="http://schemas.microsoft.com/office/drawing/2014/main" val="2563737006"/>
                    </a:ext>
                  </a:extLst>
                </a:gridCol>
                <a:gridCol w="549646">
                  <a:extLst>
                    <a:ext uri="{9D8B030D-6E8A-4147-A177-3AD203B41FA5}">
                      <a16:colId xmlns:a16="http://schemas.microsoft.com/office/drawing/2014/main" val="3825734892"/>
                    </a:ext>
                  </a:extLst>
                </a:gridCol>
                <a:gridCol w="810952">
                  <a:extLst>
                    <a:ext uri="{9D8B030D-6E8A-4147-A177-3AD203B41FA5}">
                      <a16:colId xmlns:a16="http://schemas.microsoft.com/office/drawing/2014/main" val="324437802"/>
                    </a:ext>
                  </a:extLst>
                </a:gridCol>
                <a:gridCol w="883037">
                  <a:extLst>
                    <a:ext uri="{9D8B030D-6E8A-4147-A177-3AD203B41FA5}">
                      <a16:colId xmlns:a16="http://schemas.microsoft.com/office/drawing/2014/main" val="2194612398"/>
                    </a:ext>
                  </a:extLst>
                </a:gridCol>
                <a:gridCol w="1288513">
                  <a:extLst>
                    <a:ext uri="{9D8B030D-6E8A-4147-A177-3AD203B41FA5}">
                      <a16:colId xmlns:a16="http://schemas.microsoft.com/office/drawing/2014/main" val="4108433065"/>
                    </a:ext>
                  </a:extLst>
                </a:gridCol>
                <a:gridCol w="1288513">
                  <a:extLst>
                    <a:ext uri="{9D8B030D-6E8A-4147-A177-3AD203B41FA5}">
                      <a16:colId xmlns:a16="http://schemas.microsoft.com/office/drawing/2014/main" val="3230344057"/>
                    </a:ext>
                  </a:extLst>
                </a:gridCol>
                <a:gridCol w="693815">
                  <a:extLst>
                    <a:ext uri="{9D8B030D-6E8A-4147-A177-3AD203B41FA5}">
                      <a16:colId xmlns:a16="http://schemas.microsoft.com/office/drawing/2014/main" val="250685351"/>
                    </a:ext>
                  </a:extLst>
                </a:gridCol>
                <a:gridCol w="642004">
                  <a:extLst>
                    <a:ext uri="{9D8B030D-6E8A-4147-A177-3AD203B41FA5}">
                      <a16:colId xmlns:a16="http://schemas.microsoft.com/office/drawing/2014/main" val="3968925107"/>
                    </a:ext>
                  </a:extLst>
                </a:gridCol>
              </a:tblGrid>
              <a:tr h="249426">
                <a:tc>
                  <a:txBody>
                    <a:bodyPr/>
                    <a:lstStyle/>
                    <a:p>
                      <a:pPr algn="ctr" fontAlgn="t"/>
                      <a:r>
                        <a:rPr lang="en-US" sz="900" b="1" i="0" u="none" strike="noStrike" dirty="0">
                          <a:solidFill>
                            <a:srgbClr val="000000"/>
                          </a:solidFill>
                          <a:effectLst/>
                          <a:latin typeface="Calibri"/>
                        </a:rPr>
                        <a:t>Area and WG name</a:t>
                      </a:r>
                    </a:p>
                  </a:txBody>
                  <a:tcPr marL="7629" marR="7629" marT="762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n-US" sz="900" b="1" i="0" u="none" strike="noStrike" dirty="0">
                          <a:solidFill>
                            <a:srgbClr val="000000"/>
                          </a:solidFill>
                          <a:effectLst/>
                          <a:latin typeface="Calibri"/>
                        </a:rPr>
                        <a:t>CCSDS Ref </a:t>
                      </a:r>
                      <a:r>
                        <a:rPr lang="en-US" sz="900" b="1" i="0" u="none" strike="noStrike" dirty="0" err="1">
                          <a:solidFill>
                            <a:srgbClr val="000000"/>
                          </a:solidFill>
                          <a:effectLst/>
                          <a:latin typeface="Calibri"/>
                        </a:rPr>
                        <a:t>Nr</a:t>
                      </a:r>
                      <a:endParaRPr lang="en-US" sz="900" b="1" i="0" u="none" strike="noStrike" dirty="0">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n-US" sz="900" b="1" i="0" u="none" strike="noStrike" dirty="0">
                          <a:solidFill>
                            <a:srgbClr val="000000"/>
                          </a:solidFill>
                          <a:effectLst/>
                          <a:latin typeface="Calibri"/>
                        </a:rPr>
                        <a:t>Activity</a:t>
                      </a:r>
                      <a:br>
                        <a:rPr lang="en-US" sz="900" b="1" i="0" u="none" strike="noStrike" dirty="0">
                          <a:solidFill>
                            <a:srgbClr val="000000"/>
                          </a:solidFill>
                          <a:effectLst/>
                          <a:latin typeface="Calibri"/>
                        </a:rPr>
                      </a:br>
                      <a:r>
                        <a:rPr lang="en-US" sz="600" b="1" i="0" u="none" strike="noStrike" dirty="0">
                          <a:solidFill>
                            <a:srgbClr val="000000"/>
                          </a:solidFill>
                          <a:effectLst/>
                          <a:latin typeface="Calibri"/>
                        </a:rPr>
                        <a:t>(RB, Pink, Draft. Update)</a:t>
                      </a:r>
                      <a:endParaRPr lang="en-US" sz="900" b="1" i="0" u="none" strike="noStrike" dirty="0">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n-US" sz="900" b="1" i="0" u="none" strike="noStrike" dirty="0">
                          <a:solidFill>
                            <a:srgbClr val="000000"/>
                          </a:solidFill>
                          <a:effectLst/>
                          <a:latin typeface="Calibri"/>
                        </a:rPr>
                        <a:t>Document Title</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n-US" sz="900" b="1" i="0" u="none" strike="noStrike" dirty="0">
                          <a:solidFill>
                            <a:srgbClr val="000000"/>
                          </a:solidFill>
                          <a:effectLst/>
                          <a:latin typeface="Calibri"/>
                        </a:rPr>
                        <a:t>Target Start / Publication Date</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ctr" fontAlgn="t"/>
                      <a:r>
                        <a:rPr lang="en-US" sz="900" b="1" i="0" u="none" strike="noStrike" dirty="0">
                          <a:solidFill>
                            <a:srgbClr val="000000"/>
                          </a:solidFill>
                          <a:effectLst/>
                          <a:latin typeface="Calibri"/>
                        </a:rPr>
                        <a:t>Resources Needed (total, Editor, Proto 1, Proto 2)</a:t>
                      </a:r>
                      <a:br>
                        <a:rPr lang="en-US" sz="900" b="1" i="0" u="none" strike="noStrike" dirty="0">
                          <a:solidFill>
                            <a:srgbClr val="000000"/>
                          </a:solidFill>
                          <a:effectLst/>
                          <a:latin typeface="Calibri"/>
                        </a:rPr>
                      </a:br>
                      <a:endParaRPr lang="en-US" sz="900" b="1" i="0" u="none" strike="noStrike" dirty="0">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ctr" fontAlgn="t"/>
                      <a:r>
                        <a:rPr lang="en-US" sz="900" b="1" i="0" u="none" strike="noStrike" dirty="0">
                          <a:solidFill>
                            <a:srgbClr val="000000"/>
                          </a:solidFill>
                          <a:effectLst/>
                          <a:latin typeface="Calibri"/>
                        </a:rPr>
                        <a:t>Comments</a:t>
                      </a:r>
                      <a:br>
                        <a:rPr lang="en-US" sz="900" b="1" i="0" u="none" strike="noStrike" dirty="0">
                          <a:solidFill>
                            <a:srgbClr val="000000"/>
                          </a:solidFill>
                          <a:effectLst/>
                          <a:latin typeface="Calibri"/>
                        </a:rPr>
                      </a:br>
                      <a:r>
                        <a:rPr lang="en-US" sz="900" b="1" i="0" u="none" strike="noStrike" dirty="0">
                          <a:solidFill>
                            <a:srgbClr val="000000"/>
                          </a:solidFill>
                          <a:effectLst/>
                          <a:latin typeface="Calibri"/>
                        </a:rPr>
                        <a:t>Rationale</a:t>
                      </a:r>
                      <a:br>
                        <a:rPr lang="en-US" sz="900" b="1" i="0" u="none" strike="noStrike" dirty="0">
                          <a:solidFill>
                            <a:srgbClr val="000000"/>
                          </a:solidFill>
                          <a:effectLst/>
                          <a:latin typeface="Calibri"/>
                        </a:rPr>
                      </a:br>
                      <a:r>
                        <a:rPr lang="en-US" sz="900" b="1" i="0" u="none" strike="noStrike" dirty="0">
                          <a:solidFill>
                            <a:srgbClr val="000000"/>
                          </a:solidFill>
                          <a:effectLst/>
                          <a:latin typeface="Calibri"/>
                        </a:rPr>
                        <a:t>What if not started?</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8668616"/>
                  </a:ext>
                </a:extLst>
              </a:tr>
              <a:tr h="152588">
                <a:tc>
                  <a:txBody>
                    <a:bodyPr/>
                    <a:lstStyle/>
                    <a:p>
                      <a:pPr marL="0" algn="ctr" defTabSz="914400" rtl="0" eaLnBrk="1" fontAlgn="t" latinLnBrk="0" hangingPunct="1"/>
                      <a:r>
                        <a:rPr lang="en-GB" sz="900" i="0" kern="1200" dirty="0">
                          <a:solidFill>
                            <a:schemeClr val="bg1"/>
                          </a:solidFill>
                          <a:latin typeface="+mn-lt"/>
                          <a:ea typeface="+mn-ea"/>
                          <a:cs typeface="+mn-cs"/>
                        </a:rPr>
                        <a:t>SLS C&amp;S</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900" i="0" kern="1200" dirty="0">
                          <a:solidFill>
                            <a:schemeClr val="bg1"/>
                          </a:solidFill>
                          <a:latin typeface="+mn-lt"/>
                          <a:ea typeface="+mn-ea"/>
                          <a:cs typeface="+mn-cs"/>
                        </a:rPr>
                        <a:t>TBD</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GB" sz="900" i="0" kern="1200" dirty="0">
                        <a:solidFill>
                          <a:schemeClr val="bg1"/>
                        </a:solidFill>
                        <a:latin typeface="+mn-lt"/>
                        <a:ea typeface="+mn-ea"/>
                        <a:cs typeface="+mn-cs"/>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algn="ctr" defTabSz="914400" rtl="0" eaLnBrk="1" fontAlgn="t" latinLnBrk="0" hangingPunct="1"/>
                      <a:r>
                        <a:rPr lang="en-US" sz="900" i="0" kern="1200" dirty="0">
                          <a:solidFill>
                            <a:schemeClr val="bg1"/>
                          </a:solidFill>
                          <a:latin typeface="+mn-lt"/>
                          <a:ea typeface="+mn-ea"/>
                          <a:cs typeface="+mn-cs"/>
                        </a:rPr>
                        <a:t>AOS Uplink Profiles</a:t>
                      </a:r>
                      <a:endParaRPr lang="en-GB" sz="900" i="0" kern="1200" dirty="0">
                        <a:solidFill>
                          <a:schemeClr val="bg1"/>
                        </a:solidFill>
                        <a:latin typeface="+mn-lt"/>
                        <a:ea typeface="+mn-ea"/>
                        <a:cs typeface="+mn-cs"/>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January 2018</a:t>
                      </a:r>
                    </a:p>
                    <a:p>
                      <a:pPr marL="0" algn="ctr" defTabSz="914400" rtl="0" eaLnBrk="1" fontAlgn="t" latinLnBrk="0" hangingPunct="1"/>
                      <a:r>
                        <a:rPr lang="en-GB" sz="900" i="0" kern="1200" dirty="0">
                          <a:solidFill>
                            <a:schemeClr val="bg1"/>
                          </a:solidFill>
                          <a:latin typeface="+mn-lt"/>
                          <a:ea typeface="+mn-ea"/>
                          <a:cs typeface="+mn-cs"/>
                        </a:rPr>
                        <a:t>December 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2018</a:t>
                      </a:r>
                      <a:br>
                        <a:rPr lang="en-GB" sz="900" i="0" kern="1200" dirty="0">
                          <a:solidFill>
                            <a:schemeClr val="bg1"/>
                          </a:solidFill>
                          <a:latin typeface="+mn-lt"/>
                          <a:ea typeface="+mn-ea"/>
                          <a:cs typeface="+mn-cs"/>
                        </a:rPr>
                      </a:br>
                      <a:endParaRPr lang="en-GB" sz="900" i="0" kern="1200" dirty="0">
                        <a:solidFill>
                          <a:schemeClr val="bg1"/>
                        </a:solidFill>
                        <a:latin typeface="+mn-lt"/>
                        <a:ea typeface="+mn-ea"/>
                        <a:cs typeface="+mn-cs"/>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NASA    6 WM</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N/A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900" i="0" kern="1200" dirty="0">
                          <a:solidFill>
                            <a:schemeClr val="bg1"/>
                          </a:solidFill>
                          <a:latin typeface="+mn-lt"/>
                          <a:ea typeface="+mn-ea"/>
                          <a:cs typeface="+mn-cs"/>
                        </a:rPr>
                        <a:t>N/A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Definition of coding subset allowed for AOS Uplink </a:t>
                      </a:r>
                    </a:p>
                    <a:p>
                      <a:pPr marL="0" algn="ctr" defTabSz="914400" rtl="0" eaLnBrk="1" fontAlgn="t" latinLnBrk="0" hangingPunct="1"/>
                      <a:r>
                        <a:rPr lang="en-GB" sz="900" i="0" kern="1200" dirty="0">
                          <a:solidFill>
                            <a:schemeClr val="bg1"/>
                          </a:solidFill>
                          <a:latin typeface="+mn-lt"/>
                          <a:ea typeface="+mn-ea"/>
                          <a:cs typeface="+mn-cs"/>
                        </a:rPr>
                        <a:t>Other Agencies as Monitors</a:t>
                      </a:r>
                    </a:p>
                    <a:p>
                      <a:pPr marL="0" algn="ctr" defTabSz="914400" rtl="0" eaLnBrk="1" fontAlgn="t" latinLnBrk="0" hangingPunct="1"/>
                      <a:r>
                        <a:rPr lang="en-GB" sz="900" i="0" kern="1200" dirty="0">
                          <a:solidFill>
                            <a:schemeClr val="bg1"/>
                          </a:solidFill>
                          <a:latin typeface="+mn-lt"/>
                          <a:ea typeface="+mn-ea"/>
                          <a:cs typeface="+mn-cs"/>
                        </a:rPr>
                        <a:t>TBD as Magenta or Blue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extLst>
                  <a:ext uri="{0D108BD9-81ED-4DB2-BD59-A6C34878D82A}">
                    <a16:rowId xmlns:a16="http://schemas.microsoft.com/office/drawing/2014/main" val="502429821"/>
                  </a:ext>
                </a:extLst>
              </a:tr>
              <a:tr h="152588">
                <a:tc rowSpan="2">
                  <a:txBody>
                    <a:bodyPr/>
                    <a:lstStyle/>
                    <a:p>
                      <a:pPr marL="0" algn="ctr" defTabSz="914400" rtl="0" eaLnBrk="1" fontAlgn="t" latinLnBrk="0" hangingPunct="1"/>
                      <a:r>
                        <a:rPr lang="en-GB" sz="900" i="0" kern="1200" dirty="0">
                          <a:solidFill>
                            <a:schemeClr val="bg1"/>
                          </a:solidFill>
                          <a:latin typeface="+mn-lt"/>
                          <a:ea typeface="+mn-ea"/>
                          <a:cs typeface="+mn-cs"/>
                        </a:rPr>
                        <a:t>SLS-SLP</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900" i="0" kern="1200" dirty="0">
                          <a:solidFill>
                            <a:schemeClr val="bg1"/>
                          </a:solidFill>
                          <a:latin typeface="+mn-lt"/>
                          <a:ea typeface="+mn-ea"/>
                          <a:cs typeface="+mn-cs"/>
                        </a:rPr>
                        <a:t>133.0-B</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GB" sz="900" i="0" kern="1200" dirty="0">
                        <a:solidFill>
                          <a:schemeClr val="bg1"/>
                        </a:solidFill>
                        <a:latin typeface="+mn-lt"/>
                        <a:ea typeface="+mn-ea"/>
                        <a:cs typeface="+mn-cs"/>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marL="0" algn="ctr" defTabSz="914400" rtl="0" eaLnBrk="1" fontAlgn="t" latinLnBrk="0" hangingPunct="1"/>
                      <a:r>
                        <a:rPr lang="en-US" sz="900" i="0" kern="1200" dirty="0">
                          <a:solidFill>
                            <a:schemeClr val="bg1"/>
                          </a:solidFill>
                          <a:latin typeface="+mn-lt"/>
                          <a:ea typeface="+mn-ea"/>
                          <a:cs typeface="+mn-cs"/>
                        </a:rPr>
                        <a:t>Space Packet Protocol</a:t>
                      </a:r>
                    </a:p>
                    <a:p>
                      <a:pPr marL="0" algn="ctr" defTabSz="914400" rtl="0" eaLnBrk="1" fontAlgn="t" latinLnBrk="0" hangingPunct="1"/>
                      <a:r>
                        <a:rPr lang="en-US" sz="900" i="0" kern="1200" dirty="0">
                          <a:solidFill>
                            <a:schemeClr val="bg1"/>
                          </a:solidFill>
                          <a:latin typeface="+mn-lt"/>
                          <a:ea typeface="+mn-ea"/>
                          <a:cs typeface="+mn-cs"/>
                        </a:rPr>
                        <a:t>(SPP)</a:t>
                      </a:r>
                      <a:endParaRPr lang="en-GB" sz="900" i="0" kern="1200" dirty="0">
                        <a:solidFill>
                          <a:schemeClr val="bg1"/>
                        </a:solidFill>
                        <a:latin typeface="+mn-lt"/>
                        <a:ea typeface="+mn-ea"/>
                        <a:cs typeface="+mn-cs"/>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marL="0" algn="ctr" defTabSz="914400" rtl="0" eaLnBrk="1" fontAlgn="t" latinLnBrk="0" hangingPunct="1"/>
                      <a:r>
                        <a:rPr lang="en-GB" sz="900" i="0" kern="1200" dirty="0">
                          <a:solidFill>
                            <a:schemeClr val="bg1"/>
                          </a:solidFill>
                          <a:latin typeface="+mn-lt"/>
                          <a:ea typeface="+mn-ea"/>
                          <a:cs typeface="+mn-cs"/>
                        </a:rPr>
                        <a:t>Start : </a:t>
                      </a:r>
                    </a:p>
                    <a:p>
                      <a:pPr marL="0" algn="ctr" defTabSz="914400" rtl="0" eaLnBrk="1" fontAlgn="t" latinLnBrk="0" hangingPunct="1"/>
                      <a:r>
                        <a:rPr lang="en-GB" sz="900" i="0" kern="1200" dirty="0">
                          <a:solidFill>
                            <a:schemeClr val="bg1"/>
                          </a:solidFill>
                          <a:latin typeface="+mn-lt"/>
                          <a:ea typeface="+mn-ea"/>
                          <a:cs typeface="+mn-cs"/>
                        </a:rPr>
                        <a:t>January 2018</a:t>
                      </a:r>
                      <a:br>
                        <a:rPr lang="en-GB" sz="900" i="0" kern="1200" dirty="0">
                          <a:solidFill>
                            <a:schemeClr val="bg1"/>
                          </a:solidFill>
                          <a:latin typeface="+mn-lt"/>
                          <a:ea typeface="+mn-ea"/>
                          <a:cs typeface="+mn-cs"/>
                        </a:rPr>
                      </a:br>
                      <a:r>
                        <a:rPr lang="en-GB" sz="900" i="0" kern="1200" dirty="0">
                          <a:solidFill>
                            <a:schemeClr val="bg1"/>
                          </a:solidFill>
                          <a:latin typeface="+mn-lt"/>
                          <a:ea typeface="+mn-ea"/>
                          <a:cs typeface="+mn-cs"/>
                        </a:rPr>
                        <a:t>Publication: </a:t>
                      </a:r>
                    </a:p>
                    <a:p>
                      <a:pPr marL="0" algn="ctr" defTabSz="914400" rtl="0" eaLnBrk="1" fontAlgn="t" latinLnBrk="0" hangingPunct="1"/>
                      <a:r>
                        <a:rPr lang="en-GB" sz="900" i="0" kern="1200" dirty="0">
                          <a:solidFill>
                            <a:schemeClr val="bg1"/>
                          </a:solidFill>
                          <a:latin typeface="+mn-lt"/>
                          <a:ea typeface="+mn-ea"/>
                          <a:cs typeface="+mn-cs"/>
                        </a:rPr>
                        <a:t>May 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0.5  M NASA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N/A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N/A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marL="0" algn="ctr" defTabSz="914400" rtl="0" eaLnBrk="1" fontAlgn="t" latinLnBrk="0" hangingPunct="1"/>
                      <a:r>
                        <a:rPr lang="en-GB" sz="900" i="0" kern="1200" dirty="0">
                          <a:solidFill>
                            <a:schemeClr val="bg1"/>
                          </a:solidFill>
                          <a:latin typeface="+mn-lt"/>
                          <a:ea typeface="+mn-ea"/>
                          <a:cs typeface="+mn-cs"/>
                        </a:rPr>
                        <a:t>No Prototype required as only current concepts e.g., LDP are revised.</a:t>
                      </a:r>
                    </a:p>
                    <a:p>
                      <a:pPr marL="0" algn="ctr" defTabSz="914400" rtl="0" eaLnBrk="1" fontAlgn="t" latinLnBrk="0" hangingPunct="1"/>
                      <a:endParaRPr lang="en-GB" sz="900" i="0" kern="1200" dirty="0">
                        <a:solidFill>
                          <a:schemeClr val="bg1"/>
                        </a:solidFill>
                        <a:latin typeface="+mn-lt"/>
                        <a:ea typeface="+mn-ea"/>
                        <a:cs typeface="+mn-cs"/>
                      </a:endParaRPr>
                    </a:p>
                    <a:p>
                      <a:pPr marL="0" algn="ctr" defTabSz="914400" rtl="0" eaLnBrk="1" fontAlgn="t" latinLnBrk="0" hangingPunct="1"/>
                      <a:r>
                        <a:rPr lang="en-GB" sz="900" i="0" kern="1200" dirty="0">
                          <a:solidFill>
                            <a:schemeClr val="bg1"/>
                          </a:solidFill>
                          <a:latin typeface="+mn-lt"/>
                          <a:ea typeface="+mn-ea"/>
                          <a:cs typeface="+mn-cs"/>
                        </a:rPr>
                        <a:t>Several monitoring Agencies expected.</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062899568"/>
                  </a:ext>
                </a:extLst>
              </a:tr>
              <a:tr h="152588">
                <a:tc vMerge="1">
                  <a:txBody>
                    <a:bodyPr/>
                    <a:lstStyle/>
                    <a:p>
                      <a:endParaRPr lang="en-GB"/>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tc vMerge="1">
                  <a:txBody>
                    <a:bodyPr/>
                    <a:lstStyle/>
                    <a:p>
                      <a:endParaRPr lang="en-GB"/>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tc vMerge="1">
                  <a:txBody>
                    <a:bodyPr/>
                    <a:lstStyle/>
                    <a:p>
                      <a:endParaRPr lang="en-US"/>
                    </a:p>
                  </a:txBody>
                  <a:tcPr/>
                </a:tc>
                <a:tc vMerge="1">
                  <a:txBody>
                    <a:bodyPr/>
                    <a:lstStyle/>
                    <a:p>
                      <a:endParaRPr lang="en-GB"/>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tc vMerge="1">
                  <a:txBody>
                    <a:bodyPr/>
                    <a:lstStyle/>
                    <a:p>
                      <a:endParaRPr lang="en-GB"/>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0.2 WM  NASA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N/A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t" latinLnBrk="0" hangingPunct="1"/>
                      <a:r>
                        <a:rPr lang="en-GB" sz="900" i="0" kern="1200" dirty="0">
                          <a:solidFill>
                            <a:schemeClr val="bg1"/>
                          </a:solidFill>
                          <a:latin typeface="+mn-lt"/>
                          <a:ea typeface="+mn-ea"/>
                          <a:cs typeface="+mn-cs"/>
                        </a:rPr>
                        <a:t>N/A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vMerge="1">
                  <a:txBody>
                    <a:bodyPr/>
                    <a:lstStyle/>
                    <a:p>
                      <a:endParaRPr lang="en-GB"/>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009"/>
                    </a:solidFill>
                  </a:tcPr>
                </a:tc>
                <a:extLst>
                  <a:ext uri="{0D108BD9-81ED-4DB2-BD59-A6C34878D82A}">
                    <a16:rowId xmlns:a16="http://schemas.microsoft.com/office/drawing/2014/main" val="1612333370"/>
                  </a:ext>
                </a:extLst>
              </a:tr>
            </a:tbl>
          </a:graphicData>
        </a:graphic>
      </p:graphicFrame>
      <p:sp>
        <p:nvSpPr>
          <p:cNvPr id="5" name="Rectangle 4"/>
          <p:cNvSpPr/>
          <p:nvPr/>
        </p:nvSpPr>
        <p:spPr>
          <a:xfrm>
            <a:off x="2345950" y="381000"/>
            <a:ext cx="3869329" cy="461665"/>
          </a:xfrm>
          <a:prstGeom prst="rect">
            <a:avLst/>
          </a:prstGeom>
        </p:spPr>
        <p:txBody>
          <a:bodyPr wrap="none">
            <a:spAutoFit/>
          </a:bodyPr>
          <a:lstStyle/>
          <a:p>
            <a:pPr lvl="1" algn="ctr">
              <a:spcBef>
                <a:spcPct val="50000"/>
              </a:spcBef>
            </a:pPr>
            <a:r>
              <a:rPr lang="en-GB" dirty="0">
                <a:solidFill>
                  <a:srgbClr val="000099"/>
                </a:solidFill>
                <a:effectLst>
                  <a:outerShdw blurRad="38100" dist="38100" dir="2700000" algn="tl">
                    <a:srgbClr val="000000">
                      <a:alpha val="43137"/>
                    </a:srgbClr>
                  </a:outerShdw>
                </a:effectLst>
                <a:latin typeface="Calibri" pitchFamily="34" charset="0"/>
                <a:cs typeface="Calibri" pitchFamily="34" charset="0"/>
              </a:rPr>
              <a:t>New Work Item – STATUS </a:t>
            </a:r>
          </a:p>
        </p:txBody>
      </p:sp>
    </p:spTree>
    <p:extLst>
      <p:ext uri="{BB962C8B-B14F-4D97-AF65-F5344CB8AC3E}">
        <p14:creationId xmlns:p14="http://schemas.microsoft.com/office/powerpoint/2010/main" val="154094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solidFill>
                  <a:srgbClr val="000099"/>
                </a:solidFill>
                <a:effectLst>
                  <a:outerShdw blurRad="38100" dist="38100" dir="2700000" algn="tl">
                    <a:srgbClr val="000000">
                      <a:alpha val="43137"/>
                    </a:srgbClr>
                  </a:outerShdw>
                </a:effectLst>
              </a:rPr>
              <a:t>SEA Meeting Objectives: 1/1</a:t>
            </a:r>
          </a:p>
        </p:txBody>
      </p:sp>
      <p:sp>
        <p:nvSpPr>
          <p:cNvPr id="6" name="Rectangle 3"/>
          <p:cNvSpPr txBox="1">
            <a:spLocks noChangeArrowheads="1"/>
          </p:cNvSpPr>
          <p:nvPr/>
        </p:nvSpPr>
        <p:spPr bwMode="auto">
          <a:xfrm>
            <a:off x="304800" y="838200"/>
            <a:ext cx="8686800" cy="58674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600" dirty="0">
                <a:solidFill>
                  <a:srgbClr val="A50021"/>
                </a:solidFill>
              </a:rPr>
              <a:t>Security WG</a:t>
            </a:r>
          </a:p>
          <a:p>
            <a:pPr lvl="1">
              <a:lnSpc>
                <a:spcPct val="100000"/>
              </a:lnSpc>
              <a:spcBef>
                <a:spcPct val="0"/>
              </a:spcBef>
              <a:spcAft>
                <a:spcPct val="0"/>
              </a:spcAft>
            </a:pPr>
            <a:r>
              <a:rPr lang="en-US" sz="1200" dirty="0"/>
              <a:t>Link Layer Security update (BB)			Joint with SLS, SDLS &amp; SLP updates published</a:t>
            </a:r>
          </a:p>
          <a:p>
            <a:pPr lvl="1">
              <a:lnSpc>
                <a:spcPct val="100000"/>
              </a:lnSpc>
              <a:spcBef>
                <a:spcPct val="0"/>
              </a:spcBef>
              <a:spcAft>
                <a:spcPct val="0"/>
              </a:spcAft>
            </a:pPr>
            <a:r>
              <a:rPr lang="en-US" sz="1200" dirty="0"/>
              <a:t>Key Management (GB, MB)			MB draft in work, application being worked in SDLS</a:t>
            </a:r>
          </a:p>
          <a:p>
            <a:pPr lvl="1">
              <a:lnSpc>
                <a:spcPct val="100000"/>
              </a:lnSpc>
              <a:spcBef>
                <a:spcPct val="0"/>
              </a:spcBef>
              <a:spcAft>
                <a:spcPct val="0"/>
              </a:spcAft>
            </a:pPr>
            <a:r>
              <a:rPr lang="en-US" sz="1200" dirty="0"/>
              <a:t>Application Credentials 			Developing white book</a:t>
            </a:r>
          </a:p>
          <a:p>
            <a:pPr lvl="1">
              <a:lnSpc>
                <a:spcPct val="100000"/>
              </a:lnSpc>
              <a:spcBef>
                <a:spcPct val="0"/>
              </a:spcBef>
              <a:spcAft>
                <a:spcPct val="0"/>
              </a:spcAft>
            </a:pPr>
            <a:r>
              <a:rPr lang="en-US" sz="1200" dirty="0"/>
              <a:t>Glossary, Interconnect, Mission Planning		Green Books, 5-year updates</a:t>
            </a:r>
          </a:p>
          <a:p>
            <a:pPr lvl="1">
              <a:lnSpc>
                <a:spcPct val="100000"/>
              </a:lnSpc>
              <a:spcBef>
                <a:spcPct val="0"/>
              </a:spcBef>
              <a:spcAft>
                <a:spcPct val="0"/>
              </a:spcAft>
            </a:pPr>
            <a:r>
              <a:rPr lang="en-US" sz="1200" dirty="0"/>
              <a:t>RF Layer transport 				New discussion topic, digitized RF delivery</a:t>
            </a:r>
          </a:p>
          <a:p>
            <a:pPr lvl="1">
              <a:lnSpc>
                <a:spcPct val="100000"/>
              </a:lnSpc>
              <a:spcBef>
                <a:spcPct val="0"/>
              </a:spcBef>
              <a:spcAft>
                <a:spcPct val="0"/>
              </a:spcAft>
            </a:pPr>
            <a:r>
              <a:rPr lang="en-US" sz="1200" i="1" dirty="0">
                <a:solidFill>
                  <a:srgbClr val="C403DA"/>
                </a:solidFill>
              </a:rPr>
              <a:t>Standard security section</a:t>
            </a:r>
            <a:r>
              <a:rPr lang="en-US" sz="1200" dirty="0"/>
              <a:t>			</a:t>
            </a:r>
            <a:r>
              <a:rPr lang="en-US" sz="1200" i="1" dirty="0">
                <a:solidFill>
                  <a:srgbClr val="C403DA"/>
                </a:solidFill>
              </a:rPr>
              <a:t>Mandatory</a:t>
            </a:r>
            <a:endParaRPr lang="en-US" sz="1200" dirty="0"/>
          </a:p>
          <a:p>
            <a:pPr eaLnBrk="1" hangingPunct="1">
              <a:spcBef>
                <a:spcPct val="0"/>
              </a:spcBef>
            </a:pPr>
            <a:endParaRPr lang="en-US" sz="1600" dirty="0">
              <a:solidFill>
                <a:srgbClr val="A50021"/>
              </a:solidFill>
            </a:endParaRPr>
          </a:p>
          <a:p>
            <a:pPr eaLnBrk="1" hangingPunct="1">
              <a:spcBef>
                <a:spcPct val="0"/>
              </a:spcBef>
            </a:pPr>
            <a:r>
              <a:rPr lang="en-US" sz="1600" dirty="0">
                <a:solidFill>
                  <a:srgbClr val="A50021"/>
                </a:solidFill>
              </a:rPr>
              <a:t>Delta-DOR </a:t>
            </a:r>
            <a:r>
              <a:rPr lang="en-US" sz="1600">
                <a:solidFill>
                  <a:srgbClr val="A50021"/>
                </a:solidFill>
              </a:rPr>
              <a:t>WG 				</a:t>
            </a:r>
            <a:r>
              <a:rPr lang="en-US" sz="1200" i="1">
                <a:solidFill>
                  <a:srgbClr val="C403DA"/>
                </a:solidFill>
              </a:rPr>
              <a:t>(</a:t>
            </a:r>
            <a:r>
              <a:rPr lang="en-US" sz="1200" i="1" dirty="0">
                <a:solidFill>
                  <a:srgbClr val="C403DA"/>
                </a:solidFill>
              </a:rPr>
              <a:t>not meeting, WG Chair change)</a:t>
            </a:r>
            <a:r>
              <a:rPr lang="en-US" sz="1600" dirty="0">
                <a:solidFill>
                  <a:srgbClr val="A50021"/>
                </a:solidFill>
              </a:rPr>
              <a:t>	</a:t>
            </a:r>
            <a:r>
              <a:rPr lang="en-US" sz="1600">
                <a:solidFill>
                  <a:srgbClr val="A50021"/>
                </a:solidFill>
              </a:rPr>
              <a:t>	</a:t>
            </a:r>
            <a:endParaRPr lang="en-US" sz="1600" dirty="0">
              <a:solidFill>
                <a:srgbClr val="A50021"/>
              </a:solidFill>
            </a:endParaRPr>
          </a:p>
          <a:p>
            <a:pPr lvl="1" eaLnBrk="1" hangingPunct="1">
              <a:spcBef>
                <a:spcPct val="0"/>
              </a:spcBef>
            </a:pPr>
            <a:r>
              <a:rPr lang="en-US" sz="1200" dirty="0"/>
              <a:t>Overview document (GB)			GB, planning v2 revision</a:t>
            </a:r>
          </a:p>
          <a:p>
            <a:pPr lvl="1">
              <a:lnSpc>
                <a:spcPct val="100000"/>
              </a:lnSpc>
              <a:spcBef>
                <a:spcPct val="0"/>
              </a:spcBef>
              <a:spcAft>
                <a:spcPct val="0"/>
              </a:spcAft>
            </a:pPr>
            <a:r>
              <a:rPr lang="en-GB" altLang="ja-JP" sz="1200" dirty="0">
                <a:latin typeface="Calibri" pitchFamily="34" charset="0"/>
                <a:ea typeface="ＭＳ Ｐゴシック" pitchFamily="-107" charset="-128"/>
              </a:rPr>
              <a:t>Delta-DOR implementation architecture (MB) </a:t>
            </a:r>
            <a:r>
              <a:rPr lang="en-US" sz="1200" dirty="0"/>
              <a:t>		BB, published Jun 2013</a:t>
            </a:r>
          </a:p>
          <a:p>
            <a:pPr lvl="1">
              <a:lnSpc>
                <a:spcPct val="100000"/>
              </a:lnSpc>
              <a:spcBef>
                <a:spcPct val="0"/>
              </a:spcBef>
              <a:spcAft>
                <a:spcPct val="0"/>
              </a:spcAft>
            </a:pPr>
            <a:r>
              <a:rPr lang="en-US" sz="1200" dirty="0"/>
              <a:t>Quasar catalog Update Procedure (MB)		Including SANA X-band Catalog, queued for publication</a:t>
            </a:r>
          </a:p>
          <a:p>
            <a:pPr lvl="1">
              <a:lnSpc>
                <a:spcPct val="100000"/>
              </a:lnSpc>
              <a:spcBef>
                <a:spcPct val="0"/>
              </a:spcBef>
              <a:spcAft>
                <a:spcPct val="0"/>
              </a:spcAft>
            </a:pPr>
            <a:r>
              <a:rPr lang="en-US" sz="1200" dirty="0"/>
              <a:t>Delta-DOR Operations (MB) 			MB, produced v2 revision, queued for publication</a:t>
            </a:r>
          </a:p>
          <a:p>
            <a:pPr lvl="1">
              <a:lnSpc>
                <a:spcPct val="100000"/>
              </a:lnSpc>
              <a:spcBef>
                <a:spcPct val="0"/>
              </a:spcBef>
              <a:spcAft>
                <a:spcPct val="0"/>
              </a:spcAft>
            </a:pPr>
            <a:endParaRPr lang="en-US" sz="1600" dirty="0">
              <a:solidFill>
                <a:srgbClr val="A50021"/>
              </a:solidFill>
            </a:endParaRPr>
          </a:p>
          <a:p>
            <a:pPr>
              <a:lnSpc>
                <a:spcPct val="100000"/>
              </a:lnSpc>
              <a:spcBef>
                <a:spcPct val="0"/>
              </a:spcBef>
              <a:spcAft>
                <a:spcPct val="0"/>
              </a:spcAft>
            </a:pPr>
            <a:r>
              <a:rPr lang="en-US" sz="1600" dirty="0">
                <a:solidFill>
                  <a:srgbClr val="A50021"/>
                </a:solidFill>
              </a:rPr>
              <a:t>System Architecture (SAWG)		</a:t>
            </a:r>
            <a:endParaRPr lang="en-US" sz="1200" i="1" dirty="0">
              <a:solidFill>
                <a:srgbClr val="C403DA"/>
              </a:solidFill>
            </a:endParaRPr>
          </a:p>
          <a:p>
            <a:pPr lvl="1">
              <a:lnSpc>
                <a:spcPct val="100000"/>
              </a:lnSpc>
              <a:spcBef>
                <a:spcPct val="0"/>
              </a:spcBef>
              <a:spcAft>
                <a:spcPct val="0"/>
              </a:spcAft>
            </a:pPr>
            <a:r>
              <a:rPr lang="en-US" sz="1200" dirty="0"/>
              <a:t>CCSDS Application &amp; Support Architecture GB		Analyze &amp; describe MOIMS &amp; SOIS application architectures</a:t>
            </a:r>
          </a:p>
          <a:p>
            <a:pPr lvl="1">
              <a:lnSpc>
                <a:spcPct val="100000"/>
              </a:lnSpc>
              <a:spcBef>
                <a:spcPct val="0"/>
              </a:spcBef>
              <a:spcAft>
                <a:spcPct val="0"/>
              </a:spcAft>
            </a:pPr>
            <a:r>
              <a:rPr lang="en-US" sz="1200" dirty="0"/>
              <a:t>RASDS MB Updates				In discussion, TC20 / SC 14 resolution in review</a:t>
            </a:r>
          </a:p>
          <a:p>
            <a:pPr lvl="1">
              <a:lnSpc>
                <a:spcPct val="100000"/>
              </a:lnSpc>
              <a:spcBef>
                <a:spcPct val="0"/>
              </a:spcBef>
              <a:spcAft>
                <a:spcPct val="0"/>
              </a:spcAft>
            </a:pPr>
            <a:r>
              <a:rPr lang="en-US" sz="1200" dirty="0"/>
              <a:t>CCSDS Ontology				On hold for now</a:t>
            </a:r>
          </a:p>
          <a:p>
            <a:pPr lvl="1">
              <a:lnSpc>
                <a:spcPct val="100000"/>
              </a:lnSpc>
              <a:spcBef>
                <a:spcPct val="0"/>
              </a:spcBef>
              <a:spcAft>
                <a:spcPct val="0"/>
              </a:spcAft>
            </a:pPr>
            <a:r>
              <a:rPr lang="en-US" sz="1200" dirty="0"/>
              <a:t>SCID Procedures update			MB Published, </a:t>
            </a:r>
            <a:r>
              <a:rPr lang="en-US" sz="1200" dirty="0" err="1"/>
              <a:t>Freq</a:t>
            </a:r>
            <a:r>
              <a:rPr lang="en-US" sz="1200" dirty="0"/>
              <a:t> bins, Q-SCID</a:t>
            </a:r>
          </a:p>
          <a:p>
            <a:pPr lvl="1">
              <a:lnSpc>
                <a:spcPct val="100000"/>
              </a:lnSpc>
              <a:spcBef>
                <a:spcPct val="0"/>
              </a:spcBef>
              <a:spcAft>
                <a:spcPct val="0"/>
              </a:spcAft>
            </a:pPr>
            <a:endParaRPr lang="en-US" sz="1600" dirty="0">
              <a:solidFill>
                <a:srgbClr val="A50021"/>
              </a:solidFill>
            </a:endParaRPr>
          </a:p>
          <a:p>
            <a:pPr>
              <a:lnSpc>
                <a:spcPct val="100000"/>
              </a:lnSpc>
              <a:spcBef>
                <a:spcPct val="0"/>
              </a:spcBef>
              <a:spcAft>
                <a:spcPct val="0"/>
              </a:spcAft>
            </a:pPr>
            <a:r>
              <a:rPr lang="en-US" sz="1600" dirty="0">
                <a:solidFill>
                  <a:srgbClr val="A50021"/>
                </a:solidFill>
              </a:rPr>
              <a:t>SANA Steering Group (SSG)		</a:t>
            </a:r>
          </a:p>
          <a:p>
            <a:pPr lvl="1">
              <a:lnSpc>
                <a:spcPct val="100000"/>
              </a:lnSpc>
              <a:spcBef>
                <a:spcPct val="0"/>
              </a:spcBef>
              <a:spcAft>
                <a:spcPct val="0"/>
              </a:spcAft>
            </a:pPr>
            <a:r>
              <a:rPr lang="en-US" sz="1200" dirty="0"/>
              <a:t>SANA Steering Group (SSG)			Active, meeting this week</a:t>
            </a:r>
          </a:p>
          <a:p>
            <a:pPr lvl="1">
              <a:lnSpc>
                <a:spcPct val="100000"/>
              </a:lnSpc>
              <a:spcBef>
                <a:spcPct val="0"/>
              </a:spcBef>
              <a:spcAft>
                <a:spcPct val="0"/>
              </a:spcAft>
            </a:pPr>
            <a:r>
              <a:rPr lang="en-US" sz="1200" dirty="0"/>
              <a:t>CCSDS Registry Re-Engineering			SANA Registries have been re-engineered, see RMP</a:t>
            </a:r>
          </a:p>
          <a:p>
            <a:pPr lvl="1">
              <a:lnSpc>
                <a:spcPct val="100000"/>
              </a:lnSpc>
              <a:spcBef>
                <a:spcPct val="0"/>
              </a:spcBef>
              <a:spcAft>
                <a:spcPct val="0"/>
              </a:spcAft>
            </a:pPr>
            <a:endParaRPr lang="en-US" sz="1200" dirty="0">
              <a:solidFill>
                <a:srgbClr val="A50021"/>
              </a:solidFill>
            </a:endParaRPr>
          </a:p>
          <a:p>
            <a:pPr>
              <a:lnSpc>
                <a:spcPct val="100000"/>
              </a:lnSpc>
              <a:spcBef>
                <a:spcPct val="0"/>
              </a:spcBef>
              <a:spcAft>
                <a:spcPct val="0"/>
              </a:spcAft>
            </a:pPr>
            <a:r>
              <a:rPr lang="en-US" sz="1600" dirty="0">
                <a:solidFill>
                  <a:srgbClr val="A50021"/>
                </a:solidFill>
              </a:rPr>
              <a:t>Time Exchange / Sync Standards </a:t>
            </a:r>
            <a:r>
              <a:rPr lang="en-US" sz="1600" dirty="0" err="1">
                <a:solidFill>
                  <a:srgbClr val="A50021"/>
                </a:solidFill>
              </a:rPr>
              <a:t>BoF</a:t>
            </a:r>
            <a:r>
              <a:rPr lang="en-US" sz="1600" dirty="0">
                <a:solidFill>
                  <a:srgbClr val="A50021"/>
                </a:solidFill>
              </a:rPr>
              <a:t>		</a:t>
            </a:r>
            <a:r>
              <a:rPr lang="en-US" sz="1200" i="1" dirty="0">
                <a:solidFill>
                  <a:srgbClr val="C403DA"/>
                </a:solidFill>
              </a:rPr>
              <a:t>Delayed due to illness, discussion with SIS, SLS, &amp; MOIMS</a:t>
            </a:r>
          </a:p>
          <a:p>
            <a:pPr lvl="1">
              <a:lnSpc>
                <a:spcPct val="100000"/>
              </a:lnSpc>
              <a:spcBef>
                <a:spcPct val="0"/>
              </a:spcBef>
              <a:spcAft>
                <a:spcPct val="0"/>
              </a:spcAft>
            </a:pPr>
            <a:r>
              <a:rPr lang="en-US" sz="1200" dirty="0"/>
              <a:t>Initial exploration of topics				</a:t>
            </a:r>
            <a:endParaRPr lang="en-US" sz="1600" dirty="0"/>
          </a:p>
          <a:p>
            <a:pPr>
              <a:lnSpc>
                <a:spcPct val="100000"/>
              </a:lnSpc>
              <a:spcBef>
                <a:spcPct val="0"/>
              </a:spcBef>
              <a:spcAft>
                <a:spcPct val="0"/>
              </a:spcAft>
            </a:pPr>
            <a:endParaRPr lang="en-US" sz="1600" dirty="0">
              <a:solidFill>
                <a:srgbClr val="A50021"/>
              </a:solidFill>
            </a:endParaRPr>
          </a:p>
        </p:txBody>
      </p:sp>
    </p:spTree>
    <p:extLst>
      <p:ext uri="{BB962C8B-B14F-4D97-AF65-F5344CB8AC3E}">
        <p14:creationId xmlns:p14="http://schemas.microsoft.com/office/powerpoint/2010/main" val="93071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457200" y="228600"/>
            <a:ext cx="7772400" cy="838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Administrative Overview  </a:t>
            </a:r>
            <a:endParaRPr lang="de-DE" sz="2400" dirty="0">
              <a:solidFill>
                <a:srgbClr val="000099"/>
              </a:solidFill>
              <a:effectLst>
                <a:outerShdw blurRad="38100" dist="38100" dir="2700000" algn="tl">
                  <a:srgbClr val="000000">
                    <a:alpha val="43137"/>
                  </a:srgbClr>
                </a:outerShdw>
              </a:effectLst>
            </a:endParaRPr>
          </a:p>
        </p:txBody>
      </p:sp>
      <p:sp>
        <p:nvSpPr>
          <p:cNvPr id="4" name="TextBox 3"/>
          <p:cNvSpPr txBox="1">
            <a:spLocks noChangeArrowheads="1"/>
          </p:cNvSpPr>
          <p:nvPr/>
        </p:nvSpPr>
        <p:spPr bwMode="auto">
          <a:xfrm>
            <a:off x="190500" y="914400"/>
            <a:ext cx="8763000" cy="5715000"/>
          </a:xfrm>
          <a:prstGeom prst="rect">
            <a:avLst/>
          </a:prstGeom>
          <a:solidFill>
            <a:schemeClr val="bg1"/>
          </a:solidFill>
          <a:ln w="9525">
            <a:noFill/>
            <a:miter lim="800000"/>
            <a:headEnd/>
            <a:tailEnd/>
          </a:ln>
        </p:spPr>
        <p:txBody>
          <a:bodyPr vert="horz" wrap="square" lIns="81204" tIns="39889" rIns="81204" bIns="39889"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542925" marR="0" lvl="0" indent="-542925"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Registration will be set up near a central location and will also double as the Secretariat area through the rest of the week.</a:t>
            </a:r>
          </a:p>
          <a:p>
            <a:pPr marL="542925" marR="0" lvl="0" indent="-542925"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Recommended meeting and break schedules are as follows:</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Start time          	08:45</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Coffee break   	10:30-10:45</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Lunch Break    	12:30-13:30</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Coffee Break   	15:30-15:45</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End time	17:30</a:t>
            </a:r>
          </a:p>
          <a:p>
            <a:pPr marL="542925" marR="0" lvl="0" indent="-542925"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Lunch will be on your own from 12:30-13:30. Lunch will be available in the NIST Cafeteria. The cafeteria, located in the Administration Building (Bldg. 101) is open for Breakfast from 07:30 to 10:00 and for lunch from 11:00 to 15:00</a:t>
            </a:r>
          </a:p>
          <a:p>
            <a:pPr marL="542925" marR="0" lvl="0" indent="-542925"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Please let the Secretariat staff know as soon as possible if you will not be using your meeting room at your scheduled time.</a:t>
            </a:r>
          </a:p>
          <a:p>
            <a:pPr marL="542925" marR="0" lvl="0" indent="-542925"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Times New Roman" pitchFamily="18" charset="0"/>
                <a:ea typeface="+mn-ea"/>
                <a:cs typeface="+mn-cs"/>
              </a:rPr>
              <a:t>WiFi</a:t>
            </a: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access: </a:t>
            </a:r>
          </a:p>
          <a:p>
            <a:pPr marL="881062" marR="0" lvl="1" indent="-542925" algn="l" defTabSz="914400" rtl="0" eaLnBrk="1" fontAlgn="base" latinLnBrk="0" hangingPunct="1">
              <a:lnSpc>
                <a:spcPct val="100000"/>
              </a:lnSpc>
              <a:spcBef>
                <a:spcPts val="600"/>
              </a:spcBef>
              <a:spcAft>
                <a:spcPct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SSID: </a:t>
            </a:r>
            <a:r>
              <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NIST-Guest</a:t>
            </a: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Password: </a:t>
            </a: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N/A – complete access and 					use policy agreement</a:t>
            </a:r>
            <a:endPar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9932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28600" y="990600"/>
            <a:ext cx="8839200" cy="3968927"/>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US" sz="2000" b="1" dirty="0">
                <a:solidFill>
                  <a:srgbClr val="A50021"/>
                </a:solidFill>
                <a:latin typeface="Calibri" pitchFamily="34" charset="0"/>
              </a:rPr>
              <a:t>Data Archive Ingestion WG (DAI)</a:t>
            </a:r>
            <a:endParaRPr lang="en-US" sz="1400" b="1" dirty="0">
              <a:solidFill>
                <a:srgbClr val="000000"/>
              </a:solidFill>
              <a:latin typeface="Calibri" pitchFamily="34" charset="0"/>
            </a:endParaRPr>
          </a:p>
          <a:p>
            <a:pPr marL="568325" lvl="1" indent="-222250" eaLnBrk="0" hangingPunct="0">
              <a:buSzPct val="125000"/>
              <a:buFontTx/>
              <a:buChar char="•"/>
            </a:pPr>
            <a:r>
              <a:rPr lang="en-US" sz="1200" b="1" dirty="0">
                <a:solidFill>
                  <a:srgbClr val="FF3399"/>
                </a:solidFill>
                <a:latin typeface="Calibri" pitchFamily="34" charset="0"/>
              </a:rPr>
              <a:t>MB: </a:t>
            </a:r>
            <a:r>
              <a:rPr lang="en-US" sz="1200" b="1" dirty="0">
                <a:solidFill>
                  <a:srgbClr val="000000"/>
                </a:solidFill>
                <a:latin typeface="Calibri" pitchFamily="34" charset="0"/>
              </a:rPr>
              <a:t>Information Preparation to Enable Long Term Use (IPELTU)			More work required</a:t>
            </a:r>
          </a:p>
          <a:p>
            <a:pPr marL="568325" lvl="1" indent="-222250" eaLnBrk="0" hangingPunct="0">
              <a:buSzPct val="125000"/>
              <a:buFontTx/>
              <a:buChar char="•"/>
              <a:tabLst>
                <a:tab pos="5738813" algn="l"/>
              </a:tabLst>
            </a:pPr>
            <a:r>
              <a:rPr lang="en-US" sz="1200" b="1" dirty="0">
                <a:solidFill>
                  <a:srgbClr val="FF3399"/>
                </a:solidFill>
                <a:latin typeface="Calibri" pitchFamily="34" charset="0"/>
              </a:rPr>
              <a:t>MB: </a:t>
            </a:r>
            <a:r>
              <a:rPr lang="en-US" sz="1200" b="1" dirty="0">
                <a:solidFill>
                  <a:srgbClr val="000000"/>
                </a:solidFill>
                <a:latin typeface="Calibri" pitchFamily="34" charset="0"/>
              </a:rPr>
              <a:t>Open Archival Information System (OAIS) : 5y revision		External review on-going 	</a:t>
            </a:r>
          </a:p>
          <a:p>
            <a:pPr marL="568325" lvl="1" indent="-222250" eaLnBrk="0" hangingPunct="0">
              <a:buSzPct val="125000"/>
              <a:buFontTx/>
              <a:buChar char="•"/>
              <a:tabLst>
                <a:tab pos="5738813" algn="l"/>
              </a:tabLst>
            </a:pPr>
            <a:r>
              <a:rPr lang="en-US" sz="1200" b="1" dirty="0">
                <a:solidFill>
                  <a:srgbClr val="FF3399"/>
                </a:solidFill>
                <a:latin typeface="Calibri" pitchFamily="34" charset="0"/>
              </a:rPr>
              <a:t>MB: </a:t>
            </a:r>
            <a:r>
              <a:rPr lang="en-US" sz="1200" b="1" dirty="0">
                <a:solidFill>
                  <a:srgbClr val="000000"/>
                </a:solidFill>
                <a:latin typeface="Calibri" pitchFamily="34" charset="0"/>
              </a:rPr>
              <a:t>Audit and Certification of Trustworthy Digital Repository: 5y revision 	 	External review on-going 	</a:t>
            </a:r>
          </a:p>
          <a:p>
            <a:pPr marL="568325" lvl="1" indent="-222250" eaLnBrk="0" hangingPunct="0">
              <a:buSzPct val="125000"/>
              <a:buFontTx/>
              <a:buChar char="•"/>
            </a:pPr>
            <a:r>
              <a:rPr lang="en-US" sz="1200" b="1" dirty="0">
                <a:solidFill>
                  <a:srgbClr val="FF3399"/>
                </a:solidFill>
                <a:latin typeface="Calibri" pitchFamily="34" charset="0"/>
              </a:rPr>
              <a:t>MB: </a:t>
            </a:r>
            <a:r>
              <a:rPr lang="en-US" sz="1200" b="1" dirty="0">
                <a:solidFill>
                  <a:srgbClr val="000000"/>
                </a:solidFill>
                <a:latin typeface="Calibri" pitchFamily="34" charset="0"/>
              </a:rPr>
              <a:t>Digital Archive Architecture Design Document 	 	 	Project approved, work start	</a:t>
            </a:r>
          </a:p>
          <a:p>
            <a:pPr marL="568325" lvl="1" indent="-222250" eaLnBrk="0" hangingPunct="0">
              <a:buSzPct val="125000"/>
              <a:buFontTx/>
              <a:buChar char="•"/>
            </a:pPr>
            <a:r>
              <a:rPr lang="en-US" sz="1200" b="1" dirty="0">
                <a:solidFill>
                  <a:srgbClr val="F78009"/>
                </a:solidFill>
                <a:latin typeface="Calibri" pitchFamily="34" charset="0"/>
              </a:rPr>
              <a:t>OB</a:t>
            </a:r>
            <a:r>
              <a:rPr lang="en-US" sz="1200" b="1" dirty="0">
                <a:solidFill>
                  <a:srgbClr val="000000"/>
                </a:solidFill>
                <a:latin typeface="Calibri" pitchFamily="34" charset="0"/>
              </a:rPr>
              <a:t>: DEDSL XML						CMC poll to publish soon</a:t>
            </a:r>
          </a:p>
          <a:p>
            <a:pPr marL="346075" lvl="1" eaLnBrk="0" hangingPunct="0">
              <a:buSzPct val="125000"/>
            </a:pPr>
            <a:endParaRPr lang="en-US" sz="2000" b="1" dirty="0">
              <a:solidFill>
                <a:srgbClr val="000000"/>
              </a:solidFill>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Navigation WG (NAV)</a:t>
            </a:r>
            <a:endParaRPr lang="en-US" sz="2000" b="1" dirty="0">
              <a:solidFill>
                <a:srgbClr val="000000"/>
              </a:solidFill>
              <a:latin typeface="Calibri" pitchFamily="34" charset="0"/>
            </a:endParaRPr>
          </a:p>
          <a:p>
            <a:pPr marL="568325" lvl="1" indent="-222250" eaLnBrk="0" hangingPunct="0">
              <a:buSzPct val="125000"/>
              <a:buFontTx/>
              <a:buChar char="•"/>
            </a:pPr>
            <a:r>
              <a:rPr lang="en-US" sz="1200" b="1" dirty="0">
                <a:solidFill>
                  <a:srgbClr val="00AE00"/>
                </a:solidFill>
                <a:latin typeface="Calibri" pitchFamily="34" charset="0"/>
              </a:rPr>
              <a:t>GB: </a:t>
            </a:r>
            <a:r>
              <a:rPr lang="en-US" sz="1200" b="1" dirty="0">
                <a:solidFill>
                  <a:srgbClr val="000000"/>
                </a:solidFill>
                <a:latin typeface="Calibri" pitchFamily="34" charset="0"/>
              </a:rPr>
              <a:t>Navigation Data Messages Overview				Under CMC poll for new project</a:t>
            </a:r>
          </a:p>
          <a:p>
            <a:pPr marL="568325" lvl="1" indent="-222250" eaLnBrk="0" hangingPunct="0">
              <a:buSzPct val="125000"/>
              <a:buFontTx/>
              <a:buChar char="•"/>
            </a:pPr>
            <a:r>
              <a:rPr lang="en-US" sz="1200" b="1" dirty="0">
                <a:solidFill>
                  <a:srgbClr val="00AE00"/>
                </a:solidFill>
                <a:latin typeface="Calibri" pitchFamily="34" charset="0"/>
              </a:rPr>
              <a:t>GB: </a:t>
            </a:r>
            <a:r>
              <a:rPr lang="en-US" sz="1200" b="1" dirty="0">
                <a:solidFill>
                  <a:srgbClr val="000000"/>
                </a:solidFill>
                <a:latin typeface="Calibri" pitchFamily="34" charset="0"/>
              </a:rPr>
              <a:t>Navigation Data - Definitions and Conventions			CESG poll after Spring 18</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Pointing Request Message (PRM - ESA, NASA/CNES/JAXA/AGI)		Published!</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Attitude Data Message (ADM - CNES, ESA): 5y revision 			Nearing readiness for AR</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Tracking Data Message (TDM - NASA, ESA): 5y revision 			Under CESG poll for AR</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Orbit Data Message (ODM - NASA, ESA): 5y revision 			On-going/Discussion</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Navigation Data Message XML Specs (NDM - no prototype): 5y revision		Update not yet started</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Re-entry Data Message (RDM - ESA, DLR)				Under CESG poll for AR</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Navigation Hardware Message (NHM - NASA)			Demoted to draft project</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Navigation Events Message (NEM – CNES, ESA)			Initial work started</a:t>
            </a:r>
          </a:p>
        </p:txBody>
      </p:sp>
      <p:sp>
        <p:nvSpPr>
          <p:cNvPr id="4" name="Rectangle 2"/>
          <p:cNvSpPr txBox="1">
            <a:spLocks noChangeArrowheads="1"/>
          </p:cNvSpPr>
          <p:nvPr/>
        </p:nvSpPr>
        <p:spPr bwMode="auto">
          <a:xfrm>
            <a:off x="457200" y="274638"/>
            <a:ext cx="8229600" cy="48736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kern="0" dirty="0">
                <a:solidFill>
                  <a:srgbClr val="000099"/>
                </a:solidFill>
                <a:effectLst>
                  <a:outerShdw blurRad="38100" dist="38100" dir="2700000" algn="tl">
                    <a:srgbClr val="000000">
                      <a:alpha val="43137"/>
                    </a:srgbClr>
                  </a:outerShdw>
                </a:effectLst>
              </a:rPr>
              <a:t>MOIMS Meeting Objectives 1/2</a:t>
            </a:r>
          </a:p>
        </p:txBody>
      </p:sp>
    </p:spTree>
    <p:extLst>
      <p:ext uri="{BB962C8B-B14F-4D97-AF65-F5344CB8AC3E}">
        <p14:creationId xmlns:p14="http://schemas.microsoft.com/office/powerpoint/2010/main" val="850816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35283" y="1066800"/>
            <a:ext cx="8610600" cy="387096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GB" b="1" dirty="0">
                <a:solidFill>
                  <a:srgbClr val="A50021"/>
                </a:solidFill>
                <a:latin typeface="Calibri" pitchFamily="34" charset="0"/>
              </a:rPr>
              <a:t>Spacecraft Monitor &amp; Control WG (SM&amp;C)</a:t>
            </a:r>
            <a:r>
              <a:rPr lang="en-GB" sz="1100" b="1" dirty="0">
                <a:solidFill>
                  <a:srgbClr val="000000"/>
                </a:solidFill>
                <a:latin typeface="Calibri" pitchFamily="34" charset="0"/>
              </a:rPr>
              <a:t>	</a:t>
            </a:r>
          </a:p>
          <a:p>
            <a:pPr marL="568325" lvl="1" indent="-222250" eaLnBrk="0" hangingPunct="0">
              <a:buSzPct val="125000"/>
              <a:buFontTx/>
              <a:buChar char="•"/>
            </a:pPr>
            <a:r>
              <a:rPr lang="en-GB" sz="1100" b="1" dirty="0">
                <a:solidFill>
                  <a:srgbClr val="00AE00"/>
                </a:solidFill>
                <a:latin typeface="Calibri" pitchFamily="34" charset="0"/>
              </a:rPr>
              <a:t>GB: </a:t>
            </a:r>
            <a:r>
              <a:rPr lang="en-GB" sz="1100" b="1" dirty="0">
                <a:solidFill>
                  <a:srgbClr val="000000"/>
                </a:solidFill>
                <a:latin typeface="Calibri" pitchFamily="34" charset="0"/>
              </a:rPr>
              <a:t>MO Services Concept: 5y </a:t>
            </a:r>
            <a:r>
              <a:rPr lang="en-US" sz="1100" b="1" dirty="0">
                <a:solidFill>
                  <a:srgbClr val="000000"/>
                </a:solidFill>
                <a:latin typeface="Calibri" pitchFamily="34" charset="0"/>
              </a:rPr>
              <a:t>revision </a:t>
            </a:r>
            <a:r>
              <a:rPr lang="en-GB" sz="1100" b="1" dirty="0">
                <a:solidFill>
                  <a:srgbClr val="000000"/>
                </a:solidFill>
                <a:latin typeface="Calibri" pitchFamily="34" charset="0"/>
              </a:rPr>
              <a:t>				Discussion at spring 2018</a:t>
            </a:r>
          </a:p>
          <a:p>
            <a:pPr marL="568325" lvl="1" indent="-222250" eaLnBrk="0" hangingPunct="0">
              <a:buSzPct val="125000"/>
              <a:buFontTx/>
              <a:buChar char="•"/>
            </a:pPr>
            <a:r>
              <a:rPr lang="en-GB" sz="1100" b="1" dirty="0">
                <a:solidFill>
                  <a:srgbClr val="618FFD">
                    <a:lumMod val="75000"/>
                  </a:srgbClr>
                </a:solidFill>
                <a:latin typeface="Calibri" pitchFamily="34" charset="0"/>
              </a:rPr>
              <a:t>BB: </a:t>
            </a:r>
            <a:r>
              <a:rPr lang="en-GB" sz="1100" b="1" dirty="0">
                <a:solidFill>
                  <a:srgbClr val="000000"/>
                </a:solidFill>
                <a:latin typeface="Calibri" pitchFamily="34" charset="0"/>
              </a:rPr>
              <a:t>Common Services (ESA, CNES)					AR closed on 12Feb18</a:t>
            </a:r>
          </a:p>
          <a:p>
            <a:pPr marL="568325" lvl="1" indent="-222250" eaLnBrk="0" hangingPunct="0">
              <a:buSzPct val="125000"/>
              <a:buFontTx/>
              <a:buChar char="•"/>
            </a:pPr>
            <a:r>
              <a:rPr lang="en-GB" sz="1100" b="1" dirty="0">
                <a:solidFill>
                  <a:srgbClr val="618FFD">
                    <a:lumMod val="75000"/>
                  </a:srgbClr>
                </a:solidFill>
                <a:latin typeface="Calibri" pitchFamily="34" charset="0"/>
              </a:rPr>
              <a:t>BB: </a:t>
            </a:r>
            <a:r>
              <a:rPr lang="en-GB" sz="1100" b="1" dirty="0">
                <a:solidFill>
                  <a:srgbClr val="000000"/>
                </a:solidFill>
                <a:latin typeface="Calibri" pitchFamily="34" charset="0"/>
              </a:rPr>
              <a:t>Mission Product Data Distribution Services (ESA, CNES)			Solving CESG conditions for AR</a:t>
            </a:r>
          </a:p>
          <a:p>
            <a:pPr marL="568325" lvl="1" indent="-222250" eaLnBrk="0" hangingPunct="0">
              <a:buSzPct val="125000"/>
              <a:buFontTx/>
              <a:buChar char="•"/>
            </a:pPr>
            <a:r>
              <a:rPr lang="en-GB" sz="1100" b="1" dirty="0">
                <a:solidFill>
                  <a:srgbClr val="618FFD">
                    <a:lumMod val="75000"/>
                  </a:srgbClr>
                </a:solidFill>
                <a:latin typeface="Calibri" pitchFamily="34" charset="0"/>
              </a:rPr>
              <a:t>BB: </a:t>
            </a:r>
            <a:r>
              <a:rPr lang="en-GB" sz="1100" b="1" dirty="0">
                <a:solidFill>
                  <a:srgbClr val="000000"/>
                </a:solidFill>
                <a:latin typeface="Calibri" pitchFamily="34" charset="0"/>
              </a:rPr>
              <a:t>TCP/IP Transport Binding and Split Binary Encoding (ESA, CNES)			Published!</a:t>
            </a:r>
          </a:p>
          <a:p>
            <a:pPr marL="568325" lvl="1" indent="-222250" eaLnBrk="0" hangingPunct="0">
              <a:buSzPct val="125000"/>
              <a:buFontTx/>
              <a:buChar char="•"/>
            </a:pPr>
            <a:r>
              <a:rPr lang="en-GB" sz="1100" b="1" dirty="0">
                <a:solidFill>
                  <a:srgbClr val="618FFD">
                    <a:lumMod val="75000"/>
                  </a:srgbClr>
                </a:solidFill>
                <a:latin typeface="Calibri" pitchFamily="34" charset="0"/>
              </a:rPr>
              <a:t>BB: </a:t>
            </a:r>
            <a:r>
              <a:rPr lang="en-GB" sz="1100" b="1" dirty="0">
                <a:solidFill>
                  <a:srgbClr val="000000"/>
                </a:solidFill>
                <a:latin typeface="Calibri" pitchFamily="34" charset="0"/>
              </a:rPr>
              <a:t>HTTP Transport Binding and XML Encoding (ESA, NASA/JPL)			Awaiting polls for publication</a:t>
            </a:r>
          </a:p>
          <a:p>
            <a:pPr marL="568325" lvl="1" indent="-222250" eaLnBrk="0" hangingPunct="0">
              <a:buSzPct val="125000"/>
              <a:buFontTx/>
              <a:buChar char="•"/>
            </a:pPr>
            <a:r>
              <a:rPr lang="en-GB" sz="1100" b="1" dirty="0">
                <a:solidFill>
                  <a:srgbClr val="618FFD">
                    <a:lumMod val="75000"/>
                  </a:srgbClr>
                </a:solidFill>
                <a:latin typeface="Calibri" pitchFamily="34" charset="0"/>
              </a:rPr>
              <a:t>BB: </a:t>
            </a:r>
            <a:r>
              <a:rPr lang="en-GB" sz="1100" b="1" dirty="0">
                <a:solidFill>
                  <a:srgbClr val="000000"/>
                </a:solidFill>
                <a:latin typeface="Calibri" pitchFamily="34" charset="0"/>
              </a:rPr>
              <a:t>ZeroMQ Transport Binding (CNES, ESA)				AR closed on 12Feb18</a:t>
            </a:r>
          </a:p>
          <a:p>
            <a:pPr marL="568325" lvl="1" indent="-222250" eaLnBrk="0" hangingPunct="0">
              <a:buSzPct val="125000"/>
              <a:buFontTx/>
              <a:buChar char="•"/>
            </a:pPr>
            <a:r>
              <a:rPr lang="en-GB" sz="1100" b="1" dirty="0">
                <a:solidFill>
                  <a:srgbClr val="FF3399"/>
                </a:solidFill>
                <a:latin typeface="Calibri" pitchFamily="34" charset="0"/>
              </a:rPr>
              <a:t>MB: </a:t>
            </a:r>
            <a:r>
              <a:rPr lang="en-GB" sz="1100" b="1" dirty="0">
                <a:solidFill>
                  <a:srgbClr val="000000"/>
                </a:solidFill>
                <a:latin typeface="Calibri" pitchFamily="34" charset="0"/>
              </a:rPr>
              <a:t>C++ MAL API (NASA)					Completed AR, RIDs disposed</a:t>
            </a:r>
          </a:p>
          <a:p>
            <a:pPr marL="568325" lvl="1" indent="-222250" eaLnBrk="0" hangingPunct="0">
              <a:buSzPct val="125000"/>
              <a:buFontTx/>
              <a:buChar char="•"/>
            </a:pPr>
            <a:r>
              <a:rPr lang="en-GB" sz="1100" b="1" dirty="0">
                <a:solidFill>
                  <a:srgbClr val="FF3399"/>
                </a:solidFill>
                <a:latin typeface="Calibri" pitchFamily="34" charset="0"/>
              </a:rPr>
              <a:t>MB: </a:t>
            </a:r>
            <a:r>
              <a:rPr lang="en-GB" sz="1100" b="1" dirty="0">
                <a:solidFill>
                  <a:srgbClr val="000000"/>
                </a:solidFill>
                <a:latin typeface="Calibri" pitchFamily="34" charset="0"/>
              </a:rPr>
              <a:t>Mission Operations Reference Model (ESA</a:t>
            </a:r>
            <a:r>
              <a:rPr lang="en-US" sz="1100" b="1" dirty="0">
                <a:solidFill>
                  <a:srgbClr val="000000"/>
                </a:solidFill>
                <a:latin typeface="Calibri" pitchFamily="34" charset="0"/>
              </a:rPr>
              <a:t> ): 5y revision </a:t>
            </a:r>
            <a:r>
              <a:rPr lang="en-GB" sz="1100" b="1" dirty="0">
                <a:solidFill>
                  <a:srgbClr val="000000"/>
                </a:solidFill>
                <a:latin typeface="Calibri" pitchFamily="34" charset="0"/>
              </a:rPr>
              <a:t>			Approval of new project on-going</a:t>
            </a:r>
          </a:p>
          <a:p>
            <a:pPr marL="568325" lvl="1" indent="-222250" eaLnBrk="0" hangingPunct="0">
              <a:buSzPct val="125000"/>
              <a:buFontTx/>
              <a:buChar char="•"/>
            </a:pPr>
            <a:r>
              <a:rPr lang="en-GB" sz="1100" b="1" dirty="0">
                <a:solidFill>
                  <a:srgbClr val="618FFD">
                    <a:lumMod val="75000"/>
                  </a:srgbClr>
                </a:solidFill>
                <a:latin typeface="Calibri" pitchFamily="34" charset="0"/>
              </a:rPr>
              <a:t>BB: </a:t>
            </a:r>
            <a:r>
              <a:rPr lang="en-GB" sz="1100" b="1" dirty="0">
                <a:solidFill>
                  <a:srgbClr val="000000"/>
                </a:solidFill>
                <a:latin typeface="Calibri" pitchFamily="34" charset="0"/>
              </a:rPr>
              <a:t>XML Telemetric &amp; Command Exchange (XTCE) (NASA, no prototype assumed)		OMG approved v1.2 (Mar18)</a:t>
            </a:r>
          </a:p>
          <a:p>
            <a:pPr marL="568325" lvl="1" indent="-222250" eaLnBrk="0" hangingPunct="0">
              <a:buSzPct val="125000"/>
              <a:buFontTx/>
              <a:buChar char="•"/>
            </a:pPr>
            <a:endParaRPr lang="en-GB" sz="1100" b="1" dirty="0">
              <a:solidFill>
                <a:srgbClr val="000000"/>
              </a:solidFill>
              <a:latin typeface="Calibri" pitchFamily="34" charset="0"/>
            </a:endParaRPr>
          </a:p>
          <a:p>
            <a:pPr marL="111125" indent="-222250" eaLnBrk="0" hangingPunct="0">
              <a:buSzPct val="125000"/>
              <a:buFontTx/>
              <a:buChar char="•"/>
            </a:pPr>
            <a:r>
              <a:rPr lang="en-GB" b="1" dirty="0">
                <a:solidFill>
                  <a:srgbClr val="A50021"/>
                </a:solidFill>
                <a:latin typeface="Calibri" pitchFamily="34" charset="0"/>
              </a:rPr>
              <a:t>Mission Planning &amp; Scheduling WG (MP&amp;S)</a:t>
            </a:r>
          </a:p>
          <a:p>
            <a:pPr marL="568325" lvl="1" indent="-222250" eaLnBrk="0" hangingPunct="0">
              <a:buSzPct val="125000"/>
              <a:buFontTx/>
              <a:buChar char="•"/>
            </a:pPr>
            <a:r>
              <a:rPr lang="en-GB" sz="1100" b="1" dirty="0">
                <a:solidFill>
                  <a:srgbClr val="00AE00"/>
                </a:solidFill>
                <a:latin typeface="Calibri" pitchFamily="34" charset="0"/>
              </a:rPr>
              <a:t>GB: </a:t>
            </a:r>
            <a:r>
              <a:rPr lang="en-GB" sz="1100" b="1" dirty="0">
                <a:solidFill>
                  <a:srgbClr val="000000"/>
                </a:solidFill>
                <a:latin typeface="Calibri" pitchFamily="34" charset="0"/>
              </a:rPr>
              <a:t>Mission Planning and Scheduling					Submitted for publication</a:t>
            </a:r>
          </a:p>
          <a:p>
            <a:pPr marL="568325" lvl="1" indent="-222250" eaLnBrk="0" hangingPunct="0">
              <a:buSzPct val="125000"/>
              <a:buFontTx/>
              <a:buChar char="•"/>
            </a:pPr>
            <a:r>
              <a:rPr lang="en-GB" sz="1100" b="1" dirty="0">
                <a:solidFill>
                  <a:srgbClr val="618FFD">
                    <a:lumMod val="75000"/>
                  </a:srgbClr>
                </a:solidFill>
                <a:latin typeface="Calibri" pitchFamily="34" charset="0"/>
              </a:rPr>
              <a:t>BB: </a:t>
            </a:r>
            <a:r>
              <a:rPr lang="en-GB" sz="1100" b="1" dirty="0">
                <a:solidFill>
                  <a:srgbClr val="000000"/>
                </a:solidFill>
                <a:latin typeface="Calibri" pitchFamily="34" charset="0"/>
              </a:rPr>
              <a:t>Mission Planning and Scheduling (ESA, DLR)				Progressing nominally</a:t>
            </a:r>
          </a:p>
          <a:p>
            <a:pPr marL="568325" lvl="1" indent="-222250" eaLnBrk="0" hangingPunct="0">
              <a:buSzPct val="125000"/>
              <a:buFontTx/>
              <a:buChar char="•"/>
            </a:pPr>
            <a:endParaRPr lang="en-GB" sz="1100" b="1" dirty="0">
              <a:solidFill>
                <a:srgbClr val="000000"/>
              </a:solidFill>
              <a:latin typeface="Calibri" pitchFamily="34" charset="0"/>
            </a:endParaRPr>
          </a:p>
          <a:p>
            <a:pPr marL="111125" indent="-222250" eaLnBrk="0" hangingPunct="0">
              <a:buSzPct val="125000"/>
              <a:buFontTx/>
              <a:buChar char="•"/>
            </a:pPr>
            <a:r>
              <a:rPr lang="en-GB" b="1" dirty="0">
                <a:solidFill>
                  <a:srgbClr val="A50021"/>
                </a:solidFill>
                <a:latin typeface="Calibri" pitchFamily="34" charset="0"/>
              </a:rPr>
              <a:t>Telerobotics WG (TEL)</a:t>
            </a:r>
          </a:p>
          <a:p>
            <a:pPr marL="568325" lvl="1" indent="-222250" eaLnBrk="0" hangingPunct="0">
              <a:buSzPct val="125000"/>
              <a:buFontTx/>
              <a:buChar char="•"/>
            </a:pPr>
            <a:r>
              <a:rPr lang="en-GB" sz="1100" b="1" dirty="0">
                <a:solidFill>
                  <a:srgbClr val="000000"/>
                </a:solidFill>
                <a:latin typeface="Calibri" pitchFamily="34" charset="0"/>
              </a:rPr>
              <a:t>Will not meet, WG in dormant status</a:t>
            </a:r>
          </a:p>
          <a:p>
            <a:pPr marL="568325" lvl="1" indent="-222250" eaLnBrk="0" hangingPunct="0">
              <a:buSzPct val="125000"/>
              <a:buFontTx/>
              <a:buChar char="•"/>
            </a:pPr>
            <a:r>
              <a:rPr lang="en-GB" sz="1100" b="1" dirty="0">
                <a:solidFill>
                  <a:srgbClr val="618FFD">
                    <a:lumMod val="75000"/>
                  </a:srgbClr>
                </a:solidFill>
                <a:latin typeface="Calibri" pitchFamily="34" charset="0"/>
              </a:rPr>
              <a:t>BB: </a:t>
            </a:r>
            <a:r>
              <a:rPr lang="en-GB" sz="1100" b="1" dirty="0">
                <a:solidFill>
                  <a:srgbClr val="000000"/>
                </a:solidFill>
                <a:latin typeface="Calibri" pitchFamily="34" charset="0"/>
              </a:rPr>
              <a:t>Telerobotic Standard					On hold. Demoted to draft</a:t>
            </a:r>
          </a:p>
          <a:p>
            <a:pPr marL="346075" lvl="1" eaLnBrk="0" hangingPunct="0">
              <a:buSzPct val="125000"/>
            </a:pPr>
            <a:endParaRPr lang="en-GB" sz="1100" b="1" dirty="0">
              <a:solidFill>
                <a:srgbClr val="000000"/>
              </a:solidFill>
              <a:latin typeface="Calibri" pitchFamily="34" charset="0"/>
            </a:endParaRPr>
          </a:p>
        </p:txBody>
      </p:sp>
      <p:sp>
        <p:nvSpPr>
          <p:cNvPr id="4" name="Rectangle 2"/>
          <p:cNvSpPr txBox="1">
            <a:spLocks noChangeArrowheads="1"/>
          </p:cNvSpPr>
          <p:nvPr/>
        </p:nvSpPr>
        <p:spPr bwMode="auto">
          <a:xfrm>
            <a:off x="457200" y="274638"/>
            <a:ext cx="8229600" cy="48736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kern="0" dirty="0">
                <a:solidFill>
                  <a:srgbClr val="000099"/>
                </a:solidFill>
                <a:effectLst>
                  <a:outerShdw blurRad="38100" dist="38100" dir="2700000" algn="tl">
                    <a:srgbClr val="000000">
                      <a:alpha val="43137"/>
                    </a:srgbClr>
                  </a:outerShdw>
                </a:effectLst>
              </a:rPr>
              <a:t>MOIMS Meeting Objectives 2/2</a:t>
            </a:r>
          </a:p>
        </p:txBody>
      </p:sp>
    </p:spTree>
    <p:extLst>
      <p:ext uri="{BB962C8B-B14F-4D97-AF65-F5344CB8AC3E}">
        <p14:creationId xmlns:p14="http://schemas.microsoft.com/office/powerpoint/2010/main" val="247146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571500" y="228600"/>
            <a:ext cx="8229600"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CSS Meeting Objectives</a:t>
            </a:r>
          </a:p>
        </p:txBody>
      </p:sp>
      <p:sp>
        <p:nvSpPr>
          <p:cNvPr id="5" name="TextBox 4"/>
          <p:cNvSpPr txBox="1">
            <a:spLocks noChangeArrowheads="1"/>
          </p:cNvSpPr>
          <p:nvPr/>
        </p:nvSpPr>
        <p:spPr bwMode="auto">
          <a:xfrm>
            <a:off x="342900" y="850710"/>
            <a:ext cx="8458200" cy="55626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fontScale="92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1">
              <a:lnSpc>
                <a:spcPct val="100000"/>
              </a:lnSpc>
              <a:spcBef>
                <a:spcPct val="0"/>
              </a:spcBef>
              <a:spcAft>
                <a:spcPct val="0"/>
              </a:spcAft>
              <a:buFontTx/>
              <a:buNone/>
              <a:defRPr/>
            </a:pPr>
            <a:endParaRPr lang="en-US" sz="1500" b="1" dirty="0">
              <a:solidFill>
                <a:srgbClr val="A50021"/>
              </a:solidFill>
            </a:endParaRPr>
          </a:p>
          <a:p>
            <a:pPr lvl="1">
              <a:lnSpc>
                <a:spcPct val="100000"/>
              </a:lnSpc>
              <a:spcBef>
                <a:spcPct val="0"/>
              </a:spcBef>
              <a:spcAft>
                <a:spcPct val="0"/>
              </a:spcAft>
              <a:buFontTx/>
              <a:buNone/>
              <a:defRPr/>
            </a:pPr>
            <a:endParaRPr lang="en-US" sz="1200" b="1" dirty="0">
              <a:latin typeface="+mn-lt"/>
            </a:endParaRPr>
          </a:p>
          <a:p>
            <a:pPr>
              <a:lnSpc>
                <a:spcPct val="100000"/>
              </a:lnSpc>
              <a:spcBef>
                <a:spcPct val="0"/>
              </a:spcBef>
              <a:spcAft>
                <a:spcPct val="0"/>
              </a:spcAft>
              <a:defRPr/>
            </a:pPr>
            <a:r>
              <a:rPr lang="en-US" sz="2200" b="1" dirty="0">
                <a:solidFill>
                  <a:srgbClr val="A50021"/>
                </a:solidFill>
                <a:latin typeface="+mn-lt"/>
              </a:rPr>
              <a:t>Cross Support Transfer Services WG</a:t>
            </a:r>
            <a:endParaRPr lang="en-US" sz="2200" b="1" dirty="0">
              <a:latin typeface="+mn-lt"/>
            </a:endParaRPr>
          </a:p>
          <a:p>
            <a:pPr lvl="1">
              <a:lnSpc>
                <a:spcPct val="100000"/>
              </a:lnSpc>
              <a:spcBef>
                <a:spcPct val="0"/>
              </a:spcBef>
              <a:spcAft>
                <a:spcPct val="0"/>
              </a:spcAft>
              <a:defRPr/>
            </a:pPr>
            <a:r>
              <a:rPr lang="en-US" sz="1300" b="1" dirty="0">
                <a:latin typeface="+mn-lt"/>
              </a:rPr>
              <a:t>Tracking Data Service (BB)			Close out Prototype Interactions; set publication schedule</a:t>
            </a:r>
          </a:p>
          <a:p>
            <a:pPr lvl="1">
              <a:defRPr/>
            </a:pPr>
            <a:r>
              <a:rPr lang="en-US" sz="1300" b="1" dirty="0">
                <a:latin typeface="+mn-lt"/>
              </a:rPr>
              <a:t>Concept (GBs) 				Finalize; set publication schedule</a:t>
            </a:r>
          </a:p>
          <a:p>
            <a:pPr lvl="1">
              <a:lnSpc>
                <a:spcPct val="100000"/>
              </a:lnSpc>
              <a:spcBef>
                <a:spcPct val="0"/>
              </a:spcBef>
              <a:spcAft>
                <a:spcPct val="0"/>
              </a:spcAft>
              <a:defRPr/>
            </a:pPr>
            <a:r>
              <a:rPr lang="en-US" sz="1300" b="1" dirty="0">
                <a:latin typeface="+mn-lt"/>
              </a:rPr>
              <a:t>Guidelines  (MB)				</a:t>
            </a:r>
            <a:r>
              <a:rPr lang="en-US" sz="1300" b="1" i="1" dirty="0">
                <a:latin typeface="+mn-lt"/>
              </a:rPr>
              <a:t>Dispose of RID from Agency Review; set publication 						schedule</a:t>
            </a:r>
          </a:p>
          <a:p>
            <a:pPr lvl="1">
              <a:lnSpc>
                <a:spcPct val="100000"/>
              </a:lnSpc>
              <a:spcBef>
                <a:spcPct val="0"/>
              </a:spcBef>
              <a:spcAft>
                <a:spcPct val="0"/>
              </a:spcAft>
              <a:defRPr/>
            </a:pPr>
            <a:r>
              <a:rPr lang="en-US" sz="1300" b="1" dirty="0">
                <a:latin typeface="+mn-lt"/>
              </a:rPr>
              <a:t>Forward Frame 				Advance recommendation; prototype plan</a:t>
            </a:r>
          </a:p>
          <a:p>
            <a:pPr lvl="1">
              <a:lnSpc>
                <a:spcPct val="100000"/>
              </a:lnSpc>
              <a:spcBef>
                <a:spcPct val="0"/>
              </a:spcBef>
              <a:spcAft>
                <a:spcPct val="0"/>
              </a:spcAft>
              <a:defRPr/>
            </a:pPr>
            <a:r>
              <a:rPr lang="en-US" sz="1300" b="1" dirty="0">
                <a:latin typeface="+mn-lt"/>
              </a:rPr>
              <a:t>Functional Resource Model			MB project initiation discussion </a:t>
            </a:r>
          </a:p>
          <a:p>
            <a:pPr lvl="1">
              <a:lnSpc>
                <a:spcPct val="100000"/>
              </a:lnSpc>
              <a:spcBef>
                <a:spcPct val="0"/>
              </a:spcBef>
              <a:spcAft>
                <a:spcPct val="0"/>
              </a:spcAft>
              <a:defRPr/>
            </a:pPr>
            <a:r>
              <a:rPr lang="en-US" sz="1300" b="1" dirty="0">
                <a:latin typeface="+mn-lt"/>
              </a:rPr>
              <a:t>Service Control				BB project initiation discussion   </a:t>
            </a:r>
          </a:p>
          <a:p>
            <a:pPr lvl="1">
              <a:lnSpc>
                <a:spcPct val="100000"/>
              </a:lnSpc>
              <a:spcBef>
                <a:spcPct val="0"/>
              </a:spcBef>
              <a:spcAft>
                <a:spcPct val="0"/>
              </a:spcAft>
              <a:defRPr/>
            </a:pPr>
            <a:r>
              <a:rPr lang="en-US" sz="1300" b="1" dirty="0">
                <a:latin typeface="+mn-lt"/>
              </a:rPr>
              <a:t>	</a:t>
            </a:r>
          </a:p>
          <a:p>
            <a:pPr marL="346075" lvl="1" indent="0">
              <a:lnSpc>
                <a:spcPct val="100000"/>
              </a:lnSpc>
              <a:spcBef>
                <a:spcPct val="0"/>
              </a:spcBef>
              <a:spcAft>
                <a:spcPct val="0"/>
              </a:spcAft>
              <a:buNone/>
              <a:defRPr/>
            </a:pPr>
            <a:r>
              <a:rPr lang="en-US" sz="1400" b="1" dirty="0">
                <a:latin typeface="+mn-lt"/>
              </a:rPr>
              <a:t>		</a:t>
            </a:r>
            <a:endParaRPr lang="en-US" sz="1800" b="1" dirty="0">
              <a:solidFill>
                <a:srgbClr val="A50021"/>
              </a:solidFill>
              <a:latin typeface="+mn-lt"/>
            </a:endParaRPr>
          </a:p>
          <a:p>
            <a:pPr>
              <a:lnSpc>
                <a:spcPct val="100000"/>
              </a:lnSpc>
              <a:spcBef>
                <a:spcPct val="0"/>
              </a:spcBef>
              <a:spcAft>
                <a:spcPct val="0"/>
              </a:spcAft>
              <a:defRPr/>
            </a:pPr>
            <a:r>
              <a:rPr lang="en-US" sz="2200" b="1" dirty="0">
                <a:solidFill>
                  <a:srgbClr val="A50021"/>
                </a:solidFill>
                <a:latin typeface="+mn-lt"/>
              </a:rPr>
              <a:t>Cross Support Service Management WG</a:t>
            </a:r>
          </a:p>
          <a:p>
            <a:pPr lvl="1">
              <a:defRPr/>
            </a:pPr>
            <a:r>
              <a:rPr lang="en-US" sz="1300" b="1" dirty="0">
                <a:latin typeface="+mn-lt"/>
              </a:rPr>
              <a:t>Schedule Publication Format (BB)			</a:t>
            </a:r>
            <a:r>
              <a:rPr lang="en-US" sz="1300" b="1" i="1" dirty="0">
                <a:solidFill>
                  <a:srgbClr val="00CC00"/>
                </a:solidFill>
              </a:rPr>
              <a:t>In CESG/CMC Publication Polling</a:t>
            </a:r>
            <a:endParaRPr lang="en-US" sz="1300" b="1" dirty="0">
              <a:latin typeface="+mn-lt"/>
            </a:endParaRPr>
          </a:p>
          <a:p>
            <a:pPr lvl="1">
              <a:lnSpc>
                <a:spcPct val="100000"/>
              </a:lnSpc>
              <a:spcBef>
                <a:spcPct val="0"/>
              </a:spcBef>
              <a:spcAft>
                <a:spcPct val="0"/>
              </a:spcAft>
              <a:defRPr/>
            </a:pPr>
            <a:r>
              <a:rPr lang="en-US" sz="1300" b="1" dirty="0">
                <a:latin typeface="+mn-lt"/>
              </a:rPr>
              <a:t>Planning Information Format (BB)			Review, set schedule for Red-1 Agency Review </a:t>
            </a:r>
          </a:p>
          <a:p>
            <a:pPr lvl="1">
              <a:lnSpc>
                <a:spcPct val="100000"/>
              </a:lnSpc>
              <a:spcBef>
                <a:spcPct val="0"/>
              </a:spcBef>
              <a:spcAft>
                <a:spcPct val="0"/>
              </a:spcAft>
              <a:defRPr/>
            </a:pPr>
            <a:r>
              <a:rPr lang="en-US" sz="1300" b="1" dirty="0">
                <a:latin typeface="+mn-lt"/>
              </a:rPr>
              <a:t>Terrestrial Generic File Transfer (BB)			Review, set schedule for Red-1 Agency Review</a:t>
            </a:r>
          </a:p>
          <a:p>
            <a:pPr lvl="1">
              <a:defRPr/>
            </a:pPr>
            <a:r>
              <a:rPr lang="en-US" sz="1300" b="1" dirty="0">
                <a:latin typeface="+mn-lt"/>
              </a:rPr>
              <a:t>Service Management Utilization Request Format (BB)	Review, set schedule for Red-1 Agency Review</a:t>
            </a:r>
          </a:p>
          <a:p>
            <a:pPr lvl="1">
              <a:lnSpc>
                <a:spcPct val="100000"/>
              </a:lnSpc>
              <a:spcBef>
                <a:spcPct val="0"/>
              </a:spcBef>
              <a:spcAft>
                <a:spcPct val="0"/>
              </a:spcAft>
              <a:defRPr/>
            </a:pPr>
            <a:r>
              <a:rPr lang="en-US" sz="1300" b="1" dirty="0">
                <a:latin typeface="+mn-lt"/>
              </a:rPr>
              <a:t>Service Package (BB)				Review preliminary draft; 	plan forward </a:t>
            </a:r>
          </a:p>
          <a:p>
            <a:pPr lvl="1">
              <a:lnSpc>
                <a:spcPct val="100000"/>
              </a:lnSpc>
              <a:spcBef>
                <a:spcPct val="0"/>
              </a:spcBef>
              <a:spcAft>
                <a:spcPct val="0"/>
              </a:spcAft>
              <a:buFontTx/>
              <a:buNone/>
              <a:defRPr/>
            </a:pPr>
            <a:endParaRPr lang="en-US" sz="1300" b="1" dirty="0">
              <a:latin typeface="+mn-lt"/>
            </a:endParaRPr>
          </a:p>
          <a:p>
            <a:pPr>
              <a:lnSpc>
                <a:spcPct val="100000"/>
              </a:lnSpc>
              <a:spcBef>
                <a:spcPct val="0"/>
              </a:spcBef>
              <a:spcAft>
                <a:spcPct val="0"/>
              </a:spcAft>
              <a:defRPr/>
            </a:pPr>
            <a:r>
              <a:rPr lang="en-US" sz="2200" b="1" dirty="0">
                <a:solidFill>
                  <a:srgbClr val="A50021"/>
                </a:solidFill>
                <a:latin typeface="+mn-lt"/>
              </a:rPr>
              <a:t>CSS (Area Level)</a:t>
            </a:r>
          </a:p>
          <a:p>
            <a:pPr lvl="1">
              <a:lnSpc>
                <a:spcPct val="100000"/>
              </a:lnSpc>
              <a:spcBef>
                <a:spcPct val="0"/>
              </a:spcBef>
              <a:spcAft>
                <a:spcPct val="0"/>
              </a:spcAft>
              <a:defRPr/>
            </a:pPr>
            <a:r>
              <a:rPr lang="en-US" sz="1300" b="1" dirty="0">
                <a:latin typeface="+mn-lt"/>
              </a:rPr>
              <a:t>Service Control Architecture – CSTS &amp; CSSM		Discuss, coordinate (event sequence, SC-CSTS, 						Functional Resource Model)</a:t>
            </a:r>
          </a:p>
          <a:p>
            <a:pPr lvl="1">
              <a:lnSpc>
                <a:spcPct val="100000"/>
              </a:lnSpc>
              <a:spcBef>
                <a:spcPct val="0"/>
              </a:spcBef>
              <a:spcAft>
                <a:spcPct val="0"/>
              </a:spcAft>
              <a:defRPr/>
            </a:pPr>
            <a:endParaRPr lang="en-US" sz="1300" b="1" dirty="0">
              <a:latin typeface="+mn-lt"/>
            </a:endParaRPr>
          </a:p>
          <a:p>
            <a:pPr lvl="1">
              <a:lnSpc>
                <a:spcPct val="100000"/>
              </a:lnSpc>
              <a:spcBef>
                <a:spcPct val="0"/>
              </a:spcBef>
              <a:spcAft>
                <a:spcPct val="0"/>
              </a:spcAft>
              <a:defRPr/>
            </a:pPr>
            <a:r>
              <a:rPr lang="en-US" sz="1300" b="1" dirty="0">
                <a:latin typeface="+mn-lt"/>
              </a:rPr>
              <a:t>MOIMS NAV/CSSM WGs			Coordinate re abstract event definition, Navigation 						Events Message, Planning Information Format</a:t>
            </a:r>
          </a:p>
          <a:p>
            <a:pPr lvl="1">
              <a:lnSpc>
                <a:spcPct val="100000"/>
              </a:lnSpc>
              <a:spcBef>
                <a:spcPct val="0"/>
              </a:spcBef>
              <a:spcAft>
                <a:spcPct val="0"/>
              </a:spcAft>
              <a:defRPr/>
            </a:pPr>
            <a:endParaRPr lang="en-US" sz="1300" b="1" dirty="0">
              <a:latin typeface="+mn-lt"/>
            </a:endParaRPr>
          </a:p>
          <a:p>
            <a:pPr lvl="1">
              <a:lnSpc>
                <a:spcPct val="100000"/>
              </a:lnSpc>
              <a:spcBef>
                <a:spcPct val="0"/>
              </a:spcBef>
              <a:spcAft>
                <a:spcPct val="0"/>
              </a:spcAft>
              <a:defRPr/>
            </a:pPr>
            <a:r>
              <a:rPr lang="en-US" sz="1300" b="1" dirty="0">
                <a:latin typeface="+mn-lt"/>
              </a:rPr>
              <a:t>SIS DTN/CSSM WGs				Schedule Format, Planning Information Format and 						Network Management</a:t>
            </a:r>
          </a:p>
          <a:p>
            <a:pPr lvl="1">
              <a:lnSpc>
                <a:spcPct val="100000"/>
              </a:lnSpc>
              <a:spcBef>
                <a:spcPct val="0"/>
              </a:spcBef>
              <a:spcAft>
                <a:spcPct val="0"/>
              </a:spcAft>
              <a:defRPr/>
            </a:pPr>
            <a:endParaRPr lang="en-US" sz="1300" b="1" dirty="0">
              <a:latin typeface="+mn-lt"/>
            </a:endParaRPr>
          </a:p>
          <a:p>
            <a:pPr marL="346075" lvl="1" indent="0">
              <a:lnSpc>
                <a:spcPct val="100000"/>
              </a:lnSpc>
              <a:spcBef>
                <a:spcPct val="0"/>
              </a:spcBef>
              <a:spcAft>
                <a:spcPct val="0"/>
              </a:spcAft>
              <a:buNone/>
              <a:defRPr/>
            </a:pPr>
            <a:endParaRPr lang="en-US" sz="1500" b="1" dirty="0">
              <a:latin typeface="+mn-lt"/>
            </a:endParaRPr>
          </a:p>
          <a:p>
            <a:pPr marL="346075" lvl="1" indent="0" algn="ctr">
              <a:lnSpc>
                <a:spcPct val="100000"/>
              </a:lnSpc>
              <a:spcBef>
                <a:spcPct val="0"/>
              </a:spcBef>
              <a:spcAft>
                <a:spcPct val="0"/>
              </a:spcAft>
              <a:buNone/>
              <a:defRPr/>
            </a:pPr>
            <a:r>
              <a:rPr lang="en-US" sz="1500" b="1" i="1" dirty="0">
                <a:latin typeface="+mn-lt"/>
              </a:rPr>
              <a:t>  </a:t>
            </a:r>
            <a:endParaRPr lang="en-US" sz="1500" b="1" dirty="0">
              <a:solidFill>
                <a:srgbClr val="A50021"/>
              </a:solidFill>
              <a:latin typeface="+mn-lt"/>
            </a:endParaRPr>
          </a:p>
        </p:txBody>
      </p:sp>
    </p:spTree>
    <p:extLst>
      <p:ext uri="{BB962C8B-B14F-4D97-AF65-F5344CB8AC3E}">
        <p14:creationId xmlns:p14="http://schemas.microsoft.com/office/powerpoint/2010/main" val="3929192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solidFill>
                  <a:srgbClr val="000099"/>
                </a:solidFill>
                <a:effectLst>
                  <a:outerShdw blurRad="38100" dist="38100" dir="2700000" algn="tl">
                    <a:srgbClr val="C0C0C0"/>
                  </a:outerShdw>
                </a:effectLst>
              </a:rPr>
              <a:t>SLS Meeting Objectives: 1/2</a:t>
            </a:r>
          </a:p>
        </p:txBody>
      </p:sp>
      <p:sp>
        <p:nvSpPr>
          <p:cNvPr id="6" name="Rectangle 3"/>
          <p:cNvSpPr txBox="1">
            <a:spLocks noChangeArrowheads="1"/>
          </p:cNvSpPr>
          <p:nvPr/>
        </p:nvSpPr>
        <p:spPr bwMode="auto">
          <a:xfrm>
            <a:off x="228600" y="838200"/>
            <a:ext cx="8686800" cy="57150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a:solidFill>
                  <a:srgbClr val="A50021"/>
                </a:solidFill>
              </a:rPr>
              <a:t>RF &amp; Modulation WG</a:t>
            </a:r>
            <a:endParaRPr lang="en-US" sz="1400" dirty="0"/>
          </a:p>
          <a:p>
            <a:pPr lvl="1">
              <a:lnSpc>
                <a:spcPct val="100000"/>
              </a:lnSpc>
              <a:spcBef>
                <a:spcPct val="0"/>
              </a:spcBef>
              <a:spcAft>
                <a:spcPct val="0"/>
              </a:spcAft>
            </a:pPr>
            <a:r>
              <a:rPr lang="en-US" sz="1400" u="sng" dirty="0"/>
              <a:t>401.0-B RF &amp; Modulation</a:t>
            </a:r>
            <a:r>
              <a:rPr lang="en-US" sz="1400" dirty="0"/>
              <a:t>: </a:t>
            </a:r>
          </a:p>
          <a:p>
            <a:pPr lvl="2">
              <a:lnSpc>
                <a:spcPct val="100000"/>
              </a:lnSpc>
              <a:spcBef>
                <a:spcPct val="0"/>
              </a:spcBef>
              <a:spcAft>
                <a:spcPct val="0"/>
              </a:spcAft>
            </a:pPr>
            <a:r>
              <a:rPr lang="en-US" sz="1400" dirty="0"/>
              <a:t>Telemetry ranging			Finalization of draft Recommendation</a:t>
            </a:r>
          </a:p>
          <a:p>
            <a:pPr lvl="2">
              <a:lnSpc>
                <a:spcPct val="100000"/>
              </a:lnSpc>
              <a:spcBef>
                <a:spcPct val="0"/>
              </a:spcBef>
              <a:spcAft>
                <a:spcPct val="0"/>
              </a:spcAft>
            </a:pPr>
            <a:r>
              <a:rPr lang="en-US" sz="1400" dirty="0"/>
              <a:t>Flexible turn-around ratios</a:t>
            </a:r>
            <a:r>
              <a:rPr lang="en-GB" sz="1400" dirty="0">
                <a:solidFill>
                  <a:srgbClr val="000000"/>
                </a:solidFill>
              </a:rPr>
              <a:t>, multi-carrier operations, </a:t>
            </a:r>
            <a:r>
              <a:rPr lang="en-US" sz="1400" dirty="0"/>
              <a:t>and MSPA  </a:t>
            </a:r>
            <a:r>
              <a:rPr lang="en-GB" sz="1400" dirty="0">
                <a:solidFill>
                  <a:srgbClr val="000000"/>
                </a:solidFill>
              </a:rPr>
              <a:t>Finalization of draft Recommendations</a:t>
            </a:r>
            <a:endParaRPr lang="en-US" sz="1400" dirty="0"/>
          </a:p>
          <a:p>
            <a:pPr lvl="2">
              <a:lnSpc>
                <a:spcPct val="100000"/>
              </a:lnSpc>
              <a:spcBef>
                <a:spcPct val="0"/>
              </a:spcBef>
              <a:spcAft>
                <a:spcPct val="0"/>
              </a:spcAft>
            </a:pPr>
            <a:r>
              <a:rPr lang="en-US" sz="1400" dirty="0"/>
              <a:t>Station frequency stability		Recommendation update discussion</a:t>
            </a:r>
            <a:endParaRPr lang="en-US" sz="1400" dirty="0">
              <a:solidFill>
                <a:srgbClr val="000000"/>
              </a:solidFill>
            </a:endParaRPr>
          </a:p>
          <a:p>
            <a:pPr lvl="2">
              <a:lnSpc>
                <a:spcPct val="100000"/>
              </a:lnSpc>
              <a:spcBef>
                <a:spcPct val="0"/>
              </a:spcBef>
              <a:spcAft>
                <a:spcPct val="0"/>
              </a:spcAft>
            </a:pPr>
            <a:r>
              <a:rPr lang="en-GB" sz="1400" dirty="0">
                <a:solidFill>
                  <a:srgbClr val="000000"/>
                </a:solidFill>
              </a:rPr>
              <a:t>DDOR wide-band PN signal Recommendation	Initial discussion with DDOR WG</a:t>
            </a:r>
            <a:endParaRPr lang="en-US" sz="1400" dirty="0">
              <a:solidFill>
                <a:srgbClr val="000000"/>
              </a:solidFill>
            </a:endParaRPr>
          </a:p>
          <a:p>
            <a:pPr lvl="2">
              <a:lnSpc>
                <a:spcPct val="100000"/>
              </a:lnSpc>
              <a:spcBef>
                <a:spcPct val="0"/>
              </a:spcBef>
              <a:spcAft>
                <a:spcPct val="0"/>
              </a:spcAft>
            </a:pPr>
            <a:r>
              <a:rPr lang="en-GB" sz="1400" dirty="0">
                <a:solidFill>
                  <a:srgbClr val="000000"/>
                </a:solidFill>
              </a:rPr>
              <a:t>BW-Efficient modulations for SRS 		Recommendation update discussion (HOMs addition)</a:t>
            </a:r>
          </a:p>
          <a:p>
            <a:pPr lvl="2">
              <a:lnSpc>
                <a:spcPct val="100000"/>
              </a:lnSpc>
              <a:spcBef>
                <a:spcPct val="0"/>
              </a:spcBef>
              <a:spcAft>
                <a:spcPct val="0"/>
              </a:spcAft>
            </a:pPr>
            <a:r>
              <a:rPr lang="en-GB" sz="1400" dirty="0">
                <a:solidFill>
                  <a:srgbClr val="000000"/>
                </a:solidFill>
              </a:rPr>
              <a:t>VCM, SCCC, DVB-S2X, and High Data Rate randomizers 	Discussion </a:t>
            </a:r>
            <a:r>
              <a:rPr lang="en-US" sz="1400" dirty="0">
                <a:solidFill>
                  <a:srgbClr val="CC00CC"/>
                </a:solidFill>
              </a:rPr>
              <a:t>(with C&amp;S)</a:t>
            </a:r>
            <a:r>
              <a:rPr lang="en-GB" sz="1400" dirty="0"/>
              <a:t> </a:t>
            </a:r>
            <a:endParaRPr lang="en-GB" sz="1400" dirty="0">
              <a:solidFill>
                <a:srgbClr val="000000"/>
              </a:solidFill>
            </a:endParaRPr>
          </a:p>
          <a:p>
            <a:pPr marL="796925" lvl="1" indent="-228600">
              <a:lnSpc>
                <a:spcPct val="100000"/>
              </a:lnSpc>
              <a:spcBef>
                <a:spcPct val="0"/>
              </a:spcBef>
              <a:spcAft>
                <a:spcPct val="0"/>
              </a:spcAft>
              <a:buSzTx/>
              <a:buFont typeface="Verdana" pitchFamily="34" charset="0"/>
              <a:buChar char="-"/>
            </a:pPr>
            <a:r>
              <a:rPr lang="en-US" sz="1200" dirty="0">
                <a:solidFill>
                  <a:srgbClr val="FF0000"/>
                </a:solidFill>
              </a:rPr>
              <a:t>ACHIEVEMENTS</a:t>
            </a:r>
            <a:r>
              <a:rPr lang="en-US" sz="1200" dirty="0"/>
              <a:t>: ; 401.0-B-28 Radio Frequency and Modulation Systems </a:t>
            </a:r>
            <a:r>
              <a:rPr lang="en-US" sz="1200" dirty="0">
                <a:solidFill>
                  <a:srgbClr val="CC00CC"/>
                </a:solidFill>
              </a:rPr>
              <a:t>(updates to </a:t>
            </a:r>
            <a:r>
              <a:rPr lang="en-GB" sz="1200" dirty="0">
                <a:solidFill>
                  <a:srgbClr val="CC00CC"/>
                </a:solidFill>
              </a:rPr>
              <a:t>Turn-around ratios for EESS 7/8 GHz &amp; Stations sweep specifications</a:t>
            </a:r>
            <a:r>
              <a:rPr lang="en-US" sz="1200" dirty="0">
                <a:solidFill>
                  <a:srgbClr val="CC00CC"/>
                </a:solidFill>
              </a:rPr>
              <a:t>) </a:t>
            </a:r>
            <a:r>
              <a:rPr lang="en-US" sz="1200" dirty="0"/>
              <a:t>. Issue 28. February 2018 </a:t>
            </a:r>
            <a:r>
              <a:rPr lang="en-US" sz="1200" dirty="0">
                <a:solidFill>
                  <a:srgbClr val="FF0000"/>
                </a:solidFill>
              </a:rPr>
              <a:t>Published</a:t>
            </a:r>
            <a:r>
              <a:rPr lang="en-US" sz="1200" dirty="0"/>
              <a:t>; 413.0-G Bandwidth-Efficient Modulations: Summary of Definition, Implementation, and Performance” Issue 3 </a:t>
            </a:r>
            <a:r>
              <a:rPr lang="en-US" sz="1200" dirty="0">
                <a:solidFill>
                  <a:srgbClr val="FF0000"/>
                </a:solidFill>
              </a:rPr>
              <a:t>Published</a:t>
            </a:r>
            <a:r>
              <a:rPr lang="en-US" sz="1200" dirty="0"/>
              <a:t>; </a:t>
            </a:r>
            <a:endParaRPr lang="en-US" sz="1400" dirty="0"/>
          </a:p>
          <a:p>
            <a:pPr lvl="1" indent="0">
              <a:lnSpc>
                <a:spcPct val="100000"/>
              </a:lnSpc>
              <a:spcBef>
                <a:spcPct val="0"/>
              </a:spcBef>
              <a:spcAft>
                <a:spcPct val="0"/>
              </a:spcAft>
              <a:buSzTx/>
              <a:buNone/>
            </a:pPr>
            <a:endParaRPr lang="en-US" sz="1400" dirty="0">
              <a:solidFill>
                <a:srgbClr val="A50021"/>
              </a:solidFill>
            </a:endParaRPr>
          </a:p>
          <a:p>
            <a:pPr>
              <a:lnSpc>
                <a:spcPct val="100000"/>
              </a:lnSpc>
              <a:spcBef>
                <a:spcPct val="0"/>
              </a:spcBef>
              <a:spcAft>
                <a:spcPct val="0"/>
              </a:spcAft>
            </a:pPr>
            <a:r>
              <a:rPr lang="en-US" sz="1400" dirty="0">
                <a:solidFill>
                  <a:srgbClr val="A50021"/>
                </a:solidFill>
              </a:rPr>
              <a:t>Space Link Code/Sync WG</a:t>
            </a:r>
          </a:p>
          <a:p>
            <a:pPr lvl="1">
              <a:lnSpc>
                <a:spcPct val="100000"/>
              </a:lnSpc>
              <a:spcBef>
                <a:spcPct val="0"/>
              </a:spcBef>
              <a:spcAft>
                <a:spcPct val="0"/>
              </a:spcAft>
            </a:pPr>
            <a:r>
              <a:rPr lang="en-US" sz="1400" dirty="0"/>
              <a:t>Proximity-1 C&amp;S Sublayer 211.2-B	Start update for USLP adaptation</a:t>
            </a:r>
          </a:p>
          <a:p>
            <a:pPr lvl="1">
              <a:lnSpc>
                <a:spcPct val="100000"/>
              </a:lnSpc>
              <a:spcBef>
                <a:spcPct val="0"/>
              </a:spcBef>
              <a:spcAft>
                <a:spcPct val="0"/>
              </a:spcAft>
            </a:pPr>
            <a:r>
              <a:rPr lang="en-US" sz="1400" dirty="0"/>
              <a:t>VCM Blue Book 431.1-B 		</a:t>
            </a:r>
            <a:r>
              <a:rPr lang="en-GB" sz="1400" dirty="0"/>
              <a:t>Check of the status (concept paper, simulations...) </a:t>
            </a:r>
            <a:r>
              <a:rPr lang="en-US" sz="1400" dirty="0">
                <a:solidFill>
                  <a:srgbClr val="CC00CC"/>
                </a:solidFill>
              </a:rPr>
              <a:t>(with RFM)</a:t>
            </a:r>
            <a:r>
              <a:rPr lang="en-GB" sz="1400" dirty="0"/>
              <a:t> </a:t>
            </a:r>
            <a:endParaRPr lang="en-US" sz="1400" dirty="0">
              <a:solidFill>
                <a:srgbClr val="000000"/>
              </a:solidFill>
            </a:endParaRPr>
          </a:p>
          <a:p>
            <a:pPr lvl="1">
              <a:lnSpc>
                <a:spcPct val="100000"/>
              </a:lnSpc>
              <a:spcBef>
                <a:spcPct val="0"/>
              </a:spcBef>
              <a:spcAft>
                <a:spcPct val="0"/>
              </a:spcAft>
            </a:pPr>
            <a:r>
              <a:rPr lang="en-GB" sz="1400" dirty="0">
                <a:solidFill>
                  <a:srgbClr val="000000"/>
                </a:solidFill>
              </a:rPr>
              <a:t>SCCC Blue Book 131.2-B 		Propose extension as part of </a:t>
            </a:r>
            <a:r>
              <a:rPr lang="en-US" sz="1400" dirty="0"/>
              <a:t>5-year review </a:t>
            </a:r>
            <a:r>
              <a:rPr lang="en-US" sz="1400" dirty="0">
                <a:solidFill>
                  <a:srgbClr val="CC00CC"/>
                </a:solidFill>
              </a:rPr>
              <a:t>(with RFM)</a:t>
            </a:r>
            <a:r>
              <a:rPr lang="en-GB" sz="1400" dirty="0"/>
              <a:t> </a:t>
            </a:r>
            <a:endParaRPr lang="en-GB" sz="1400" dirty="0">
              <a:solidFill>
                <a:srgbClr val="000000"/>
              </a:solidFill>
            </a:endParaRPr>
          </a:p>
          <a:p>
            <a:pPr lvl="1">
              <a:lnSpc>
                <a:spcPct val="100000"/>
              </a:lnSpc>
              <a:spcBef>
                <a:spcPct val="0"/>
              </a:spcBef>
              <a:spcAft>
                <a:spcPct val="0"/>
              </a:spcAft>
            </a:pPr>
            <a:r>
              <a:rPr lang="en-GB" sz="1400" dirty="0">
                <a:solidFill>
                  <a:srgbClr val="000000"/>
                </a:solidFill>
              </a:rPr>
              <a:t>DVB-S2X Orange Book 131.6-O	</a:t>
            </a:r>
            <a:r>
              <a:rPr lang="en-US" sz="1400" dirty="0">
                <a:solidFill>
                  <a:srgbClr val="000000"/>
                </a:solidFill>
              </a:rPr>
              <a:t>First draft to be presented to WG </a:t>
            </a:r>
            <a:r>
              <a:rPr lang="en-US" sz="1400" dirty="0">
                <a:solidFill>
                  <a:srgbClr val="CC00CC"/>
                </a:solidFill>
              </a:rPr>
              <a:t>(with RFM)</a:t>
            </a:r>
            <a:endParaRPr lang="en-US" sz="1400" dirty="0"/>
          </a:p>
          <a:p>
            <a:pPr lvl="1">
              <a:lnSpc>
                <a:spcPct val="100000"/>
              </a:lnSpc>
              <a:spcBef>
                <a:spcPct val="0"/>
              </a:spcBef>
              <a:spcAft>
                <a:spcPct val="0"/>
              </a:spcAft>
            </a:pPr>
            <a:r>
              <a:rPr lang="en-GB" sz="1400" dirty="0">
                <a:solidFill>
                  <a:srgbClr val="000000"/>
                </a:solidFill>
              </a:rPr>
              <a:t>SCCC Green Book 130.11-G		</a:t>
            </a:r>
            <a:r>
              <a:rPr lang="en-US" sz="1400" dirty="0"/>
              <a:t>Start WG review to finalize draft for publication </a:t>
            </a:r>
            <a:r>
              <a:rPr lang="en-US" sz="1400" dirty="0">
                <a:solidFill>
                  <a:srgbClr val="CC00CC"/>
                </a:solidFill>
              </a:rPr>
              <a:t>(with RFM)</a:t>
            </a:r>
            <a:endParaRPr lang="en-GB" sz="1400" dirty="0">
              <a:solidFill>
                <a:srgbClr val="A50021"/>
              </a:solidFill>
            </a:endParaRPr>
          </a:p>
          <a:p>
            <a:pPr marL="346075" lvl="1" indent="0">
              <a:lnSpc>
                <a:spcPct val="100000"/>
              </a:lnSpc>
              <a:spcBef>
                <a:spcPct val="0"/>
              </a:spcBef>
              <a:spcAft>
                <a:spcPct val="0"/>
              </a:spcAft>
              <a:buNone/>
            </a:pPr>
            <a:endParaRPr lang="en-US" sz="1400" dirty="0">
              <a:solidFill>
                <a:srgbClr val="A50021"/>
              </a:solidFill>
            </a:endParaRPr>
          </a:p>
          <a:p>
            <a:pPr>
              <a:lnSpc>
                <a:spcPct val="100000"/>
              </a:lnSpc>
              <a:spcBef>
                <a:spcPct val="0"/>
              </a:spcBef>
              <a:spcAft>
                <a:spcPct val="0"/>
              </a:spcAft>
            </a:pPr>
            <a:r>
              <a:rPr lang="en-US" sz="1400" dirty="0">
                <a:solidFill>
                  <a:srgbClr val="A50021"/>
                </a:solidFill>
              </a:rPr>
              <a:t>Space Link Protocols WG</a:t>
            </a:r>
            <a:endParaRPr lang="en-US" sz="1400" dirty="0">
              <a:solidFill>
                <a:srgbClr val="CC00FF"/>
              </a:solidFill>
            </a:endParaRPr>
          </a:p>
          <a:p>
            <a:pPr lvl="1">
              <a:lnSpc>
                <a:spcPct val="100000"/>
              </a:lnSpc>
              <a:spcBef>
                <a:spcPct val="0"/>
              </a:spcBef>
              <a:spcAft>
                <a:spcPct val="0"/>
              </a:spcAft>
            </a:pPr>
            <a:r>
              <a:rPr lang="en-US" sz="1400" dirty="0"/>
              <a:t>USLP	</a:t>
            </a:r>
            <a:r>
              <a:rPr lang="en-GB" sz="1400" dirty="0"/>
              <a:t>Final Updates to USLP Red book</a:t>
            </a:r>
          </a:p>
          <a:p>
            <a:pPr marL="1831975" lvl="5" indent="0">
              <a:lnSpc>
                <a:spcPct val="100000"/>
              </a:lnSpc>
              <a:spcBef>
                <a:spcPct val="0"/>
              </a:spcBef>
              <a:spcAft>
                <a:spcPct val="0"/>
              </a:spcAft>
              <a:buNone/>
            </a:pPr>
            <a:r>
              <a:rPr lang="en-GB" sz="1400" dirty="0"/>
              <a:t>Discuss progress on USLP Interoperability Testing  (NASA and DLR)</a:t>
            </a:r>
          </a:p>
          <a:p>
            <a:pPr marL="1831975" lvl="5" indent="0">
              <a:lnSpc>
                <a:spcPct val="100000"/>
              </a:lnSpc>
              <a:spcBef>
                <a:spcPct val="0"/>
              </a:spcBef>
              <a:spcAft>
                <a:spcPct val="0"/>
              </a:spcAft>
              <a:buNone/>
            </a:pPr>
            <a:r>
              <a:rPr lang="en-GB" sz="1400" dirty="0"/>
              <a:t>Start work on updated Proximity-1 Coding Book </a:t>
            </a:r>
            <a:r>
              <a:rPr lang="en-US" sz="1400" dirty="0">
                <a:solidFill>
                  <a:srgbClr val="CC00CC"/>
                </a:solidFill>
              </a:rPr>
              <a:t>(with C&amp;S)</a:t>
            </a:r>
            <a:r>
              <a:rPr lang="en-GB" sz="1600" dirty="0"/>
              <a:t> </a:t>
            </a:r>
            <a:endParaRPr lang="en-GB" sz="1400" dirty="0"/>
          </a:p>
          <a:p>
            <a:pPr marL="1831975" lvl="5" indent="0">
              <a:lnSpc>
                <a:spcPct val="100000"/>
              </a:lnSpc>
              <a:spcBef>
                <a:spcPct val="0"/>
              </a:spcBef>
              <a:spcAft>
                <a:spcPct val="0"/>
              </a:spcAft>
              <a:buNone/>
            </a:pPr>
            <a:r>
              <a:rPr lang="en-US" sz="1400" dirty="0"/>
              <a:t>Review updated USLP Green Book</a:t>
            </a:r>
            <a:endParaRPr lang="en-GB" sz="1400" dirty="0"/>
          </a:p>
          <a:p>
            <a:pPr lvl="1">
              <a:lnSpc>
                <a:spcPct val="100000"/>
              </a:lnSpc>
              <a:spcBef>
                <a:spcPct val="0"/>
              </a:spcBef>
              <a:spcAft>
                <a:spcPct val="0"/>
              </a:spcAft>
            </a:pPr>
            <a:r>
              <a:rPr lang="en-US" sz="1400" dirty="0"/>
              <a:t>SDLP Books	</a:t>
            </a:r>
            <a:r>
              <a:rPr lang="en-GB" sz="1400" dirty="0"/>
              <a:t>Discuss Corrigenda on TM, TC, AOS (Preparing for 5-year Review)</a:t>
            </a:r>
          </a:p>
          <a:p>
            <a:pPr lvl="1">
              <a:lnSpc>
                <a:spcPct val="100000"/>
              </a:lnSpc>
              <a:spcBef>
                <a:spcPct val="0"/>
              </a:spcBef>
              <a:spcAft>
                <a:spcPct val="0"/>
              </a:spcAft>
            </a:pPr>
            <a:r>
              <a:rPr lang="en-GB" sz="1400" dirty="0"/>
              <a:t>SPP Revision 	Discuss Revision Plan &amp; identify areas to be modified </a:t>
            </a:r>
            <a:r>
              <a:rPr lang="en-US" sz="1400" dirty="0"/>
              <a:t> </a:t>
            </a:r>
          </a:p>
        </p:txBody>
      </p:sp>
    </p:spTree>
    <p:extLst>
      <p:ext uri="{BB962C8B-B14F-4D97-AF65-F5344CB8AC3E}">
        <p14:creationId xmlns:p14="http://schemas.microsoft.com/office/powerpoint/2010/main" val="1041147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solidFill>
                  <a:srgbClr val="000099"/>
                </a:solidFill>
                <a:effectLst>
                  <a:outerShdw blurRad="38100" dist="38100" dir="2700000" algn="tl">
                    <a:srgbClr val="C0C0C0"/>
                  </a:outerShdw>
                </a:effectLst>
              </a:rPr>
              <a:t>SLS Meeting Objectives: 2/2</a:t>
            </a:r>
          </a:p>
        </p:txBody>
      </p:sp>
      <p:sp>
        <p:nvSpPr>
          <p:cNvPr id="6" name="Rectangle 3"/>
          <p:cNvSpPr txBox="1">
            <a:spLocks noChangeArrowheads="1"/>
          </p:cNvSpPr>
          <p:nvPr/>
        </p:nvSpPr>
        <p:spPr bwMode="auto">
          <a:xfrm>
            <a:off x="152400" y="838200"/>
            <a:ext cx="8763000" cy="57912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a:solidFill>
                  <a:srgbClr val="A50021"/>
                </a:solidFill>
              </a:rPr>
              <a:t>Space Data Link Security (SDLS) WG</a:t>
            </a:r>
          </a:p>
          <a:p>
            <a:pPr lvl="1">
              <a:lnSpc>
                <a:spcPct val="100000"/>
              </a:lnSpc>
              <a:spcBef>
                <a:spcPct val="0"/>
              </a:spcBef>
              <a:spcAft>
                <a:spcPct val="0"/>
              </a:spcAft>
            </a:pPr>
            <a:r>
              <a:rPr lang="en-US" sz="1400" u="sng" dirty="0"/>
              <a:t>Extended</a:t>
            </a:r>
            <a:r>
              <a:rPr lang="en-US" sz="1400" dirty="0"/>
              <a:t> Protocol Blue Book 355.1	</a:t>
            </a:r>
            <a:r>
              <a:rPr lang="en-GB" sz="1400" dirty="0"/>
              <a:t>Review of last modifications introduced in</a:t>
            </a:r>
            <a:r>
              <a:rPr lang="en-US" sz="1400" dirty="0"/>
              <a:t> draft </a:t>
            </a:r>
            <a:r>
              <a:rPr lang="en-US" sz="1400" dirty="0">
                <a:solidFill>
                  <a:srgbClr val="FF0000"/>
                </a:solidFill>
              </a:rPr>
              <a:t>RED</a:t>
            </a:r>
            <a:r>
              <a:rPr lang="en-US" sz="1400" dirty="0"/>
              <a:t> Book v1</a:t>
            </a:r>
            <a:br>
              <a:rPr lang="en-US" sz="1400" dirty="0"/>
            </a:br>
            <a:r>
              <a:rPr lang="en-US" sz="1400" dirty="0"/>
              <a:t>				Review final interoperability testing results</a:t>
            </a:r>
          </a:p>
          <a:p>
            <a:pPr lvl="1">
              <a:lnSpc>
                <a:spcPct val="100000"/>
              </a:lnSpc>
              <a:spcBef>
                <a:spcPct val="0"/>
              </a:spcBef>
              <a:spcAft>
                <a:spcPct val="0"/>
              </a:spcAft>
            </a:pPr>
            <a:r>
              <a:rPr lang="en-US" sz="1400" u="sng" dirty="0"/>
              <a:t>Extended</a:t>
            </a:r>
            <a:r>
              <a:rPr lang="en-US" sz="1400" dirty="0"/>
              <a:t> Protocol Green Book 350.5 	Review contributions </a:t>
            </a:r>
            <a:endParaRPr lang="en-US" sz="1600" dirty="0"/>
          </a:p>
          <a:p>
            <a:pPr marL="796925" lvl="1" indent="-228600">
              <a:lnSpc>
                <a:spcPct val="100000"/>
              </a:lnSpc>
              <a:spcBef>
                <a:spcPct val="0"/>
              </a:spcBef>
              <a:spcAft>
                <a:spcPct val="0"/>
              </a:spcAft>
              <a:buSzTx/>
              <a:buFont typeface="Verdana" pitchFamily="34" charset="0"/>
              <a:buChar char="-"/>
            </a:pPr>
            <a:r>
              <a:rPr lang="en-US" sz="1200" dirty="0">
                <a:solidFill>
                  <a:srgbClr val="FF0000"/>
                </a:solidFill>
              </a:rPr>
              <a:t>ACHIEVEMENTS</a:t>
            </a:r>
            <a:r>
              <a:rPr lang="en-US" sz="1200" dirty="0"/>
              <a:t>: 350.5-G SDLS Core Protocol Green Book: </a:t>
            </a:r>
            <a:r>
              <a:rPr lang="en-US" sz="1200" dirty="0">
                <a:solidFill>
                  <a:srgbClr val="CC00CC"/>
                </a:solidFill>
              </a:rPr>
              <a:t>(Waiting CESG Poll to be) </a:t>
            </a:r>
            <a:r>
              <a:rPr lang="en-US" sz="1200" dirty="0">
                <a:solidFill>
                  <a:srgbClr val="FF0000"/>
                </a:solidFill>
              </a:rPr>
              <a:t>Published</a:t>
            </a:r>
            <a:r>
              <a:rPr lang="en-US" sz="1200" dirty="0"/>
              <a:t>; 355.1-R SDLS Extended Procedures: </a:t>
            </a:r>
            <a:r>
              <a:rPr lang="en-US" sz="1200" dirty="0">
                <a:solidFill>
                  <a:srgbClr val="CC00CC"/>
                </a:solidFill>
              </a:rPr>
              <a:t>(Waiting CESG Poll to) </a:t>
            </a:r>
            <a:r>
              <a:rPr lang="en-US" sz="1200" dirty="0">
                <a:solidFill>
                  <a:srgbClr val="FF0000"/>
                </a:solidFill>
              </a:rPr>
              <a:t>start Agency review</a:t>
            </a:r>
            <a:r>
              <a:rPr lang="en-US" sz="1200" dirty="0"/>
              <a:t>; </a:t>
            </a:r>
          </a:p>
          <a:p>
            <a:pPr marL="0" indent="0">
              <a:lnSpc>
                <a:spcPct val="100000"/>
              </a:lnSpc>
              <a:spcBef>
                <a:spcPct val="0"/>
              </a:spcBef>
              <a:spcAft>
                <a:spcPct val="0"/>
              </a:spcAft>
              <a:buNone/>
            </a:pPr>
            <a:endParaRPr lang="en-US" sz="1400" dirty="0">
              <a:solidFill>
                <a:srgbClr val="A50021"/>
              </a:solidFill>
            </a:endParaRPr>
          </a:p>
          <a:p>
            <a:pPr>
              <a:lnSpc>
                <a:spcPct val="100000"/>
              </a:lnSpc>
              <a:spcBef>
                <a:spcPct val="0"/>
              </a:spcBef>
              <a:spcAft>
                <a:spcPct val="0"/>
              </a:spcAft>
            </a:pPr>
            <a:r>
              <a:rPr lang="en-US" sz="1400" dirty="0">
                <a:solidFill>
                  <a:srgbClr val="A50021"/>
                </a:solidFill>
              </a:rPr>
              <a:t>Multispectral &amp; </a:t>
            </a:r>
            <a:r>
              <a:rPr lang="en-US" sz="1400" dirty="0" err="1">
                <a:solidFill>
                  <a:srgbClr val="A50021"/>
                </a:solidFill>
              </a:rPr>
              <a:t>Hyperspectral</a:t>
            </a:r>
            <a:r>
              <a:rPr lang="en-US" sz="1400" dirty="0">
                <a:solidFill>
                  <a:srgbClr val="A50021"/>
                </a:solidFill>
              </a:rPr>
              <a:t> Data Compression (MHDC) WG</a:t>
            </a:r>
            <a:r>
              <a:rPr lang="en-US" sz="1400" dirty="0">
                <a:solidFill>
                  <a:srgbClr val="CC00FF"/>
                </a:solidFill>
              </a:rPr>
              <a:t>	</a:t>
            </a:r>
          </a:p>
          <a:p>
            <a:pPr lvl="1">
              <a:lnSpc>
                <a:spcPct val="100000"/>
              </a:lnSpc>
              <a:spcBef>
                <a:spcPct val="0"/>
              </a:spcBef>
              <a:spcAft>
                <a:spcPct val="0"/>
              </a:spcAft>
            </a:pPr>
            <a:r>
              <a:rPr lang="en-US" sz="1400" dirty="0"/>
              <a:t> CCSDS-123.0-B: Lossless/Near-Lossless Compression (Issue 2 Extension of CCSDS-123.0-B)</a:t>
            </a:r>
          </a:p>
          <a:p>
            <a:pPr lvl="3">
              <a:lnSpc>
                <a:spcPct val="100000"/>
              </a:lnSpc>
              <a:spcBef>
                <a:spcPct val="0"/>
              </a:spcBef>
              <a:spcAft>
                <a:spcPct val="0"/>
              </a:spcAft>
            </a:pPr>
            <a:r>
              <a:rPr lang="en-GB" sz="1400" dirty="0"/>
              <a:t>Review recent changes (Draft Pink Book queued to start Agency review)</a:t>
            </a:r>
          </a:p>
          <a:p>
            <a:pPr lvl="3">
              <a:lnSpc>
                <a:spcPct val="100000"/>
              </a:lnSpc>
              <a:spcBef>
                <a:spcPct val="0"/>
              </a:spcBef>
              <a:spcAft>
                <a:spcPct val="0"/>
              </a:spcAft>
            </a:pPr>
            <a:r>
              <a:rPr lang="en-GB" sz="1400" dirty="0"/>
              <a:t>Review cross-verification progress. Establish timeline to complete Yellow Book.</a:t>
            </a:r>
          </a:p>
          <a:p>
            <a:pPr lvl="1">
              <a:lnSpc>
                <a:spcPct val="100000"/>
              </a:lnSpc>
              <a:spcBef>
                <a:spcPct val="0"/>
              </a:spcBef>
              <a:spcAft>
                <a:spcPct val="0"/>
              </a:spcAft>
            </a:pPr>
            <a:r>
              <a:rPr lang="en-GB" sz="1400" dirty="0"/>
              <a:t>CCSDS-124.0-B: Compression of “housekeeping-like” telemetry data </a:t>
            </a:r>
          </a:p>
          <a:p>
            <a:pPr lvl="3">
              <a:lnSpc>
                <a:spcPct val="100000"/>
              </a:lnSpc>
              <a:spcBef>
                <a:spcPct val="0"/>
              </a:spcBef>
              <a:spcAft>
                <a:spcPct val="0"/>
              </a:spcAft>
            </a:pPr>
            <a:r>
              <a:rPr lang="en-GB" sz="1400" dirty="0"/>
              <a:t>Establish selection criteria &amp; Review and assess test data</a:t>
            </a:r>
          </a:p>
          <a:p>
            <a:pPr lvl="1">
              <a:lnSpc>
                <a:spcPct val="100000"/>
              </a:lnSpc>
              <a:spcBef>
                <a:spcPct val="0"/>
              </a:spcBef>
              <a:spcAft>
                <a:spcPct val="0"/>
              </a:spcAft>
            </a:pPr>
            <a:r>
              <a:rPr lang="en-GB" sz="1400" dirty="0"/>
              <a:t>CCSDS-120.2-G: Update to issue 2 to cover additional features added in CCSDS-123.0-B-2</a:t>
            </a:r>
          </a:p>
          <a:p>
            <a:pPr lvl="3">
              <a:lnSpc>
                <a:spcPct val="100000"/>
              </a:lnSpc>
              <a:spcBef>
                <a:spcPct val="0"/>
              </a:spcBef>
              <a:spcAft>
                <a:spcPct val="0"/>
              </a:spcAft>
            </a:pPr>
            <a:r>
              <a:rPr lang="en-GB" sz="1400" dirty="0"/>
              <a:t>Establish topics to be updated / added, make writing assignments</a:t>
            </a:r>
            <a:endParaRPr lang="en-US" sz="1400" dirty="0"/>
          </a:p>
          <a:p>
            <a:pPr lvl="1">
              <a:lnSpc>
                <a:spcPct val="100000"/>
              </a:lnSpc>
              <a:spcBef>
                <a:spcPct val="0"/>
              </a:spcBef>
              <a:spcAft>
                <a:spcPct val="0"/>
              </a:spcAft>
            </a:pPr>
            <a:r>
              <a:rPr lang="en-US" sz="1400" dirty="0"/>
              <a:t>CCSDS-120.3-G, “Spectral Pre-processing Transform for Multispectral &amp; Hyperspectral Image Compression”</a:t>
            </a:r>
          </a:p>
          <a:p>
            <a:pPr lvl="3">
              <a:lnSpc>
                <a:spcPct val="100000"/>
              </a:lnSpc>
              <a:spcBef>
                <a:spcPct val="0"/>
              </a:spcBef>
              <a:spcAft>
                <a:spcPct val="0"/>
              </a:spcAft>
            </a:pPr>
            <a:r>
              <a:rPr lang="en-US" sz="1400" dirty="0"/>
              <a:t>Resolve for publication (book supports recently released 122.1-B) </a:t>
            </a:r>
            <a:r>
              <a:rPr lang="en-US" sz="1200" dirty="0"/>
              <a:t> </a:t>
            </a:r>
            <a:endParaRPr lang="en-US" sz="1800" dirty="0">
              <a:solidFill>
                <a:srgbClr val="A50021"/>
              </a:solidFill>
            </a:endParaRPr>
          </a:p>
          <a:p>
            <a:pPr>
              <a:lnSpc>
                <a:spcPct val="100000"/>
              </a:lnSpc>
              <a:spcBef>
                <a:spcPct val="0"/>
              </a:spcBef>
              <a:spcAft>
                <a:spcPct val="0"/>
              </a:spcAft>
            </a:pPr>
            <a:endParaRPr lang="en-US" sz="1400" dirty="0">
              <a:solidFill>
                <a:srgbClr val="A50021"/>
              </a:solidFill>
            </a:endParaRPr>
          </a:p>
          <a:p>
            <a:pPr>
              <a:lnSpc>
                <a:spcPct val="100000"/>
              </a:lnSpc>
              <a:spcBef>
                <a:spcPct val="0"/>
              </a:spcBef>
              <a:spcAft>
                <a:spcPct val="0"/>
              </a:spcAft>
            </a:pPr>
            <a:r>
              <a:rPr lang="en-US" sz="1400" dirty="0">
                <a:solidFill>
                  <a:srgbClr val="A50021"/>
                </a:solidFill>
              </a:rPr>
              <a:t>Optical Communications WG 	</a:t>
            </a:r>
            <a:endParaRPr lang="en-US" sz="1400" dirty="0">
              <a:solidFill>
                <a:srgbClr val="FF0000"/>
              </a:solidFill>
            </a:endParaRPr>
          </a:p>
          <a:p>
            <a:pPr lvl="1">
              <a:lnSpc>
                <a:spcPct val="100000"/>
              </a:lnSpc>
              <a:spcBef>
                <a:spcPct val="0"/>
              </a:spcBef>
              <a:spcAft>
                <a:spcPct val="0"/>
              </a:spcAft>
            </a:pPr>
            <a:r>
              <a:rPr lang="en-US" sz="1400" dirty="0"/>
              <a:t>Optical Communications “Physical Layer” and “Coding &amp; Synchronization” Blue Books.	</a:t>
            </a:r>
          </a:p>
          <a:p>
            <a:pPr marL="1025525" lvl="2" indent="-342900">
              <a:lnSpc>
                <a:spcPct val="100000"/>
              </a:lnSpc>
              <a:spcBef>
                <a:spcPct val="0"/>
              </a:spcBef>
              <a:spcAft>
                <a:spcPct val="0"/>
              </a:spcAft>
              <a:buSzPct val="95000"/>
              <a:buFont typeface="+mj-lt"/>
              <a:buAutoNum type="arabicPeriod"/>
            </a:pPr>
            <a:r>
              <a:rPr lang="en-US" sz="1400" u="sng" dirty="0"/>
              <a:t>Deep Space Scenario</a:t>
            </a:r>
            <a:r>
              <a:rPr lang="en-US" sz="1400" dirty="0"/>
              <a:t>: High Photon Efficiency (HPE) Scenario – Resolve Agency Reviews RIDs for Physical Layer book and finalize Draft Red Book for Coding Layer to submit for agency review.</a:t>
            </a:r>
          </a:p>
          <a:p>
            <a:pPr marL="1025525" lvl="2" indent="-342900">
              <a:lnSpc>
                <a:spcPct val="100000"/>
              </a:lnSpc>
              <a:spcBef>
                <a:spcPct val="0"/>
              </a:spcBef>
              <a:spcAft>
                <a:spcPct val="0"/>
              </a:spcAft>
              <a:buSzPct val="95000"/>
              <a:buFont typeface="+mj-lt"/>
              <a:buAutoNum type="arabicPeriod"/>
            </a:pPr>
            <a:r>
              <a:rPr lang="en-US" sz="1400" u="sng" dirty="0"/>
              <a:t>Near Earth Scenario for Low Complexity (O3K) Systems</a:t>
            </a:r>
            <a:r>
              <a:rPr lang="en-US" sz="1400" dirty="0"/>
              <a:t>: Work towards reaching a consensus on </a:t>
            </a:r>
            <a:r>
              <a:rPr lang="en-GB" sz="1400" dirty="0"/>
              <a:t>Optical On-off Keying (O3K) physical layer</a:t>
            </a:r>
            <a:r>
              <a:rPr lang="en-US" sz="1400" dirty="0"/>
              <a:t>.</a:t>
            </a:r>
            <a:endParaRPr lang="en-US" sz="1200" dirty="0"/>
          </a:p>
          <a:p>
            <a:pPr lvl="1">
              <a:lnSpc>
                <a:spcPct val="100000"/>
              </a:lnSpc>
              <a:spcBef>
                <a:spcPct val="0"/>
              </a:spcBef>
              <a:spcAft>
                <a:spcPct val="0"/>
              </a:spcAft>
            </a:pPr>
            <a:r>
              <a:rPr lang="en-US" sz="1400" dirty="0"/>
              <a:t>High Data Rate (HDR) Near Earth Scenario: </a:t>
            </a:r>
            <a:r>
              <a:rPr lang="en-GB" sz="1400" dirty="0"/>
              <a:t>Agree on resolution for publication of ESA/DLR Orange Book</a:t>
            </a:r>
            <a:endParaRPr lang="en-US" sz="1400" dirty="0"/>
          </a:p>
          <a:p>
            <a:pPr marL="346075" lvl="1" indent="0">
              <a:lnSpc>
                <a:spcPct val="100000"/>
              </a:lnSpc>
              <a:spcBef>
                <a:spcPts val="0"/>
              </a:spcBef>
              <a:spcAft>
                <a:spcPts val="0"/>
              </a:spcAft>
              <a:buNone/>
            </a:pPr>
            <a:r>
              <a:rPr lang="en-US" sz="1400" dirty="0"/>
              <a:t> </a:t>
            </a:r>
          </a:p>
          <a:p>
            <a:pPr lvl="1">
              <a:lnSpc>
                <a:spcPct val="100000"/>
              </a:lnSpc>
              <a:spcBef>
                <a:spcPts val="0"/>
              </a:spcBef>
              <a:spcAft>
                <a:spcPts val="0"/>
              </a:spcAft>
            </a:pPr>
            <a:endParaRPr lang="en-US" sz="1400" dirty="0"/>
          </a:p>
          <a:p>
            <a:pPr lvl="1">
              <a:lnSpc>
                <a:spcPct val="100000"/>
              </a:lnSpc>
              <a:spcBef>
                <a:spcPts val="0"/>
              </a:spcBef>
              <a:spcAft>
                <a:spcPts val="0"/>
              </a:spcAft>
            </a:pPr>
            <a:endParaRPr lang="en-US" sz="1400" dirty="0"/>
          </a:p>
          <a:p>
            <a:pPr lvl="1">
              <a:lnSpc>
                <a:spcPct val="100000"/>
              </a:lnSpc>
              <a:spcBef>
                <a:spcPts val="0"/>
              </a:spcBef>
              <a:spcAft>
                <a:spcPts val="0"/>
              </a:spcAft>
            </a:pPr>
            <a:endParaRPr lang="en-US" sz="1400" dirty="0"/>
          </a:p>
          <a:p>
            <a:pPr lvl="1">
              <a:lnSpc>
                <a:spcPct val="100000"/>
              </a:lnSpc>
              <a:spcBef>
                <a:spcPts val="500"/>
              </a:spcBef>
              <a:spcAft>
                <a:spcPts val="500"/>
              </a:spcAft>
            </a:pPr>
            <a:endParaRPr lang="en-US" sz="1400" dirty="0"/>
          </a:p>
        </p:txBody>
      </p:sp>
    </p:spTree>
    <p:extLst>
      <p:ext uri="{BB962C8B-B14F-4D97-AF65-F5344CB8AC3E}">
        <p14:creationId xmlns:p14="http://schemas.microsoft.com/office/powerpoint/2010/main" val="755174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SIS Meeting Objectives</a:t>
            </a:r>
          </a:p>
        </p:txBody>
      </p:sp>
      <p:sp>
        <p:nvSpPr>
          <p:cNvPr id="6" name="Rectangle 5"/>
          <p:cNvSpPr>
            <a:spLocks noChangeArrowheads="1"/>
          </p:cNvSpPr>
          <p:nvPr/>
        </p:nvSpPr>
        <p:spPr bwMode="auto">
          <a:xfrm>
            <a:off x="342900" y="9906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1125" lvl="0" indent="-222250" eaLnBrk="0" hangingPunct="0">
              <a:spcAft>
                <a:spcPct val="10000"/>
              </a:spcAft>
              <a:buSzPct val="125000"/>
              <a:buFontTx/>
              <a:buChar char="•"/>
              <a:defRPr/>
            </a:pPr>
            <a:r>
              <a:rPr lang="en-US" sz="2000" b="1" kern="0" dirty="0">
                <a:solidFill>
                  <a:srgbClr val="A50021"/>
                </a:solidFill>
                <a:latin typeface="Calibri"/>
              </a:rPr>
              <a:t>CFDP  Revisions WG</a:t>
            </a:r>
          </a:p>
          <a:p>
            <a:pPr marL="568325" lvl="1" indent="-222250" eaLnBrk="0" hangingPunct="0">
              <a:spcAft>
                <a:spcPct val="10000"/>
              </a:spcAft>
              <a:buSzPct val="125000"/>
              <a:buFontTx/>
              <a:buChar char="•"/>
              <a:defRPr/>
            </a:pPr>
            <a:r>
              <a:rPr lang="en-US" sz="2000" b="1" kern="0" dirty="0">
                <a:solidFill>
                  <a:srgbClr val="A50021"/>
                </a:solidFill>
                <a:latin typeface="Calibri"/>
              </a:rPr>
              <a:t>Monday AM (West Square)</a:t>
            </a:r>
          </a:p>
          <a:p>
            <a:pPr marL="1025525" lvl="1" indent="-225425" eaLnBrk="0" hangingPunct="0">
              <a:spcAft>
                <a:spcPct val="10000"/>
              </a:spcAft>
              <a:buSzPct val="125000"/>
              <a:buFontTx/>
              <a:buChar char="•"/>
              <a:defRPr/>
            </a:pPr>
            <a:r>
              <a:rPr lang="en-US" sz="1600" b="1" kern="0" dirty="0">
                <a:latin typeface="Calibri"/>
              </a:rPr>
              <a:t>Discuss, once again, a way forward for interoperability testing.</a:t>
            </a:r>
          </a:p>
          <a:p>
            <a:pPr marL="230188" indent="-230188" eaLnBrk="0" hangingPunct="0">
              <a:spcAft>
                <a:spcPts val="0"/>
              </a:spcAft>
              <a:buSzPct val="125000"/>
              <a:buFontTx/>
              <a:buChar char="•"/>
              <a:defRPr/>
            </a:pPr>
            <a:r>
              <a:rPr lang="en-US" sz="2000" b="1" kern="0" dirty="0">
                <a:solidFill>
                  <a:srgbClr val="A50021"/>
                </a:solidFill>
                <a:latin typeface="+mj-lt"/>
              </a:rPr>
              <a:t>Delay Tolerant Networking WG</a:t>
            </a:r>
          </a:p>
          <a:p>
            <a:pPr marL="581025" lvl="1" indent="-231775" eaLnBrk="0" hangingPunct="0">
              <a:spcAft>
                <a:spcPts val="0"/>
              </a:spcAft>
              <a:buSzPct val="125000"/>
              <a:buFontTx/>
              <a:buChar char="•"/>
              <a:defRPr/>
            </a:pPr>
            <a:r>
              <a:rPr lang="en-US" sz="1800" b="1" kern="0" dirty="0">
                <a:solidFill>
                  <a:srgbClr val="A50021"/>
                </a:solidFill>
                <a:latin typeface="+mj-lt"/>
              </a:rPr>
              <a:t>Thursday AM (Portrait)</a:t>
            </a:r>
          </a:p>
          <a:p>
            <a:pPr marL="1038225" lvl="2" indent="-231775" eaLnBrk="0" hangingPunct="0">
              <a:spcAft>
                <a:spcPts val="0"/>
              </a:spcAft>
              <a:buSzPct val="125000"/>
              <a:buFontTx/>
              <a:buChar char="•"/>
              <a:defRPr/>
            </a:pPr>
            <a:r>
              <a:rPr lang="en-US" sz="1600" b="1" kern="0" dirty="0">
                <a:latin typeface="+mn-lt"/>
              </a:rPr>
              <a:t>WG Status: SBSP, SABR, network management</a:t>
            </a:r>
          </a:p>
          <a:p>
            <a:pPr marL="1038225" lvl="2" indent="-231775" eaLnBrk="0" hangingPunct="0">
              <a:spcAft>
                <a:spcPts val="0"/>
              </a:spcAft>
              <a:buSzPct val="125000"/>
              <a:buFontTx/>
              <a:buChar char="•"/>
              <a:defRPr/>
            </a:pPr>
            <a:r>
              <a:rPr lang="en-US" sz="1600" b="1" kern="0" dirty="0">
                <a:latin typeface="+mn-lt"/>
              </a:rPr>
              <a:t>NASA AES DTN Project status</a:t>
            </a:r>
          </a:p>
          <a:p>
            <a:pPr marL="1495425" lvl="3" indent="-231775" eaLnBrk="0" hangingPunct="0">
              <a:spcAft>
                <a:spcPts val="0"/>
              </a:spcAft>
              <a:buSzPct val="125000"/>
              <a:buFontTx/>
              <a:buChar char="•"/>
              <a:defRPr/>
            </a:pPr>
            <a:r>
              <a:rPr lang="en-US" sz="1600" b="1" kern="0" dirty="0">
                <a:latin typeface="+mn-lt"/>
              </a:rPr>
              <a:t>Antarctica Demonstration</a:t>
            </a:r>
          </a:p>
          <a:p>
            <a:pPr marL="1495425" lvl="3" indent="-231775" eaLnBrk="0" hangingPunct="0">
              <a:spcAft>
                <a:spcPts val="0"/>
              </a:spcAft>
              <a:buSzPct val="125000"/>
              <a:buFontTx/>
              <a:buChar char="•"/>
              <a:defRPr/>
            </a:pPr>
            <a:r>
              <a:rPr lang="en-US" sz="1600" b="1" kern="0" dirty="0">
                <a:latin typeface="+mn-lt"/>
              </a:rPr>
              <a:t>Update on DTN Dev Kits</a:t>
            </a:r>
          </a:p>
          <a:p>
            <a:pPr marL="1038225" lvl="2" indent="-231775" eaLnBrk="0" hangingPunct="0">
              <a:spcAft>
                <a:spcPts val="0"/>
              </a:spcAft>
              <a:buSzPct val="125000"/>
              <a:buFontTx/>
              <a:buChar char="•"/>
              <a:defRPr/>
            </a:pPr>
            <a:r>
              <a:rPr lang="en-US" sz="1600" b="1" kern="0" dirty="0">
                <a:latin typeface="+mn-lt"/>
              </a:rPr>
              <a:t>Schedule-Aware Bundle Routing (SABR): JAXA implementation status</a:t>
            </a:r>
          </a:p>
          <a:p>
            <a:pPr marL="1038225" lvl="2" indent="-231775" eaLnBrk="0" hangingPunct="0">
              <a:spcAft>
                <a:spcPts val="0"/>
              </a:spcAft>
              <a:buSzPct val="125000"/>
              <a:buFontTx/>
              <a:buChar char="•"/>
              <a:defRPr/>
            </a:pPr>
            <a:r>
              <a:rPr lang="en-US" sz="1600" b="1" kern="0" dirty="0">
                <a:latin typeface="+mn-lt"/>
              </a:rPr>
              <a:t>IETF Bundle Specification status</a:t>
            </a:r>
          </a:p>
          <a:p>
            <a:pPr marL="1038225" lvl="2" indent="-231775" eaLnBrk="0" hangingPunct="0">
              <a:spcAft>
                <a:spcPts val="0"/>
              </a:spcAft>
              <a:buSzPct val="125000"/>
              <a:buFontTx/>
              <a:buChar char="•"/>
              <a:defRPr/>
            </a:pPr>
            <a:r>
              <a:rPr lang="en-US" sz="1600" b="1" kern="0" dirty="0">
                <a:latin typeface="+mn-lt"/>
              </a:rPr>
              <a:t>Discussion of First Hop / Last Hop (Emergency or Legacy) communications</a:t>
            </a:r>
            <a:endParaRPr lang="en-US" sz="1800" b="1" kern="0" dirty="0">
              <a:solidFill>
                <a:srgbClr val="A50021"/>
              </a:solidFill>
              <a:latin typeface="+mn-lt"/>
            </a:endParaRPr>
          </a:p>
          <a:p>
            <a:pPr marL="581025" lvl="1" indent="-231775" eaLnBrk="0" hangingPunct="0">
              <a:spcAft>
                <a:spcPts val="0"/>
              </a:spcAft>
              <a:buSzPct val="125000"/>
              <a:buFontTx/>
              <a:buChar char="•"/>
              <a:defRPr/>
            </a:pPr>
            <a:r>
              <a:rPr lang="en-US" sz="1800" b="1" kern="0" dirty="0">
                <a:solidFill>
                  <a:srgbClr val="A50021"/>
                </a:solidFill>
                <a:latin typeface="+mj-lt"/>
              </a:rPr>
              <a:t>Thursday PM (Portrait)</a:t>
            </a:r>
          </a:p>
          <a:p>
            <a:pPr marL="1038225" lvl="2" indent="-231775" eaLnBrk="0" hangingPunct="0">
              <a:spcAft>
                <a:spcPts val="0"/>
              </a:spcAft>
              <a:buSzPct val="125000"/>
              <a:buFontTx/>
              <a:buChar char="•"/>
              <a:defRPr/>
            </a:pPr>
            <a:r>
              <a:rPr lang="en-US" sz="1600" b="1" kern="0" dirty="0">
                <a:latin typeface="+mn-lt"/>
              </a:rPr>
              <a:t>Joint meeting with Cross-Support Services: SSF, PIF, MD-CSTS</a:t>
            </a:r>
          </a:p>
          <a:p>
            <a:pPr marL="1038225" lvl="2" indent="-231775" eaLnBrk="0" hangingPunct="0">
              <a:spcAft>
                <a:spcPts val="0"/>
              </a:spcAft>
              <a:buSzPct val="125000"/>
              <a:buFontTx/>
              <a:buChar char="•"/>
              <a:defRPr/>
            </a:pPr>
            <a:r>
              <a:rPr lang="en-US" sz="1600" b="1" kern="0" dirty="0">
                <a:latin typeface="+mn-lt"/>
              </a:rPr>
              <a:t>Working session on Network Management</a:t>
            </a:r>
          </a:p>
          <a:p>
            <a:pPr marL="1038225" lvl="2" indent="-231775" eaLnBrk="0" hangingPunct="0">
              <a:spcAft>
                <a:spcPts val="0"/>
              </a:spcAft>
              <a:buSzPct val="125000"/>
              <a:buFontTx/>
              <a:buChar char="•"/>
              <a:defRPr/>
            </a:pPr>
            <a:r>
              <a:rPr lang="en-US" sz="1600" b="1" kern="0" dirty="0">
                <a:latin typeface="+mn-lt"/>
              </a:rPr>
              <a:t>Update Space DTN Green Book</a:t>
            </a:r>
          </a:p>
          <a:p>
            <a:pPr marL="581025" lvl="1" indent="-231775" eaLnBrk="0" hangingPunct="0">
              <a:spcAft>
                <a:spcPts val="0"/>
              </a:spcAft>
              <a:buSzPct val="125000"/>
              <a:buFontTx/>
              <a:buChar char="•"/>
              <a:defRPr/>
            </a:pPr>
            <a:r>
              <a:rPr lang="en-US" sz="1800" b="1" kern="0" dirty="0">
                <a:solidFill>
                  <a:srgbClr val="A50021"/>
                </a:solidFill>
                <a:latin typeface="+mj-lt"/>
              </a:rPr>
              <a:t>Friday PM (Portrait)</a:t>
            </a:r>
          </a:p>
          <a:p>
            <a:pPr marL="1038225" lvl="2" indent="-231775" eaLnBrk="0" hangingPunct="0">
              <a:spcAft>
                <a:spcPts val="0"/>
              </a:spcAft>
              <a:buSzPct val="125000"/>
              <a:buFontTx/>
              <a:buChar char="•"/>
              <a:defRPr/>
            </a:pPr>
            <a:r>
              <a:rPr lang="en-US" sz="1600" b="1" kern="0" dirty="0">
                <a:latin typeface="+mn-lt"/>
              </a:rPr>
              <a:t>Update on DTN operations on the International Space Station</a:t>
            </a:r>
          </a:p>
          <a:p>
            <a:pPr marL="1038225" lvl="2" indent="-231775" eaLnBrk="0" hangingPunct="0">
              <a:spcAft>
                <a:spcPts val="0"/>
              </a:spcAft>
              <a:buSzPct val="125000"/>
              <a:buFontTx/>
              <a:buChar char="•"/>
              <a:defRPr/>
            </a:pPr>
            <a:r>
              <a:rPr lang="en-US" sz="1600" b="1" kern="0" dirty="0">
                <a:latin typeface="+mn-lt"/>
              </a:rPr>
              <a:t>KARI DTN Testing update</a:t>
            </a:r>
          </a:p>
          <a:p>
            <a:pPr marL="1038225" lvl="2" indent="-231775" eaLnBrk="0" hangingPunct="0">
              <a:spcAft>
                <a:spcPts val="0"/>
              </a:spcAft>
              <a:buSzPct val="125000"/>
              <a:buFontTx/>
              <a:buChar char="•"/>
              <a:defRPr/>
            </a:pPr>
            <a:r>
              <a:rPr lang="en-US" sz="1600" b="1" kern="0" dirty="0">
                <a:latin typeface="+mn-lt"/>
              </a:rPr>
              <a:t>JPL ION Configurator update</a:t>
            </a:r>
          </a:p>
          <a:p>
            <a:pPr marL="342900" eaLnBrk="0" hangingPunct="0">
              <a:spcAft>
                <a:spcPct val="10000"/>
              </a:spcAft>
              <a:buSzPct val="125000"/>
              <a:defRPr/>
            </a:pPr>
            <a:endParaRPr lang="en-US" sz="1800" b="1" kern="0" dirty="0">
              <a:solidFill>
                <a:srgbClr val="FF0000"/>
              </a:solidFill>
            </a:endParaRPr>
          </a:p>
          <a:p>
            <a:pPr marL="111125" indent="-222250" eaLnBrk="0" hangingPunct="0">
              <a:spcAft>
                <a:spcPct val="10000"/>
              </a:spcAft>
              <a:buSzPct val="125000"/>
              <a:buFontTx/>
              <a:buChar char="•"/>
              <a:defRPr/>
            </a:pPr>
            <a:endParaRPr lang="en-US" sz="1800" b="1" kern="0" dirty="0"/>
          </a:p>
          <a:p>
            <a:pPr marL="115888" lvl="1" indent="-225425" eaLnBrk="0" hangingPunct="0">
              <a:spcAft>
                <a:spcPct val="10000"/>
              </a:spcAft>
              <a:buSzPct val="125000"/>
              <a:buFontTx/>
              <a:buChar char="•"/>
              <a:defRPr/>
            </a:pPr>
            <a:endParaRPr lang="en-US" sz="1800" b="1" kern="0" dirty="0">
              <a:latin typeface="Calibri"/>
            </a:endParaRPr>
          </a:p>
          <a:p>
            <a:pPr marL="573088" lvl="2" indent="-225425" eaLnBrk="0" hangingPunct="0">
              <a:spcAft>
                <a:spcPct val="10000"/>
              </a:spcAft>
              <a:buSzPct val="125000"/>
              <a:buFontTx/>
              <a:buChar char="•"/>
              <a:defRPr/>
            </a:pPr>
            <a:endParaRPr lang="en-US" sz="2000" b="1" kern="0" dirty="0">
              <a:solidFill>
                <a:srgbClr val="A50021"/>
              </a:solidFill>
              <a:latin typeface="+mn-lt"/>
            </a:endParaRPr>
          </a:p>
          <a:p>
            <a:pPr marL="111125" indent="-222250" eaLnBrk="0" hangingPunct="0">
              <a:spcAft>
                <a:spcPct val="10000"/>
              </a:spcAft>
              <a:buSzPct val="125000"/>
              <a:buFontTx/>
              <a:buChar char="•"/>
              <a:defRPr/>
            </a:pPr>
            <a:endParaRPr lang="en-US" sz="1800" b="1" kern="0" dirty="0">
              <a:solidFill>
                <a:srgbClr val="FF0000"/>
              </a:solidFill>
              <a:latin typeface="+mn-lt"/>
            </a:endParaRPr>
          </a:p>
          <a:p>
            <a:pPr marL="111125" indent="-222250" eaLnBrk="0" hangingPunct="0">
              <a:spcAft>
                <a:spcPct val="10000"/>
              </a:spcAft>
              <a:buSzPct val="125000"/>
              <a:buFontTx/>
              <a:buChar char="•"/>
              <a:defRPr/>
            </a:pPr>
            <a:endParaRPr lang="en-US" sz="1800" b="1" kern="0" dirty="0">
              <a:latin typeface="+mn-lt"/>
            </a:endParaRPr>
          </a:p>
        </p:txBody>
      </p:sp>
    </p:spTree>
    <p:extLst>
      <p:ext uri="{BB962C8B-B14F-4D97-AF65-F5344CB8AC3E}">
        <p14:creationId xmlns:p14="http://schemas.microsoft.com/office/powerpoint/2010/main" val="907422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7010400" cy="487362"/>
          </a:xfrm>
          <a:prstGeom prst="rect">
            <a:avLst/>
          </a:prstGeom>
          <a:ln>
            <a:miter lim="800000"/>
            <a:headEnd/>
            <a:tailEnd/>
          </a:ln>
        </p:spPr>
        <p:txBody>
          <a:bodyPr/>
          <a:lstStyle/>
          <a:p>
            <a:r>
              <a:rPr lang="en-US" sz="2400" dirty="0">
                <a:solidFill>
                  <a:srgbClr val="000099"/>
                </a:solidFill>
                <a:effectLst>
                  <a:outerShdw blurRad="38100" dist="38100" dir="2700000" algn="tl">
                    <a:srgbClr val="000000">
                      <a:alpha val="43137"/>
                    </a:srgbClr>
                  </a:outerShdw>
                </a:effectLst>
              </a:rPr>
              <a:t>SOIS Area Meeting Objectives 1/2</a:t>
            </a:r>
          </a:p>
        </p:txBody>
      </p:sp>
      <p:sp>
        <p:nvSpPr>
          <p:cNvPr id="2" name="Rectangle 1"/>
          <p:cNvSpPr/>
          <p:nvPr/>
        </p:nvSpPr>
        <p:spPr>
          <a:xfrm>
            <a:off x="152400" y="609600"/>
            <a:ext cx="8610600" cy="5755422"/>
          </a:xfrm>
          <a:prstGeom prst="rect">
            <a:avLst/>
          </a:prstGeom>
        </p:spPr>
        <p:txBody>
          <a:bodyPr wrap="square">
            <a:spAutoFit/>
          </a:bodyPr>
          <a:lstStyle/>
          <a:p>
            <a:pPr marR="0" lvl="0">
              <a:spcBef>
                <a:spcPts val="0"/>
              </a:spcBef>
              <a:spcAft>
                <a:spcPts val="0"/>
              </a:spcAft>
              <a:tabLst>
                <a:tab pos="685800" algn="l"/>
              </a:tabLst>
            </a:pPr>
            <a:endParaRPr lang="en-GB" b="1" dirty="0">
              <a:solidFill>
                <a:srgbClr val="C00000"/>
              </a:solidFill>
              <a:latin typeface="+mn-lt"/>
              <a:ea typeface="Times New Roman" panose="02020603050405020304" pitchFamily="18" charset="0"/>
            </a:endParaRPr>
          </a:p>
          <a:p>
            <a:pPr marR="0" lvl="0">
              <a:spcBef>
                <a:spcPts val="0"/>
              </a:spcBef>
              <a:spcAft>
                <a:spcPts val="0"/>
              </a:spcAft>
              <a:tabLst>
                <a:tab pos="685800" algn="l"/>
              </a:tabLst>
            </a:pPr>
            <a:r>
              <a:rPr lang="en-GB" b="1" dirty="0">
                <a:solidFill>
                  <a:srgbClr val="C00000"/>
                </a:solidFill>
                <a:latin typeface="+mn-lt"/>
                <a:ea typeface="Times New Roman" panose="02020603050405020304" pitchFamily="18" charset="0"/>
              </a:rPr>
              <a:t>SOIS-APP WG and SOIS-SUBNET WG joint meeting</a:t>
            </a: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Review and prepare Electronic Data Sheet (EDS) blue book (876.0) for publication in FY18</a:t>
            </a:r>
          </a:p>
          <a:p>
            <a:pPr marL="1257300" lvl="2"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CCSDS 876.0 included in draft International Deep Space Interoperability Standards document (March 2018)</a:t>
            </a:r>
          </a:p>
          <a:p>
            <a:pPr marL="1257300" lvl="2"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Review interoperability test plan</a:t>
            </a:r>
          </a:p>
          <a:p>
            <a:pPr marL="1257300" lvl="2"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Discuss current prototyping activities (ESA &amp; NASA)</a:t>
            </a: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Review draft EDS &amp; DoT overview green book</a:t>
            </a:r>
          </a:p>
          <a:p>
            <a:pPr marL="1257300" lvl="2"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Discuss use cases and development tool flows</a:t>
            </a: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Discuss updated SOIS SUBNET Packet Service magenta book</a:t>
            </a: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Mission infusion updates for SEDS and tooling.  cFS, CAST, ESA</a:t>
            </a:r>
          </a:p>
          <a:p>
            <a:pPr marL="1257300" lvl="2"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Leveraging resources outside of CCSDS</a:t>
            </a:r>
            <a:endParaRPr lang="en-US" sz="2000" b="1" dirty="0">
              <a:latin typeface="+mn-lt"/>
              <a:ea typeface="Times New Roman" panose="02020603050405020304" pitchFamily="18" charset="0"/>
            </a:endParaRP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rPr>
              <a:t>Liaison with other CCSDS and external groups, MOIMS, DTN, CFDP, SEA XML SIG to align concepts </a:t>
            </a: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rPr>
              <a:t>Discussion with SLS-SLP WG on Space Packet Protocol namespace extensions</a:t>
            </a: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rPr>
              <a:t>Discuss resource availability and schedule for reminder of calendar 2018</a:t>
            </a:r>
          </a:p>
        </p:txBody>
      </p:sp>
    </p:spTree>
    <p:extLst>
      <p:ext uri="{BB962C8B-B14F-4D97-AF65-F5344CB8AC3E}">
        <p14:creationId xmlns:p14="http://schemas.microsoft.com/office/powerpoint/2010/main" val="351983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7010400" cy="487362"/>
          </a:xfrm>
          <a:prstGeom prst="rect">
            <a:avLst/>
          </a:prstGeom>
          <a:ln>
            <a:miter lim="800000"/>
            <a:headEnd/>
            <a:tailEnd/>
          </a:ln>
        </p:spPr>
        <p:txBody>
          <a:bodyPr/>
          <a:lstStyle/>
          <a:p>
            <a:r>
              <a:rPr lang="en-US" sz="2400" dirty="0">
                <a:solidFill>
                  <a:srgbClr val="000099"/>
                </a:solidFill>
                <a:effectLst>
                  <a:outerShdw blurRad="38100" dist="38100" dir="2700000" algn="tl">
                    <a:srgbClr val="000000">
                      <a:alpha val="43137"/>
                    </a:srgbClr>
                  </a:outerShdw>
                </a:effectLst>
              </a:rPr>
              <a:t>SOIS Area Meeting Objectives 2/2</a:t>
            </a:r>
          </a:p>
        </p:txBody>
      </p:sp>
      <p:sp>
        <p:nvSpPr>
          <p:cNvPr id="2" name="Rectangle 1"/>
          <p:cNvSpPr/>
          <p:nvPr/>
        </p:nvSpPr>
        <p:spPr>
          <a:xfrm>
            <a:off x="304800" y="1066406"/>
            <a:ext cx="8610600" cy="4832092"/>
          </a:xfrm>
          <a:prstGeom prst="rect">
            <a:avLst/>
          </a:prstGeom>
        </p:spPr>
        <p:txBody>
          <a:bodyPr wrap="square">
            <a:spAutoFit/>
          </a:bodyPr>
          <a:lstStyle/>
          <a:p>
            <a:pPr lvl="1">
              <a:spcBef>
                <a:spcPts val="0"/>
              </a:spcBef>
              <a:spcAft>
                <a:spcPts val="0"/>
              </a:spcAft>
              <a:tabLst>
                <a:tab pos="1143000" algn="l"/>
              </a:tabLst>
            </a:pPr>
            <a:endParaRPr lang="en-GB" sz="1800" b="1" dirty="0">
              <a:latin typeface="+mn-lt"/>
            </a:endParaRPr>
          </a:p>
          <a:p>
            <a:pPr>
              <a:spcBef>
                <a:spcPts val="0"/>
              </a:spcBef>
              <a:spcAft>
                <a:spcPts val="0"/>
              </a:spcAft>
              <a:tabLst>
                <a:tab pos="685800" algn="l"/>
              </a:tabLst>
            </a:pPr>
            <a:r>
              <a:rPr lang="en-GB" sz="2000" b="1" dirty="0">
                <a:solidFill>
                  <a:srgbClr val="C00000"/>
                </a:solidFill>
                <a:latin typeface="+mn-lt"/>
                <a:ea typeface="Times New Roman" panose="02020603050405020304" pitchFamily="18" charset="0"/>
              </a:rPr>
              <a:t>SOIS-WIR WG</a:t>
            </a:r>
          </a:p>
          <a:p>
            <a:pPr marL="800100" lvl="1"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High Data-rate External Wireless Network Communications Orange Book </a:t>
            </a:r>
          </a:p>
          <a:p>
            <a:pPr marL="1257300" lvl="2"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Goal is to provide standard recommendation to support wireless voice/video/data in habitat proximity network</a:t>
            </a:r>
          </a:p>
          <a:p>
            <a:pPr marL="1257300" lvl="2"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Will draw heavily from LTE experience in public safety wireless networks</a:t>
            </a:r>
          </a:p>
          <a:p>
            <a:pPr marL="1257300" lvl="2"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Joint SCAN/Advanced Exploration Systems (AES)-funded testbed at University of Colorado Boulder being stood up to support validation testing</a:t>
            </a:r>
          </a:p>
          <a:p>
            <a:pPr marL="1257300" lvl="2"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Aiming to release first draft of OB in January 2019 in time to provide input to contract solicitation for Deep Space Gateway habitation module</a:t>
            </a:r>
          </a:p>
          <a:p>
            <a:pPr marL="1257300" lvl="2"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Target OB completion by Fall 2020 face-to-face meeting</a:t>
            </a:r>
          </a:p>
          <a:p>
            <a:pPr marL="1714500" lvl="3"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Strongly interested in participating with a partner agency for book development and interoperability testing</a:t>
            </a:r>
          </a:p>
          <a:p>
            <a:pPr marL="1714500" lvl="3"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OB being written in BB style </a:t>
            </a:r>
          </a:p>
          <a:p>
            <a:pPr marL="2171700" lvl="4"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Along with turnkey testing capability, will enable rapid pivot to BB should a second test partner be identified</a:t>
            </a:r>
          </a:p>
          <a:p>
            <a:pPr marL="1714500" lvl="3" indent="-342900">
              <a:spcBef>
                <a:spcPts val="0"/>
              </a:spcBef>
              <a:spcAft>
                <a:spcPts val="0"/>
              </a:spcAft>
              <a:buFont typeface="Arial" panose="020B0604020202020204" pitchFamily="34" charset="0"/>
              <a:buChar char="•"/>
              <a:tabLst>
                <a:tab pos="1143000" algn="l"/>
              </a:tabLst>
            </a:pPr>
            <a:endParaRPr lang="en-US" sz="1800" b="1" dirty="0">
              <a:latin typeface="+mn-lt"/>
              <a:ea typeface="Times New Roman" panose="02020603050405020304" pitchFamily="18" charset="0"/>
            </a:endParaRPr>
          </a:p>
        </p:txBody>
      </p:sp>
    </p:spTree>
    <p:extLst>
      <p:ext uri="{BB962C8B-B14F-4D97-AF65-F5344CB8AC3E}">
        <p14:creationId xmlns:p14="http://schemas.microsoft.com/office/powerpoint/2010/main" val="125355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81000" y="228600"/>
            <a:ext cx="8229600" cy="487362"/>
          </a:xfrm>
          <a:ln>
            <a:miter lim="800000"/>
            <a:headEnd/>
            <a:tailEnd/>
          </a:ln>
        </p:spPr>
        <p:txBody>
          <a:bodyPr vert="horz" wrap="square" lIns="91440" tIns="45720" rIns="91440" bIns="45720" numCol="1" anchor="t" anchorCtr="0" compatLnSpc="1">
            <a:prstTxWarp prst="textNoShape">
              <a:avLst/>
            </a:prstTxWarp>
          </a:bodyPr>
          <a:lstStyle/>
          <a:p>
            <a:r>
              <a:rPr lang="en-US" sz="2400" dirty="0">
                <a:solidFill>
                  <a:srgbClr val="000099"/>
                </a:solidFill>
                <a:effectLst>
                  <a:outerShdw blurRad="38100" dist="38100" dir="2700000" algn="tl">
                    <a:srgbClr val="C0C0C0"/>
                  </a:outerShdw>
                </a:effectLst>
              </a:rPr>
              <a:t>Have a great meeting week!</a:t>
            </a:r>
          </a:p>
        </p:txBody>
      </p:sp>
      <p:sp>
        <p:nvSpPr>
          <p:cNvPr id="3" name="AutoShape 2" descr="data:image/jpeg;base64,/9j/4AAQSkZJRgABAQAAAQABAAD/2wCEAAkGBxQSEhQUExQWFhUXFRgXFxcYGBcYFxcXHRoYGBgUGhccHCggGBwmHBcUITEhJSkrLi8uGB8zODMsNygtLisBCgoKDg0OGxAQGywkHyQ3MC8sLywsNC8sLywsLCwsLCwsLCwsLCwsLCwsNCwsLCwsLCwsLCwsLCwsLCwsLCwsLP/AABEIALEBHAMBIgACEQEDEQH/xAAcAAABBQEBAQAAAAAAAAAAAAAEAAIDBQYBBwj/xABCEAACAQMCBAMFBgQDCAEFAAABAhEAAyESMQQFQVETImEGMnGBkRRCobHB0SNS4fAzcpIHFWKCosLS8bIkQ1Oz4v/EABoBAAIDAQEAAAAAAAAAAAAAAAEDAAIEBQb/xAA1EQACAgEDAgMGBAQHAAAAAAAAAQIRAwQSITFBEzJhBSJRcZGxQlKBoRQjM9E0Q1NicuHx/9oADAMBAAIRAxEAPwCvn1p63Y61zwp61LZ4UE5aK9m2jiIJs8wIBWTB6VI/EqdhHwqP7EvRh85py8EekfWkvZ1Gci8Ruk/DNJ3J6GpBw7fCuMhFS0EGZjXADU2muGrWSiFppoNTMKjYUbAxpuUi1cKfGl4dEB3XXPENcNo1zwzRCPD04GofDPanhTUIPZqZNcJpuqgQfqpVHNPDVAnaUmuUgaIRTS1Uq7pqEYtdN1Gn6a5ooWCxuaWafFI1CWNj1roFKlNAljq4TXNVNJqBsfrNI3T61HNKahB5umuo1RE05DUQURB6kV6gC+tSKtXYgKS9UiXqD0mnCaq4oKYd4p71wt60HqNdDGq7S1hBNKodRrhuVKDZPFd0UMbhrnjHtRoASVpVB4xruuhRCauTURelro0WskpA1H4lLxBUohIXphFN10vEqEOlPSuaaablc8WjyAdppRTfEFLVUBY6a5NNn1rnzqBHinTUXzrs1CD64abNKKhDpNcmkRTaATs1wmuGmmoEcTXJrkUgKhBE11GpRUttRURLAvFpwuVGy1zTTeDNyEq9SK9DeEYB7z/c0gPWq8PoW5XULF2nC7QketOA9aFINsMDipBHaq8fGni4e9BxLbg9TXdVAeMe9LxjQ2B3hpHwphQdqGF6nePU2sG4lNuo9BpC9S8WjyTchC3XDarvi0vEqck3IZ4ZrptGn+JS8WpyDcR+GaK5byu5fbSg2yWI8q9pP9n0qE3q1B4v7HwwC/4rzkjb+Zvd6e6OxBpGbJKKSj1fQZjipcvogDiPZFl2uEmJxkDv5SBPwqlu8FcQwwxnS8jS47jt0wcjqBTzxZ1atR1b6pMz3nerB7q8QjF11XBkRgl/usASBJ2I9SRk0F4mPmTtF/cnwlTKg2GrhtGpUvSNo9K7rp9sQQC2aWlqn1Ugalksh0HtXBPY0SAa7B7UNxYFYN2rmlu1FlTXNJqbiAelu1OCN2onQa6ENDcHkF0mmwe1Gm3XNFTcGmByafbY0Rpp6D0FRSJtJByyxOb5j0tx+tSDgOF//Jd/6f2rPDmbEFtOBE5znbE1H/vkzGj8evaKwvJf+Y/2/sbU4rpiX7/3NN9k4XI1XIABBlZJMyCNhsPrTX4Lhuj3Pop/UVT/AGkhNekZCmJMwZj8+3X4Vy5zDQ2l0IMBoEExGqYkdP1pGm1EZJve+r+4/UR2tJ448pdi2HBWP57n+lfymn/YuH/mu/RKoxzbGEYnOBB/We/Tp9HNzWASVjGPMsnfpPcGY2rQ88fziEv9iL8cDw3813/p/akvB8N/Nd/6f2qj4DmPinSukf5mC7dRIiIHWKjfnSDqDj7pn0jp/c0PEV1vZdySV+HH6Gg+xcN/Nd/6f2prcHw428Q/MD/tqgXnQk+U46Yn6d66OeJ1BHyH71fevzso5p/gj9C7+y2f5W/1j/xp32Wz/K3+v/8AmqM85WJhvQEfD1jv9PWpH5iVCkjDCQI2IJEHOMRUeWPC3Mqv+C+iLY8La6Kf9Z/8a79mt9v+pv2ql/3sJiDvGIP0zB69fnT144lS20NBGPTPrv6bipLNGPWRIq/wL6FyOGs9j/qNOFiz/L+JqhTmRJgCdsjIz6zFI8xI7AZz67xv8PrUeSP5/wBwpv8A019C8e1a6Ifr/WmG3a/kP1P71XcDxJuuF1hBIBbQzRLBdgc7z6QafcuOBq0tpjysU0q22og6iCBnIJ6bTVP4jGpbN3PzBUnztX0RZ8Lbtl1hQIM5PbPXByBipeashuNI93y79t8jBzNBezV5nvAERiPe0/eUHfePT8poTmvHHxbjAb3G3GckkHGM+mO1X3x325BqWy9v7Bmm12pyMinUBBGdyPUiek7VVLdfqAAepONp3Bxgion48gExI9M42z0H1q3iY2vMLqf5f2Lt7fnY3DqLHUMQQD3zv/So7Vy20wNjG0fT0qPmzhStxSSXXzTcLqBggAbqwzIPcQareG43SPMVBLvuTA93Gfnn4Up5ktvPz+hZwdvgteHv2n1BR7pg49JxXF4i0denJQZEEdJiTj/3Wc+3lLq58swxzpI92ce8BBIidqs+VPN+BDB9AxBBhQcAgjpGQetLeppfUssdvoDX+Y3skBLaj0DGOkkt8OlP5fzlmdVco2ohQQpUyTAOC0/ACc4rRcXwY0uNIGHIhLe2Y8yj4fpU16yFR4CBdBgaLZIaRkHeM79JFYVrZ1dmt6ePZANoq0wDgAtgkLMbmI60tC1zijbCA22E5JVm1N7rMBnC+6B8CB1qntcUwBgyd8SSNiYEevyrVp9cp+bgy5cLj0RcaFoDi+bWbbFC3mx0aBMbmI2M1O/EgKjYEqNUsDnbUAQpA65HwrEXj5jOZJ/OrT1aa9wGPFzbR6AyxIOCDBEzkYInr8aYaB4Nx4KE3Lci2pMsZnTqj1O/zEVw3n1aVUNifKZPwA606OqxVzIXLHO+gbFPtiqhr+oqZKnUAqjVDFujEQB0Ge9SXOKuoYNsA9if61FrMV1YHhnXQrLPL7t3xHZWnVCgKGlicrPSJGYzqqz4Hl1wQDYuFSymSUKAah5W1WxOJODB1ARMg6zgE0FfOqq5n3kIkafMswZnSIyBOxqLmHMLa3Gsi+Gb+CQkkjcEwVkEiCT2ryWbXSaagjvY9LDelJgTckuQBoQDaJt+giNXpVByzl4a/oPioTIEN5usKCDjA7itU99idXi41K/WIDao+GI+FU3F818O5pVzr1CAqpIICAQdUjZRt3pOgyyblFM167HSUpIpeL4C9auOql4mR5Tr0lvITIlSQR2yYMUhwF61oa4raSp36DURpcMpGSBuNz3FWvC+1qm8Lly5cVg8OWAgLDCNIyRP3RjNRc29o+HufaWViRct2VTDB9SkEggxjBkjuO5rpLNkUtrXHx/Y5DUOqKl+XONTXLekCFkW9KjUuMCAGIMyTJ/GmDhA6yzENgSdR22GAYAHrsBVhxftJaVr5tlzKWEtsFjX4QQEHqqnSRODBqpHO2JGqcxBKsSAJ6l9oJNOhkk+vBXago8vFx1S3LOfMAquDjrtkzOfSpG5TFxFgjUACGDDQ8sIJIBBgDBj3hUmvhvst1ySb+pVRYYqSWnUrbDy9D/LjrUXs89u5etrxdt/Dk+Kyu0ZB8MwDIgtkA7SYwaLy+oXCuO5VkFiVAhiVgDJJOAqiZMnsDmPjVheS81tNSogVAAzIi3CAYyxGtsz6Z+NaPmC8Haur4Fi1cRTlrl26kkdJjEHVDGTio+D5zYLzd4DhfDAjQLyM0nZhqaMZmY3ETEGLOnyinhST5RjrpM6ZyCQcDpvkD/MTn8qQO+RvPx6dPSrgoXY6VsWgx6vZItjBBjUcwCMfzYOKCTkN2QddssCxYG7b0xONMNufMfpTHqY9ArDLsd4Lh7lxgMAEgE6lUAE7wSNWAf3qfxwhUm2oxEOAyk6gSQTuNgeuTtNWnA8C4Dq7IFAhNJLaumpiuodxEfvUD8qNwlmYnByqtC4MA/w8xjbJpP8Rz0HeBwXHK/Z5189ri7XmVmXw11BoEEyQsAajsD0wap73N3t3GS6Vu6NtyCSJgbArnOJn4UFwvLirpra8YkQlu4SZJBVcDTj453FWXGJKgBeIAXQwbwAsNnzsSwDTJEGIgnqRVHNqVNXfpQI4k0GexXFI3EMwPVTEIn3x023jb0nANUnHcx8K7cET/FLHKnYsImCD12o72S8K1e8xPiFSNJC4zrDGWkHAkDoNzOQvaPgV+03paB4jGQJwx1LMYGCNq6kVeOmhEnS6k/LuYWrhS0eH1OS0Frh0H3iFClSAegMb5xQXFcdaOUt+GCfOvlYwII0toBT5VHwKi3cS4DOgqwjGxk9D2j4TWk9o+UcOl0sTp8QlkYnyajBgwuBBVo/4+2AGuOhFHeuqG88e01qzObnk1Rp16NEhsdJK7id+lVXF8KQUVFvqYlTBDHcSsAYgY7VoHawCFuvoGnRqKabYbSMgwfOAImYwMTJLOd3heKNbK32VTbQ2wdSMGUrLAjTOs5HYDvQmotPnlfQrlbxpSatNpcde92u3Yz/AAqFTrhiMyzJJA9VcYO2R60db4dg2tj/AA4+4LcgYjUAo82D1G25zUd+34rLqmYAG+P9Un5US3IhbHiGCFEkavMfRSCVGCN1O9YZSfFj9sb46BKOrkkXSCBgFUTVviA+Z+BOdqNvcKpRv4x7wzLB2IH+IfyOaprbKXXQrKJ+8yn8RH5Ub46lIgEyMnB33EMQdoiik6Q5Lgi4KGS+WIYqEFoaZk628RTpMtA09ZGfmLe4sLC3EVZUAsFa3MsR98rsN8dPrDc4YKCpUguxiSQ24aQPEgie464im2+TYLFWIyswsAmfNM7gsDk9qpt5t/oVck1SQwqWuoUYwQTq1KGDeaMrtIScfgap24RwA2loJIGxyDBGDPWtHwvCurAh/JkFAqKCIwTpOTMUI9sh/Na0AFZRQ69ehckgnMZq6m11dlPD4B+H4rwoBtPMAHUqnpkwU2kAjtUlzjlZSGgfe1HWST2yxOxGfr6WfEcOLrOdNxStksRoJ2nq90+U9/wNZ3lgN97aqgEBpIAgwhInaPdPXrUUotOT7FXB2ku5ccstC/KoEKjJ1KRvExk7Y3PU0LfFu27I1xFZTBEMY64K22EfA0Pw/M2UFTbaACTpAXSQDqPXVHfG3yNcnNW+8FJOciityb54A6AOI467dZdbM5ACrJOBAACjpgDbetv7NcC7JbuMDq8wBMBgsIo3IkaVIHpHQCsCf+EAY+W3rX0ByS8qIltC6AEBMMToABGesiRP/quVr8m2Kiu5r0dqTnV0UVrh7pyBneAVxGAmDtsZ9fhQnH8I4VQV8vjI7SMdmaYgeWRPbEkGtzYDlF1Xzq8uoZ7WwY8o6q3+v6V3tI6mxdHvMqMwZvcB8xzO4CmYjtXLxva1SNz1MsvDizxziOFUkASwEebr6iIyOx39KfZ5asEubaBojLuwEmSBbB+jwdu81eck4MvcZ7rWzbAJ0pE3MESugEiMGDBOB1rS8t5Zw+lmuWkbS5ALOZbCkAW1IEb5J6+kV3opy4VnMyVHlmL5VyqyWdWa66BWIhfDLGIDZLRBOOsZxtRXEcZqIK8OoCLCk3LgOmBgEmYxse5iJiieZcxFq7cdbQCaCAgAOSsajG+c1W2eKL2rbMEnSCfJbye8RT46fxHUvuCOXbG19gS4jkjQoRpmVtgaY66tIPUnr+VW/Glbdu0EUltILuw0nVmICqFAg+6QSO5ihEvxJGgGei2x+mKmu8fdlUdCim0CCwAFwFj5xjb4evoBo/h9jj0FeLuvqSXeNtmwmq+WJdtdpRcBCwQG1FtMZiI60zllm34DM957jaLv8Ig+HbYldLgRuVDjvtkUDxLqoUIAPNq8oXcRuYmrC1zK7pcWw12V/iET/DQGS5xt+47VV4EnJprqgvLajfqVdvwUYO+liWdiDqJEjEyIIkmPhRXJr6DSz3UcG+x+z6BldMKzORlQT7mR5Z32T8fIANwwOkmpBzIqoZbh1CYjcfjNaJ6Z1doXHMrqixa3YsoRdW2G8VwNK6j5QgKnEAZ+R75rPPxS6mjQFJXBUFhBkxJGkYirviufXrtpheF21Nxj5kZQ5OXGwHl8mM+99ROC49URlBQgspgopMgg+9Ej3dp70vDjlKFtrkZmmt1LoH8t4/h9JDIsKDJ8JG3xJ7xvBxWQvcUwUeaH1GYAGIEHUAO5x6Vo0e9ed1sKpU2EW4TjSFCrqksMkiNuvzFTzSwHnxAy3v5/KQwGNhAO3vCZpU3U3EiTlBMsuUcx4WxoPma4GlnEbEAEAsCsA6ukkHetVzvibFoB3so2sx4gCsBpCiPcwI0xk4zXmzcluC34ispWQN4MxJxsYjOeq963vs7dTibA4O8QGCIUbJaQDpYA+9EMrAZKnpBIfp4wcXF8ldsn6EI5vw7fdVB6Wzv1yEn5TWi4d7F+wmgi5vaHkMB1jMMIU6HWJ30gDtWO4v2c420+jQpQ+86G0ilZ1GWJGBGCegHatNw9teEs3RZL6nDMhVhJuaY8p0x5VY+bTudhIijglk9xPb8wRlO+egBzFbHEXSjwjKQgCglOkTpEEhfdzPTsKA4vRwTMl1V8PWpnww7MjKWSAwwYA3g/hUfDXra3A1tSRxSKCzOGCsSFuApoAJDBoJ9CBS432c8ZfELltQlSSDgzGTqZtydh07VnnlhF3N8DcWLJN3FWV/B8daUlwxEAHSXYTbkg+XYgNGKseN9prXhnBIbdix67QoMHbbt+FLxnspdUSDiIIyvlkNGpyBuD09c1WPyRlUecZzENE7YMQ224mmQcM3MeaDOE8fmVF7a9pLcySTtvMnbA3zHeBj4U5PaRBpCkeuooMRnJkiq//cNggEXbsZgm3ZHVYn+N2Zsn+UdJiOz7NK5MXlUASCwTIE4Om4YMAHr7x7As1RpdCviSDbnMluOGA8qsDIZT2JE7CcbjpRz85TTqAZmJchAFaF+5qZVPrPw9ay3OeX/Zx4fjW7gJkhDJxGWHTp1/IwuV8V4di42D5wqjvgTH1P0oTkmkvgUjak38S/T2hOxRV/hm5BBwegGRO+/pVZZ465HiKxf+IFgwTgA6iASIEgbzQHB8UGuooQAMdJ96SDvPmjfsBTVcG3xBEaQy6BiJLGPjhR9KXUS7k31NFc9orzl7jWUIO48646ADxAYJzmaJtAaYuSAWBUICCGhhpMq5YQYww9ZxGS5SZD2yxUsUiCB97oJzvRA457D6Ue5/DcFTCsNQMzDevTNRRXRdCKa6s0X2ThsDx7YPVXBTSfiTnI3EVY2OV2QMtbb1Rlj9c1jncHw7rtOrWDIAiO8TJ6x60NeYOQSUECN32HeFzU8Ld3KuSXYgW1BI6DrXtvLW1FFkCblseonTnPrXjxaQT/fT0r0/kl8vZS6IIOliIkyIwBORXE9qLY4t9LOp7NVqa+KPWbVoIQgTyQfNgj4MDmT3E+sYnC+19wIvEgHAS5geid+kbfKnn2iv6dMkDAxExgTqIJx9aoPaDiP/AKbiCZH8J4BgySsbwP3rNqNViybYw62huDR5cW6c/gzJHmd5HFy1dnUzMB4PiaZlhCgE+XcTtpBrnCcbeuKzOzHUZAjSFH8oXoPSsxy7mlzh7i3bZhlII6jBnIq/4PmovBiFIznqCTkxXq9HLG7UutHByyky39nbui5cOATbdZM9RnaqcWACNhmiLF8qSRGaHdzPSnRwQUm6A8stqRw2V1E+var72nuK68P/AMNkL06Vnxdzk1NxF2QB+9GWKLlF/AEcj2y9Qa/AAG2/9/hVny/ilsIZeBfVkjQ2ABM6uoJxIBA6x0qb1sHv/c1Y8BxLBVE+VQYGcSIP1FYqcskkvia1ShFsEIB7URy1QLiTEBh+dCkd6kskgiDXQlFOPQxRdSNB7YXWcW9LgQ91iIUyWZTJ6jasxwYcMQ2nSZk+adhEZj8O9WHGXmIE5oKaTgxRhFIfmm5Ss1HI7ZUXCNPnQKDrSCSwMYO/pVbzXkxYQ9y2jLG+p20gGMICSPWq23eYTHURIwYx1GegopuPZmDN5isRqzGTgFY9Pe1bfS7xY27rktCSpIScJwy6QeIuGCx8tsiDA6sQckRt2o3h+Z2RoRvEEOr6i1t7sMDJJWcCVMSSCMwdprXHq5WbA+9MOY2wASR320j41P4t9BK20VewVQxHxlgPrTIadxTcPsDLz/0WtnnZuELodwCdDmWBj3SRp3OD96CT1ANFcu5G7SzXfCYDDNOFhhpVSQRuBv8APashxXML7Y1XO8a4ETOYIorlnANe1hPGUqsswFslxIw0uIGDtPTFVyxnCC2pr1FKSTast+W8HatC5Za9ZADFrekgw0Q0hQ2kwVEZ652q55RywtbCJcttpGnDFZIa4DiDiAhAic1kOE9m7l1mVUYo13RrLKvn0yAZnSSIwAaCucn4u28WxcHlLiRK6QxBaVwYIM4HTvXC1MHl4kzfgy+E+DbW+FdSdSsJutbBADaiFZ/uw2wbMHastxfK9T2mgDxDejyEsCt25MrGoghkgR3qrPtdxVoqrHKvqGtTEwRIHlnDHPrVjZ9pLN0p4qwVbylCyNtgmNRMHMY2PcRbRRlpXJr8VdPQZqMyzJX2L+/y62iW4S2J8IHMHzAkmA8/c+mv1iT/AHUjkjQCAdGoM3TSCcEkZYn4IOhk0FvgOHdmNriDMGFujWuMGQpDDeM9CaGscqusHe1dRyQCmi5nX4lsEkT2E5PQdhXoceuxNc5GvmmcyWKXaINxHCFFdoB0XmQKQDIGQ0kapHaYz3iouaezra9M6tP8oJE6VJ2knDfy1dDlrCwLTqTe1G6IKkeGVUOY3xEnoIzWpPJXuAsEZZlfNb1yGRRqgRA9DHr3rj6/Uxc04M0whUakeSXuQFcTpMASfLGfeGsJJ/Q1G/IbgGFbSWDQoZhpEgxp1AnzNB/evTOaJpLN5d2kS6kebWcEfyhtxO/rTrfK1YBmt77NpRurmZXO2n6j/irl5ddKHazZh0kZrl0eVcPy/Q9oltJF3zErqCKCmhiJDMSdcjHujOaCscOzPpYEEnzEidM5LGNwMnG/SvSvaDhFVJGowdgxkYWRD6gNziKpeK4FFRngmVXZVn8vX4YrRg1SyK6opm0rxuk7Mo/DtGkEsviGPLAI28UaoIBC+6YOK5b4JsyDuYjRkd/exWgveCj6WaD27e7v+P09atuC5OGUESRjZpGwNaXJJWzOscpOjFvxbQQDH1/evSvYh54S3O8fMV5WLKjr+Vej+xt6OGXrvnFcv2yt2BfM6HsnnK16GrLb5Jggfl/Wqr2oBbg7qgSSFxHXUu1PHGZj8yPTG9TcEq3mFtyArAiTtIBK9I3ArzmODU4v1R3csLhK/geTX+VuuSDsCTnyztq7HIpnAca1okLpIMTPp679a3fMlXh0dbzBkdfKqTDFWDRcYeqqY/KsDxm5IXSDkDOO+eokV6fS6mb5R5fUadRdGl4XiEuZGcSQem4/Q0506xiqHkPMhYuK5QXFByhLANjYkdsn50WecBl94Al2bSQQUBIgBwAGBHQjGnpNdzFrot1Jfqc+eJ9mWHWpnMxQCcTmGwRv6fEdKnuXMSD/AHIrbLJHbuQqMHdMFa/Mkg4+fpv8xRPBXCQZxG3Wq7xj2B2M95MfpUvDXtuxWfzH71yMGR+Jb7nSyxWyl2C2NOtNmhLt+CZ9Pxrv2pc57/tXS8VNMw7GmWV55FDzQfDcXqjM+QfGQYNT22Bn0+XaqxyKi7hbJg9c1UxRTkimKVlaLflaZFabi3/hiIrO8rX8M1acU8rgj6CujFcIdHylHxV4zmrLknE6NWd1iqjiN6dw47GKmSVqjJt5ZreT86Nq0AOlzVuN4rT8t4qbawQB4VzEN946jMdZ6nua8zNq4LfiQ3h6tOqPLqidM94zVtwfHsLezHEZn5YFeb1eNbm0dDF2sl/2h20f7OFI8toDy4+RiqJfYh34Zb6FfM7LpmMBS2rtkgiIpvMuJkiTt6RWo5PzZF4e3bckIrEkjSTGZiT69RWfFFqEmx2WMeFEwXN/ZvieGA8RCBpV9wwAbbYwDg9OlA8u5i9ltSqD0MjpIPTIyAZFem+1HFtxIAtrMqqjKgSNzMxHr0rH8v5C5uQQDJiF8zb7QN62eFhePc8iT7pszVkutrILftDxFuNFx2Q5hjkHrI3B7wc/lecD/tF4hCCxnEdI3ycgmdvvD9tRa4Nb/EC/Ztra02hbC3VUZAjXsw2/LpWW4z2XsrM3DMmdMEfgpIrmZMuKLSTv5fY0xwZJLp9S6te3yXFZbiKyuSWVh5STAzGqB16fOrvheL4crYldBKllKKArwSuoKjapDE9M+bvWM5Z7NWCw1aysyTJBA6n3ZwKueb8u4Oyq+Qlh0unA+GxOe/8ASsmScHL3bs048co8ML9q7dhlBW6zCDqkBipgAYgE9dz3+YR5Zba0gJXsSTphUAM5G5AOOkZqsPMrOuddkTGJMbQBoIjoOtWXHe1vC27WlTakbvbQiTsRqAjAI+tUcJ/hTGOaXWSaMH7R8jYX3dYClvd1FmAhTqMAgDzLmdzV1ybmTWbS20CkLOWB1EkzmF6AgD0AqG77dcOTBt6jO/X/AKpFEp7bWQPJYMevhgz1xoNa/wCZtpxMt41JuLPPTbtlgJZxpnGmdUTGC07dK2nspdA4dJnY43rMLYZdOtxJVCDpwF03IByv59etaDkgPhCMfIHt/Sq6/wB/FQz2a9mW/Q0d51W4w0kQYidsj19B9K5w3FLqXdcbjvG4FVd5Lgc6y2qYaQAZJXfHrUvAHS9smSC0ETJgg/0rjvEqO3DMy7PL2vpd85JByNC6txkSBmP6emG5rZQ8WllVPmVjJ3ltTZE7+T8a9U5dxPhMDuOvwnrXlntVe1c1cqSP49sDbE6MY6ST9TW3QKM7SfKT/wDTFrm4tWuG1z90VPHcva2Y0+tVxtGev0r1njeAV8NAPQgR6/2KzXM+RA7eUmQD90xAI7qcr3GelHDrk+GK1XsqUblDlFFa5kCgS4slRCuoAbYgBj94Tp9QJiprNtggMz5QSR0n+bsZj8KI4b2fIYBiqksoyTsWAL4BBAmZJAgGovtfiAg9MAKAF3Gfpma6kMzcOHwcpY3GVNETXIDNjDhem+PTHvCpC+AT1jb1MR+NDXCIYT/9xZ7CSoH5HP7VJfWFAmSCuZkGGGZG+xMijF8oc+4zmNvMjsKB5bZZ2VAMsRgkD13O2BR3FXg4IU7KM/HGPmI+VQcsHnTedUYGonMRG5prm6l+onanJB3DWCnE3LQAEPeAAkgRrcDAztFEcilkv6jELO0zqJgDONt60qcli/4y3LmvW7aQFQ+ZQAPMZBEdZ+uaa/s/4YY+YFlVSX1EbzqwO89awvXp+7fw+/J0IaJr3q+Pf04M0rRU1ppNam17G3Lgm3p0gjzEnMz0H7YgepqDivZ1kkG4i7CSE/CJb8BNdJe0MdnP/hZkXLnC5aAJ+XT8aJ5jxNgKCtwfr9BVZe5VaUHVfmF2hskTAggfWetU97iVB8qgCMyZ83UgRjrjO9bl7Sb8qI4bVTDL3EBjiT8o/Oi+XcMzsAQVB3Jgf30qn+3MASDgEKdKj1xO/Q/Sp7HFXNwI9XJ/CKzZNTnne1khHCn7ys3S8ltraAe6WQ5CjUBq9PN29BVeVQnSlu72A+7896yPNfay8o8IEEiCCIEemVJPxkfCqxfaq+d7rj/mNcl48zb3yNnjYo+WJ6VxXLE0AldLidYuEKI+7GQGJzUXKvam3ws+dRGMDYdpUERWBsXhdOpm1Hc5JLbRJ6xH/qu82ufwWCgDbbrkb06Ghco3KQqWqp8JGv5n7X2XcnUxG40MvXOYP4HPeo+H9sbax4aXWuThrlwaV+MZ/CvKzd7ijeE4hgRDH5ifoaWtNBKqBLUzb6m55l7V3lU3VtpamCFEnfbBwBWcue119vvQZnUp0t8IECpeZMbtsdmCgn6Vnfsmd62Z9NhxNKHdGeGfLK9zZoLPtLdcBLl1ykglTOfQ9xVdz7iGW6yByyiNJyCQVBB79dqh4fhyDMnFE8WQ+ksJIUDV1Px7xtSNyXQPLRVJePf65o6+Wa2oxhjgb7RP4U5UFX9zkgHCLxAZsvojTGd+p2xuJqssijXqFRuzJLwzf+6sODlARjed/QenpU32f1rYezvsV9osi4T1I6+nb41Ms/DjcgwjbpGOYvoEIqtKQCAZGh/Nmf7itB7P8SIZZ2zPQggD8wfrULWuHSSbl50ACyipbbxNJEQdcrLGTvAxQns3A4kpJCkOsjeO49Z/Kk5qyYpGjTScMsa7ltzX2gti84GpxqkkDqCIHr+lRcJzhWaCrADIMT6dP7xVHxPLjZuvaP3WI7+o6CTByYAo3h+ELjyjP69qD02FR5+oyOpzOXy7G6ve0llXYFxEAKYJDNLTkddvwrzTjLVy5cZyQWJkmTkwBP1FW3DceEdrd1WBZAiQM+ZlIMEgn69cUBxzfxRBAE5H/Mavo9PHDJ13oprNQ80VfYv7vtY7aTpGoW9DNIgtKS8AbeUiN/NiIoDifaa6zaoUQCAIkCYznM4H407heVo4WbhlxqgKcSJ0zPT4dK5xXLVUlTLSZgD0IiAMbnFPjpcMedhR6rO1W4rm5redg2oyoMEAALu3QR033qVLrE+cuTpzrJMHExOwkjFF3OHMM2lpJyzYJJJEmcySx+tC3Eh8Y8sQNt/6Cry21SjQtOTe5uzn2QENn3mU/DSZpyqAqqMwVHxiDn5CmW1OkTgsRqHyyPzp9tWhdYGqQSB32/WqosDNwhIAQGdJWSQFgERv1GZk9R61Ny3hjb4hCwhTdUos6hp1zpDfe3AongSNUbHMncGYjGI7SD2o4IwkBQ4JnT2I6joPw+VbFgWSD+Jm37JI33FceRda2xCrMW1JGYEswHaQw6bfCqq9zIqt24SSFfWOk6SpIB+A3xQXC80BWGOmEuCYAiQ2cDGwzETJxgUXzS1q4fiQuoxbS2oYnHk1OST0APX+Xc15jJpZYpJTXw+56LHqIzg3F/EruK9urjiUUQsZcl3YnEgliBG/7VUXucXrgGq4QMCF8o7VnOBU6dyBCmM5kDO3ed/hRT3I8pB2n1BmI/vtXawY8MX0OJOc5LqEc8vG3Y8pPncBoJkwCRn4/pVHxFwhwFJyBiTHb9KIu8ebq27fZwZ3yDQ/BIXu21YwNYE9sjPwzPyrVnUbuPTgSpN0i14O6Q+ll3MzJjYlfnB60eL4lhOx/QH9ar+c2GtX9JcvCoSTtOgfhtVZY40l2/4jP02j5VfS50ofMmWDUqO89Gu5K9ooO1w7dxVg1gsC/QGK7YtZGw9TWXJPdJtBUXGrJ+VrBzAEZjc/hRXGwVgetaHmXst4PDLd3JEyCsEfl8xWWVTVcGfxIPay8obXTA/AirXk3JLnEGLYGN5MfkDTeItZFbf/AGY2wbjKfj0+FZ9Q5Qwua6l1FeJtZjuZWLlptDbrA+nxoIcJ5J6z+Far25EcS47VRg+WK1RvLCEn6FFUXJF3/s45D43FKScLn5/AiD1x+1Q+3HL/AA+LuYUCcQB+MD41oP8AZm2i4zDciM7R379OlVnt7c1XycfDMj+lZI/4tr0LtfybM1wfB62C7T1ifyr0/m+gcst2Oqwdh65nvn4155yxoYRWr5pxh+zQT8PT96OrUnkikHDW1tmHIzXrPsHxAXhACD7x2J2gV5SRmvQPZ/jwtkD19PT1o+0It40kDTVudmWuWWAFzKoQTqAFtCIknUFKn/VWUF0q5ZTBDkg79d560K7gjMmBABbp0AnYVxXAB/D+/wC9qfDT7PUrPMpPhUGXeIZ9TsZYtqJ7kn+/pWk9ivaG1w7P41pbsjy6ioCsAZ3U7iOxwKx7XP0p1i8f770zLiUltZTHlcXaNp7S+1i3yCbdtCGAkF2JAmABMCB8vyFJc4FmIeVE7RJjMgbjv+FB8NdQGNJPVhsDGQAd6N43mxuOWgIGIKgQYgaY2/4frVsEYQlVcAyylNdQi3Yv23TQdRzGNjpPQHbB+tDWOcujnxQN4Iggg9QQaR424d2xsdv/AHUHFcPZgESXI6sTMBlMz1Mg71ryycJXHyvsZ4+8qfVFlxvFlxHSfwgH6SBQoU/Hy4+n70y1eDLtA0zH5/LtUrNBVQBme4PU9Ph+Nc7NkuVpG/HHjkZ6wd9vwqVlIgtjY7+jH9PxFBXuJIUPiZ9Y2U/tRIc64MRE/gPn1qrl7oUlYwnTmYgEz6ZIj6UVwnFQcsRtnH5mheJUFYOxXP0aaEuXYcj4Z6HbFasGWUXaM+aC6M0lrjVcwSA/3WB9754g+lF2ONKLcScMDiRpnQVB7Lj4D6Zy9q56wMziY9fXarrgeIBQLciAPK0j5Z6H861yjj1Mds0JjOWJ2hj2FYeYDVb4e2OgAbWAZAGMODBg5HeqtLBB+RM9MsP0FW3HAopnIIiTExIMfX4/jQ3Cr5QQJBBx6z0xj+tcjNiennTfB0cUllj05KXhnWRFrfy6izGGXLOBgebaDMR3zTRw7FwdIEOdgAYGxnc1aaGgdMdBHr1NCltQOe+Z/HH705T3WIePbVhXtIv8QvKwbaZEx7ggCRNUliNQwBnf6j9av/bG0EIUCAFtmIUZKaj7oA3J6VmGXv2NWw7dir4Fc9738zS2h/CKxuZrvK7PnHx9KYp8tT8tA1jMUJY1GMqLzm5bfQ3/ADriJ4OIOB5QAB0j4968361uOO4weDG0CdznHwxWJvETisvs6GyMl6h1Dtqjr5rV+wd/Q5P9/wB4rJTVvyG7DT+1aNTBSxOIuE34lk3tc+q8x/v+96o5xR3OXLOWPX+4/Kq+abhW3GkUm/ebNZ7I39M96A9pH1OT+tRcovEH0j+m8VDzO9O39azrHWZyGud41EG4QwatOZ8TNsCqewc0VxD+X0p043JMpF8Ahar7lnEAJvGf2rOk0dw18hdvzo5Y7kVi6MoKaPePwH60qVbTMzlzY/32qPgveX50qVJy9S8Cztdfiv8A3UJb3X/NSpUpDC3PX++tDcb9z5/pSpVul5DOvMGcP7zfA/8AyqXiPft/P8mrtKuNkOpDy/QruM/wP+b/ALVo8++P8n/jSpUJeVAh5voc4j3T/kP5NQnH/wCG/wDmX/4LSpVt0/cRqBL7w+A/I11NjSpVfF5mLn0LXmH+Cv8AlFT+zn+F/q/MUqVYPafb9DpaDz/oCc0/wrn+Q/rVDwXu/wCqu0qtpfKxGr8yL3279/5Wv/1VlKVKmaX+lD5IVqf6svmzSLt8hTrXvClSp8uhU0/P/cHwNZU0qVZ9J5A5vMP6UbwFKlTcnQououY7n5VXilSq2PygfUsuA/b9Kj4/3h/falSpa85b8IPRHEda5Sq76k7AVF8PtSpVdlUf/9k=">
            <a:hlinkClick r:id="rId2"/>
          </p:cNvPr>
          <p:cNvSpPr>
            <a:spLocks noChangeAspect="1" noChangeArrowheads="1"/>
          </p:cNvSpPr>
          <p:nvPr/>
        </p:nvSpPr>
        <p:spPr bwMode="auto">
          <a:xfrm>
            <a:off x="120650" y="-1409700"/>
            <a:ext cx="4714875" cy="2943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8" y="942441"/>
            <a:ext cx="3914496" cy="2342582"/>
          </a:xfrm>
          <a:prstGeom prst="rect">
            <a:avLst/>
          </a:prstGeom>
          <a:noFill/>
          <a:ln w="38100">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0" name="Down Arrow 19"/>
          <p:cNvSpPr/>
          <p:nvPr/>
        </p:nvSpPr>
        <p:spPr bwMode="auto">
          <a:xfrm>
            <a:off x="4114798" y="3305993"/>
            <a:ext cx="304800" cy="356733"/>
          </a:xfrm>
          <a:prstGeom prst="downArrow">
            <a:avLst/>
          </a:prstGeom>
          <a:solidFill>
            <a:srgbClr val="CC3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4380698" y="3293394"/>
            <a:ext cx="817015" cy="369332"/>
          </a:xfrm>
          <a:prstGeom prst="rect">
            <a:avLst/>
          </a:prstGeom>
          <a:noFill/>
        </p:spPr>
        <p:txBody>
          <a:bodyPr wrap="square" rtlCol="0">
            <a:spAutoFit/>
          </a:bodyPr>
          <a:lstStyle/>
          <a:p>
            <a:r>
              <a:rPr lang="en-US" sz="1800" b="1" dirty="0">
                <a:solidFill>
                  <a:srgbClr val="C00000"/>
                </a:solidFill>
                <a:latin typeface="+mn-lt"/>
              </a:rPr>
              <a:t>17:30</a:t>
            </a:r>
          </a:p>
        </p:txBody>
      </p:sp>
      <p:sp>
        <p:nvSpPr>
          <p:cNvPr id="22" name="Down Arrow 21"/>
          <p:cNvSpPr/>
          <p:nvPr/>
        </p:nvSpPr>
        <p:spPr bwMode="auto">
          <a:xfrm rot="16200000">
            <a:off x="1478380" y="1815234"/>
            <a:ext cx="304800" cy="716863"/>
          </a:xfrm>
          <a:prstGeom prst="downArrow">
            <a:avLst/>
          </a:prstGeom>
          <a:solidFill>
            <a:srgbClr val="33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TextBox 23"/>
          <p:cNvSpPr txBox="1"/>
          <p:nvPr/>
        </p:nvSpPr>
        <p:spPr>
          <a:xfrm>
            <a:off x="1272348" y="1632926"/>
            <a:ext cx="716863" cy="369332"/>
          </a:xfrm>
          <a:prstGeom prst="rect">
            <a:avLst/>
          </a:prstGeom>
          <a:noFill/>
        </p:spPr>
        <p:txBody>
          <a:bodyPr wrap="none" rtlCol="0">
            <a:spAutoFit/>
          </a:bodyPr>
          <a:lstStyle/>
          <a:p>
            <a:r>
              <a:rPr lang="en-US" sz="1800" b="1" dirty="0">
                <a:solidFill>
                  <a:srgbClr val="3399FF"/>
                </a:solidFill>
                <a:latin typeface="+mn-lt"/>
              </a:rPr>
              <a:t>08:45</a:t>
            </a: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915" y="5888678"/>
            <a:ext cx="2100262" cy="816922"/>
          </a:xfrm>
          <a:prstGeom prst="rect">
            <a:avLst/>
          </a:prstGeom>
          <a:solidFill>
            <a:srgbClr val="CC00CC"/>
          </a:solidFill>
          <a:ln w="28575">
            <a:solidFill>
              <a:srgbClr val="CC00CC"/>
            </a:solidFill>
            <a:miter lim="800000"/>
            <a:headEnd/>
            <a:tailEnd/>
          </a:ln>
          <a:effectLst/>
        </p:spPr>
      </p:pic>
      <p:sp>
        <p:nvSpPr>
          <p:cNvPr id="26" name="Down Arrow 25"/>
          <p:cNvSpPr/>
          <p:nvPr/>
        </p:nvSpPr>
        <p:spPr bwMode="auto">
          <a:xfrm>
            <a:off x="4125663" y="5507025"/>
            <a:ext cx="304800" cy="356733"/>
          </a:xfrm>
          <a:prstGeom prst="downArrow">
            <a:avLst/>
          </a:prstGeom>
          <a:solidFill>
            <a:srgbClr val="CC00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27" name="Curved Connector 26"/>
          <p:cNvCxnSpPr>
            <a:stCxn id="25" idx="1"/>
            <a:endCxn id="22" idx="0"/>
          </p:cNvCxnSpPr>
          <p:nvPr/>
        </p:nvCxnSpPr>
        <p:spPr bwMode="auto">
          <a:xfrm rot="10800000">
            <a:off x="1272349" y="2173667"/>
            <a:ext cx="1844566" cy="4123473"/>
          </a:xfrm>
          <a:prstGeom prst="curvedConnector3">
            <a:avLst>
              <a:gd name="adj1" fmla="val 166242"/>
            </a:avLst>
          </a:prstGeom>
          <a:solidFill>
            <a:schemeClr val="accent1"/>
          </a:solidFill>
          <a:ln w="12700" cap="flat" cmpd="sng" algn="ctr">
            <a:solidFill>
              <a:srgbClr val="CC00CC"/>
            </a:solidFill>
            <a:prstDash val="solid"/>
            <a:round/>
            <a:headEnd type="none" w="sm" len="sm"/>
            <a:tailEnd type="arrow"/>
          </a:ln>
          <a:effectLst/>
        </p:spPr>
      </p:cxnSp>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255" y="1459333"/>
            <a:ext cx="21717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364585" y="5507025"/>
            <a:ext cx="817015" cy="369332"/>
          </a:xfrm>
          <a:prstGeom prst="rect">
            <a:avLst/>
          </a:prstGeom>
          <a:noFill/>
        </p:spPr>
        <p:txBody>
          <a:bodyPr wrap="square" rtlCol="0">
            <a:spAutoFit/>
          </a:bodyPr>
          <a:lstStyle/>
          <a:p>
            <a:r>
              <a:rPr lang="en-US" sz="1800" b="1" dirty="0">
                <a:solidFill>
                  <a:srgbClr val="C00000"/>
                </a:solidFill>
                <a:latin typeface="+mn-lt"/>
              </a:rPr>
              <a:t>?</a:t>
            </a:r>
          </a:p>
        </p:txBody>
      </p:sp>
      <p:sp>
        <p:nvSpPr>
          <p:cNvPr id="2" name="AutoShape 4" descr="Bildergebnis für bretzel"/>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Bildergebnis für bretzel"/>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Bildergebnis für bretzel"/>
          <p:cNvSpPr>
            <a:spLocks noChangeAspect="1" noChangeArrowheads="1"/>
          </p:cNvSpPr>
          <p:nvPr/>
        </p:nvSpPr>
        <p:spPr bwMode="auto">
          <a:xfrm>
            <a:off x="4222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Afbeeldingsresultaat voor cleve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Afbeeldingsresultaat voor roma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Afbeeldingsresultaat voor roma pictu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Afbeeldingsresultaat voor roma pictu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Afbeeldingsresultaat voor roma pictur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 descr="Afbeeldingsresultaat voor san antonio texa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254" y="3624347"/>
            <a:ext cx="2429374" cy="182065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561" y="3624347"/>
            <a:ext cx="2427537" cy="182065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1013" y="3624347"/>
            <a:ext cx="2743450" cy="1820653"/>
          </a:xfrm>
          <a:prstGeom prst="rect">
            <a:avLst/>
          </a:prstGeom>
        </p:spPr>
      </p:pic>
    </p:spTree>
    <p:extLst>
      <p:ext uri="{BB962C8B-B14F-4D97-AF65-F5344CB8AC3E}">
        <p14:creationId xmlns:p14="http://schemas.microsoft.com/office/powerpoint/2010/main" val="135767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Administrative Overview - Meetings  </a:t>
            </a:r>
            <a:endParaRPr lang="de-DE" sz="2400" dirty="0">
              <a:solidFill>
                <a:srgbClr val="000099"/>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nvPr>
        </p:nvGraphicFramePr>
        <p:xfrm>
          <a:off x="304800" y="990595"/>
          <a:ext cx="8686800" cy="5562602"/>
        </p:xfrm>
        <a:graphic>
          <a:graphicData uri="http://schemas.openxmlformats.org/drawingml/2006/table">
            <a:tbl>
              <a:tblPr/>
              <a:tblGrid>
                <a:gridCol w="1197670">
                  <a:extLst>
                    <a:ext uri="{9D8B030D-6E8A-4147-A177-3AD203B41FA5}">
                      <a16:colId xmlns:a16="http://schemas.microsoft.com/office/drawing/2014/main" val="20000"/>
                    </a:ext>
                  </a:extLst>
                </a:gridCol>
                <a:gridCol w="116453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388090">
                <a:tc>
                  <a:txBody>
                    <a:bodyPr/>
                    <a:lstStyle/>
                    <a:p>
                      <a:pPr algn="l" rtl="0" fontAlgn="b"/>
                      <a:r>
                        <a:rPr lang="en-US" sz="1400" b="1" i="0" u="none" strike="noStrike" dirty="0">
                          <a:solidFill>
                            <a:srgbClr val="000000"/>
                          </a:solidFill>
                          <a:effectLst/>
                          <a:latin typeface="Calibri"/>
                        </a:rPr>
                        <a:t>Date</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b"/>
                      <a:r>
                        <a:rPr lang="en-US" sz="1400" b="1" i="0" u="none" strike="noStrike">
                          <a:solidFill>
                            <a:srgbClr val="000000"/>
                          </a:solidFill>
                          <a:effectLst/>
                          <a:latin typeface="Calibri"/>
                        </a:rPr>
                        <a:t>WG/CMC</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a:solidFill>
                            <a:srgbClr val="000000"/>
                          </a:solidFill>
                          <a:effectLst/>
                          <a:latin typeface="Calibri"/>
                        </a:rPr>
                        <a:t>Host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Location</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Date</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Comments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69608">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Spring 2018</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a:solidFill>
                            <a:srgbClr val="000000"/>
                          </a:solidFill>
                          <a:effectLst/>
                          <a:latin typeface="Calibri"/>
                          <a:ea typeface="+mn-ea"/>
                          <a:cs typeface="+mn-cs"/>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Gaithersburg, MD, USA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09-13 April 2018</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a:solidFill>
                            <a:srgbClr val="000000"/>
                          </a:solidFill>
                          <a:effectLst/>
                          <a:latin typeface="Calibri"/>
                          <a:ea typeface="+mn-ea"/>
                          <a:cs typeface="+mn-cs"/>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369608">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CNSA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Beijing, China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14-17 May 2018</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 </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369608">
                <a:tc>
                  <a:txBody>
                    <a:bodyPr/>
                    <a:lstStyle/>
                    <a:p>
                      <a:pPr algn="l" rtl="0" fontAlgn="b"/>
                      <a:r>
                        <a:rPr lang="en-US" sz="1400" b="0" i="0" u="none" strike="noStrike" dirty="0">
                          <a:solidFill>
                            <a:srgbClr val="000000"/>
                          </a:solidFill>
                          <a:effectLst/>
                          <a:latin typeface="Calibri"/>
                        </a:rPr>
                        <a:t>Fall 2018</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DLR</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Berlin,</a:t>
                      </a:r>
                      <a:r>
                        <a:rPr lang="en-US" sz="1400" b="0" i="0" u="none" strike="noStrike" baseline="0" dirty="0">
                          <a:solidFill>
                            <a:srgbClr val="000000"/>
                          </a:solidFill>
                          <a:effectLst/>
                          <a:latin typeface="Calibri"/>
                        </a:rPr>
                        <a:t> </a:t>
                      </a:r>
                      <a:r>
                        <a:rPr lang="en-US" sz="1400" b="0" i="0" u="none" strike="noStrike" dirty="0">
                          <a:solidFill>
                            <a:srgbClr val="000000"/>
                          </a:solidFill>
                          <a:effectLst/>
                          <a:latin typeface="Calibri"/>
                        </a:rPr>
                        <a:t>Germany</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15-19</a:t>
                      </a:r>
                      <a:r>
                        <a:rPr lang="en-US" sz="1400" b="0" i="0" u="none" strike="noStrike" baseline="0" dirty="0">
                          <a:solidFill>
                            <a:srgbClr val="000000"/>
                          </a:solidFill>
                          <a:effectLst/>
                          <a:latin typeface="Calibri"/>
                        </a:rPr>
                        <a:t> October 2018</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DLR</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Berlin, Germany</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22-24 October 2018</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9608">
                <a:tc>
                  <a:txBody>
                    <a:bodyPr/>
                    <a:lstStyle/>
                    <a:p>
                      <a:pPr algn="l" rtl="0" fontAlgn="b"/>
                      <a:r>
                        <a:rPr lang="en-US" sz="1400" b="0" i="0" u="none" strike="noStrike" dirty="0">
                          <a:solidFill>
                            <a:srgbClr val="000000"/>
                          </a:solidFill>
                          <a:effectLst/>
                          <a:latin typeface="Calibri"/>
                        </a:rPr>
                        <a:t>Spring</a:t>
                      </a:r>
                      <a:r>
                        <a:rPr lang="en-US" sz="1400" b="0" i="0" u="none" strike="noStrike" baseline="0" dirty="0">
                          <a:solidFill>
                            <a:srgbClr val="000000"/>
                          </a:solidFill>
                          <a:effectLst/>
                          <a:latin typeface="Calibri"/>
                        </a:rPr>
                        <a:t> 2019</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USA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CSA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Montreal, Canada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11-13 June 2019</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9608">
                <a:tc>
                  <a:txBody>
                    <a:bodyPr/>
                    <a:lstStyle/>
                    <a:p>
                      <a:pPr algn="l" rtl="0" fontAlgn="b"/>
                      <a:r>
                        <a:rPr lang="en-US" sz="1400" b="0" i="0" u="none" strike="noStrike" dirty="0">
                          <a:solidFill>
                            <a:srgbClr val="000000"/>
                          </a:solidFill>
                          <a:effectLst/>
                          <a:latin typeface="Calibri"/>
                        </a:rPr>
                        <a:t>Fall 2019</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ESA – ESOC</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21-25</a:t>
                      </a:r>
                      <a:r>
                        <a:rPr lang="en-US" sz="1400" b="0" i="0" u="none" strike="noStrike" baseline="0" dirty="0">
                          <a:solidFill>
                            <a:srgbClr val="000000"/>
                          </a:solidFill>
                          <a:effectLst/>
                          <a:latin typeface="Calibri"/>
                        </a:rPr>
                        <a:t> October 2019</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ESA – ESOC</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28-30 October 2019</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9608">
                <a:tc>
                  <a:txBody>
                    <a:bodyPr/>
                    <a:lstStyle/>
                    <a:p>
                      <a:pPr algn="l" rtl="0" fontAlgn="b"/>
                      <a:r>
                        <a:rPr lang="en-US" sz="1400" b="0" i="0" u="none" strike="noStrike" dirty="0">
                          <a:solidFill>
                            <a:srgbClr val="000000"/>
                          </a:solidFill>
                          <a:effectLst/>
                          <a:latin typeface="Calibri"/>
                        </a:rPr>
                        <a:t>Spring</a:t>
                      </a:r>
                      <a:r>
                        <a:rPr lang="en-US" sz="1400" b="0" i="0" u="none" strike="noStrike" baseline="0" dirty="0">
                          <a:solidFill>
                            <a:srgbClr val="000000"/>
                          </a:solidFill>
                          <a:effectLst/>
                          <a:latin typeface="Calibri"/>
                        </a:rPr>
                        <a:t> 2020</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NASA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USA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JAXA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JAXA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TBD Date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9608">
                <a:tc>
                  <a:txBody>
                    <a:bodyPr/>
                    <a:lstStyle/>
                    <a:p>
                      <a:pPr algn="l" rtl="0" fontAlgn="b"/>
                      <a:r>
                        <a:rPr lang="en-US" sz="1400" b="0" i="0" u="none" strike="noStrike" dirty="0">
                          <a:solidFill>
                            <a:srgbClr val="000000"/>
                          </a:solidFill>
                          <a:effectLst/>
                          <a:latin typeface="Calibri"/>
                        </a:rPr>
                        <a:t>Fall</a:t>
                      </a:r>
                      <a:r>
                        <a:rPr lang="en-US" sz="1400" b="0" i="0" u="none" strike="noStrike" baseline="0" dirty="0">
                          <a:solidFill>
                            <a:srgbClr val="000000"/>
                          </a:solidFill>
                          <a:effectLst/>
                          <a:latin typeface="Calibri"/>
                        </a:rPr>
                        <a:t> 2020</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CNES</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FRANCE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CNES</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FRANCE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TBD</a:t>
                      </a:r>
                      <a:r>
                        <a:rPr lang="en-US" sz="1400" b="0" i="0" u="none" strike="noStrike" baseline="0" dirty="0">
                          <a:solidFill>
                            <a:srgbClr val="000000"/>
                          </a:solidFill>
                          <a:effectLst/>
                          <a:latin typeface="Calibri"/>
                        </a:rPr>
                        <a:t> Date</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9608">
                <a:tc>
                  <a:txBody>
                    <a:bodyPr/>
                    <a:lstStyle/>
                    <a:p>
                      <a:pPr algn="l" rtl="0" fontAlgn="b"/>
                      <a:r>
                        <a:rPr lang="en-US" sz="1400" b="0" i="0" u="none" strike="noStrike" dirty="0">
                          <a:solidFill>
                            <a:srgbClr val="000000"/>
                          </a:solidFill>
                          <a:effectLst/>
                          <a:latin typeface="Calibri"/>
                        </a:rPr>
                        <a:t>Spring 2021</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NASA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USA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TBD Date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INPE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BRAZIL</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TBD</a:t>
                      </a:r>
                      <a:r>
                        <a:rPr lang="en-US" sz="1400" b="0" i="0" u="none" strike="noStrike" baseline="0" dirty="0">
                          <a:solidFill>
                            <a:srgbClr val="000000"/>
                          </a:solidFill>
                          <a:effectLst/>
                          <a:latin typeface="Calibri"/>
                        </a:rPr>
                        <a:t> Date</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
        <p:nvSpPr>
          <p:cNvPr id="11" name="Left Arrow 10"/>
          <p:cNvSpPr/>
          <p:nvPr/>
        </p:nvSpPr>
        <p:spPr bwMode="auto">
          <a:xfrm>
            <a:off x="7620000" y="1981200"/>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5-Day</a:t>
            </a:r>
          </a:p>
        </p:txBody>
      </p:sp>
      <p:sp>
        <p:nvSpPr>
          <p:cNvPr id="8" name="Left Arrow 7"/>
          <p:cNvSpPr/>
          <p:nvPr/>
        </p:nvSpPr>
        <p:spPr bwMode="auto">
          <a:xfrm>
            <a:off x="7620000" y="1219200"/>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5-Day</a:t>
            </a:r>
          </a:p>
        </p:txBody>
      </p:sp>
    </p:spTree>
    <p:extLst>
      <p:ext uri="{BB962C8B-B14F-4D97-AF65-F5344CB8AC3E}">
        <p14:creationId xmlns:p14="http://schemas.microsoft.com/office/powerpoint/2010/main" val="300695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776" y="350231"/>
            <a:ext cx="82932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itchFamily="18" charset="0"/>
                <a:ea typeface="+mn-ea"/>
                <a:cs typeface="+mn-cs"/>
              </a:rPr>
              <a:t>Fall 2018 CCSDS Technical Meetings</a:t>
            </a:r>
          </a:p>
        </p:txBody>
      </p:sp>
      <p:sp>
        <p:nvSpPr>
          <p:cNvPr id="9" name="TextBox 8"/>
          <p:cNvSpPr txBox="1"/>
          <p:nvPr/>
        </p:nvSpPr>
        <p:spPr>
          <a:xfrm>
            <a:off x="3343993" y="4267200"/>
            <a:ext cx="5931392" cy="2554545"/>
          </a:xfrm>
          <a:prstGeom prst="rect">
            <a:avLst/>
          </a:prstGeom>
          <a:noFill/>
        </p:spPr>
        <p:txBody>
          <a:bodyPr wrap="square" rtlCol="0">
            <a:spAutoFit/>
          </a:bodyPr>
          <a:lstStyle/>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Berlin, Germany</a:t>
            </a: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Nearest underground station (U-</a:t>
            </a:r>
            <a:r>
              <a:rPr kumimoji="0" lang="en-US" sz="1600" b="1" i="0" u="none" strike="noStrike" kern="1200" cap="none" spc="0" normalizeH="0" baseline="0" noProof="0" dirty="0" err="1">
                <a:ln>
                  <a:noFill/>
                </a:ln>
                <a:solidFill>
                  <a:srgbClr val="000000"/>
                </a:solidFill>
                <a:effectLst/>
                <a:uLnTx/>
                <a:uFillTx/>
                <a:latin typeface="Times New Roman" pitchFamily="18" charset="0"/>
                <a:ea typeface="+mn-ea"/>
                <a:cs typeface="+mn-cs"/>
              </a:rPr>
              <a:t>Bahn</a:t>
            </a: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 is </a:t>
            </a:r>
            <a:r>
              <a:rPr kumimoji="0" lang="en-US" sz="1600" b="1" i="0" u="none" strike="noStrike" kern="1200" cap="none" spc="0" normalizeH="0" baseline="0" noProof="0" dirty="0" err="1">
                <a:ln>
                  <a:noFill/>
                </a:ln>
                <a:solidFill>
                  <a:srgbClr val="000000"/>
                </a:solidFill>
                <a:effectLst/>
                <a:uLnTx/>
                <a:uFillTx/>
                <a:latin typeface="Times New Roman" pitchFamily="18" charset="0"/>
                <a:ea typeface="+mn-ea"/>
                <a:cs typeface="+mn-cs"/>
              </a:rPr>
              <a:t>Bahnhof</a:t>
            </a: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600" b="1" i="0" u="none" strike="noStrike" kern="1200" cap="none" spc="0" normalizeH="0" baseline="0" noProof="0" dirty="0" err="1">
                <a:ln>
                  <a:noFill/>
                </a:ln>
                <a:solidFill>
                  <a:srgbClr val="000000"/>
                </a:solidFill>
                <a:effectLst/>
                <a:uLnTx/>
                <a:uFillTx/>
                <a:latin typeface="Times New Roman" pitchFamily="18" charset="0"/>
                <a:ea typeface="+mn-ea"/>
                <a:cs typeface="+mn-cs"/>
              </a:rPr>
              <a:t>Wittenbergplatz</a:t>
            </a: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Very nice facilities</a:t>
            </a: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All meeting rooms are located on the ground floor and can be accessed from both sides of the building</a:t>
            </a: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Plenary session will be on the 9</a:t>
            </a:r>
            <a:r>
              <a:rPr kumimoji="0" lang="en-US" sz="1600" b="1" i="0" u="none" strike="noStrike" kern="1200" cap="none" spc="0" normalizeH="0" baseline="30000" noProof="0" dirty="0">
                <a:ln>
                  <a:noFill/>
                </a:ln>
                <a:solidFill>
                  <a:srgbClr val="000000"/>
                </a:solidFill>
                <a:effectLst/>
                <a:uLnTx/>
                <a:uFillTx/>
                <a:latin typeface="Times New Roman" pitchFamily="18" charset="0"/>
                <a:ea typeface="+mn-ea"/>
                <a:cs typeface="+mn-cs"/>
              </a:rPr>
              <a:t>th</a:t>
            </a: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 floor</a:t>
            </a: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Additional information will be posted to the public CCSDS website soon, and can be found on the web at: </a:t>
            </a:r>
          </a:p>
          <a:p>
            <a:pPr marL="671513" marR="0" lvl="1"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mn-cs"/>
              </a:rPr>
              <a:t>https://www.din.de/</a:t>
            </a:r>
          </a:p>
        </p:txBody>
      </p:sp>
      <p:sp>
        <p:nvSpPr>
          <p:cNvPr id="2" name="TextBox 1"/>
          <p:cNvSpPr txBox="1"/>
          <p:nvPr/>
        </p:nvSpPr>
        <p:spPr>
          <a:xfrm>
            <a:off x="457200" y="1143000"/>
            <a:ext cx="3733800" cy="19389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rPr>
              <a:t>15 – 19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October, 2018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Times New Roman" pitchFamily="18" charset="0"/>
                <a:ea typeface="+mn-ea"/>
                <a:cs typeface="+mn-cs"/>
              </a:rPr>
              <a:t>DIN Deutsches Institut für Normung e.V. Burggrafenstraße 6 10787 Berlin Germany</a:t>
            </a: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3" name="Picture 2"/>
          <p:cNvPicPr>
            <a:picLocks noChangeAspect="1"/>
          </p:cNvPicPr>
          <p:nvPr/>
        </p:nvPicPr>
        <p:blipFill>
          <a:blip r:embed="rId2"/>
          <a:stretch>
            <a:fillRect/>
          </a:stretch>
        </p:blipFill>
        <p:spPr>
          <a:xfrm>
            <a:off x="4549698" y="971059"/>
            <a:ext cx="3937975" cy="3122905"/>
          </a:xfrm>
          <a:prstGeom prst="rect">
            <a:avLst/>
          </a:prstGeom>
        </p:spPr>
      </p:pic>
      <p:pic>
        <p:nvPicPr>
          <p:cNvPr id="4" name="Picture 3"/>
          <p:cNvPicPr>
            <a:picLocks noChangeAspect="1"/>
          </p:cNvPicPr>
          <p:nvPr/>
        </p:nvPicPr>
        <p:blipFill>
          <a:blip r:embed="rId3"/>
          <a:stretch>
            <a:fillRect/>
          </a:stretch>
        </p:blipFill>
        <p:spPr>
          <a:xfrm>
            <a:off x="88776" y="3657600"/>
            <a:ext cx="3219450" cy="2889943"/>
          </a:xfrm>
          <a:prstGeom prst="rect">
            <a:avLst/>
          </a:prstGeom>
        </p:spPr>
      </p:pic>
    </p:spTree>
    <p:extLst>
      <p:ext uri="{BB962C8B-B14F-4D97-AF65-F5344CB8AC3E}">
        <p14:creationId xmlns:p14="http://schemas.microsoft.com/office/powerpoint/2010/main" val="3302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21" name="Picture 6"/>
          <p:cNvPicPr>
            <a:picLocks noChangeAspect="1" noChangeArrowheads="1"/>
          </p:cNvPicPr>
          <p:nvPr/>
        </p:nvPicPr>
        <p:blipFill>
          <a:blip r:embed="rId2" cstate="print"/>
          <a:srcRect b="9396"/>
          <a:stretch>
            <a:fillRect/>
          </a:stretch>
        </p:blipFill>
        <p:spPr bwMode="auto">
          <a:xfrm>
            <a:off x="3200400" y="0"/>
            <a:ext cx="3200400" cy="804863"/>
          </a:xfrm>
          <a:prstGeom prst="rect">
            <a:avLst/>
          </a:prstGeom>
          <a:noFill/>
          <a:ln w="9525">
            <a:noFill/>
            <a:miter lim="800000"/>
            <a:headEnd/>
            <a:tailEnd/>
          </a:ln>
        </p:spPr>
      </p:pic>
      <p:sp>
        <p:nvSpPr>
          <p:cNvPr id="24" name="TextBox 23"/>
          <p:cNvSpPr txBox="1"/>
          <p:nvPr/>
        </p:nvSpPr>
        <p:spPr>
          <a:xfrm>
            <a:off x="1905437" y="838200"/>
            <a:ext cx="5333127" cy="236988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Calibri"/>
                <a:ea typeface="+mn-ea"/>
                <a:cs typeface="+mn-cs"/>
              </a:rPr>
              <a:t>CCSDS Technical Editors: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Calibri"/>
                <a:ea typeface="+mn-ea"/>
                <a:cs typeface="+mn-cs"/>
              </a:rPr>
              <a:t>“Boot Camp”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Calibri"/>
                <a:ea typeface="+mn-ea"/>
                <a:cs typeface="+mn-cs"/>
              </a:rPr>
              <a:t>Tom Gannett - CCSDS Chief Technical Editor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Calibri"/>
                <a:ea typeface="+mn-ea"/>
                <a:cs typeface="+mn-cs"/>
              </a:rPr>
              <a:t>Peter Shames – CCSDS SEA Area Director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Calibri"/>
              <a:ea typeface="+mn-ea"/>
              <a:cs typeface="+mn-cs"/>
            </a:endParaRPr>
          </a:p>
        </p:txBody>
      </p:sp>
      <p:sp>
        <p:nvSpPr>
          <p:cNvPr id="25" name="Rectangle 24"/>
          <p:cNvSpPr/>
          <p:nvPr/>
        </p:nvSpPr>
        <p:spPr>
          <a:xfrm>
            <a:off x="838200" y="2819400"/>
            <a:ext cx="7848600" cy="12001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itchFamily="34" charset="0"/>
              </a:rPr>
              <a:t>The purpose of the technical editor “boot camp” is to improve overall quality and enable faster processing of documents submitted to the Secretariat by familiarizing working group technical editors with CCSDS requirements for </a:t>
            </a:r>
            <a:r>
              <a:rPr kumimoji="0" lang="en-US" sz="1800" b="0" i="1" u="sng" strike="noStrike" kern="1200" cap="none" spc="0" normalizeH="0" baseline="0" noProof="0" dirty="0">
                <a:ln>
                  <a:noFill/>
                </a:ln>
                <a:solidFill>
                  <a:srgbClr val="000000"/>
                </a:solidFill>
                <a:effectLst/>
                <a:uLnTx/>
                <a:uFillTx/>
                <a:latin typeface="Calibri"/>
                <a:ea typeface="+mn-ea"/>
                <a:cs typeface="Arial" pitchFamily="34" charset="0"/>
              </a:rPr>
              <a:t>technical content</a:t>
            </a:r>
            <a:r>
              <a:rPr kumimoji="0" lang="en-US" sz="1800" b="0" i="0" u="none" strike="noStrike" kern="1200" cap="none" spc="0" normalizeH="0" baseline="0" noProof="0" dirty="0">
                <a:ln>
                  <a:noFill/>
                </a:ln>
                <a:solidFill>
                  <a:srgbClr val="000000"/>
                </a:solidFill>
                <a:effectLst/>
                <a:uLnTx/>
                <a:uFillTx/>
                <a:latin typeface="Calibri"/>
                <a:ea typeface="+mn-ea"/>
                <a:cs typeface="Arial" pitchFamily="34" charset="0"/>
              </a:rPr>
              <a:t>, </a:t>
            </a:r>
            <a:r>
              <a:rPr kumimoji="0" lang="en-US" sz="1800" b="0" i="1" u="sng" strike="noStrike" kern="1200" cap="none" spc="0" normalizeH="0" baseline="0" noProof="0" dirty="0">
                <a:ln>
                  <a:noFill/>
                </a:ln>
                <a:solidFill>
                  <a:srgbClr val="000000"/>
                </a:solidFill>
                <a:effectLst/>
                <a:uLnTx/>
                <a:uFillTx/>
                <a:latin typeface="Calibri"/>
                <a:ea typeface="+mn-ea"/>
                <a:cs typeface="Arial" pitchFamily="34" charset="0"/>
              </a:rPr>
              <a:t>publication style </a:t>
            </a:r>
            <a:r>
              <a:rPr kumimoji="0" lang="en-US" sz="1800" b="0" i="0" u="none" strike="noStrike" kern="1200" cap="none" spc="0" normalizeH="0" baseline="0" noProof="0" dirty="0">
                <a:ln>
                  <a:noFill/>
                </a:ln>
                <a:solidFill>
                  <a:srgbClr val="000000"/>
                </a:solidFill>
                <a:effectLst/>
                <a:uLnTx/>
                <a:uFillTx/>
                <a:latin typeface="Calibri"/>
                <a:ea typeface="+mn-ea"/>
                <a:cs typeface="Arial" pitchFamily="34" charset="0"/>
              </a:rPr>
              <a:t>and </a:t>
            </a:r>
            <a:r>
              <a:rPr kumimoji="0" lang="en-US" sz="1800" b="0" i="1" u="sng" strike="noStrike" kern="1200" cap="none" spc="0" normalizeH="0" baseline="0" noProof="0" dirty="0">
                <a:ln>
                  <a:noFill/>
                </a:ln>
                <a:solidFill>
                  <a:srgbClr val="000000"/>
                </a:solidFill>
                <a:effectLst/>
                <a:uLnTx/>
                <a:uFillTx/>
                <a:latin typeface="Calibri"/>
                <a:ea typeface="+mn-ea"/>
                <a:cs typeface="Arial" pitchFamily="34" charset="0"/>
              </a:rPr>
              <a:t>procedures for document submission.</a:t>
            </a:r>
          </a:p>
        </p:txBody>
      </p:sp>
      <p:sp>
        <p:nvSpPr>
          <p:cNvPr id="26" name="Rectangle 25"/>
          <p:cNvSpPr/>
          <p:nvPr/>
        </p:nvSpPr>
        <p:spPr>
          <a:xfrm>
            <a:off x="838200" y="4191000"/>
            <a:ext cx="7467600" cy="92392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Calibri"/>
                <a:ea typeface="+mn-ea"/>
                <a:cs typeface="Arial" pitchFamily="34" charset="0"/>
              </a:rPr>
              <a:t>IT IS MANDATORY THAT ANY </a:t>
            </a:r>
            <a:r>
              <a:rPr kumimoji="0" lang="en-US" sz="1800" b="1" i="0" u="sng" strike="noStrike" kern="1200" cap="none" spc="0" normalizeH="0" baseline="0" noProof="0">
                <a:ln>
                  <a:noFill/>
                </a:ln>
                <a:solidFill>
                  <a:srgbClr val="CC3300"/>
                </a:solidFill>
                <a:effectLst>
                  <a:outerShdw blurRad="38100" dist="38100" dir="2700000" algn="tl">
                    <a:srgbClr val="000000">
                      <a:alpha val="43137"/>
                    </a:srgbClr>
                  </a:outerShdw>
                </a:effectLst>
                <a:uLnTx/>
                <a:uFillTx/>
                <a:latin typeface="Calibri"/>
                <a:ea typeface="+mn-ea"/>
                <a:cs typeface="Arial" pitchFamily="34" charset="0"/>
              </a:rPr>
              <a:t>PERSON ASSIGNED </a:t>
            </a:r>
            <a:r>
              <a:rPr kumimoji="0" lang="en-US" sz="1800" b="1" i="0" u="sng"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Calibri"/>
                <a:ea typeface="+mn-ea"/>
                <a:cs typeface="Arial" pitchFamily="34" charset="0"/>
              </a:rPr>
              <a:t>TO BE THE EDITOR OF A  CCSDS DOCUMENT ATTEND A BOOT CAMP.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itchFamily="34" charset="0"/>
              </a:rPr>
              <a:t>This week, Boot </a:t>
            </a:r>
            <a:r>
              <a:rPr kumimoji="0" lang="en-US" sz="1800" b="0" i="0" u="none" strike="noStrike" kern="1200" cap="none" spc="0" normalizeH="0" baseline="0" noProof="0">
                <a:ln>
                  <a:noFill/>
                </a:ln>
                <a:solidFill>
                  <a:srgbClr val="000000"/>
                </a:solidFill>
                <a:effectLst/>
                <a:uLnTx/>
                <a:uFillTx/>
                <a:latin typeface="Calibri"/>
                <a:ea typeface="+mn-ea"/>
                <a:cs typeface="Arial" pitchFamily="34" charset="0"/>
              </a:rPr>
              <a:t>Camp is scheduled for:</a:t>
            </a:r>
            <a:endParaRPr kumimoji="0" lang="en-US" sz="1800" b="0" i="0" u="none" strike="noStrike" kern="1200" cap="none" spc="0" normalizeH="0" baseline="0" noProof="0" dirty="0">
              <a:ln>
                <a:noFill/>
              </a:ln>
              <a:solidFill>
                <a:srgbClr val="000000"/>
              </a:solidFill>
              <a:effectLst/>
              <a:uLnTx/>
              <a:uFillTx/>
              <a:latin typeface="Calibri"/>
              <a:ea typeface="+mn-ea"/>
              <a:cs typeface="Arial" pitchFamily="34" charset="0"/>
            </a:endParaRPr>
          </a:p>
        </p:txBody>
      </p:sp>
      <p:grpSp>
        <p:nvGrpSpPr>
          <p:cNvPr id="27" name="Group 12"/>
          <p:cNvGrpSpPr>
            <a:grpSpLocks/>
          </p:cNvGrpSpPr>
          <p:nvPr/>
        </p:nvGrpSpPr>
        <p:grpSpPr bwMode="auto">
          <a:xfrm>
            <a:off x="1371600" y="5237166"/>
            <a:ext cx="6477000" cy="795040"/>
            <a:chOff x="1600200" y="5498068"/>
            <a:chExt cx="5943600" cy="795013"/>
          </a:xfrm>
        </p:grpSpPr>
        <p:sp>
          <p:nvSpPr>
            <p:cNvPr id="28" name="Rectangle 27"/>
            <p:cNvSpPr/>
            <p:nvPr/>
          </p:nvSpPr>
          <p:spPr>
            <a:xfrm>
              <a:off x="1600200" y="5831432"/>
              <a:ext cx="3048000" cy="46164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18FFD">
                      <a:lumMod val="75000"/>
                    </a:srgbClr>
                  </a:solidFill>
                  <a:effectLst>
                    <a:outerShdw blurRad="38100" dist="38100" dir="2700000" algn="tl">
                      <a:srgbClr val="000000">
                        <a:alpha val="43137"/>
                      </a:srgbClr>
                    </a:outerShdw>
                  </a:effectLst>
                  <a:uLnTx/>
                  <a:uFillTx/>
                  <a:latin typeface="Calibri"/>
                  <a:ea typeface="+mn-ea"/>
                  <a:cs typeface="Arial" pitchFamily="34" charset="0"/>
                </a:rPr>
                <a:t>Friday,     08:45- 12:30</a:t>
              </a:r>
            </a:p>
          </p:txBody>
        </p:sp>
        <p:sp>
          <p:nvSpPr>
            <p:cNvPr id="29" name="Rectangle 28"/>
            <p:cNvSpPr/>
            <p:nvPr/>
          </p:nvSpPr>
          <p:spPr>
            <a:xfrm>
              <a:off x="5105400" y="5831432"/>
              <a:ext cx="2438400" cy="46164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18FFD">
                      <a:lumMod val="75000"/>
                    </a:srgbClr>
                  </a:solidFill>
                  <a:effectLst>
                    <a:outerShdw blurRad="38100" dist="38100" dir="2700000" algn="tl">
                      <a:srgbClr val="000000">
                        <a:alpha val="43137"/>
                      </a:srgbClr>
                    </a:outerShdw>
                  </a:effectLst>
                  <a:uLnTx/>
                  <a:uFillTx/>
                  <a:latin typeface="Calibri"/>
                  <a:ea typeface="+mn-ea"/>
                  <a:cs typeface="Arial" pitchFamily="34" charset="0"/>
                </a:rPr>
                <a:t>Dining Room A</a:t>
              </a:r>
            </a:p>
          </p:txBody>
        </p:sp>
        <p:sp>
          <p:nvSpPr>
            <p:cNvPr id="30" name="Rectangle 29"/>
            <p:cNvSpPr/>
            <p:nvPr/>
          </p:nvSpPr>
          <p:spPr>
            <a:xfrm>
              <a:off x="1600200" y="5498068"/>
              <a:ext cx="2438400" cy="461947"/>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618FFD">
                      <a:lumMod val="75000"/>
                    </a:srgbClr>
                  </a:solidFill>
                  <a:effectLst>
                    <a:outerShdw blurRad="38100" dist="38100" dir="2700000" algn="tl">
                      <a:srgbClr val="000000">
                        <a:alpha val="43137"/>
                      </a:srgbClr>
                    </a:outerShdw>
                  </a:effectLst>
                  <a:uLnTx/>
                  <a:uFillTx/>
                  <a:latin typeface="Calibri"/>
                  <a:ea typeface="+mn-ea"/>
                  <a:cs typeface="Arial" pitchFamily="34" charset="0"/>
                </a:rPr>
                <a:t>Session</a:t>
              </a:r>
            </a:p>
          </p:txBody>
        </p:sp>
        <p:sp>
          <p:nvSpPr>
            <p:cNvPr id="31" name="Rectangle 30"/>
            <p:cNvSpPr/>
            <p:nvPr/>
          </p:nvSpPr>
          <p:spPr>
            <a:xfrm>
              <a:off x="5105400" y="5498068"/>
              <a:ext cx="2438400" cy="461947"/>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618FFD">
                      <a:lumMod val="75000"/>
                    </a:srgbClr>
                  </a:solidFill>
                  <a:effectLst>
                    <a:outerShdw blurRad="38100" dist="38100" dir="2700000" algn="tl">
                      <a:srgbClr val="000000">
                        <a:alpha val="43137"/>
                      </a:srgbClr>
                    </a:outerShdw>
                  </a:effectLst>
                  <a:uLnTx/>
                  <a:uFillTx/>
                  <a:latin typeface="Calibri"/>
                  <a:ea typeface="+mn-ea"/>
                  <a:cs typeface="Arial" pitchFamily="34" charset="0"/>
                </a:rPr>
                <a:t>Room</a:t>
              </a:r>
            </a:p>
          </p:txBody>
        </p:sp>
      </p:gr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715363"/>
            <a:ext cx="1219200" cy="1082040"/>
          </a:xfrm>
          <a:prstGeom prst="rect">
            <a:avLst/>
          </a:prstGeom>
          <a:noFill/>
          <a:ln w="1905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845" y="1793305"/>
            <a:ext cx="1600200" cy="10565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8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nvPr>
        </p:nvGraphicFramePr>
        <p:xfrm>
          <a:off x="152400" y="1066800"/>
          <a:ext cx="4680916" cy="33929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solidFill>
                  <a:schemeClr val="accent1">
                    <a:lumMod val="50000"/>
                  </a:schemeClr>
                </a:solidFill>
              </a:rPr>
              <a:t>CCSDS Overview </a:t>
            </a:r>
          </a:p>
        </p:txBody>
      </p:sp>
      <p:sp>
        <p:nvSpPr>
          <p:cNvPr id="10" name="Text Box 10"/>
          <p:cNvSpPr txBox="1">
            <a:spLocks noChangeArrowheads="1"/>
          </p:cNvSpPr>
          <p:nvPr/>
        </p:nvSpPr>
        <p:spPr bwMode="auto">
          <a:xfrm>
            <a:off x="5138556" y="838200"/>
            <a:ext cx="3484401" cy="321626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itchFamily="34" charset="0"/>
                <a:ea typeface="+mn-ea"/>
                <a:cs typeface="+mn-cs"/>
              </a:rPr>
              <a:t>Currently Active Publications: </a:t>
            </a:r>
            <a:r>
              <a:rPr kumimoji="0" lang="en-US" sz="2800" b="1" i="0" u="none" strike="noStrike" kern="1200" cap="none" spc="0" normalizeH="0" baseline="0" noProof="0" dirty="0">
                <a:ln>
                  <a:noFill/>
                </a:ln>
                <a:solidFill>
                  <a:srgbClr val="FF0000"/>
                </a:solidFill>
                <a:effectLst/>
                <a:uLnTx/>
                <a:uFillTx/>
                <a:latin typeface="Calibri" pitchFamily="34" charset="0"/>
                <a:ea typeface="+mn-ea"/>
                <a:cs typeface="+mn-cs"/>
              </a:rPr>
              <a:t>150</a:t>
            </a:r>
            <a:r>
              <a:rPr kumimoji="0" lang="en-US" sz="2800" b="1" i="0" u="none" strike="noStrike" kern="1200" cap="none" spc="0" normalizeH="0" baseline="0" noProof="0" dirty="0">
                <a:ln>
                  <a:noFill/>
                </a:ln>
                <a:solidFill>
                  <a:srgbClr val="002060"/>
                </a:solidFill>
                <a:effectLst/>
                <a:uLnTx/>
                <a:uFillTx/>
                <a:latin typeface="Calibri" pitchFamily="34" charset="0"/>
                <a:ea typeface="+mn-ea"/>
                <a:cs typeface="+mn-cs"/>
              </a:rPr>
              <a:t> </a:t>
            </a:r>
            <a:r>
              <a:rPr kumimoji="0" lang="en-US" sz="1600" b="1" i="1" u="none" strike="noStrike" kern="1200" cap="none" spc="0" normalizeH="0" baseline="0" noProof="0" dirty="0">
                <a:ln>
                  <a:noFill/>
                </a:ln>
                <a:solidFill>
                  <a:srgbClr val="002060"/>
                </a:solidFill>
                <a:effectLst/>
                <a:uLnTx/>
                <a:uFillTx/>
                <a:latin typeface="Calibri" pitchFamily="34" charset="0"/>
                <a:ea typeface="+mn-ea"/>
                <a:cs typeface="+mn-cs"/>
              </a:rPr>
              <a:t>Normative (Blue &amp; Magenta)</a:t>
            </a:r>
            <a:r>
              <a:rPr kumimoji="0" lang="en-US" sz="1600" b="1" i="0" u="none" strike="noStrike" kern="1200" cap="none" spc="0" normalizeH="0" baseline="0" noProof="0" dirty="0">
                <a:ln>
                  <a:noFill/>
                </a:ln>
                <a:solidFill>
                  <a:srgbClr val="002060"/>
                </a:solidFill>
                <a:effectLst/>
                <a:uLnTx/>
                <a:uFillTx/>
                <a:latin typeface="Calibri" pitchFamily="34" charset="0"/>
                <a:ea typeface="+mn-ea"/>
                <a:cs typeface="+mn-cs"/>
              </a:rPr>
              <a:t>: </a:t>
            </a:r>
            <a:r>
              <a:rPr kumimoji="0" lang="en-US" sz="1600" b="1" i="0" u="none" strike="noStrike" kern="1200" cap="none" spc="0" normalizeH="0" baseline="0" noProof="0" dirty="0">
                <a:ln>
                  <a:noFill/>
                </a:ln>
                <a:solidFill>
                  <a:srgbClr val="FF0000"/>
                </a:solidFill>
                <a:effectLst/>
                <a:uLnTx/>
                <a:uFillTx/>
                <a:latin typeface="Calibri" pitchFamily="34" charset="0"/>
                <a:ea typeface="+mn-ea"/>
                <a:cs typeface="+mn-cs"/>
              </a:rPr>
              <a:t>92</a:t>
            </a:r>
            <a:endParaRPr kumimoji="0" lang="en-US" sz="1600" b="1" i="0" u="none" strike="noStrike" kern="1200" cap="none" spc="0" normalizeH="0" baseline="0" noProof="0" dirty="0">
              <a:ln>
                <a:noFill/>
              </a:ln>
              <a:solidFill>
                <a:srgbClr val="00206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060"/>
                </a:solidFill>
                <a:effectLst/>
                <a:uLnTx/>
                <a:uFillTx/>
                <a:latin typeface="Calibri" pitchFamily="34" charset="0"/>
                <a:ea typeface="+mn-ea"/>
                <a:cs typeface="+mn-cs"/>
              </a:rPr>
              <a:t>Informative (Green)</a:t>
            </a:r>
            <a:r>
              <a:rPr kumimoji="0" lang="en-US" sz="1600" b="1" i="0" u="none" strike="noStrike" kern="1200" cap="none" spc="0" normalizeH="0" baseline="0" noProof="0" dirty="0">
                <a:ln>
                  <a:noFill/>
                </a:ln>
                <a:solidFill>
                  <a:srgbClr val="002060"/>
                </a:solidFill>
                <a:effectLst/>
                <a:uLnTx/>
                <a:uFillTx/>
                <a:latin typeface="Calibri" pitchFamily="34" charset="0"/>
                <a:ea typeface="+mn-ea"/>
                <a:cs typeface="+mn-cs"/>
              </a:rPr>
              <a:t>: </a:t>
            </a:r>
            <a:r>
              <a:rPr kumimoji="0" lang="en-US" sz="1600" b="1" i="0" u="none" strike="noStrike" kern="1200" cap="none" spc="0" normalizeH="0" baseline="0" noProof="0" dirty="0">
                <a:ln>
                  <a:noFill/>
                </a:ln>
                <a:solidFill>
                  <a:srgbClr val="FF0000"/>
                </a:solidFill>
                <a:effectLst/>
                <a:uLnTx/>
                <a:uFillTx/>
                <a:latin typeface="Calibri" pitchFamily="34" charset="0"/>
                <a:ea typeface="+mn-ea"/>
                <a:cs typeface="+mn-cs"/>
              </a:rPr>
              <a:t>58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mn-cs"/>
              </a:rPr>
              <a:t>Downloadable for free from </a:t>
            </a:r>
            <a:r>
              <a:rPr kumimoji="0" lang="en-US" sz="1800" b="1" i="0" u="none" strike="noStrike" kern="1200" cap="none" spc="0" normalizeH="0" baseline="0" noProof="0" dirty="0">
                <a:ln>
                  <a:noFill/>
                </a:ln>
                <a:solidFill>
                  <a:srgbClr val="FF0000"/>
                </a:solidFill>
                <a:effectLst/>
                <a:uLnTx/>
                <a:uFillTx/>
                <a:latin typeface="Calibri" pitchFamily="34" charset="0"/>
                <a:ea typeface="+mn-ea"/>
                <a:cs typeface="+mn-cs"/>
                <a:hlinkClick r:id="rId3"/>
              </a:rPr>
              <a:t>www.ccsds.org</a:t>
            </a:r>
            <a:r>
              <a:rPr kumimoji="0" lang="en-US" sz="1800" b="1" i="0" u="none" strike="noStrike" kern="1200" cap="none" spc="0" normalizeH="0" baseline="0" noProof="0" dirty="0">
                <a:ln>
                  <a:noFill/>
                </a:ln>
                <a:solidFill>
                  <a:srgbClr val="FF0000"/>
                </a:solidFill>
                <a:effectLst/>
                <a:uLnTx/>
                <a:uFillTx/>
                <a:latin typeface="Calibri" pitchFamily="34" charset="0"/>
                <a:ea typeface="+mn-ea"/>
                <a:cs typeface="+mn-cs"/>
              </a:rPr>
              <a:t>  </a:t>
            </a:r>
            <a:endParaRPr kumimoji="0" lang="en-US" sz="1200" b="1" i="0" u="none" strike="noStrike" kern="1200" cap="none" spc="0" normalizeH="0" baseline="0" noProof="0" dirty="0">
              <a:ln>
                <a:noFill/>
              </a:ln>
              <a:solidFill>
                <a:srgbClr val="00206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206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mn-cs"/>
              </a:rPr>
              <a:t>All major pubs since 1982: </a:t>
            </a:r>
            <a:r>
              <a:rPr kumimoji="0" lang="en-US" sz="1800" b="1" i="0" u="none" strike="noStrike" kern="1200" cap="none" spc="0" normalizeH="0" baseline="0" noProof="0" dirty="0">
                <a:ln>
                  <a:noFill/>
                </a:ln>
                <a:solidFill>
                  <a:srgbClr val="FF0000"/>
                </a:solidFill>
                <a:effectLst/>
                <a:uLnTx/>
                <a:uFillTx/>
                <a:latin typeface="Calibri" pitchFamily="34" charset="0"/>
                <a:ea typeface="+mn-ea"/>
                <a:cs typeface="+mn-cs"/>
              </a:rPr>
              <a:t>~366</a:t>
            </a: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itchFamily="34" charset="0"/>
                <a:ea typeface="+mn-ea"/>
                <a:cs typeface="+mn-cs"/>
              </a:rPr>
              <a:t>(Some were historical mission needs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itchFamily="34" charset="0"/>
                <a:ea typeface="+mn-ea"/>
                <a:cs typeface="+mn-cs"/>
              </a:rPr>
              <a:t>or superseded technology)</a:t>
            </a:r>
            <a:endParaRPr kumimoji="0" lang="en-US" sz="2400" b="1" i="0" u="none" strike="noStrike" kern="1200" cap="none" spc="0" normalizeH="0" baseline="0" noProof="0" dirty="0">
              <a:ln>
                <a:noFill/>
              </a:ln>
              <a:solidFill>
                <a:srgbClr val="002060"/>
              </a:solidFill>
              <a:effectLst/>
              <a:uLnTx/>
              <a:uFillTx/>
              <a:latin typeface="Calibri" pitchFamily="34" charset="0"/>
              <a:ea typeface="+mn-ea"/>
              <a:cs typeface="+mn-cs"/>
            </a:endParaRPr>
          </a:p>
        </p:txBody>
      </p:sp>
      <p:sp>
        <p:nvSpPr>
          <p:cNvPr id="11" name="Text Box 10"/>
          <p:cNvSpPr txBox="1">
            <a:spLocks noChangeArrowheads="1"/>
          </p:cNvSpPr>
          <p:nvPr/>
        </p:nvSpPr>
        <p:spPr bwMode="auto">
          <a:xfrm>
            <a:off x="0" y="4648200"/>
            <a:ext cx="3984016" cy="1200329"/>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1,094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space missions have adopted and used various CCSDS standards</a:t>
            </a:r>
          </a:p>
        </p:txBody>
      </p:sp>
      <p:sp>
        <p:nvSpPr>
          <p:cNvPr id="17" name="Text Box 10"/>
          <p:cNvSpPr txBox="1">
            <a:spLocks noChangeArrowheads="1"/>
          </p:cNvSpPr>
          <p:nvPr/>
        </p:nvSpPr>
        <p:spPr bwMode="auto">
          <a:xfrm>
            <a:off x="1295400" y="762000"/>
            <a:ext cx="2605650"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Active Publications</a:t>
            </a:r>
          </a:p>
        </p:txBody>
      </p:sp>
      <p:graphicFrame>
        <p:nvGraphicFramePr>
          <p:cNvPr id="13" name="Chart 12"/>
          <p:cNvGraphicFramePr>
            <a:graphicFrameLocks/>
          </p:cNvGraphicFramePr>
          <p:nvPr>
            <p:extLst/>
          </p:nvPr>
        </p:nvGraphicFramePr>
        <p:xfrm>
          <a:off x="4191000" y="4114800"/>
          <a:ext cx="48006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ounded Rectangular Callout 2"/>
          <p:cNvSpPr/>
          <p:nvPr/>
        </p:nvSpPr>
        <p:spPr bwMode="auto">
          <a:xfrm flipH="1">
            <a:off x="7400731" y="4054465"/>
            <a:ext cx="1295400" cy="501445"/>
          </a:xfrm>
          <a:prstGeom prst="wedgeRoundRectCallout">
            <a:avLst>
              <a:gd name="adj1" fmla="val -49645"/>
              <a:gd name="adj2" fmla="val 68082"/>
              <a:gd name="adj3" fmla="val 16667"/>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Revised by linking to SANA </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156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2"/>
          <p:cNvSpPr>
            <a:spLocks noGrp="1" noChangeArrowheads="1"/>
          </p:cNvSpPr>
          <p:nvPr>
            <p:ph type="title" idx="4294967295"/>
          </p:nvPr>
        </p:nvSpPr>
        <p:spPr bwMode="auto">
          <a:xfrm>
            <a:off x="874713" y="103485"/>
            <a:ext cx="7043737" cy="336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800" dirty="0">
                <a:solidFill>
                  <a:srgbClr val="000099"/>
                </a:solidFill>
                <a:effectLst>
                  <a:outerShdw blurRad="38100" dist="38100" dir="2700000" algn="tl">
                    <a:srgbClr val="000000">
                      <a:alpha val="43137"/>
                    </a:srgbClr>
                  </a:outerShdw>
                </a:effectLst>
              </a:rPr>
              <a:t>Members of the CESG</a:t>
            </a:r>
          </a:p>
        </p:txBody>
      </p:sp>
      <p:sp>
        <p:nvSpPr>
          <p:cNvPr id="171" name="Rectangle 170"/>
          <p:cNvSpPr/>
          <p:nvPr/>
        </p:nvSpPr>
        <p:spPr>
          <a:xfrm>
            <a:off x="6453845" y="730228"/>
            <a:ext cx="2534730" cy="3354765"/>
          </a:xfrm>
          <a:prstGeom prst="rect">
            <a:avLst/>
          </a:prstGeom>
          <a:solidFill>
            <a:srgbClr val="FFFF9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rPr>
              <a:t>Chair	</a:t>
            </a:r>
            <a:r>
              <a:rPr kumimoji="0" lang="en-US" sz="16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M. di Giulio</a:t>
            </a:r>
            <a:endPar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Deputy 	Wallace Tai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rPr>
              <a:t>SE Area	Peter Shames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Deputy	Hiroshi Takeuchi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rPr>
              <a:t>MOIMS 	Mario </a:t>
            </a:r>
            <a:r>
              <a:rPr kumimoji="0" lang="en-US" sz="1600" b="1" i="0" u="none" strike="noStrike" kern="1200" cap="none" spc="0" normalizeH="0" baseline="0" noProof="0" dirty="0" err="1">
                <a:ln>
                  <a:noFill/>
                </a:ln>
                <a:solidFill>
                  <a:srgbClr val="000099"/>
                </a:solidFill>
                <a:effectLst/>
                <a:uLnTx/>
                <a:uFillTx/>
                <a:latin typeface="Calibri" pitchFamily="34" charset="0"/>
                <a:ea typeface="+mn-ea"/>
                <a:cs typeface="Calibri" pitchFamily="34" charset="0"/>
              </a:rPr>
              <a:t>Merri</a:t>
            </a:r>
            <a:endPar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Deputy	Brigitte </a:t>
            </a:r>
            <a:r>
              <a:rPr kumimoji="0" lang="en-US" sz="1200" b="1" i="1" u="none" strike="noStrike" kern="1200" cap="none" spc="0" normalizeH="0" baseline="0" noProof="0" dirty="0" err="1">
                <a:ln>
                  <a:noFill/>
                </a:ln>
                <a:solidFill>
                  <a:srgbClr val="000099"/>
                </a:solidFill>
                <a:effectLst/>
                <a:uLnTx/>
                <a:uFillTx/>
                <a:latin typeface="Calibri" pitchFamily="34" charset="0"/>
                <a:ea typeface="+mn-ea"/>
                <a:cs typeface="Calibri" pitchFamily="34" charset="0"/>
              </a:rPr>
              <a:t>Behal</a:t>
            </a:r>
            <a:endPar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rPr>
              <a:t>CSS Area 	Erik Barkley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Deputy	Colin </a:t>
            </a:r>
            <a:r>
              <a:rPr kumimoji="0" lang="en-US" sz="1200" b="1" i="1" u="none" strike="noStrike" kern="1200" cap="none" spc="0" normalizeH="0" baseline="0" noProof="0" dirty="0" err="1">
                <a:ln>
                  <a:noFill/>
                </a:ln>
                <a:solidFill>
                  <a:srgbClr val="000099"/>
                </a:solidFill>
                <a:effectLst/>
                <a:uLnTx/>
                <a:uFillTx/>
                <a:latin typeface="Calibri" pitchFamily="34" charset="0"/>
                <a:ea typeface="+mn-ea"/>
                <a:cs typeface="Calibri" pitchFamily="34" charset="0"/>
              </a:rPr>
              <a:t>Haddow</a:t>
            </a:r>
            <a:endPar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rPr>
              <a:t>SLS Area 	G-P Calzolari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Deputy	Gilles Moury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rPr>
              <a:t>SIS Area 	Scott Burleigh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Deputy	</a:t>
            </a:r>
            <a:r>
              <a:rPr kumimoji="0" lang="en-US" sz="1200" b="1" i="1" u="none" strike="noStrike" kern="1200" cap="none" spc="0" normalizeH="0" baseline="0" noProof="0" dirty="0" err="1">
                <a:ln>
                  <a:noFill/>
                </a:ln>
                <a:solidFill>
                  <a:srgbClr val="000099"/>
                </a:solidFill>
                <a:effectLst/>
                <a:uLnTx/>
                <a:uFillTx/>
                <a:latin typeface="Calibri" pitchFamily="34" charset="0"/>
                <a:ea typeface="+mn-ea"/>
                <a:cs typeface="Calibri" pitchFamily="34" charset="0"/>
              </a:rPr>
              <a:t>Tomaso</a:t>
            </a:r>
            <a:r>
              <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 de Cola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rPr>
              <a:t>SOIS Area  J. Wilmot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99"/>
                </a:solidFill>
                <a:effectLst/>
                <a:uLnTx/>
                <a:uFillTx/>
                <a:latin typeface="Calibri" pitchFamily="34" charset="0"/>
                <a:ea typeface="+mn-ea"/>
                <a:cs typeface="Calibri" pitchFamily="34" charset="0"/>
              </a:rPr>
              <a:t>Deputy	X. He</a:t>
            </a:r>
            <a:endPar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99"/>
              </a:solidFill>
              <a:effectLst/>
              <a:uLnTx/>
              <a:uFillTx/>
              <a:latin typeface="Calibri" pitchFamily="34" charset="0"/>
              <a:ea typeface="+mn-ea"/>
              <a:cs typeface="Calibri" pitchFamily="34" charset="0"/>
            </a:endParaRPr>
          </a:p>
        </p:txBody>
      </p:sp>
      <p:grpSp>
        <p:nvGrpSpPr>
          <p:cNvPr id="27" name="Group 26"/>
          <p:cNvGrpSpPr/>
          <p:nvPr/>
        </p:nvGrpSpPr>
        <p:grpSpPr>
          <a:xfrm>
            <a:off x="193830" y="932675"/>
            <a:ext cx="5548490" cy="5031055"/>
            <a:chOff x="731500" y="1086295"/>
            <a:chExt cx="5548490" cy="5031055"/>
          </a:xfrm>
        </p:grpSpPr>
        <p:sp>
          <p:nvSpPr>
            <p:cNvPr id="201" name="AutoShape 5"/>
            <p:cNvSpPr>
              <a:spLocks noChangeArrowheads="1"/>
            </p:cNvSpPr>
            <p:nvPr/>
          </p:nvSpPr>
          <p:spPr bwMode="ltGray">
            <a:xfrm>
              <a:off x="808310" y="1086295"/>
              <a:ext cx="1261749" cy="704528"/>
            </a:xfrm>
            <a:prstGeom prst="roundRect">
              <a:avLst>
                <a:gd name="adj" fmla="val 32106"/>
              </a:avLst>
            </a:prstGeom>
            <a:solidFill>
              <a:srgbClr val="FF9933"/>
            </a:solidFill>
            <a:ln w="165100" algn="ctr">
              <a:solidFill>
                <a:srgbClr val="FF9933"/>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67" name="Group 166"/>
            <p:cNvGrpSpPr/>
            <p:nvPr/>
          </p:nvGrpSpPr>
          <p:grpSpPr>
            <a:xfrm>
              <a:off x="731500" y="1201510"/>
              <a:ext cx="5548490" cy="4915840"/>
              <a:chOff x="214064" y="587030"/>
              <a:chExt cx="8767755" cy="6563878"/>
            </a:xfrm>
          </p:grpSpPr>
          <p:grpSp>
            <p:nvGrpSpPr>
              <p:cNvPr id="2" name="Group 153"/>
              <p:cNvGrpSpPr/>
              <p:nvPr/>
            </p:nvGrpSpPr>
            <p:grpSpPr>
              <a:xfrm>
                <a:off x="625460" y="1725455"/>
                <a:ext cx="7794467" cy="2754522"/>
                <a:chOff x="648204" y="1970299"/>
                <a:chExt cx="7794467" cy="2754522"/>
              </a:xfrm>
            </p:grpSpPr>
            <p:cxnSp>
              <p:nvCxnSpPr>
                <p:cNvPr id="155"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6"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9"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1"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2"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3"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4" name="Freeform 16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 name="Group 140"/>
              <p:cNvGrpSpPr/>
              <p:nvPr/>
            </p:nvGrpSpPr>
            <p:grpSpPr>
              <a:xfrm>
                <a:off x="625460" y="1725455"/>
                <a:ext cx="7794467" cy="2754522"/>
                <a:chOff x="648204" y="1970299"/>
                <a:chExt cx="7794467" cy="2754522"/>
              </a:xfrm>
            </p:grpSpPr>
            <p:cxnSp>
              <p:nvCxnSpPr>
                <p:cNvPr id="45"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46"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8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8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9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1" name="Freeform 11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4"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35" name="Rounded Rectangle 234"/>
              <p:cNvSpPr/>
              <p:nvPr/>
            </p:nvSpPr>
            <p:spPr bwMode="auto">
              <a:xfrm>
                <a:off x="7236528" y="1432139"/>
                <a:ext cx="1386472" cy="5718767"/>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 name="Group 237"/>
              <p:cNvGrpSpPr/>
              <p:nvPr/>
            </p:nvGrpSpPr>
            <p:grpSpPr>
              <a:xfrm>
                <a:off x="7111406" y="5096575"/>
                <a:ext cx="1704944" cy="1110081"/>
                <a:chOff x="7111406" y="5282220"/>
                <a:chExt cx="1704944" cy="1110081"/>
              </a:xfrm>
            </p:grpSpPr>
            <p:sp>
              <p:nvSpPr>
                <p:cNvPr id="236" name="Text Box 162"/>
                <p:cNvSpPr txBox="1">
                  <a:spLocks noChangeArrowheads="1"/>
                </p:cNvSpPr>
                <p:nvPr/>
              </p:nvSpPr>
              <p:spPr bwMode="auto">
                <a:xfrm>
                  <a:off x="7111406" y="5714219"/>
                  <a:ext cx="1704944"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Data Archive Ingestion</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Navigation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Spacecraft Monitor &amp; Control</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err="1">
                      <a:ln>
                        <a:noFill/>
                      </a:ln>
                      <a:solidFill>
                        <a:srgbClr val="003399"/>
                      </a:solidFill>
                      <a:effectLst/>
                      <a:uLnTx/>
                      <a:uFillTx/>
                      <a:latin typeface="Arial" charset="0"/>
                      <a:ea typeface="+mn-ea"/>
                      <a:cs typeface="+mn-cs"/>
                    </a:rPr>
                    <a:t>Telerobotics</a:t>
                  </a:r>
                  <a:endParaRPr kumimoji="0" lang="en-US" sz="500" b="1" i="0" u="none" strike="noStrike" kern="1200" cap="none" spc="0" normalizeH="0" baseline="0" noProof="0" dirty="0">
                    <a:ln>
                      <a:noFill/>
                    </a:ln>
                    <a:solidFill>
                      <a:srgbClr val="003399"/>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Planning &amp; Scheduling</a:t>
                  </a:r>
                </a:p>
              </p:txBody>
            </p:sp>
            <p:sp>
              <p:nvSpPr>
                <p:cNvPr id="237" name="Rounded Rectangle 236"/>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Mission Ops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Info Mgt Services</a:t>
                  </a:r>
                </a:p>
              </p:txBody>
            </p:sp>
          </p:grpSp>
          <p:sp>
            <p:nvSpPr>
              <p:cNvPr id="213" name="Rounded Rectangle 212"/>
              <p:cNvSpPr/>
              <p:nvPr/>
            </p:nvSpPr>
            <p:spPr bwMode="auto">
              <a:xfrm>
                <a:off x="5546924" y="1445457"/>
                <a:ext cx="1529611" cy="5705451"/>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 name="Group 215"/>
              <p:cNvGrpSpPr/>
              <p:nvPr/>
            </p:nvGrpSpPr>
            <p:grpSpPr>
              <a:xfrm>
                <a:off x="5430255" y="5096575"/>
                <a:ext cx="1722175" cy="923636"/>
                <a:chOff x="5430255" y="5282220"/>
                <a:chExt cx="1965325" cy="923636"/>
              </a:xfrm>
            </p:grpSpPr>
            <p:sp>
              <p:nvSpPr>
                <p:cNvPr id="214" name="Text Box 166"/>
                <p:cNvSpPr txBox="1">
                  <a:spLocks noChangeArrowheads="1"/>
                </p:cNvSpPr>
                <p:nvPr/>
              </p:nvSpPr>
              <p:spPr bwMode="auto">
                <a:xfrm>
                  <a:off x="5430255" y="5712705"/>
                  <a:ext cx="1965325" cy="493151"/>
                </a:xfrm>
                <a:prstGeom prst="rect">
                  <a:avLst/>
                </a:prstGeom>
                <a:noFill/>
                <a:ln w="9525">
                  <a:noFill/>
                  <a:miter lim="800000"/>
                  <a:headEnd/>
                  <a:tailEnd/>
                </a:ln>
              </p:spPr>
              <p:txBody>
                <a:bodyPr>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Motion Imagery &amp; Apps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Delay Tolerant Networking</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Voice</a:t>
                  </a:r>
                </a:p>
                <a:p>
                  <a:pPr marL="112713" marR="0" lvl="0" indent="-112713" algn="l" defTabSz="914400" rtl="0" eaLnBrk="1" fontAlgn="base" latinLnBrk="0" hangingPunct="1">
                    <a:lnSpc>
                      <a:spcPct val="90000"/>
                    </a:lnSpc>
                    <a:spcBef>
                      <a:spcPct val="0"/>
                    </a:spcBef>
                    <a:spcAft>
                      <a:spcPct val="0"/>
                    </a:spcAft>
                    <a:buClr>
                      <a:srgbClr val="B7C6FE">
                        <a:lumMod val="50000"/>
                      </a:srgbClr>
                    </a:buClr>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CFDP Revisions</a:t>
                  </a:r>
                </a:p>
              </p:txBody>
            </p:sp>
            <p:sp>
              <p:nvSpPr>
                <p:cNvPr id="215" name="Rounded Rectangle 214"/>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 Internetworking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sp>
            <p:nvSpPr>
              <p:cNvPr id="133" name="Rounded Rectangle 132"/>
              <p:cNvSpPr/>
              <p:nvPr/>
            </p:nvSpPr>
            <p:spPr bwMode="auto">
              <a:xfrm>
                <a:off x="3875075" y="1445457"/>
                <a:ext cx="1386472" cy="5705451"/>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 name="Group 211"/>
              <p:cNvGrpSpPr/>
              <p:nvPr/>
            </p:nvGrpSpPr>
            <p:grpSpPr>
              <a:xfrm>
                <a:off x="3754281" y="5096575"/>
                <a:ext cx="1536456" cy="823875"/>
                <a:chOff x="3754281" y="5282220"/>
                <a:chExt cx="1536456" cy="823875"/>
              </a:xfrm>
            </p:grpSpPr>
            <p:sp>
              <p:nvSpPr>
                <p:cNvPr id="139" name="Text Box 162"/>
                <p:cNvSpPr txBox="1">
                  <a:spLocks noChangeArrowheads="1"/>
                </p:cNvSpPr>
                <p:nvPr/>
              </p:nvSpPr>
              <p:spPr bwMode="auto">
                <a:xfrm>
                  <a:off x="3754281" y="5705410"/>
                  <a:ext cx="1536456" cy="400685"/>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Service Management</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Transfer Services</a:t>
                  </a:r>
                </a:p>
              </p:txBody>
            </p:sp>
            <p:sp>
              <p:nvSpPr>
                <p:cNvPr id="209" name="Rounded Rectangle 208"/>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Cross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grpSp>
            <p:nvGrpSpPr>
              <p:cNvPr id="7" name="Group 209"/>
              <p:cNvGrpSpPr/>
              <p:nvPr/>
            </p:nvGrpSpPr>
            <p:grpSpPr>
              <a:xfrm>
                <a:off x="4087184" y="2390216"/>
                <a:ext cx="1678008" cy="1633054"/>
                <a:chOff x="4087184" y="2575861"/>
                <a:chExt cx="1678008" cy="1633054"/>
              </a:xfrm>
              <a:effectLst>
                <a:glow rad="63500">
                  <a:schemeClr val="accent4">
                    <a:satMod val="175000"/>
                    <a:alpha val="40000"/>
                  </a:schemeClr>
                </a:glow>
              </a:effectLst>
            </p:grpSpPr>
            <p:sp>
              <p:nvSpPr>
                <p:cNvPr id="205"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06"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07"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08"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8" name="Group 210"/>
              <p:cNvGrpSpPr/>
              <p:nvPr/>
            </p:nvGrpSpPr>
            <p:grpSpPr>
              <a:xfrm>
                <a:off x="4121277" y="2457731"/>
                <a:ext cx="1676215" cy="1449943"/>
                <a:chOff x="4111753" y="2643376"/>
                <a:chExt cx="1676215" cy="1449943"/>
              </a:xfrm>
            </p:grpSpPr>
            <p:sp>
              <p:nvSpPr>
                <p:cNvPr id="14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79" name="Rounded Rectangle 178"/>
              <p:cNvSpPr/>
              <p:nvPr/>
            </p:nvSpPr>
            <p:spPr bwMode="auto">
              <a:xfrm>
                <a:off x="2194349" y="1454335"/>
                <a:ext cx="1386472" cy="564529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9" name="Group 417"/>
              <p:cNvGrpSpPr>
                <a:grpSpLocks/>
              </p:cNvGrpSpPr>
              <p:nvPr/>
            </p:nvGrpSpPr>
            <p:grpSpPr bwMode="auto">
              <a:xfrm>
                <a:off x="1674579" y="1704565"/>
                <a:ext cx="2150350" cy="2930368"/>
                <a:chOff x="1423988" y="1019175"/>
                <a:chExt cx="2167767" cy="3427032"/>
              </a:xfrm>
              <a:effectLst>
                <a:glow rad="63500">
                  <a:schemeClr val="accent4">
                    <a:satMod val="175000"/>
                    <a:alpha val="40000"/>
                  </a:schemeClr>
                </a:glow>
              </a:effectLst>
            </p:grpSpPr>
            <p:sp>
              <p:nvSpPr>
                <p:cNvPr id="182"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83"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84"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85"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86"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87"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0" name="Group 200"/>
              <p:cNvGrpSpPr/>
              <p:nvPr/>
            </p:nvGrpSpPr>
            <p:grpSpPr>
              <a:xfrm>
                <a:off x="2052518" y="5096575"/>
                <a:ext cx="1684638" cy="1065413"/>
                <a:chOff x="2052518" y="5282220"/>
                <a:chExt cx="1684638" cy="1065413"/>
              </a:xfrm>
            </p:grpSpPr>
            <p:sp>
              <p:nvSpPr>
                <p:cNvPr id="180" name="Text Box 167"/>
                <p:cNvSpPr txBox="1">
                  <a:spLocks noChangeArrowheads="1"/>
                </p:cNvSpPr>
                <p:nvPr/>
              </p:nvSpPr>
              <p:spPr bwMode="auto">
                <a:xfrm>
                  <a:off x="2052518" y="5669551"/>
                  <a:ext cx="1684638"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RF &amp; Modulation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Coding &amp; Sync.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Multi/Hyper Data Comp.</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Link Protocols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Data Link 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Optical Communications</a:t>
                  </a:r>
                </a:p>
              </p:txBody>
            </p:sp>
            <p:sp>
              <p:nvSpPr>
                <p:cNvPr id="188" name="Rounded Rectangle 187"/>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 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sp>
            <p:nvSpPr>
              <p:cNvPr id="168" name="Rounded Rectangle 167"/>
              <p:cNvSpPr/>
              <p:nvPr/>
            </p:nvSpPr>
            <p:spPr bwMode="auto">
              <a:xfrm>
                <a:off x="509183" y="1449898"/>
                <a:ext cx="1386472" cy="5649730"/>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1" name="Group 176"/>
              <p:cNvGrpSpPr/>
              <p:nvPr/>
            </p:nvGrpSpPr>
            <p:grpSpPr>
              <a:xfrm>
                <a:off x="379400" y="5096575"/>
                <a:ext cx="1690996" cy="932603"/>
                <a:chOff x="379400" y="5282220"/>
                <a:chExt cx="1690996" cy="932603"/>
              </a:xfrm>
            </p:grpSpPr>
            <p:sp>
              <p:nvSpPr>
                <p:cNvPr id="169" name="Text Box 380"/>
                <p:cNvSpPr txBox="1">
                  <a:spLocks noChangeArrowheads="1"/>
                </p:cNvSpPr>
                <p:nvPr/>
              </p:nvSpPr>
              <p:spPr bwMode="auto">
                <a:xfrm>
                  <a:off x="379400" y="5680576"/>
                  <a:ext cx="1690996" cy="534247"/>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Onboard Wireless WG</a:t>
                  </a:r>
                  <a:endParaRPr kumimoji="0" lang="en-US" sz="500" b="1" i="0" u="none" strike="noStrike" kern="1200" cap="none" spc="0" normalizeH="0" baseline="0" noProof="0" dirty="0">
                    <a:ln>
                      <a:noFill/>
                    </a:ln>
                    <a:solidFill>
                      <a:srgbClr val="FF0000"/>
                    </a:solidFill>
                    <a:effectLst/>
                    <a:uLnTx/>
                    <a:uFillTx/>
                    <a:latin typeface="Arial" charset="0"/>
                    <a:ea typeface="+mn-ea"/>
                    <a:cs typeface="+mn-cs"/>
                  </a:endParaRP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Application Supt </a:t>
                  </a:r>
                  <a:r>
                    <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rPr>
                    <a:t>Services </a:t>
                  </a: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err="1">
                      <a:ln>
                        <a:noFill/>
                      </a:ln>
                      <a:solidFill>
                        <a:srgbClr val="618FFD">
                          <a:lumMod val="50000"/>
                        </a:srgbClr>
                      </a:solidFill>
                      <a:effectLst/>
                      <a:uLnTx/>
                      <a:uFillTx/>
                      <a:latin typeface="Arial" charset="0"/>
                      <a:ea typeface="+mn-ea"/>
                      <a:cs typeface="+mn-cs"/>
                    </a:rPr>
                    <a:t>Subnetwork</a:t>
                  </a:r>
                  <a:r>
                    <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rPr>
                    <a:t> Services </a:t>
                  </a:r>
                </a:p>
              </p:txBody>
            </p:sp>
            <p:sp>
              <p:nvSpPr>
                <p:cNvPr id="170" name="Rounded Rectangle 169"/>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Spacecraft Onboard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Interface Services</a:t>
                  </a:r>
                </a:p>
              </p:txBody>
            </p:sp>
          </p:grpSp>
          <p:grpSp>
            <p:nvGrpSpPr>
              <p:cNvPr id="12" name="Group 376"/>
              <p:cNvGrpSpPr>
                <a:grpSpLocks/>
              </p:cNvGrpSpPr>
              <p:nvPr/>
            </p:nvGrpSpPr>
            <p:grpSpPr bwMode="auto">
              <a:xfrm>
                <a:off x="649778" y="2702870"/>
                <a:ext cx="1937834" cy="1543286"/>
                <a:chOff x="457200" y="2195342"/>
                <a:chExt cx="1955006" cy="1805732"/>
              </a:xfrm>
              <a:effectLst>
                <a:glow rad="63500">
                  <a:schemeClr val="accent4">
                    <a:satMod val="175000"/>
                    <a:alpha val="40000"/>
                  </a:schemeClr>
                </a:glow>
              </a:effectLst>
            </p:grpSpPr>
            <p:sp>
              <p:nvSpPr>
                <p:cNvPr id="173" name="Rectangle 17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74" name="Rectangle 17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75" name="Rectangle 17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76" name="Rectangle 17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02" name="Rectangle 418"/>
              <p:cNvSpPr>
                <a:spLocks noChangeArrowheads="1"/>
              </p:cNvSpPr>
              <p:nvPr/>
            </p:nvSpPr>
            <p:spPr bwMode="auto">
              <a:xfrm rot="1717673">
                <a:off x="1490439" y="2536381"/>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03" name="Rectangle 419"/>
              <p:cNvSpPr>
                <a:spLocks noChangeArrowheads="1"/>
              </p:cNvSpPr>
              <p:nvPr/>
            </p:nvSpPr>
            <p:spPr bwMode="auto">
              <a:xfrm rot="19983654">
                <a:off x="1569108" y="3053205"/>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04" name="Rectangle 377"/>
              <p:cNvSpPr>
                <a:spLocks noChangeArrowheads="1"/>
              </p:cNvSpPr>
              <p:nvPr/>
            </p:nvSpPr>
            <p:spPr bwMode="auto">
              <a:xfrm>
                <a:off x="1603740" y="2193240"/>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3" name="Group 410"/>
              <p:cNvGrpSpPr/>
              <p:nvPr/>
            </p:nvGrpSpPr>
            <p:grpSpPr>
              <a:xfrm>
                <a:off x="6037820" y="2519377"/>
                <a:ext cx="1479482" cy="1285495"/>
                <a:chOff x="6482411" y="2137070"/>
                <a:chExt cx="997822" cy="1239689"/>
              </a:xfrm>
              <a:effectLst>
                <a:glow rad="63500">
                  <a:schemeClr val="accent4">
                    <a:satMod val="175000"/>
                    <a:alpha val="40000"/>
                  </a:schemeClr>
                </a:glow>
              </a:effectLst>
            </p:grpSpPr>
            <p:cxnSp>
              <p:nvCxnSpPr>
                <p:cNvPr id="218"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19"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20"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1"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4" name="Group 233"/>
              <p:cNvGrpSpPr/>
              <p:nvPr/>
            </p:nvGrpSpPr>
            <p:grpSpPr>
              <a:xfrm>
                <a:off x="766428" y="1798689"/>
                <a:ext cx="5004584" cy="2753626"/>
                <a:chOff x="766428" y="1984334"/>
                <a:chExt cx="5004584" cy="2753626"/>
              </a:xfrm>
            </p:grpSpPr>
            <p:sp>
              <p:nvSpPr>
                <p:cNvPr id="222"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3"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4"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5"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6"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7"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8"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9"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30"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31"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32"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5" name="Group 256"/>
              <p:cNvGrpSpPr/>
              <p:nvPr/>
            </p:nvGrpSpPr>
            <p:grpSpPr>
              <a:xfrm>
                <a:off x="648204" y="1784654"/>
                <a:ext cx="7794467" cy="2754522"/>
                <a:chOff x="648204" y="1970299"/>
                <a:chExt cx="7794467" cy="2754522"/>
              </a:xfrm>
            </p:grpSpPr>
            <p:grpSp>
              <p:nvGrpSpPr>
                <p:cNvPr id="16" name="Group 252"/>
                <p:cNvGrpSpPr/>
                <p:nvPr/>
              </p:nvGrpSpPr>
              <p:grpSpPr>
                <a:xfrm>
                  <a:off x="648204" y="1970299"/>
                  <a:ext cx="7794467" cy="2754522"/>
                  <a:chOff x="648204" y="1970299"/>
                  <a:chExt cx="7794467" cy="2754522"/>
                </a:xfrm>
              </p:grpSpPr>
              <p:grpSp>
                <p:nvGrpSpPr>
                  <p:cNvPr id="17" name="Group 411"/>
                  <p:cNvGrpSpPr/>
                  <p:nvPr/>
                </p:nvGrpSpPr>
                <p:grpSpPr>
                  <a:xfrm>
                    <a:off x="6021329" y="2708384"/>
                    <a:ext cx="1510576" cy="1288947"/>
                    <a:chOff x="6472886" y="2130009"/>
                    <a:chExt cx="1018793" cy="1243021"/>
                  </a:xfrm>
                  <a:effectLst/>
                </p:grpSpPr>
                <p:cxnSp>
                  <p:nvCxnSpPr>
                    <p:cNvPr id="24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4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4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44"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5"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7"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8"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9"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50"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51" name="Freeform 25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25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58" name="AutoShape 5"/>
              <p:cNvSpPr>
                <a:spLocks noChangeArrowheads="1"/>
              </p:cNvSpPr>
              <p:nvPr/>
            </p:nvSpPr>
            <p:spPr bwMode="ltGray">
              <a:xfrm>
                <a:off x="214064" y="1528757"/>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8" name="Group 166"/>
              <p:cNvGrpSpPr/>
              <p:nvPr/>
            </p:nvGrpSpPr>
            <p:grpSpPr>
              <a:xfrm>
                <a:off x="443118" y="1581859"/>
                <a:ext cx="8373232" cy="3360741"/>
                <a:chOff x="443118" y="1767504"/>
                <a:chExt cx="8373232" cy="3360741"/>
              </a:xfrm>
            </p:grpSpPr>
            <p:pic>
              <p:nvPicPr>
                <p:cNvPr id="53" name="Picture 52"/>
                <p:cNvPicPr>
                  <a:picLocks noChangeAspect="1"/>
                </p:cNvPicPr>
                <p:nvPr/>
              </p:nvPicPr>
              <p:blipFill>
                <a:blip r:embed="rId2"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4" name="Picture 53"/>
                <p:cNvPicPr>
                  <a:picLocks noChangeAspect="1"/>
                </p:cNvPicPr>
                <p:nvPr/>
              </p:nvPicPr>
              <p:blipFill>
                <a:blip r:embed="rId3"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1" name="Picture 9"/>
                <p:cNvPicPr>
                  <a:picLocks noChangeAspect="1" noChangeArrowheads="1"/>
                </p:cNvPicPr>
                <p:nvPr/>
              </p:nvPicPr>
              <p:blipFill>
                <a:blip r:embed="rId4"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02" name="Picture 101"/>
                <p:cNvPicPr>
                  <a:picLocks noChangeAspect="1"/>
                </p:cNvPicPr>
                <p:nvPr/>
              </p:nvPicPr>
              <p:blipFill>
                <a:blip r:embed="rId5"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3" name="Picture 102"/>
                <p:cNvPicPr>
                  <a:picLocks noChangeAspect="1"/>
                </p:cNvPicPr>
                <p:nvPr/>
              </p:nvPicPr>
              <p:blipFill>
                <a:blip r:embed="rId6"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4" name="Picture 103"/>
                <p:cNvPicPr>
                  <a:picLocks noChangeAspect="1"/>
                </p:cNvPicPr>
                <p:nvPr/>
              </p:nvPicPr>
              <p:blipFill>
                <a:blip r:embed="rId7"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5" name="Picture 104"/>
                <p:cNvPicPr>
                  <a:picLocks noChangeAspect="1"/>
                </p:cNvPicPr>
                <p:nvPr/>
              </p:nvPicPr>
              <p:blipFill>
                <a:blip r:embed="rId8"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6" name="Picture 105"/>
                <p:cNvPicPr>
                  <a:picLocks noChangeAspect="1"/>
                </p:cNvPicPr>
                <p:nvPr/>
              </p:nvPicPr>
              <p:blipFill>
                <a:blip r:embed="rId9"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7" name="Picture 10"/>
                <p:cNvPicPr>
                  <a:picLocks noChangeAspect="1" noChangeArrowheads="1"/>
                </p:cNvPicPr>
                <p:nvPr/>
              </p:nvPicPr>
              <p:blipFill>
                <a:blip r:embed="rId10"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08" name="Picture 107"/>
                <p:cNvPicPr>
                  <a:picLocks noChangeAspect="1"/>
                </p:cNvPicPr>
                <p:nvPr/>
              </p:nvPicPr>
              <p:blipFill>
                <a:blip r:embed="rId11"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9" name="Picture 108"/>
                <p:cNvPicPr>
                  <a:picLocks noChangeAspect="1"/>
                </p:cNvPicPr>
                <p:nvPr/>
              </p:nvPicPr>
              <p:blipFill>
                <a:blip r:embed="rId12"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0" name="Picture 109"/>
                <p:cNvPicPr>
                  <a:picLocks noChangeAspect="1"/>
                </p:cNvPicPr>
                <p:nvPr/>
              </p:nvPicPr>
              <p:blipFill>
                <a:blip r:embed="rId13"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9" name="Group 370"/>
                <p:cNvGrpSpPr/>
                <p:nvPr/>
              </p:nvGrpSpPr>
              <p:grpSpPr>
                <a:xfrm>
                  <a:off x="5481431" y="3562639"/>
                  <a:ext cx="1091856" cy="838100"/>
                  <a:chOff x="5774530" y="2719488"/>
                  <a:chExt cx="985837" cy="756721"/>
                </a:xfrm>
              </p:grpSpPr>
              <p:sp>
                <p:nvSpPr>
                  <p:cNvPr id="113" name="Rounded Rectangle 11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TextBox 113"/>
                  <p:cNvSpPr txBox="1">
                    <a:spLocks noChangeArrowheads="1"/>
                  </p:cNvSpPr>
                  <p:nvPr/>
                </p:nvSpPr>
                <p:spPr bwMode="auto">
                  <a:xfrm>
                    <a:off x="5774530" y="2719488"/>
                    <a:ext cx="985837" cy="25973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MISSION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pic>
                <p:nvPicPr>
                  <p:cNvPr id="115" name="Picture 114"/>
                  <p:cNvPicPr>
                    <a:picLocks noChangeAspect="1"/>
                  </p:cNvPicPr>
                  <p:nvPr/>
                </p:nvPicPr>
                <p:blipFill>
                  <a:blip r:embed="rId14" cstate="print"/>
                  <a:stretch>
                    <a:fillRect/>
                  </a:stretch>
                </p:blipFill>
                <p:spPr>
                  <a:xfrm>
                    <a:off x="5903003" y="2977442"/>
                    <a:ext cx="716872" cy="498767"/>
                  </a:xfrm>
                  <a:prstGeom prst="roundRect">
                    <a:avLst/>
                  </a:prstGeom>
                  <a:ln w="25400">
                    <a:solidFill>
                      <a:srgbClr val="FF33CC"/>
                    </a:solidFill>
                  </a:ln>
                  <a:effectLst/>
                </p:spPr>
              </p:pic>
            </p:grpSp>
            <p:grpSp>
              <p:nvGrpSpPr>
                <p:cNvPr id="20" name="Group 371"/>
                <p:cNvGrpSpPr/>
                <p:nvPr/>
              </p:nvGrpSpPr>
              <p:grpSpPr>
                <a:xfrm>
                  <a:off x="5469524" y="2171989"/>
                  <a:ext cx="1082256" cy="828574"/>
                  <a:chOff x="5791199" y="1466951"/>
                  <a:chExt cx="985837" cy="754756"/>
                </a:xfrm>
              </p:grpSpPr>
              <p:sp>
                <p:nvSpPr>
                  <p:cNvPr id="117" name="Rounded Rectangle 116"/>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118" name="Picture 117"/>
                  <p:cNvPicPr>
                    <a:picLocks noChangeAspect="1"/>
                  </p:cNvPicPr>
                  <p:nvPr/>
                </p:nvPicPr>
                <p:blipFill>
                  <a:blip r:embed="rId15" cstate="print"/>
                  <a:stretch>
                    <a:fillRect/>
                  </a:stretch>
                </p:blipFill>
                <p:spPr>
                  <a:xfrm>
                    <a:off x="5924790" y="1721744"/>
                    <a:ext cx="708886" cy="472591"/>
                  </a:xfrm>
                  <a:prstGeom prst="roundRect">
                    <a:avLst/>
                  </a:prstGeom>
                  <a:ln w="25400">
                    <a:solidFill>
                      <a:srgbClr val="FF33CC"/>
                    </a:solidFill>
                  </a:ln>
                  <a:effectLst/>
                </p:spPr>
              </p:pic>
              <p:sp>
                <p:nvSpPr>
                  <p:cNvPr id="119" name="TextBox 118"/>
                  <p:cNvSpPr txBox="1">
                    <a:spLocks noChangeArrowheads="1"/>
                  </p:cNvSpPr>
                  <p:nvPr/>
                </p:nvSpPr>
                <p:spPr bwMode="auto">
                  <a:xfrm>
                    <a:off x="5791199" y="1466951"/>
                    <a:ext cx="985837" cy="26204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MISSION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grpSp>
            <p:grpSp>
              <p:nvGrpSpPr>
                <p:cNvPr id="21" name="Group 384"/>
                <p:cNvGrpSpPr/>
                <p:nvPr/>
              </p:nvGrpSpPr>
              <p:grpSpPr>
                <a:xfrm>
                  <a:off x="7314994" y="2186277"/>
                  <a:ext cx="1082256" cy="742848"/>
                  <a:chOff x="7022953" y="1815770"/>
                  <a:chExt cx="1082256" cy="742848"/>
                </a:xfrm>
              </p:grpSpPr>
              <p:sp>
                <p:nvSpPr>
                  <p:cNvPr id="121" name="Rounded Rectangle 12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TextBox 121"/>
                  <p:cNvSpPr txBox="1">
                    <a:spLocks noChangeArrowheads="1"/>
                  </p:cNvSpPr>
                  <p:nvPr/>
                </p:nvSpPr>
                <p:spPr bwMode="auto">
                  <a:xfrm>
                    <a:off x="7022953" y="1815770"/>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End Users</a:t>
                    </a:r>
                  </a:p>
                </p:txBody>
              </p:sp>
              <p:pic>
                <p:nvPicPr>
                  <p:cNvPr id="123" name="Picture 122"/>
                  <p:cNvPicPr>
                    <a:picLocks noChangeAspect="1"/>
                  </p:cNvPicPr>
                  <p:nvPr/>
                </p:nvPicPr>
                <p:blipFill>
                  <a:blip r:embed="rId16"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22" name="Group 389"/>
                <p:cNvGrpSpPr/>
                <p:nvPr/>
              </p:nvGrpSpPr>
              <p:grpSpPr>
                <a:xfrm>
                  <a:off x="7300707" y="3681710"/>
                  <a:ext cx="1082256" cy="742848"/>
                  <a:chOff x="7111060" y="3099264"/>
                  <a:chExt cx="1082256" cy="742848"/>
                </a:xfrm>
              </p:grpSpPr>
              <p:sp>
                <p:nvSpPr>
                  <p:cNvPr id="125" name="Rounded Rectangle 124"/>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6" name="TextBox 125"/>
                  <p:cNvSpPr txBox="1">
                    <a:spLocks noChangeArrowheads="1"/>
                  </p:cNvSpPr>
                  <p:nvPr/>
                </p:nvSpPr>
                <p:spPr bwMode="auto">
                  <a:xfrm>
                    <a:off x="7111060" y="309926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End Users</a:t>
                    </a:r>
                  </a:p>
                </p:txBody>
              </p:sp>
              <p:pic>
                <p:nvPicPr>
                  <p:cNvPr id="127" name="Picture 126"/>
                  <p:cNvPicPr>
                    <a:picLocks noChangeAspect="1"/>
                  </p:cNvPicPr>
                  <p:nvPr/>
                </p:nvPicPr>
                <p:blipFill>
                  <a:blip r:embed="rId17" cstate="print"/>
                  <a:stretch>
                    <a:fillRect/>
                  </a:stretch>
                </p:blipFill>
                <p:spPr>
                  <a:xfrm>
                    <a:off x="7250905" y="3283744"/>
                    <a:ext cx="811223" cy="545994"/>
                  </a:xfrm>
                  <a:prstGeom prst="roundRect">
                    <a:avLst/>
                  </a:prstGeom>
                  <a:ln w="25400">
                    <a:solidFill>
                      <a:srgbClr val="FF0000"/>
                    </a:solidFill>
                  </a:ln>
                  <a:effectLst/>
                </p:spPr>
              </p:pic>
            </p:grpSp>
            <p:grpSp>
              <p:nvGrpSpPr>
                <p:cNvPr id="23" name="Group 394"/>
                <p:cNvGrpSpPr/>
                <p:nvPr/>
              </p:nvGrpSpPr>
              <p:grpSpPr>
                <a:xfrm>
                  <a:off x="7734094" y="3038763"/>
                  <a:ext cx="1082256" cy="589295"/>
                  <a:chOff x="7818290" y="2544430"/>
                  <a:chExt cx="1082256" cy="589295"/>
                </a:xfrm>
              </p:grpSpPr>
              <p:grpSp>
                <p:nvGrpSpPr>
                  <p:cNvPr id="24" name="Group 390"/>
                  <p:cNvGrpSpPr/>
                  <p:nvPr/>
                </p:nvGrpSpPr>
                <p:grpSpPr>
                  <a:xfrm>
                    <a:off x="7818290" y="2544430"/>
                    <a:ext cx="1082256" cy="589295"/>
                    <a:chOff x="7032478" y="1901494"/>
                    <a:chExt cx="1082256" cy="589295"/>
                  </a:xfrm>
                </p:grpSpPr>
                <p:sp>
                  <p:nvSpPr>
                    <p:cNvPr id="131" name="Rounded Rectangle 130"/>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TextBox 131"/>
                    <p:cNvSpPr txBox="1">
                      <a:spLocks noChangeArrowheads="1"/>
                    </p:cNvSpPr>
                    <p:nvPr/>
                  </p:nvSpPr>
                  <p:spPr bwMode="auto">
                    <a:xfrm>
                      <a:off x="7032478" y="190149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Applications/Archives</a:t>
                      </a:r>
                    </a:p>
                  </p:txBody>
                </p:sp>
              </p:grpSp>
              <p:pic>
                <p:nvPicPr>
                  <p:cNvPr id="130" name="Picture 129"/>
                  <p:cNvPicPr>
                    <a:picLocks noChangeAspect="1"/>
                  </p:cNvPicPr>
                  <p:nvPr/>
                </p:nvPicPr>
                <p:blipFill>
                  <a:blip r:embed="rId18" cstate="print"/>
                  <a:stretch>
                    <a:fillRect/>
                  </a:stretch>
                </p:blipFill>
                <p:spPr>
                  <a:xfrm>
                    <a:off x="7960253" y="2726178"/>
                    <a:ext cx="788460" cy="383735"/>
                  </a:xfrm>
                  <a:prstGeom prst="roundRect">
                    <a:avLst/>
                  </a:prstGeom>
                  <a:ln w="25400">
                    <a:solidFill>
                      <a:srgbClr val="FF0000"/>
                    </a:solidFill>
                  </a:ln>
                  <a:effectLst/>
                </p:spPr>
              </p:pic>
            </p:grpSp>
            <p:pic>
              <p:nvPicPr>
                <p:cNvPr id="135" name="Picture 134"/>
                <p:cNvPicPr>
                  <a:picLocks noChangeAspect="1"/>
                </p:cNvPicPr>
                <p:nvPr/>
              </p:nvPicPr>
              <p:blipFill>
                <a:blip r:embed="rId19" cstate="print"/>
                <a:stretch>
                  <a:fillRect/>
                </a:stretch>
              </p:blipFill>
              <p:spPr>
                <a:xfrm>
                  <a:off x="3732093" y="3568301"/>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6" name="Picture 135"/>
                <p:cNvPicPr>
                  <a:picLocks noChangeAspect="1"/>
                </p:cNvPicPr>
                <p:nvPr/>
              </p:nvPicPr>
              <p:blipFill>
                <a:blip r:embed="rId20"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5" name="Group 272"/>
              <p:cNvGrpSpPr/>
              <p:nvPr/>
            </p:nvGrpSpPr>
            <p:grpSpPr>
              <a:xfrm>
                <a:off x="4620835" y="587030"/>
                <a:ext cx="4360984" cy="1322463"/>
                <a:chOff x="4620835" y="772675"/>
                <a:chExt cx="4360984" cy="1322463"/>
              </a:xfrm>
            </p:grpSpPr>
            <p:grpSp>
              <p:nvGrpSpPr>
                <p:cNvPr id="26" name="Group 264"/>
                <p:cNvGrpSpPr/>
                <p:nvPr/>
              </p:nvGrpSpPr>
              <p:grpSpPr>
                <a:xfrm>
                  <a:off x="4620835" y="772676"/>
                  <a:ext cx="4360984" cy="1322462"/>
                  <a:chOff x="4620835" y="772676"/>
                  <a:chExt cx="4360984" cy="1322462"/>
                </a:xfrm>
              </p:grpSpPr>
              <p:sp>
                <p:nvSpPr>
                  <p:cNvPr id="259" name="AutoShape 5"/>
                  <p:cNvSpPr>
                    <a:spLocks noChangeArrowheads="1"/>
                  </p:cNvSpPr>
                  <p:nvPr/>
                </p:nvSpPr>
                <p:spPr bwMode="ltGray">
                  <a:xfrm>
                    <a:off x="5251151" y="772676"/>
                    <a:ext cx="36797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60" name="Text Box 379"/>
                  <p:cNvSpPr txBox="1">
                    <a:spLocks noChangeArrowheads="1"/>
                  </p:cNvSpPr>
                  <p:nvPr/>
                </p:nvSpPr>
                <p:spPr bwMode="auto">
                  <a:xfrm>
                    <a:off x="6655644" y="1163009"/>
                    <a:ext cx="2326175" cy="493151"/>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Delta-DOR</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System Architecture</a:t>
                    </a:r>
                    <a:endParaRPr kumimoji="0" lang="en-US" sz="500" b="1" i="0" u="none" strike="noStrike" kern="1200" cap="none" spc="0" normalizeH="0" baseline="0" noProof="0" dirty="0">
                      <a:ln>
                        <a:noFill/>
                      </a:ln>
                      <a:solidFill>
                        <a:srgbClr val="FF9933"/>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Tx/>
                      <a:buNone/>
                      <a:tabLst/>
                      <a:defRPr/>
                    </a:pP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p:txBody>
              </p:sp>
              <p:sp>
                <p:nvSpPr>
                  <p:cNvPr id="261" name="Arc 260"/>
                  <p:cNvSpPr/>
                  <p:nvPr/>
                </p:nvSpPr>
                <p:spPr bwMode="auto">
                  <a:xfrm rot="5400000">
                    <a:off x="4616397" y="1084795"/>
                    <a:ext cx="639191" cy="630316"/>
                  </a:xfrm>
                  <a:prstGeom prst="arc">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62" name="Straight Connector 261"/>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266" name="Rounded Rectangle 26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Systems Engineering</a:t>
                  </a:r>
                </a:p>
              </p:txBody>
            </p:sp>
          </p:grpSp>
        </p:grpSp>
        <p:pic>
          <p:nvPicPr>
            <p:cNvPr id="181" name="Picture 2"/>
            <p:cNvPicPr>
              <a:picLocks noChangeAspect="1" noChangeArrowheads="1"/>
            </p:cNvPicPr>
            <p:nvPr/>
          </p:nvPicPr>
          <p:blipFill>
            <a:blip r:embed="rId21" cstate="print">
              <a:lum bright="30000" contrast="30000"/>
            </a:blip>
            <a:srcRect/>
            <a:stretch>
              <a:fillRect/>
            </a:stretch>
          </p:blipFill>
          <p:spPr bwMode="auto">
            <a:xfrm>
              <a:off x="2029821" y="5472479"/>
              <a:ext cx="355555" cy="524893"/>
            </a:xfrm>
            <a:prstGeom prst="rect">
              <a:avLst/>
            </a:prstGeom>
            <a:noFill/>
            <a:ln w="9525">
              <a:noFill/>
              <a:miter lim="800000"/>
              <a:headEnd/>
              <a:tailEnd/>
            </a:ln>
          </p:spPr>
        </p:pic>
        <p:pic>
          <p:nvPicPr>
            <p:cNvPr id="189" name="Picture 38" descr="Gilles Moury">
              <a:hlinkClick r:id="rId22"/>
            </p:cNvPr>
            <p:cNvPicPr>
              <a:picLocks noChangeAspect="1" noChangeArrowheads="1"/>
            </p:cNvPicPr>
            <p:nvPr/>
          </p:nvPicPr>
          <p:blipFill>
            <a:blip r:embed="rId23" cstate="print"/>
            <a:srcRect/>
            <a:stretch>
              <a:fillRect/>
            </a:stretch>
          </p:blipFill>
          <p:spPr bwMode="auto">
            <a:xfrm>
              <a:off x="2421320" y="5486864"/>
              <a:ext cx="377348" cy="504952"/>
            </a:xfrm>
            <a:prstGeom prst="rect">
              <a:avLst/>
            </a:prstGeom>
            <a:noFill/>
            <a:ln w="9525">
              <a:noFill/>
              <a:miter lim="800000"/>
              <a:headEnd/>
              <a:tailEnd/>
            </a:ln>
          </p:spPr>
        </p:pic>
        <p:pic>
          <p:nvPicPr>
            <p:cNvPr id="190" name="Picture 40" descr="Dai Stanton">
              <a:hlinkClick r:id="rId24"/>
            </p:cNvPr>
            <p:cNvPicPr>
              <a:picLocks noChangeAspect="1" noChangeArrowheads="1"/>
            </p:cNvPicPr>
            <p:nvPr/>
          </p:nvPicPr>
          <p:blipFill>
            <a:blip r:embed="rId25" cstate="print">
              <a:lum bright="20000" contrast="30000"/>
            </a:blip>
            <a:srcRect/>
            <a:stretch>
              <a:fillRect/>
            </a:stretch>
          </p:blipFill>
          <p:spPr bwMode="auto">
            <a:xfrm>
              <a:off x="4533595" y="5535410"/>
              <a:ext cx="334947" cy="466725"/>
            </a:xfrm>
            <a:prstGeom prst="rect">
              <a:avLst/>
            </a:prstGeom>
            <a:noFill/>
            <a:ln w="9525">
              <a:noFill/>
              <a:miter lim="800000"/>
              <a:headEnd/>
              <a:tailEnd/>
            </a:ln>
          </p:spPr>
        </p:pic>
        <p:pic>
          <p:nvPicPr>
            <p:cNvPr id="191" name="Picture 31" descr="Takahiro Yamada">
              <a:hlinkClick r:id="rId26"/>
            </p:cNvPr>
            <p:cNvPicPr>
              <a:picLocks noChangeAspect="1" noChangeArrowheads="1"/>
            </p:cNvPicPr>
            <p:nvPr/>
          </p:nvPicPr>
          <p:blipFill>
            <a:blip r:embed="rId27" cstate="print">
              <a:lum bright="20000"/>
            </a:blip>
            <a:srcRect/>
            <a:stretch>
              <a:fillRect/>
            </a:stretch>
          </p:blipFill>
          <p:spPr bwMode="auto">
            <a:xfrm>
              <a:off x="4418380" y="1316725"/>
              <a:ext cx="339708" cy="414338"/>
            </a:xfrm>
            <a:prstGeom prst="rect">
              <a:avLst/>
            </a:prstGeom>
            <a:noFill/>
            <a:ln w="9525">
              <a:noFill/>
              <a:miter lim="800000"/>
              <a:headEnd/>
              <a:tailEnd/>
            </a:ln>
          </p:spPr>
        </p:pic>
        <p:pic>
          <p:nvPicPr>
            <p:cNvPr id="192" name="Picture 33" descr="ErikBarkleySmall"/>
            <p:cNvPicPr>
              <a:picLocks noChangeAspect="1" noChangeArrowheads="1"/>
            </p:cNvPicPr>
            <p:nvPr/>
          </p:nvPicPr>
          <p:blipFill>
            <a:blip r:embed="rId28" cstate="print"/>
            <a:srcRect/>
            <a:stretch>
              <a:fillRect/>
            </a:stretch>
          </p:blipFill>
          <p:spPr bwMode="auto">
            <a:xfrm>
              <a:off x="3061604" y="5410178"/>
              <a:ext cx="410927" cy="589025"/>
            </a:xfrm>
            <a:prstGeom prst="rect">
              <a:avLst/>
            </a:prstGeom>
            <a:noFill/>
            <a:ln w="9525">
              <a:noFill/>
              <a:miter lim="800000"/>
              <a:headEnd/>
              <a:tailEnd/>
            </a:ln>
          </p:spPr>
        </p:pic>
        <p:pic>
          <p:nvPicPr>
            <p:cNvPr id="195" name="Picture 30" descr="Peter M. Shames ">
              <a:hlinkClick r:id="rId29"/>
            </p:cNvPr>
            <p:cNvPicPr>
              <a:picLocks noChangeAspect="1" noChangeArrowheads="1"/>
            </p:cNvPicPr>
            <p:nvPr/>
          </p:nvPicPr>
          <p:blipFill>
            <a:blip r:embed="rId30" cstate="print"/>
            <a:srcRect/>
            <a:stretch>
              <a:fillRect/>
            </a:stretch>
          </p:blipFill>
          <p:spPr bwMode="auto">
            <a:xfrm>
              <a:off x="3995925" y="1316725"/>
              <a:ext cx="333359" cy="434975"/>
            </a:xfrm>
            <a:prstGeom prst="rect">
              <a:avLst/>
            </a:prstGeom>
            <a:noFill/>
            <a:ln w="9525">
              <a:noFill/>
              <a:miter lim="800000"/>
              <a:headEnd/>
              <a:tailEnd/>
            </a:ln>
          </p:spPr>
        </p:pic>
        <p:pic>
          <p:nvPicPr>
            <p:cNvPr id="197" name="Picture 1"/>
            <p:cNvPicPr>
              <a:picLocks noChangeAspect="1" noChangeArrowheads="1"/>
            </p:cNvPicPr>
            <p:nvPr/>
          </p:nvPicPr>
          <p:blipFill>
            <a:blip r:embed="rId31" cstate="print"/>
            <a:srcRect/>
            <a:stretch>
              <a:fillRect/>
            </a:stretch>
          </p:blipFill>
          <p:spPr bwMode="auto">
            <a:xfrm>
              <a:off x="957341" y="1257409"/>
              <a:ext cx="370026" cy="493368"/>
            </a:xfrm>
            <a:prstGeom prst="rect">
              <a:avLst/>
            </a:prstGeom>
            <a:noFill/>
            <a:ln w="9525">
              <a:noFill/>
              <a:miter lim="800000"/>
              <a:headEnd/>
              <a:tailEnd/>
            </a:ln>
          </p:spPr>
        </p:pic>
      </p:grpSp>
      <p:sp>
        <p:nvSpPr>
          <p:cNvPr id="199" name="Rounded Rectangle 198"/>
          <p:cNvSpPr/>
          <p:nvPr/>
        </p:nvSpPr>
        <p:spPr bwMode="auto">
          <a:xfrm>
            <a:off x="633181" y="845443"/>
            <a:ext cx="634577" cy="234191"/>
          </a:xfrm>
          <a:prstGeom prst="roundRect">
            <a:avLst>
              <a:gd name="adj" fmla="val 16667"/>
            </a:avLst>
          </a:prstGeom>
          <a:solidFill>
            <a:srgbClr val="D27D00"/>
          </a:solidFill>
          <a:ln>
            <a:noFill/>
            <a:headEnd/>
            <a:tailEnd/>
          </a:ln>
        </p:spPr>
        <p:style>
          <a:lnRef idx="1">
            <a:schemeClr val="dk1"/>
          </a:lnRef>
          <a:fillRef idx="2">
            <a:schemeClr val="dk1"/>
          </a:fillRef>
          <a:effectRef idx="1">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CESG Chairs</a:t>
            </a:r>
          </a:p>
        </p:txBody>
      </p:sp>
      <p:pic>
        <p:nvPicPr>
          <p:cNvPr id="4071426"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648810" y="5349250"/>
            <a:ext cx="353680" cy="51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71427"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879271" y="1153888"/>
            <a:ext cx="334397" cy="45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71431" name="Picture 7"/>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1874" t="-10575" r="30460" b="-7447"/>
          <a:stretch/>
        </p:blipFill>
        <p:spPr bwMode="auto">
          <a:xfrm>
            <a:off x="5002490" y="5334000"/>
            <a:ext cx="483910" cy="56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71432" name="Picture 8"/>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984360" y="5349250"/>
            <a:ext cx="472425" cy="47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193" descr="Tai smile2 img-1843.jpg"/>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51163" y="1152683"/>
            <a:ext cx="375250" cy="460636"/>
          </a:xfrm>
          <a:prstGeom prst="rect">
            <a:avLst/>
          </a:prstGeom>
        </p:spPr>
      </p:pic>
      <p:pic>
        <p:nvPicPr>
          <p:cNvPr id="1026" name="Picture 2" descr="Scott Burleigh"/>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587297" y="5333244"/>
            <a:ext cx="346499" cy="500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nathan Wilmot"/>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9671" y="5333244"/>
            <a:ext cx="366260" cy="531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iongwen H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29644" y="5331397"/>
            <a:ext cx="362716" cy="5829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020913" y="779055"/>
            <a:ext cx="938077" cy="584775"/>
          </a:xfrm>
          <a:prstGeom prst="rect">
            <a:avLst/>
          </a:prstGeom>
          <a:solidFill>
            <a:srgbClr val="FFFF00"/>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mn-ea"/>
                <a:cs typeface="+mn-cs"/>
              </a:rPr>
              <a:t>6 Areas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mn-ea"/>
                <a:cs typeface="+mn-cs"/>
              </a:rPr>
              <a:t>23 WGs</a:t>
            </a:r>
          </a:p>
        </p:txBody>
      </p:sp>
      <p:sp>
        <p:nvSpPr>
          <p:cNvPr id="30" name="AutoShape 8" descr="Risultati immagini per semaphore r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AutoShape 10" descr="Risultati immagini per semaphore r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28" name="Picture 27"/>
          <p:cNvPicPr>
            <a:picLocks noChangeAspect="1"/>
          </p:cNvPicPr>
          <p:nvPr/>
        </p:nvPicPr>
        <p:blipFill rotWithShape="1">
          <a:blip r:embed="rId40" cstate="print">
            <a:extLst>
              <a:ext uri="{28A0092B-C50C-407E-A947-70E740481C1C}">
                <a14:useLocalDpi xmlns:a14="http://schemas.microsoft.com/office/drawing/2010/main" val="0"/>
              </a:ext>
            </a:extLst>
          </a:blip>
          <a:srcRect t="18132"/>
          <a:stretch/>
        </p:blipFill>
        <p:spPr>
          <a:xfrm>
            <a:off x="2937717" y="5262828"/>
            <a:ext cx="467183" cy="558847"/>
          </a:xfrm>
          <a:prstGeom prst="rect">
            <a:avLst/>
          </a:prstGeom>
        </p:spPr>
      </p:pic>
    </p:spTree>
    <p:extLst>
      <p:ext uri="{BB962C8B-B14F-4D97-AF65-F5344CB8AC3E}">
        <p14:creationId xmlns:p14="http://schemas.microsoft.com/office/powerpoint/2010/main" val="96504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CESG / CMC Poll Statistics since Nov 2017 </a:t>
            </a:r>
          </a:p>
        </p:txBody>
      </p:sp>
      <p:sp>
        <p:nvSpPr>
          <p:cNvPr id="3" name="Content Placeholder 2"/>
          <p:cNvSpPr>
            <a:spLocks noGrp="1"/>
          </p:cNvSpPr>
          <p:nvPr>
            <p:ph idx="1"/>
          </p:nvPr>
        </p:nvSpPr>
        <p:spPr>
          <a:xfrm>
            <a:off x="444398" y="1124700"/>
            <a:ext cx="8229600" cy="4525963"/>
          </a:xfrm>
        </p:spPr>
        <p:txBody>
          <a:bodyPr/>
          <a:lstStyle/>
          <a:p>
            <a:pPr marL="0" lvl="0" indent="0" eaLnBrk="1" hangingPunct="1">
              <a:lnSpc>
                <a:spcPct val="107000"/>
              </a:lnSpc>
              <a:spcBef>
                <a:spcPts val="0"/>
              </a:spcBef>
              <a:spcAft>
                <a:spcPts val="0"/>
              </a:spcAft>
              <a:buSzTx/>
              <a:buNone/>
            </a:pPr>
            <a:r>
              <a:rPr lang="en-US" sz="2000" kern="1200" dirty="0">
                <a:solidFill>
                  <a:srgbClr val="FF0000"/>
                </a:solidFill>
                <a:latin typeface="Arial" panose="020B0604020202020204" pitchFamily="34" charset="0"/>
                <a:ea typeface="Calibri" panose="020F0502020204030204" pitchFamily="34" charset="0"/>
                <a:cs typeface="Times New Roman" panose="02020603050405020304" pitchFamily="18" charset="0"/>
              </a:rPr>
              <a:t>CMC Polls</a:t>
            </a:r>
            <a:endParaRPr lang="en-US" sz="1100" kern="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1" hangingPunct="1">
              <a:lnSpc>
                <a:spcPct val="107000"/>
              </a:lnSpc>
              <a:spcBef>
                <a:spcPts val="0"/>
              </a:spcBef>
              <a:spcAft>
                <a:spcPts val="0"/>
              </a:spcAft>
              <a:buSzTx/>
              <a:buNone/>
            </a:pPr>
            <a:r>
              <a:rPr lang="en-US" sz="20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6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Publication</a:t>
            </a:r>
          </a:p>
          <a:p>
            <a:pPr marL="342900" lvl="0" indent="-342900">
              <a:lnSpc>
                <a:spcPct val="107000"/>
              </a:lnSpc>
              <a:spcBef>
                <a:spcPts val="0"/>
              </a:spcBef>
              <a:spcAft>
                <a:spcPts val="0"/>
              </a:spcAft>
              <a:buClr>
                <a:srgbClr val="000000"/>
              </a:buClr>
              <a:buSzPts val="1600"/>
              <a:buFont typeface="Arial" panose="020B0604020202020204" pitchFamily="34" charset="0"/>
              <a:buChar char="-"/>
            </a:pPr>
            <a:r>
              <a:rPr lang="en-US" sz="1200" dirty="0">
                <a:solidFill>
                  <a:srgbClr val="0070C0"/>
                </a:solidFill>
                <a:latin typeface="Arial" panose="020B0604020202020204" pitchFamily="34" charset="0"/>
                <a:ea typeface="Calibri" panose="020F0502020204030204" pitchFamily="34" charset="0"/>
                <a:cs typeface="Times New Roman" panose="02020603050405020304" pitchFamily="18" charset="0"/>
              </a:rPr>
              <a:t>CCSDS 401.0-B-28, Radio Frequency and Modulation Systems—Part 1: Earth Stations and Spacecraft (Blue Book, Issue 28)</a:t>
            </a:r>
          </a:p>
          <a:p>
            <a:pPr marL="342900" marR="0" lvl="0" indent="-342900">
              <a:lnSpc>
                <a:spcPct val="107000"/>
              </a:lnSpc>
              <a:spcBef>
                <a:spcPts val="0"/>
              </a:spcBef>
              <a:spcAft>
                <a:spcPts val="0"/>
              </a:spcAft>
              <a:buClr>
                <a:srgbClr val="000000"/>
              </a:buClr>
              <a:buSzPts val="1600"/>
              <a:buFont typeface="Arial" panose="020B0604020202020204" pitchFamily="34" charset="0"/>
              <a:buChar char="-"/>
            </a:pPr>
            <a:r>
              <a:rPr lang="en-US" sz="1200" dirty="0">
                <a:solidFill>
                  <a:srgbClr val="FF3399"/>
                </a:solidFill>
                <a:latin typeface="Arial" panose="020B0604020202020204" pitchFamily="34" charset="0"/>
                <a:ea typeface="Calibri" panose="020F0502020204030204" pitchFamily="34" charset="0"/>
                <a:cs typeface="Times New Roman" panose="02020603050405020304" pitchFamily="18" charset="0"/>
              </a:rPr>
              <a:t>CCSDS 506.3-M-1, Delta-DOR Quasar Catalog Update Procedure (Magenta Book, Issue 1)</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0000"/>
              </a:buClr>
              <a:buSzPts val="1600"/>
              <a:buFont typeface="Arial" panose="020B0604020202020204" pitchFamily="34" charset="0"/>
              <a:buChar char="-"/>
            </a:pPr>
            <a:r>
              <a:rPr lang="en-US" sz="1200" dirty="0">
                <a:solidFill>
                  <a:srgbClr val="FF3399"/>
                </a:solidFill>
                <a:latin typeface="Arial" panose="020B0604020202020204" pitchFamily="34" charset="0"/>
                <a:ea typeface="Calibri" panose="020F0502020204030204" pitchFamily="34" charset="0"/>
                <a:cs typeface="Times New Roman" panose="02020603050405020304" pitchFamily="18" charset="0"/>
              </a:rPr>
              <a:t>CCSDS 506.0-M-2, Delta-Differential One Way Ranging (Delta-DOR) Operations (Magenta Book, Issue 2)</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Clr>
                <a:srgbClr val="000000"/>
              </a:buClr>
              <a:buSzPts val="1600"/>
              <a:buFont typeface="Arial" panose="020B0604020202020204" pitchFamily="34" charset="0"/>
              <a:buChar char="-"/>
            </a:pPr>
            <a:r>
              <a:rPr lang="en-US" sz="1200" dirty="0">
                <a:solidFill>
                  <a:srgbClr val="0070C0"/>
                </a:solidFill>
                <a:latin typeface="Arial" panose="020B0604020202020204" pitchFamily="34" charset="0"/>
                <a:ea typeface="Calibri" panose="020F0502020204030204" pitchFamily="34" charset="0"/>
                <a:cs typeface="Times New Roman" panose="02020603050405020304" pitchFamily="18" charset="0"/>
              </a:rPr>
              <a:t>CCSDS 509.0-B-1, Pointing Request Message (Blue Book, Issue 1)</a:t>
            </a:r>
          </a:p>
          <a:p>
            <a:pPr marL="342900" indent="-342900">
              <a:lnSpc>
                <a:spcPct val="107000"/>
              </a:lnSpc>
              <a:spcBef>
                <a:spcPts val="0"/>
              </a:spcBef>
              <a:spcAft>
                <a:spcPts val="0"/>
              </a:spcAft>
              <a:buClr>
                <a:srgbClr val="000000"/>
              </a:buClr>
              <a:buSzPts val="1600"/>
              <a:buFont typeface="Arial" panose="020B0604020202020204" pitchFamily="34" charset="0"/>
              <a:buChar char="-"/>
            </a:pPr>
            <a:r>
              <a:rPr lang="en-US"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CCSDS 413.0-G-3, Bandwidth-Efficient Modulations: Summary of Definition, Implementation, and Performance (Green Book, Issue 3)</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1" hangingPunct="1">
              <a:lnSpc>
                <a:spcPct val="107000"/>
              </a:lnSpc>
              <a:spcBef>
                <a:spcPts val="0"/>
              </a:spcBef>
              <a:spcAft>
                <a:spcPts val="0"/>
              </a:spcAft>
              <a:buSzTx/>
              <a:buNone/>
            </a:pPr>
            <a:r>
              <a:rPr lang="en-US" sz="20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6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Reconfirmation</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1" hangingPunct="1">
              <a:lnSpc>
                <a:spcPct val="107000"/>
              </a:lnSpc>
              <a:spcBef>
                <a:spcPts val="0"/>
              </a:spcBef>
              <a:spcAft>
                <a:spcPts val="0"/>
              </a:spcAft>
              <a:buSzTx/>
              <a:buNone/>
            </a:pPr>
            <a:r>
              <a:rPr lang="en-US" sz="20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6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Historical Status</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1" hangingPunct="1">
              <a:lnSpc>
                <a:spcPct val="107000"/>
              </a:lnSpc>
              <a:spcBef>
                <a:spcPts val="0"/>
              </a:spcBef>
              <a:spcAft>
                <a:spcPts val="0"/>
              </a:spcAft>
              <a:buSzTx/>
              <a:buFont typeface="Arial" panose="020B0604020202020204" pitchFamily="34" charset="0"/>
              <a:buChar char="-"/>
            </a:pP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CCSDS 740.0-G-1, Mars Mission Protocol Profiles—Purpose and Rationale (Green Book, Issue 1, July 2008)</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1" hangingPunct="1">
              <a:lnSpc>
                <a:spcPct val="107000"/>
              </a:lnSpc>
              <a:spcBef>
                <a:spcPts val="0"/>
              </a:spcBef>
              <a:spcAft>
                <a:spcPts val="0"/>
              </a:spcAft>
              <a:buSzTx/>
              <a:buFont typeface="Arial" panose="020B0604020202020204" pitchFamily="34" charset="0"/>
              <a:buChar char="-"/>
            </a:pP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CCSDS 131.4-M-1, TM Channel Coding Profiles (Magenta Book, Issue 1, July 2011)</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1" hangingPunct="1">
              <a:lnSpc>
                <a:spcPct val="107000"/>
              </a:lnSpc>
              <a:spcBef>
                <a:spcPts val="0"/>
              </a:spcBef>
              <a:spcAft>
                <a:spcPts val="0"/>
              </a:spcAft>
              <a:buSzTx/>
              <a:buNone/>
            </a:pPr>
            <a:r>
              <a:rPr lang="en-US" sz="20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6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Agency Review</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1" hangingPunct="1">
              <a:lnSpc>
                <a:spcPct val="107000"/>
              </a:lnSpc>
              <a:spcBef>
                <a:spcPts val="0"/>
              </a:spcBef>
              <a:spcAft>
                <a:spcPts val="0"/>
              </a:spcAft>
              <a:buSzTx/>
              <a:buNone/>
            </a:pP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CCSDS 141.0-R-1 Optical Communications Physical Layer (Red Book, Issue 1)</a:t>
            </a:r>
          </a:p>
          <a:p>
            <a:pPr lvl="0" eaLnBrk="1" hangingPunct="1">
              <a:lnSpc>
                <a:spcPct val="107000"/>
              </a:lnSpc>
              <a:spcBef>
                <a:spcPts val="0"/>
              </a:spcBef>
              <a:spcAft>
                <a:spcPts val="0"/>
              </a:spcAft>
              <a:buSzTx/>
              <a:buFontTx/>
              <a:buChar char="-"/>
            </a:pP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CCSDS 522.0-R-1 Mission Operations—Common Services (Red Book, Issue 1)</a:t>
            </a:r>
          </a:p>
          <a:p>
            <a:pPr lvl="0" eaLnBrk="1" hangingPunct="1">
              <a:lnSpc>
                <a:spcPct val="107000"/>
              </a:lnSpc>
              <a:spcBef>
                <a:spcPts val="0"/>
              </a:spcBef>
              <a:spcAft>
                <a:spcPts val="0"/>
              </a:spcAft>
              <a:buSzTx/>
              <a:buFontTx/>
              <a:buChar char="-"/>
            </a:pPr>
            <a:r>
              <a:rPr lang="en-GB"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CCSDS </a:t>
            </a: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524.4-R-1 </a:t>
            </a:r>
            <a:r>
              <a:rPr lang="en-GB"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Mission Operations--Message Abstraction Layer Binding to ZMTP Transport</a:t>
            </a:r>
          </a:p>
          <a:p>
            <a:pPr lvl="0" eaLnBrk="1" hangingPunct="1">
              <a:lnSpc>
                <a:spcPct val="107000"/>
              </a:lnSpc>
              <a:spcBef>
                <a:spcPts val="0"/>
              </a:spcBef>
              <a:spcAft>
                <a:spcPts val="0"/>
              </a:spcAft>
              <a:buSzTx/>
              <a:buFontTx/>
              <a:buChar char="-"/>
            </a:pPr>
            <a:r>
              <a:rPr lang="en-GB"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CCSDS 921.2-R-1  Guidelines for the Specification of Cross Support Transfer Services</a:t>
            </a:r>
          </a:p>
          <a:p>
            <a:pPr lvl="0" eaLnBrk="1" hangingPunct="1">
              <a:lnSpc>
                <a:spcPct val="107000"/>
              </a:lnSpc>
              <a:spcBef>
                <a:spcPts val="0"/>
              </a:spcBef>
              <a:spcAft>
                <a:spcPts val="0"/>
              </a:spcAft>
              <a:buSzTx/>
              <a:buFontTx/>
              <a:buChar char="-"/>
            </a:pPr>
            <a:r>
              <a:rPr lang="en-GB"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CCSDS 734.5-R-1  CCSDS Streamlined Bundle Security Protocol Specification </a:t>
            </a:r>
            <a:endPar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22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	CESG / CMC Poll Statistics since Nov 2017 (cont.)</a:t>
            </a:r>
          </a:p>
        </p:txBody>
      </p:sp>
      <p:sp>
        <p:nvSpPr>
          <p:cNvPr id="3" name="Content Placeholder 2"/>
          <p:cNvSpPr>
            <a:spLocks noGrp="1"/>
          </p:cNvSpPr>
          <p:nvPr>
            <p:ph idx="1"/>
          </p:nvPr>
        </p:nvSpPr>
        <p:spPr>
          <a:xfrm>
            <a:off x="464820" y="685800"/>
            <a:ext cx="8229600" cy="5039869"/>
          </a:xfrm>
        </p:spPr>
        <p:txBody>
          <a:bodyPr/>
          <a:lstStyle/>
          <a:p>
            <a:pPr marL="0" lvl="0" indent="0" eaLnBrk="1" hangingPunct="1">
              <a:lnSpc>
                <a:spcPct val="107000"/>
              </a:lnSpc>
              <a:spcBef>
                <a:spcPts val="0"/>
              </a:spcBef>
              <a:spcAft>
                <a:spcPts val="0"/>
              </a:spcAft>
              <a:buSzTx/>
              <a:buNone/>
            </a:pPr>
            <a:r>
              <a:rPr lang="en-US" sz="20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6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Approval of Charters</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1" hangingPunct="1">
              <a:lnSpc>
                <a:spcPct val="107000"/>
              </a:lnSpc>
              <a:spcBef>
                <a:spcPts val="0"/>
              </a:spcBef>
              <a:spcAft>
                <a:spcPts val="0"/>
              </a:spcAft>
              <a:buSzTx/>
              <a:buNone/>
            </a:pP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Space Link Protocols Working Group Charter Changes (SLS-SLP)</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1" hangingPunct="1">
              <a:lnSpc>
                <a:spcPct val="107000"/>
              </a:lnSpc>
              <a:spcBef>
                <a:spcPts val="0"/>
              </a:spcBef>
              <a:spcAft>
                <a:spcPts val="0"/>
              </a:spcAft>
              <a:buSzTx/>
              <a:buFontTx/>
              <a:buChar char="-"/>
            </a:pP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RF and Modulation (RFM) Working Group Charter Changes (SLS-RFM)</a:t>
            </a:r>
          </a:p>
          <a:p>
            <a:pPr lvl="0" eaLnBrk="1" hangingPunct="1">
              <a:lnSpc>
                <a:spcPct val="107000"/>
              </a:lnSpc>
              <a:spcBef>
                <a:spcPts val="0"/>
              </a:spcBef>
              <a:spcAft>
                <a:spcPts val="0"/>
              </a:spcAft>
              <a:buSzTx/>
              <a:buFontTx/>
              <a:buChar char="-"/>
            </a:pP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1" hangingPunct="1">
              <a:lnSpc>
                <a:spcPct val="107000"/>
              </a:lnSpc>
              <a:spcBef>
                <a:spcPts val="0"/>
              </a:spcBef>
              <a:spcAft>
                <a:spcPts val="0"/>
              </a:spcAft>
              <a:buSzTx/>
              <a:buNone/>
            </a:pPr>
            <a:r>
              <a:rPr lang="en-US" sz="20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6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Appointment of new Ads / DADs/ Liaison</a:t>
            </a:r>
            <a:endParaRPr lang="en-US" sz="1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1" hangingPunct="1">
              <a:lnSpc>
                <a:spcPct val="107000"/>
              </a:lnSpc>
              <a:spcBef>
                <a:spcPts val="0"/>
              </a:spcBef>
              <a:spcAft>
                <a:spcPts val="0"/>
              </a:spcAft>
              <a:buSzTx/>
              <a:buFontTx/>
              <a:buChar char="-"/>
            </a:pP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Appointment of new Deputy Area Director of CSS (</a:t>
            </a:r>
            <a:r>
              <a:rPr lang="en-US" sz="1200" kern="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C.Haddow</a:t>
            </a:r>
            <a:r>
              <a:rPr lang="en-US" sz="1200" kern="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ESA) </a:t>
            </a:r>
          </a:p>
          <a:p>
            <a:pPr lvl="0" eaLnBrk="1" hangingPunct="1">
              <a:lnSpc>
                <a:spcPct val="107000"/>
              </a:lnSpc>
              <a:spcBef>
                <a:spcPts val="0"/>
              </a:spcBef>
              <a:spcAft>
                <a:spcPts val="0"/>
              </a:spcAft>
              <a:buSzTx/>
              <a:buFontTx/>
              <a:buChar char="-"/>
            </a:pPr>
            <a:r>
              <a:rPr lang="en-US" sz="1200" kern="1200" dirty="0">
                <a:solidFill>
                  <a:srgbClr val="000000"/>
                </a:solidFill>
                <a:latin typeface="Arial" panose="020B0604020202020204" pitchFamily="34" charset="0"/>
                <a:ea typeface="Calibri" panose="020F0502020204030204" pitchFamily="34" charset="0"/>
              </a:rPr>
              <a:t>Appointment of new CCSDS Liaison for IOAG (</a:t>
            </a:r>
            <a:r>
              <a:rPr lang="en-US" sz="1200" kern="1200" dirty="0" err="1">
                <a:solidFill>
                  <a:srgbClr val="000000"/>
                </a:solidFill>
                <a:latin typeface="Arial" panose="020B0604020202020204" pitchFamily="34" charset="0"/>
                <a:ea typeface="Calibri" panose="020F0502020204030204" pitchFamily="34" charset="0"/>
              </a:rPr>
              <a:t>J.Afarin</a:t>
            </a:r>
            <a:r>
              <a:rPr lang="en-US" sz="1200" kern="1200" dirty="0">
                <a:solidFill>
                  <a:srgbClr val="000000"/>
                </a:solidFill>
                <a:latin typeface="Arial" panose="020B0604020202020204" pitchFamily="34" charset="0"/>
                <a:ea typeface="Calibri" panose="020F0502020204030204" pitchFamily="34" charset="0"/>
              </a:rPr>
              <a:t>, NASA)</a:t>
            </a:r>
            <a:r>
              <a:rPr lang="en-GB" sz="1200" dirty="0"/>
              <a:t> </a:t>
            </a:r>
          </a:p>
          <a:p>
            <a:pPr lvl="0" eaLnBrk="1" hangingPunct="1">
              <a:lnSpc>
                <a:spcPct val="107000"/>
              </a:lnSpc>
              <a:spcBef>
                <a:spcPts val="0"/>
              </a:spcBef>
              <a:spcAft>
                <a:spcPts val="0"/>
              </a:spcAft>
              <a:buSzTx/>
              <a:buFontTx/>
              <a:buChar char="-"/>
            </a:pPr>
            <a:r>
              <a:rPr lang="en-GB" sz="1200" kern="1200" dirty="0">
                <a:solidFill>
                  <a:srgbClr val="000000"/>
                </a:solidFill>
                <a:latin typeface="Arial" panose="020B0604020202020204" pitchFamily="34" charset="0"/>
                <a:ea typeface="Calibri" panose="020F0502020204030204" pitchFamily="34" charset="0"/>
              </a:rPr>
              <a:t>Support for the candidacy of Mrs. </a:t>
            </a:r>
            <a:r>
              <a:rPr lang="en-GB" sz="1200" kern="1200" dirty="0" err="1">
                <a:solidFill>
                  <a:srgbClr val="000000"/>
                </a:solidFill>
                <a:latin typeface="Arial" panose="020B0604020202020204" pitchFamily="34" charset="0"/>
                <a:ea typeface="Calibri" panose="020F0502020204030204" pitchFamily="34" charset="0"/>
              </a:rPr>
              <a:t>Yuxia</a:t>
            </a:r>
            <a:r>
              <a:rPr lang="en-GB" sz="1200" kern="1200" dirty="0">
                <a:solidFill>
                  <a:srgbClr val="000000"/>
                </a:solidFill>
                <a:latin typeface="Arial" panose="020B0604020202020204" pitchFamily="34" charset="0"/>
                <a:ea typeface="Calibri" panose="020F0502020204030204" pitchFamily="34" charset="0"/>
              </a:rPr>
              <a:t> Zhou for ISO/TC 20/SC 13 Chairperson </a:t>
            </a:r>
          </a:p>
          <a:p>
            <a:pPr marL="0" lvl="0" indent="0" eaLnBrk="1" hangingPunct="1">
              <a:lnSpc>
                <a:spcPct val="107000"/>
              </a:lnSpc>
              <a:spcBef>
                <a:spcPts val="0"/>
              </a:spcBef>
              <a:spcAft>
                <a:spcPts val="0"/>
              </a:spcAft>
              <a:buSzTx/>
              <a:buNone/>
            </a:pPr>
            <a:endPar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Approval of new Projects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New Delay Tolerant Networking Working Group Projects (SIS Area)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indent="-111125">
              <a:lnSpc>
                <a:spcPct val="107000"/>
              </a:lnSpc>
              <a:spcBef>
                <a:spcPts val="0"/>
              </a:spcBef>
              <a:spcAft>
                <a:spcPts val="0"/>
              </a:spcAft>
            </a:pPr>
            <a:r>
              <a:rPr lang="en-US" sz="1100" dirty="0">
                <a:solidFill>
                  <a:srgbClr val="00B050"/>
                </a:solidFill>
                <a:latin typeface="Segoe UI" panose="020B0502040204020203" pitchFamily="34" charset="0"/>
                <a:ea typeface="Calibri" panose="020F0502020204030204" pitchFamily="34" charset="0"/>
                <a:cs typeface="Times New Roman" panose="02020603050405020304" pitchFamily="18" charset="0"/>
              </a:rPr>
              <a:t>- CCSDS Bundle Protocol Network Management - Green Book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indent="-111125">
              <a:lnSpc>
                <a:spcPct val="107000"/>
              </a:lnSpc>
              <a:spcBef>
                <a:spcPts val="0"/>
              </a:spcBef>
              <a:spcAft>
                <a:spcPts val="0"/>
              </a:spcAft>
            </a:pPr>
            <a:r>
              <a:rPr lang="en-US" sz="1100" dirty="0">
                <a:solidFill>
                  <a:srgbClr val="0070C0"/>
                </a:solidFill>
                <a:latin typeface="Segoe UI" panose="020B0502040204020203" pitchFamily="34" charset="0"/>
                <a:ea typeface="Calibri" panose="020F0502020204030204" pitchFamily="34" charset="0"/>
                <a:cs typeface="Times New Roman" panose="02020603050405020304" pitchFamily="18" charset="0"/>
              </a:rPr>
              <a:t>- CCSDS Bundle Protocol Network Management - Blue Book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New Cross Support Service Management Working Group Project (CSS Area)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indent="-111125">
              <a:lnSpc>
                <a:spcPct val="107000"/>
              </a:lnSpc>
              <a:spcBef>
                <a:spcPts val="0"/>
              </a:spcBef>
              <a:spcAft>
                <a:spcPts val="0"/>
              </a:spcAft>
            </a:pPr>
            <a:r>
              <a:rPr lang="en-US" sz="1100" dirty="0">
                <a:solidFill>
                  <a:srgbClr val="0070C0"/>
                </a:solidFill>
                <a:latin typeface="Segoe UI" panose="020B0502040204020203" pitchFamily="34" charset="0"/>
                <a:ea typeface="Calibri" panose="020F0502020204030204" pitchFamily="34" charset="0"/>
                <a:cs typeface="Times New Roman" panose="02020603050405020304" pitchFamily="18" charset="0"/>
              </a:rPr>
              <a:t>Service Package Data Formats - Blue Book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2 New Multispectral and Hyperspectral Data Compression Working Group Projects (SLS Area)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indent="-111125">
              <a:lnSpc>
                <a:spcPct val="107000"/>
              </a:lnSpc>
              <a:spcBef>
                <a:spcPts val="0"/>
              </a:spcBef>
              <a:spcAft>
                <a:spcPts val="0"/>
              </a:spcAft>
            </a:pPr>
            <a:r>
              <a:rPr lang="en-US" sz="1100" dirty="0">
                <a:solidFill>
                  <a:srgbClr val="0070C0"/>
                </a:solidFill>
                <a:latin typeface="Segoe UI" panose="020B0502040204020203" pitchFamily="34" charset="0"/>
                <a:ea typeface="Calibri" panose="020F0502020204030204" pitchFamily="34" charset="0"/>
                <a:cs typeface="Times New Roman" panose="02020603050405020304" pitchFamily="18" charset="0"/>
              </a:rPr>
              <a:t>Robust Compression of Fixed-Length Housekeeping Data -  Blue Book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indent="-111125">
              <a:lnSpc>
                <a:spcPct val="107000"/>
              </a:lnSpc>
              <a:spcBef>
                <a:spcPts val="0"/>
              </a:spcBef>
              <a:spcAft>
                <a:spcPts val="0"/>
              </a:spcAft>
            </a:pPr>
            <a:r>
              <a:rPr lang="en-US" sz="1100" dirty="0">
                <a:solidFill>
                  <a:srgbClr val="00B050"/>
                </a:solidFill>
                <a:latin typeface="Segoe UI" panose="020B0502040204020203" pitchFamily="34" charset="0"/>
                <a:ea typeface="Calibri" panose="020F0502020204030204" pitchFamily="34" charset="0"/>
                <a:cs typeface="Times New Roman" panose="02020603050405020304" pitchFamily="18" charset="0"/>
              </a:rPr>
              <a:t>Low-Complexity Lossless &amp; Near-Lossless Multispectral &amp; Hyperspectral Image Compression Issue 2 – Green Book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2 New Space Link Protocols Working Group Projects (SLS Area)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100" dirty="0">
                <a:solidFill>
                  <a:srgbClr val="0070C0"/>
                </a:solidFill>
                <a:latin typeface="Segoe UI" panose="020B0502040204020203" pitchFamily="34" charset="0"/>
                <a:ea typeface="Calibri" panose="020F0502020204030204" pitchFamily="34" charset="0"/>
                <a:cs typeface="Times New Roman" panose="02020603050405020304" pitchFamily="18" charset="0"/>
              </a:rPr>
              <a:t>Space Packet Protocol, Issue 2 -  Blue Book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03225" lvl="0" indent="-171450">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B050"/>
                </a:solidFill>
                <a:latin typeface="Segoe UI" panose="020B0502040204020203" pitchFamily="34" charset="0"/>
                <a:ea typeface="Calibri" panose="020F0502020204030204" pitchFamily="34" charset="0"/>
                <a:cs typeface="Times New Roman" panose="02020603050405020304" pitchFamily="18" charset="0"/>
              </a:rPr>
              <a:t>Overview of Space Communications Protocols, Issue 4 -  Green Book</a:t>
            </a:r>
          </a:p>
          <a:p>
            <a:pPr marL="342900" lvl="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1 New Cod &amp; Synch WG Working Group Project (SLS Area)</a:t>
            </a:r>
            <a:endParaRPr lang="en-US" sz="1100" dirty="0">
              <a:solidFill>
                <a:srgbClr val="00B050"/>
              </a:solidFill>
              <a:latin typeface="Segoe UI" panose="020B0502040204020203" pitchFamily="34" charset="0"/>
              <a:ea typeface="Calibri" panose="020F0502020204030204" pitchFamily="34" charset="0"/>
              <a:cs typeface="Times New Roman" panose="02020603050405020304" pitchFamily="18" charset="0"/>
            </a:endParaRPr>
          </a:p>
          <a:p>
            <a:pPr marL="403225" lvl="0" indent="-171450">
              <a:lnSpc>
                <a:spcPct val="107000"/>
              </a:lnSpc>
              <a:spcBef>
                <a:spcPts val="0"/>
              </a:spcBef>
              <a:spcAft>
                <a:spcPts val="0"/>
              </a:spcAft>
              <a:buClr>
                <a:srgbClr val="000000"/>
              </a:buClr>
              <a:buSzPts val="1600"/>
              <a:buFont typeface="Arial" panose="020B0604020202020204" pitchFamily="34" charset="0"/>
              <a:buChar char="•"/>
            </a:pPr>
            <a:r>
              <a:rPr lang="en-GB" sz="1100" dirty="0">
                <a:solidFill>
                  <a:srgbClr val="F78009"/>
                </a:solidFill>
                <a:latin typeface="Segoe UI" panose="020B0502040204020203" pitchFamily="34" charset="0"/>
                <a:ea typeface="Calibri" panose="020F0502020204030204" pitchFamily="34" charset="0"/>
                <a:cs typeface="Times New Roman" panose="02020603050405020304" pitchFamily="18" charset="0"/>
              </a:rPr>
              <a:t>CCSDS Space Link Protocols over ETSI DVB-S2X standard” CCSDS Experimental Specification</a:t>
            </a:r>
            <a:endParaRPr lang="en-US" sz="1100" dirty="0">
              <a:solidFill>
                <a:srgbClr val="F78009"/>
              </a:solidFill>
              <a:latin typeface="Segoe UI" panose="020B0502040204020203" pitchFamily="34" charset="0"/>
              <a:ea typeface="Calibri" panose="020F0502020204030204" pitchFamily="34" charset="0"/>
              <a:cs typeface="Times New Roman" panose="02020603050405020304" pitchFamily="18" charset="0"/>
            </a:endParaRPr>
          </a:p>
          <a:p>
            <a:pPr marL="342900" marR="0" lvl="0" indent="-111125">
              <a:lnSpc>
                <a:spcPct val="107000"/>
              </a:lnSpc>
              <a:spcBef>
                <a:spcPts val="0"/>
              </a:spcBef>
              <a:spcAft>
                <a:spcPts val="0"/>
              </a:spcAft>
              <a:buClr>
                <a:srgbClr val="000000"/>
              </a:buClr>
              <a:buSzPts val="1600"/>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New Security Working Group Projects (SEA Area)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03225" marR="0" indent="-171450">
              <a:lnSpc>
                <a:spcPct val="107000"/>
              </a:lnSpc>
              <a:spcBef>
                <a:spcPts val="0"/>
              </a:spcBef>
              <a:spcAft>
                <a:spcPts val="0"/>
              </a:spcAft>
              <a:buFont typeface="Arial" panose="020B0604020202020204" pitchFamily="34" charset="0"/>
              <a:buChar char="•"/>
            </a:pPr>
            <a:r>
              <a:rPr lang="en-US" sz="1100" dirty="0">
                <a:solidFill>
                  <a:srgbClr val="00B050"/>
                </a:solidFill>
                <a:latin typeface="Segoe UI" panose="020B0502040204020203" pitchFamily="34" charset="0"/>
                <a:ea typeface="Calibri" panose="020F0502020204030204" pitchFamily="34" charset="0"/>
                <a:cs typeface="Times New Roman" panose="02020603050405020304" pitchFamily="18" charset="0"/>
              </a:rPr>
              <a:t>Information Security Glossary of Terms Revision - Green Book</a:t>
            </a:r>
          </a:p>
          <a:p>
            <a:pPr marL="403225" marR="0" indent="-171450">
              <a:lnSpc>
                <a:spcPct val="107000"/>
              </a:lnSpc>
              <a:spcBef>
                <a:spcPts val="0"/>
              </a:spcBef>
              <a:spcAft>
                <a:spcPts val="0"/>
              </a:spcAft>
              <a:buFont typeface="Arial" panose="020B0604020202020204" pitchFamily="34" charset="0"/>
              <a:buChar char="•"/>
            </a:pPr>
            <a:r>
              <a:rPr lang="en-US" sz="1100" dirty="0">
                <a:solidFill>
                  <a:srgbClr val="00B050"/>
                </a:solidFill>
                <a:latin typeface="Segoe UI" panose="020B0502040204020203" pitchFamily="34" charset="0"/>
                <a:ea typeface="Calibri" panose="020F0502020204030204" pitchFamily="34" charset="0"/>
                <a:cs typeface="Times New Roman" panose="02020603050405020304" pitchFamily="18" charset="0"/>
              </a:rPr>
              <a:t>Security Guide for Mission Planners GB Revision - Green Book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11125">
              <a:lnSpc>
                <a:spcPct val="107000"/>
              </a:lnSpc>
              <a:spcBef>
                <a:spcPts val="0"/>
              </a:spcBef>
              <a:spcAft>
                <a:spcPts val="0"/>
              </a:spcAft>
              <a:buClr>
                <a:srgbClr val="000000"/>
              </a:buClr>
              <a:buSzPts val="1600"/>
              <a:buFont typeface="Arial" panose="020B0604020202020204" pitchFamily="34" charset="0"/>
              <a:buChar char="-"/>
            </a:pPr>
            <a:r>
              <a:rPr lang="en-US" sz="11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New Cross Support Transfer Services WG Project (CSS Area)</a:t>
            </a: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marL="342900" marR="0" indent="-111125">
              <a:lnSpc>
                <a:spcPct val="107000"/>
              </a:lnSpc>
              <a:spcBef>
                <a:spcPts val="0"/>
              </a:spcBef>
              <a:spcAft>
                <a:spcPts val="0"/>
              </a:spcAft>
            </a:pPr>
            <a:r>
              <a:rPr lang="en-US" sz="1100" i="1" dirty="0">
                <a:solidFill>
                  <a:srgbClr val="0070C0"/>
                </a:solidFill>
                <a:latin typeface="Segoe UI" panose="020B0502040204020203" pitchFamily="34" charset="0"/>
                <a:ea typeface="Calibri" panose="020F0502020204030204" pitchFamily="34" charset="0"/>
                <a:cs typeface="Times New Roman" panose="02020603050405020304" pitchFamily="18" charset="0"/>
              </a:rPr>
              <a:t> Forward Frame CSTS - Blue Book</a:t>
            </a:r>
            <a:endParaRPr lang="en-US" sz="1100" b="0" i="1" dirty="0">
              <a:solidFill>
                <a:srgbClr val="FF0066"/>
              </a:solidFill>
              <a:latin typeface="Segoe UI" panose="020B0502040204020203" pitchFamily="34" charset="0"/>
              <a:ea typeface="Calibri" panose="020F0502020204030204" pitchFamily="34" charset="0"/>
              <a:cs typeface="Times New Roman" panose="02020603050405020304" pitchFamily="18" charset="0"/>
              <a:sym typeface="Wingdings" panose="05000000000000000000" pitchFamily="2" charset="2"/>
            </a:endParaRPr>
          </a:p>
          <a:p>
            <a:pPr marL="342900" marR="0" indent="-111125">
              <a:lnSpc>
                <a:spcPct val="107000"/>
              </a:lnSpc>
              <a:spcBef>
                <a:spcPts val="0"/>
              </a:spcBef>
              <a:spcAft>
                <a:spcPts val="0"/>
              </a:spcAft>
            </a:pPr>
            <a:endParaRPr lang="en-US" sz="1100" i="1" dirty="0">
              <a:solidFill>
                <a:srgbClr val="0070C0"/>
              </a:solidFill>
              <a:latin typeface="Segoe UI" panose="020B0502040204020203" pitchFamily="34" charset="0"/>
              <a:ea typeface="Calibri" panose="020F0502020204030204" pitchFamily="34" charset="0"/>
              <a:cs typeface="Times New Roman" panose="02020603050405020304" pitchFamily="18" charset="0"/>
              <a:sym typeface="Wingdings" panose="05000000000000000000" pitchFamily="2" charset="2"/>
            </a:endParaRPr>
          </a:p>
          <a:p>
            <a:pPr marL="231775" marR="0" indent="0">
              <a:lnSpc>
                <a:spcPct val="107000"/>
              </a:lnSpc>
              <a:spcBef>
                <a:spcPts val="0"/>
              </a:spcBef>
              <a:spcAft>
                <a:spcPts val="0"/>
              </a:spcAft>
              <a:buNone/>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6259120"/>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c4e6b591e49713d6ff6613fdce60390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57800E-935F-49E2-85FA-F495AF8B6E7A}">
  <ds:schemaRefs>
    <ds:schemaRef ds:uri="http://schemas.microsoft.com/sharepoint/v3/contenttype/forms"/>
  </ds:schemaRefs>
</ds:datastoreItem>
</file>

<file path=customXml/itemProps2.xml><?xml version="1.0" encoding="utf-8"?>
<ds:datastoreItem xmlns:ds="http://schemas.openxmlformats.org/officeDocument/2006/customXml" ds:itemID="{B92C7D1E-7B77-4AE7-B6B6-790029E21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7EE77AD-9972-4D1E-BCF1-F56CDFC7CF90}">
  <ds:schemaRefs>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738</TotalTime>
  <Pages>51</Pages>
  <Words>3758</Words>
  <Application>Microsoft Macintosh PowerPoint</Application>
  <PresentationFormat>Letter Paper (8.5x11 in)</PresentationFormat>
  <Paragraphs>1817</Paragraphs>
  <Slides>28</Slides>
  <Notes>10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ＭＳ Ｐゴシック</vt:lpstr>
      <vt:lpstr>Arial</vt:lpstr>
      <vt:lpstr>Arial Narrow</vt:lpstr>
      <vt:lpstr>Calibri</vt:lpstr>
      <vt:lpstr>Courier New</vt:lpstr>
      <vt:lpstr>Segoe UI</vt:lpstr>
      <vt:lpstr>Symbol</vt:lpstr>
      <vt:lpstr>Times New Roman</vt:lpstr>
      <vt:lpstr>Verdana</vt:lpstr>
      <vt:lpstr>Wingdings</vt:lpstr>
      <vt:lpstr>TMOD Presentations</vt:lpstr>
      <vt:lpstr>1_TMOD Presentations</vt:lpstr>
      <vt:lpstr>2_TMOD Presentations</vt:lpstr>
      <vt:lpstr>3_TMOD Presentations</vt:lpstr>
      <vt:lpstr>PowerPoint Presentation</vt:lpstr>
      <vt:lpstr>Administrative Overview  </vt:lpstr>
      <vt:lpstr>Administrative Overview - Meetings  </vt:lpstr>
      <vt:lpstr>PowerPoint Presentation</vt:lpstr>
      <vt:lpstr>PowerPoint Presentation</vt:lpstr>
      <vt:lpstr>CCSDS Overview </vt:lpstr>
      <vt:lpstr>Members of the CESG</vt:lpstr>
      <vt:lpstr>CESG / CMC Poll Statistics since Nov 2017 </vt:lpstr>
      <vt:lpstr> CESG / CMC Poll Statistics since Nov 2017 (cont.)</vt:lpstr>
      <vt:lpstr>CESG / CMC Poll Statistics since Nov 2017 (cont.)</vt:lpstr>
      <vt:lpstr>CESG Status</vt:lpstr>
      <vt:lpstr>CESG Status</vt:lpstr>
      <vt:lpstr>CESG - OTHER ISSUES</vt:lpstr>
      <vt:lpstr>RESOURCES</vt:lpstr>
      <vt:lpstr>CESG WG Chair / Deputy Chair Overview</vt:lpstr>
      <vt:lpstr>Topics for CESG Meeting </vt:lpstr>
      <vt:lpstr>PowerPoint Presentation</vt:lpstr>
      <vt:lpstr>PowerPoint Presentation</vt:lpstr>
      <vt:lpstr>SEA Meeting Objectives: 1/1</vt:lpstr>
      <vt:lpstr>PowerPoint Presentation</vt:lpstr>
      <vt:lpstr>PowerPoint Presentation</vt:lpstr>
      <vt:lpstr>CSS Meeting Objectives</vt:lpstr>
      <vt:lpstr>SLS Meeting Objectives: 1/2</vt:lpstr>
      <vt:lpstr>SLS Meeting Objectives: 2/2</vt:lpstr>
      <vt:lpstr>SIS Meeting Objectives</vt:lpstr>
      <vt:lpstr>SOIS Area Meeting Objectives 1/2</vt:lpstr>
      <vt:lpstr>SOIS Area Meeting Objectives 2/2</vt:lpstr>
      <vt:lpstr>Have a great meeting week!</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LORNA G. FRASCHETTI</dc:creator>
  <cp:lastModifiedBy>Berry</cp:lastModifiedBy>
  <cp:revision>1329</cp:revision>
  <cp:lastPrinted>2018-03-26T13:14:18Z</cp:lastPrinted>
  <dcterms:created xsi:type="dcterms:W3CDTF">1998-05-20T16:00:08Z</dcterms:created>
  <dcterms:modified xsi:type="dcterms:W3CDTF">2018-04-16T21:14:48Z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