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588"/>
    <p:restoredTop sz="94669"/>
  </p:normalViewPr>
  <p:slideViewPr>
    <p:cSldViewPr snapToGrid="0" snapToObjects="1">
      <p:cViewPr varScale="1">
        <p:scale>
          <a:sx n="126" d="100"/>
          <a:sy n="126" d="100"/>
        </p:scale>
        <p:origin x="2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B740A-579F-3343-8F0C-DB7E23D43B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97D3C2-7A43-B849-A9E8-3F6305639B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727F0-5F3A-624F-9A6B-4451BB249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07A-D13A-8540-AAF0-03EB85565BED}" type="datetimeFigureOut">
              <a:rPr lang="en-US" smtClean="0"/>
              <a:t>4/13/18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EDEB9-D940-9C43-9779-ED8C86A74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04710E-5177-9748-A9ED-0FEA6F66E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AE20-4F41-0E48-B08F-1B62827D6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73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7200E-917A-9842-BA95-95ED5590A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BC84D9-DE06-B04C-B935-F640EA552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BEB34-DB2C-004A-A928-51240EBEA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07A-D13A-8540-AAF0-03EB85565BED}" type="datetimeFigureOut">
              <a:rPr lang="en-US" smtClean="0"/>
              <a:t>4/13/18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F7D74-1102-264C-BE5F-6B587FDEE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D1B8BB-585D-8B45-BE0A-18CF90125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AE20-4F41-0E48-B08F-1B62827D6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37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BFE521-5813-CD4C-B72D-0109DA4DEA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E7885A-2F29-1D47-8A6B-94ACBDAD9A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DDACB-1E2B-4A42-8138-3FF72C156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07A-D13A-8540-AAF0-03EB85565BED}" type="datetimeFigureOut">
              <a:rPr lang="en-US" smtClean="0"/>
              <a:t>4/13/18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93F77-1D64-DB4E-9B7E-70AEDABA7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51421-A3EA-E649-B8CC-005C1C7DC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AE20-4F41-0E48-B08F-1B62827D6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73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6EDB4-747D-374E-B8B7-E6A9773AD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235E3-FF50-2F4B-AB17-8CA045F59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44D9C-1DFB-B34B-A8A1-60AAB8DBE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07A-D13A-8540-AAF0-03EB85565BED}" type="datetimeFigureOut">
              <a:rPr lang="en-US" smtClean="0"/>
              <a:t>4/13/18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92384-93DC-3A40-8D33-65DDC0592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C1BCA-B9DD-734F-B3D0-261863553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AE20-4F41-0E48-B08F-1B62827D6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88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78E5B-AA3D-EC42-87C4-064185BE6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E753C7-7574-9F48-9825-6324E3B99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3E3A7-8F6D-C944-84FE-6CF784AF4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07A-D13A-8540-AAF0-03EB85565BED}" type="datetimeFigureOut">
              <a:rPr lang="en-US" smtClean="0"/>
              <a:t>4/13/18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861F3-7948-7F42-ACF8-3DBCF1663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33C8AD-88C6-634C-83D1-53466ACC2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AE20-4F41-0E48-B08F-1B62827D6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46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017B6-632F-F148-83E3-8B21E7F97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096AC-E71F-904D-BA51-AF2F6C44B5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A4DC7-792B-B242-B865-F225989A58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AED526-7537-764D-8ACF-CF37213A2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07A-D13A-8540-AAF0-03EB85565BED}" type="datetimeFigureOut">
              <a:rPr lang="en-US" smtClean="0"/>
              <a:t>4/13/18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6CEEF-1C55-4B4D-BAD1-3F66FB1F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1770E2-8F16-824D-A5DA-2A9BB02A0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AE20-4F41-0E48-B08F-1B62827D6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84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352EE-D841-2F4D-A2C6-FDD22AEB2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9148B1-9DA0-6241-80C1-76CD5202F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27AC6A-87B8-8A44-AFA5-741DEAAC88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AD94C7-EC87-604F-B7B6-5925F8C453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C909D5-5DD5-8541-84C3-BDEC1D7896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E0F207-49C2-114F-B0E1-8C47DCBA0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07A-D13A-8540-AAF0-03EB85565BED}" type="datetimeFigureOut">
              <a:rPr lang="en-US" smtClean="0"/>
              <a:t>4/13/18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EC3E5C-5E98-B449-B7A0-5B6929BA4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153EB9-D852-8F4B-9733-F283B61D2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AE20-4F41-0E48-B08F-1B62827D6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0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16667-27E9-8B49-A9DB-0F28E273E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163565-210C-9F4A-A9D6-67E8354EA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07A-D13A-8540-AAF0-03EB85565BED}" type="datetimeFigureOut">
              <a:rPr lang="en-US" smtClean="0"/>
              <a:t>4/13/18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8D6816-6296-154F-869C-564F2C534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3EB054-0FEA-1B4A-BA25-574E66194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AE20-4F41-0E48-B08F-1B62827D6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13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CD9EE1-3AC0-B348-B48C-16B59BDC7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07A-D13A-8540-AAF0-03EB85565BED}" type="datetimeFigureOut">
              <a:rPr lang="en-US" smtClean="0"/>
              <a:t>4/13/18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4BD7C1-21CB-D544-B2CB-92E092BE9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B78279-4C73-D74C-99CF-EBF3165A6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AE20-4F41-0E48-B08F-1B62827D6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78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3319F-E3AE-1844-9E5C-6466A4FF4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AAA42-1CCA-934D-BDD1-A60673A08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4C2AAB-2991-6B48-A57F-983C10F17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1FAE32-C99A-514D-A60A-D5A5E08D6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07A-D13A-8540-AAF0-03EB85565BED}" type="datetimeFigureOut">
              <a:rPr lang="en-US" smtClean="0"/>
              <a:t>4/13/18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33DDB8-B3C1-2B46-B822-71D754EFB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FADA10-0126-0148-BF6A-97D40319E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AE20-4F41-0E48-B08F-1B62827D6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859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77389-664A-6D4B-96FA-B85107E0D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30E09D-9DD3-4D4A-9F1B-9762A90AFE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23678-05B7-CD47-9A55-1EC0CE3294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FC834C-4493-BE40-BAE5-C432CEE74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07A-D13A-8540-AAF0-03EB85565BED}" type="datetimeFigureOut">
              <a:rPr lang="en-US" smtClean="0"/>
              <a:t>4/13/18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2437D-E32C-5B4F-967C-A991797F1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953415-FB67-184E-A075-72916A6F3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AE20-4F41-0E48-B08F-1B62827D6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9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02174F-31F0-E045-9C21-F6A88152D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A9AFE4-371D-4446-80DB-6CF23EBB4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469E0-4A77-C04D-BECE-3072F0F80B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6607A-D13A-8540-AAF0-03EB85565BED}" type="datetimeFigureOut">
              <a:rPr lang="en-US" smtClean="0"/>
              <a:t>4/13/18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16DC9-11E7-3047-A440-8B45E1BE0E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5E156-01DE-204C-B604-38FD061D3C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3AE20-4F41-0E48-B08F-1B62827D6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39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CDD4B-FDD6-1B40-9E16-EF57B4B2C1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Options to Achieve a Modular Navigation Comprehensive Message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86F65D-F7B2-E544-BB4D-1444D4AAEE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12 April 2018</a:t>
            </a:r>
          </a:p>
        </p:txBody>
      </p:sp>
    </p:spTree>
    <p:extLst>
      <p:ext uri="{BB962C8B-B14F-4D97-AF65-F5344CB8AC3E}">
        <p14:creationId xmlns:p14="http://schemas.microsoft.com/office/powerpoint/2010/main" val="4009790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292FEAC-5020-B749-A1F7-4DE4E9FC6F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616632"/>
              </p:ext>
            </p:extLst>
          </p:nvPr>
        </p:nvGraphicFramePr>
        <p:xfrm>
          <a:off x="128588" y="100016"/>
          <a:ext cx="11787187" cy="6498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4354">
                  <a:extLst>
                    <a:ext uri="{9D8B030D-6E8A-4147-A177-3AD203B41FA5}">
                      <a16:colId xmlns:a16="http://schemas.microsoft.com/office/drawing/2014/main" val="25663326"/>
                    </a:ext>
                  </a:extLst>
                </a:gridCol>
                <a:gridCol w="2566328">
                  <a:extLst>
                    <a:ext uri="{9D8B030D-6E8A-4147-A177-3AD203B41FA5}">
                      <a16:colId xmlns:a16="http://schemas.microsoft.com/office/drawing/2014/main" val="1171086666"/>
                    </a:ext>
                  </a:extLst>
                </a:gridCol>
                <a:gridCol w="2361022">
                  <a:extLst>
                    <a:ext uri="{9D8B030D-6E8A-4147-A177-3AD203B41FA5}">
                      <a16:colId xmlns:a16="http://schemas.microsoft.com/office/drawing/2014/main" val="881552627"/>
                    </a:ext>
                  </a:extLst>
                </a:gridCol>
                <a:gridCol w="1407814">
                  <a:extLst>
                    <a:ext uri="{9D8B030D-6E8A-4147-A177-3AD203B41FA5}">
                      <a16:colId xmlns:a16="http://schemas.microsoft.com/office/drawing/2014/main" val="1819163424"/>
                    </a:ext>
                  </a:extLst>
                </a:gridCol>
                <a:gridCol w="1085190">
                  <a:extLst>
                    <a:ext uri="{9D8B030D-6E8A-4147-A177-3AD203B41FA5}">
                      <a16:colId xmlns:a16="http://schemas.microsoft.com/office/drawing/2014/main" val="1195897883"/>
                    </a:ext>
                  </a:extLst>
                </a:gridCol>
                <a:gridCol w="1422479">
                  <a:extLst>
                    <a:ext uri="{9D8B030D-6E8A-4147-A177-3AD203B41FA5}">
                      <a16:colId xmlns:a16="http://schemas.microsoft.com/office/drawing/2014/main" val="2379135031"/>
                    </a:ext>
                  </a:extLst>
                </a:gridCol>
              </a:tblGrid>
              <a:tr h="771522">
                <a:tc>
                  <a:txBody>
                    <a:bodyPr/>
                    <a:lstStyle/>
                    <a:p>
                      <a:r>
                        <a:rPr lang="en-US" sz="1200" dirty="0"/>
                        <a:t>OPTIONS FOR ACHIEVING COMPOSITE MESSAGE 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approval Likelihood (H, M, L)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Aggregate Prototyping effort (</a:t>
                      </a:r>
                      <a:r>
                        <a:rPr lang="en-US" sz="12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</a:t>
                      </a:r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Date to Achieve Composite </a:t>
                      </a:r>
                      <a:r>
                        <a:rPr lang="en-US" sz="1200" dirty="0" err="1"/>
                        <a:t>Msg</a:t>
                      </a:r>
                      <a:r>
                        <a:rPr lang="en-US" sz="1200" dirty="0"/>
                        <a:t> Standard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358995"/>
                  </a:ext>
                </a:extLst>
              </a:tr>
              <a:tr h="1309201">
                <a:tc>
                  <a:txBody>
                    <a:bodyPr/>
                    <a:lstStyle/>
                    <a:p>
                      <a:r>
                        <a:rPr lang="en-US" sz="1200" dirty="0"/>
                        <a:t>1: Complete ODM v3 w OCM; </a:t>
                      </a:r>
                    </a:p>
                    <a:p>
                      <a:r>
                        <a:rPr lang="en-US" sz="1200" dirty="0"/>
                        <a:t>Complete ADM v2 w ACM; </a:t>
                      </a:r>
                    </a:p>
                    <a:p>
                      <a:r>
                        <a:rPr lang="en-US" sz="1200" b="0" dirty="0"/>
                        <a:t>Request </a:t>
                      </a:r>
                      <a:r>
                        <a:rPr lang="en-US" sz="1200" b="1" dirty="0"/>
                        <a:t>New</a:t>
                      </a:r>
                      <a:r>
                        <a:rPr lang="en-US" sz="1200" dirty="0"/>
                        <a:t> NDM-KVN v1 w/composite of OCM, ACM, and possibly other </a:t>
                      </a:r>
                      <a:r>
                        <a:rPr lang="en-US" sz="1200" dirty="0" err="1"/>
                        <a:t>atomicized</a:t>
                      </a:r>
                      <a:r>
                        <a:rPr lang="en-US" sz="1200" dirty="0"/>
                        <a:t> messages approximately 06/2020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 Gets an OCM and ACM standard released “sooner”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- No new project required now (no concept paper now)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 Would not take </a:t>
                      </a:r>
                      <a:r>
                        <a:rPr lang="en-US" sz="1200" u="sng" dirty="0"/>
                        <a:t>full</a:t>
                      </a:r>
                      <a:r>
                        <a:rPr lang="en-US" sz="1200" dirty="0"/>
                        <a:t> advantage of synergies between messages</a:t>
                      </a:r>
                    </a:p>
                    <a:p>
                      <a:r>
                        <a:rPr lang="en-US" sz="1200" dirty="0"/>
                        <a:t>- Risk not getting approval for new NDM-KVN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      L+-M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  +24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  2023-2025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560502"/>
                  </a:ext>
                </a:extLst>
              </a:tr>
              <a:tr h="1309201">
                <a:tc>
                  <a:txBody>
                    <a:bodyPr/>
                    <a:lstStyle/>
                    <a:p>
                      <a:r>
                        <a:rPr lang="en-US" sz="1200" dirty="0"/>
                        <a:t>2: Complete ODM v3 w/o OCM; </a:t>
                      </a:r>
                    </a:p>
                    <a:p>
                      <a:r>
                        <a:rPr lang="en-US" sz="1200" dirty="0"/>
                        <a:t>Complete ADM v2 w/o ACM; </a:t>
                      </a:r>
                    </a:p>
                    <a:p>
                      <a:r>
                        <a:rPr lang="en-US" sz="1200" b="0" i="1" dirty="0"/>
                        <a:t>Now</a:t>
                      </a:r>
                      <a:r>
                        <a:rPr lang="en-US" sz="1200" b="0" dirty="0"/>
                        <a:t> request </a:t>
                      </a:r>
                      <a:r>
                        <a:rPr lang="en-US" sz="1200" b="1" dirty="0"/>
                        <a:t>New</a:t>
                      </a:r>
                      <a:r>
                        <a:rPr lang="en-US" sz="1200" dirty="0"/>
                        <a:t> NDM-KVN v1 w composite of OCM, ACM, and possibly other </a:t>
                      </a:r>
                      <a:r>
                        <a:rPr lang="en-US" sz="1200" dirty="0" err="1"/>
                        <a:t>atomicized</a:t>
                      </a:r>
                      <a:r>
                        <a:rPr lang="en-US" sz="1200" dirty="0"/>
                        <a:t> messages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 Gets current ODM &amp; ADM updates completed freeing resources for new effort. </a:t>
                      </a:r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- Could result in OCM/ACM standard released sooner.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 Requires new concept paper / new project now</a:t>
                      </a:r>
                    </a:p>
                    <a:p>
                      <a:r>
                        <a:rPr lang="en-US" sz="1200" dirty="0"/>
                        <a:t>- Risk not getting approval for new NDM-KVN Project</a:t>
                      </a:r>
                    </a:p>
                    <a:p>
                      <a:r>
                        <a:rPr lang="en-US" sz="1200" dirty="0"/>
                        <a:t>- Attempts to add a new project to an already loaded plate.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     L-M (seems lower than #1).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 +12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 2021-2022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521169"/>
                  </a:ext>
                </a:extLst>
              </a:tr>
              <a:tr h="1550369">
                <a:tc>
                  <a:txBody>
                    <a:bodyPr/>
                    <a:lstStyle/>
                    <a:p>
                      <a:r>
                        <a:rPr lang="en-US" sz="1200" dirty="0"/>
                        <a:t>3: Complete ODM v3 w/OCM &amp; ACM well-integrated to create a </a:t>
                      </a:r>
                      <a:r>
                        <a:rPr lang="en-US" sz="1200" dirty="0" err="1"/>
                        <a:t>Nav</a:t>
                      </a:r>
                      <a:r>
                        <a:rPr lang="en-US" sz="1200" dirty="0"/>
                        <a:t> Comprehensive Message within the ODM v3; No ACM in ADM.</a:t>
                      </a:r>
                    </a:p>
                    <a:p>
                      <a:r>
                        <a:rPr lang="en-US" sz="1200" i="1" dirty="0"/>
                        <a:t>Future</a:t>
                      </a:r>
                      <a:r>
                        <a:rPr lang="en-US" sz="1200" dirty="0"/>
                        <a:t> development of NDM-KVN v1 w NCM </a:t>
                      </a:r>
                      <a:r>
                        <a:rPr lang="en-US" sz="1200" b="1" dirty="0"/>
                        <a:t>+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atomicized</a:t>
                      </a:r>
                      <a:r>
                        <a:rPr lang="en-US" sz="1200" dirty="0"/>
                        <a:t> other messages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 No new concept paper/new  project required now,, but is required later when additional </a:t>
                      </a:r>
                      <a:r>
                        <a:rPr lang="en-US" sz="1200" dirty="0" err="1"/>
                        <a:t>atomicized</a:t>
                      </a:r>
                      <a:r>
                        <a:rPr lang="en-US" sz="1200" dirty="0"/>
                        <a:t> content is added</a:t>
                      </a:r>
                    </a:p>
                    <a:p>
                      <a:r>
                        <a:rPr lang="en-US" sz="1200" dirty="0"/>
                        <a:t>- Allows ADM to complete sooner</a:t>
                      </a:r>
                    </a:p>
                    <a:p>
                      <a:r>
                        <a:rPr lang="en-US" sz="1200" dirty="0"/>
                        <a:t>- 6 DOF message realized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- Could result in OCM/ACM standard released sooner.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 Adds complexity to ODM prototyping</a:t>
                      </a:r>
                    </a:p>
                    <a:p>
                      <a:r>
                        <a:rPr lang="en-US" sz="1200" dirty="0"/>
                        <a:t>- Adds "non-orbit" material to ODM</a:t>
                      </a:r>
                    </a:p>
                    <a:p>
                      <a:r>
                        <a:rPr lang="en-US" sz="1200" dirty="0"/>
                        <a:t>- Possibly more confusing to users of OCM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      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+12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2020-2021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850767"/>
                  </a:ext>
                </a:extLst>
              </a:tr>
              <a:tr h="1550369">
                <a:tc>
                  <a:txBody>
                    <a:bodyPr/>
                    <a:lstStyle/>
                    <a:p>
                      <a:r>
                        <a:rPr lang="en-US" sz="1200" dirty="0"/>
                        <a:t>4: Develop NDM XML w legacy structure of v2, new KVN of a </a:t>
                      </a:r>
                      <a:r>
                        <a:rPr lang="en-US" sz="1200" dirty="0" err="1"/>
                        <a:t>ToBeDeveloped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Nav</a:t>
                      </a:r>
                      <a:r>
                        <a:rPr lang="en-US" sz="1200" dirty="0"/>
                        <a:t> Comprehensive Message and XML structure of composite NCM as v3, includes OCM/ACM/RDM/TDM/CDM. This concept yields ODM w/o OCM &amp; ADM w/o ACM (similar to #2).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 Keeps legacy message integration as a full message structure (existing)</a:t>
                      </a:r>
                    </a:p>
                    <a:p>
                      <a:r>
                        <a:rPr lang="en-US" sz="1200" dirty="0"/>
                        <a:t>- Add options for modular build up of messaging</a:t>
                      </a:r>
                    </a:p>
                    <a:p>
                      <a:r>
                        <a:rPr lang="en-US" sz="1200" dirty="0"/>
                        <a:t>- No new concept paper/new project now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- Could result in OCM/ACM standard released sooner.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 Adds KVN material to the XML document</a:t>
                      </a:r>
                    </a:p>
                    <a:p>
                      <a:r>
                        <a:rPr lang="en-US" sz="1200" dirty="0"/>
                        <a:t>- Rescopes &amp; retitles document</a:t>
                      </a:r>
                    </a:p>
                    <a:p>
                      <a:r>
                        <a:rPr lang="en-US" sz="1200" dirty="0"/>
                        <a:t>- Creates an unnatural hybrid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       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 +12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2021-2022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764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0509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879EEC4-C8C2-BE4B-A957-294C3BD04F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619" b="8066"/>
          <a:stretch/>
        </p:blipFill>
        <p:spPr>
          <a:xfrm>
            <a:off x="4981575" y="242888"/>
            <a:ext cx="5262562" cy="62150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34FDE37-99A7-4842-9F42-F78959A90B64}"/>
              </a:ext>
            </a:extLst>
          </p:cNvPr>
          <p:cNvSpPr txBox="1"/>
          <p:nvPr/>
        </p:nvSpPr>
        <p:spPr>
          <a:xfrm>
            <a:off x="900113" y="1300163"/>
            <a:ext cx="23002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Reference diagram from 12 April 2018 Working Group discussion</a:t>
            </a:r>
          </a:p>
        </p:txBody>
      </p:sp>
    </p:spTree>
    <p:extLst>
      <p:ext uri="{BB962C8B-B14F-4D97-AF65-F5344CB8AC3E}">
        <p14:creationId xmlns:p14="http://schemas.microsoft.com/office/powerpoint/2010/main" val="795408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475</Words>
  <Application>Microsoft Macintosh PowerPoint</Application>
  <PresentationFormat>Widescreen</PresentationFormat>
  <Paragraphs>55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Options to Achieve a Modular Navigation Comprehensive Message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Gramling</dc:creator>
  <cp:lastModifiedBy>Berry</cp:lastModifiedBy>
  <cp:revision>13</cp:revision>
  <dcterms:created xsi:type="dcterms:W3CDTF">2018-04-13T01:23:32Z</dcterms:created>
  <dcterms:modified xsi:type="dcterms:W3CDTF">2018-04-13T14:27:17Z</dcterms:modified>
</cp:coreProperties>
</file>