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4"/>
  </p:notesMasterIdLst>
  <p:handoutMasterIdLst>
    <p:handoutMasterId r:id="rId15"/>
  </p:handoutMasterIdLst>
  <p:sldIdLst>
    <p:sldId id="2787" r:id="rId6"/>
    <p:sldId id="2788" r:id="rId7"/>
    <p:sldId id="2798" r:id="rId8"/>
    <p:sldId id="2805" r:id="rId9"/>
    <p:sldId id="2796" r:id="rId10"/>
    <p:sldId id="2802" r:id="rId11"/>
    <p:sldId id="2808" r:id="rId12"/>
    <p:sldId id="2806" r:id="rId13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66"/>
    <a:srgbClr val="000099"/>
    <a:srgbClr val="E814F5"/>
    <a:srgbClr val="003399"/>
    <a:srgbClr val="FF9900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9" autoAdjust="0"/>
    <p:restoredTop sz="86501" autoAdjust="0"/>
  </p:normalViewPr>
  <p:slideViewPr>
    <p:cSldViewPr>
      <p:cViewPr varScale="1">
        <p:scale>
          <a:sx n="107" d="100"/>
          <a:sy n="107" d="100"/>
        </p:scale>
        <p:origin x="1920" y="16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4040" y="168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58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5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52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124314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pt-BR" sz="1000" dirty="0">
                <a:solidFill>
                  <a:schemeClr val="tx1"/>
                </a:solidFill>
              </a:rPr>
              <a:t>13-Apr-2018</a:t>
            </a:r>
            <a:r>
              <a:rPr lang="en-US" sz="1000" dirty="0">
                <a:solidFill>
                  <a:schemeClr val="tx1"/>
                </a:solidFill>
              </a:rPr>
              <a:t>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2236798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>
                <a:solidFill>
                  <a:schemeClr val="tx1"/>
                </a:solidFill>
              </a:rPr>
              <a:t>Navigation Working Group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40" y="2584090"/>
            <a:ext cx="5991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MOIMS Navigation WG</a:t>
            </a:r>
          </a:p>
          <a:p>
            <a:r>
              <a:rPr lang="en-US" sz="2800" dirty="0"/>
              <a:t>Working Group Report</a:t>
            </a:r>
          </a:p>
          <a:p>
            <a:r>
              <a:rPr lang="en-US" sz="2800" dirty="0"/>
              <a:t>Spring 2018</a:t>
            </a:r>
          </a:p>
          <a:p>
            <a:endParaRPr lang="en-US" sz="2800" dirty="0"/>
          </a:p>
          <a:p>
            <a:r>
              <a:rPr lang="en-US" sz="1400" b="0" dirty="0"/>
              <a:t>David Berry (WG Chair)</a:t>
            </a:r>
          </a:p>
          <a:p>
            <a:r>
              <a:rPr lang="en-US" sz="1400" b="0" dirty="0"/>
              <a:t>Frank Dreger (WG Deputy Chair)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625435"/>
            <a:ext cx="8872537" cy="59527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defTabSz="914400">
              <a:lnSpc>
                <a:spcPct val="95000"/>
              </a:lnSpc>
              <a:spcBef>
                <a:spcPts val="0"/>
              </a:spcBef>
            </a:pPr>
            <a:r>
              <a:rPr lang="en-US" sz="1750" u="sng" dirty="0"/>
              <a:t>Achievements for this meeting cycle: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Celebrated the recent publication of the Pointing Request Message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Completed internal WG review of revisions to drafts of the Orbit Data Messages, Attitude Data Messages, </a:t>
            </a:r>
            <a:r>
              <a:rPr lang="en-US" sz="1750" b="0" dirty="0" err="1">
                <a:latin typeface="Arial" pitchFamily="34" charset="0"/>
                <a:cs typeface="Arial" pitchFamily="34" charset="0"/>
                <a:sym typeface="Arial" pitchFamily="34" charset="0"/>
              </a:rPr>
              <a:t>Nav</a:t>
            </a: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 Data Definitions &amp; Conventions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Continued discussion of Navigation Events Message in preparation for first WB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Initiated discussion of Prototyping Plans for the Re-Entry Data Message, Tracking Data Message, and Orbit Data Messages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Initiated 5 Year Review of Conjunction Data Message (will reconfirm or revise)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Continued new project Navigation Data Messages Overview Green Book V2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Continued discussion of Navigation Data Messages future directions (XML &amp; KVN)</a:t>
            </a:r>
          </a:p>
          <a:p>
            <a:pPr marL="342900" lvl="1" indent="-284163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Completed discussion of MOIMS Area Director "Special Topic" related to the </a:t>
            </a:r>
            <a:r>
              <a:rPr lang="en-US" sz="1750" b="0" dirty="0">
                <a:latin typeface="Arial" pitchFamily="34" charset="0"/>
                <a:cs typeface="Arial" pitchFamily="34" charset="0"/>
              </a:rPr>
              <a:t>Deep Space Gateway / Lunar Orbit Platform Gateway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</a:rPr>
              <a:t>Completed update of WG 5 Year Plan</a:t>
            </a:r>
            <a:endParaRPr lang="en-US" sz="1750" b="0" dirty="0"/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750" u="sng" dirty="0"/>
              <a:t>Interaction with other WGs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</a:rPr>
              <a:t>Joint meeting w/CSS/SM Working Group on the topic of "events"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Joint meeting w/SANA Operator regarding plans to migrate material from document annexes to SANA (Time Systems, Ref Frames, Element Set </a:t>
            </a:r>
            <a:r>
              <a:rPr lang="en-US" sz="1750" b="0" dirty="0" err="1">
                <a:latin typeface="Arial" pitchFamily="34" charset="0"/>
                <a:cs typeface="Arial" pitchFamily="34" charset="0"/>
                <a:sym typeface="Arial" pitchFamily="34" charset="0"/>
              </a:rPr>
              <a:t>Defs</a:t>
            </a:r>
            <a:r>
              <a:rPr lang="en-US" sz="1750" b="0" dirty="0">
                <a:latin typeface="Arial" pitchFamily="34" charset="0"/>
                <a:cs typeface="Arial" pitchFamily="34" charset="0"/>
                <a:sym typeface="Arial" pitchFamily="34" charset="0"/>
              </a:rPr>
              <a:t>, Orbit Centers, ...)</a:t>
            </a:r>
            <a:endParaRPr lang="en-US" sz="1750" b="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750" u="sng" dirty="0"/>
              <a:t>Problems and Issues:</a:t>
            </a:r>
          </a:p>
          <a:p>
            <a:pPr marL="342900" lvl="1" indent="-34290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750" b="0" dirty="0"/>
              <a:t>It would be nice if an "Estimated Delay to Next Status" column could be added to the Document Editor Queue report; we can see that there are many docs in the queue, but how long is the expected backlog for a document in that queue?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750" u="sng" dirty="0"/>
              <a:t>Working Group Status:</a:t>
            </a:r>
            <a:r>
              <a:rPr lang="en-US" sz="1750" dirty="0"/>
              <a:t>  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750" b="0" dirty="0">
                <a:latin typeface="Arial" pitchFamily="34" charset="0"/>
                <a:cs typeface="Arial" pitchFamily="34" charset="0"/>
              </a:rPr>
              <a:t>Active, "High Momentum"</a:t>
            </a:r>
            <a:endParaRPr lang="en-US" sz="175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Navigation WG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587030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marL="342900" indent="-342900">
              <a:spcBef>
                <a:spcPts val="0"/>
              </a:spcBef>
              <a:buClr>
                <a:srgbClr val="000000"/>
              </a:buClr>
              <a:buSzPct val="95000"/>
              <a:buFont typeface="Arial" charset="0"/>
              <a:buChar char="•"/>
            </a:pPr>
            <a:endParaRPr lang="en-US" sz="2000" b="0" dirty="0"/>
          </a:p>
          <a:p>
            <a:pPr marL="342900" indent="-342900">
              <a:spcBef>
                <a:spcPts val="0"/>
              </a:spcBef>
              <a:buClr>
                <a:srgbClr val="000000"/>
              </a:buClr>
              <a:buSzPct val="95000"/>
              <a:buFont typeface="Arial" charset="0"/>
              <a:buChar char="•"/>
            </a:pPr>
            <a:r>
              <a:rPr lang="en-US" sz="2000" b="0" dirty="0"/>
              <a:t>Resolutions agreed upon this meeting:</a:t>
            </a:r>
          </a:p>
          <a:p>
            <a:pPr marL="742950" lvl="1" indent="-2857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000" b="0" dirty="0"/>
              <a:t>Resolution 1:  The Navigation WG thanks NASA and NIST for their excellent hosting of this CCSDS Meeting series.</a:t>
            </a:r>
          </a:p>
          <a:p>
            <a:pPr marL="742950" lvl="1" indent="-2857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spcBef>
                <a:spcPts val="0"/>
              </a:spcBef>
              <a:buClr>
                <a:srgbClr val="000000"/>
              </a:buClr>
              <a:buSzPct val="95000"/>
              <a:buFont typeface="Arial" charset="0"/>
              <a:buChar char="•"/>
            </a:pPr>
            <a:r>
              <a:rPr lang="en-US" sz="2000" b="0" dirty="0"/>
              <a:t>Further Resolutions anticipated in the next 6 months:</a:t>
            </a:r>
          </a:p>
          <a:p>
            <a:pPr marL="742950" lvl="1" indent="-2857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000" b="0" dirty="0"/>
              <a:t>Resolution 2:  Request to perform CESG Poll to approve publication of the Navigation Data – Definitions and Conventions Green Book V4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000" b="0" dirty="0"/>
              <a:t>Resolution 3:  Request to create new project for revision of CCSDS 508.0 Conjunction Data Message (outcome of 5 Year Review pending)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dirty="0"/>
              <a:t>Navigation WG Executive Summary </a:t>
            </a:r>
          </a:p>
        </p:txBody>
      </p:sp>
    </p:spTree>
    <p:extLst>
      <p:ext uri="{BB962C8B-B14F-4D97-AF65-F5344CB8AC3E}">
        <p14:creationId xmlns:p14="http://schemas.microsoft.com/office/powerpoint/2010/main" val="386102626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62543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/>
              <a:t>Planning (only approved Projects):</a:t>
            </a: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dirty="0"/>
              <a:t>Navigation WG Executive Summary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12466"/>
              </p:ext>
            </p:extLst>
          </p:nvPr>
        </p:nvGraphicFramePr>
        <p:xfrm>
          <a:off x="309045" y="1547155"/>
          <a:ext cx="8449099" cy="4737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9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Area and WG name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CCSDS Ref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Document Title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 / Comments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Start and / or Target Publication Date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500.0</a:t>
                      </a:r>
                      <a:endParaRPr lang="nb-NO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Navigation Data—Definitions and Conventions  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Little progress (Lead Editor funding issue... May reassign).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09-Nov-2015</a:t>
                      </a:r>
                      <a:b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15-Dec-2018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MOIMS NAV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500.2</a:t>
                      </a:r>
                      <a:endParaRPr lang="bg-BG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Navigation Data Message Overview (Update)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 Editor assigned. Still shows as "Draft" project, but CMC Poll shows unanimous "Adopt" result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25-Apr-2018</a:t>
                      </a:r>
                      <a:b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30-Nov-2018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845150"/>
                  </a:ext>
                </a:extLst>
              </a:tr>
              <a:tr h="4109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502.0</a:t>
                      </a:r>
                      <a:endParaRPr lang="nb-NO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Orbit Data Message (ODM) 5 Year Review Revision 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Good progress. Continued internal draft reviews. Initiated prototyping discussion.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16-Apr-2015</a:t>
                      </a:r>
                      <a:b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30-Mar-2020</a:t>
                      </a:r>
                      <a:endParaRPr lang="de-DE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9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503.0</a:t>
                      </a:r>
                      <a:endParaRPr lang="hr-HR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Tracking Data Message (TDM) 5 Year Review Revision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Good progress. CESG Agency Review poll in progress. Initiated prototyping discussion.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09-Oct-2013</a:t>
                      </a:r>
                      <a:b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15-Nov-2018</a:t>
                      </a:r>
                      <a:endParaRPr lang="de-DE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9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504.0</a:t>
                      </a:r>
                      <a:endParaRPr lang="hr-HR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Attitude Data Message (ADM) 5 Year Review Revision 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Good progress. Continued internal draft reviews. Initiated prototyping discussion.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b="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16-Apr-2015</a:t>
                      </a:r>
                      <a:br>
                        <a:rPr lang="de-DE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b="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 30-Apr-2020</a:t>
                      </a:r>
                      <a:endParaRPr lang="de-DE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505.0</a:t>
                      </a:r>
                      <a:endParaRPr lang="hr-HR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Navigation Data Messages XML Specification 5 Year Review Revision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Little progress.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13-Jul-2016</a:t>
                      </a:r>
                      <a:b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 01-Apr-2019</a:t>
                      </a:r>
                      <a:endParaRPr lang="de-DE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9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508.1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Re-Entry Data Message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Excellent progress. CESG Agency Review poll in progress. Initiated prototyping discussion.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03-Jul-2016</a:t>
                      </a:r>
                      <a:b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30-Sep-2019</a:t>
                      </a:r>
                      <a:endParaRPr lang="de-DE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9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MOIMS NAV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N/A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Navigation Events Message</a:t>
                      </a: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Very good progress. Initial</a:t>
                      </a:r>
                      <a:r>
                        <a:rPr lang="en-US" sz="120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requirements work in progress. Productive discussion of many options. Had joint </a:t>
                      </a:r>
                      <a:r>
                        <a:rPr lang="en-US" sz="1200" u="none" strike="noStrike" kern="1200" baseline="0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mtg</a:t>
                      </a:r>
                      <a:r>
                        <a:rPr lang="en-US" sz="120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w/SMWG</a:t>
                      </a:r>
                      <a:endParaRPr lang="en-US" sz="1200" u="none" strike="noStrike" kern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Start </a:t>
                      </a:r>
                      <a:r>
                        <a:rPr lang="de-DE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07-Nov-2017</a:t>
                      </a:r>
                    </a:p>
                    <a:p>
                      <a:pPr algn="just" fontAlgn="t"/>
                      <a:r>
                        <a:rPr lang="de-D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</a:t>
                      </a:r>
                      <a:r>
                        <a:rPr lang="de-DE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  <a:r>
                        <a:rPr lang="de-D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e-DE" sz="12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30-Nov-2019</a:t>
                      </a:r>
                      <a:endParaRPr lang="de-DE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791" marR="5791" marT="57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35527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/>
          </p:cNvSpPr>
          <p:nvPr/>
        </p:nvSpPr>
        <p:spPr bwMode="auto">
          <a:xfrm>
            <a:off x="424260" y="126170"/>
            <a:ext cx="798824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Navigation WG Upcoming New Work Items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F46C5C-C4EC-6B44-B4B3-27CB4CC69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195922"/>
              </p:ext>
            </p:extLst>
          </p:nvPr>
        </p:nvGraphicFramePr>
        <p:xfrm>
          <a:off x="476002" y="1062238"/>
          <a:ext cx="8340976" cy="1718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702">
                  <a:extLst>
                    <a:ext uri="{9D8B030D-6E8A-4147-A177-3AD203B41FA5}">
                      <a16:colId xmlns:a16="http://schemas.microsoft.com/office/drawing/2014/main" val="246040670"/>
                    </a:ext>
                  </a:extLst>
                </a:gridCol>
                <a:gridCol w="794702">
                  <a:extLst>
                    <a:ext uri="{9D8B030D-6E8A-4147-A177-3AD203B41FA5}">
                      <a16:colId xmlns:a16="http://schemas.microsoft.com/office/drawing/2014/main" val="1868766196"/>
                    </a:ext>
                  </a:extLst>
                </a:gridCol>
                <a:gridCol w="930549">
                  <a:extLst>
                    <a:ext uri="{9D8B030D-6E8A-4147-A177-3AD203B41FA5}">
                      <a16:colId xmlns:a16="http://schemas.microsoft.com/office/drawing/2014/main" val="208256657"/>
                    </a:ext>
                  </a:extLst>
                </a:gridCol>
                <a:gridCol w="1005264">
                  <a:extLst>
                    <a:ext uri="{9D8B030D-6E8A-4147-A177-3AD203B41FA5}">
                      <a16:colId xmlns:a16="http://schemas.microsoft.com/office/drawing/2014/main" val="3028769515"/>
                    </a:ext>
                  </a:extLst>
                </a:gridCol>
                <a:gridCol w="536594">
                  <a:extLst>
                    <a:ext uri="{9D8B030D-6E8A-4147-A177-3AD203B41FA5}">
                      <a16:colId xmlns:a16="http://schemas.microsoft.com/office/drawing/2014/main" val="1900376787"/>
                    </a:ext>
                  </a:extLst>
                </a:gridCol>
                <a:gridCol w="713194">
                  <a:extLst>
                    <a:ext uri="{9D8B030D-6E8A-4147-A177-3AD203B41FA5}">
                      <a16:colId xmlns:a16="http://schemas.microsoft.com/office/drawing/2014/main" val="2983840069"/>
                    </a:ext>
                  </a:extLst>
                </a:gridCol>
                <a:gridCol w="794702">
                  <a:extLst>
                    <a:ext uri="{9D8B030D-6E8A-4147-A177-3AD203B41FA5}">
                      <a16:colId xmlns:a16="http://schemas.microsoft.com/office/drawing/2014/main" val="2806128782"/>
                    </a:ext>
                  </a:extLst>
                </a:gridCol>
                <a:gridCol w="787910">
                  <a:extLst>
                    <a:ext uri="{9D8B030D-6E8A-4147-A177-3AD203B41FA5}">
                      <a16:colId xmlns:a16="http://schemas.microsoft.com/office/drawing/2014/main" val="3687549983"/>
                    </a:ext>
                  </a:extLst>
                </a:gridCol>
                <a:gridCol w="733571">
                  <a:extLst>
                    <a:ext uri="{9D8B030D-6E8A-4147-A177-3AD203B41FA5}">
                      <a16:colId xmlns:a16="http://schemas.microsoft.com/office/drawing/2014/main" val="1414503791"/>
                    </a:ext>
                  </a:extLst>
                </a:gridCol>
                <a:gridCol w="1249788">
                  <a:extLst>
                    <a:ext uri="{9D8B030D-6E8A-4147-A177-3AD203B41FA5}">
                      <a16:colId xmlns:a16="http://schemas.microsoft.com/office/drawing/2014/main" val="842444084"/>
                    </a:ext>
                  </a:extLst>
                </a:gridCol>
              </a:tblGrid>
              <a:tr h="79980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Area and WG name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CCSDS Ref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Document Title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Target Start / Publication Date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Resources Needed (total, Editor, Proto 1, Proto 2)</a:t>
                      </a:r>
                      <a:br>
                        <a:rPr lang="en-US" sz="115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15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/>
                      <a:endParaRPr lang="en-US" sz="115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pPr algn="ctr" fontAlgn="t"/>
                      <a:r>
                        <a:rPr lang="en-US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             TOTAL</a:t>
                      </a:r>
                      <a:r>
                        <a:rPr lang="en-US" sz="11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       EDITOR          PROTO1       PROTO2</a:t>
                      </a:r>
                      <a:endParaRPr lang="en-US" sz="115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Comments</a:t>
                      </a:r>
                      <a:b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Rationale</a:t>
                      </a:r>
                      <a:b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What if not started?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42184"/>
                  </a:ext>
                </a:extLst>
              </a:tr>
              <a:tr h="4022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MOIMS NAV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sk-SK" sz="120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508.0</a:t>
                      </a:r>
                      <a:endParaRPr lang="bg-BG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Conjunction Data Message 5 </a:t>
                      </a:r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Year Review Revision  ???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??-???-2018</a:t>
                      </a:r>
                      <a:endParaRPr lang="de-D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 document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wlll</a:t>
                      </a:r>
                      <a:r>
                        <a:rPr lang="en-US" sz="12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not reflect changes desired by key customers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14843"/>
                  </a:ext>
                </a:extLst>
              </a:tr>
              <a:tr h="205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5808"/>
                  </a:ext>
                </a:extLst>
              </a:tr>
              <a:tr h="205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?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73327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EB5301-CFC0-FA4C-9E0C-9D46377671B1}"/>
              </a:ext>
            </a:extLst>
          </p:cNvPr>
          <p:cNvSpPr txBox="1"/>
          <p:nvPr/>
        </p:nvSpPr>
        <p:spPr>
          <a:xfrm>
            <a:off x="476002" y="3429000"/>
            <a:ext cx="8340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Pending outcome of Resolution 3 on p.3, this new work item may not be necessary, though based on comments to date, "revision" seems likely.</a:t>
            </a:r>
          </a:p>
        </p:txBody>
      </p:sp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309045" y="855865"/>
            <a:ext cx="8525910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endParaRPr lang="en-US" sz="2000" b="0" dirty="0"/>
          </a:p>
          <a:p>
            <a:r>
              <a:rPr lang="en-US" sz="2000" b="0" dirty="0"/>
              <a:t>Discuss in WG how MOIMS could be injected in LOP-G (formerly Deep Space Gateway) and be more influential.  </a:t>
            </a:r>
          </a:p>
          <a:p>
            <a:pPr marL="285750" indent="-28575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endParaRPr lang="en-US" sz="2000" b="0" u="sng" dirty="0">
              <a:sym typeface="Arial" pitchFamily="34" charset="0"/>
            </a:endParaRPr>
          </a:p>
          <a:p>
            <a:r>
              <a:rPr lang="en-US" sz="2400" u="sng" dirty="0"/>
              <a:t>Navigation WG Report</a:t>
            </a:r>
            <a:endParaRPr lang="en-US" sz="2400" dirty="0"/>
          </a:p>
          <a:p>
            <a:r>
              <a:rPr lang="en-US" sz="2000" b="0" dirty="0"/>
              <a:t> </a:t>
            </a:r>
          </a:p>
          <a:p>
            <a:pPr lvl="0"/>
            <a:r>
              <a:rPr lang="en-US" sz="2000" b="0" u="sng" dirty="0"/>
              <a:t>Principle</a:t>
            </a:r>
            <a:r>
              <a:rPr lang="en-US" sz="2000" b="0" dirty="0"/>
              <a:t>: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Don't assume there is a need for unique standards just for LOP-G/DSG (similar to concept with small satellites).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Use/adapt existing standards, or identify gaps and develop standards to fill them.</a:t>
            </a:r>
          </a:p>
          <a:p>
            <a:pPr lvl="0"/>
            <a:endParaRPr lang="en-US" sz="2000" b="0" dirty="0"/>
          </a:p>
          <a:p>
            <a:pPr lvl="0"/>
            <a:r>
              <a:rPr lang="en-US" sz="2000" b="0" u="sng" dirty="0"/>
              <a:t>Question</a:t>
            </a:r>
            <a:r>
              <a:rPr lang="en-US" sz="2000" b="0" dirty="0"/>
              <a:t>: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Do we expect special requirements from LOP-G/DSG? Related concern: If DTN with multi-hops among multiple orbiting platforms, there are a number of technical issues that have not been adequately addressed. (Details available on request.)</a:t>
            </a:r>
          </a:p>
          <a:p>
            <a:pPr lvl="0"/>
            <a:endParaRPr lang="en-US" sz="2000" b="0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232235" y="126170"/>
            <a:ext cx="8410695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dirty="0"/>
              <a:t>MOIMS Special Topic:  What is MOIMS role in the Lunar Orbiter Platform Gateway (LOP-G)?</a:t>
            </a:r>
          </a:p>
        </p:txBody>
      </p:sp>
    </p:spTree>
    <p:extLst>
      <p:ext uri="{BB962C8B-B14F-4D97-AF65-F5344CB8AC3E}">
        <p14:creationId xmlns:p14="http://schemas.microsoft.com/office/powerpoint/2010/main" val="60568209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309045" y="855865"/>
            <a:ext cx="8525910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lvl="0"/>
            <a:r>
              <a:rPr lang="en-US" sz="2400" u="sng" dirty="0"/>
              <a:t>Potential </a:t>
            </a:r>
            <a:r>
              <a:rPr lang="en-US" sz="2400" u="sng" dirty="0" err="1"/>
              <a:t>Nav</a:t>
            </a:r>
            <a:r>
              <a:rPr lang="en-US" sz="2400" u="sng" dirty="0"/>
              <a:t> WG Standards Useful for LOP-G/DSG </a:t>
            </a:r>
          </a:p>
          <a:p>
            <a:pPr lvl="0"/>
            <a:r>
              <a:rPr lang="en-US" sz="2400" u="sng" dirty="0"/>
              <a:t>(All Partners)</a:t>
            </a:r>
            <a:endParaRPr lang="en-US" sz="2000" u="sng" dirty="0"/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ODM - knowledge of position/velocity/accelerations of vehicle(s), </a:t>
            </a:r>
            <a:r>
              <a:rPr lang="en-US" sz="2000" b="0" dirty="0" err="1"/>
              <a:t>prox</a:t>
            </a:r>
            <a:r>
              <a:rPr lang="en-US" sz="2000" b="0" dirty="0"/>
              <a:t> ops, contact acquisition data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ADM - knowledge of attitudes of vehicle(s), approach and rendezvous up to docking, proximity operations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ODM/ADM in combination (or future message) to convey inertia matrix, center of gravity, etc., approach and rendezvous up to docking, proximity operations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CDM - general lunar environment conjunction assessment (existing &amp; future lunar orbiters, potential future debris created in spacecraft ops)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ODM/ADM/CDM - in combination to coordinate avoidance maneuvering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TDM - tracking of the LOP-G/DSG (with CSTS/Tracking Data Service), potential need to add optical image navigation observable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PRM - use case: pointing an onboard optical telescope (raster scan survey of local environment), pre-EVA environment scanning.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NEM - AOS, LOS, umbra, penumbra, RFI mitigation</a:t>
            </a:r>
          </a:p>
          <a:p>
            <a:pPr marL="342900" lvl="1" indent="-331788">
              <a:buFont typeface="Arial" panose="020B0604020202020204" pitchFamily="34" charset="0"/>
              <a:buChar char="•"/>
            </a:pPr>
            <a:r>
              <a:rPr lang="en-US" sz="2000" b="0" dirty="0"/>
              <a:t>RDM - end of life studies/planning (future application)</a:t>
            </a: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232235" y="126170"/>
            <a:ext cx="8410695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dirty="0"/>
              <a:t>MOIMS Special Topic:  What is MOIMS role in the Lunar Orbiter Platform Gateway (LOP-G)?</a:t>
            </a:r>
          </a:p>
        </p:txBody>
      </p:sp>
    </p:spTree>
    <p:extLst>
      <p:ext uri="{BB962C8B-B14F-4D97-AF65-F5344CB8AC3E}">
        <p14:creationId xmlns:p14="http://schemas.microsoft.com/office/powerpoint/2010/main" val="420016197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34938" y="779055"/>
            <a:ext cx="8872537" cy="57991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92500" lnSpcReduction="1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u="sng" dirty="0">
                <a:sym typeface="Arial" pitchFamily="34" charset="0"/>
              </a:rPr>
              <a:t>Observations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Pleasant meeting environment, nice campus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Excellent parking availability and shuttle service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Some facilities were excellent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Room size fit the number of attendees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Arial" pitchFamily="34" charset="0"/>
                <a:cs typeface="Arial" pitchFamily="34" charset="0"/>
                <a:sym typeface="Arial" pitchFamily="34" charset="0"/>
              </a:rPr>
              <a:t>Environmentals</a:t>
            </a: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, electrical, </a:t>
            </a:r>
            <a:r>
              <a:rPr lang="en-US" sz="2000" b="0" dirty="0" err="1">
                <a:latin typeface="Arial" pitchFamily="34" charset="0"/>
                <a:cs typeface="Arial" pitchFamily="34" charset="0"/>
                <a:sym typeface="Arial" pitchFamily="34" charset="0"/>
              </a:rPr>
              <a:t>WiFi</a:t>
            </a: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 access were generally excellent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Cafeteria offerings were extensive, reasonable, and good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Some facilities presented minor challenges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Noise from nearby construction was a periodic irritant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Lights in room were somewhat bright and could not be dimmed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Projector image quality was a somewhat degraded for small text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  <a:sym typeface="Arial" pitchFamily="34" charset="0"/>
              </a:rPr>
              <a:t>Cafeteria closed at 15:00</a:t>
            </a:r>
            <a:r>
              <a:rPr lang="en-US" sz="1900" b="0" dirty="0">
                <a:latin typeface="Arial" pitchFamily="34" charset="0"/>
                <a:cs typeface="Arial" pitchFamily="34" charset="0"/>
                <a:sym typeface="Arial" pitchFamily="34" charset="0"/>
              </a:rPr>
              <a:t>, but coffee break was suggested for 15:30</a:t>
            </a:r>
            <a:endParaRPr lang="en-US" sz="2000" u="sng" dirty="0">
              <a:sym typeface="Arial" pitchFamily="34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u="sng" dirty="0">
                <a:sym typeface="Arial" pitchFamily="34" charset="0"/>
              </a:rPr>
              <a:t>Suggestions for Improvement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en-US" sz="2000" b="0" dirty="0">
                <a:sym typeface="Arial" pitchFamily="34" charset="0"/>
              </a:rPr>
              <a:t>It was observed that the project schedules in the CWE Framework have dates in the "American" format (mm/</a:t>
            </a:r>
            <a:r>
              <a:rPr lang="en-US" sz="2000" b="0" dirty="0" err="1">
                <a:sym typeface="Arial" pitchFamily="34" charset="0"/>
              </a:rPr>
              <a:t>dd</a:t>
            </a:r>
            <a:r>
              <a:rPr lang="en-US" sz="2000" b="0" dirty="0">
                <a:sym typeface="Arial" pitchFamily="34" charset="0"/>
              </a:rPr>
              <a:t>/</a:t>
            </a:r>
            <a:r>
              <a:rPr lang="en-US" sz="2000" b="0" dirty="0" err="1">
                <a:sym typeface="Arial" pitchFamily="34" charset="0"/>
              </a:rPr>
              <a:t>yyyy</a:t>
            </a:r>
            <a:r>
              <a:rPr lang="en-US" sz="2000" b="0" dirty="0">
                <a:sym typeface="Arial" pitchFamily="34" charset="0"/>
              </a:rPr>
              <a:t>), however, many CCSDS WG members are more comfortable with an alternate format (</a:t>
            </a:r>
            <a:r>
              <a:rPr lang="en-US" sz="2000" b="0" dirty="0" err="1">
                <a:sym typeface="Arial" pitchFamily="34" charset="0"/>
              </a:rPr>
              <a:t>dd</a:t>
            </a:r>
            <a:r>
              <a:rPr lang="en-US" sz="2000" b="0" dirty="0">
                <a:sym typeface="Arial" pitchFamily="34" charset="0"/>
              </a:rPr>
              <a:t>/mm/</a:t>
            </a:r>
            <a:r>
              <a:rPr lang="en-US" sz="2000" b="0" dirty="0" err="1">
                <a:sym typeface="Arial" pitchFamily="34" charset="0"/>
              </a:rPr>
              <a:t>yyyy</a:t>
            </a:r>
            <a:r>
              <a:rPr lang="en-US" sz="2000" b="0" dirty="0">
                <a:sym typeface="Arial" pitchFamily="34" charset="0"/>
              </a:rPr>
              <a:t>). It is suggested that the project schedules use a format that is not ambiguous (e.g., </a:t>
            </a:r>
            <a:r>
              <a:rPr lang="en-US" sz="2000" b="0" dirty="0" err="1">
                <a:sym typeface="Arial" pitchFamily="34" charset="0"/>
              </a:rPr>
              <a:t>dd</a:t>
            </a:r>
            <a:r>
              <a:rPr lang="en-US" sz="2000" b="0" dirty="0">
                <a:sym typeface="Arial" pitchFamily="34" charset="0"/>
              </a:rPr>
              <a:t>-MMM-</a:t>
            </a:r>
            <a:r>
              <a:rPr lang="en-US" sz="2000" b="0" dirty="0" err="1">
                <a:sym typeface="Arial" pitchFamily="34" charset="0"/>
              </a:rPr>
              <a:t>yyyy</a:t>
            </a:r>
            <a:r>
              <a:rPr lang="en-US" sz="2000" b="0" dirty="0">
                <a:sym typeface="Arial" pitchFamily="34" charset="0"/>
              </a:rPr>
              <a:t>, where "MMM" is the letter abbreviation of the month 13-Apr-2018).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en-US" sz="2000" b="0" dirty="0">
                <a:sym typeface="Arial" pitchFamily="34" charset="0"/>
              </a:rPr>
              <a:t>Draft documents containing equations are inconsistently mangled due to issues with the equation editor. Is there a CCSDS recommendation for editing equations?</a:t>
            </a:r>
            <a:endParaRPr lang="en-US" sz="1900" b="0" dirty="0">
              <a:sym typeface="Arial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885120" y="126170"/>
            <a:ext cx="775781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Navigation WG Additional Viewgraph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299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Pages>51</Pages>
  <Words>1264</Words>
  <Application>Microsoft Macintosh PowerPoint</Application>
  <PresentationFormat>Letter Paper (8.5x11 in)</PresentationFormat>
  <Paragraphs>177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TMOD Presentations</vt:lpstr>
      <vt:lpstr>1_TMOD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Berry</cp:lastModifiedBy>
  <cp:revision>1659</cp:revision>
  <cp:lastPrinted>2016-08-30T07:45:22Z</cp:lastPrinted>
  <dcterms:created xsi:type="dcterms:W3CDTF">1998-05-20T16:00:08Z</dcterms:created>
  <dcterms:modified xsi:type="dcterms:W3CDTF">2018-04-13T18:08:55Z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