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69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507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22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94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479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12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47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93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58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04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77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13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正方形/長方形 208"/>
          <p:cNvSpPr>
            <a:spLocks noChangeAspect="1"/>
          </p:cNvSpPr>
          <p:nvPr/>
        </p:nvSpPr>
        <p:spPr>
          <a:xfrm>
            <a:off x="683570" y="5271055"/>
            <a:ext cx="5108979" cy="122886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altLang="ja-JP" sz="1600" b="1" dirty="0" smtClean="0">
                <a:solidFill>
                  <a:srgbClr val="000000"/>
                </a:solidFill>
              </a:rPr>
              <a:t>Supporting </a:t>
            </a:r>
            <a:r>
              <a:rPr lang="en-GB" altLang="ja-JP" sz="1600" b="1" dirty="0">
                <a:solidFill>
                  <a:srgbClr val="000000"/>
                </a:solidFill>
              </a:rPr>
              <a:t>t</a:t>
            </a:r>
            <a:r>
              <a:rPr lang="en-GB" altLang="ja-JP" sz="1600" b="1" dirty="0" smtClean="0">
                <a:solidFill>
                  <a:srgbClr val="000000"/>
                </a:solidFill>
              </a:rPr>
              <a:t>echnical reports</a:t>
            </a:r>
          </a:p>
        </p:txBody>
      </p:sp>
      <p:sp>
        <p:nvSpPr>
          <p:cNvPr id="20" name="フローチャート : 代替処理 19"/>
          <p:cNvSpPr>
            <a:spLocks noChangeAspect="1"/>
          </p:cNvSpPr>
          <p:nvPr/>
        </p:nvSpPr>
        <p:spPr>
          <a:xfrm>
            <a:off x="1119783" y="2423974"/>
            <a:ext cx="1732683" cy="1379073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 smtClean="0"/>
              <a:t>XXXXX</a:t>
            </a:r>
            <a:r>
              <a:rPr lang="en-US" altLang="ja-JP" sz="1600" b="1" dirty="0" smtClean="0"/>
              <a:t> </a:t>
            </a:r>
            <a:endParaRPr lang="en-US" altLang="ja-JP" sz="1600" b="1" dirty="0"/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Detailed </a:t>
            </a:r>
            <a:r>
              <a:rPr lang="en-US" altLang="ja-JP" sz="1000" b="1" dirty="0">
                <a:solidFill>
                  <a:schemeClr val="tx1"/>
                </a:solidFill>
              </a:rPr>
              <a:t>space debris mitigation </a:t>
            </a:r>
            <a:r>
              <a:rPr lang="en-US" altLang="ja-JP" sz="1000" b="1" dirty="0">
                <a:solidFill>
                  <a:srgbClr val="FF0000"/>
                </a:solidFill>
              </a:rPr>
              <a:t>requirements</a:t>
            </a:r>
            <a:r>
              <a:rPr lang="en-US" altLang="ja-JP" sz="1000" b="1" dirty="0">
                <a:solidFill>
                  <a:schemeClr val="tx1"/>
                </a:solidFill>
              </a:rPr>
              <a:t> for 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spacecraft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 smtClean="0">
                <a:solidFill>
                  <a:schemeClr val="tx1"/>
                </a:solidFill>
              </a:rPr>
              <a:t>(Consolidation of 16127, 16164, 23339, and 26872)</a:t>
            </a:r>
            <a:endParaRPr lang="en-US" altLang="ja-JP" sz="1000" b="1" dirty="0">
              <a:solidFill>
                <a:schemeClr val="tx1"/>
              </a:solidFill>
            </a:endParaRPr>
          </a:p>
        </p:txBody>
      </p:sp>
      <p:sp>
        <p:nvSpPr>
          <p:cNvPr id="30" name="フローチャート : 代替処理 29"/>
          <p:cNvSpPr>
            <a:spLocks noChangeAspect="1"/>
          </p:cNvSpPr>
          <p:nvPr/>
        </p:nvSpPr>
        <p:spPr>
          <a:xfrm>
            <a:off x="6601735" y="4109637"/>
            <a:ext cx="939212" cy="87659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/>
              <a:t>14200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950" b="1" dirty="0" smtClean="0">
                <a:solidFill>
                  <a:srgbClr val="FF0000"/>
                </a:solidFill>
              </a:rPr>
              <a:t>M/OD environment </a:t>
            </a:r>
            <a:r>
              <a:rPr lang="en-US" altLang="ja-JP" sz="950" b="1" dirty="0">
                <a:solidFill>
                  <a:srgbClr val="FF0000"/>
                </a:solidFill>
              </a:rPr>
              <a:t>m</a:t>
            </a:r>
            <a:r>
              <a:rPr lang="en-US" altLang="ja-JP" sz="950" b="1" dirty="0" smtClean="0">
                <a:solidFill>
                  <a:srgbClr val="FF0000"/>
                </a:solidFill>
              </a:rPr>
              <a:t>odels</a:t>
            </a:r>
            <a:endParaRPr lang="en-US" altLang="ja-JP" sz="950" b="1" dirty="0"/>
          </a:p>
        </p:txBody>
      </p:sp>
      <p:sp>
        <p:nvSpPr>
          <p:cNvPr id="167" name="フローチャート : 代替処理 166"/>
          <p:cNvSpPr>
            <a:spLocks noChangeAspect="1"/>
          </p:cNvSpPr>
          <p:nvPr/>
        </p:nvSpPr>
        <p:spPr>
          <a:xfrm>
            <a:off x="7843732" y="2647304"/>
            <a:ext cx="939212" cy="876598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/>
              <a:t>16126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S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urvivability</a:t>
            </a:r>
            <a:r>
              <a:rPr lang="en-US" altLang="ja-JP" sz="1000" b="1" dirty="0" smtClean="0"/>
              <a:t> against 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impact</a:t>
            </a:r>
            <a:endParaRPr lang="en-US" altLang="ja-JP" sz="1000" b="1" dirty="0"/>
          </a:p>
        </p:txBody>
      </p:sp>
      <p:sp>
        <p:nvSpPr>
          <p:cNvPr id="173" name="フローチャート : 代替処理 172"/>
          <p:cNvSpPr>
            <a:spLocks noChangeAspect="1"/>
          </p:cNvSpPr>
          <p:nvPr/>
        </p:nvSpPr>
        <p:spPr>
          <a:xfrm>
            <a:off x="2775871" y="4109637"/>
            <a:ext cx="924370" cy="862745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/>
              <a:t>27852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Orbit lifetime estimation</a:t>
            </a:r>
          </a:p>
        </p:txBody>
      </p:sp>
      <p:sp>
        <p:nvSpPr>
          <p:cNvPr id="194" name="フローチャート : 代替処理 193"/>
          <p:cNvSpPr>
            <a:spLocks noChangeAspect="1"/>
          </p:cNvSpPr>
          <p:nvPr/>
        </p:nvSpPr>
        <p:spPr>
          <a:xfrm>
            <a:off x="5314459" y="4109637"/>
            <a:ext cx="936859" cy="864096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 smtClean="0"/>
              <a:t>27875</a:t>
            </a:r>
            <a:endParaRPr lang="en-US" altLang="ja-JP" sz="1400" b="1" dirty="0"/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Re-entry 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risk</a:t>
            </a:r>
            <a:endParaRPr lang="en-US" altLang="ja-JP" sz="1000" b="1" dirty="0">
              <a:solidFill>
                <a:srgbClr val="FF0000"/>
              </a:solidFill>
            </a:endParaRPr>
          </a:p>
        </p:txBody>
      </p:sp>
      <p:sp>
        <p:nvSpPr>
          <p:cNvPr id="268" name="角丸四角形 267"/>
          <p:cNvSpPr>
            <a:spLocks noChangeAspect="1"/>
          </p:cNvSpPr>
          <p:nvPr/>
        </p:nvSpPr>
        <p:spPr>
          <a:xfrm>
            <a:off x="7337747" y="6116905"/>
            <a:ext cx="406400" cy="217586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239" name="テキスト ボックス 268"/>
          <p:cNvSpPr txBox="1">
            <a:spLocks noChangeAspect="1" noChangeArrowheads="1"/>
          </p:cNvSpPr>
          <p:nvPr/>
        </p:nvSpPr>
        <p:spPr bwMode="auto">
          <a:xfrm>
            <a:off x="7788597" y="6096267"/>
            <a:ext cx="11699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000" dirty="0"/>
              <a:t>N</a:t>
            </a:r>
            <a:r>
              <a:rPr lang="en-US" altLang="ja-JP" sz="1000" dirty="0" smtClean="0"/>
              <a:t>ot </a:t>
            </a:r>
            <a:r>
              <a:rPr lang="en-US" altLang="ja-JP" sz="1000" dirty="0"/>
              <a:t>published yet</a:t>
            </a:r>
            <a:endParaRPr lang="ja-JP" altLang="en-US" sz="1000" dirty="0"/>
          </a:p>
        </p:txBody>
      </p:sp>
      <p:sp>
        <p:nvSpPr>
          <p:cNvPr id="48" name="テキスト ボックス 47"/>
          <p:cNvSpPr txBox="1">
            <a:spLocks noChangeAspect="1"/>
          </p:cNvSpPr>
          <p:nvPr/>
        </p:nvSpPr>
        <p:spPr>
          <a:xfrm>
            <a:off x="7263134" y="6389065"/>
            <a:ext cx="133032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050" dirty="0">
                <a:ea typeface="ＭＳ Ｐゴシック" charset="-128"/>
              </a:rPr>
              <a:t>TR: Technical </a:t>
            </a:r>
            <a:r>
              <a:rPr lang="en-US" altLang="ja-JP" sz="1050" dirty="0" smtClean="0">
                <a:ea typeface="ＭＳ Ｐゴシック" charset="-128"/>
              </a:rPr>
              <a:t>Report</a:t>
            </a:r>
            <a:endParaRPr lang="ja-JP" altLang="en-US" sz="1050" dirty="0">
              <a:ea typeface="ＭＳ Ｐゴシック" charset="-128"/>
            </a:endParaRPr>
          </a:p>
        </p:txBody>
      </p:sp>
      <p:sp>
        <p:nvSpPr>
          <p:cNvPr id="148" name="フローチャート : 代替処理 147"/>
          <p:cNvSpPr>
            <a:spLocks noChangeAspect="1"/>
          </p:cNvSpPr>
          <p:nvPr/>
        </p:nvSpPr>
        <p:spPr>
          <a:xfrm>
            <a:off x="7841872" y="4115987"/>
            <a:ext cx="939211" cy="876597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 smtClean="0"/>
              <a:t>11227</a:t>
            </a:r>
          </a:p>
          <a:p>
            <a:pPr algn="ctr">
              <a:lnSpc>
                <a:spcPts val="1400"/>
              </a:lnSpc>
              <a:defRPr/>
            </a:pPr>
            <a:r>
              <a:rPr lang="en-GB" altLang="ja-JP" sz="950" b="1" dirty="0" smtClean="0"/>
              <a:t>Test procedure: </a:t>
            </a:r>
            <a:r>
              <a:rPr lang="en-GB" altLang="ja-JP" sz="950" b="1" dirty="0" smtClean="0">
                <a:solidFill>
                  <a:srgbClr val="FF0000"/>
                </a:solidFill>
              </a:rPr>
              <a:t>impact ejecta</a:t>
            </a:r>
            <a:endParaRPr lang="en-US" altLang="ja-JP" sz="950" b="1" dirty="0">
              <a:solidFill>
                <a:srgbClr val="FF0000"/>
              </a:solidFill>
            </a:endParaRPr>
          </a:p>
        </p:txBody>
      </p:sp>
      <p:sp>
        <p:nvSpPr>
          <p:cNvPr id="52" name="正方形/長方形 51"/>
          <p:cNvSpPr>
            <a:spLocks noChangeAspect="1"/>
          </p:cNvSpPr>
          <p:nvPr/>
        </p:nvSpPr>
        <p:spPr>
          <a:xfrm>
            <a:off x="144001" y="279399"/>
            <a:ext cx="8814584" cy="18006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3" name="角丸四角形 52"/>
          <p:cNvSpPr>
            <a:spLocks noChangeAspect="1"/>
          </p:cNvSpPr>
          <p:nvPr/>
        </p:nvSpPr>
        <p:spPr>
          <a:xfrm>
            <a:off x="3328427" y="438134"/>
            <a:ext cx="2664296" cy="710001"/>
          </a:xfrm>
          <a:prstGeom prst="round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800"/>
              </a:lnSpc>
              <a:defRPr/>
            </a:pPr>
            <a:r>
              <a:rPr lang="en-US" altLang="ja-JP" sz="1600" b="1" dirty="0" smtClean="0">
                <a:solidFill>
                  <a:srgbClr val="000000"/>
                </a:solidFill>
              </a:rPr>
              <a:t>24113:yyyy</a:t>
            </a:r>
            <a:endParaRPr lang="en-US" altLang="ja-JP" sz="1600" b="1" dirty="0">
              <a:solidFill>
                <a:srgbClr val="000000"/>
              </a:solidFill>
            </a:endParaRPr>
          </a:p>
          <a:p>
            <a:pPr algn="ctr">
              <a:lnSpc>
                <a:spcPts val="1800"/>
              </a:lnSpc>
              <a:defRPr/>
            </a:pPr>
            <a:r>
              <a:rPr lang="fr-FR" altLang="ja-JP" sz="1600" b="1" dirty="0" err="1" smtClean="0">
                <a:solidFill>
                  <a:srgbClr val="FF0000"/>
                </a:solidFill>
              </a:rPr>
              <a:t>Space</a:t>
            </a:r>
            <a:r>
              <a:rPr lang="fr-FR" altLang="ja-JP" sz="1600" b="1" dirty="0" smtClean="0">
                <a:solidFill>
                  <a:srgbClr val="FF0000"/>
                </a:solidFill>
              </a:rPr>
              <a:t> </a:t>
            </a:r>
            <a:r>
              <a:rPr lang="fr-FR" altLang="ja-JP" sz="1600" b="1" dirty="0" err="1">
                <a:solidFill>
                  <a:srgbClr val="FF0000"/>
                </a:solidFill>
              </a:rPr>
              <a:t>debris</a:t>
            </a:r>
            <a:r>
              <a:rPr lang="fr-FR" altLang="ja-JP" sz="1600" b="1" dirty="0">
                <a:solidFill>
                  <a:srgbClr val="FF0000"/>
                </a:solidFill>
              </a:rPr>
              <a:t> mitigation </a:t>
            </a:r>
            <a:r>
              <a:rPr lang="fr-FR" altLang="ja-JP" sz="1600" b="1" dirty="0" err="1" smtClean="0">
                <a:solidFill>
                  <a:srgbClr val="FF0000"/>
                </a:solidFill>
              </a:rPr>
              <a:t>requirements</a:t>
            </a:r>
            <a:endParaRPr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54" name="フローチャート : 代替処理 53"/>
          <p:cNvSpPr>
            <a:spLocks noChangeAspect="1"/>
          </p:cNvSpPr>
          <p:nvPr/>
        </p:nvSpPr>
        <p:spPr>
          <a:xfrm>
            <a:off x="3439895" y="1358182"/>
            <a:ext cx="1583995" cy="58578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200"/>
              </a:lnSpc>
              <a:defRPr/>
            </a:pPr>
            <a:r>
              <a:rPr lang="en-GB" altLang="ja-JP" sz="1400" dirty="0">
                <a:solidFill>
                  <a:schemeClr val="tx1"/>
                </a:solidFill>
              </a:rPr>
              <a:t>§6.3.1 – 6.3.3</a:t>
            </a:r>
          </a:p>
          <a:p>
            <a:pPr algn="ctr">
              <a:lnSpc>
                <a:spcPts val="1200"/>
              </a:lnSpc>
              <a:defRPr/>
            </a:pPr>
            <a:r>
              <a:rPr lang="en-US" altLang="ja-JP" sz="1200" dirty="0" smtClean="0"/>
              <a:t>Disposal</a:t>
            </a:r>
            <a:r>
              <a:rPr lang="ja-JP" altLang="en-US" sz="1200" dirty="0" smtClean="0"/>
              <a:t> </a:t>
            </a:r>
            <a:r>
              <a:rPr lang="en-US" altLang="ja-JP" sz="1200" dirty="0"/>
              <a:t>from the protected regions</a:t>
            </a:r>
          </a:p>
        </p:txBody>
      </p:sp>
      <p:sp>
        <p:nvSpPr>
          <p:cNvPr id="55" name="フローチャート : 代替処理 54"/>
          <p:cNvSpPr>
            <a:spLocks noChangeAspect="1"/>
          </p:cNvSpPr>
          <p:nvPr/>
        </p:nvSpPr>
        <p:spPr>
          <a:xfrm>
            <a:off x="5333778" y="1358182"/>
            <a:ext cx="917540" cy="58578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200"/>
              </a:lnSpc>
              <a:defRPr/>
            </a:pPr>
            <a:r>
              <a:rPr lang="en-GB" altLang="ja-JP" sz="1400" dirty="0" smtClean="0">
                <a:solidFill>
                  <a:schemeClr val="tx1"/>
                </a:solidFill>
              </a:rPr>
              <a:t>§6.</a:t>
            </a:r>
            <a:r>
              <a:rPr lang="en-US" altLang="ja-JP" sz="1400" dirty="0" smtClean="0">
                <a:solidFill>
                  <a:schemeClr val="tx1"/>
                </a:solidFill>
              </a:rPr>
              <a:t>3.4</a:t>
            </a:r>
          </a:p>
          <a:p>
            <a:pPr algn="ctr">
              <a:lnSpc>
                <a:spcPts val="1200"/>
              </a:lnSpc>
              <a:defRPr/>
            </a:pPr>
            <a:r>
              <a:rPr lang="en-US" altLang="ja-JP" sz="1200" dirty="0" smtClean="0"/>
              <a:t>Re-entry </a:t>
            </a:r>
            <a:r>
              <a:rPr lang="en-US" altLang="ja-JP" sz="1200" dirty="0"/>
              <a:t>r</a:t>
            </a:r>
            <a:r>
              <a:rPr lang="en-US" altLang="ja-JP" sz="1200" dirty="0" smtClean="0"/>
              <a:t>isk</a:t>
            </a:r>
            <a:endParaRPr lang="en-US" altLang="ja-JP" sz="1200" dirty="0"/>
          </a:p>
        </p:txBody>
      </p:sp>
      <p:sp>
        <p:nvSpPr>
          <p:cNvPr id="56" name="フローチャート : 代替処理 55"/>
          <p:cNvSpPr>
            <a:spLocks noChangeAspect="1"/>
          </p:cNvSpPr>
          <p:nvPr/>
        </p:nvSpPr>
        <p:spPr>
          <a:xfrm>
            <a:off x="2080065" y="1358182"/>
            <a:ext cx="1035465" cy="58578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200"/>
              </a:lnSpc>
              <a:defRPr/>
            </a:pPr>
            <a:r>
              <a:rPr lang="en-GB" altLang="ja-JP" sz="1400" dirty="0">
                <a:solidFill>
                  <a:schemeClr val="tx1"/>
                </a:solidFill>
              </a:rPr>
              <a:t>§6.</a:t>
            </a:r>
            <a:r>
              <a:rPr lang="en-US" altLang="ja-JP" sz="1400" dirty="0">
                <a:solidFill>
                  <a:schemeClr val="tx1"/>
                </a:solidFill>
              </a:rPr>
              <a:t>2 </a:t>
            </a:r>
            <a:r>
              <a:rPr lang="en-US" altLang="ja-JP" sz="1200" dirty="0"/>
              <a:t>Avoiding break-ups</a:t>
            </a:r>
          </a:p>
        </p:txBody>
      </p:sp>
      <p:sp>
        <p:nvSpPr>
          <p:cNvPr id="57" name="フローチャート : 代替処理 56"/>
          <p:cNvSpPr>
            <a:spLocks noChangeAspect="1"/>
          </p:cNvSpPr>
          <p:nvPr/>
        </p:nvSpPr>
        <p:spPr>
          <a:xfrm>
            <a:off x="323529" y="1358182"/>
            <a:ext cx="1431174" cy="58578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200"/>
              </a:lnSpc>
              <a:defRPr/>
            </a:pPr>
            <a:r>
              <a:rPr lang="en-GB" altLang="ja-JP" sz="1400" dirty="0">
                <a:solidFill>
                  <a:schemeClr val="tx1"/>
                </a:solidFill>
              </a:rPr>
              <a:t>§</a:t>
            </a:r>
            <a:r>
              <a:rPr lang="en-GB" altLang="ja-JP" sz="1400" dirty="0" smtClean="0">
                <a:solidFill>
                  <a:schemeClr val="tx1"/>
                </a:solidFill>
              </a:rPr>
              <a:t>6.1</a:t>
            </a:r>
          </a:p>
          <a:p>
            <a:pPr algn="ctr">
              <a:lnSpc>
                <a:spcPts val="1200"/>
              </a:lnSpc>
              <a:defRPr/>
            </a:pPr>
            <a:r>
              <a:rPr lang="en-US" altLang="ja-JP" sz="1200" dirty="0" smtClean="0">
                <a:solidFill>
                  <a:schemeClr val="tx1"/>
                </a:solidFill>
              </a:rPr>
              <a:t>Avoiding release of</a:t>
            </a:r>
            <a:r>
              <a:rPr lang="ja-JP" altLang="en-US" sz="1200" dirty="0" smtClean="0">
                <a:solidFill>
                  <a:schemeClr val="tx1"/>
                </a:solidFill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</a:rPr>
              <a:t>objects </a:t>
            </a:r>
            <a:endParaRPr lang="ja-JP" altLang="ja-JP" sz="1200" dirty="0">
              <a:solidFill>
                <a:schemeClr val="tx1"/>
              </a:solidFill>
            </a:endParaRPr>
          </a:p>
        </p:txBody>
      </p:sp>
      <p:cxnSp>
        <p:nvCxnSpPr>
          <p:cNvPr id="164" name="カギ線コネクタ 169"/>
          <p:cNvCxnSpPr>
            <a:cxnSpLocks noChangeAspect="1"/>
            <a:stCxn id="167" idx="2"/>
            <a:endCxn id="148" idx="0"/>
          </p:cNvCxnSpPr>
          <p:nvPr/>
        </p:nvCxnSpPr>
        <p:spPr>
          <a:xfrm rot="5400000">
            <a:off x="8016366" y="3819014"/>
            <a:ext cx="592085" cy="186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カギ線コネクタ 169"/>
          <p:cNvCxnSpPr>
            <a:cxnSpLocks noChangeAspect="1"/>
            <a:stCxn id="167" idx="2"/>
            <a:endCxn id="30" idx="0"/>
          </p:cNvCxnSpPr>
          <p:nvPr/>
        </p:nvCxnSpPr>
        <p:spPr>
          <a:xfrm rot="5400000">
            <a:off x="7399473" y="3195771"/>
            <a:ext cx="585735" cy="1241997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フローチャート : 代替処理 166"/>
          <p:cNvSpPr>
            <a:spLocks noChangeAspect="1"/>
          </p:cNvSpPr>
          <p:nvPr/>
        </p:nvSpPr>
        <p:spPr>
          <a:xfrm>
            <a:off x="6601735" y="2651910"/>
            <a:ext cx="939212" cy="876598"/>
          </a:xfrm>
          <a:prstGeom prst="flowChartAlternateProcess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 smtClean="0"/>
              <a:t>TR-16158</a:t>
            </a:r>
            <a:endParaRPr lang="en-US" altLang="ja-JP" sz="1400" b="1" dirty="0"/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A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voiding collisions</a:t>
            </a:r>
            <a:endParaRPr lang="en-US" altLang="ja-JP" sz="1000" b="1" dirty="0"/>
          </a:p>
        </p:txBody>
      </p:sp>
      <p:sp>
        <p:nvSpPr>
          <p:cNvPr id="58" name="フローチャート : 代替処理 88"/>
          <p:cNvSpPr>
            <a:spLocks noChangeAspect="1"/>
          </p:cNvSpPr>
          <p:nvPr/>
        </p:nvSpPr>
        <p:spPr>
          <a:xfrm>
            <a:off x="3307851" y="5627871"/>
            <a:ext cx="2350661" cy="760536"/>
          </a:xfrm>
          <a:prstGeom prst="flowChartAlternateProcess">
            <a:avLst/>
          </a:prstGeom>
          <a:solidFill>
            <a:srgbClr val="99FF33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smtClean="0">
                <a:solidFill>
                  <a:srgbClr val="000000"/>
                </a:solidFill>
              </a:rPr>
              <a:t>TR-20590</a:t>
            </a:r>
            <a:endParaRPr lang="en-US" altLang="ja-JP" sz="1400" b="1" dirty="0">
              <a:solidFill>
                <a:srgbClr val="000000"/>
              </a:solidFill>
            </a:endParaRPr>
          </a:p>
          <a:p>
            <a:pPr algn="ctr">
              <a:lnSpc>
                <a:spcPts val="1400"/>
              </a:lnSpc>
              <a:defRPr/>
            </a:pPr>
            <a:r>
              <a:rPr lang="en-GB" altLang="ja-JP" sz="1000" b="1" dirty="0"/>
              <a:t>D</a:t>
            </a:r>
            <a:r>
              <a:rPr lang="en-GB" altLang="ja-JP" sz="1000" b="1" dirty="0" smtClean="0"/>
              <a:t>ebris </a:t>
            </a:r>
            <a:r>
              <a:rPr lang="en-GB" altLang="ja-JP" sz="1000" b="1" dirty="0"/>
              <a:t>m</a:t>
            </a:r>
            <a:r>
              <a:rPr lang="en-GB" altLang="ja-JP" sz="1000" b="1" dirty="0" smtClean="0"/>
              <a:t>itigation </a:t>
            </a:r>
            <a:r>
              <a:rPr lang="en-GB" altLang="ja-JP" sz="1000" b="1" dirty="0"/>
              <a:t>d</a:t>
            </a:r>
            <a:r>
              <a:rPr lang="en-GB" altLang="ja-JP" sz="1000" b="1" dirty="0" smtClean="0"/>
              <a:t>esign </a:t>
            </a:r>
            <a:r>
              <a:rPr lang="en-GB" altLang="ja-JP" sz="1000" b="1" dirty="0"/>
              <a:t>and </a:t>
            </a:r>
            <a:r>
              <a:rPr lang="en-GB" altLang="ja-JP" sz="1000" b="1" dirty="0" smtClean="0"/>
              <a:t>operation </a:t>
            </a:r>
            <a:r>
              <a:rPr lang="en-GB" altLang="ja-JP" sz="1000" b="1" dirty="0">
                <a:solidFill>
                  <a:srgbClr val="FF0000"/>
                </a:solidFill>
              </a:rPr>
              <a:t>m</a:t>
            </a:r>
            <a:r>
              <a:rPr lang="en-GB" altLang="ja-JP" sz="1000" b="1" dirty="0" smtClean="0">
                <a:solidFill>
                  <a:srgbClr val="FF0000"/>
                </a:solidFill>
              </a:rPr>
              <a:t>anual</a:t>
            </a:r>
            <a:r>
              <a:rPr lang="en-GB" altLang="ja-JP" sz="1000" b="1" dirty="0" smtClean="0"/>
              <a:t> </a:t>
            </a:r>
            <a:r>
              <a:rPr lang="en-GB" altLang="ja-JP" sz="1000" b="1" dirty="0"/>
              <a:t>for </a:t>
            </a:r>
            <a:r>
              <a:rPr lang="en-GB" altLang="ja-JP" sz="1000" b="1" dirty="0">
                <a:solidFill>
                  <a:srgbClr val="FF0000"/>
                </a:solidFill>
              </a:rPr>
              <a:t>l</a:t>
            </a:r>
            <a:r>
              <a:rPr lang="en-GB" altLang="ja-JP" sz="1000" b="1" dirty="0" smtClean="0">
                <a:solidFill>
                  <a:srgbClr val="FF0000"/>
                </a:solidFill>
              </a:rPr>
              <a:t>aunch </a:t>
            </a:r>
            <a:r>
              <a:rPr lang="en-GB" altLang="ja-JP" sz="1000" b="1" dirty="0">
                <a:solidFill>
                  <a:srgbClr val="FF0000"/>
                </a:solidFill>
              </a:rPr>
              <a:t>v</a:t>
            </a:r>
            <a:r>
              <a:rPr lang="en-GB" altLang="ja-JP" sz="1000" b="1" dirty="0" smtClean="0">
                <a:solidFill>
                  <a:srgbClr val="FF0000"/>
                </a:solidFill>
              </a:rPr>
              <a:t>ehicles</a:t>
            </a:r>
            <a:endParaRPr lang="ja-JP" altLang="en-US" sz="1000" b="1" dirty="0">
              <a:solidFill>
                <a:srgbClr val="FF0000"/>
              </a:solidFill>
            </a:endParaRPr>
          </a:p>
        </p:txBody>
      </p:sp>
      <p:sp>
        <p:nvSpPr>
          <p:cNvPr id="89" name="フローチャート : 代替処理 88"/>
          <p:cNvSpPr>
            <a:spLocks noChangeAspect="1"/>
          </p:cNvSpPr>
          <p:nvPr/>
        </p:nvSpPr>
        <p:spPr>
          <a:xfrm>
            <a:off x="810795" y="5624020"/>
            <a:ext cx="2350661" cy="760536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>
                <a:solidFill>
                  <a:srgbClr val="000000"/>
                </a:solidFill>
              </a:rPr>
              <a:t>TR-18146</a:t>
            </a:r>
          </a:p>
          <a:p>
            <a:pPr algn="ctr">
              <a:lnSpc>
                <a:spcPts val="1400"/>
              </a:lnSpc>
              <a:defRPr/>
            </a:pPr>
            <a:r>
              <a:rPr lang="en-GB" altLang="ja-JP" sz="1000" b="1" dirty="0"/>
              <a:t>D</a:t>
            </a:r>
            <a:r>
              <a:rPr lang="en-GB" altLang="ja-JP" sz="1000" b="1" dirty="0" smtClean="0"/>
              <a:t>ebris </a:t>
            </a:r>
            <a:r>
              <a:rPr lang="en-GB" altLang="ja-JP" sz="1000" b="1" dirty="0"/>
              <a:t>m</a:t>
            </a:r>
            <a:r>
              <a:rPr lang="en-GB" altLang="ja-JP" sz="1000" b="1" dirty="0" smtClean="0"/>
              <a:t>itigation </a:t>
            </a:r>
            <a:r>
              <a:rPr lang="en-GB" altLang="ja-JP" sz="1000" b="1" dirty="0"/>
              <a:t>d</a:t>
            </a:r>
            <a:r>
              <a:rPr lang="en-GB" altLang="ja-JP" sz="1000" b="1" dirty="0" smtClean="0"/>
              <a:t>esign </a:t>
            </a:r>
            <a:r>
              <a:rPr lang="en-GB" altLang="ja-JP" sz="1000" b="1" dirty="0"/>
              <a:t>and </a:t>
            </a:r>
            <a:r>
              <a:rPr lang="en-GB" altLang="ja-JP" sz="1000" b="1" dirty="0" smtClean="0"/>
              <a:t>operation </a:t>
            </a:r>
            <a:r>
              <a:rPr lang="en-GB" altLang="ja-JP" sz="1000" b="1" dirty="0">
                <a:solidFill>
                  <a:srgbClr val="FF0000"/>
                </a:solidFill>
              </a:rPr>
              <a:t>m</a:t>
            </a:r>
            <a:r>
              <a:rPr lang="en-GB" altLang="ja-JP" sz="1000" b="1" dirty="0" smtClean="0">
                <a:solidFill>
                  <a:srgbClr val="FF0000"/>
                </a:solidFill>
              </a:rPr>
              <a:t>anua</a:t>
            </a:r>
            <a:r>
              <a:rPr lang="en-GB" altLang="ja-JP" sz="1000" b="1" dirty="0" smtClean="0"/>
              <a:t>l </a:t>
            </a:r>
            <a:r>
              <a:rPr lang="en-GB" altLang="ja-JP" sz="1000" b="1" dirty="0"/>
              <a:t>for </a:t>
            </a:r>
            <a:r>
              <a:rPr lang="en-GB" altLang="ja-JP" sz="1000" b="1" dirty="0">
                <a:solidFill>
                  <a:srgbClr val="FF0000"/>
                </a:solidFill>
              </a:rPr>
              <a:t>s</a:t>
            </a:r>
            <a:r>
              <a:rPr lang="en-GB" altLang="ja-JP" sz="1000" b="1" dirty="0" smtClean="0">
                <a:solidFill>
                  <a:srgbClr val="FF0000"/>
                </a:solidFill>
              </a:rPr>
              <a:t>pacecraft</a:t>
            </a:r>
            <a:endParaRPr lang="ja-JP" altLang="en-US" sz="1000" b="1" dirty="0">
              <a:solidFill>
                <a:srgbClr val="FF0000"/>
              </a:solidFill>
            </a:endParaRPr>
          </a:p>
        </p:txBody>
      </p:sp>
      <p:sp>
        <p:nvSpPr>
          <p:cNvPr id="64" name="フローチャート : 代替処理 115"/>
          <p:cNvSpPr>
            <a:spLocks noChangeAspect="1"/>
          </p:cNvSpPr>
          <p:nvPr/>
        </p:nvSpPr>
        <p:spPr>
          <a:xfrm>
            <a:off x="3608056" y="2423976"/>
            <a:ext cx="1732683" cy="1379073"/>
          </a:xfrm>
          <a:prstGeom prst="flowChartAlternateProcess">
            <a:avLst/>
          </a:prstGeom>
          <a:solidFill>
            <a:srgbClr val="99FF33"/>
          </a:solidFill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 smtClean="0">
                <a:solidFill>
                  <a:srgbClr val="000000"/>
                </a:solidFill>
              </a:rPr>
              <a:t>20893 [EXPANDED]</a:t>
            </a:r>
            <a:r>
              <a:rPr lang="ja-JP" altLang="en-US" sz="1600" b="1" dirty="0">
                <a:solidFill>
                  <a:srgbClr val="000000"/>
                </a:solidFill>
              </a:rPr>
              <a:t>　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Detailed 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space debris mitigation 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requirements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 for 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launch vehicles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chemeClr val="tx1"/>
                </a:solidFill>
              </a:rPr>
              <a:t>(Consolidation 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of 16699 and 20893)</a:t>
            </a:r>
            <a:endParaRPr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60" name="角丸四角形 267"/>
          <p:cNvSpPr>
            <a:spLocks noChangeAspect="1"/>
          </p:cNvSpPr>
          <p:nvPr/>
        </p:nvSpPr>
        <p:spPr>
          <a:xfrm>
            <a:off x="7337747" y="5477916"/>
            <a:ext cx="406400" cy="2175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1" name="テキスト ボックス 268"/>
          <p:cNvSpPr txBox="1">
            <a:spLocks noChangeAspect="1" noChangeArrowheads="1"/>
          </p:cNvSpPr>
          <p:nvPr/>
        </p:nvSpPr>
        <p:spPr bwMode="auto">
          <a:xfrm>
            <a:off x="7790880" y="5468073"/>
            <a:ext cx="11699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000" dirty="0" smtClean="0"/>
              <a:t>S/C-related</a:t>
            </a:r>
          </a:p>
        </p:txBody>
      </p:sp>
      <p:sp>
        <p:nvSpPr>
          <p:cNvPr id="62" name="角丸四角形 267"/>
          <p:cNvSpPr>
            <a:spLocks noChangeAspect="1"/>
          </p:cNvSpPr>
          <p:nvPr/>
        </p:nvSpPr>
        <p:spPr>
          <a:xfrm>
            <a:off x="7337747" y="5776693"/>
            <a:ext cx="406400" cy="217586"/>
          </a:xfrm>
          <a:prstGeom prst="roundRect">
            <a:avLst/>
          </a:prstGeom>
          <a:solidFill>
            <a:srgbClr val="99FF33"/>
          </a:solidFill>
          <a:ln w="63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5" name="テキスト ボックス 268"/>
          <p:cNvSpPr txBox="1">
            <a:spLocks noChangeAspect="1" noChangeArrowheads="1"/>
          </p:cNvSpPr>
          <p:nvPr/>
        </p:nvSpPr>
        <p:spPr bwMode="auto">
          <a:xfrm>
            <a:off x="7790880" y="5766850"/>
            <a:ext cx="11699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000" dirty="0" smtClean="0"/>
              <a:t>LV-related</a:t>
            </a:r>
          </a:p>
        </p:txBody>
      </p:sp>
      <p:cxnSp>
        <p:nvCxnSpPr>
          <p:cNvPr id="72" name="カギ線コネクタ 169"/>
          <p:cNvCxnSpPr>
            <a:cxnSpLocks noChangeAspect="1"/>
            <a:endCxn id="167" idx="0"/>
          </p:cNvCxnSpPr>
          <p:nvPr/>
        </p:nvCxnSpPr>
        <p:spPr>
          <a:xfrm rot="16200000" flipH="1">
            <a:off x="8033261" y="2367227"/>
            <a:ext cx="558294" cy="186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カギ線コネクタ 169"/>
          <p:cNvCxnSpPr>
            <a:cxnSpLocks noChangeAspect="1"/>
            <a:endCxn id="47" idx="0"/>
          </p:cNvCxnSpPr>
          <p:nvPr/>
        </p:nvCxnSpPr>
        <p:spPr>
          <a:xfrm rot="16200000" flipH="1">
            <a:off x="6792193" y="2372762"/>
            <a:ext cx="558294" cy="1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カギ線コネクタ 169"/>
          <p:cNvCxnSpPr>
            <a:cxnSpLocks/>
            <a:endCxn id="64" idx="0"/>
          </p:cNvCxnSpPr>
          <p:nvPr/>
        </p:nvCxnSpPr>
        <p:spPr>
          <a:xfrm rot="5400000">
            <a:off x="4298338" y="2241096"/>
            <a:ext cx="365760" cy="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カギ線コネクタ 169"/>
          <p:cNvCxnSpPr>
            <a:cxnSpLocks/>
            <a:endCxn id="20" idx="0"/>
          </p:cNvCxnSpPr>
          <p:nvPr/>
        </p:nvCxnSpPr>
        <p:spPr>
          <a:xfrm rot="5400000">
            <a:off x="1819752" y="2250783"/>
            <a:ext cx="346382" cy="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カギ線コネクタ 169"/>
          <p:cNvCxnSpPr>
            <a:cxnSpLocks/>
            <a:endCxn id="194" idx="0"/>
          </p:cNvCxnSpPr>
          <p:nvPr/>
        </p:nvCxnSpPr>
        <p:spPr>
          <a:xfrm rot="5400000">
            <a:off x="4782236" y="3099324"/>
            <a:ext cx="2020625" cy="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Elbow Connector 235"/>
          <p:cNvCxnSpPr>
            <a:stCxn id="20" idx="2"/>
            <a:endCxn id="173" idx="1"/>
          </p:cNvCxnSpPr>
          <p:nvPr/>
        </p:nvCxnSpPr>
        <p:spPr>
          <a:xfrm rot="16200000" flipH="1">
            <a:off x="2012017" y="3777155"/>
            <a:ext cx="737963" cy="789746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Elbow Connector 237"/>
          <p:cNvCxnSpPr>
            <a:stCxn id="64" idx="2"/>
            <a:endCxn id="173" idx="3"/>
          </p:cNvCxnSpPr>
          <p:nvPr/>
        </p:nvCxnSpPr>
        <p:spPr>
          <a:xfrm rot="5400000">
            <a:off x="3718340" y="3784951"/>
            <a:ext cx="737961" cy="774157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フローチャート : 代替処理 54"/>
          <p:cNvSpPr>
            <a:spLocks noChangeAspect="1"/>
          </p:cNvSpPr>
          <p:nvPr/>
        </p:nvSpPr>
        <p:spPr>
          <a:xfrm>
            <a:off x="6598773" y="1358180"/>
            <a:ext cx="917540" cy="58578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200"/>
              </a:lnSpc>
              <a:defRPr/>
            </a:pPr>
            <a:r>
              <a:rPr lang="en-GB" altLang="ja-JP" sz="1400" dirty="0" smtClean="0">
                <a:solidFill>
                  <a:schemeClr val="tx1"/>
                </a:solidFill>
              </a:rPr>
              <a:t>§6.</a:t>
            </a:r>
            <a:r>
              <a:rPr lang="en-US" altLang="ja-JP" sz="1400" dirty="0" smtClean="0">
                <a:solidFill>
                  <a:schemeClr val="tx1"/>
                </a:solidFill>
              </a:rPr>
              <a:t>4.1</a:t>
            </a:r>
          </a:p>
          <a:p>
            <a:pPr algn="ctr">
              <a:lnSpc>
                <a:spcPts val="1200"/>
              </a:lnSpc>
              <a:defRPr/>
            </a:pPr>
            <a:r>
              <a:rPr lang="en-US" altLang="ja-JP" sz="1200" dirty="0" smtClean="0"/>
              <a:t>Collision avoidance</a:t>
            </a:r>
            <a:endParaRPr lang="en-US" altLang="ja-JP" sz="1200" dirty="0"/>
          </a:p>
        </p:txBody>
      </p:sp>
      <p:sp>
        <p:nvSpPr>
          <p:cNvPr id="100" name="フローチャート : 代替処理 54"/>
          <p:cNvSpPr>
            <a:spLocks noChangeAspect="1"/>
          </p:cNvSpPr>
          <p:nvPr/>
        </p:nvSpPr>
        <p:spPr>
          <a:xfrm>
            <a:off x="7807968" y="1358181"/>
            <a:ext cx="974976" cy="58578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200"/>
              </a:lnSpc>
              <a:defRPr/>
            </a:pPr>
            <a:r>
              <a:rPr lang="en-GB" altLang="ja-JP" sz="1400" dirty="0" smtClean="0">
                <a:solidFill>
                  <a:schemeClr val="tx1"/>
                </a:solidFill>
              </a:rPr>
              <a:t>§6.</a:t>
            </a:r>
            <a:r>
              <a:rPr lang="en-US" altLang="ja-JP" sz="1400" dirty="0" smtClean="0">
                <a:solidFill>
                  <a:schemeClr val="tx1"/>
                </a:solidFill>
              </a:rPr>
              <a:t>4.2</a:t>
            </a:r>
          </a:p>
          <a:p>
            <a:pPr algn="ctr">
              <a:lnSpc>
                <a:spcPts val="1200"/>
              </a:lnSpc>
              <a:defRPr/>
            </a:pPr>
            <a:r>
              <a:rPr lang="en-US" altLang="ja-JP" sz="1200" dirty="0" smtClean="0"/>
              <a:t>Impact survivability</a:t>
            </a:r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67230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正方形/長方形 208"/>
          <p:cNvSpPr>
            <a:spLocks noChangeAspect="1"/>
          </p:cNvSpPr>
          <p:nvPr/>
        </p:nvSpPr>
        <p:spPr>
          <a:xfrm>
            <a:off x="683570" y="5271055"/>
            <a:ext cx="5108979" cy="122886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altLang="ja-JP" sz="1600" b="1" dirty="0" smtClean="0">
                <a:solidFill>
                  <a:srgbClr val="000000"/>
                </a:solidFill>
              </a:rPr>
              <a:t>Supporting </a:t>
            </a:r>
            <a:r>
              <a:rPr lang="en-GB" altLang="ja-JP" sz="1600" b="1" dirty="0">
                <a:solidFill>
                  <a:srgbClr val="000000"/>
                </a:solidFill>
              </a:rPr>
              <a:t>t</a:t>
            </a:r>
            <a:r>
              <a:rPr lang="en-GB" altLang="ja-JP" sz="1600" b="1" dirty="0" smtClean="0">
                <a:solidFill>
                  <a:srgbClr val="000000"/>
                </a:solidFill>
              </a:rPr>
              <a:t>echnical reports</a:t>
            </a:r>
          </a:p>
        </p:txBody>
      </p:sp>
      <p:sp>
        <p:nvSpPr>
          <p:cNvPr id="20" name="フローチャート : 代替処理 19"/>
          <p:cNvSpPr>
            <a:spLocks noChangeAspect="1"/>
          </p:cNvSpPr>
          <p:nvPr/>
        </p:nvSpPr>
        <p:spPr>
          <a:xfrm>
            <a:off x="1119783" y="2423974"/>
            <a:ext cx="1732683" cy="1379073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 smtClean="0"/>
              <a:t>XXXXX</a:t>
            </a:r>
            <a:r>
              <a:rPr lang="en-US" altLang="ja-JP" sz="1600" b="1" dirty="0" smtClean="0"/>
              <a:t> </a:t>
            </a:r>
            <a:endParaRPr lang="en-US" altLang="ja-JP" sz="1600" b="1" dirty="0"/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Detailed </a:t>
            </a:r>
            <a:r>
              <a:rPr lang="en-US" altLang="ja-JP" sz="1000" b="1" dirty="0">
                <a:solidFill>
                  <a:schemeClr val="tx1"/>
                </a:solidFill>
              </a:rPr>
              <a:t>space debris mitigation </a:t>
            </a:r>
            <a:r>
              <a:rPr lang="en-US" altLang="ja-JP" sz="1000" b="1" dirty="0">
                <a:solidFill>
                  <a:srgbClr val="FF0000"/>
                </a:solidFill>
              </a:rPr>
              <a:t>requirements</a:t>
            </a:r>
            <a:r>
              <a:rPr lang="en-US" altLang="ja-JP" sz="1000" b="1" dirty="0">
                <a:solidFill>
                  <a:schemeClr val="tx1"/>
                </a:solidFill>
              </a:rPr>
              <a:t> for 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spacecraft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 smtClean="0">
                <a:solidFill>
                  <a:schemeClr val="tx1"/>
                </a:solidFill>
              </a:rPr>
              <a:t>(Consolidation of 16127, 16164, 23339, and 26872)</a:t>
            </a:r>
            <a:endParaRPr lang="en-US" altLang="ja-JP" sz="1000" b="1" dirty="0">
              <a:solidFill>
                <a:schemeClr val="tx1"/>
              </a:solidFill>
            </a:endParaRPr>
          </a:p>
        </p:txBody>
      </p:sp>
      <p:sp>
        <p:nvSpPr>
          <p:cNvPr id="30" name="フローチャート : 代替処理 29"/>
          <p:cNvSpPr>
            <a:spLocks noChangeAspect="1"/>
          </p:cNvSpPr>
          <p:nvPr/>
        </p:nvSpPr>
        <p:spPr>
          <a:xfrm>
            <a:off x="6601735" y="4109637"/>
            <a:ext cx="939212" cy="87659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/>
              <a:t>14200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950" b="1" dirty="0" smtClean="0">
                <a:solidFill>
                  <a:srgbClr val="FF0000"/>
                </a:solidFill>
              </a:rPr>
              <a:t>M/OD environment </a:t>
            </a:r>
            <a:r>
              <a:rPr lang="en-US" altLang="ja-JP" sz="950" b="1" dirty="0">
                <a:solidFill>
                  <a:srgbClr val="FF0000"/>
                </a:solidFill>
              </a:rPr>
              <a:t>m</a:t>
            </a:r>
            <a:r>
              <a:rPr lang="en-US" altLang="ja-JP" sz="950" b="1" dirty="0" smtClean="0">
                <a:solidFill>
                  <a:srgbClr val="FF0000"/>
                </a:solidFill>
              </a:rPr>
              <a:t>odels</a:t>
            </a:r>
            <a:endParaRPr lang="en-US" altLang="ja-JP" sz="950" b="1" dirty="0"/>
          </a:p>
        </p:txBody>
      </p:sp>
      <p:sp>
        <p:nvSpPr>
          <p:cNvPr id="167" name="フローチャート : 代替処理 166"/>
          <p:cNvSpPr>
            <a:spLocks noChangeAspect="1"/>
          </p:cNvSpPr>
          <p:nvPr/>
        </p:nvSpPr>
        <p:spPr>
          <a:xfrm>
            <a:off x="7843732" y="2647304"/>
            <a:ext cx="939212" cy="876598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/>
              <a:t>16126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S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urvivability</a:t>
            </a:r>
            <a:r>
              <a:rPr lang="en-US" altLang="ja-JP" sz="1000" b="1" dirty="0" smtClean="0"/>
              <a:t> against 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impact</a:t>
            </a:r>
            <a:endParaRPr lang="en-US" altLang="ja-JP" sz="1000" b="1" dirty="0"/>
          </a:p>
        </p:txBody>
      </p:sp>
      <p:sp>
        <p:nvSpPr>
          <p:cNvPr id="173" name="フローチャート : 代替処理 172"/>
          <p:cNvSpPr>
            <a:spLocks noChangeAspect="1"/>
          </p:cNvSpPr>
          <p:nvPr/>
        </p:nvSpPr>
        <p:spPr>
          <a:xfrm>
            <a:off x="2775871" y="4109637"/>
            <a:ext cx="924370" cy="862745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/>
              <a:t>27852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Orbit lifetime estimation</a:t>
            </a:r>
          </a:p>
        </p:txBody>
      </p:sp>
      <p:sp>
        <p:nvSpPr>
          <p:cNvPr id="194" name="フローチャート : 代替処理 193"/>
          <p:cNvSpPr>
            <a:spLocks noChangeAspect="1"/>
          </p:cNvSpPr>
          <p:nvPr/>
        </p:nvSpPr>
        <p:spPr>
          <a:xfrm>
            <a:off x="5314459" y="4109637"/>
            <a:ext cx="936859" cy="864096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 smtClean="0"/>
              <a:t>27875</a:t>
            </a:r>
            <a:endParaRPr lang="en-US" altLang="ja-JP" sz="1400" b="1" dirty="0"/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Re-entry 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risk</a:t>
            </a:r>
            <a:endParaRPr lang="en-US" altLang="ja-JP" sz="1000" b="1" dirty="0">
              <a:solidFill>
                <a:srgbClr val="FF0000"/>
              </a:solidFill>
            </a:endParaRPr>
          </a:p>
        </p:txBody>
      </p:sp>
      <p:sp>
        <p:nvSpPr>
          <p:cNvPr id="268" name="角丸四角形 267"/>
          <p:cNvSpPr>
            <a:spLocks noChangeAspect="1"/>
          </p:cNvSpPr>
          <p:nvPr/>
        </p:nvSpPr>
        <p:spPr>
          <a:xfrm>
            <a:off x="7337747" y="6116905"/>
            <a:ext cx="406400" cy="217586"/>
          </a:xfrm>
          <a:prstGeom prst="roundRect">
            <a:avLst/>
          </a:prstGeom>
          <a:ln>
            <a:solidFill>
              <a:srgbClr val="C0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239" name="テキスト ボックス 268"/>
          <p:cNvSpPr txBox="1">
            <a:spLocks noChangeAspect="1" noChangeArrowheads="1"/>
          </p:cNvSpPr>
          <p:nvPr/>
        </p:nvSpPr>
        <p:spPr bwMode="auto">
          <a:xfrm>
            <a:off x="7788597" y="6096267"/>
            <a:ext cx="11699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000" dirty="0">
                <a:solidFill>
                  <a:schemeClr val="bg1"/>
                </a:solidFill>
              </a:rPr>
              <a:t>N</a:t>
            </a:r>
            <a:r>
              <a:rPr lang="en-US" altLang="ja-JP" sz="1000" dirty="0" smtClean="0">
                <a:solidFill>
                  <a:schemeClr val="bg1"/>
                </a:solidFill>
              </a:rPr>
              <a:t>ot </a:t>
            </a:r>
            <a:r>
              <a:rPr lang="en-US" altLang="ja-JP" sz="1000" dirty="0">
                <a:solidFill>
                  <a:schemeClr val="bg1"/>
                </a:solidFill>
              </a:rPr>
              <a:t>published yet</a:t>
            </a:r>
            <a:endParaRPr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48" name="テキスト ボックス 47"/>
          <p:cNvSpPr txBox="1">
            <a:spLocks noChangeAspect="1"/>
          </p:cNvSpPr>
          <p:nvPr/>
        </p:nvSpPr>
        <p:spPr>
          <a:xfrm>
            <a:off x="7263134" y="6389065"/>
            <a:ext cx="133032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050" dirty="0">
                <a:solidFill>
                  <a:schemeClr val="bg1"/>
                </a:solidFill>
                <a:ea typeface="ＭＳ Ｐゴシック" charset="-128"/>
              </a:rPr>
              <a:t>TR: Technical </a:t>
            </a:r>
            <a:r>
              <a:rPr lang="en-US" altLang="ja-JP" sz="1050" dirty="0" smtClean="0">
                <a:solidFill>
                  <a:schemeClr val="bg1"/>
                </a:solidFill>
                <a:ea typeface="ＭＳ Ｐゴシック" charset="-128"/>
              </a:rPr>
              <a:t>Report</a:t>
            </a:r>
            <a:endParaRPr lang="ja-JP" altLang="en-US" sz="1050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8" name="フローチャート : 代替処理 147"/>
          <p:cNvSpPr>
            <a:spLocks noChangeAspect="1"/>
          </p:cNvSpPr>
          <p:nvPr/>
        </p:nvSpPr>
        <p:spPr>
          <a:xfrm>
            <a:off x="7841872" y="4115987"/>
            <a:ext cx="939211" cy="876597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 smtClean="0"/>
              <a:t>11227</a:t>
            </a:r>
          </a:p>
          <a:p>
            <a:pPr algn="ctr">
              <a:lnSpc>
                <a:spcPts val="1400"/>
              </a:lnSpc>
              <a:defRPr/>
            </a:pPr>
            <a:r>
              <a:rPr lang="en-GB" altLang="ja-JP" sz="950" b="1" dirty="0" smtClean="0"/>
              <a:t>Test procedure: </a:t>
            </a:r>
            <a:r>
              <a:rPr lang="en-GB" altLang="ja-JP" sz="950" b="1" dirty="0" smtClean="0">
                <a:solidFill>
                  <a:srgbClr val="FF0000"/>
                </a:solidFill>
              </a:rPr>
              <a:t>impact ejecta</a:t>
            </a:r>
            <a:endParaRPr lang="en-US" altLang="ja-JP" sz="950" b="1" dirty="0">
              <a:solidFill>
                <a:srgbClr val="FF0000"/>
              </a:solidFill>
            </a:endParaRPr>
          </a:p>
        </p:txBody>
      </p:sp>
      <p:sp>
        <p:nvSpPr>
          <p:cNvPr id="52" name="正方形/長方形 51"/>
          <p:cNvSpPr>
            <a:spLocks noChangeAspect="1"/>
          </p:cNvSpPr>
          <p:nvPr/>
        </p:nvSpPr>
        <p:spPr>
          <a:xfrm>
            <a:off x="144001" y="279399"/>
            <a:ext cx="8814584" cy="18006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3" name="角丸四角形 52"/>
          <p:cNvSpPr>
            <a:spLocks noChangeAspect="1"/>
          </p:cNvSpPr>
          <p:nvPr/>
        </p:nvSpPr>
        <p:spPr>
          <a:xfrm>
            <a:off x="3328427" y="438134"/>
            <a:ext cx="2664296" cy="710001"/>
          </a:xfrm>
          <a:prstGeom prst="round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800"/>
              </a:lnSpc>
              <a:defRPr/>
            </a:pPr>
            <a:r>
              <a:rPr lang="en-US" altLang="ja-JP" sz="1600" b="1" dirty="0" smtClean="0">
                <a:solidFill>
                  <a:srgbClr val="000000"/>
                </a:solidFill>
              </a:rPr>
              <a:t>24113:yyyy</a:t>
            </a:r>
            <a:endParaRPr lang="en-US" altLang="ja-JP" sz="1600" b="1" dirty="0">
              <a:solidFill>
                <a:srgbClr val="000000"/>
              </a:solidFill>
            </a:endParaRPr>
          </a:p>
          <a:p>
            <a:pPr algn="ctr">
              <a:lnSpc>
                <a:spcPts val="1800"/>
              </a:lnSpc>
              <a:defRPr/>
            </a:pPr>
            <a:r>
              <a:rPr lang="fr-FR" altLang="ja-JP" sz="1600" b="1" dirty="0" err="1" smtClean="0">
                <a:solidFill>
                  <a:srgbClr val="FF0000"/>
                </a:solidFill>
              </a:rPr>
              <a:t>Space</a:t>
            </a:r>
            <a:r>
              <a:rPr lang="fr-FR" altLang="ja-JP" sz="1600" b="1" dirty="0" smtClean="0">
                <a:solidFill>
                  <a:srgbClr val="FF0000"/>
                </a:solidFill>
              </a:rPr>
              <a:t> </a:t>
            </a:r>
            <a:r>
              <a:rPr lang="fr-FR" altLang="ja-JP" sz="1600" b="1" dirty="0" err="1">
                <a:solidFill>
                  <a:srgbClr val="FF0000"/>
                </a:solidFill>
              </a:rPr>
              <a:t>debris</a:t>
            </a:r>
            <a:r>
              <a:rPr lang="fr-FR" altLang="ja-JP" sz="1600" b="1" dirty="0">
                <a:solidFill>
                  <a:srgbClr val="FF0000"/>
                </a:solidFill>
              </a:rPr>
              <a:t> mitigation </a:t>
            </a:r>
            <a:r>
              <a:rPr lang="fr-FR" altLang="ja-JP" sz="1600" b="1" dirty="0" err="1" smtClean="0">
                <a:solidFill>
                  <a:srgbClr val="FF0000"/>
                </a:solidFill>
              </a:rPr>
              <a:t>requirements</a:t>
            </a:r>
            <a:endParaRPr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54" name="フローチャート : 代替処理 53"/>
          <p:cNvSpPr>
            <a:spLocks noChangeAspect="1"/>
          </p:cNvSpPr>
          <p:nvPr/>
        </p:nvSpPr>
        <p:spPr>
          <a:xfrm>
            <a:off x="3439895" y="1358182"/>
            <a:ext cx="1583995" cy="58578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200"/>
              </a:lnSpc>
              <a:defRPr/>
            </a:pPr>
            <a:r>
              <a:rPr lang="en-GB" altLang="ja-JP" sz="1400" dirty="0">
                <a:solidFill>
                  <a:schemeClr val="tx1"/>
                </a:solidFill>
              </a:rPr>
              <a:t>§6.3.1 – 6.3.3</a:t>
            </a:r>
          </a:p>
          <a:p>
            <a:pPr algn="ctr">
              <a:lnSpc>
                <a:spcPts val="1200"/>
              </a:lnSpc>
              <a:defRPr/>
            </a:pPr>
            <a:r>
              <a:rPr lang="en-US" altLang="ja-JP" sz="1200" dirty="0" smtClean="0"/>
              <a:t>Disposal</a:t>
            </a:r>
            <a:r>
              <a:rPr lang="ja-JP" altLang="en-US" sz="1200" dirty="0" smtClean="0"/>
              <a:t> </a:t>
            </a:r>
            <a:r>
              <a:rPr lang="en-US" altLang="ja-JP" sz="1200" dirty="0"/>
              <a:t>from the protected regions</a:t>
            </a:r>
          </a:p>
        </p:txBody>
      </p:sp>
      <p:sp>
        <p:nvSpPr>
          <p:cNvPr id="55" name="フローチャート : 代替処理 54"/>
          <p:cNvSpPr>
            <a:spLocks noChangeAspect="1"/>
          </p:cNvSpPr>
          <p:nvPr/>
        </p:nvSpPr>
        <p:spPr>
          <a:xfrm>
            <a:off x="5333778" y="1358182"/>
            <a:ext cx="917540" cy="58578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200"/>
              </a:lnSpc>
              <a:defRPr/>
            </a:pPr>
            <a:r>
              <a:rPr lang="en-GB" altLang="ja-JP" sz="1400" dirty="0" smtClean="0">
                <a:solidFill>
                  <a:schemeClr val="tx1"/>
                </a:solidFill>
              </a:rPr>
              <a:t>§6.</a:t>
            </a:r>
            <a:r>
              <a:rPr lang="en-US" altLang="ja-JP" sz="1400" dirty="0" smtClean="0">
                <a:solidFill>
                  <a:schemeClr val="tx1"/>
                </a:solidFill>
              </a:rPr>
              <a:t>3.4</a:t>
            </a:r>
          </a:p>
          <a:p>
            <a:pPr algn="ctr">
              <a:lnSpc>
                <a:spcPts val="1200"/>
              </a:lnSpc>
              <a:defRPr/>
            </a:pPr>
            <a:r>
              <a:rPr lang="en-US" altLang="ja-JP" sz="1200" dirty="0" smtClean="0"/>
              <a:t>Re-entry </a:t>
            </a:r>
            <a:r>
              <a:rPr lang="en-US" altLang="ja-JP" sz="1200" dirty="0"/>
              <a:t>r</a:t>
            </a:r>
            <a:r>
              <a:rPr lang="en-US" altLang="ja-JP" sz="1200" dirty="0" smtClean="0"/>
              <a:t>isk</a:t>
            </a:r>
            <a:endParaRPr lang="en-US" altLang="ja-JP" sz="1200" dirty="0"/>
          </a:p>
        </p:txBody>
      </p:sp>
      <p:sp>
        <p:nvSpPr>
          <p:cNvPr id="56" name="フローチャート : 代替処理 55"/>
          <p:cNvSpPr>
            <a:spLocks noChangeAspect="1"/>
          </p:cNvSpPr>
          <p:nvPr/>
        </p:nvSpPr>
        <p:spPr>
          <a:xfrm>
            <a:off x="2080065" y="1358182"/>
            <a:ext cx="1035465" cy="58578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200"/>
              </a:lnSpc>
              <a:defRPr/>
            </a:pPr>
            <a:r>
              <a:rPr lang="en-GB" altLang="ja-JP" sz="1400" dirty="0">
                <a:solidFill>
                  <a:schemeClr val="tx1"/>
                </a:solidFill>
              </a:rPr>
              <a:t>§6.</a:t>
            </a:r>
            <a:r>
              <a:rPr lang="en-US" altLang="ja-JP" sz="1400" dirty="0">
                <a:solidFill>
                  <a:schemeClr val="tx1"/>
                </a:solidFill>
              </a:rPr>
              <a:t>2 </a:t>
            </a:r>
            <a:r>
              <a:rPr lang="en-US" altLang="ja-JP" sz="1200" dirty="0"/>
              <a:t>Avoiding break-ups</a:t>
            </a:r>
          </a:p>
        </p:txBody>
      </p:sp>
      <p:sp>
        <p:nvSpPr>
          <p:cNvPr id="57" name="フローチャート : 代替処理 56"/>
          <p:cNvSpPr>
            <a:spLocks noChangeAspect="1"/>
          </p:cNvSpPr>
          <p:nvPr/>
        </p:nvSpPr>
        <p:spPr>
          <a:xfrm>
            <a:off x="323529" y="1358182"/>
            <a:ext cx="1431174" cy="58578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200"/>
              </a:lnSpc>
              <a:defRPr/>
            </a:pPr>
            <a:r>
              <a:rPr lang="en-GB" altLang="ja-JP" sz="1400" dirty="0">
                <a:solidFill>
                  <a:schemeClr val="tx1"/>
                </a:solidFill>
              </a:rPr>
              <a:t>§</a:t>
            </a:r>
            <a:r>
              <a:rPr lang="en-GB" altLang="ja-JP" sz="1400" dirty="0" smtClean="0">
                <a:solidFill>
                  <a:schemeClr val="tx1"/>
                </a:solidFill>
              </a:rPr>
              <a:t>6.1</a:t>
            </a:r>
          </a:p>
          <a:p>
            <a:pPr algn="ctr">
              <a:lnSpc>
                <a:spcPts val="1200"/>
              </a:lnSpc>
              <a:defRPr/>
            </a:pPr>
            <a:r>
              <a:rPr lang="en-US" altLang="ja-JP" sz="1200" dirty="0" smtClean="0">
                <a:solidFill>
                  <a:schemeClr val="tx1"/>
                </a:solidFill>
              </a:rPr>
              <a:t>Avoiding release of</a:t>
            </a:r>
            <a:r>
              <a:rPr lang="ja-JP" altLang="en-US" sz="1200" dirty="0" smtClean="0">
                <a:solidFill>
                  <a:schemeClr val="tx1"/>
                </a:solidFill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</a:rPr>
              <a:t>objects </a:t>
            </a:r>
            <a:endParaRPr lang="ja-JP" altLang="ja-JP" sz="1200" dirty="0">
              <a:solidFill>
                <a:schemeClr val="tx1"/>
              </a:solidFill>
            </a:endParaRPr>
          </a:p>
        </p:txBody>
      </p:sp>
      <p:cxnSp>
        <p:nvCxnSpPr>
          <p:cNvPr id="164" name="カギ線コネクタ 169"/>
          <p:cNvCxnSpPr>
            <a:cxnSpLocks noChangeAspect="1"/>
            <a:stCxn id="167" idx="2"/>
            <a:endCxn id="148" idx="0"/>
          </p:cNvCxnSpPr>
          <p:nvPr/>
        </p:nvCxnSpPr>
        <p:spPr>
          <a:xfrm rot="5400000">
            <a:off x="8016366" y="3819014"/>
            <a:ext cx="592085" cy="186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カギ線コネクタ 169"/>
          <p:cNvCxnSpPr>
            <a:cxnSpLocks noChangeAspect="1"/>
            <a:stCxn id="167" idx="2"/>
            <a:endCxn id="30" idx="0"/>
          </p:cNvCxnSpPr>
          <p:nvPr/>
        </p:nvCxnSpPr>
        <p:spPr>
          <a:xfrm rot="5400000">
            <a:off x="7399473" y="3195771"/>
            <a:ext cx="585735" cy="1241997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フローチャート : 代替処理 166"/>
          <p:cNvSpPr>
            <a:spLocks noChangeAspect="1"/>
          </p:cNvSpPr>
          <p:nvPr/>
        </p:nvSpPr>
        <p:spPr>
          <a:xfrm>
            <a:off x="6601735" y="2651910"/>
            <a:ext cx="939212" cy="876598"/>
          </a:xfrm>
          <a:prstGeom prst="flowChartAlternateProcess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 smtClean="0"/>
              <a:t>TR-16158</a:t>
            </a:r>
            <a:endParaRPr lang="en-US" altLang="ja-JP" sz="1400" b="1" dirty="0"/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A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voiding collisions</a:t>
            </a:r>
            <a:endParaRPr lang="en-US" altLang="ja-JP" sz="1000" b="1" dirty="0"/>
          </a:p>
        </p:txBody>
      </p:sp>
      <p:sp>
        <p:nvSpPr>
          <p:cNvPr id="58" name="フローチャート : 代替処理 88"/>
          <p:cNvSpPr>
            <a:spLocks noChangeAspect="1"/>
          </p:cNvSpPr>
          <p:nvPr/>
        </p:nvSpPr>
        <p:spPr>
          <a:xfrm>
            <a:off x="3307851" y="5627871"/>
            <a:ext cx="2350661" cy="760536"/>
          </a:xfrm>
          <a:prstGeom prst="flowChartAlternateProcess">
            <a:avLst/>
          </a:prstGeom>
          <a:solidFill>
            <a:srgbClr val="99FF33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smtClean="0">
                <a:solidFill>
                  <a:srgbClr val="000000"/>
                </a:solidFill>
              </a:rPr>
              <a:t>TR-20590</a:t>
            </a:r>
            <a:endParaRPr lang="en-US" altLang="ja-JP" sz="1400" b="1" dirty="0">
              <a:solidFill>
                <a:srgbClr val="000000"/>
              </a:solidFill>
            </a:endParaRPr>
          </a:p>
          <a:p>
            <a:pPr algn="ctr">
              <a:lnSpc>
                <a:spcPts val="1400"/>
              </a:lnSpc>
              <a:defRPr/>
            </a:pPr>
            <a:r>
              <a:rPr lang="en-GB" altLang="ja-JP" sz="1000" b="1" dirty="0"/>
              <a:t>D</a:t>
            </a:r>
            <a:r>
              <a:rPr lang="en-GB" altLang="ja-JP" sz="1000" b="1" dirty="0" smtClean="0"/>
              <a:t>ebris </a:t>
            </a:r>
            <a:r>
              <a:rPr lang="en-GB" altLang="ja-JP" sz="1000" b="1" dirty="0"/>
              <a:t>m</a:t>
            </a:r>
            <a:r>
              <a:rPr lang="en-GB" altLang="ja-JP" sz="1000" b="1" dirty="0" smtClean="0"/>
              <a:t>itigation </a:t>
            </a:r>
            <a:r>
              <a:rPr lang="en-GB" altLang="ja-JP" sz="1000" b="1" dirty="0"/>
              <a:t>d</a:t>
            </a:r>
            <a:r>
              <a:rPr lang="en-GB" altLang="ja-JP" sz="1000" b="1" dirty="0" smtClean="0"/>
              <a:t>esign </a:t>
            </a:r>
            <a:r>
              <a:rPr lang="en-GB" altLang="ja-JP" sz="1000" b="1" dirty="0"/>
              <a:t>and </a:t>
            </a:r>
            <a:r>
              <a:rPr lang="en-GB" altLang="ja-JP" sz="1000" b="1" dirty="0" smtClean="0"/>
              <a:t>operation </a:t>
            </a:r>
            <a:r>
              <a:rPr lang="en-GB" altLang="ja-JP" sz="1000" b="1" dirty="0">
                <a:solidFill>
                  <a:srgbClr val="FF0000"/>
                </a:solidFill>
              </a:rPr>
              <a:t>m</a:t>
            </a:r>
            <a:r>
              <a:rPr lang="en-GB" altLang="ja-JP" sz="1000" b="1" dirty="0" smtClean="0">
                <a:solidFill>
                  <a:srgbClr val="FF0000"/>
                </a:solidFill>
              </a:rPr>
              <a:t>anual</a:t>
            </a:r>
            <a:r>
              <a:rPr lang="en-GB" altLang="ja-JP" sz="1000" b="1" dirty="0" smtClean="0"/>
              <a:t> </a:t>
            </a:r>
            <a:r>
              <a:rPr lang="en-GB" altLang="ja-JP" sz="1000" b="1" dirty="0"/>
              <a:t>for </a:t>
            </a:r>
            <a:r>
              <a:rPr lang="en-GB" altLang="ja-JP" sz="1000" b="1" dirty="0">
                <a:solidFill>
                  <a:srgbClr val="FF0000"/>
                </a:solidFill>
              </a:rPr>
              <a:t>l</a:t>
            </a:r>
            <a:r>
              <a:rPr lang="en-GB" altLang="ja-JP" sz="1000" b="1" dirty="0" smtClean="0">
                <a:solidFill>
                  <a:srgbClr val="FF0000"/>
                </a:solidFill>
              </a:rPr>
              <a:t>aunch </a:t>
            </a:r>
            <a:r>
              <a:rPr lang="en-GB" altLang="ja-JP" sz="1000" b="1" dirty="0">
                <a:solidFill>
                  <a:srgbClr val="FF0000"/>
                </a:solidFill>
              </a:rPr>
              <a:t>v</a:t>
            </a:r>
            <a:r>
              <a:rPr lang="en-GB" altLang="ja-JP" sz="1000" b="1" dirty="0" smtClean="0">
                <a:solidFill>
                  <a:srgbClr val="FF0000"/>
                </a:solidFill>
              </a:rPr>
              <a:t>ehicles</a:t>
            </a:r>
            <a:endParaRPr lang="ja-JP" altLang="en-US" sz="1000" b="1" dirty="0">
              <a:solidFill>
                <a:srgbClr val="FF0000"/>
              </a:solidFill>
            </a:endParaRPr>
          </a:p>
        </p:txBody>
      </p:sp>
      <p:sp>
        <p:nvSpPr>
          <p:cNvPr id="89" name="フローチャート : 代替処理 88"/>
          <p:cNvSpPr>
            <a:spLocks noChangeAspect="1"/>
          </p:cNvSpPr>
          <p:nvPr/>
        </p:nvSpPr>
        <p:spPr>
          <a:xfrm>
            <a:off x="810795" y="5624020"/>
            <a:ext cx="2350661" cy="760536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>
                <a:solidFill>
                  <a:srgbClr val="000000"/>
                </a:solidFill>
              </a:rPr>
              <a:t>TR-18146</a:t>
            </a:r>
          </a:p>
          <a:p>
            <a:pPr algn="ctr">
              <a:lnSpc>
                <a:spcPts val="1400"/>
              </a:lnSpc>
              <a:defRPr/>
            </a:pPr>
            <a:r>
              <a:rPr lang="en-GB" altLang="ja-JP" sz="1000" b="1" dirty="0"/>
              <a:t>D</a:t>
            </a:r>
            <a:r>
              <a:rPr lang="en-GB" altLang="ja-JP" sz="1000" b="1" dirty="0" smtClean="0"/>
              <a:t>ebris </a:t>
            </a:r>
            <a:r>
              <a:rPr lang="en-GB" altLang="ja-JP" sz="1000" b="1" dirty="0"/>
              <a:t>m</a:t>
            </a:r>
            <a:r>
              <a:rPr lang="en-GB" altLang="ja-JP" sz="1000" b="1" dirty="0" smtClean="0"/>
              <a:t>itigation </a:t>
            </a:r>
            <a:r>
              <a:rPr lang="en-GB" altLang="ja-JP" sz="1000" b="1" dirty="0"/>
              <a:t>d</a:t>
            </a:r>
            <a:r>
              <a:rPr lang="en-GB" altLang="ja-JP" sz="1000" b="1" dirty="0" smtClean="0"/>
              <a:t>esign </a:t>
            </a:r>
            <a:r>
              <a:rPr lang="en-GB" altLang="ja-JP" sz="1000" b="1" dirty="0"/>
              <a:t>and </a:t>
            </a:r>
            <a:r>
              <a:rPr lang="en-GB" altLang="ja-JP" sz="1000" b="1" dirty="0" smtClean="0"/>
              <a:t>operation </a:t>
            </a:r>
            <a:r>
              <a:rPr lang="en-GB" altLang="ja-JP" sz="1000" b="1" dirty="0">
                <a:solidFill>
                  <a:srgbClr val="FF0000"/>
                </a:solidFill>
              </a:rPr>
              <a:t>m</a:t>
            </a:r>
            <a:r>
              <a:rPr lang="en-GB" altLang="ja-JP" sz="1000" b="1" dirty="0" smtClean="0">
                <a:solidFill>
                  <a:srgbClr val="FF0000"/>
                </a:solidFill>
              </a:rPr>
              <a:t>anua</a:t>
            </a:r>
            <a:r>
              <a:rPr lang="en-GB" altLang="ja-JP" sz="1000" b="1" dirty="0" smtClean="0"/>
              <a:t>l </a:t>
            </a:r>
            <a:r>
              <a:rPr lang="en-GB" altLang="ja-JP" sz="1000" b="1" dirty="0"/>
              <a:t>for </a:t>
            </a:r>
            <a:r>
              <a:rPr lang="en-GB" altLang="ja-JP" sz="1000" b="1" dirty="0">
                <a:solidFill>
                  <a:srgbClr val="FF0000"/>
                </a:solidFill>
              </a:rPr>
              <a:t>s</a:t>
            </a:r>
            <a:r>
              <a:rPr lang="en-GB" altLang="ja-JP" sz="1000" b="1" dirty="0" smtClean="0">
                <a:solidFill>
                  <a:srgbClr val="FF0000"/>
                </a:solidFill>
              </a:rPr>
              <a:t>pacecraft</a:t>
            </a:r>
            <a:endParaRPr lang="ja-JP" altLang="en-US" sz="1000" b="1" dirty="0">
              <a:solidFill>
                <a:srgbClr val="FF0000"/>
              </a:solidFill>
            </a:endParaRPr>
          </a:p>
        </p:txBody>
      </p:sp>
      <p:sp>
        <p:nvSpPr>
          <p:cNvPr id="64" name="フローチャート : 代替処理 115"/>
          <p:cNvSpPr>
            <a:spLocks noChangeAspect="1"/>
          </p:cNvSpPr>
          <p:nvPr/>
        </p:nvSpPr>
        <p:spPr>
          <a:xfrm>
            <a:off x="3608056" y="2423976"/>
            <a:ext cx="1732683" cy="1379073"/>
          </a:xfrm>
          <a:prstGeom prst="flowChartAlternateProcess">
            <a:avLst/>
          </a:prstGeom>
          <a:solidFill>
            <a:srgbClr val="99FF33"/>
          </a:solidFill>
          <a:ln>
            <a:solidFill>
              <a:srgbClr val="C0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 smtClean="0">
                <a:solidFill>
                  <a:srgbClr val="000000"/>
                </a:solidFill>
              </a:rPr>
              <a:t>20893 [EXPANDED]</a:t>
            </a:r>
            <a:r>
              <a:rPr lang="ja-JP" altLang="en-US" sz="1600" b="1" dirty="0">
                <a:solidFill>
                  <a:srgbClr val="000000"/>
                </a:solidFill>
              </a:rPr>
              <a:t>　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Detailed 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space debris mitigation 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requirements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 for 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launch vehicles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chemeClr val="tx1"/>
                </a:solidFill>
              </a:rPr>
              <a:t>(Consolidation 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of 16699 and 20893)</a:t>
            </a:r>
            <a:endParaRPr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60" name="角丸四角形 267"/>
          <p:cNvSpPr>
            <a:spLocks noChangeAspect="1"/>
          </p:cNvSpPr>
          <p:nvPr/>
        </p:nvSpPr>
        <p:spPr>
          <a:xfrm>
            <a:off x="7337747" y="5477916"/>
            <a:ext cx="406400" cy="2175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1" name="テキスト ボックス 268"/>
          <p:cNvSpPr txBox="1">
            <a:spLocks noChangeAspect="1" noChangeArrowheads="1"/>
          </p:cNvSpPr>
          <p:nvPr/>
        </p:nvSpPr>
        <p:spPr bwMode="auto">
          <a:xfrm>
            <a:off x="7790880" y="5468073"/>
            <a:ext cx="11699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000" dirty="0" smtClean="0">
                <a:solidFill>
                  <a:schemeClr val="bg1"/>
                </a:solidFill>
              </a:rPr>
              <a:t>S/C-related</a:t>
            </a:r>
          </a:p>
        </p:txBody>
      </p:sp>
      <p:sp>
        <p:nvSpPr>
          <p:cNvPr id="62" name="角丸四角形 267"/>
          <p:cNvSpPr>
            <a:spLocks noChangeAspect="1"/>
          </p:cNvSpPr>
          <p:nvPr/>
        </p:nvSpPr>
        <p:spPr>
          <a:xfrm>
            <a:off x="7337747" y="5776693"/>
            <a:ext cx="406400" cy="217586"/>
          </a:xfrm>
          <a:prstGeom prst="roundRect">
            <a:avLst/>
          </a:prstGeom>
          <a:solidFill>
            <a:srgbClr val="99FF33"/>
          </a:solidFill>
          <a:ln w="63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5" name="テキスト ボックス 268"/>
          <p:cNvSpPr txBox="1">
            <a:spLocks noChangeAspect="1" noChangeArrowheads="1"/>
          </p:cNvSpPr>
          <p:nvPr/>
        </p:nvSpPr>
        <p:spPr bwMode="auto">
          <a:xfrm>
            <a:off x="7790880" y="5766850"/>
            <a:ext cx="11699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000" dirty="0" smtClean="0">
                <a:solidFill>
                  <a:schemeClr val="bg1"/>
                </a:solidFill>
              </a:rPr>
              <a:t>LV-related</a:t>
            </a:r>
          </a:p>
        </p:txBody>
      </p:sp>
      <p:cxnSp>
        <p:nvCxnSpPr>
          <p:cNvPr id="72" name="カギ線コネクタ 169"/>
          <p:cNvCxnSpPr>
            <a:cxnSpLocks noChangeAspect="1"/>
            <a:endCxn id="167" idx="0"/>
          </p:cNvCxnSpPr>
          <p:nvPr/>
        </p:nvCxnSpPr>
        <p:spPr>
          <a:xfrm rot="16200000" flipH="1">
            <a:off x="8033261" y="2367227"/>
            <a:ext cx="558294" cy="186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カギ線コネクタ 169"/>
          <p:cNvCxnSpPr>
            <a:cxnSpLocks noChangeAspect="1"/>
            <a:endCxn id="47" idx="0"/>
          </p:cNvCxnSpPr>
          <p:nvPr/>
        </p:nvCxnSpPr>
        <p:spPr>
          <a:xfrm rot="16200000" flipH="1">
            <a:off x="6792193" y="2372762"/>
            <a:ext cx="558294" cy="1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カギ線コネクタ 169"/>
          <p:cNvCxnSpPr>
            <a:cxnSpLocks/>
            <a:endCxn id="64" idx="0"/>
          </p:cNvCxnSpPr>
          <p:nvPr/>
        </p:nvCxnSpPr>
        <p:spPr>
          <a:xfrm rot="5400000">
            <a:off x="4298338" y="2241096"/>
            <a:ext cx="365760" cy="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カギ線コネクタ 169"/>
          <p:cNvCxnSpPr>
            <a:cxnSpLocks/>
            <a:endCxn id="20" idx="0"/>
          </p:cNvCxnSpPr>
          <p:nvPr/>
        </p:nvCxnSpPr>
        <p:spPr>
          <a:xfrm rot="5400000">
            <a:off x="1819752" y="2250783"/>
            <a:ext cx="346382" cy="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カギ線コネクタ 169"/>
          <p:cNvCxnSpPr>
            <a:cxnSpLocks/>
            <a:endCxn id="194" idx="0"/>
          </p:cNvCxnSpPr>
          <p:nvPr/>
        </p:nvCxnSpPr>
        <p:spPr>
          <a:xfrm rot="5400000">
            <a:off x="4782236" y="3099324"/>
            <a:ext cx="2020625" cy="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Elbow Connector 235"/>
          <p:cNvCxnSpPr>
            <a:stCxn id="20" idx="2"/>
            <a:endCxn id="173" idx="1"/>
          </p:cNvCxnSpPr>
          <p:nvPr/>
        </p:nvCxnSpPr>
        <p:spPr>
          <a:xfrm rot="16200000" flipH="1">
            <a:off x="2012017" y="3777155"/>
            <a:ext cx="737963" cy="789746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Elbow Connector 237"/>
          <p:cNvCxnSpPr>
            <a:stCxn id="64" idx="2"/>
            <a:endCxn id="173" idx="3"/>
          </p:cNvCxnSpPr>
          <p:nvPr/>
        </p:nvCxnSpPr>
        <p:spPr>
          <a:xfrm rot="5400000">
            <a:off x="3718340" y="3784951"/>
            <a:ext cx="737961" cy="774157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フローチャート : 代替処理 54"/>
          <p:cNvSpPr>
            <a:spLocks noChangeAspect="1"/>
          </p:cNvSpPr>
          <p:nvPr/>
        </p:nvSpPr>
        <p:spPr>
          <a:xfrm>
            <a:off x="6598773" y="1358180"/>
            <a:ext cx="917540" cy="58578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200"/>
              </a:lnSpc>
              <a:defRPr/>
            </a:pPr>
            <a:r>
              <a:rPr lang="en-GB" altLang="ja-JP" sz="1400" dirty="0" smtClean="0">
                <a:solidFill>
                  <a:schemeClr val="tx1"/>
                </a:solidFill>
              </a:rPr>
              <a:t>§6.</a:t>
            </a:r>
            <a:r>
              <a:rPr lang="en-US" altLang="ja-JP" sz="1400" dirty="0" smtClean="0">
                <a:solidFill>
                  <a:schemeClr val="tx1"/>
                </a:solidFill>
              </a:rPr>
              <a:t>4.1</a:t>
            </a:r>
          </a:p>
          <a:p>
            <a:pPr algn="ctr">
              <a:lnSpc>
                <a:spcPts val="1200"/>
              </a:lnSpc>
              <a:defRPr/>
            </a:pPr>
            <a:r>
              <a:rPr lang="en-US" altLang="ja-JP" sz="1200" dirty="0" smtClean="0"/>
              <a:t>Collision avoidance</a:t>
            </a:r>
            <a:endParaRPr lang="en-US" altLang="ja-JP" sz="1200" dirty="0"/>
          </a:p>
        </p:txBody>
      </p:sp>
      <p:sp>
        <p:nvSpPr>
          <p:cNvPr id="100" name="フローチャート : 代替処理 54"/>
          <p:cNvSpPr>
            <a:spLocks noChangeAspect="1"/>
          </p:cNvSpPr>
          <p:nvPr/>
        </p:nvSpPr>
        <p:spPr>
          <a:xfrm>
            <a:off x="7807968" y="1358181"/>
            <a:ext cx="974976" cy="58578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200"/>
              </a:lnSpc>
              <a:defRPr/>
            </a:pPr>
            <a:r>
              <a:rPr lang="en-GB" altLang="ja-JP" sz="1400" dirty="0" smtClean="0">
                <a:solidFill>
                  <a:schemeClr val="tx1"/>
                </a:solidFill>
              </a:rPr>
              <a:t>§6.</a:t>
            </a:r>
            <a:r>
              <a:rPr lang="en-US" altLang="ja-JP" sz="1400" dirty="0" smtClean="0">
                <a:solidFill>
                  <a:schemeClr val="tx1"/>
                </a:solidFill>
              </a:rPr>
              <a:t>4.2</a:t>
            </a:r>
          </a:p>
          <a:p>
            <a:pPr algn="ctr">
              <a:lnSpc>
                <a:spcPts val="1200"/>
              </a:lnSpc>
              <a:defRPr/>
            </a:pPr>
            <a:r>
              <a:rPr lang="en-US" altLang="ja-JP" sz="1200" dirty="0" smtClean="0"/>
              <a:t>Impact survivability</a:t>
            </a:r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162829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238</Words>
  <Application>Microsoft Office PowerPoint</Application>
  <PresentationFormat>On-screen Show (4:3)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Presentation</vt:lpstr>
      <vt:lpstr>PowerPoint Presentation</vt:lpstr>
    </vt:vector>
  </TitlesOfParts>
  <Company>宇宙航空研究開発機構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Akira Kato</dc:creator>
  <cp:lastModifiedBy>Oltrogge, Daniel</cp:lastModifiedBy>
  <cp:revision>60</cp:revision>
  <dcterms:created xsi:type="dcterms:W3CDTF">2013-03-18T06:11:32Z</dcterms:created>
  <dcterms:modified xsi:type="dcterms:W3CDTF">2017-06-27T14:29:13Z</dcterms:modified>
</cp:coreProperties>
</file>