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B92D-18B2-41EC-84B0-C495D7F04610}" type="datetimeFigureOut">
              <a:rPr kumimoji="1" lang="ja-JP" altLang="en-US" smtClean="0"/>
              <a:t>2017/6/27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6E2D-A87D-487E-913E-326AE4E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69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B92D-18B2-41EC-84B0-C495D7F04610}" type="datetimeFigureOut">
              <a:rPr kumimoji="1" lang="ja-JP" altLang="en-US" smtClean="0"/>
              <a:t>2017/6/27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6E2D-A87D-487E-913E-326AE4E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507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B92D-18B2-41EC-84B0-C495D7F04610}" type="datetimeFigureOut">
              <a:rPr kumimoji="1" lang="ja-JP" altLang="en-US" smtClean="0"/>
              <a:t>2017/6/27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6E2D-A87D-487E-913E-326AE4E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226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B92D-18B2-41EC-84B0-C495D7F04610}" type="datetimeFigureOut">
              <a:rPr kumimoji="1" lang="ja-JP" altLang="en-US" smtClean="0"/>
              <a:t>2017/6/27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6E2D-A87D-487E-913E-326AE4E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2945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B92D-18B2-41EC-84B0-C495D7F04610}" type="datetimeFigureOut">
              <a:rPr kumimoji="1" lang="ja-JP" altLang="en-US" smtClean="0"/>
              <a:t>2017/6/27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6E2D-A87D-487E-913E-326AE4E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479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B92D-18B2-41EC-84B0-C495D7F04610}" type="datetimeFigureOut">
              <a:rPr kumimoji="1" lang="ja-JP" altLang="en-US" smtClean="0"/>
              <a:t>2017/6/27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6E2D-A87D-487E-913E-326AE4E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120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B92D-18B2-41EC-84B0-C495D7F04610}" type="datetimeFigureOut">
              <a:rPr kumimoji="1" lang="ja-JP" altLang="en-US" smtClean="0"/>
              <a:t>2017/6/27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6E2D-A87D-487E-913E-326AE4E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6476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B92D-18B2-41EC-84B0-C495D7F04610}" type="datetimeFigureOut">
              <a:rPr kumimoji="1" lang="ja-JP" altLang="en-US" smtClean="0"/>
              <a:t>2017/6/27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6E2D-A87D-487E-913E-326AE4E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3937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B92D-18B2-41EC-84B0-C495D7F04610}" type="datetimeFigureOut">
              <a:rPr kumimoji="1" lang="ja-JP" altLang="en-US" smtClean="0"/>
              <a:t>2017/6/27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6E2D-A87D-487E-913E-326AE4E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589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B92D-18B2-41EC-84B0-C495D7F04610}" type="datetimeFigureOut">
              <a:rPr kumimoji="1" lang="ja-JP" altLang="en-US" smtClean="0"/>
              <a:t>2017/6/27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6E2D-A87D-487E-913E-326AE4E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047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4B92D-18B2-41EC-84B0-C495D7F04610}" type="datetimeFigureOut">
              <a:rPr kumimoji="1" lang="ja-JP" altLang="en-US" smtClean="0"/>
              <a:t>2017/6/27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96E2D-A87D-487E-913E-326AE4E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772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4B92D-18B2-41EC-84B0-C495D7F04610}" type="datetimeFigureOut">
              <a:rPr kumimoji="1" lang="ja-JP" altLang="en-US" smtClean="0"/>
              <a:t>2017/6/27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96E2D-A87D-487E-913E-326AE4EEE2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134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フローチャート : 代替処理 19"/>
          <p:cNvSpPr>
            <a:spLocks noChangeAspect="1"/>
          </p:cNvSpPr>
          <p:nvPr/>
        </p:nvSpPr>
        <p:spPr>
          <a:xfrm>
            <a:off x="1173492" y="2659807"/>
            <a:ext cx="925817" cy="864096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dirty="0"/>
              <a:t>26872</a:t>
            </a:r>
            <a:r>
              <a:rPr lang="en-US" altLang="ja-JP" sz="1600" b="1" dirty="0"/>
              <a:t> </a:t>
            </a:r>
          </a:p>
          <a:p>
            <a:pPr algn="ctr">
              <a:lnSpc>
                <a:spcPts val="1400"/>
              </a:lnSpc>
              <a:defRPr/>
            </a:pPr>
            <a:r>
              <a:rPr lang="en-US" altLang="ja-JP" sz="1000" b="1" dirty="0">
                <a:solidFill>
                  <a:srgbClr val="FF0000"/>
                </a:solidFill>
              </a:rPr>
              <a:t>Disposal </a:t>
            </a:r>
            <a:r>
              <a:rPr lang="en-US" altLang="ja-JP" sz="1000" b="1" dirty="0">
                <a:solidFill>
                  <a:schemeClr val="tx1"/>
                </a:solidFill>
              </a:rPr>
              <a:t>of </a:t>
            </a:r>
            <a:r>
              <a:rPr lang="ja-JP" altLang="en-US" sz="1000" b="1" dirty="0" smtClean="0"/>
              <a:t>　</a:t>
            </a:r>
            <a:r>
              <a:rPr lang="en-US" altLang="ja-JP" sz="1000" b="1" dirty="0" smtClean="0"/>
              <a:t>spacecraft</a:t>
            </a:r>
          </a:p>
          <a:p>
            <a:pPr algn="ctr">
              <a:lnSpc>
                <a:spcPts val="1400"/>
              </a:lnSpc>
              <a:defRPr/>
            </a:pPr>
            <a:r>
              <a:rPr lang="en-US" altLang="ja-JP" sz="1000" b="1" dirty="0" smtClean="0">
                <a:solidFill>
                  <a:srgbClr val="FF0000"/>
                </a:solidFill>
              </a:rPr>
              <a:t>at GEO</a:t>
            </a:r>
            <a:endParaRPr lang="en-US" altLang="ja-JP" sz="1000" b="1" dirty="0">
              <a:solidFill>
                <a:srgbClr val="FF0000"/>
              </a:solidFill>
            </a:endParaRPr>
          </a:p>
        </p:txBody>
      </p:sp>
      <p:sp>
        <p:nvSpPr>
          <p:cNvPr id="18" name="フローチャート : 代替処理 17"/>
          <p:cNvSpPr>
            <a:spLocks noChangeAspect="1"/>
          </p:cNvSpPr>
          <p:nvPr/>
        </p:nvSpPr>
        <p:spPr>
          <a:xfrm>
            <a:off x="2214318" y="2659807"/>
            <a:ext cx="925817" cy="864096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dirty="0">
                <a:solidFill>
                  <a:srgbClr val="000000"/>
                </a:solidFill>
              </a:rPr>
              <a:t>16164</a:t>
            </a:r>
            <a:r>
              <a:rPr lang="en-US" altLang="ja-JP" sz="1600" b="1" dirty="0">
                <a:solidFill>
                  <a:srgbClr val="000000"/>
                </a:solidFill>
              </a:rPr>
              <a:t> </a:t>
            </a:r>
          </a:p>
          <a:p>
            <a:pPr algn="ctr">
              <a:lnSpc>
                <a:spcPts val="1400"/>
              </a:lnSpc>
              <a:defRPr/>
            </a:pPr>
            <a:r>
              <a:rPr lang="en-US" altLang="ja-JP" sz="1000" b="1" dirty="0">
                <a:solidFill>
                  <a:srgbClr val="FF0000"/>
                </a:solidFill>
              </a:rPr>
              <a:t>Disposal </a:t>
            </a:r>
            <a:r>
              <a:rPr lang="en-US" altLang="ja-JP" sz="1000" b="1" dirty="0">
                <a:solidFill>
                  <a:schemeClr val="tx1"/>
                </a:solidFill>
              </a:rPr>
              <a:t>of</a:t>
            </a:r>
            <a:r>
              <a:rPr lang="en-US" altLang="ja-JP" sz="1000" b="1" dirty="0">
                <a:solidFill>
                  <a:srgbClr val="FF0000"/>
                </a:solidFill>
              </a:rPr>
              <a:t> </a:t>
            </a:r>
            <a:r>
              <a:rPr lang="ja-JP" altLang="en-US" sz="1000" b="1" dirty="0"/>
              <a:t>　</a:t>
            </a:r>
            <a:r>
              <a:rPr lang="en-US" altLang="ja-JP" sz="1000" b="1" dirty="0"/>
              <a:t>spacecraft</a:t>
            </a:r>
          </a:p>
          <a:p>
            <a:pPr algn="ctr">
              <a:lnSpc>
                <a:spcPts val="1400"/>
              </a:lnSpc>
              <a:defRPr/>
            </a:pPr>
            <a:r>
              <a:rPr lang="en-US" altLang="ja-JP" sz="1000" b="1" dirty="0">
                <a:solidFill>
                  <a:srgbClr val="FF0000"/>
                </a:solidFill>
              </a:rPr>
              <a:t>in </a:t>
            </a:r>
            <a:r>
              <a:rPr lang="en-US" altLang="ja-JP" sz="1000" b="1" dirty="0" smtClean="0">
                <a:solidFill>
                  <a:srgbClr val="FF0000"/>
                </a:solidFill>
              </a:rPr>
              <a:t>LEO</a:t>
            </a:r>
            <a:endParaRPr lang="en-US" altLang="ja-JP" sz="1000" b="1" dirty="0">
              <a:solidFill>
                <a:srgbClr val="FF0000"/>
              </a:solidFill>
            </a:endParaRPr>
          </a:p>
        </p:txBody>
      </p:sp>
      <p:sp>
        <p:nvSpPr>
          <p:cNvPr id="23" name="フローチャート : 代替処理 22"/>
          <p:cNvSpPr>
            <a:spLocks noChangeAspect="1"/>
          </p:cNvSpPr>
          <p:nvPr/>
        </p:nvSpPr>
        <p:spPr>
          <a:xfrm>
            <a:off x="4422928" y="2659807"/>
            <a:ext cx="925817" cy="864096"/>
          </a:xfrm>
          <a:prstGeom prst="flowChartAlternateProcess">
            <a:avLst/>
          </a:prstGeom>
          <a:solidFill>
            <a:srgbClr val="99FF33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dirty="0"/>
              <a:t>16699</a:t>
            </a:r>
          </a:p>
          <a:p>
            <a:pPr algn="ctr">
              <a:lnSpc>
                <a:spcPts val="1400"/>
              </a:lnSpc>
              <a:defRPr/>
            </a:pPr>
            <a:r>
              <a:rPr lang="en-US" altLang="ja-JP" sz="1600" b="1" dirty="0"/>
              <a:t> </a:t>
            </a:r>
            <a:r>
              <a:rPr lang="en-US" altLang="ja-JP" sz="1000" b="1" dirty="0">
                <a:solidFill>
                  <a:srgbClr val="FF0000"/>
                </a:solidFill>
              </a:rPr>
              <a:t>Disposal </a:t>
            </a:r>
            <a:r>
              <a:rPr lang="en-US" altLang="ja-JP" sz="1000" b="1" dirty="0"/>
              <a:t>of </a:t>
            </a:r>
            <a:r>
              <a:rPr lang="en-US" altLang="ja-JP" sz="1000" b="1" dirty="0" smtClean="0"/>
              <a:t>LVOS</a:t>
            </a:r>
            <a:endParaRPr lang="en-US" altLang="ja-JP" sz="1000" b="1" dirty="0">
              <a:solidFill>
                <a:srgbClr val="FF0000"/>
              </a:solidFill>
            </a:endParaRPr>
          </a:p>
        </p:txBody>
      </p:sp>
      <p:sp>
        <p:nvSpPr>
          <p:cNvPr id="30" name="フローチャート : 代替処理 29"/>
          <p:cNvSpPr>
            <a:spLocks noChangeAspect="1"/>
          </p:cNvSpPr>
          <p:nvPr/>
        </p:nvSpPr>
        <p:spPr>
          <a:xfrm>
            <a:off x="8021656" y="4105031"/>
            <a:ext cx="939212" cy="876598"/>
          </a:xfrm>
          <a:prstGeom prst="flowChartAlternate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dirty="0"/>
              <a:t>14200</a:t>
            </a:r>
          </a:p>
          <a:p>
            <a:pPr algn="ctr">
              <a:lnSpc>
                <a:spcPts val="1400"/>
              </a:lnSpc>
              <a:defRPr/>
            </a:pPr>
            <a:r>
              <a:rPr lang="en-US" altLang="ja-JP" sz="950" b="1" dirty="0" smtClean="0">
                <a:solidFill>
                  <a:srgbClr val="FF0000"/>
                </a:solidFill>
              </a:rPr>
              <a:t>M/OD environment </a:t>
            </a:r>
            <a:r>
              <a:rPr lang="en-US" altLang="ja-JP" sz="950" b="1" dirty="0">
                <a:solidFill>
                  <a:srgbClr val="FF0000"/>
                </a:solidFill>
              </a:rPr>
              <a:t>m</a:t>
            </a:r>
            <a:r>
              <a:rPr lang="en-US" altLang="ja-JP" sz="950" b="1" dirty="0" smtClean="0">
                <a:solidFill>
                  <a:srgbClr val="FF0000"/>
                </a:solidFill>
              </a:rPr>
              <a:t>odels</a:t>
            </a:r>
            <a:endParaRPr lang="en-US" altLang="ja-JP" sz="950" b="1" dirty="0"/>
          </a:p>
        </p:txBody>
      </p:sp>
      <p:sp>
        <p:nvSpPr>
          <p:cNvPr id="32" name="フローチャート : 代替処理 31"/>
          <p:cNvSpPr>
            <a:spLocks noChangeAspect="1"/>
          </p:cNvSpPr>
          <p:nvPr/>
        </p:nvSpPr>
        <p:spPr>
          <a:xfrm>
            <a:off x="7106579" y="1374704"/>
            <a:ext cx="1619510" cy="586800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200"/>
              </a:lnSpc>
              <a:defRPr/>
            </a:pPr>
            <a:r>
              <a:rPr lang="en-US" altLang="ja-JP" sz="1200" dirty="0"/>
              <a:t>High-level requirements TBD</a:t>
            </a:r>
          </a:p>
        </p:txBody>
      </p:sp>
      <p:sp>
        <p:nvSpPr>
          <p:cNvPr id="116" name="フローチャート : 代替処理 115"/>
          <p:cNvSpPr>
            <a:spLocks noChangeAspect="1"/>
          </p:cNvSpPr>
          <p:nvPr/>
        </p:nvSpPr>
        <p:spPr>
          <a:xfrm>
            <a:off x="134436" y="2659807"/>
            <a:ext cx="925817" cy="864096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dirty="0">
                <a:solidFill>
                  <a:srgbClr val="000000"/>
                </a:solidFill>
              </a:rPr>
              <a:t>16127</a:t>
            </a:r>
            <a:r>
              <a:rPr lang="ja-JP" altLang="en-US" sz="1600" b="1" dirty="0">
                <a:solidFill>
                  <a:srgbClr val="000000"/>
                </a:solidFill>
              </a:rPr>
              <a:t>　</a:t>
            </a:r>
            <a:r>
              <a:rPr lang="en-US" altLang="ja-JP" sz="950" b="1" dirty="0">
                <a:solidFill>
                  <a:srgbClr val="FF0000"/>
                </a:solidFill>
              </a:rPr>
              <a:t>Prevention of </a:t>
            </a:r>
            <a:r>
              <a:rPr lang="en-US" altLang="ja-JP" sz="950" b="1" dirty="0" smtClean="0">
                <a:solidFill>
                  <a:srgbClr val="FF0000"/>
                </a:solidFill>
              </a:rPr>
              <a:t>break-up </a:t>
            </a:r>
            <a:r>
              <a:rPr lang="en-US" altLang="ja-JP" sz="950" b="1" dirty="0">
                <a:solidFill>
                  <a:srgbClr val="000000"/>
                </a:solidFill>
              </a:rPr>
              <a:t>of s</a:t>
            </a:r>
            <a:r>
              <a:rPr lang="en-US" altLang="ja-JP" sz="950" b="1" dirty="0" smtClean="0">
                <a:solidFill>
                  <a:srgbClr val="000000"/>
                </a:solidFill>
              </a:rPr>
              <a:t>pacecraft</a:t>
            </a:r>
            <a:endParaRPr lang="ja-JP" altLang="en-US" sz="950" b="1" dirty="0">
              <a:solidFill>
                <a:srgbClr val="000000"/>
              </a:solidFill>
            </a:endParaRPr>
          </a:p>
        </p:txBody>
      </p:sp>
      <p:sp>
        <p:nvSpPr>
          <p:cNvPr id="167" name="フローチャート : 代替処理 166"/>
          <p:cNvSpPr>
            <a:spLocks noChangeAspect="1"/>
          </p:cNvSpPr>
          <p:nvPr/>
        </p:nvSpPr>
        <p:spPr>
          <a:xfrm>
            <a:off x="6851668" y="2647304"/>
            <a:ext cx="939212" cy="876598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dirty="0"/>
              <a:t>16126</a:t>
            </a:r>
          </a:p>
          <a:p>
            <a:pPr algn="ctr">
              <a:lnSpc>
                <a:spcPts val="1400"/>
              </a:lnSpc>
              <a:defRPr/>
            </a:pPr>
            <a:r>
              <a:rPr lang="en-US" altLang="ja-JP" sz="1000" b="1" dirty="0">
                <a:solidFill>
                  <a:srgbClr val="FF0000"/>
                </a:solidFill>
              </a:rPr>
              <a:t>S</a:t>
            </a:r>
            <a:r>
              <a:rPr lang="en-US" altLang="ja-JP" sz="1000" b="1" dirty="0" smtClean="0">
                <a:solidFill>
                  <a:srgbClr val="FF0000"/>
                </a:solidFill>
              </a:rPr>
              <a:t>urvivability</a:t>
            </a:r>
            <a:r>
              <a:rPr lang="en-US" altLang="ja-JP" sz="1000" b="1" dirty="0" smtClean="0"/>
              <a:t> against </a:t>
            </a:r>
            <a:r>
              <a:rPr lang="en-US" altLang="ja-JP" sz="1000" b="1" dirty="0" smtClean="0">
                <a:solidFill>
                  <a:srgbClr val="FF0000"/>
                </a:solidFill>
              </a:rPr>
              <a:t>impact</a:t>
            </a:r>
            <a:endParaRPr lang="en-US" altLang="ja-JP" sz="1000" b="1" dirty="0"/>
          </a:p>
        </p:txBody>
      </p:sp>
      <p:cxnSp>
        <p:nvCxnSpPr>
          <p:cNvPr id="172" name="カギ線コネクタ 171"/>
          <p:cNvCxnSpPr>
            <a:cxnSpLocks noChangeAspect="1"/>
            <a:stCxn id="32" idx="2"/>
            <a:endCxn id="167" idx="0"/>
          </p:cNvCxnSpPr>
          <p:nvPr/>
        </p:nvCxnSpPr>
        <p:spPr>
          <a:xfrm rot="5400000">
            <a:off x="7275904" y="2006874"/>
            <a:ext cx="685800" cy="595060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フローチャート : 代替処理 172"/>
          <p:cNvSpPr>
            <a:spLocks noChangeAspect="1"/>
          </p:cNvSpPr>
          <p:nvPr/>
        </p:nvSpPr>
        <p:spPr>
          <a:xfrm>
            <a:off x="3379642" y="4057593"/>
            <a:ext cx="924370" cy="862745"/>
          </a:xfrm>
          <a:prstGeom prst="flowChartAlternate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dirty="0"/>
              <a:t>27852</a:t>
            </a:r>
          </a:p>
          <a:p>
            <a:pPr algn="ctr">
              <a:lnSpc>
                <a:spcPts val="1400"/>
              </a:lnSpc>
              <a:defRPr/>
            </a:pPr>
            <a:r>
              <a:rPr lang="en-US" altLang="ja-JP" sz="1000" b="1" dirty="0">
                <a:solidFill>
                  <a:srgbClr val="FF0000"/>
                </a:solidFill>
              </a:rPr>
              <a:t>Orbit lifetime estimation</a:t>
            </a:r>
          </a:p>
        </p:txBody>
      </p:sp>
      <p:sp>
        <p:nvSpPr>
          <p:cNvPr id="174" name="フローチャート : 代替処理 173"/>
          <p:cNvSpPr>
            <a:spLocks noChangeAspect="1"/>
          </p:cNvSpPr>
          <p:nvPr/>
        </p:nvSpPr>
        <p:spPr>
          <a:xfrm>
            <a:off x="1703878" y="4059573"/>
            <a:ext cx="939212" cy="876598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dirty="0"/>
              <a:t>23339</a:t>
            </a:r>
          </a:p>
          <a:p>
            <a:pPr algn="ctr">
              <a:lnSpc>
                <a:spcPts val="1400"/>
              </a:lnSpc>
              <a:defRPr/>
            </a:pPr>
            <a:r>
              <a:rPr lang="en-US" altLang="ja-JP" sz="1000" b="1" dirty="0">
                <a:solidFill>
                  <a:srgbClr val="FF0000"/>
                </a:solidFill>
              </a:rPr>
              <a:t>P</a:t>
            </a:r>
            <a:r>
              <a:rPr lang="en-US" altLang="ja-JP" sz="1000" b="1" dirty="0" smtClean="0">
                <a:solidFill>
                  <a:srgbClr val="FF0000"/>
                </a:solidFill>
              </a:rPr>
              <a:t>ropellant </a:t>
            </a:r>
            <a:r>
              <a:rPr lang="en-US" altLang="ja-JP" sz="1000" b="1" dirty="0">
                <a:solidFill>
                  <a:srgbClr val="FF0000"/>
                </a:solidFill>
              </a:rPr>
              <a:t>mass </a:t>
            </a:r>
            <a:r>
              <a:rPr lang="en-US" altLang="ja-JP" sz="1000" b="1" dirty="0" smtClean="0">
                <a:solidFill>
                  <a:srgbClr val="FF0000"/>
                </a:solidFill>
              </a:rPr>
              <a:t>estimation</a:t>
            </a:r>
            <a:endParaRPr lang="en-US" altLang="ja-JP" sz="1000" b="1" dirty="0"/>
          </a:p>
        </p:txBody>
      </p:sp>
      <p:sp>
        <p:nvSpPr>
          <p:cNvPr id="194" name="フローチャート : 代替処理 193"/>
          <p:cNvSpPr>
            <a:spLocks noChangeAspect="1"/>
          </p:cNvSpPr>
          <p:nvPr/>
        </p:nvSpPr>
        <p:spPr>
          <a:xfrm>
            <a:off x="5461982" y="2659807"/>
            <a:ext cx="936859" cy="864096"/>
          </a:xfrm>
          <a:prstGeom prst="flowChartAlternate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dirty="0" smtClean="0"/>
              <a:t>27875</a:t>
            </a:r>
            <a:endParaRPr lang="en-US" altLang="ja-JP" sz="1400" b="1" dirty="0"/>
          </a:p>
          <a:p>
            <a:pPr algn="ctr">
              <a:lnSpc>
                <a:spcPts val="1400"/>
              </a:lnSpc>
              <a:defRPr/>
            </a:pPr>
            <a:r>
              <a:rPr lang="en-US" altLang="ja-JP" sz="1000" b="1" dirty="0">
                <a:solidFill>
                  <a:srgbClr val="FF0000"/>
                </a:solidFill>
              </a:rPr>
              <a:t>Re-entry </a:t>
            </a:r>
            <a:r>
              <a:rPr lang="en-US" altLang="ja-JP" sz="1000" b="1" dirty="0" smtClean="0">
                <a:solidFill>
                  <a:srgbClr val="FF0000"/>
                </a:solidFill>
              </a:rPr>
              <a:t>risk</a:t>
            </a:r>
            <a:endParaRPr lang="en-US" altLang="ja-JP" sz="1000" b="1" dirty="0">
              <a:solidFill>
                <a:srgbClr val="FF0000"/>
              </a:solidFill>
            </a:endParaRPr>
          </a:p>
        </p:txBody>
      </p:sp>
      <p:sp>
        <p:nvSpPr>
          <p:cNvPr id="253" name="角丸四角形 252"/>
          <p:cNvSpPr>
            <a:spLocks noChangeAspect="1"/>
          </p:cNvSpPr>
          <p:nvPr/>
        </p:nvSpPr>
        <p:spPr>
          <a:xfrm>
            <a:off x="6993419" y="393928"/>
            <a:ext cx="1872208" cy="621069"/>
          </a:xfrm>
          <a:prstGeom prst="roundRect">
            <a:avLst/>
          </a:prstGeom>
          <a:ln>
            <a:prstDash val="sys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800"/>
              </a:lnSpc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Reduction of impact risk</a:t>
            </a:r>
          </a:p>
        </p:txBody>
      </p:sp>
      <p:sp>
        <p:nvSpPr>
          <p:cNvPr id="268" name="角丸四角形 267"/>
          <p:cNvSpPr>
            <a:spLocks noChangeAspect="1"/>
          </p:cNvSpPr>
          <p:nvPr/>
        </p:nvSpPr>
        <p:spPr>
          <a:xfrm>
            <a:off x="7337747" y="6116905"/>
            <a:ext cx="406400" cy="217586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239" name="テキスト ボックス 268"/>
          <p:cNvSpPr txBox="1">
            <a:spLocks noChangeAspect="1" noChangeArrowheads="1"/>
          </p:cNvSpPr>
          <p:nvPr/>
        </p:nvSpPr>
        <p:spPr bwMode="auto">
          <a:xfrm>
            <a:off x="7788597" y="6096267"/>
            <a:ext cx="11699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000" dirty="0"/>
              <a:t>N</a:t>
            </a:r>
            <a:r>
              <a:rPr lang="en-US" altLang="ja-JP" sz="1000" dirty="0" smtClean="0"/>
              <a:t>ot </a:t>
            </a:r>
            <a:r>
              <a:rPr lang="en-US" altLang="ja-JP" sz="1000" dirty="0"/>
              <a:t>published yet</a:t>
            </a:r>
            <a:endParaRPr lang="ja-JP" altLang="en-US" sz="1000" dirty="0"/>
          </a:p>
        </p:txBody>
      </p:sp>
      <p:sp>
        <p:nvSpPr>
          <p:cNvPr id="48" name="テキスト ボックス 47"/>
          <p:cNvSpPr txBox="1">
            <a:spLocks noChangeAspect="1"/>
          </p:cNvSpPr>
          <p:nvPr/>
        </p:nvSpPr>
        <p:spPr>
          <a:xfrm>
            <a:off x="7263134" y="6389065"/>
            <a:ext cx="133032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050" dirty="0">
                <a:ea typeface="ＭＳ Ｐゴシック" charset="-128"/>
              </a:rPr>
              <a:t>TR: Technical </a:t>
            </a:r>
            <a:r>
              <a:rPr lang="en-US" altLang="ja-JP" sz="1050" dirty="0" smtClean="0">
                <a:ea typeface="ＭＳ Ｐゴシック" charset="-128"/>
              </a:rPr>
              <a:t>Report</a:t>
            </a:r>
            <a:endParaRPr lang="ja-JP" altLang="en-US" sz="1050" dirty="0">
              <a:ea typeface="ＭＳ Ｐゴシック" charset="-128"/>
            </a:endParaRPr>
          </a:p>
        </p:txBody>
      </p:sp>
      <p:sp>
        <p:nvSpPr>
          <p:cNvPr id="148" name="フローチャート : 代替処理 147"/>
          <p:cNvSpPr>
            <a:spLocks noChangeAspect="1"/>
          </p:cNvSpPr>
          <p:nvPr/>
        </p:nvSpPr>
        <p:spPr>
          <a:xfrm>
            <a:off x="6851669" y="4082198"/>
            <a:ext cx="939211" cy="876597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dirty="0" smtClean="0"/>
              <a:t>11227</a:t>
            </a:r>
          </a:p>
          <a:p>
            <a:pPr algn="ctr">
              <a:lnSpc>
                <a:spcPts val="1400"/>
              </a:lnSpc>
              <a:defRPr/>
            </a:pPr>
            <a:r>
              <a:rPr lang="en-GB" altLang="ja-JP" sz="950" b="1" dirty="0" smtClean="0"/>
              <a:t>Test procedure: </a:t>
            </a:r>
            <a:r>
              <a:rPr lang="en-GB" altLang="ja-JP" sz="950" b="1" dirty="0" smtClean="0">
                <a:solidFill>
                  <a:srgbClr val="FF0000"/>
                </a:solidFill>
              </a:rPr>
              <a:t>impact ejecta</a:t>
            </a:r>
            <a:endParaRPr lang="en-US" altLang="ja-JP" sz="950" b="1" dirty="0">
              <a:solidFill>
                <a:srgbClr val="FF0000"/>
              </a:solidFill>
            </a:endParaRPr>
          </a:p>
        </p:txBody>
      </p:sp>
      <p:sp>
        <p:nvSpPr>
          <p:cNvPr id="52" name="正方形/長方形 51"/>
          <p:cNvSpPr>
            <a:spLocks noChangeAspect="1"/>
          </p:cNvSpPr>
          <p:nvPr/>
        </p:nvSpPr>
        <p:spPr>
          <a:xfrm>
            <a:off x="144001" y="279399"/>
            <a:ext cx="6254840" cy="18006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53" name="角丸四角形 52"/>
          <p:cNvSpPr>
            <a:spLocks noChangeAspect="1"/>
          </p:cNvSpPr>
          <p:nvPr/>
        </p:nvSpPr>
        <p:spPr>
          <a:xfrm>
            <a:off x="1986186" y="438135"/>
            <a:ext cx="2664296" cy="710001"/>
          </a:xfrm>
          <a:prstGeom prst="roundRect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800"/>
              </a:lnSpc>
              <a:defRPr/>
            </a:pPr>
            <a:r>
              <a:rPr lang="en-US" altLang="ja-JP" sz="1600" b="1" dirty="0" smtClean="0">
                <a:solidFill>
                  <a:srgbClr val="000000"/>
                </a:solidFill>
              </a:rPr>
              <a:t>24113:2011</a:t>
            </a:r>
            <a:endParaRPr lang="en-US" altLang="ja-JP" sz="1600" b="1" dirty="0">
              <a:solidFill>
                <a:srgbClr val="000000"/>
              </a:solidFill>
            </a:endParaRPr>
          </a:p>
          <a:p>
            <a:pPr algn="ctr">
              <a:lnSpc>
                <a:spcPts val="1800"/>
              </a:lnSpc>
              <a:defRPr/>
            </a:pPr>
            <a:r>
              <a:rPr lang="fr-FR" altLang="ja-JP" sz="1600" b="1" dirty="0" err="1" smtClean="0">
                <a:solidFill>
                  <a:srgbClr val="FF0000"/>
                </a:solidFill>
              </a:rPr>
              <a:t>Space</a:t>
            </a:r>
            <a:r>
              <a:rPr lang="fr-FR" altLang="ja-JP" sz="1600" b="1" dirty="0" smtClean="0">
                <a:solidFill>
                  <a:srgbClr val="FF0000"/>
                </a:solidFill>
              </a:rPr>
              <a:t> </a:t>
            </a:r>
            <a:r>
              <a:rPr lang="fr-FR" altLang="ja-JP" sz="1600" b="1" dirty="0" err="1">
                <a:solidFill>
                  <a:srgbClr val="FF0000"/>
                </a:solidFill>
              </a:rPr>
              <a:t>debris</a:t>
            </a:r>
            <a:r>
              <a:rPr lang="fr-FR" altLang="ja-JP" sz="1600" b="1" dirty="0">
                <a:solidFill>
                  <a:srgbClr val="FF0000"/>
                </a:solidFill>
              </a:rPr>
              <a:t> mitigation </a:t>
            </a:r>
            <a:r>
              <a:rPr lang="fr-FR" altLang="ja-JP" sz="1600" b="1" dirty="0" err="1" smtClean="0">
                <a:solidFill>
                  <a:srgbClr val="FF0000"/>
                </a:solidFill>
              </a:rPr>
              <a:t>requirements</a:t>
            </a:r>
            <a:endParaRPr lang="ja-JP" altLang="en-US" sz="1600" b="1" dirty="0">
              <a:solidFill>
                <a:srgbClr val="FF0000"/>
              </a:solidFill>
            </a:endParaRPr>
          </a:p>
        </p:txBody>
      </p:sp>
      <p:sp>
        <p:nvSpPr>
          <p:cNvPr id="54" name="フローチャート : 代替処理 53"/>
          <p:cNvSpPr>
            <a:spLocks noChangeAspect="1"/>
          </p:cNvSpPr>
          <p:nvPr/>
        </p:nvSpPr>
        <p:spPr>
          <a:xfrm>
            <a:off x="3439895" y="1358182"/>
            <a:ext cx="1583995" cy="585787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200"/>
              </a:lnSpc>
              <a:defRPr/>
            </a:pPr>
            <a:r>
              <a:rPr lang="en-GB" altLang="ja-JP" sz="1400" dirty="0">
                <a:solidFill>
                  <a:schemeClr val="tx1"/>
                </a:solidFill>
              </a:rPr>
              <a:t>§6.3.1 – 6.3.3</a:t>
            </a:r>
          </a:p>
          <a:p>
            <a:pPr algn="ctr">
              <a:lnSpc>
                <a:spcPts val="1200"/>
              </a:lnSpc>
              <a:defRPr/>
            </a:pPr>
            <a:r>
              <a:rPr lang="en-US" altLang="ja-JP" sz="1200" dirty="0" smtClean="0"/>
              <a:t>Disposal</a:t>
            </a:r>
            <a:r>
              <a:rPr lang="ja-JP" altLang="en-US" sz="1200" dirty="0" smtClean="0"/>
              <a:t> </a:t>
            </a:r>
            <a:r>
              <a:rPr lang="en-US" altLang="ja-JP" sz="1200" dirty="0"/>
              <a:t>from the protected regions</a:t>
            </a:r>
          </a:p>
        </p:txBody>
      </p:sp>
      <p:sp>
        <p:nvSpPr>
          <p:cNvPr id="55" name="フローチャート : 代替処理 54"/>
          <p:cNvSpPr>
            <a:spLocks noChangeAspect="1"/>
          </p:cNvSpPr>
          <p:nvPr/>
        </p:nvSpPr>
        <p:spPr>
          <a:xfrm>
            <a:off x="5333778" y="1358182"/>
            <a:ext cx="917540" cy="585787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200"/>
              </a:lnSpc>
              <a:defRPr/>
            </a:pPr>
            <a:r>
              <a:rPr lang="en-GB" altLang="ja-JP" sz="1400" dirty="0" smtClean="0">
                <a:solidFill>
                  <a:schemeClr val="tx1"/>
                </a:solidFill>
              </a:rPr>
              <a:t>§6.</a:t>
            </a:r>
            <a:r>
              <a:rPr lang="en-US" altLang="ja-JP" sz="1400" dirty="0" smtClean="0">
                <a:solidFill>
                  <a:schemeClr val="tx1"/>
                </a:solidFill>
              </a:rPr>
              <a:t>3.4</a:t>
            </a:r>
          </a:p>
          <a:p>
            <a:pPr algn="ctr">
              <a:lnSpc>
                <a:spcPts val="1200"/>
              </a:lnSpc>
              <a:defRPr/>
            </a:pPr>
            <a:r>
              <a:rPr lang="en-US" altLang="ja-JP" sz="1200" dirty="0" smtClean="0"/>
              <a:t>Re-entry </a:t>
            </a:r>
            <a:r>
              <a:rPr lang="en-US" altLang="ja-JP" sz="1200" dirty="0"/>
              <a:t>r</a:t>
            </a:r>
            <a:r>
              <a:rPr lang="en-US" altLang="ja-JP" sz="1200" dirty="0" smtClean="0"/>
              <a:t>isk</a:t>
            </a:r>
            <a:endParaRPr lang="en-US" altLang="ja-JP" sz="1200" dirty="0"/>
          </a:p>
        </p:txBody>
      </p:sp>
      <p:sp>
        <p:nvSpPr>
          <p:cNvPr id="56" name="フローチャート : 代替処理 55"/>
          <p:cNvSpPr>
            <a:spLocks noChangeAspect="1"/>
          </p:cNvSpPr>
          <p:nvPr/>
        </p:nvSpPr>
        <p:spPr>
          <a:xfrm>
            <a:off x="2080065" y="1358182"/>
            <a:ext cx="1035465" cy="585787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200"/>
              </a:lnSpc>
              <a:defRPr/>
            </a:pPr>
            <a:r>
              <a:rPr lang="en-GB" altLang="ja-JP" sz="1400" dirty="0">
                <a:solidFill>
                  <a:schemeClr val="tx1"/>
                </a:solidFill>
              </a:rPr>
              <a:t>§6.</a:t>
            </a:r>
            <a:r>
              <a:rPr lang="en-US" altLang="ja-JP" sz="1400" dirty="0">
                <a:solidFill>
                  <a:schemeClr val="tx1"/>
                </a:solidFill>
              </a:rPr>
              <a:t>2 </a:t>
            </a:r>
            <a:r>
              <a:rPr lang="en-US" altLang="ja-JP" sz="1200" dirty="0"/>
              <a:t>Avoiding break-ups</a:t>
            </a:r>
          </a:p>
        </p:txBody>
      </p:sp>
      <p:sp>
        <p:nvSpPr>
          <p:cNvPr id="57" name="フローチャート : 代替処理 56"/>
          <p:cNvSpPr>
            <a:spLocks noChangeAspect="1"/>
          </p:cNvSpPr>
          <p:nvPr/>
        </p:nvSpPr>
        <p:spPr>
          <a:xfrm>
            <a:off x="323529" y="1358182"/>
            <a:ext cx="1431174" cy="585787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200"/>
              </a:lnSpc>
              <a:defRPr/>
            </a:pPr>
            <a:r>
              <a:rPr lang="en-GB" altLang="ja-JP" sz="1400" dirty="0">
                <a:solidFill>
                  <a:schemeClr val="tx1"/>
                </a:solidFill>
              </a:rPr>
              <a:t>§</a:t>
            </a:r>
            <a:r>
              <a:rPr lang="en-GB" altLang="ja-JP" sz="1400" dirty="0" smtClean="0">
                <a:solidFill>
                  <a:schemeClr val="tx1"/>
                </a:solidFill>
              </a:rPr>
              <a:t>6.1</a:t>
            </a:r>
          </a:p>
          <a:p>
            <a:pPr algn="ctr">
              <a:lnSpc>
                <a:spcPts val="1200"/>
              </a:lnSpc>
              <a:defRPr/>
            </a:pPr>
            <a:r>
              <a:rPr lang="en-US" altLang="ja-JP" sz="1200" dirty="0" smtClean="0">
                <a:solidFill>
                  <a:schemeClr val="tx1"/>
                </a:solidFill>
              </a:rPr>
              <a:t>Avoiding release of</a:t>
            </a:r>
            <a:r>
              <a:rPr lang="ja-JP" altLang="en-US" sz="1200" dirty="0" smtClean="0">
                <a:solidFill>
                  <a:schemeClr val="tx1"/>
                </a:solidFill>
              </a:rPr>
              <a:t> </a:t>
            </a:r>
            <a:r>
              <a:rPr lang="en-US" altLang="ja-JP" sz="1200" dirty="0" smtClean="0">
                <a:solidFill>
                  <a:schemeClr val="tx1"/>
                </a:solidFill>
              </a:rPr>
              <a:t>objects </a:t>
            </a:r>
            <a:endParaRPr lang="ja-JP" altLang="ja-JP" sz="1200" dirty="0">
              <a:solidFill>
                <a:schemeClr val="tx1"/>
              </a:solidFill>
            </a:endParaRPr>
          </a:p>
        </p:txBody>
      </p:sp>
      <p:cxnSp>
        <p:nvCxnSpPr>
          <p:cNvPr id="73" name="Straight Arrow Connector 72"/>
          <p:cNvCxnSpPr>
            <a:cxnSpLocks noChangeAspect="1"/>
            <a:stCxn id="253" idx="2"/>
            <a:endCxn id="32" idx="0"/>
          </p:cNvCxnSpPr>
          <p:nvPr/>
        </p:nvCxnSpPr>
        <p:spPr>
          <a:xfrm flipH="1">
            <a:off x="7916334" y="1014997"/>
            <a:ext cx="13189" cy="35970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カギ線コネクタ 169"/>
          <p:cNvCxnSpPr>
            <a:cxnSpLocks noChangeAspect="1"/>
            <a:stCxn id="167" idx="2"/>
            <a:endCxn id="148" idx="0"/>
          </p:cNvCxnSpPr>
          <p:nvPr/>
        </p:nvCxnSpPr>
        <p:spPr>
          <a:xfrm rot="16200000" flipH="1">
            <a:off x="7042126" y="3803049"/>
            <a:ext cx="558296" cy="1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カギ線コネクタ 169"/>
          <p:cNvCxnSpPr>
            <a:cxnSpLocks noChangeAspect="1"/>
            <a:stCxn id="52" idx="2"/>
            <a:endCxn id="116" idx="0"/>
          </p:cNvCxnSpPr>
          <p:nvPr/>
        </p:nvCxnSpPr>
        <p:spPr>
          <a:xfrm rot="5400000">
            <a:off x="1644498" y="1032883"/>
            <a:ext cx="579771" cy="2674076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カギ線コネクタ 169"/>
          <p:cNvCxnSpPr>
            <a:cxnSpLocks noChangeAspect="1"/>
            <a:stCxn id="18" idx="2"/>
            <a:endCxn id="174" idx="0"/>
          </p:cNvCxnSpPr>
          <p:nvPr/>
        </p:nvCxnSpPr>
        <p:spPr>
          <a:xfrm rot="5400000">
            <a:off x="2157521" y="3539867"/>
            <a:ext cx="535670" cy="503743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カギ線コネクタ 169"/>
          <p:cNvCxnSpPr>
            <a:cxnSpLocks noChangeAspect="1"/>
            <a:stCxn id="20" idx="2"/>
            <a:endCxn id="174" idx="0"/>
          </p:cNvCxnSpPr>
          <p:nvPr/>
        </p:nvCxnSpPr>
        <p:spPr>
          <a:xfrm rot="16200000" flipH="1">
            <a:off x="1637107" y="3523196"/>
            <a:ext cx="535670" cy="537083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カギ線コネクタ 169"/>
          <p:cNvCxnSpPr>
            <a:cxnSpLocks noChangeAspect="1"/>
            <a:stCxn id="167" idx="2"/>
            <a:endCxn id="30" idx="0"/>
          </p:cNvCxnSpPr>
          <p:nvPr/>
        </p:nvCxnSpPr>
        <p:spPr>
          <a:xfrm rot="16200000" flipH="1">
            <a:off x="7615704" y="3229472"/>
            <a:ext cx="581129" cy="1169988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フローチャート : 代替処理 166"/>
          <p:cNvSpPr>
            <a:spLocks noChangeAspect="1"/>
          </p:cNvSpPr>
          <p:nvPr/>
        </p:nvSpPr>
        <p:spPr>
          <a:xfrm>
            <a:off x="8021656" y="2647304"/>
            <a:ext cx="939212" cy="876598"/>
          </a:xfrm>
          <a:prstGeom prst="flowChartAlternateProcess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dirty="0" smtClean="0"/>
              <a:t>TR-16158</a:t>
            </a:r>
            <a:endParaRPr lang="en-US" altLang="ja-JP" sz="1400" b="1" dirty="0"/>
          </a:p>
          <a:p>
            <a:pPr algn="ctr">
              <a:lnSpc>
                <a:spcPts val="1400"/>
              </a:lnSpc>
              <a:defRPr/>
            </a:pPr>
            <a:r>
              <a:rPr lang="en-US" altLang="ja-JP" sz="1000" b="1" dirty="0">
                <a:solidFill>
                  <a:srgbClr val="FF0000"/>
                </a:solidFill>
              </a:rPr>
              <a:t>A</a:t>
            </a:r>
            <a:r>
              <a:rPr lang="en-US" altLang="ja-JP" sz="1000" b="1" dirty="0" smtClean="0">
                <a:solidFill>
                  <a:srgbClr val="FF0000"/>
                </a:solidFill>
              </a:rPr>
              <a:t>voiding collisions</a:t>
            </a:r>
            <a:endParaRPr lang="en-US" altLang="ja-JP" sz="1000" b="1" dirty="0"/>
          </a:p>
        </p:txBody>
      </p:sp>
      <p:cxnSp>
        <p:nvCxnSpPr>
          <p:cNvPr id="49" name="カギ線コネクタ 171"/>
          <p:cNvCxnSpPr>
            <a:cxnSpLocks noChangeAspect="1"/>
            <a:stCxn id="32" idx="2"/>
            <a:endCxn id="47" idx="0"/>
          </p:cNvCxnSpPr>
          <p:nvPr/>
        </p:nvCxnSpPr>
        <p:spPr>
          <a:xfrm rot="16200000" flipH="1">
            <a:off x="7860898" y="2016940"/>
            <a:ext cx="685800" cy="574928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正方形/長方形 208"/>
          <p:cNvSpPr>
            <a:spLocks noChangeAspect="1"/>
          </p:cNvSpPr>
          <p:nvPr/>
        </p:nvSpPr>
        <p:spPr>
          <a:xfrm>
            <a:off x="683567" y="5266944"/>
            <a:ext cx="5108979" cy="122886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algn="ctr">
              <a:defRPr/>
            </a:pPr>
            <a:r>
              <a:rPr lang="en-GB" altLang="ja-JP" sz="1600" b="1" dirty="0" smtClean="0">
                <a:solidFill>
                  <a:srgbClr val="000000"/>
                </a:solidFill>
              </a:rPr>
              <a:t>Supporting </a:t>
            </a:r>
            <a:r>
              <a:rPr lang="en-GB" altLang="ja-JP" sz="1600" b="1" dirty="0">
                <a:solidFill>
                  <a:srgbClr val="000000"/>
                </a:solidFill>
              </a:rPr>
              <a:t>t</a:t>
            </a:r>
            <a:r>
              <a:rPr lang="en-GB" altLang="ja-JP" sz="1600" b="1" dirty="0" smtClean="0">
                <a:solidFill>
                  <a:srgbClr val="000000"/>
                </a:solidFill>
              </a:rPr>
              <a:t>echnical reports</a:t>
            </a:r>
          </a:p>
        </p:txBody>
      </p:sp>
      <p:sp>
        <p:nvSpPr>
          <p:cNvPr id="58" name="フローチャート : 代替処理 88"/>
          <p:cNvSpPr>
            <a:spLocks noChangeAspect="1"/>
          </p:cNvSpPr>
          <p:nvPr/>
        </p:nvSpPr>
        <p:spPr>
          <a:xfrm>
            <a:off x="3307851" y="5627871"/>
            <a:ext cx="2350661" cy="760536"/>
          </a:xfrm>
          <a:prstGeom prst="flowChartAlternateProcess">
            <a:avLst/>
          </a:prstGeom>
          <a:solidFill>
            <a:srgbClr val="99FF33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dirty="0" smtClean="0">
                <a:solidFill>
                  <a:srgbClr val="000000"/>
                </a:solidFill>
              </a:rPr>
              <a:t>TR-20590</a:t>
            </a:r>
            <a:endParaRPr lang="en-US" altLang="ja-JP" sz="1400" b="1" dirty="0">
              <a:solidFill>
                <a:srgbClr val="000000"/>
              </a:solidFill>
            </a:endParaRPr>
          </a:p>
          <a:p>
            <a:pPr algn="ctr">
              <a:lnSpc>
                <a:spcPts val="1400"/>
              </a:lnSpc>
              <a:defRPr/>
            </a:pPr>
            <a:r>
              <a:rPr lang="en-GB" altLang="ja-JP" sz="1000" b="1" dirty="0"/>
              <a:t>D</a:t>
            </a:r>
            <a:r>
              <a:rPr lang="en-GB" altLang="ja-JP" sz="1000" b="1" dirty="0" smtClean="0"/>
              <a:t>ebris </a:t>
            </a:r>
            <a:r>
              <a:rPr lang="en-GB" altLang="ja-JP" sz="1000" b="1" dirty="0"/>
              <a:t>m</a:t>
            </a:r>
            <a:r>
              <a:rPr lang="en-GB" altLang="ja-JP" sz="1000" b="1" dirty="0" smtClean="0"/>
              <a:t>itigation </a:t>
            </a:r>
            <a:r>
              <a:rPr lang="en-GB" altLang="ja-JP" sz="1000" b="1" dirty="0"/>
              <a:t>d</a:t>
            </a:r>
            <a:r>
              <a:rPr lang="en-GB" altLang="ja-JP" sz="1000" b="1" dirty="0" smtClean="0"/>
              <a:t>esign </a:t>
            </a:r>
            <a:r>
              <a:rPr lang="en-GB" altLang="ja-JP" sz="1000" b="1" dirty="0"/>
              <a:t>and </a:t>
            </a:r>
            <a:r>
              <a:rPr lang="en-GB" altLang="ja-JP" sz="1000" b="1" dirty="0" smtClean="0"/>
              <a:t>operation </a:t>
            </a:r>
            <a:r>
              <a:rPr lang="en-GB" altLang="ja-JP" sz="1000" b="1" dirty="0">
                <a:solidFill>
                  <a:srgbClr val="FF0000"/>
                </a:solidFill>
              </a:rPr>
              <a:t>m</a:t>
            </a:r>
            <a:r>
              <a:rPr lang="en-GB" altLang="ja-JP" sz="1000" b="1" dirty="0" smtClean="0">
                <a:solidFill>
                  <a:srgbClr val="FF0000"/>
                </a:solidFill>
              </a:rPr>
              <a:t>anual</a:t>
            </a:r>
            <a:r>
              <a:rPr lang="en-GB" altLang="ja-JP" sz="1000" b="1" dirty="0" smtClean="0"/>
              <a:t> </a:t>
            </a:r>
            <a:r>
              <a:rPr lang="en-GB" altLang="ja-JP" sz="1000" b="1" dirty="0"/>
              <a:t>for </a:t>
            </a:r>
            <a:r>
              <a:rPr lang="en-GB" altLang="ja-JP" sz="1000" b="1" dirty="0">
                <a:solidFill>
                  <a:srgbClr val="FF0000"/>
                </a:solidFill>
              </a:rPr>
              <a:t>l</a:t>
            </a:r>
            <a:r>
              <a:rPr lang="en-GB" altLang="ja-JP" sz="1000" b="1" dirty="0" smtClean="0">
                <a:solidFill>
                  <a:srgbClr val="FF0000"/>
                </a:solidFill>
              </a:rPr>
              <a:t>aunch </a:t>
            </a:r>
            <a:r>
              <a:rPr lang="en-GB" altLang="ja-JP" sz="1000" b="1" dirty="0">
                <a:solidFill>
                  <a:srgbClr val="FF0000"/>
                </a:solidFill>
              </a:rPr>
              <a:t>v</a:t>
            </a:r>
            <a:r>
              <a:rPr lang="en-GB" altLang="ja-JP" sz="1000" b="1" dirty="0" smtClean="0">
                <a:solidFill>
                  <a:srgbClr val="FF0000"/>
                </a:solidFill>
              </a:rPr>
              <a:t>ehicles</a:t>
            </a:r>
            <a:endParaRPr lang="ja-JP" altLang="en-US" sz="1000" b="1" dirty="0">
              <a:solidFill>
                <a:srgbClr val="FF0000"/>
              </a:solidFill>
            </a:endParaRPr>
          </a:p>
        </p:txBody>
      </p:sp>
      <p:sp>
        <p:nvSpPr>
          <p:cNvPr id="89" name="フローチャート : 代替処理 88"/>
          <p:cNvSpPr>
            <a:spLocks noChangeAspect="1"/>
          </p:cNvSpPr>
          <p:nvPr/>
        </p:nvSpPr>
        <p:spPr>
          <a:xfrm>
            <a:off x="810795" y="5624020"/>
            <a:ext cx="2350661" cy="760536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dirty="0">
                <a:solidFill>
                  <a:srgbClr val="000000"/>
                </a:solidFill>
              </a:rPr>
              <a:t>TR-18146</a:t>
            </a:r>
          </a:p>
          <a:p>
            <a:pPr algn="ctr">
              <a:lnSpc>
                <a:spcPts val="1400"/>
              </a:lnSpc>
              <a:defRPr/>
            </a:pPr>
            <a:r>
              <a:rPr lang="en-GB" sz="1000" b="1" dirty="0"/>
              <a:t>Space debris mitigation design and operation </a:t>
            </a:r>
            <a:r>
              <a:rPr lang="en-GB" sz="1000" b="1" dirty="0">
                <a:solidFill>
                  <a:srgbClr val="FF0000"/>
                </a:solidFill>
              </a:rPr>
              <a:t>guidelines</a:t>
            </a:r>
            <a:r>
              <a:rPr lang="en-GB" sz="1000" b="1" dirty="0"/>
              <a:t> for </a:t>
            </a:r>
            <a:r>
              <a:rPr lang="en-GB" sz="1000" b="1" dirty="0">
                <a:solidFill>
                  <a:srgbClr val="FF0000"/>
                </a:solidFill>
              </a:rPr>
              <a:t>spacecraft</a:t>
            </a:r>
            <a:endParaRPr lang="ja-JP" altLang="en-US" sz="1000" b="1" dirty="0">
              <a:solidFill>
                <a:srgbClr val="FF0000"/>
              </a:solidFill>
            </a:endParaRPr>
          </a:p>
        </p:txBody>
      </p:sp>
      <p:sp>
        <p:nvSpPr>
          <p:cNvPr id="64" name="フローチャート : 代替処理 115"/>
          <p:cNvSpPr>
            <a:spLocks noChangeAspect="1"/>
          </p:cNvSpPr>
          <p:nvPr/>
        </p:nvSpPr>
        <p:spPr>
          <a:xfrm>
            <a:off x="3379642" y="2659807"/>
            <a:ext cx="925817" cy="864096"/>
          </a:xfrm>
          <a:prstGeom prst="flowChartAlternateProcess">
            <a:avLst/>
          </a:prstGeom>
          <a:solidFill>
            <a:srgbClr val="99FF33"/>
          </a:solidFill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dirty="0" smtClean="0">
                <a:solidFill>
                  <a:srgbClr val="000000"/>
                </a:solidFill>
              </a:rPr>
              <a:t>20893</a:t>
            </a:r>
            <a:r>
              <a:rPr lang="ja-JP" altLang="en-US" sz="1600" b="1" dirty="0">
                <a:solidFill>
                  <a:srgbClr val="000000"/>
                </a:solidFill>
              </a:rPr>
              <a:t>　</a:t>
            </a:r>
            <a:r>
              <a:rPr lang="en-US" altLang="ja-JP" sz="1000" b="1" dirty="0">
                <a:solidFill>
                  <a:srgbClr val="FF0000"/>
                </a:solidFill>
              </a:rPr>
              <a:t>Prevention of </a:t>
            </a:r>
            <a:r>
              <a:rPr lang="en-US" altLang="ja-JP" sz="1000" b="1" dirty="0" smtClean="0">
                <a:solidFill>
                  <a:srgbClr val="FF0000"/>
                </a:solidFill>
              </a:rPr>
              <a:t>break-up </a:t>
            </a:r>
            <a:r>
              <a:rPr lang="en-US" altLang="ja-JP" sz="1000" b="1" dirty="0" smtClean="0">
                <a:solidFill>
                  <a:schemeClr val="tx1"/>
                </a:solidFill>
              </a:rPr>
              <a:t>of LVOS</a:t>
            </a:r>
            <a:endParaRPr lang="ja-JP" altLang="en-US" sz="1000" b="1" dirty="0">
              <a:solidFill>
                <a:schemeClr val="tx1"/>
              </a:solidFill>
            </a:endParaRPr>
          </a:p>
        </p:txBody>
      </p:sp>
      <p:cxnSp>
        <p:nvCxnSpPr>
          <p:cNvPr id="82" name="カギ線コネクタ 169"/>
          <p:cNvCxnSpPr>
            <a:cxnSpLocks noChangeAspect="1"/>
            <a:stCxn id="23" idx="2"/>
            <a:endCxn id="173" idx="0"/>
          </p:cNvCxnSpPr>
          <p:nvPr/>
        </p:nvCxnSpPr>
        <p:spPr>
          <a:xfrm rot="5400000">
            <a:off x="4096987" y="3268743"/>
            <a:ext cx="533690" cy="1044010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カギ線コネクタ 169"/>
          <p:cNvCxnSpPr>
            <a:cxnSpLocks noChangeAspect="1"/>
            <a:stCxn id="18" idx="2"/>
            <a:endCxn id="173" idx="0"/>
          </p:cNvCxnSpPr>
          <p:nvPr/>
        </p:nvCxnSpPr>
        <p:spPr>
          <a:xfrm rot="16200000" flipH="1">
            <a:off x="2992682" y="3208448"/>
            <a:ext cx="533690" cy="1164600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カギ線コネクタ 169"/>
          <p:cNvCxnSpPr>
            <a:cxnSpLocks noChangeAspect="1"/>
            <a:stCxn id="52" idx="2"/>
            <a:endCxn id="20" idx="0"/>
          </p:cNvCxnSpPr>
          <p:nvPr/>
        </p:nvCxnSpPr>
        <p:spPr>
          <a:xfrm rot="5400000">
            <a:off x="2164026" y="1552411"/>
            <a:ext cx="579771" cy="1635020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カギ線コネクタ 169"/>
          <p:cNvCxnSpPr>
            <a:cxnSpLocks noChangeAspect="1"/>
            <a:stCxn id="52" idx="2"/>
            <a:endCxn id="18" idx="0"/>
          </p:cNvCxnSpPr>
          <p:nvPr/>
        </p:nvCxnSpPr>
        <p:spPr>
          <a:xfrm rot="5400000">
            <a:off x="2684439" y="2072824"/>
            <a:ext cx="579771" cy="594194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カギ線コネクタ 169"/>
          <p:cNvCxnSpPr>
            <a:cxnSpLocks noChangeAspect="1"/>
            <a:stCxn id="52" idx="2"/>
            <a:endCxn id="64" idx="0"/>
          </p:cNvCxnSpPr>
          <p:nvPr/>
        </p:nvCxnSpPr>
        <p:spPr>
          <a:xfrm rot="16200000" flipH="1">
            <a:off x="3267101" y="2084356"/>
            <a:ext cx="579771" cy="571130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カギ線コネクタ 169"/>
          <p:cNvCxnSpPr>
            <a:cxnSpLocks noChangeAspect="1"/>
            <a:stCxn id="52" idx="2"/>
            <a:endCxn id="23" idx="0"/>
          </p:cNvCxnSpPr>
          <p:nvPr/>
        </p:nvCxnSpPr>
        <p:spPr>
          <a:xfrm rot="16200000" flipH="1">
            <a:off x="3788744" y="1562713"/>
            <a:ext cx="579771" cy="1614416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角丸四角形 267"/>
          <p:cNvSpPr>
            <a:spLocks noChangeAspect="1"/>
          </p:cNvSpPr>
          <p:nvPr/>
        </p:nvSpPr>
        <p:spPr>
          <a:xfrm>
            <a:off x="7337747" y="5477916"/>
            <a:ext cx="406400" cy="2175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1" name="テキスト ボックス 268"/>
          <p:cNvSpPr txBox="1">
            <a:spLocks noChangeAspect="1" noChangeArrowheads="1"/>
          </p:cNvSpPr>
          <p:nvPr/>
        </p:nvSpPr>
        <p:spPr bwMode="auto">
          <a:xfrm>
            <a:off x="7790880" y="5468073"/>
            <a:ext cx="11699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000" dirty="0" smtClean="0"/>
              <a:t>S/C-related</a:t>
            </a:r>
          </a:p>
        </p:txBody>
      </p:sp>
      <p:sp>
        <p:nvSpPr>
          <p:cNvPr id="62" name="角丸四角形 267"/>
          <p:cNvSpPr>
            <a:spLocks noChangeAspect="1"/>
          </p:cNvSpPr>
          <p:nvPr/>
        </p:nvSpPr>
        <p:spPr>
          <a:xfrm>
            <a:off x="7337747" y="5776693"/>
            <a:ext cx="406400" cy="217586"/>
          </a:xfrm>
          <a:prstGeom prst="roundRect">
            <a:avLst/>
          </a:prstGeom>
          <a:solidFill>
            <a:srgbClr val="99FF33"/>
          </a:solidFill>
          <a:ln w="635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5" name="テキスト ボックス 268"/>
          <p:cNvSpPr txBox="1">
            <a:spLocks noChangeAspect="1" noChangeArrowheads="1"/>
          </p:cNvSpPr>
          <p:nvPr/>
        </p:nvSpPr>
        <p:spPr bwMode="auto">
          <a:xfrm>
            <a:off x="7790880" y="5766850"/>
            <a:ext cx="11699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000" dirty="0" smtClean="0"/>
              <a:t>LV-related</a:t>
            </a:r>
          </a:p>
        </p:txBody>
      </p:sp>
      <p:cxnSp>
        <p:nvCxnSpPr>
          <p:cNvPr id="71" name="カギ線コネクタ 169"/>
          <p:cNvCxnSpPr>
            <a:cxnSpLocks noChangeAspect="1"/>
            <a:stCxn id="52" idx="2"/>
            <a:endCxn id="194" idx="0"/>
          </p:cNvCxnSpPr>
          <p:nvPr/>
        </p:nvCxnSpPr>
        <p:spPr>
          <a:xfrm rot="16200000" flipH="1">
            <a:off x="4311031" y="1040425"/>
            <a:ext cx="579771" cy="2658991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230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フローチャート : 代替処理 19"/>
          <p:cNvSpPr>
            <a:spLocks noChangeAspect="1"/>
          </p:cNvSpPr>
          <p:nvPr/>
        </p:nvSpPr>
        <p:spPr>
          <a:xfrm>
            <a:off x="1173492" y="2659807"/>
            <a:ext cx="925817" cy="864096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dirty="0"/>
              <a:t>26872</a:t>
            </a:r>
            <a:r>
              <a:rPr lang="en-US" altLang="ja-JP" sz="1600" b="1" dirty="0"/>
              <a:t> </a:t>
            </a:r>
          </a:p>
          <a:p>
            <a:pPr algn="ctr">
              <a:lnSpc>
                <a:spcPts val="1400"/>
              </a:lnSpc>
              <a:defRPr/>
            </a:pPr>
            <a:r>
              <a:rPr lang="en-US" altLang="ja-JP" sz="1000" b="1" dirty="0">
                <a:solidFill>
                  <a:srgbClr val="FF0000"/>
                </a:solidFill>
              </a:rPr>
              <a:t>Disposal </a:t>
            </a:r>
            <a:r>
              <a:rPr lang="en-US" altLang="ja-JP" sz="1000" b="1" dirty="0">
                <a:solidFill>
                  <a:schemeClr val="tx1"/>
                </a:solidFill>
              </a:rPr>
              <a:t>of </a:t>
            </a:r>
            <a:r>
              <a:rPr lang="ja-JP" altLang="en-US" sz="1000" b="1" dirty="0" smtClean="0"/>
              <a:t>　</a:t>
            </a:r>
            <a:r>
              <a:rPr lang="en-US" altLang="ja-JP" sz="1000" b="1" dirty="0" smtClean="0"/>
              <a:t>spacecraft</a:t>
            </a:r>
          </a:p>
          <a:p>
            <a:pPr algn="ctr">
              <a:lnSpc>
                <a:spcPts val="1400"/>
              </a:lnSpc>
              <a:defRPr/>
            </a:pPr>
            <a:r>
              <a:rPr lang="en-US" altLang="ja-JP" sz="1000" b="1" dirty="0" smtClean="0">
                <a:solidFill>
                  <a:srgbClr val="FF0000"/>
                </a:solidFill>
              </a:rPr>
              <a:t>at GEO</a:t>
            </a:r>
            <a:endParaRPr lang="en-US" altLang="ja-JP" sz="1000" b="1" dirty="0">
              <a:solidFill>
                <a:srgbClr val="FF0000"/>
              </a:solidFill>
            </a:endParaRPr>
          </a:p>
        </p:txBody>
      </p:sp>
      <p:sp>
        <p:nvSpPr>
          <p:cNvPr id="18" name="フローチャート : 代替処理 17"/>
          <p:cNvSpPr>
            <a:spLocks noChangeAspect="1"/>
          </p:cNvSpPr>
          <p:nvPr/>
        </p:nvSpPr>
        <p:spPr>
          <a:xfrm>
            <a:off x="2214318" y="2659807"/>
            <a:ext cx="925817" cy="864096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dirty="0">
                <a:solidFill>
                  <a:srgbClr val="000000"/>
                </a:solidFill>
              </a:rPr>
              <a:t>16164</a:t>
            </a:r>
            <a:r>
              <a:rPr lang="en-US" altLang="ja-JP" sz="1600" b="1" dirty="0">
                <a:solidFill>
                  <a:srgbClr val="000000"/>
                </a:solidFill>
              </a:rPr>
              <a:t> </a:t>
            </a:r>
          </a:p>
          <a:p>
            <a:pPr algn="ctr">
              <a:lnSpc>
                <a:spcPts val="1400"/>
              </a:lnSpc>
              <a:defRPr/>
            </a:pPr>
            <a:r>
              <a:rPr lang="en-US" altLang="ja-JP" sz="1000" b="1" dirty="0">
                <a:solidFill>
                  <a:srgbClr val="FF0000"/>
                </a:solidFill>
              </a:rPr>
              <a:t>Disposal </a:t>
            </a:r>
            <a:r>
              <a:rPr lang="en-US" altLang="ja-JP" sz="1000" b="1" dirty="0">
                <a:solidFill>
                  <a:schemeClr val="tx1"/>
                </a:solidFill>
              </a:rPr>
              <a:t>of</a:t>
            </a:r>
            <a:r>
              <a:rPr lang="en-US" altLang="ja-JP" sz="1000" b="1" dirty="0">
                <a:solidFill>
                  <a:srgbClr val="FF0000"/>
                </a:solidFill>
              </a:rPr>
              <a:t> </a:t>
            </a:r>
            <a:r>
              <a:rPr lang="ja-JP" altLang="en-US" sz="1000" b="1" dirty="0"/>
              <a:t>　</a:t>
            </a:r>
            <a:r>
              <a:rPr lang="en-US" altLang="ja-JP" sz="1000" b="1" dirty="0"/>
              <a:t>spacecraft</a:t>
            </a:r>
          </a:p>
          <a:p>
            <a:pPr algn="ctr">
              <a:lnSpc>
                <a:spcPts val="1400"/>
              </a:lnSpc>
              <a:defRPr/>
            </a:pPr>
            <a:r>
              <a:rPr lang="en-US" altLang="ja-JP" sz="1000" b="1" dirty="0">
                <a:solidFill>
                  <a:srgbClr val="FF0000"/>
                </a:solidFill>
              </a:rPr>
              <a:t>in </a:t>
            </a:r>
            <a:r>
              <a:rPr lang="en-US" altLang="ja-JP" sz="1000" b="1" dirty="0" smtClean="0">
                <a:solidFill>
                  <a:srgbClr val="FF0000"/>
                </a:solidFill>
              </a:rPr>
              <a:t>LEO</a:t>
            </a:r>
            <a:endParaRPr lang="en-US" altLang="ja-JP" sz="1000" b="1" dirty="0">
              <a:solidFill>
                <a:srgbClr val="FF0000"/>
              </a:solidFill>
            </a:endParaRPr>
          </a:p>
        </p:txBody>
      </p:sp>
      <p:sp>
        <p:nvSpPr>
          <p:cNvPr id="23" name="フローチャート : 代替処理 22"/>
          <p:cNvSpPr>
            <a:spLocks noChangeAspect="1"/>
          </p:cNvSpPr>
          <p:nvPr/>
        </p:nvSpPr>
        <p:spPr>
          <a:xfrm>
            <a:off x="4422928" y="2659807"/>
            <a:ext cx="925817" cy="864096"/>
          </a:xfrm>
          <a:prstGeom prst="flowChartAlternateProcess">
            <a:avLst/>
          </a:prstGeom>
          <a:solidFill>
            <a:srgbClr val="99FF33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dirty="0"/>
              <a:t>16699</a:t>
            </a:r>
          </a:p>
          <a:p>
            <a:pPr algn="ctr">
              <a:lnSpc>
                <a:spcPts val="1400"/>
              </a:lnSpc>
              <a:defRPr/>
            </a:pPr>
            <a:r>
              <a:rPr lang="en-US" altLang="ja-JP" sz="1600" b="1" dirty="0"/>
              <a:t> </a:t>
            </a:r>
            <a:r>
              <a:rPr lang="en-US" altLang="ja-JP" sz="1000" b="1" dirty="0">
                <a:solidFill>
                  <a:srgbClr val="FF0000"/>
                </a:solidFill>
              </a:rPr>
              <a:t>Disposal </a:t>
            </a:r>
            <a:r>
              <a:rPr lang="en-US" altLang="ja-JP" sz="1000" b="1" dirty="0"/>
              <a:t>of </a:t>
            </a:r>
            <a:r>
              <a:rPr lang="en-US" altLang="ja-JP" sz="1000" b="1" dirty="0" smtClean="0"/>
              <a:t>LVOS</a:t>
            </a:r>
            <a:endParaRPr lang="en-US" altLang="ja-JP" sz="1000" b="1" dirty="0">
              <a:solidFill>
                <a:srgbClr val="FF0000"/>
              </a:solidFill>
            </a:endParaRPr>
          </a:p>
        </p:txBody>
      </p:sp>
      <p:sp>
        <p:nvSpPr>
          <p:cNvPr id="30" name="フローチャート : 代替処理 29"/>
          <p:cNvSpPr>
            <a:spLocks noChangeAspect="1"/>
          </p:cNvSpPr>
          <p:nvPr/>
        </p:nvSpPr>
        <p:spPr>
          <a:xfrm>
            <a:off x="8021656" y="4105031"/>
            <a:ext cx="939212" cy="876598"/>
          </a:xfrm>
          <a:prstGeom prst="flowChartAlternate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dirty="0"/>
              <a:t>14200</a:t>
            </a:r>
          </a:p>
          <a:p>
            <a:pPr algn="ctr">
              <a:lnSpc>
                <a:spcPts val="1400"/>
              </a:lnSpc>
              <a:defRPr/>
            </a:pPr>
            <a:r>
              <a:rPr lang="en-US" altLang="ja-JP" sz="950" b="1" dirty="0" smtClean="0">
                <a:solidFill>
                  <a:srgbClr val="FF0000"/>
                </a:solidFill>
              </a:rPr>
              <a:t>M/OD environment </a:t>
            </a:r>
            <a:r>
              <a:rPr lang="en-US" altLang="ja-JP" sz="950" b="1" dirty="0">
                <a:solidFill>
                  <a:srgbClr val="FF0000"/>
                </a:solidFill>
              </a:rPr>
              <a:t>m</a:t>
            </a:r>
            <a:r>
              <a:rPr lang="en-US" altLang="ja-JP" sz="950" b="1" dirty="0" smtClean="0">
                <a:solidFill>
                  <a:srgbClr val="FF0000"/>
                </a:solidFill>
              </a:rPr>
              <a:t>odels</a:t>
            </a:r>
            <a:endParaRPr lang="en-US" altLang="ja-JP" sz="950" b="1" dirty="0"/>
          </a:p>
        </p:txBody>
      </p:sp>
      <p:sp>
        <p:nvSpPr>
          <p:cNvPr id="32" name="フローチャート : 代替処理 31"/>
          <p:cNvSpPr>
            <a:spLocks noChangeAspect="1"/>
          </p:cNvSpPr>
          <p:nvPr/>
        </p:nvSpPr>
        <p:spPr>
          <a:xfrm>
            <a:off x="7106579" y="1374704"/>
            <a:ext cx="1619510" cy="586800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C00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200"/>
              </a:lnSpc>
              <a:defRPr/>
            </a:pPr>
            <a:r>
              <a:rPr lang="en-US" altLang="ja-JP" sz="1200" dirty="0"/>
              <a:t>High-level requirements TBD</a:t>
            </a:r>
          </a:p>
        </p:txBody>
      </p:sp>
      <p:sp>
        <p:nvSpPr>
          <p:cNvPr id="116" name="フローチャート : 代替処理 115"/>
          <p:cNvSpPr>
            <a:spLocks noChangeAspect="1"/>
          </p:cNvSpPr>
          <p:nvPr/>
        </p:nvSpPr>
        <p:spPr>
          <a:xfrm>
            <a:off x="134436" y="2659807"/>
            <a:ext cx="925817" cy="864096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dirty="0">
                <a:solidFill>
                  <a:srgbClr val="000000"/>
                </a:solidFill>
              </a:rPr>
              <a:t>16127</a:t>
            </a:r>
            <a:r>
              <a:rPr lang="ja-JP" altLang="en-US" sz="1600" b="1" dirty="0">
                <a:solidFill>
                  <a:srgbClr val="000000"/>
                </a:solidFill>
              </a:rPr>
              <a:t>　</a:t>
            </a:r>
            <a:r>
              <a:rPr lang="en-US" altLang="ja-JP" sz="950" b="1" dirty="0">
                <a:solidFill>
                  <a:srgbClr val="FF0000"/>
                </a:solidFill>
              </a:rPr>
              <a:t>Prevention of </a:t>
            </a:r>
            <a:r>
              <a:rPr lang="en-US" altLang="ja-JP" sz="950" b="1" dirty="0" smtClean="0">
                <a:solidFill>
                  <a:srgbClr val="FF0000"/>
                </a:solidFill>
              </a:rPr>
              <a:t>break-up </a:t>
            </a:r>
            <a:r>
              <a:rPr lang="en-US" altLang="ja-JP" sz="950" b="1" dirty="0">
                <a:solidFill>
                  <a:srgbClr val="000000"/>
                </a:solidFill>
              </a:rPr>
              <a:t>of s</a:t>
            </a:r>
            <a:r>
              <a:rPr lang="en-US" altLang="ja-JP" sz="950" b="1" dirty="0" smtClean="0">
                <a:solidFill>
                  <a:srgbClr val="000000"/>
                </a:solidFill>
              </a:rPr>
              <a:t>pacecraft</a:t>
            </a:r>
            <a:endParaRPr lang="ja-JP" altLang="en-US" sz="950" b="1" dirty="0">
              <a:solidFill>
                <a:srgbClr val="000000"/>
              </a:solidFill>
            </a:endParaRPr>
          </a:p>
        </p:txBody>
      </p:sp>
      <p:sp>
        <p:nvSpPr>
          <p:cNvPr id="167" name="フローチャート : 代替処理 166"/>
          <p:cNvSpPr>
            <a:spLocks noChangeAspect="1"/>
          </p:cNvSpPr>
          <p:nvPr/>
        </p:nvSpPr>
        <p:spPr>
          <a:xfrm>
            <a:off x="6851668" y="2647304"/>
            <a:ext cx="939212" cy="876598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dirty="0"/>
              <a:t>16126</a:t>
            </a:r>
          </a:p>
          <a:p>
            <a:pPr algn="ctr">
              <a:lnSpc>
                <a:spcPts val="1400"/>
              </a:lnSpc>
              <a:defRPr/>
            </a:pPr>
            <a:r>
              <a:rPr lang="en-US" altLang="ja-JP" sz="1000" b="1" dirty="0">
                <a:solidFill>
                  <a:srgbClr val="FF0000"/>
                </a:solidFill>
              </a:rPr>
              <a:t>S</a:t>
            </a:r>
            <a:r>
              <a:rPr lang="en-US" altLang="ja-JP" sz="1000" b="1" dirty="0" smtClean="0">
                <a:solidFill>
                  <a:srgbClr val="FF0000"/>
                </a:solidFill>
              </a:rPr>
              <a:t>urvivability</a:t>
            </a:r>
            <a:r>
              <a:rPr lang="en-US" altLang="ja-JP" sz="1000" b="1" dirty="0" smtClean="0"/>
              <a:t> against </a:t>
            </a:r>
            <a:r>
              <a:rPr lang="en-US" altLang="ja-JP" sz="1000" b="1" dirty="0" smtClean="0">
                <a:solidFill>
                  <a:srgbClr val="FF0000"/>
                </a:solidFill>
              </a:rPr>
              <a:t>impact</a:t>
            </a:r>
            <a:endParaRPr lang="en-US" altLang="ja-JP" sz="1000" b="1" dirty="0"/>
          </a:p>
        </p:txBody>
      </p:sp>
      <p:cxnSp>
        <p:nvCxnSpPr>
          <p:cNvPr id="172" name="カギ線コネクタ 171"/>
          <p:cNvCxnSpPr>
            <a:cxnSpLocks noChangeAspect="1"/>
            <a:stCxn id="32" idx="2"/>
            <a:endCxn id="167" idx="0"/>
          </p:cNvCxnSpPr>
          <p:nvPr/>
        </p:nvCxnSpPr>
        <p:spPr>
          <a:xfrm rot="5400000">
            <a:off x="7275904" y="2006874"/>
            <a:ext cx="685800" cy="595060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フローチャート : 代替処理 172"/>
          <p:cNvSpPr>
            <a:spLocks noChangeAspect="1"/>
          </p:cNvSpPr>
          <p:nvPr/>
        </p:nvSpPr>
        <p:spPr>
          <a:xfrm>
            <a:off x="3379642" y="4057593"/>
            <a:ext cx="924370" cy="862745"/>
          </a:xfrm>
          <a:prstGeom prst="flowChartAlternate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dirty="0"/>
              <a:t>27852</a:t>
            </a:r>
          </a:p>
          <a:p>
            <a:pPr algn="ctr">
              <a:lnSpc>
                <a:spcPts val="1400"/>
              </a:lnSpc>
              <a:defRPr/>
            </a:pPr>
            <a:r>
              <a:rPr lang="en-US" altLang="ja-JP" sz="1000" b="1" dirty="0">
                <a:solidFill>
                  <a:srgbClr val="FF0000"/>
                </a:solidFill>
              </a:rPr>
              <a:t>Orbit lifetime estimation</a:t>
            </a:r>
          </a:p>
        </p:txBody>
      </p:sp>
      <p:sp>
        <p:nvSpPr>
          <p:cNvPr id="174" name="フローチャート : 代替処理 173"/>
          <p:cNvSpPr>
            <a:spLocks noChangeAspect="1"/>
          </p:cNvSpPr>
          <p:nvPr/>
        </p:nvSpPr>
        <p:spPr>
          <a:xfrm>
            <a:off x="1703878" y="4059573"/>
            <a:ext cx="939212" cy="876598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dirty="0"/>
              <a:t>23339</a:t>
            </a:r>
          </a:p>
          <a:p>
            <a:pPr algn="ctr">
              <a:lnSpc>
                <a:spcPts val="1400"/>
              </a:lnSpc>
              <a:defRPr/>
            </a:pPr>
            <a:r>
              <a:rPr lang="en-US" altLang="ja-JP" sz="1000" b="1" dirty="0">
                <a:solidFill>
                  <a:srgbClr val="FF0000"/>
                </a:solidFill>
              </a:rPr>
              <a:t>P</a:t>
            </a:r>
            <a:r>
              <a:rPr lang="en-US" altLang="ja-JP" sz="1000" b="1" dirty="0" smtClean="0">
                <a:solidFill>
                  <a:srgbClr val="FF0000"/>
                </a:solidFill>
              </a:rPr>
              <a:t>ropellant </a:t>
            </a:r>
            <a:r>
              <a:rPr lang="en-US" altLang="ja-JP" sz="1000" b="1" dirty="0">
                <a:solidFill>
                  <a:srgbClr val="FF0000"/>
                </a:solidFill>
              </a:rPr>
              <a:t>mass </a:t>
            </a:r>
            <a:r>
              <a:rPr lang="en-US" altLang="ja-JP" sz="1000" b="1" dirty="0" smtClean="0">
                <a:solidFill>
                  <a:srgbClr val="FF0000"/>
                </a:solidFill>
              </a:rPr>
              <a:t>estimation</a:t>
            </a:r>
            <a:endParaRPr lang="en-US" altLang="ja-JP" sz="1000" b="1" dirty="0"/>
          </a:p>
        </p:txBody>
      </p:sp>
      <p:sp>
        <p:nvSpPr>
          <p:cNvPr id="194" name="フローチャート : 代替処理 193"/>
          <p:cNvSpPr>
            <a:spLocks noChangeAspect="1"/>
          </p:cNvSpPr>
          <p:nvPr/>
        </p:nvSpPr>
        <p:spPr>
          <a:xfrm>
            <a:off x="5461982" y="2659807"/>
            <a:ext cx="936859" cy="864096"/>
          </a:xfrm>
          <a:prstGeom prst="flowChartAlternate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dirty="0" smtClean="0"/>
              <a:t>27875</a:t>
            </a:r>
            <a:endParaRPr lang="en-US" altLang="ja-JP" sz="1400" b="1" dirty="0"/>
          </a:p>
          <a:p>
            <a:pPr algn="ctr">
              <a:lnSpc>
                <a:spcPts val="1400"/>
              </a:lnSpc>
              <a:defRPr/>
            </a:pPr>
            <a:r>
              <a:rPr lang="en-US" altLang="ja-JP" sz="1000" b="1" dirty="0">
                <a:solidFill>
                  <a:srgbClr val="FF0000"/>
                </a:solidFill>
              </a:rPr>
              <a:t>Re-entry </a:t>
            </a:r>
            <a:r>
              <a:rPr lang="en-US" altLang="ja-JP" sz="1000" b="1" dirty="0" smtClean="0">
                <a:solidFill>
                  <a:srgbClr val="FF0000"/>
                </a:solidFill>
              </a:rPr>
              <a:t>risk</a:t>
            </a:r>
            <a:endParaRPr lang="en-US" altLang="ja-JP" sz="1000" b="1" dirty="0">
              <a:solidFill>
                <a:srgbClr val="FF0000"/>
              </a:solidFill>
            </a:endParaRPr>
          </a:p>
        </p:txBody>
      </p:sp>
      <p:sp>
        <p:nvSpPr>
          <p:cNvPr id="253" name="角丸四角形 252"/>
          <p:cNvSpPr>
            <a:spLocks noChangeAspect="1"/>
          </p:cNvSpPr>
          <p:nvPr/>
        </p:nvSpPr>
        <p:spPr>
          <a:xfrm>
            <a:off x="6993419" y="393928"/>
            <a:ext cx="1872208" cy="621069"/>
          </a:xfrm>
          <a:prstGeom prst="roundRect">
            <a:avLst/>
          </a:prstGeom>
          <a:ln>
            <a:prstDash val="sys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800"/>
              </a:lnSpc>
              <a:defRPr/>
            </a:pPr>
            <a:r>
              <a:rPr lang="en-US" altLang="ja-JP" sz="1600" b="1" dirty="0">
                <a:solidFill>
                  <a:srgbClr val="FF0000"/>
                </a:solidFill>
              </a:rPr>
              <a:t>Reduction of impact risk</a:t>
            </a:r>
          </a:p>
        </p:txBody>
      </p:sp>
      <p:sp>
        <p:nvSpPr>
          <p:cNvPr id="268" name="角丸四角形 267"/>
          <p:cNvSpPr>
            <a:spLocks noChangeAspect="1"/>
          </p:cNvSpPr>
          <p:nvPr/>
        </p:nvSpPr>
        <p:spPr>
          <a:xfrm>
            <a:off x="7337747" y="6116905"/>
            <a:ext cx="406400" cy="217586"/>
          </a:xfrm>
          <a:prstGeom prst="roundRect">
            <a:avLst/>
          </a:prstGeom>
          <a:ln>
            <a:solidFill>
              <a:srgbClr val="C00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239" name="テキスト ボックス 268"/>
          <p:cNvSpPr txBox="1">
            <a:spLocks noChangeAspect="1" noChangeArrowheads="1"/>
          </p:cNvSpPr>
          <p:nvPr/>
        </p:nvSpPr>
        <p:spPr bwMode="auto">
          <a:xfrm>
            <a:off x="7788597" y="6096267"/>
            <a:ext cx="1169988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000" dirty="0">
                <a:solidFill>
                  <a:schemeClr val="bg1"/>
                </a:solidFill>
              </a:rPr>
              <a:t>N</a:t>
            </a:r>
            <a:r>
              <a:rPr lang="en-US" altLang="ja-JP" sz="1000" dirty="0" smtClean="0">
                <a:solidFill>
                  <a:schemeClr val="bg1"/>
                </a:solidFill>
              </a:rPr>
              <a:t>ot </a:t>
            </a:r>
            <a:r>
              <a:rPr lang="en-US" altLang="ja-JP" sz="1000" dirty="0">
                <a:solidFill>
                  <a:schemeClr val="bg1"/>
                </a:solidFill>
              </a:rPr>
              <a:t>published yet</a:t>
            </a:r>
            <a:endParaRPr lang="ja-JP" altLang="en-US" sz="1000" dirty="0">
              <a:solidFill>
                <a:schemeClr val="bg1"/>
              </a:solidFill>
            </a:endParaRPr>
          </a:p>
        </p:txBody>
      </p:sp>
      <p:sp>
        <p:nvSpPr>
          <p:cNvPr id="48" name="テキスト ボックス 47"/>
          <p:cNvSpPr txBox="1">
            <a:spLocks noChangeAspect="1"/>
          </p:cNvSpPr>
          <p:nvPr/>
        </p:nvSpPr>
        <p:spPr>
          <a:xfrm>
            <a:off x="7263134" y="6389065"/>
            <a:ext cx="1330325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050" dirty="0">
                <a:solidFill>
                  <a:schemeClr val="bg1"/>
                </a:solidFill>
                <a:ea typeface="ＭＳ Ｐゴシック" charset="-128"/>
              </a:rPr>
              <a:t>TR: Technical </a:t>
            </a:r>
            <a:r>
              <a:rPr lang="en-US" altLang="ja-JP" sz="1050" dirty="0" smtClean="0">
                <a:solidFill>
                  <a:schemeClr val="bg1"/>
                </a:solidFill>
                <a:ea typeface="ＭＳ Ｐゴシック" charset="-128"/>
              </a:rPr>
              <a:t>Report</a:t>
            </a:r>
            <a:endParaRPr lang="ja-JP" altLang="en-US" sz="1050" dirty="0">
              <a:solidFill>
                <a:schemeClr val="bg1"/>
              </a:solidFill>
              <a:ea typeface="ＭＳ Ｐゴシック" charset="-128"/>
            </a:endParaRPr>
          </a:p>
        </p:txBody>
      </p:sp>
      <p:sp>
        <p:nvSpPr>
          <p:cNvPr id="148" name="フローチャート : 代替処理 147"/>
          <p:cNvSpPr>
            <a:spLocks noChangeAspect="1"/>
          </p:cNvSpPr>
          <p:nvPr/>
        </p:nvSpPr>
        <p:spPr>
          <a:xfrm>
            <a:off x="6851669" y="4082198"/>
            <a:ext cx="939211" cy="876597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dirty="0" smtClean="0"/>
              <a:t>11227</a:t>
            </a:r>
          </a:p>
          <a:p>
            <a:pPr algn="ctr">
              <a:lnSpc>
                <a:spcPts val="1400"/>
              </a:lnSpc>
              <a:defRPr/>
            </a:pPr>
            <a:r>
              <a:rPr lang="en-GB" altLang="ja-JP" sz="950" b="1" dirty="0" smtClean="0"/>
              <a:t>Test procedure: </a:t>
            </a:r>
            <a:r>
              <a:rPr lang="en-GB" altLang="ja-JP" sz="950" b="1" dirty="0" smtClean="0">
                <a:solidFill>
                  <a:srgbClr val="FF0000"/>
                </a:solidFill>
              </a:rPr>
              <a:t>impact ejecta</a:t>
            </a:r>
            <a:endParaRPr lang="en-US" altLang="ja-JP" sz="950" b="1" dirty="0">
              <a:solidFill>
                <a:srgbClr val="FF0000"/>
              </a:solidFill>
            </a:endParaRPr>
          </a:p>
        </p:txBody>
      </p:sp>
      <p:sp>
        <p:nvSpPr>
          <p:cNvPr id="52" name="正方形/長方形 51"/>
          <p:cNvSpPr>
            <a:spLocks noChangeAspect="1"/>
          </p:cNvSpPr>
          <p:nvPr/>
        </p:nvSpPr>
        <p:spPr>
          <a:xfrm>
            <a:off x="144001" y="279399"/>
            <a:ext cx="6254840" cy="18006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53" name="角丸四角形 52"/>
          <p:cNvSpPr>
            <a:spLocks noChangeAspect="1"/>
          </p:cNvSpPr>
          <p:nvPr/>
        </p:nvSpPr>
        <p:spPr>
          <a:xfrm>
            <a:off x="1986186" y="438135"/>
            <a:ext cx="2664296" cy="710001"/>
          </a:xfrm>
          <a:prstGeom prst="roundRect">
            <a:avLst/>
          </a:prstGeom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800"/>
              </a:lnSpc>
              <a:defRPr/>
            </a:pPr>
            <a:r>
              <a:rPr lang="en-US" altLang="ja-JP" sz="1600" b="1" dirty="0" smtClean="0">
                <a:solidFill>
                  <a:srgbClr val="000000"/>
                </a:solidFill>
              </a:rPr>
              <a:t>24113:2011</a:t>
            </a:r>
            <a:endParaRPr lang="en-US" altLang="ja-JP" sz="1600" b="1" dirty="0">
              <a:solidFill>
                <a:srgbClr val="000000"/>
              </a:solidFill>
            </a:endParaRPr>
          </a:p>
          <a:p>
            <a:pPr algn="ctr">
              <a:lnSpc>
                <a:spcPts val="1800"/>
              </a:lnSpc>
              <a:defRPr/>
            </a:pPr>
            <a:r>
              <a:rPr lang="fr-FR" altLang="ja-JP" sz="1600" b="1" dirty="0" err="1" smtClean="0">
                <a:solidFill>
                  <a:srgbClr val="FF0000"/>
                </a:solidFill>
              </a:rPr>
              <a:t>Space</a:t>
            </a:r>
            <a:r>
              <a:rPr lang="fr-FR" altLang="ja-JP" sz="1600" b="1" dirty="0" smtClean="0">
                <a:solidFill>
                  <a:srgbClr val="FF0000"/>
                </a:solidFill>
              </a:rPr>
              <a:t> </a:t>
            </a:r>
            <a:r>
              <a:rPr lang="fr-FR" altLang="ja-JP" sz="1600" b="1" dirty="0" err="1">
                <a:solidFill>
                  <a:srgbClr val="FF0000"/>
                </a:solidFill>
              </a:rPr>
              <a:t>debris</a:t>
            </a:r>
            <a:r>
              <a:rPr lang="fr-FR" altLang="ja-JP" sz="1600" b="1" dirty="0">
                <a:solidFill>
                  <a:srgbClr val="FF0000"/>
                </a:solidFill>
              </a:rPr>
              <a:t> mitigation </a:t>
            </a:r>
            <a:r>
              <a:rPr lang="fr-FR" altLang="ja-JP" sz="1600" b="1" dirty="0" err="1" smtClean="0">
                <a:solidFill>
                  <a:srgbClr val="FF0000"/>
                </a:solidFill>
              </a:rPr>
              <a:t>requirements</a:t>
            </a:r>
            <a:endParaRPr lang="ja-JP" altLang="en-US" sz="1600" b="1" dirty="0">
              <a:solidFill>
                <a:srgbClr val="FF0000"/>
              </a:solidFill>
            </a:endParaRPr>
          </a:p>
        </p:txBody>
      </p:sp>
      <p:sp>
        <p:nvSpPr>
          <p:cNvPr id="54" name="フローチャート : 代替処理 53"/>
          <p:cNvSpPr>
            <a:spLocks noChangeAspect="1"/>
          </p:cNvSpPr>
          <p:nvPr/>
        </p:nvSpPr>
        <p:spPr>
          <a:xfrm>
            <a:off x="3439895" y="1358182"/>
            <a:ext cx="1583995" cy="585787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200"/>
              </a:lnSpc>
              <a:defRPr/>
            </a:pPr>
            <a:r>
              <a:rPr lang="en-GB" altLang="ja-JP" sz="1400" dirty="0">
                <a:solidFill>
                  <a:schemeClr val="tx1"/>
                </a:solidFill>
              </a:rPr>
              <a:t>§6.3.1 – 6.3.3</a:t>
            </a:r>
          </a:p>
          <a:p>
            <a:pPr algn="ctr">
              <a:lnSpc>
                <a:spcPts val="1200"/>
              </a:lnSpc>
              <a:defRPr/>
            </a:pPr>
            <a:r>
              <a:rPr lang="en-US" altLang="ja-JP" sz="1200" dirty="0" smtClean="0"/>
              <a:t>Disposal</a:t>
            </a:r>
            <a:r>
              <a:rPr lang="ja-JP" altLang="en-US" sz="1200" dirty="0" smtClean="0"/>
              <a:t> </a:t>
            </a:r>
            <a:r>
              <a:rPr lang="en-US" altLang="ja-JP" sz="1200" dirty="0"/>
              <a:t>from the protected regions</a:t>
            </a:r>
          </a:p>
        </p:txBody>
      </p:sp>
      <p:sp>
        <p:nvSpPr>
          <p:cNvPr id="55" name="フローチャート : 代替処理 54"/>
          <p:cNvSpPr>
            <a:spLocks noChangeAspect="1"/>
          </p:cNvSpPr>
          <p:nvPr/>
        </p:nvSpPr>
        <p:spPr>
          <a:xfrm>
            <a:off x="5333778" y="1358182"/>
            <a:ext cx="917540" cy="585787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200"/>
              </a:lnSpc>
              <a:defRPr/>
            </a:pPr>
            <a:r>
              <a:rPr lang="en-GB" altLang="ja-JP" sz="1400" dirty="0" smtClean="0">
                <a:solidFill>
                  <a:schemeClr val="tx1"/>
                </a:solidFill>
              </a:rPr>
              <a:t>§6.</a:t>
            </a:r>
            <a:r>
              <a:rPr lang="en-US" altLang="ja-JP" sz="1400" dirty="0" smtClean="0">
                <a:solidFill>
                  <a:schemeClr val="tx1"/>
                </a:solidFill>
              </a:rPr>
              <a:t>3.4</a:t>
            </a:r>
          </a:p>
          <a:p>
            <a:pPr algn="ctr">
              <a:lnSpc>
                <a:spcPts val="1200"/>
              </a:lnSpc>
              <a:defRPr/>
            </a:pPr>
            <a:r>
              <a:rPr lang="en-US" altLang="ja-JP" sz="1200" dirty="0" smtClean="0"/>
              <a:t>Re-entry </a:t>
            </a:r>
            <a:r>
              <a:rPr lang="en-US" altLang="ja-JP" sz="1200" dirty="0"/>
              <a:t>r</a:t>
            </a:r>
            <a:r>
              <a:rPr lang="en-US" altLang="ja-JP" sz="1200" dirty="0" smtClean="0"/>
              <a:t>isk</a:t>
            </a:r>
            <a:endParaRPr lang="en-US" altLang="ja-JP" sz="1200" dirty="0"/>
          </a:p>
        </p:txBody>
      </p:sp>
      <p:sp>
        <p:nvSpPr>
          <p:cNvPr id="56" name="フローチャート : 代替処理 55"/>
          <p:cNvSpPr>
            <a:spLocks noChangeAspect="1"/>
          </p:cNvSpPr>
          <p:nvPr/>
        </p:nvSpPr>
        <p:spPr>
          <a:xfrm>
            <a:off x="2080065" y="1358182"/>
            <a:ext cx="1035465" cy="585787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200"/>
              </a:lnSpc>
              <a:defRPr/>
            </a:pPr>
            <a:r>
              <a:rPr lang="en-GB" altLang="ja-JP" sz="1400" dirty="0">
                <a:solidFill>
                  <a:schemeClr val="tx1"/>
                </a:solidFill>
              </a:rPr>
              <a:t>§6.</a:t>
            </a:r>
            <a:r>
              <a:rPr lang="en-US" altLang="ja-JP" sz="1400" dirty="0">
                <a:solidFill>
                  <a:schemeClr val="tx1"/>
                </a:solidFill>
              </a:rPr>
              <a:t>2 </a:t>
            </a:r>
            <a:r>
              <a:rPr lang="en-US" altLang="ja-JP" sz="1200" dirty="0"/>
              <a:t>Avoiding break-ups</a:t>
            </a:r>
          </a:p>
        </p:txBody>
      </p:sp>
      <p:sp>
        <p:nvSpPr>
          <p:cNvPr id="57" name="フローチャート : 代替処理 56"/>
          <p:cNvSpPr>
            <a:spLocks noChangeAspect="1"/>
          </p:cNvSpPr>
          <p:nvPr/>
        </p:nvSpPr>
        <p:spPr>
          <a:xfrm>
            <a:off x="323529" y="1358182"/>
            <a:ext cx="1431174" cy="585787"/>
          </a:xfrm>
          <a:prstGeom prst="flowChartAlternate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200"/>
              </a:lnSpc>
              <a:defRPr/>
            </a:pPr>
            <a:r>
              <a:rPr lang="en-GB" altLang="ja-JP" sz="1400" dirty="0">
                <a:solidFill>
                  <a:schemeClr val="tx1"/>
                </a:solidFill>
              </a:rPr>
              <a:t>§</a:t>
            </a:r>
            <a:r>
              <a:rPr lang="en-GB" altLang="ja-JP" sz="1400" dirty="0" smtClean="0">
                <a:solidFill>
                  <a:schemeClr val="tx1"/>
                </a:solidFill>
              </a:rPr>
              <a:t>6.1</a:t>
            </a:r>
          </a:p>
          <a:p>
            <a:pPr algn="ctr">
              <a:lnSpc>
                <a:spcPts val="1200"/>
              </a:lnSpc>
              <a:defRPr/>
            </a:pPr>
            <a:r>
              <a:rPr lang="en-US" altLang="ja-JP" sz="1200" dirty="0" smtClean="0">
                <a:solidFill>
                  <a:schemeClr val="tx1"/>
                </a:solidFill>
              </a:rPr>
              <a:t>Avoiding release of</a:t>
            </a:r>
            <a:r>
              <a:rPr lang="ja-JP" altLang="en-US" sz="1200" dirty="0" smtClean="0">
                <a:solidFill>
                  <a:schemeClr val="tx1"/>
                </a:solidFill>
              </a:rPr>
              <a:t> </a:t>
            </a:r>
            <a:r>
              <a:rPr lang="en-US" altLang="ja-JP" sz="1200" dirty="0" smtClean="0">
                <a:solidFill>
                  <a:schemeClr val="tx1"/>
                </a:solidFill>
              </a:rPr>
              <a:t>objects </a:t>
            </a:r>
            <a:endParaRPr lang="ja-JP" altLang="ja-JP" sz="1200" dirty="0">
              <a:solidFill>
                <a:schemeClr val="tx1"/>
              </a:solidFill>
            </a:endParaRPr>
          </a:p>
        </p:txBody>
      </p:sp>
      <p:cxnSp>
        <p:nvCxnSpPr>
          <p:cNvPr id="73" name="Straight Arrow Connector 72"/>
          <p:cNvCxnSpPr>
            <a:cxnSpLocks noChangeAspect="1"/>
            <a:stCxn id="253" idx="2"/>
            <a:endCxn id="32" idx="0"/>
          </p:cNvCxnSpPr>
          <p:nvPr/>
        </p:nvCxnSpPr>
        <p:spPr>
          <a:xfrm flipH="1">
            <a:off x="7916334" y="1014997"/>
            <a:ext cx="13189" cy="35970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カギ線コネクタ 169"/>
          <p:cNvCxnSpPr>
            <a:cxnSpLocks noChangeAspect="1"/>
            <a:stCxn id="167" idx="2"/>
            <a:endCxn id="148" idx="0"/>
          </p:cNvCxnSpPr>
          <p:nvPr/>
        </p:nvCxnSpPr>
        <p:spPr>
          <a:xfrm rot="16200000" flipH="1">
            <a:off x="7042126" y="3803049"/>
            <a:ext cx="558296" cy="1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カギ線コネクタ 169"/>
          <p:cNvCxnSpPr>
            <a:cxnSpLocks noChangeAspect="1"/>
            <a:stCxn id="52" idx="2"/>
            <a:endCxn id="116" idx="0"/>
          </p:cNvCxnSpPr>
          <p:nvPr/>
        </p:nvCxnSpPr>
        <p:spPr>
          <a:xfrm rot="5400000">
            <a:off x="1644498" y="1032883"/>
            <a:ext cx="579771" cy="2674076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カギ線コネクタ 169"/>
          <p:cNvCxnSpPr>
            <a:cxnSpLocks noChangeAspect="1"/>
            <a:stCxn id="18" idx="2"/>
            <a:endCxn id="174" idx="0"/>
          </p:cNvCxnSpPr>
          <p:nvPr/>
        </p:nvCxnSpPr>
        <p:spPr>
          <a:xfrm rot="5400000">
            <a:off x="2157521" y="3539867"/>
            <a:ext cx="535670" cy="503743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カギ線コネクタ 169"/>
          <p:cNvCxnSpPr>
            <a:cxnSpLocks noChangeAspect="1"/>
            <a:stCxn id="20" idx="2"/>
            <a:endCxn id="174" idx="0"/>
          </p:cNvCxnSpPr>
          <p:nvPr/>
        </p:nvCxnSpPr>
        <p:spPr>
          <a:xfrm rot="16200000" flipH="1">
            <a:off x="1637107" y="3523196"/>
            <a:ext cx="535670" cy="537083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カギ線コネクタ 169"/>
          <p:cNvCxnSpPr>
            <a:cxnSpLocks noChangeAspect="1"/>
            <a:stCxn id="167" idx="2"/>
            <a:endCxn id="30" idx="0"/>
          </p:cNvCxnSpPr>
          <p:nvPr/>
        </p:nvCxnSpPr>
        <p:spPr>
          <a:xfrm rot="16200000" flipH="1">
            <a:off x="7615704" y="3229472"/>
            <a:ext cx="581129" cy="1169988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フローチャート : 代替処理 166"/>
          <p:cNvSpPr>
            <a:spLocks noChangeAspect="1"/>
          </p:cNvSpPr>
          <p:nvPr/>
        </p:nvSpPr>
        <p:spPr>
          <a:xfrm>
            <a:off x="8021656" y="2647304"/>
            <a:ext cx="939212" cy="876598"/>
          </a:xfrm>
          <a:prstGeom prst="flowChartAlternateProcess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dirty="0" smtClean="0"/>
              <a:t>TR-16158</a:t>
            </a:r>
            <a:endParaRPr lang="en-US" altLang="ja-JP" sz="1400" b="1" dirty="0"/>
          </a:p>
          <a:p>
            <a:pPr algn="ctr">
              <a:lnSpc>
                <a:spcPts val="1400"/>
              </a:lnSpc>
              <a:defRPr/>
            </a:pPr>
            <a:r>
              <a:rPr lang="en-US" altLang="ja-JP" sz="1000" b="1" dirty="0">
                <a:solidFill>
                  <a:srgbClr val="FF0000"/>
                </a:solidFill>
              </a:rPr>
              <a:t>A</a:t>
            </a:r>
            <a:r>
              <a:rPr lang="en-US" altLang="ja-JP" sz="1000" b="1" dirty="0" smtClean="0">
                <a:solidFill>
                  <a:srgbClr val="FF0000"/>
                </a:solidFill>
              </a:rPr>
              <a:t>voiding collisions</a:t>
            </a:r>
            <a:endParaRPr lang="en-US" altLang="ja-JP" sz="1000" b="1" dirty="0"/>
          </a:p>
        </p:txBody>
      </p:sp>
      <p:cxnSp>
        <p:nvCxnSpPr>
          <p:cNvPr id="49" name="カギ線コネクタ 171"/>
          <p:cNvCxnSpPr>
            <a:cxnSpLocks noChangeAspect="1"/>
            <a:stCxn id="32" idx="2"/>
            <a:endCxn id="47" idx="0"/>
          </p:cNvCxnSpPr>
          <p:nvPr/>
        </p:nvCxnSpPr>
        <p:spPr>
          <a:xfrm rot="16200000" flipH="1">
            <a:off x="7860898" y="2016940"/>
            <a:ext cx="685800" cy="574928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正方形/長方形 208"/>
          <p:cNvSpPr>
            <a:spLocks noChangeAspect="1"/>
          </p:cNvSpPr>
          <p:nvPr/>
        </p:nvSpPr>
        <p:spPr>
          <a:xfrm>
            <a:off x="683567" y="5266944"/>
            <a:ext cx="5108979" cy="122886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algn="ctr">
              <a:defRPr/>
            </a:pPr>
            <a:r>
              <a:rPr lang="en-GB" altLang="ja-JP" sz="1600" b="1" dirty="0" smtClean="0">
                <a:solidFill>
                  <a:srgbClr val="000000"/>
                </a:solidFill>
              </a:rPr>
              <a:t>Supporting </a:t>
            </a:r>
            <a:r>
              <a:rPr lang="en-GB" altLang="ja-JP" sz="1600" b="1" dirty="0">
                <a:solidFill>
                  <a:srgbClr val="000000"/>
                </a:solidFill>
              </a:rPr>
              <a:t>t</a:t>
            </a:r>
            <a:r>
              <a:rPr lang="en-GB" altLang="ja-JP" sz="1600" b="1" dirty="0" smtClean="0">
                <a:solidFill>
                  <a:srgbClr val="000000"/>
                </a:solidFill>
              </a:rPr>
              <a:t>echnical reports</a:t>
            </a:r>
          </a:p>
        </p:txBody>
      </p:sp>
      <p:sp>
        <p:nvSpPr>
          <p:cNvPr id="58" name="フローチャート : 代替処理 88"/>
          <p:cNvSpPr>
            <a:spLocks noChangeAspect="1"/>
          </p:cNvSpPr>
          <p:nvPr/>
        </p:nvSpPr>
        <p:spPr>
          <a:xfrm>
            <a:off x="3307851" y="5627871"/>
            <a:ext cx="2350661" cy="760536"/>
          </a:xfrm>
          <a:prstGeom prst="flowChartAlternateProcess">
            <a:avLst/>
          </a:prstGeom>
          <a:solidFill>
            <a:srgbClr val="99FF33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dirty="0" smtClean="0">
                <a:solidFill>
                  <a:srgbClr val="000000"/>
                </a:solidFill>
              </a:rPr>
              <a:t>TR-20590</a:t>
            </a:r>
            <a:endParaRPr lang="en-US" altLang="ja-JP" sz="1400" b="1" dirty="0">
              <a:solidFill>
                <a:srgbClr val="000000"/>
              </a:solidFill>
            </a:endParaRPr>
          </a:p>
          <a:p>
            <a:pPr algn="ctr">
              <a:lnSpc>
                <a:spcPts val="1400"/>
              </a:lnSpc>
              <a:defRPr/>
            </a:pPr>
            <a:r>
              <a:rPr lang="en-GB" altLang="ja-JP" sz="1000" b="1" dirty="0"/>
              <a:t>D</a:t>
            </a:r>
            <a:r>
              <a:rPr lang="en-GB" altLang="ja-JP" sz="1000" b="1" dirty="0" smtClean="0"/>
              <a:t>ebris </a:t>
            </a:r>
            <a:r>
              <a:rPr lang="en-GB" altLang="ja-JP" sz="1000" b="1" dirty="0"/>
              <a:t>m</a:t>
            </a:r>
            <a:r>
              <a:rPr lang="en-GB" altLang="ja-JP" sz="1000" b="1" dirty="0" smtClean="0"/>
              <a:t>itigation </a:t>
            </a:r>
            <a:r>
              <a:rPr lang="en-GB" altLang="ja-JP" sz="1000" b="1" dirty="0"/>
              <a:t>d</a:t>
            </a:r>
            <a:r>
              <a:rPr lang="en-GB" altLang="ja-JP" sz="1000" b="1" dirty="0" smtClean="0"/>
              <a:t>esign </a:t>
            </a:r>
            <a:r>
              <a:rPr lang="en-GB" altLang="ja-JP" sz="1000" b="1" dirty="0"/>
              <a:t>and </a:t>
            </a:r>
            <a:r>
              <a:rPr lang="en-GB" altLang="ja-JP" sz="1000" b="1" dirty="0" smtClean="0"/>
              <a:t>operation </a:t>
            </a:r>
            <a:r>
              <a:rPr lang="en-GB" altLang="ja-JP" sz="1000" b="1" dirty="0">
                <a:solidFill>
                  <a:srgbClr val="FF0000"/>
                </a:solidFill>
              </a:rPr>
              <a:t>m</a:t>
            </a:r>
            <a:r>
              <a:rPr lang="en-GB" altLang="ja-JP" sz="1000" b="1" dirty="0" smtClean="0">
                <a:solidFill>
                  <a:srgbClr val="FF0000"/>
                </a:solidFill>
              </a:rPr>
              <a:t>anual</a:t>
            </a:r>
            <a:r>
              <a:rPr lang="en-GB" altLang="ja-JP" sz="1000" b="1" dirty="0" smtClean="0"/>
              <a:t> </a:t>
            </a:r>
            <a:r>
              <a:rPr lang="en-GB" altLang="ja-JP" sz="1000" b="1" dirty="0"/>
              <a:t>for </a:t>
            </a:r>
            <a:r>
              <a:rPr lang="en-GB" altLang="ja-JP" sz="1000" b="1" dirty="0">
                <a:solidFill>
                  <a:srgbClr val="FF0000"/>
                </a:solidFill>
              </a:rPr>
              <a:t>l</a:t>
            </a:r>
            <a:r>
              <a:rPr lang="en-GB" altLang="ja-JP" sz="1000" b="1" dirty="0" smtClean="0">
                <a:solidFill>
                  <a:srgbClr val="FF0000"/>
                </a:solidFill>
              </a:rPr>
              <a:t>aunch </a:t>
            </a:r>
            <a:r>
              <a:rPr lang="en-GB" altLang="ja-JP" sz="1000" b="1" dirty="0">
                <a:solidFill>
                  <a:srgbClr val="FF0000"/>
                </a:solidFill>
              </a:rPr>
              <a:t>v</a:t>
            </a:r>
            <a:r>
              <a:rPr lang="en-GB" altLang="ja-JP" sz="1000" b="1" dirty="0" smtClean="0">
                <a:solidFill>
                  <a:srgbClr val="FF0000"/>
                </a:solidFill>
              </a:rPr>
              <a:t>ehicles</a:t>
            </a:r>
            <a:endParaRPr lang="ja-JP" altLang="en-US" sz="1000" b="1" dirty="0">
              <a:solidFill>
                <a:srgbClr val="FF0000"/>
              </a:solidFill>
            </a:endParaRPr>
          </a:p>
        </p:txBody>
      </p:sp>
      <p:sp>
        <p:nvSpPr>
          <p:cNvPr id="89" name="フローチャート : 代替処理 88"/>
          <p:cNvSpPr>
            <a:spLocks noChangeAspect="1"/>
          </p:cNvSpPr>
          <p:nvPr/>
        </p:nvSpPr>
        <p:spPr>
          <a:xfrm>
            <a:off x="810795" y="5624020"/>
            <a:ext cx="2350661" cy="760536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dirty="0">
                <a:solidFill>
                  <a:srgbClr val="000000"/>
                </a:solidFill>
              </a:rPr>
              <a:t>TR-18146</a:t>
            </a:r>
          </a:p>
          <a:p>
            <a:pPr algn="ctr">
              <a:lnSpc>
                <a:spcPts val="1400"/>
              </a:lnSpc>
              <a:defRPr/>
            </a:pPr>
            <a:r>
              <a:rPr lang="en-GB" sz="1000" b="1" dirty="0"/>
              <a:t>Space debris mitigation design and operation </a:t>
            </a:r>
            <a:r>
              <a:rPr lang="en-GB" sz="1000" b="1" dirty="0">
                <a:solidFill>
                  <a:srgbClr val="FF0000"/>
                </a:solidFill>
              </a:rPr>
              <a:t>guidelines</a:t>
            </a:r>
            <a:r>
              <a:rPr lang="en-GB" sz="1000" b="1" dirty="0"/>
              <a:t> for </a:t>
            </a:r>
            <a:r>
              <a:rPr lang="en-GB" sz="1000" b="1" dirty="0">
                <a:solidFill>
                  <a:srgbClr val="FF0000"/>
                </a:solidFill>
              </a:rPr>
              <a:t>spacecraft</a:t>
            </a:r>
            <a:endParaRPr lang="ja-JP" altLang="en-US" sz="1000" b="1" dirty="0">
              <a:solidFill>
                <a:srgbClr val="FF0000"/>
              </a:solidFill>
            </a:endParaRPr>
          </a:p>
        </p:txBody>
      </p:sp>
      <p:sp>
        <p:nvSpPr>
          <p:cNvPr id="64" name="フローチャート : 代替処理 115"/>
          <p:cNvSpPr>
            <a:spLocks noChangeAspect="1"/>
          </p:cNvSpPr>
          <p:nvPr/>
        </p:nvSpPr>
        <p:spPr>
          <a:xfrm>
            <a:off x="3379642" y="2659807"/>
            <a:ext cx="925817" cy="864096"/>
          </a:xfrm>
          <a:prstGeom prst="flowChartAlternateProcess">
            <a:avLst/>
          </a:prstGeom>
          <a:solidFill>
            <a:srgbClr val="99FF33"/>
          </a:solidFill>
          <a:ln>
            <a:solidFill>
              <a:srgbClr val="C00000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85838" tIns="42919" rIns="85838" bIns="42919" anchor="ctr"/>
          <a:lstStyle/>
          <a:p>
            <a:pPr algn="ctr">
              <a:lnSpc>
                <a:spcPts val="1400"/>
              </a:lnSpc>
              <a:defRPr/>
            </a:pPr>
            <a:r>
              <a:rPr lang="en-US" altLang="ja-JP" sz="1400" b="1" dirty="0" smtClean="0">
                <a:solidFill>
                  <a:srgbClr val="000000"/>
                </a:solidFill>
              </a:rPr>
              <a:t>20893</a:t>
            </a:r>
            <a:r>
              <a:rPr lang="ja-JP" altLang="en-US" sz="1600" b="1" dirty="0">
                <a:solidFill>
                  <a:srgbClr val="000000"/>
                </a:solidFill>
              </a:rPr>
              <a:t>　</a:t>
            </a:r>
            <a:r>
              <a:rPr lang="en-US" altLang="ja-JP" sz="1000" b="1" dirty="0">
                <a:solidFill>
                  <a:srgbClr val="FF0000"/>
                </a:solidFill>
              </a:rPr>
              <a:t>Prevention of </a:t>
            </a:r>
            <a:r>
              <a:rPr lang="en-US" altLang="ja-JP" sz="1000" b="1" dirty="0" smtClean="0">
                <a:solidFill>
                  <a:srgbClr val="FF0000"/>
                </a:solidFill>
              </a:rPr>
              <a:t>break-up </a:t>
            </a:r>
            <a:r>
              <a:rPr lang="en-US" altLang="ja-JP" sz="1000" b="1" dirty="0" smtClean="0">
                <a:solidFill>
                  <a:schemeClr val="tx1"/>
                </a:solidFill>
              </a:rPr>
              <a:t>of LVOS</a:t>
            </a:r>
            <a:endParaRPr lang="ja-JP" altLang="en-US" sz="1000" b="1" dirty="0">
              <a:solidFill>
                <a:schemeClr val="tx1"/>
              </a:solidFill>
            </a:endParaRPr>
          </a:p>
        </p:txBody>
      </p:sp>
      <p:cxnSp>
        <p:nvCxnSpPr>
          <p:cNvPr id="82" name="カギ線コネクタ 169"/>
          <p:cNvCxnSpPr>
            <a:cxnSpLocks noChangeAspect="1"/>
            <a:stCxn id="23" idx="2"/>
            <a:endCxn id="173" idx="0"/>
          </p:cNvCxnSpPr>
          <p:nvPr/>
        </p:nvCxnSpPr>
        <p:spPr>
          <a:xfrm rot="5400000">
            <a:off x="4096987" y="3268743"/>
            <a:ext cx="533690" cy="1044010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カギ線コネクタ 169"/>
          <p:cNvCxnSpPr>
            <a:cxnSpLocks noChangeAspect="1"/>
            <a:stCxn id="18" idx="2"/>
            <a:endCxn id="173" idx="0"/>
          </p:cNvCxnSpPr>
          <p:nvPr/>
        </p:nvCxnSpPr>
        <p:spPr>
          <a:xfrm rot="16200000" flipH="1">
            <a:off x="2992682" y="3208448"/>
            <a:ext cx="533690" cy="1164600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カギ線コネクタ 169"/>
          <p:cNvCxnSpPr>
            <a:cxnSpLocks noChangeAspect="1"/>
            <a:stCxn id="52" idx="2"/>
            <a:endCxn id="20" idx="0"/>
          </p:cNvCxnSpPr>
          <p:nvPr/>
        </p:nvCxnSpPr>
        <p:spPr>
          <a:xfrm rot="5400000">
            <a:off x="2164026" y="1552411"/>
            <a:ext cx="579771" cy="1635020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カギ線コネクタ 169"/>
          <p:cNvCxnSpPr>
            <a:cxnSpLocks noChangeAspect="1"/>
            <a:stCxn id="52" idx="2"/>
            <a:endCxn id="18" idx="0"/>
          </p:cNvCxnSpPr>
          <p:nvPr/>
        </p:nvCxnSpPr>
        <p:spPr>
          <a:xfrm rot="5400000">
            <a:off x="2684439" y="2072824"/>
            <a:ext cx="579771" cy="594194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カギ線コネクタ 169"/>
          <p:cNvCxnSpPr>
            <a:cxnSpLocks noChangeAspect="1"/>
            <a:stCxn id="52" idx="2"/>
            <a:endCxn id="64" idx="0"/>
          </p:cNvCxnSpPr>
          <p:nvPr/>
        </p:nvCxnSpPr>
        <p:spPr>
          <a:xfrm rot="16200000" flipH="1">
            <a:off x="3267101" y="2084356"/>
            <a:ext cx="579771" cy="571130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カギ線コネクタ 169"/>
          <p:cNvCxnSpPr>
            <a:cxnSpLocks noChangeAspect="1"/>
            <a:stCxn id="52" idx="2"/>
            <a:endCxn id="23" idx="0"/>
          </p:cNvCxnSpPr>
          <p:nvPr/>
        </p:nvCxnSpPr>
        <p:spPr>
          <a:xfrm rot="16200000" flipH="1">
            <a:off x="3788744" y="1562713"/>
            <a:ext cx="579771" cy="1614416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角丸四角形 267"/>
          <p:cNvSpPr>
            <a:spLocks noChangeAspect="1"/>
          </p:cNvSpPr>
          <p:nvPr/>
        </p:nvSpPr>
        <p:spPr>
          <a:xfrm>
            <a:off x="7337747" y="5477916"/>
            <a:ext cx="406400" cy="21758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1" name="テキスト ボックス 268"/>
          <p:cNvSpPr txBox="1">
            <a:spLocks noChangeAspect="1" noChangeArrowheads="1"/>
          </p:cNvSpPr>
          <p:nvPr/>
        </p:nvSpPr>
        <p:spPr bwMode="auto">
          <a:xfrm>
            <a:off x="7790880" y="5468073"/>
            <a:ext cx="11699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000" dirty="0" smtClean="0">
                <a:solidFill>
                  <a:schemeClr val="bg1"/>
                </a:solidFill>
              </a:rPr>
              <a:t>S/C-related</a:t>
            </a:r>
          </a:p>
        </p:txBody>
      </p:sp>
      <p:sp>
        <p:nvSpPr>
          <p:cNvPr id="62" name="角丸四角形 267"/>
          <p:cNvSpPr>
            <a:spLocks noChangeAspect="1"/>
          </p:cNvSpPr>
          <p:nvPr/>
        </p:nvSpPr>
        <p:spPr>
          <a:xfrm>
            <a:off x="7337747" y="5776693"/>
            <a:ext cx="406400" cy="217586"/>
          </a:xfrm>
          <a:prstGeom prst="roundRect">
            <a:avLst/>
          </a:prstGeom>
          <a:solidFill>
            <a:srgbClr val="99FF33"/>
          </a:solidFill>
          <a:ln w="635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5" name="テキスト ボックス 268"/>
          <p:cNvSpPr txBox="1">
            <a:spLocks noChangeAspect="1" noChangeArrowheads="1"/>
          </p:cNvSpPr>
          <p:nvPr/>
        </p:nvSpPr>
        <p:spPr bwMode="auto">
          <a:xfrm>
            <a:off x="7790880" y="5766850"/>
            <a:ext cx="11699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000" dirty="0" smtClean="0">
                <a:solidFill>
                  <a:schemeClr val="bg1"/>
                </a:solidFill>
              </a:rPr>
              <a:t>LV-related</a:t>
            </a:r>
          </a:p>
        </p:txBody>
      </p:sp>
      <p:cxnSp>
        <p:nvCxnSpPr>
          <p:cNvPr id="71" name="カギ線コネクタ 169"/>
          <p:cNvCxnSpPr>
            <a:cxnSpLocks noChangeAspect="1"/>
            <a:stCxn id="52" idx="2"/>
            <a:endCxn id="194" idx="0"/>
          </p:cNvCxnSpPr>
          <p:nvPr/>
        </p:nvCxnSpPr>
        <p:spPr>
          <a:xfrm rot="16200000" flipH="1">
            <a:off x="4311031" y="1040425"/>
            <a:ext cx="579771" cy="2658991"/>
          </a:xfrm>
          <a:prstGeom prst="bent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949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220</Words>
  <Application>Microsoft Office PowerPoint</Application>
  <PresentationFormat>On-screen Show (4:3)</PresentationFormat>
  <Paragraphs>88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PowerPoint Presentation</vt:lpstr>
      <vt:lpstr>PowerPoint Presentation</vt:lpstr>
    </vt:vector>
  </TitlesOfParts>
  <Company>宇宙航空研究開発機構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Akira Kato</dc:creator>
  <cp:lastModifiedBy>Oltrogge, Daniel</cp:lastModifiedBy>
  <cp:revision>57</cp:revision>
  <dcterms:created xsi:type="dcterms:W3CDTF">2013-03-18T06:11:32Z</dcterms:created>
  <dcterms:modified xsi:type="dcterms:W3CDTF">2017-06-27T14:30:30Z</dcterms:modified>
</cp:coreProperties>
</file>