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0" r:id="rId4"/>
    <p:sldId id="262" r:id="rId5"/>
    <p:sldId id="261" r:id="rId6"/>
  </p:sldIdLst>
  <p:sldSz cx="9144000" cy="6858000" type="screen4x3"/>
  <p:notesSz cx="6864350" cy="999648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6699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9">
          <p15:clr>
            <a:srgbClr val="A4A3A4"/>
          </p15:clr>
        </p15:guide>
        <p15:guide id="2" pos="216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ger Thompson" initials="RS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FF99FF"/>
    <a:srgbClr val="FFCCFF"/>
    <a:srgbClr val="FF9999"/>
    <a:srgbClr val="CC00CC"/>
    <a:srgbClr val="CC0000"/>
    <a:srgbClr val="FF0000"/>
    <a:srgbClr val="0033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0750" autoAdjust="0"/>
  </p:normalViewPr>
  <p:slideViewPr>
    <p:cSldViewPr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66" y="-96"/>
      </p:cViewPr>
      <p:guideLst>
        <p:guide orient="horz" pos="3149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961" y="1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/>
          <a:lstStyle>
            <a:lvl1pPr algn="r">
              <a:defRPr sz="1200"/>
            </a:lvl1pPr>
          </a:lstStyle>
          <a:p>
            <a:fld id="{D4168C6B-248F-4DEB-8641-6445C1432AC5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961" y="9495699"/>
            <a:ext cx="2974768" cy="499180"/>
          </a:xfrm>
          <a:prstGeom prst="rect">
            <a:avLst/>
          </a:prstGeom>
        </p:spPr>
        <p:txBody>
          <a:bodyPr vert="horz" lIns="93022" tIns="46511" rIns="93022" bIns="46511" rtlCol="0" anchor="b"/>
          <a:lstStyle>
            <a:lvl1pPr algn="r">
              <a:defRPr sz="1200"/>
            </a:lvl1pPr>
          </a:lstStyle>
          <a:p>
            <a:fld id="{CA2732B1-67AB-4C4B-8719-85A543D352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62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961" y="1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50888"/>
            <a:ext cx="4997450" cy="3748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12" y="4747044"/>
            <a:ext cx="5492129" cy="4499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961" y="9495699"/>
            <a:ext cx="2974768" cy="499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1" tIns="46050" rIns="92101" bIns="46050" numCol="1" anchor="b" anchorCtr="0" compatLnSpc="1">
            <a:prstTxWarp prst="textNoShape">
              <a:avLst/>
            </a:prstTxWarp>
          </a:bodyPr>
          <a:lstStyle>
            <a:lvl1pPr algn="r" defTabSz="920529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687653B5-CE8F-4032-ADA5-1E1B0879BAD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5133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4724400"/>
            <a:ext cx="8353425" cy="792163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Gill Sans MT" pitchFamily="34" charset="0"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GB" altLang="en-US" noProof="0"/>
          </a:p>
        </p:txBody>
      </p:sp>
      <p:sp>
        <p:nvSpPr>
          <p:cNvPr id="10650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95288" y="3716338"/>
            <a:ext cx="8353425" cy="865187"/>
          </a:xfrm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GB" altLang="en-US" noProof="0"/>
          </a:p>
        </p:txBody>
      </p:sp>
      <p:pic>
        <p:nvPicPr>
          <p:cNvPr id="106509" name="Picture 13" descr="Banner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7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e Placeholder 1"/>
          <p:cNvSpPr>
            <a:spLocks noGrp="1"/>
          </p:cNvSpPr>
          <p:nvPr>
            <p:ph type="dt" sz="half" idx="2"/>
          </p:nvPr>
        </p:nvSpPr>
        <p:spPr>
          <a:xfrm>
            <a:off x="4067944" y="6381328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Usage of MAL Identifiers in MPS Services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4800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836613"/>
            <a:ext cx="435133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836613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Usage of MAL Identifiers in MPS Services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1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55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Usage of MAL Identifiers in MPS Services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20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976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Usage of MAL Identifiers in MPS Services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5" y="6487319"/>
            <a:ext cx="1008111" cy="292100"/>
          </a:xfrm>
          <a:prstGeom prst="rect">
            <a:avLst/>
          </a:prstGeom>
        </p:spPr>
        <p:txBody>
          <a:bodyPr/>
          <a:lstStyle>
            <a:lvl1pPr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04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://public.ccsds.org/sites/pr/CCSDS%20Logos/CCSDSLogoNoOrg.jpg" TargetMode="Externa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836613"/>
            <a:ext cx="8856662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 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512" y="6491547"/>
            <a:ext cx="7416824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altLang="en-US"/>
              <a:t>Usage of MAL Identifiers in MPS Services</a:t>
            </a:r>
            <a:endParaRPr lang="en-GB" altLang="en-US" dirty="0"/>
          </a:p>
        </p:txBody>
      </p:sp>
      <p:sp>
        <p:nvSpPr>
          <p:cNvPr id="105477" name="Text Box 5"/>
          <p:cNvSpPr txBox="1">
            <a:spLocks noChangeArrowheads="1"/>
          </p:cNvSpPr>
          <p:nvPr/>
        </p:nvSpPr>
        <p:spPr bwMode="auto">
          <a:xfrm>
            <a:off x="8604768" y="6491547"/>
            <a:ext cx="431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F8E4E667-8BBB-4D3E-951B-EE1E7F0C8C94}" type="slidenum">
              <a:rPr lang="en-GB" altLang="en-US" sz="1200" b="0">
                <a:solidFill>
                  <a:srgbClr val="136798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spcBef>
                  <a:spcPct val="50000"/>
                </a:spcBef>
              </a:pPr>
              <a:t>‹#›</a:t>
            </a:fld>
            <a:endParaRPr lang="en-GB" altLang="en-US" sz="1200" b="0" dirty="0">
              <a:solidFill>
                <a:srgbClr val="13679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88913"/>
            <a:ext cx="727293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add Title</a:t>
            </a:r>
          </a:p>
        </p:txBody>
      </p:sp>
      <p:sp>
        <p:nvSpPr>
          <p:cNvPr id="105480" name="Text Box 8"/>
          <p:cNvSpPr txBox="1">
            <a:spLocks noChangeArrowheads="1"/>
          </p:cNvSpPr>
          <p:nvPr/>
        </p:nvSpPr>
        <p:spPr bwMode="auto">
          <a:xfrm>
            <a:off x="2771775" y="4941888"/>
            <a:ext cx="1152525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AC9E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altLang="en-US" sz="1200">
              <a:solidFill>
                <a:schemeClr val="tx2"/>
              </a:solidFill>
              <a:latin typeface="Tahoma" pitchFamily="34" charset="0"/>
            </a:endParaRPr>
          </a:p>
        </p:txBody>
      </p:sp>
      <p:pic>
        <p:nvPicPr>
          <p:cNvPr id="105481" name="Picture 9" descr="Full color JPEG without the .ORG.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451" y="188640"/>
            <a:ext cx="1439863" cy="49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482" name="Line 10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19050">
            <a:solidFill>
              <a:srgbClr val="0066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lIns="18000" tIns="18000" rIns="18000" bIns="18000" anchor="ctr"/>
          <a:lstStyle/>
          <a:p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7668344" y="6482816"/>
            <a:ext cx="949581" cy="292100"/>
          </a:xfrm>
          <a:prstGeom prst="rect">
            <a:avLst/>
          </a:prstGeom>
        </p:spPr>
        <p:txBody>
          <a:bodyPr/>
          <a:lstStyle>
            <a:lvl1pPr algn="r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02/02/2022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4" r:id="rId3"/>
    <p:sldLayoutId id="2147483656" r:id="rId4"/>
    <p:sldLayoutId id="2147483657" r:id="rId5"/>
    <p:sldLayoutId id="2147483653" r:id="rId6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99"/>
          </a:solidFill>
          <a:latin typeface="Gill Sans MT" pitchFamily="34" charset="0"/>
        </a:defRPr>
      </a:lvl9pPr>
    </p:titleStyle>
    <p:bodyStyle>
      <a:lvl1pPr marL="361950" indent="-3619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Gill Sans MT" pitchFamily="34" charset="0"/>
        <a:buChar char="•"/>
        <a:defRPr sz="2000" b="1">
          <a:solidFill>
            <a:srgbClr val="13679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98525" indent="-357188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»"/>
        <a:defRPr sz="18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427163" indent="-34925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6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971675" indent="-365125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Arial" charset="0"/>
        <a:buChar char="›"/>
        <a:defRPr sz="14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5130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200" b="1">
          <a:solidFill>
            <a:srgbClr val="136798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9702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6pPr>
      <a:lvl7pPr marL="34274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7pPr>
      <a:lvl8pPr marL="38846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8pPr>
      <a:lvl9pPr marL="4341813" indent="-3619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›"/>
        <a:defRPr sz="1400" b="1">
          <a:solidFill>
            <a:srgbClr val="13679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Usage in MPS Services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MAL Identifiers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435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MPS Usage of MAL Identifiers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MPS Services use MAL Identifiers in the following cases: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ObjectIDs</a:t>
            </a:r>
            <a:r>
              <a:rPr lang="en-GB" dirty="0"/>
              <a:t> for all MO Objects (Domain, Area, Type and Key)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implied encoded use of the above within </a:t>
            </a:r>
            <a:r>
              <a:rPr lang="en-GB" dirty="0" err="1"/>
              <a:t>ObjectRefs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Names of Arguments for Planning Requests, Activities and Events.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FunctionIDs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err="1"/>
              <a:t>SubPlanIDs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few attributes referencing external entities:</a:t>
            </a:r>
          </a:p>
          <a:p>
            <a:pPr marL="993775" lvl="1" indent="-457200"/>
            <a:r>
              <a:rPr lang="en-GB" dirty="0" err="1"/>
              <a:t>EventInstance.sourceEvent</a:t>
            </a:r>
            <a:endParaRPr lang="en-GB" dirty="0"/>
          </a:p>
          <a:p>
            <a:pPr marL="993775" lvl="1" indent="-457200"/>
            <a:r>
              <a:rPr lang="en-GB" dirty="0" err="1"/>
              <a:t>RequestInstance.userReference</a:t>
            </a:r>
            <a:endParaRPr lang="en-GB" dirty="0"/>
          </a:p>
          <a:p>
            <a:pPr marL="993775" lvl="1" indent="-457200"/>
            <a:r>
              <a:rPr lang="en-GB" dirty="0" err="1"/>
              <a:t>Plan.originator</a:t>
            </a:r>
            <a:endParaRPr lang="en-GB" dirty="0"/>
          </a:p>
          <a:p>
            <a:pPr marL="993775" lvl="1" indent="-457200"/>
            <a:r>
              <a:rPr lang="en-GB" dirty="0" err="1"/>
              <a:t>ActivityInstance.execInst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dirty="0"/>
              <a:t>Usage of MAL Identifiers in MPS Services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27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77A46-4C28-4FAD-8220-F097982B8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are these IDs defined?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8595B-DCE7-44D3-8F1C-CB9F24D74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Area and Type of </a:t>
            </a:r>
            <a:r>
              <a:rPr lang="en-GB" dirty="0" err="1"/>
              <a:t>ObjectIDs</a:t>
            </a:r>
            <a:r>
              <a:rPr lang="en-GB" dirty="0"/>
              <a:t> can be defined as part of the Service Standard (MPS has already defined numeric values for the MPS Area and all MO Object types defined by the standard).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Some IDs are defined in the configuration data associated with a specific service deployment:</a:t>
            </a:r>
          </a:p>
          <a:p>
            <a:pPr marL="993775" lvl="1" indent="-457200"/>
            <a:r>
              <a:rPr lang="en-GB" dirty="0"/>
              <a:t>The </a:t>
            </a:r>
            <a:r>
              <a:rPr lang="en-GB" dirty="0" err="1"/>
              <a:t>ObjectID</a:t>
            </a:r>
            <a:r>
              <a:rPr lang="en-GB" dirty="0"/>
              <a:t> Key field for static objects (</a:t>
            </a:r>
            <a:r>
              <a:rPr lang="en-GB" dirty="0" err="1"/>
              <a:t>RequestDefinition</a:t>
            </a:r>
            <a:r>
              <a:rPr lang="en-GB" dirty="0"/>
              <a:t>, </a:t>
            </a:r>
            <a:r>
              <a:rPr lang="en-GB" dirty="0" err="1"/>
              <a:t>ActivityDefinition</a:t>
            </a:r>
            <a:r>
              <a:rPr lang="en-GB" dirty="0"/>
              <a:t>, </a:t>
            </a:r>
            <a:r>
              <a:rPr lang="en-GB" dirty="0" err="1"/>
              <a:t>EventDefinition</a:t>
            </a:r>
            <a:r>
              <a:rPr lang="en-GB" dirty="0"/>
              <a:t>, Resource, </a:t>
            </a:r>
            <a:r>
              <a:rPr lang="en-GB" dirty="0" err="1"/>
              <a:t>MPSSystemConfig</a:t>
            </a:r>
            <a:r>
              <a:rPr lang="en-GB" dirty="0"/>
              <a:t>, Function and </a:t>
            </a:r>
            <a:r>
              <a:rPr lang="en-GB" dirty="0" err="1"/>
              <a:t>PlanningUser</a:t>
            </a:r>
            <a:endParaRPr lang="en-GB" dirty="0"/>
          </a:p>
          <a:p>
            <a:pPr marL="993775" lvl="1" indent="-457200"/>
            <a:r>
              <a:rPr lang="en-GB" dirty="0"/>
              <a:t>This could be extended to cover Domains and </a:t>
            </a:r>
            <a:r>
              <a:rPr lang="en-GB" dirty="0" err="1"/>
              <a:t>subPlanIDs</a:t>
            </a:r>
            <a:r>
              <a:rPr lang="en-GB" dirty="0"/>
              <a:t> as these can be defined in advance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IDs for dynamically instantiated objects cannot be defined in advance:</a:t>
            </a:r>
          </a:p>
          <a:p>
            <a:pPr marL="993775" lvl="1" indent="-457200"/>
            <a:r>
              <a:rPr lang="en-GB" dirty="0"/>
              <a:t>The </a:t>
            </a:r>
            <a:r>
              <a:rPr lang="en-GB" dirty="0" err="1"/>
              <a:t>ObjectID</a:t>
            </a:r>
            <a:r>
              <a:rPr lang="en-GB" dirty="0"/>
              <a:t> Key field for dynamic objects (</a:t>
            </a:r>
            <a:r>
              <a:rPr lang="en-GB" dirty="0" err="1"/>
              <a:t>RequestInstance</a:t>
            </a:r>
            <a:r>
              <a:rPr lang="en-GB" dirty="0"/>
              <a:t>, </a:t>
            </a:r>
            <a:r>
              <a:rPr lang="en-GB" dirty="0" err="1"/>
              <a:t>ActivityInstance</a:t>
            </a:r>
            <a:r>
              <a:rPr lang="en-GB" dirty="0"/>
              <a:t>, </a:t>
            </a:r>
            <a:r>
              <a:rPr lang="en-GB" dirty="0" err="1"/>
              <a:t>EventInstance</a:t>
            </a:r>
            <a:r>
              <a:rPr lang="en-GB" dirty="0"/>
              <a:t> and Plan)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The values for the externally supplied IDs cannot be predefined.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CB2CCA-D507-4F14-BAB1-AF7635E34A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Usage of MAL Identifiers in MPS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868F2-31AD-4AF5-B0E5-70F09757D67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1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43F8-247C-4B22-8943-1399F660D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Identifier encoding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5FA64-1D61-44EC-9AFA-59505844C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Options: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Static Encoding defined by Standard – only works for Area and Type of </a:t>
            </a:r>
            <a:r>
              <a:rPr lang="en-GB" dirty="0" err="1"/>
              <a:t>ObjectIDs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Static Encoding defined by Service Deployment – works for those IDs defined in configuration data, but not for dynamically assigned IDs</a:t>
            </a:r>
          </a:p>
          <a:p>
            <a:pPr marL="993775" lvl="1" indent="-457200"/>
            <a:r>
              <a:rPr lang="en-GB" dirty="0"/>
              <a:t>External IDs could be converted to MAL::String to avoid the issue (but meaning efficient encoding is not possible)</a:t>
            </a:r>
          </a:p>
          <a:p>
            <a:pPr marL="993775" lvl="1" indent="-457200"/>
            <a:r>
              <a:rPr lang="en-GB" dirty="0"/>
              <a:t>The approach does not work for </a:t>
            </a:r>
            <a:r>
              <a:rPr lang="en-GB" dirty="0" err="1"/>
              <a:t>RequestInstance</a:t>
            </a:r>
            <a:r>
              <a:rPr lang="en-GB" dirty="0"/>
              <a:t>, </a:t>
            </a:r>
            <a:r>
              <a:rPr lang="en-GB" dirty="0" err="1"/>
              <a:t>ActivityInstance</a:t>
            </a:r>
            <a:r>
              <a:rPr lang="en-GB" dirty="0"/>
              <a:t>, </a:t>
            </a:r>
            <a:r>
              <a:rPr lang="en-GB" dirty="0" err="1"/>
              <a:t>EventInstance</a:t>
            </a:r>
            <a:r>
              <a:rPr lang="en-GB" dirty="0"/>
              <a:t> or Plan where the ID key is dynamically assigned.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Dynamic Encoding – works in all cases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/>
              <a:t>Question:  is the encoder dictionary common to all IDs (i.e. if the same Identifier string is used in different contexts, will it use the same encoded value </a:t>
            </a:r>
            <a:r>
              <a:rPr lang="en-GB"/>
              <a:t>or different ones?)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7E2D5E-0EE9-40B8-A823-3B2CD02E5F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Usage of MAL Identifiers in MPS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B6B50-01DD-402D-BDC1-738EFEC3EFC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216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CC49A-E607-4E61-920A-2A8FC642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ObjectRef</a:t>
            </a:r>
            <a:r>
              <a:rPr lang="en-GB" dirty="0"/>
              <a:t> 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2EBE3-DAFD-4715-918E-7A38A74C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Literal representation of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ObjectRefs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is required for MPS in expressions, and at least in the context of XML encoding may be of general applicability.</a:t>
            </a: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following literal format is proposed for an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</a:p>
          <a:p>
            <a:pPr marL="804545"/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[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area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:][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domain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[.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domain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]*.]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key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[(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version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)]</a:t>
            </a:r>
          </a:p>
          <a:p>
            <a:pPr marL="457200"/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above returns a value of type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 MO object references may also be used to access the values of attributes or </a:t>
            </a:r>
            <a:r>
              <a:rPr lang="en-GB" sz="1800" i="1" dirty="0">
                <a:solidFill>
                  <a:srgbClr val="66238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arguments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of the object in expressions of any type.  The value returned has the type of the corresponding attribute or argument.  The literal format above is extended as follows:</a:t>
            </a:r>
          </a:p>
          <a:p>
            <a:pPr marL="804545"/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= 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objectref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attribute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[\[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index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|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name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\]]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| 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bjectref</a:t>
            </a:r>
            <a:r>
              <a:rPr lang="en-GB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@</a:t>
            </a:r>
            <a:r>
              <a:rPr lang="en-GB" sz="18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argument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[[\[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index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\]]</a:t>
            </a:r>
          </a:p>
          <a:p>
            <a:pPr marL="804545">
              <a:spcBef>
                <a:spcPts val="600"/>
              </a:spcBef>
              <a:spcAft>
                <a:spcPts val="0"/>
              </a:spcAft>
            </a:pP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where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attribute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argument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are the names of the attribute or argument of the object respectively.  </a:t>
            </a:r>
          </a:p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the attribute or argument is itself a set or array, then a specific item can be referenced using an integer </a:t>
            </a:r>
            <a:r>
              <a:rPr lang="en-GB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index </a:t>
            </a:r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enclosed in square brackets.  In the specific case that an attribute is itself a collection of objects, then the required object can be specified by name.</a:t>
            </a:r>
          </a:p>
          <a:p>
            <a:r>
              <a:rPr lang="en-GB" sz="1800" dirty="0">
                <a:latin typeface="Calibri" panose="020F0502020204030204" pitchFamily="34" charset="0"/>
              </a:rPr>
              <a:t>This implies that MAL Identifiers cannot include certain special characters: : . ( ) @ [ ] and also the * for the Domain wildcard.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51BFD4-FAD9-4D29-82C9-C4D71DEBA8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/>
              <a:t>Usage of MAL Identifiers in MPS Services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6A8412-0131-48E4-B9F4-7B8D94F08F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02/02/2022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17093"/>
      </p:ext>
    </p:extLst>
  </p:cSld>
  <p:clrMapOvr>
    <a:masterClrMapping/>
  </p:clrMapOvr>
</p:sld>
</file>

<file path=ppt/theme/theme1.xml><?xml version="1.0" encoding="utf-8"?>
<a:theme xmlns:a="http://schemas.openxmlformats.org/drawingml/2006/main" name="MPS Green Book Diagrams following Service reorganis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CSDS 2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AAC9E9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square" lIns="18000" tIns="18000" rIns="18000" bIns="180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000" b="1" i="0" u="none" strike="noStrike" cap="none" normalizeH="0" baseline="0" smtClean="0">
            <a:ln>
              <a:noFill/>
            </a:ln>
            <a:solidFill>
              <a:srgbClr val="006699"/>
            </a:solidFill>
            <a:effectLst/>
            <a:latin typeface="Gill Sans MT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200" b="0"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CCSDS 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SDS 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SDS 2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C9E9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D2E1F2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MPS Green Book Diagrams following Service reorganisation</Template>
  <TotalTime>142</TotalTime>
  <Words>593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Gill Sans MT</vt:lpstr>
      <vt:lpstr>Tahoma</vt:lpstr>
      <vt:lpstr>Times New Roman</vt:lpstr>
      <vt:lpstr>MPS Green Book Diagrams following Service reorganisation</vt:lpstr>
      <vt:lpstr>MAL Identifiers</vt:lpstr>
      <vt:lpstr>MPS Usage of MAL Identifiers</vt:lpstr>
      <vt:lpstr>When are these IDs defined?</vt:lpstr>
      <vt:lpstr>Identifier encoding Dictionary</vt:lpstr>
      <vt:lpstr>ObjectRef Literals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Thompson</dc:creator>
  <cp:lastModifiedBy>Roger Thompson</cp:lastModifiedBy>
  <cp:revision>13</cp:revision>
  <cp:lastPrinted>2016-06-22T11:22:57Z</cp:lastPrinted>
  <dcterms:created xsi:type="dcterms:W3CDTF">2019-10-15T11:27:32Z</dcterms:created>
  <dcterms:modified xsi:type="dcterms:W3CDTF">2022-03-02T14:03:49Z</dcterms:modified>
</cp:coreProperties>
</file>