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9"/>
  </p:notesMasterIdLst>
  <p:handoutMasterIdLst>
    <p:handoutMasterId r:id="rId20"/>
  </p:handoutMasterIdLst>
  <p:sldIdLst>
    <p:sldId id="256" r:id="rId2"/>
    <p:sldId id="274" r:id="rId3"/>
    <p:sldId id="275" r:id="rId4"/>
    <p:sldId id="288" r:id="rId5"/>
    <p:sldId id="282" r:id="rId6"/>
    <p:sldId id="294" r:id="rId7"/>
    <p:sldId id="295" r:id="rId8"/>
    <p:sldId id="284" r:id="rId9"/>
    <p:sldId id="291" r:id="rId10"/>
    <p:sldId id="293" r:id="rId11"/>
    <p:sldId id="276" r:id="rId12"/>
    <p:sldId id="277" r:id="rId13"/>
    <p:sldId id="289" r:id="rId14"/>
    <p:sldId id="283" r:id="rId15"/>
    <p:sldId id="279" r:id="rId16"/>
    <p:sldId id="281" r:id="rId17"/>
    <p:sldId id="280" r:id="rId18"/>
  </p:sldIdLst>
  <p:sldSz cx="9144000" cy="6858000" type="screen4x3"/>
  <p:notesSz cx="6864350" cy="9996488"/>
  <p:defaultTextStyle>
    <a:defPPr>
      <a:defRPr lang="en-GB"/>
    </a:defPPr>
    <a:lvl1pPr algn="l" rtl="0" fontAlgn="base">
      <a:spcBef>
        <a:spcPct val="0"/>
      </a:spcBef>
      <a:spcAft>
        <a:spcPct val="0"/>
      </a:spcAft>
      <a:defRPr sz="2000" b="1" kern="1200">
        <a:solidFill>
          <a:srgbClr val="006699"/>
        </a:solidFill>
        <a:latin typeface="Gill Sans MT" pitchFamily="34" charset="0"/>
        <a:ea typeface="+mn-ea"/>
        <a:cs typeface="+mn-cs"/>
      </a:defRPr>
    </a:lvl1pPr>
    <a:lvl2pPr marL="457200" algn="l" rtl="0" fontAlgn="base">
      <a:spcBef>
        <a:spcPct val="0"/>
      </a:spcBef>
      <a:spcAft>
        <a:spcPct val="0"/>
      </a:spcAft>
      <a:defRPr sz="2000" b="1" kern="1200">
        <a:solidFill>
          <a:srgbClr val="006699"/>
        </a:solidFill>
        <a:latin typeface="Gill Sans MT" pitchFamily="34" charset="0"/>
        <a:ea typeface="+mn-ea"/>
        <a:cs typeface="+mn-cs"/>
      </a:defRPr>
    </a:lvl2pPr>
    <a:lvl3pPr marL="914400" algn="l" rtl="0" fontAlgn="base">
      <a:spcBef>
        <a:spcPct val="0"/>
      </a:spcBef>
      <a:spcAft>
        <a:spcPct val="0"/>
      </a:spcAft>
      <a:defRPr sz="2000" b="1" kern="1200">
        <a:solidFill>
          <a:srgbClr val="006699"/>
        </a:solidFill>
        <a:latin typeface="Gill Sans MT" pitchFamily="34" charset="0"/>
        <a:ea typeface="+mn-ea"/>
        <a:cs typeface="+mn-cs"/>
      </a:defRPr>
    </a:lvl3pPr>
    <a:lvl4pPr marL="1371600" algn="l" rtl="0" fontAlgn="base">
      <a:spcBef>
        <a:spcPct val="0"/>
      </a:spcBef>
      <a:spcAft>
        <a:spcPct val="0"/>
      </a:spcAft>
      <a:defRPr sz="2000" b="1" kern="1200">
        <a:solidFill>
          <a:srgbClr val="006699"/>
        </a:solidFill>
        <a:latin typeface="Gill Sans MT" pitchFamily="34" charset="0"/>
        <a:ea typeface="+mn-ea"/>
        <a:cs typeface="+mn-cs"/>
      </a:defRPr>
    </a:lvl4pPr>
    <a:lvl5pPr marL="1828800" algn="l" rtl="0" fontAlgn="base">
      <a:spcBef>
        <a:spcPct val="0"/>
      </a:spcBef>
      <a:spcAft>
        <a:spcPct val="0"/>
      </a:spcAft>
      <a:defRPr sz="2000" b="1" kern="1200">
        <a:solidFill>
          <a:srgbClr val="006699"/>
        </a:solidFill>
        <a:latin typeface="Gill Sans MT" pitchFamily="34" charset="0"/>
        <a:ea typeface="+mn-ea"/>
        <a:cs typeface="+mn-cs"/>
      </a:defRPr>
    </a:lvl5pPr>
    <a:lvl6pPr marL="2286000" algn="l" defTabSz="914400" rtl="0" eaLnBrk="1" latinLnBrk="0" hangingPunct="1">
      <a:defRPr sz="2000" b="1" kern="1200">
        <a:solidFill>
          <a:srgbClr val="006699"/>
        </a:solidFill>
        <a:latin typeface="Gill Sans MT" pitchFamily="34" charset="0"/>
        <a:ea typeface="+mn-ea"/>
        <a:cs typeface="+mn-cs"/>
      </a:defRPr>
    </a:lvl6pPr>
    <a:lvl7pPr marL="2743200" algn="l" defTabSz="914400" rtl="0" eaLnBrk="1" latinLnBrk="0" hangingPunct="1">
      <a:defRPr sz="2000" b="1" kern="1200">
        <a:solidFill>
          <a:srgbClr val="006699"/>
        </a:solidFill>
        <a:latin typeface="Gill Sans MT" pitchFamily="34" charset="0"/>
        <a:ea typeface="+mn-ea"/>
        <a:cs typeface="+mn-cs"/>
      </a:defRPr>
    </a:lvl7pPr>
    <a:lvl8pPr marL="3200400" algn="l" defTabSz="914400" rtl="0" eaLnBrk="1" latinLnBrk="0" hangingPunct="1">
      <a:defRPr sz="2000" b="1" kern="1200">
        <a:solidFill>
          <a:srgbClr val="006699"/>
        </a:solidFill>
        <a:latin typeface="Gill Sans MT" pitchFamily="34" charset="0"/>
        <a:ea typeface="+mn-ea"/>
        <a:cs typeface="+mn-cs"/>
      </a:defRPr>
    </a:lvl8pPr>
    <a:lvl9pPr marL="3657600" algn="l" defTabSz="914400" rtl="0" eaLnBrk="1" latinLnBrk="0" hangingPunct="1">
      <a:defRPr sz="2000" b="1" kern="1200">
        <a:solidFill>
          <a:srgbClr val="006699"/>
        </a:solidFill>
        <a:latin typeface="Gill Sans M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9">
          <p15:clr>
            <a:srgbClr val="A4A3A4"/>
          </p15:clr>
        </p15:guide>
        <p15:guide id="2" pos="216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9999"/>
    <a:srgbClr val="CC00CC"/>
    <a:srgbClr val="FF9900"/>
    <a:srgbClr val="FF5050"/>
    <a:srgbClr val="CC0000"/>
    <a:srgbClr val="CC6600"/>
    <a:srgbClr val="FFFFCC"/>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1525" autoAdjust="0"/>
  </p:normalViewPr>
  <p:slideViewPr>
    <p:cSldViewPr>
      <p:cViewPr varScale="1">
        <p:scale>
          <a:sx n="114" d="100"/>
          <a:sy n="114" d="100"/>
        </p:scale>
        <p:origin x="1506" y="10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3966" y="-96"/>
      </p:cViewPr>
      <p:guideLst>
        <p:guide orient="horz" pos="3149"/>
        <p:guide pos="216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4768" cy="499180"/>
          </a:xfrm>
          <a:prstGeom prst="rect">
            <a:avLst/>
          </a:prstGeom>
        </p:spPr>
        <p:txBody>
          <a:bodyPr vert="horz" lIns="93022" tIns="46511" rIns="93022" bIns="46511" rtlCol="0"/>
          <a:lstStyle>
            <a:lvl1pPr algn="l">
              <a:defRPr sz="1200"/>
            </a:lvl1pPr>
          </a:lstStyle>
          <a:p>
            <a:endParaRPr lang="en-GB"/>
          </a:p>
        </p:txBody>
      </p:sp>
      <p:sp>
        <p:nvSpPr>
          <p:cNvPr id="3" name="Date Placeholder 2"/>
          <p:cNvSpPr>
            <a:spLocks noGrp="1"/>
          </p:cNvSpPr>
          <p:nvPr>
            <p:ph type="dt" sz="quarter" idx="1"/>
          </p:nvPr>
        </p:nvSpPr>
        <p:spPr>
          <a:xfrm>
            <a:off x="3887961" y="1"/>
            <a:ext cx="2974768" cy="499180"/>
          </a:xfrm>
          <a:prstGeom prst="rect">
            <a:avLst/>
          </a:prstGeom>
        </p:spPr>
        <p:txBody>
          <a:bodyPr vert="horz" lIns="93022" tIns="46511" rIns="93022" bIns="46511" rtlCol="0"/>
          <a:lstStyle>
            <a:lvl1pPr algn="r">
              <a:defRPr sz="1200"/>
            </a:lvl1pPr>
          </a:lstStyle>
          <a:p>
            <a:fld id="{D4168C6B-248F-4DEB-8641-6445C1432AC5}" type="datetimeFigureOut">
              <a:rPr lang="en-GB" smtClean="0"/>
              <a:t>20/05/2021</a:t>
            </a:fld>
            <a:endParaRPr lang="en-GB"/>
          </a:p>
        </p:txBody>
      </p:sp>
      <p:sp>
        <p:nvSpPr>
          <p:cNvPr id="4" name="Footer Placeholder 3"/>
          <p:cNvSpPr>
            <a:spLocks noGrp="1"/>
          </p:cNvSpPr>
          <p:nvPr>
            <p:ph type="ftr" sz="quarter" idx="2"/>
          </p:nvPr>
        </p:nvSpPr>
        <p:spPr>
          <a:xfrm>
            <a:off x="0" y="9495699"/>
            <a:ext cx="2974768" cy="499180"/>
          </a:xfrm>
          <a:prstGeom prst="rect">
            <a:avLst/>
          </a:prstGeom>
        </p:spPr>
        <p:txBody>
          <a:bodyPr vert="horz" lIns="93022" tIns="46511" rIns="93022" bIns="46511" rtlCol="0" anchor="b"/>
          <a:lstStyle>
            <a:lvl1pPr algn="l">
              <a:defRPr sz="1200"/>
            </a:lvl1pPr>
          </a:lstStyle>
          <a:p>
            <a:endParaRPr lang="en-GB"/>
          </a:p>
        </p:txBody>
      </p:sp>
      <p:sp>
        <p:nvSpPr>
          <p:cNvPr id="5" name="Slide Number Placeholder 4"/>
          <p:cNvSpPr>
            <a:spLocks noGrp="1"/>
          </p:cNvSpPr>
          <p:nvPr>
            <p:ph type="sldNum" sz="quarter" idx="3"/>
          </p:nvPr>
        </p:nvSpPr>
        <p:spPr>
          <a:xfrm>
            <a:off x="3887961" y="9495699"/>
            <a:ext cx="2974768" cy="499180"/>
          </a:xfrm>
          <a:prstGeom prst="rect">
            <a:avLst/>
          </a:prstGeom>
        </p:spPr>
        <p:txBody>
          <a:bodyPr vert="horz" lIns="93022" tIns="46511" rIns="93022" bIns="46511" rtlCol="0" anchor="b"/>
          <a:lstStyle>
            <a:lvl1pPr algn="r">
              <a:defRPr sz="1200"/>
            </a:lvl1pPr>
          </a:lstStyle>
          <a:p>
            <a:fld id="{CA2732B1-67AB-4C4B-8719-85A543D352CE}" type="slidenum">
              <a:rPr lang="en-GB" smtClean="0"/>
              <a:t>‹#›</a:t>
            </a:fld>
            <a:endParaRPr lang="en-GB"/>
          </a:p>
        </p:txBody>
      </p:sp>
    </p:spTree>
    <p:extLst>
      <p:ext uri="{BB962C8B-B14F-4D97-AF65-F5344CB8AC3E}">
        <p14:creationId xmlns:p14="http://schemas.microsoft.com/office/powerpoint/2010/main" val="3493862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79" name="Rectangle 3"/>
          <p:cNvSpPr>
            <a:spLocks noGrp="1" noChangeArrowheads="1"/>
          </p:cNvSpPr>
          <p:nvPr>
            <p:ph type="dt" idx="1"/>
          </p:nvPr>
        </p:nvSpPr>
        <p:spPr bwMode="auto">
          <a:xfrm>
            <a:off x="3887961" y="1"/>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lvl1pPr algn="r" defTabSz="920529">
              <a:defRPr sz="1200" b="0">
                <a:solidFill>
                  <a:schemeClr val="tx1"/>
                </a:solidFill>
                <a:latin typeface="Times New Roman" pitchFamily="18" charset="0"/>
              </a:defRPr>
            </a:lvl1pPr>
          </a:lstStyle>
          <a:p>
            <a:endParaRPr lang="en-GB" altLang="en-US"/>
          </a:p>
        </p:txBody>
      </p:sp>
      <p:sp>
        <p:nvSpPr>
          <p:cNvPr id="24580" name="Rectangle 4"/>
          <p:cNvSpPr>
            <a:spLocks noGrp="1" noRot="1" noChangeAspect="1" noChangeArrowheads="1" noTextEdit="1"/>
          </p:cNvSpPr>
          <p:nvPr>
            <p:ph type="sldImg" idx="2"/>
          </p:nvPr>
        </p:nvSpPr>
        <p:spPr bwMode="auto">
          <a:xfrm>
            <a:off x="933450" y="750888"/>
            <a:ext cx="4997450" cy="37480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81" name="Rectangle 5"/>
          <p:cNvSpPr>
            <a:spLocks noGrp="1" noChangeArrowheads="1"/>
          </p:cNvSpPr>
          <p:nvPr>
            <p:ph type="body" sz="quarter" idx="3"/>
          </p:nvPr>
        </p:nvSpPr>
        <p:spPr bwMode="auto">
          <a:xfrm>
            <a:off x="686112" y="4747044"/>
            <a:ext cx="5492129" cy="4499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4582" name="Rectangle 6"/>
          <p:cNvSpPr>
            <a:spLocks noGrp="1" noChangeArrowheads="1"/>
          </p:cNvSpPr>
          <p:nvPr>
            <p:ph type="ftr" sz="quarter" idx="4"/>
          </p:nvPr>
        </p:nvSpPr>
        <p:spPr bwMode="auto">
          <a:xfrm>
            <a:off x="0"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defTabSz="920529">
              <a:defRPr sz="1200" b="0">
                <a:solidFill>
                  <a:schemeClr val="tx1"/>
                </a:solidFill>
                <a:latin typeface="Times New Roman" pitchFamily="18" charset="0"/>
              </a:defRPr>
            </a:lvl1pPr>
          </a:lstStyle>
          <a:p>
            <a:endParaRPr lang="en-GB" altLang="en-US"/>
          </a:p>
        </p:txBody>
      </p:sp>
      <p:sp>
        <p:nvSpPr>
          <p:cNvPr id="24583" name="Rectangle 7"/>
          <p:cNvSpPr>
            <a:spLocks noGrp="1" noChangeArrowheads="1"/>
          </p:cNvSpPr>
          <p:nvPr>
            <p:ph type="sldNum" sz="quarter" idx="5"/>
          </p:nvPr>
        </p:nvSpPr>
        <p:spPr bwMode="auto">
          <a:xfrm>
            <a:off x="3887961" y="9495699"/>
            <a:ext cx="2974768" cy="499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01" tIns="46050" rIns="92101" bIns="46050" numCol="1" anchor="b" anchorCtr="0" compatLnSpc="1">
            <a:prstTxWarp prst="textNoShape">
              <a:avLst/>
            </a:prstTxWarp>
          </a:bodyPr>
          <a:lstStyle>
            <a:lvl1pPr algn="r" defTabSz="920529">
              <a:defRPr sz="1200" b="0">
                <a:solidFill>
                  <a:schemeClr val="tx1"/>
                </a:solidFill>
                <a:latin typeface="Times New Roman" pitchFamily="18" charset="0"/>
              </a:defRPr>
            </a:lvl1pPr>
          </a:lstStyle>
          <a:p>
            <a:fld id="{687653B5-CE8F-4032-ADA5-1E1B0879BAD9}" type="slidenum">
              <a:rPr lang="en-GB" altLang="en-US"/>
              <a:pPr/>
              <a:t>‹#›</a:t>
            </a:fld>
            <a:endParaRPr lang="en-GB" altLang="en-US"/>
          </a:p>
        </p:txBody>
      </p:sp>
    </p:spTree>
    <p:extLst>
      <p:ext uri="{BB962C8B-B14F-4D97-AF65-F5344CB8AC3E}">
        <p14:creationId xmlns:p14="http://schemas.microsoft.com/office/powerpoint/2010/main" val="18651338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395288" y="4724400"/>
            <a:ext cx="8353425"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a:t>Click to edit Master subtitle style</a:t>
            </a:r>
            <a:endParaRPr lang="en-GB" altLang="en-US" noProof="0"/>
          </a:p>
        </p:txBody>
      </p:sp>
      <p:sp>
        <p:nvSpPr>
          <p:cNvPr id="106504" name="Rectangle 8"/>
          <p:cNvSpPr>
            <a:spLocks noGrp="1" noChangeArrowheads="1"/>
          </p:cNvSpPr>
          <p:nvPr>
            <p:ph type="ctrTitle"/>
          </p:nvPr>
        </p:nvSpPr>
        <p:spPr>
          <a:xfrm>
            <a:off x="395288" y="3716338"/>
            <a:ext cx="8353425"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4067944" y="6381328"/>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4F7A293-41A2-4B57-99FD-064DA9DDD01F}" type="datetime1">
              <a:rPr lang="en-GB" smtClean="0"/>
              <a:t>20/05/2021</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US" altLang="en-US"/>
              <a:t>MPS Input to MO v2 Discussions</a:t>
            </a:r>
            <a:endParaRPr lang="en-GB" altLang="en-US"/>
          </a:p>
        </p:txBody>
      </p:sp>
      <p:sp>
        <p:nvSpPr>
          <p:cNvPr id="8"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65900CEC-3363-4AB5-BD53-7A2D49A7352F}" type="datetime1">
              <a:rPr lang="en-GB" smtClean="0"/>
              <a:t>20/05/2021</a:t>
            </a:fld>
            <a:endParaRPr lang="en-GB" dirty="0"/>
          </a:p>
        </p:txBody>
      </p:sp>
    </p:spTree>
    <p:extLst>
      <p:ext uri="{BB962C8B-B14F-4D97-AF65-F5344CB8AC3E}">
        <p14:creationId xmlns:p14="http://schemas.microsoft.com/office/powerpoint/2010/main" val="2314800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79388" y="836613"/>
            <a:ext cx="4351337"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83125" y="836613"/>
            <a:ext cx="4352925"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US" altLang="en-US"/>
              <a:t>MPS Input to MO v2 Discussions</a:t>
            </a:r>
            <a:endParaRPr lang="en-GB" altLang="en-US"/>
          </a:p>
        </p:txBody>
      </p:sp>
      <p:sp>
        <p:nvSpPr>
          <p:cNvPr id="6" name="Date Placeholder 1"/>
          <p:cNvSpPr>
            <a:spLocks noGrp="1"/>
          </p:cNvSpPr>
          <p:nvPr>
            <p:ph type="dt" sz="half" idx="11"/>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512F9E31-44CE-465E-B8F6-796A6CD08C62}" type="datetime1">
              <a:rPr lang="en-GB" smtClean="0"/>
              <a:t>20/05/2021</a:t>
            </a:fld>
            <a:endParaRPr lang="en-GB" dirty="0"/>
          </a:p>
        </p:txBody>
      </p:sp>
    </p:spTree>
    <p:extLst>
      <p:ext uri="{BB962C8B-B14F-4D97-AF65-F5344CB8AC3E}">
        <p14:creationId xmlns:p14="http://schemas.microsoft.com/office/powerpoint/2010/main" val="16885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US" altLang="en-US"/>
              <a:t>MPS Input to MO v2 Discussions</a:t>
            </a:r>
            <a:endParaRPr lang="en-GB" altLang="en-US"/>
          </a:p>
        </p:txBody>
      </p:sp>
      <p:sp>
        <p:nvSpPr>
          <p:cNvPr id="4"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67EC8ADC-057B-4A81-A133-625760F78954}" type="datetime1">
              <a:rPr lang="en-GB" smtClean="0"/>
              <a:t>20/05/2021</a:t>
            </a:fld>
            <a:endParaRPr lang="en-GB" dirty="0"/>
          </a:p>
        </p:txBody>
      </p:sp>
    </p:spTree>
    <p:extLst>
      <p:ext uri="{BB962C8B-B14F-4D97-AF65-F5344CB8AC3E}">
        <p14:creationId xmlns:p14="http://schemas.microsoft.com/office/powerpoint/2010/main" val="3412098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97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2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US" altLang="en-US"/>
              <a:t>MPS Input to MO v2 Discussions</a:t>
            </a:r>
            <a:endParaRPr lang="en-GB" altLang="en-US"/>
          </a:p>
        </p:txBody>
      </p:sp>
      <p:sp>
        <p:nvSpPr>
          <p:cNvPr id="5" name="Date Placeholder 1"/>
          <p:cNvSpPr>
            <a:spLocks noGrp="1"/>
          </p:cNvSpPr>
          <p:nvPr>
            <p:ph type="dt" sz="half" idx="2"/>
          </p:nvPr>
        </p:nvSpPr>
        <p:spPr>
          <a:xfrm>
            <a:off x="7668345" y="6487319"/>
            <a:ext cx="1008111"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F1D8AEE6-D2C3-4F01-8D3F-4DA45EDAA5C9}" type="datetime1">
              <a:rPr lang="en-GB" smtClean="0"/>
              <a:t>20/05/2021</a:t>
            </a:fld>
            <a:endParaRPr lang="en-GB" dirty="0"/>
          </a:p>
        </p:txBody>
      </p:sp>
    </p:spTree>
    <p:extLst>
      <p:ext uri="{BB962C8B-B14F-4D97-AF65-F5344CB8AC3E}">
        <p14:creationId xmlns:p14="http://schemas.microsoft.com/office/powerpoint/2010/main" val="2300043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179388" y="836613"/>
            <a:ext cx="8856662"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179512" y="6491547"/>
            <a:ext cx="7416824"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US" altLang="en-US"/>
              <a:t>MPS Input to MO v2 Discussions</a:t>
            </a:r>
            <a:endParaRPr lang="en-GB" altLang="en-US" dirty="0"/>
          </a:p>
        </p:txBody>
      </p:sp>
      <p:sp>
        <p:nvSpPr>
          <p:cNvPr id="105477" name="Text Box 5"/>
          <p:cNvSpPr txBox="1">
            <a:spLocks noChangeArrowheads="1"/>
          </p:cNvSpPr>
          <p:nvPr/>
        </p:nvSpPr>
        <p:spPr bwMode="auto">
          <a:xfrm>
            <a:off x="8604768" y="6491547"/>
            <a:ext cx="431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fld id="{F8E4E667-8BBB-4D3E-951B-EE1E7F0C8C94}" type="slidenum">
              <a:rPr lang="en-GB" altLang="en-US" sz="1200" b="0">
                <a:solidFill>
                  <a:srgbClr val="136798"/>
                </a:solidFill>
                <a:latin typeface="Arial" panose="020B0604020202020204" pitchFamily="34" charset="0"/>
                <a:cs typeface="Arial" panose="020B0604020202020204" pitchFamily="34" charset="0"/>
              </a:rPr>
              <a:pPr algn="r">
                <a:spcBef>
                  <a:spcPct val="50000"/>
                </a:spcBef>
              </a:pPr>
              <a:t>‹#›</a:t>
            </a:fld>
            <a:endParaRPr lang="en-GB" altLang="en-US" sz="1200" b="0" dirty="0">
              <a:solidFill>
                <a:srgbClr val="136798"/>
              </a:solidFill>
              <a:latin typeface="Arial" panose="020B0604020202020204" pitchFamily="34" charset="0"/>
              <a:cs typeface="Arial" panose="020B0604020202020204" pitchFamily="34" charset="0"/>
            </a:endParaRPr>
          </a:p>
        </p:txBody>
      </p:sp>
      <p:sp>
        <p:nvSpPr>
          <p:cNvPr id="105478" name="Rectangle 6"/>
          <p:cNvSpPr>
            <a:spLocks noGrp="1" noChangeArrowheads="1"/>
          </p:cNvSpPr>
          <p:nvPr>
            <p:ph type="title"/>
          </p:nvPr>
        </p:nvSpPr>
        <p:spPr bwMode="auto">
          <a:xfrm>
            <a:off x="179388" y="188913"/>
            <a:ext cx="7272932"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2771775" y="4941888"/>
            <a:ext cx="1152525"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39451" y="188640"/>
            <a:ext cx="1439863"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9144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a:p>
        </p:txBody>
      </p:sp>
      <p:sp>
        <p:nvSpPr>
          <p:cNvPr id="10" name="Date Placeholder 1"/>
          <p:cNvSpPr>
            <a:spLocks noGrp="1"/>
          </p:cNvSpPr>
          <p:nvPr>
            <p:ph type="dt" sz="half" idx="2"/>
          </p:nvPr>
        </p:nvSpPr>
        <p:spPr>
          <a:xfrm>
            <a:off x="7668344" y="6482816"/>
            <a:ext cx="949581"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25BF391A-507D-4708-8131-64CA0D0FC9C6}" type="datetime1">
              <a:rPr lang="en-GB" smtClean="0"/>
              <a:t>20/05/2021</a:t>
            </a:fld>
            <a:endParaRPr lang="en-GB" dirty="0"/>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4" r:id="rId3"/>
    <p:sldLayoutId id="2147483656" r:id="rId4"/>
    <p:sldLayoutId id="2147483657" r:id="rId5"/>
    <p:sldLayoutId id="2147483653"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60" name="Rectangle 20"/>
          <p:cNvSpPr>
            <a:spLocks noGrp="1" noChangeArrowheads="1"/>
          </p:cNvSpPr>
          <p:nvPr>
            <p:ph type="subTitle" idx="1"/>
          </p:nvPr>
        </p:nvSpPr>
        <p:spPr/>
        <p:txBody>
          <a:bodyPr/>
          <a:lstStyle/>
          <a:p>
            <a:r>
              <a:rPr lang="en-GB" altLang="en-US" dirty="0"/>
              <a:t>MO Objects and Object References, Polymorphism</a:t>
            </a:r>
          </a:p>
          <a:p>
            <a:r>
              <a:rPr lang="en-GB" altLang="en-US" b="0" dirty="0"/>
              <a:t>Roger Thompson ESA</a:t>
            </a:r>
          </a:p>
        </p:txBody>
      </p:sp>
      <p:sp>
        <p:nvSpPr>
          <p:cNvPr id="35859" name="Rectangle 19"/>
          <p:cNvSpPr>
            <a:spLocks noGrp="1" noChangeArrowheads="1"/>
          </p:cNvSpPr>
          <p:nvPr>
            <p:ph type="ctrTitle"/>
          </p:nvPr>
        </p:nvSpPr>
        <p:spPr>
          <a:xfrm>
            <a:off x="395288" y="3357563"/>
            <a:ext cx="8353425" cy="1152525"/>
          </a:xfrm>
        </p:spPr>
        <p:txBody>
          <a:bodyPr/>
          <a:lstStyle/>
          <a:p>
            <a:r>
              <a:rPr lang="en-GB" altLang="en-US" dirty="0"/>
              <a:t>MPS Issues for MO v2 (updated)</a:t>
            </a:r>
          </a:p>
        </p:txBody>
      </p:sp>
      <p:sp>
        <p:nvSpPr>
          <p:cNvPr id="2" name="Date Placeholder 1"/>
          <p:cNvSpPr>
            <a:spLocks noGrp="1"/>
          </p:cNvSpPr>
          <p:nvPr>
            <p:ph type="dt" sz="half" idx="2"/>
          </p:nvPr>
        </p:nvSpPr>
        <p:spPr/>
        <p:txBody>
          <a:bodyPr/>
          <a:lstStyle/>
          <a:p>
            <a:fld id="{B4A62157-5F63-4AD2-B549-DB1B26D4769F}" type="datetime1">
              <a:rPr lang="en-GB" smtClean="0"/>
              <a:t>20/05/2021</a:t>
            </a:fld>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5E73A-A8A9-44D8-9EE6-1A58A23D953F}"/>
              </a:ext>
            </a:extLst>
          </p:cNvPr>
          <p:cNvSpPr>
            <a:spLocks noGrp="1"/>
          </p:cNvSpPr>
          <p:nvPr>
            <p:ph type="title"/>
          </p:nvPr>
        </p:nvSpPr>
        <p:spPr/>
        <p:txBody>
          <a:bodyPr/>
          <a:lstStyle/>
          <a:p>
            <a:r>
              <a:rPr lang="en-US" dirty="0"/>
              <a:t>Polymorphism</a:t>
            </a:r>
            <a:endParaRPr lang="en-GB" dirty="0"/>
          </a:p>
        </p:txBody>
      </p:sp>
      <p:sp>
        <p:nvSpPr>
          <p:cNvPr id="3" name="Content Placeholder 2">
            <a:extLst>
              <a:ext uri="{FF2B5EF4-FFF2-40B4-BE49-F238E27FC236}">
                <a16:creationId xmlns:a16="http://schemas.microsoft.com/office/drawing/2014/main" id="{0FA47A34-87F0-4213-B2E6-73B0B5E61D8B}"/>
              </a:ext>
            </a:extLst>
          </p:cNvPr>
          <p:cNvSpPr>
            <a:spLocks noGrp="1"/>
          </p:cNvSpPr>
          <p:nvPr>
            <p:ph idx="1"/>
          </p:nvPr>
        </p:nvSpPr>
        <p:spPr/>
        <p:txBody>
          <a:bodyPr/>
          <a:lstStyle/>
          <a:p>
            <a:r>
              <a:rPr lang="en-US" dirty="0"/>
              <a:t>In addition to the issue on MAL Attributes (Object References), MPS has other composite data types that are polymorphic in Information Model.  To avoid complexity in representing these in MAL messages, the restriction on Polymorphism should be removed.</a:t>
            </a:r>
          </a:p>
          <a:p>
            <a:endParaRPr lang="en-US" dirty="0"/>
          </a:p>
          <a:p>
            <a:r>
              <a:rPr lang="en-US" dirty="0"/>
              <a:t>Conclusion: </a:t>
            </a:r>
          </a:p>
          <a:p>
            <a:pPr lvl="1"/>
            <a:r>
              <a:rPr lang="en-US" dirty="0"/>
              <a:t>Restriction on Polymorphic composite types to be removed</a:t>
            </a:r>
          </a:p>
          <a:p>
            <a:pPr lvl="1"/>
            <a:r>
              <a:rPr lang="en-US" dirty="0"/>
              <a:t>Does not require Abstract Types to have an SFP</a:t>
            </a:r>
          </a:p>
        </p:txBody>
      </p:sp>
      <p:sp>
        <p:nvSpPr>
          <p:cNvPr id="4" name="Footer Placeholder 3">
            <a:extLst>
              <a:ext uri="{FF2B5EF4-FFF2-40B4-BE49-F238E27FC236}">
                <a16:creationId xmlns:a16="http://schemas.microsoft.com/office/drawing/2014/main" id="{B096CE7F-4FB2-4529-9503-888351441A00}"/>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00CA9F19-EA55-4E0B-9B70-353F46034B4C}"/>
              </a:ext>
            </a:extLst>
          </p:cNvPr>
          <p:cNvSpPr>
            <a:spLocks noGrp="1"/>
          </p:cNvSpPr>
          <p:nvPr>
            <p:ph type="dt" sz="half" idx="2"/>
          </p:nvPr>
        </p:nvSpPr>
        <p:spPr/>
        <p:txBody>
          <a:bodyPr/>
          <a:lstStyle/>
          <a:p>
            <a:fld id="{65900CEC-3363-4AB5-BD53-7A2D49A7352F}" type="datetime1">
              <a:rPr lang="en-GB" smtClean="0"/>
              <a:t>20/05/2021</a:t>
            </a:fld>
            <a:endParaRPr lang="en-GB" dirty="0"/>
          </a:p>
        </p:txBody>
      </p:sp>
    </p:spTree>
    <p:extLst>
      <p:ext uri="{BB962C8B-B14F-4D97-AF65-F5344CB8AC3E}">
        <p14:creationId xmlns:p14="http://schemas.microsoft.com/office/powerpoint/2010/main" val="130299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98543-56CC-43ED-955F-52F6836F5A23}"/>
              </a:ext>
            </a:extLst>
          </p:cNvPr>
          <p:cNvSpPr>
            <a:spLocks noGrp="1"/>
          </p:cNvSpPr>
          <p:nvPr>
            <p:ph type="title"/>
          </p:nvPr>
        </p:nvSpPr>
        <p:spPr/>
        <p:txBody>
          <a:bodyPr/>
          <a:lstStyle/>
          <a:p>
            <a:r>
              <a:rPr lang="en-US" dirty="0"/>
              <a:t>MO Object Patterns</a:t>
            </a:r>
            <a:endParaRPr lang="en-GB" dirty="0"/>
          </a:p>
        </p:txBody>
      </p:sp>
      <p:sp>
        <p:nvSpPr>
          <p:cNvPr id="3" name="Content Placeholder 2">
            <a:extLst>
              <a:ext uri="{FF2B5EF4-FFF2-40B4-BE49-F238E27FC236}">
                <a16:creationId xmlns:a16="http://schemas.microsoft.com/office/drawing/2014/main" id="{F3F780CF-A60C-46B6-868D-99A51ED75B66}"/>
              </a:ext>
            </a:extLst>
          </p:cNvPr>
          <p:cNvSpPr>
            <a:spLocks noGrp="1"/>
          </p:cNvSpPr>
          <p:nvPr>
            <p:ph idx="1"/>
          </p:nvPr>
        </p:nvSpPr>
        <p:spPr/>
        <p:txBody>
          <a:bodyPr/>
          <a:lstStyle/>
          <a:p>
            <a:r>
              <a:rPr lang="en-US" dirty="0"/>
              <a:t>MPS has identified 3 Object Patterns that we believe will be common to many services:</a:t>
            </a:r>
          </a:p>
          <a:p>
            <a:pPr lvl="1">
              <a:buFont typeface="+mj-lt"/>
              <a:buAutoNum type="arabicPeriod"/>
            </a:pPr>
            <a:r>
              <a:rPr lang="en-US" dirty="0"/>
              <a:t>MO Static Item:  a data item that contains only static attributes defined in configuration data.  There may be multiple Versions corresponding to changes in that configuration data, but there are no dynamic updates to attributes at run-time.</a:t>
            </a:r>
          </a:p>
          <a:p>
            <a:pPr lvl="2"/>
            <a:r>
              <a:rPr lang="en-US" dirty="0" err="1"/>
              <a:t>MPSSystemConfig</a:t>
            </a:r>
            <a:endParaRPr lang="en-US" dirty="0"/>
          </a:p>
          <a:p>
            <a:pPr lvl="1">
              <a:buFont typeface="+mj-lt"/>
              <a:buAutoNum type="arabicPeriod"/>
            </a:pPr>
            <a:r>
              <a:rPr lang="en-US" dirty="0"/>
              <a:t>MO State: a data item which has both static and dynamic attributes, the static part typically being defined in configuration data.  There may be multiple Versions corresponding to changes in that configuration, and there are dynamic updates to attributes at run-time (e.g. state or value), but there is only one copy or instance of the data item at run-time.</a:t>
            </a:r>
          </a:p>
          <a:p>
            <a:pPr lvl="2"/>
            <a:r>
              <a:rPr lang="en-US" dirty="0"/>
              <a:t>Planning Resource, Plan  (or an M&amp;C Parameter)</a:t>
            </a:r>
          </a:p>
          <a:p>
            <a:pPr lvl="1">
              <a:buFont typeface="+mj-lt"/>
              <a:buAutoNum type="arabicPeriod"/>
            </a:pPr>
            <a:r>
              <a:rPr lang="en-US" dirty="0"/>
              <a:t>MO Instance: a data item which has both a static </a:t>
            </a:r>
            <a:r>
              <a:rPr lang="en-US" i="1" dirty="0"/>
              <a:t>definition</a:t>
            </a:r>
            <a:r>
              <a:rPr lang="en-US" dirty="0"/>
              <a:t> and multiple run-time invocations (copies or </a:t>
            </a:r>
            <a:r>
              <a:rPr lang="en-US" i="1" dirty="0"/>
              <a:t>instances</a:t>
            </a:r>
            <a:r>
              <a:rPr lang="en-US" dirty="0"/>
              <a:t>), each of which has both static and dynamic attributes.  The definition may have multiple versions; and there are dynamic updates to the instances.</a:t>
            </a:r>
          </a:p>
          <a:p>
            <a:pPr lvl="2"/>
            <a:r>
              <a:rPr lang="en-US" dirty="0"/>
              <a:t>Planning Request, Planning Activity, Planning Event (or an M&amp;C Action)</a:t>
            </a:r>
            <a:endParaRPr lang="en-GB" dirty="0"/>
          </a:p>
        </p:txBody>
      </p:sp>
      <p:sp>
        <p:nvSpPr>
          <p:cNvPr id="4" name="Footer Placeholder 3">
            <a:extLst>
              <a:ext uri="{FF2B5EF4-FFF2-40B4-BE49-F238E27FC236}">
                <a16:creationId xmlns:a16="http://schemas.microsoft.com/office/drawing/2014/main" id="{592A8B9C-C50D-429C-BE61-28EA7BEA9AA8}"/>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D11B8C2A-9E2E-4782-9AA7-330FA381EBA8}"/>
              </a:ext>
            </a:extLst>
          </p:cNvPr>
          <p:cNvSpPr>
            <a:spLocks noGrp="1"/>
          </p:cNvSpPr>
          <p:nvPr>
            <p:ph type="dt" sz="half" idx="2"/>
          </p:nvPr>
        </p:nvSpPr>
        <p:spPr/>
        <p:txBody>
          <a:bodyPr/>
          <a:lstStyle/>
          <a:p>
            <a:fld id="{7EB75813-7681-4785-8C22-0BA13EF202DF}" type="datetime1">
              <a:rPr lang="en-GB" smtClean="0"/>
              <a:t>20/05/2021</a:t>
            </a:fld>
            <a:endParaRPr lang="en-GB" dirty="0"/>
          </a:p>
        </p:txBody>
      </p:sp>
    </p:spTree>
    <p:extLst>
      <p:ext uri="{BB962C8B-B14F-4D97-AF65-F5344CB8AC3E}">
        <p14:creationId xmlns:p14="http://schemas.microsoft.com/office/powerpoint/2010/main" val="271237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9D547-B402-4830-B8A7-6C1E040942C0}"/>
              </a:ext>
            </a:extLst>
          </p:cNvPr>
          <p:cNvSpPr>
            <a:spLocks noGrp="1"/>
          </p:cNvSpPr>
          <p:nvPr>
            <p:ph type="title"/>
          </p:nvPr>
        </p:nvSpPr>
        <p:spPr/>
        <p:txBody>
          <a:bodyPr/>
          <a:lstStyle/>
          <a:p>
            <a:r>
              <a:rPr lang="en-US" dirty="0"/>
              <a:t>MO Object Patterns</a:t>
            </a:r>
            <a:endParaRPr lang="en-GB" dirty="0"/>
          </a:p>
        </p:txBody>
      </p:sp>
      <p:sp>
        <p:nvSpPr>
          <p:cNvPr id="4" name="Footer Placeholder 3">
            <a:extLst>
              <a:ext uri="{FF2B5EF4-FFF2-40B4-BE49-F238E27FC236}">
                <a16:creationId xmlns:a16="http://schemas.microsoft.com/office/drawing/2014/main" id="{A0466C15-5EA2-4EB9-979C-539F9897806A}"/>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0F850810-7442-4E9A-A468-321DF10C6832}"/>
              </a:ext>
            </a:extLst>
          </p:cNvPr>
          <p:cNvSpPr>
            <a:spLocks noGrp="1"/>
          </p:cNvSpPr>
          <p:nvPr>
            <p:ph type="dt" sz="half" idx="2"/>
          </p:nvPr>
        </p:nvSpPr>
        <p:spPr/>
        <p:txBody>
          <a:bodyPr/>
          <a:lstStyle/>
          <a:p>
            <a:fld id="{78338284-9754-4AA2-8801-A69F26802320}" type="datetime1">
              <a:rPr lang="en-GB" smtClean="0"/>
              <a:t>20/05/2021</a:t>
            </a:fld>
            <a:endParaRPr lang="en-GB" dirty="0"/>
          </a:p>
        </p:txBody>
      </p:sp>
      <p:pic>
        <p:nvPicPr>
          <p:cNvPr id="2051" name="Picture 40">
            <a:extLst>
              <a:ext uri="{FF2B5EF4-FFF2-40B4-BE49-F238E27FC236}">
                <a16:creationId xmlns:a16="http://schemas.microsoft.com/office/drawing/2014/main" id="{D63CF042-28EC-4BEF-9800-1D81295801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0" y="907786"/>
            <a:ext cx="3744418" cy="1646037"/>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41">
            <a:extLst>
              <a:ext uri="{FF2B5EF4-FFF2-40B4-BE49-F238E27FC236}">
                <a16:creationId xmlns:a16="http://schemas.microsoft.com/office/drawing/2014/main" id="{FDA54BB2-6B25-44E9-B916-34C70B7D9D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0" y="2608930"/>
            <a:ext cx="5780852" cy="1653448"/>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42">
            <a:extLst>
              <a:ext uri="{FF2B5EF4-FFF2-40B4-BE49-F238E27FC236}">
                <a16:creationId xmlns:a16="http://schemas.microsoft.com/office/drawing/2014/main" id="{0B28F64A-F147-47A6-AE15-AA636F74A7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0" y="4293099"/>
            <a:ext cx="7809815" cy="212767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extLst>
              <a:ext uri="{FF2B5EF4-FFF2-40B4-BE49-F238E27FC236}">
                <a16:creationId xmlns:a16="http://schemas.microsoft.com/office/drawing/2014/main" id="{3FD0D0B4-9D83-4297-AFFA-6B0342879DF1}"/>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5">
            <a:extLst>
              <a:ext uri="{FF2B5EF4-FFF2-40B4-BE49-F238E27FC236}">
                <a16:creationId xmlns:a16="http://schemas.microsoft.com/office/drawing/2014/main" id="{D7C97D71-61D3-4DB7-A4FB-C8524A559517}"/>
              </a:ext>
            </a:extLst>
          </p:cNvPr>
          <p:cNvSpPr>
            <a:spLocks noChangeArrowheads="1"/>
          </p:cNvSpPr>
          <p:nvPr/>
        </p:nvSpPr>
        <p:spPr bwMode="auto">
          <a:xfrm>
            <a:off x="0" y="18573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6">
            <a:extLst>
              <a:ext uri="{FF2B5EF4-FFF2-40B4-BE49-F238E27FC236}">
                <a16:creationId xmlns:a16="http://schemas.microsoft.com/office/drawing/2014/main" id="{56BEF3E2-3AA9-4B26-B667-98360DD793B0}"/>
              </a:ext>
            </a:extLst>
          </p:cNvPr>
          <p:cNvSpPr>
            <a:spLocks noChangeArrowheads="1"/>
          </p:cNvSpPr>
          <p:nvPr/>
        </p:nvSpPr>
        <p:spPr bwMode="auto">
          <a:xfrm>
            <a:off x="0" y="3124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9" name="Rectangle 7">
            <a:extLst>
              <a:ext uri="{FF2B5EF4-FFF2-40B4-BE49-F238E27FC236}">
                <a16:creationId xmlns:a16="http://schemas.microsoft.com/office/drawing/2014/main" id="{B0BC094C-6DC8-4FF9-B9EB-CCFD4D21BA49}"/>
              </a:ext>
            </a:extLst>
          </p:cNvPr>
          <p:cNvSpPr>
            <a:spLocks noChangeArrowheads="1"/>
          </p:cNvSpPr>
          <p:nvPr/>
        </p:nvSpPr>
        <p:spPr bwMode="auto">
          <a:xfrm>
            <a:off x="0" y="4743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738633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B4EA-7F75-48BE-A269-07423B69664D}"/>
              </a:ext>
            </a:extLst>
          </p:cNvPr>
          <p:cNvSpPr>
            <a:spLocks noGrp="1"/>
          </p:cNvSpPr>
          <p:nvPr>
            <p:ph type="title"/>
          </p:nvPr>
        </p:nvSpPr>
        <p:spPr/>
        <p:txBody>
          <a:bodyPr/>
          <a:lstStyle/>
          <a:p>
            <a:r>
              <a:rPr lang="en-GB" dirty="0"/>
              <a:t>MO Object Patterns: Elements</a:t>
            </a:r>
          </a:p>
        </p:txBody>
      </p:sp>
      <p:sp>
        <p:nvSpPr>
          <p:cNvPr id="5" name="Content Placeholder 4">
            <a:extLst>
              <a:ext uri="{FF2B5EF4-FFF2-40B4-BE49-F238E27FC236}">
                <a16:creationId xmlns:a16="http://schemas.microsoft.com/office/drawing/2014/main" id="{317E499F-A3F8-4AF1-8E2D-5B4B3B4A7B1B}"/>
              </a:ext>
            </a:extLst>
          </p:cNvPr>
          <p:cNvSpPr>
            <a:spLocks noGrp="1"/>
          </p:cNvSpPr>
          <p:nvPr>
            <p:ph idx="1"/>
          </p:nvPr>
        </p:nvSpPr>
        <p:spPr/>
        <p:txBody>
          <a:bodyPr/>
          <a:lstStyle/>
          <a:p>
            <a:r>
              <a:rPr lang="en-GB" dirty="0"/>
              <a:t>Each Service specialises the relevant elements of the pattern for a Data Item:</a:t>
            </a:r>
          </a:p>
          <a:p>
            <a:pPr lvl="1"/>
            <a:r>
              <a:rPr lang="en-GB" dirty="0"/>
              <a:t>Definition: configuration data (static attributes) and optionally dynamic state/value.  This is an MO Object, relevant for all patterns.</a:t>
            </a:r>
          </a:p>
          <a:p>
            <a:pPr lvl="1"/>
            <a:r>
              <a:rPr lang="en-GB" dirty="0"/>
              <a:t>Instance:  dynamic invocation (static and dynamic attributes).  This is an MO Object, relevant only to Instance pattern.</a:t>
            </a:r>
          </a:p>
          <a:p>
            <a:pPr lvl="1"/>
            <a:r>
              <a:rPr lang="en-GB" dirty="0"/>
              <a:t>Update: reporting of changes to dynamic attributes (state/value).  This is not an MO Object, but a service data structure used in Request or Pub/Sub operation to report current state.  Applies to State and Instance patterns.</a:t>
            </a:r>
          </a:p>
          <a:p>
            <a:pPr lvl="1"/>
            <a:r>
              <a:rPr lang="en-GB" dirty="0"/>
              <a:t>Details:  a data structure used to specify the information needed to create an Instance from a Definition, relevant only to Instance pattern.  For example </a:t>
            </a:r>
            <a:r>
              <a:rPr lang="en-GB" dirty="0" err="1"/>
              <a:t>ActivityDetails</a:t>
            </a:r>
            <a:r>
              <a:rPr lang="en-GB" dirty="0"/>
              <a:t> may be included in an </a:t>
            </a:r>
            <a:r>
              <a:rPr lang="en-GB" dirty="0" err="1"/>
              <a:t>ActivityDefinition</a:t>
            </a:r>
            <a:r>
              <a:rPr lang="en-GB" dirty="0"/>
              <a:t> to specify child activities; or in a </a:t>
            </a:r>
            <a:r>
              <a:rPr lang="en-GB" dirty="0" err="1"/>
              <a:t>RequestInstance</a:t>
            </a:r>
            <a:r>
              <a:rPr lang="en-GB" dirty="0"/>
              <a:t> to request the inclusion of activities in a plan.</a:t>
            </a:r>
          </a:p>
        </p:txBody>
      </p:sp>
      <p:sp>
        <p:nvSpPr>
          <p:cNvPr id="3" name="Footer Placeholder 2">
            <a:extLst>
              <a:ext uri="{FF2B5EF4-FFF2-40B4-BE49-F238E27FC236}">
                <a16:creationId xmlns:a16="http://schemas.microsoft.com/office/drawing/2014/main" id="{61F139F5-D669-4109-B0EE-1CBC6182787C}"/>
              </a:ext>
            </a:extLst>
          </p:cNvPr>
          <p:cNvSpPr>
            <a:spLocks noGrp="1"/>
          </p:cNvSpPr>
          <p:nvPr>
            <p:ph type="ftr" sz="quarter" idx="10"/>
          </p:nvPr>
        </p:nvSpPr>
        <p:spPr/>
        <p:txBody>
          <a:bodyPr/>
          <a:lstStyle/>
          <a:p>
            <a:r>
              <a:rPr lang="en-GB" altLang="en-US" dirty="0"/>
              <a:t>MPS Input to MO v2 Discussions</a:t>
            </a:r>
          </a:p>
        </p:txBody>
      </p:sp>
      <p:sp>
        <p:nvSpPr>
          <p:cNvPr id="4" name="Date Placeholder 3">
            <a:extLst>
              <a:ext uri="{FF2B5EF4-FFF2-40B4-BE49-F238E27FC236}">
                <a16:creationId xmlns:a16="http://schemas.microsoft.com/office/drawing/2014/main" id="{B52C8623-14CE-4970-AF9E-2E164603E8E1}"/>
              </a:ext>
            </a:extLst>
          </p:cNvPr>
          <p:cNvSpPr>
            <a:spLocks noGrp="1"/>
          </p:cNvSpPr>
          <p:nvPr>
            <p:ph type="dt" sz="half" idx="2"/>
          </p:nvPr>
        </p:nvSpPr>
        <p:spPr/>
        <p:txBody>
          <a:bodyPr/>
          <a:lstStyle/>
          <a:p>
            <a:fld id="{67EC8ADC-057B-4A81-A133-625760F78954}" type="datetime1">
              <a:rPr lang="en-GB" smtClean="0"/>
              <a:t>20/05/2021</a:t>
            </a:fld>
            <a:endParaRPr lang="en-GB" dirty="0"/>
          </a:p>
        </p:txBody>
      </p:sp>
    </p:spTree>
    <p:extLst>
      <p:ext uri="{BB962C8B-B14F-4D97-AF65-F5344CB8AC3E}">
        <p14:creationId xmlns:p14="http://schemas.microsoft.com/office/powerpoint/2010/main" val="3259958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AA801-CDB7-4A14-9AD8-961FDFA30918}"/>
              </a:ext>
            </a:extLst>
          </p:cNvPr>
          <p:cNvSpPr>
            <a:spLocks noGrp="1"/>
          </p:cNvSpPr>
          <p:nvPr>
            <p:ph type="title"/>
          </p:nvPr>
        </p:nvSpPr>
        <p:spPr/>
        <p:txBody>
          <a:bodyPr/>
          <a:lstStyle/>
          <a:p>
            <a:r>
              <a:rPr lang="en-US" dirty="0"/>
              <a:t>MPS MO Objects</a:t>
            </a:r>
            <a:endParaRPr lang="en-GB" dirty="0"/>
          </a:p>
        </p:txBody>
      </p:sp>
      <p:sp>
        <p:nvSpPr>
          <p:cNvPr id="3" name="Footer Placeholder 2">
            <a:extLst>
              <a:ext uri="{FF2B5EF4-FFF2-40B4-BE49-F238E27FC236}">
                <a16:creationId xmlns:a16="http://schemas.microsoft.com/office/drawing/2014/main" id="{D7896666-7544-4669-AD1A-223F1D14C45A}"/>
              </a:ext>
            </a:extLst>
          </p:cNvPr>
          <p:cNvSpPr>
            <a:spLocks noGrp="1"/>
          </p:cNvSpPr>
          <p:nvPr>
            <p:ph type="ftr" sz="quarter" idx="10"/>
          </p:nvPr>
        </p:nvSpPr>
        <p:spPr/>
        <p:txBody>
          <a:bodyPr/>
          <a:lstStyle/>
          <a:p>
            <a:r>
              <a:rPr lang="en-US" altLang="en-US"/>
              <a:t>MPS Input to MO v2 Discussions</a:t>
            </a:r>
            <a:endParaRPr lang="en-GB" altLang="en-US"/>
          </a:p>
        </p:txBody>
      </p:sp>
      <p:sp>
        <p:nvSpPr>
          <p:cNvPr id="4" name="Date Placeholder 3">
            <a:extLst>
              <a:ext uri="{FF2B5EF4-FFF2-40B4-BE49-F238E27FC236}">
                <a16:creationId xmlns:a16="http://schemas.microsoft.com/office/drawing/2014/main" id="{6AFDB155-7C12-4413-A958-8D795E4F9FE9}"/>
              </a:ext>
            </a:extLst>
          </p:cNvPr>
          <p:cNvSpPr>
            <a:spLocks noGrp="1"/>
          </p:cNvSpPr>
          <p:nvPr>
            <p:ph type="dt" sz="half" idx="2"/>
          </p:nvPr>
        </p:nvSpPr>
        <p:spPr/>
        <p:txBody>
          <a:bodyPr/>
          <a:lstStyle/>
          <a:p>
            <a:fld id="{1CE1C969-504D-4EAA-AE95-92C385CED367}" type="datetime1">
              <a:rPr lang="en-GB" smtClean="0"/>
              <a:t>20/05/2021</a:t>
            </a:fld>
            <a:endParaRPr lang="en-GB" dirty="0"/>
          </a:p>
        </p:txBody>
      </p:sp>
      <p:pic>
        <p:nvPicPr>
          <p:cNvPr id="4097" name="Picture 13">
            <a:extLst>
              <a:ext uri="{FF2B5EF4-FFF2-40B4-BE49-F238E27FC236}">
                <a16:creationId xmlns:a16="http://schemas.microsoft.com/office/drawing/2014/main" id="{CE483113-FE6F-4E0B-BAEA-86DEBB840A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960" y="1268760"/>
            <a:ext cx="7616456" cy="4676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2336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A5E-9AC9-4D6C-B9BF-6849B8B8F900}"/>
              </a:ext>
            </a:extLst>
          </p:cNvPr>
          <p:cNvSpPr>
            <a:spLocks noGrp="1"/>
          </p:cNvSpPr>
          <p:nvPr>
            <p:ph type="title"/>
          </p:nvPr>
        </p:nvSpPr>
        <p:spPr/>
        <p:txBody>
          <a:bodyPr/>
          <a:lstStyle/>
          <a:p>
            <a:r>
              <a:rPr lang="en-US" dirty="0"/>
              <a:t>Example MO State: Plan</a:t>
            </a:r>
            <a:endParaRPr lang="en-GB" dirty="0"/>
          </a:p>
        </p:txBody>
      </p:sp>
      <p:sp>
        <p:nvSpPr>
          <p:cNvPr id="3" name="Footer Placeholder 2">
            <a:extLst>
              <a:ext uri="{FF2B5EF4-FFF2-40B4-BE49-F238E27FC236}">
                <a16:creationId xmlns:a16="http://schemas.microsoft.com/office/drawing/2014/main" id="{97C49EBC-5CA3-40DA-A9F5-50EB070A4272}"/>
              </a:ext>
            </a:extLst>
          </p:cNvPr>
          <p:cNvSpPr>
            <a:spLocks noGrp="1"/>
          </p:cNvSpPr>
          <p:nvPr>
            <p:ph type="ftr" sz="quarter" idx="10"/>
          </p:nvPr>
        </p:nvSpPr>
        <p:spPr/>
        <p:txBody>
          <a:bodyPr/>
          <a:lstStyle/>
          <a:p>
            <a:r>
              <a:rPr lang="en-US" altLang="en-US"/>
              <a:t>MPS Input to MO v2 Discussions</a:t>
            </a:r>
            <a:endParaRPr lang="en-GB" altLang="en-US"/>
          </a:p>
        </p:txBody>
      </p:sp>
      <p:sp>
        <p:nvSpPr>
          <p:cNvPr id="4" name="Date Placeholder 3">
            <a:extLst>
              <a:ext uri="{FF2B5EF4-FFF2-40B4-BE49-F238E27FC236}">
                <a16:creationId xmlns:a16="http://schemas.microsoft.com/office/drawing/2014/main" id="{BDECD65A-B605-4759-AF26-5ECCB109A520}"/>
              </a:ext>
            </a:extLst>
          </p:cNvPr>
          <p:cNvSpPr>
            <a:spLocks noGrp="1"/>
          </p:cNvSpPr>
          <p:nvPr>
            <p:ph type="dt" sz="half" idx="2"/>
          </p:nvPr>
        </p:nvSpPr>
        <p:spPr/>
        <p:txBody>
          <a:bodyPr/>
          <a:lstStyle/>
          <a:p>
            <a:fld id="{5FF4FB13-DBAE-4935-8FE9-4A556EAA55D7}" type="datetime1">
              <a:rPr lang="en-GB" smtClean="0"/>
              <a:t>20/05/2021</a:t>
            </a:fld>
            <a:endParaRPr lang="en-GB" dirty="0"/>
          </a:p>
        </p:txBody>
      </p:sp>
      <p:pic>
        <p:nvPicPr>
          <p:cNvPr id="6" name="Picture 5">
            <a:extLst>
              <a:ext uri="{FF2B5EF4-FFF2-40B4-BE49-F238E27FC236}">
                <a16:creationId xmlns:a16="http://schemas.microsoft.com/office/drawing/2014/main" id="{168BFFF3-4B2E-459C-B2B2-40847E0A20BE}"/>
              </a:ext>
            </a:extLst>
          </p:cNvPr>
          <p:cNvPicPr>
            <a:picLocks noChangeAspect="1"/>
          </p:cNvPicPr>
          <p:nvPr/>
        </p:nvPicPr>
        <p:blipFill>
          <a:blip r:embed="rId2"/>
          <a:stretch>
            <a:fillRect/>
          </a:stretch>
        </p:blipFill>
        <p:spPr>
          <a:xfrm>
            <a:off x="251520" y="908720"/>
            <a:ext cx="5000625" cy="3581400"/>
          </a:xfrm>
          <a:prstGeom prst="rect">
            <a:avLst/>
          </a:prstGeom>
        </p:spPr>
      </p:pic>
      <p:pic>
        <p:nvPicPr>
          <p:cNvPr id="15" name="Picture 14">
            <a:extLst>
              <a:ext uri="{FF2B5EF4-FFF2-40B4-BE49-F238E27FC236}">
                <a16:creationId xmlns:a16="http://schemas.microsoft.com/office/drawing/2014/main" id="{D2FF3712-DBB0-46FA-929F-BFB0AE41BCDC}"/>
              </a:ext>
            </a:extLst>
          </p:cNvPr>
          <p:cNvPicPr>
            <a:picLocks noChangeAspect="1"/>
          </p:cNvPicPr>
          <p:nvPr/>
        </p:nvPicPr>
        <p:blipFill>
          <a:blip r:embed="rId3"/>
          <a:stretch>
            <a:fillRect/>
          </a:stretch>
        </p:blipFill>
        <p:spPr>
          <a:xfrm>
            <a:off x="5623372" y="2281907"/>
            <a:ext cx="2390775" cy="1647825"/>
          </a:xfrm>
          <a:prstGeom prst="rect">
            <a:avLst/>
          </a:prstGeom>
        </p:spPr>
      </p:pic>
      <p:cxnSp>
        <p:nvCxnSpPr>
          <p:cNvPr id="17" name="Straight Arrow Connector 16">
            <a:extLst>
              <a:ext uri="{FF2B5EF4-FFF2-40B4-BE49-F238E27FC236}">
                <a16:creationId xmlns:a16="http://schemas.microsoft.com/office/drawing/2014/main" id="{994B0238-BE7B-4D8E-8756-0C397BADB48E}"/>
              </a:ext>
            </a:extLst>
          </p:cNvPr>
          <p:cNvCxnSpPr/>
          <p:nvPr/>
        </p:nvCxnSpPr>
        <p:spPr bwMode="auto">
          <a:xfrm flipH="1">
            <a:off x="3491880" y="2996952"/>
            <a:ext cx="2376264" cy="0"/>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E0C62C1D-29F8-43BF-9468-FF91FA934333}"/>
              </a:ext>
            </a:extLst>
          </p:cNvPr>
          <p:cNvSpPr txBox="1"/>
          <p:nvPr/>
        </p:nvSpPr>
        <p:spPr>
          <a:xfrm>
            <a:off x="3491880" y="2781508"/>
            <a:ext cx="242374" cy="215444"/>
          </a:xfrm>
          <a:prstGeom prst="rect">
            <a:avLst/>
          </a:prstGeom>
          <a:noFill/>
        </p:spPr>
        <p:txBody>
          <a:bodyPr wrap="square" rtlCol="0">
            <a:spAutoFit/>
          </a:bodyPr>
          <a:lstStyle/>
          <a:p>
            <a:r>
              <a:rPr lang="en-US" sz="800" b="0" dirty="0">
                <a:solidFill>
                  <a:schemeClr val="tx1"/>
                </a:solidFill>
                <a:latin typeface="Arial" panose="020B0604020202020204" pitchFamily="34" charset="0"/>
                <a:cs typeface="Arial" panose="020B0604020202020204" pitchFamily="34" charset="0"/>
              </a:rPr>
              <a:t>1</a:t>
            </a:r>
            <a:endParaRPr lang="en-GB" sz="800" b="0" dirty="0">
              <a:solidFill>
                <a:schemeClr val="tx1"/>
              </a:solidFill>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id="{D9125589-84CA-4470-9A2C-22A4809D4161}"/>
              </a:ext>
            </a:extLst>
          </p:cNvPr>
          <p:cNvSpPr txBox="1"/>
          <p:nvPr/>
        </p:nvSpPr>
        <p:spPr>
          <a:xfrm>
            <a:off x="5589546" y="2781508"/>
            <a:ext cx="371227" cy="215444"/>
          </a:xfrm>
          <a:prstGeom prst="rect">
            <a:avLst/>
          </a:prstGeom>
          <a:noFill/>
        </p:spPr>
        <p:txBody>
          <a:bodyPr wrap="square" rtlCol="0">
            <a:spAutoFit/>
          </a:bodyPr>
          <a:lstStyle/>
          <a:p>
            <a:r>
              <a:rPr lang="en-US" sz="800" b="0" dirty="0">
                <a:solidFill>
                  <a:schemeClr val="tx1"/>
                </a:solidFill>
                <a:latin typeface="Arial" panose="020B0604020202020204" pitchFamily="34" charset="0"/>
                <a:cs typeface="Arial" panose="020B0604020202020204" pitchFamily="34" charset="0"/>
              </a:rPr>
              <a:t>0..*</a:t>
            </a:r>
            <a:endParaRPr lang="en-GB" sz="80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5716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D3EFD-EA79-48E0-AEF5-9DEE25241263}"/>
              </a:ext>
            </a:extLst>
          </p:cNvPr>
          <p:cNvSpPr>
            <a:spLocks noGrp="1"/>
          </p:cNvSpPr>
          <p:nvPr>
            <p:ph type="title"/>
          </p:nvPr>
        </p:nvSpPr>
        <p:spPr/>
        <p:txBody>
          <a:bodyPr/>
          <a:lstStyle/>
          <a:p>
            <a:r>
              <a:rPr lang="en-US" dirty="0"/>
              <a:t>Example MPS Service: Plan Distribution</a:t>
            </a:r>
            <a:endParaRPr lang="en-GB" dirty="0"/>
          </a:p>
        </p:txBody>
      </p:sp>
      <p:sp>
        <p:nvSpPr>
          <p:cNvPr id="12" name="Content Placeholder 11">
            <a:extLst>
              <a:ext uri="{FF2B5EF4-FFF2-40B4-BE49-F238E27FC236}">
                <a16:creationId xmlns:a16="http://schemas.microsoft.com/office/drawing/2014/main" id="{EF5D178C-7DC4-45A9-A931-1550D982F052}"/>
              </a:ext>
            </a:extLst>
          </p:cNvPr>
          <p:cNvSpPr>
            <a:spLocks noGrp="1"/>
          </p:cNvSpPr>
          <p:nvPr>
            <p:ph idx="1"/>
          </p:nvPr>
        </p:nvSpPr>
        <p:spPr>
          <a:xfrm>
            <a:off x="179388" y="3212976"/>
            <a:ext cx="8856662" cy="3024312"/>
          </a:xfrm>
        </p:spPr>
        <p:txBody>
          <a:bodyPr/>
          <a:lstStyle/>
          <a:p>
            <a:r>
              <a:rPr lang="en-US" dirty="0" err="1"/>
              <a:t>getPlan</a:t>
            </a:r>
            <a:r>
              <a:rPr lang="en-US" dirty="0"/>
              <a:t> and </a:t>
            </a:r>
            <a:r>
              <a:rPr lang="en-US" dirty="0" err="1"/>
              <a:t>monitorPlan</a:t>
            </a:r>
            <a:r>
              <a:rPr lang="en-US" dirty="0"/>
              <a:t> return </a:t>
            </a:r>
            <a:r>
              <a:rPr lang="en-US" i="1" dirty="0"/>
              <a:t>Plans</a:t>
            </a:r>
          </a:p>
          <a:p>
            <a:r>
              <a:rPr lang="en-US" dirty="0" err="1"/>
              <a:t>getPlanStatus</a:t>
            </a:r>
            <a:r>
              <a:rPr lang="en-US" dirty="0"/>
              <a:t> and </a:t>
            </a:r>
            <a:r>
              <a:rPr lang="en-US" dirty="0" err="1"/>
              <a:t>monitorPlanStatus</a:t>
            </a:r>
            <a:r>
              <a:rPr lang="en-US" dirty="0"/>
              <a:t> return </a:t>
            </a:r>
            <a:r>
              <a:rPr lang="en-US" i="1" dirty="0" err="1"/>
              <a:t>PlanUpdates</a:t>
            </a:r>
            <a:endParaRPr lang="en-US" i="1" dirty="0"/>
          </a:p>
          <a:p>
            <a:endParaRPr lang="en-US" i="1" dirty="0"/>
          </a:p>
          <a:p>
            <a:r>
              <a:rPr lang="en-US" dirty="0"/>
              <a:t>Operations of the Plan Information Management Service return </a:t>
            </a:r>
            <a:r>
              <a:rPr lang="en-US" i="1" dirty="0"/>
              <a:t>Definitions </a:t>
            </a:r>
            <a:r>
              <a:rPr lang="en-US" dirty="0"/>
              <a:t>for Planning Requests, Planning Activities, Planning Events and Planning Resources</a:t>
            </a:r>
            <a:endParaRPr lang="en-GB" dirty="0"/>
          </a:p>
        </p:txBody>
      </p:sp>
      <p:sp>
        <p:nvSpPr>
          <p:cNvPr id="3" name="Footer Placeholder 2">
            <a:extLst>
              <a:ext uri="{FF2B5EF4-FFF2-40B4-BE49-F238E27FC236}">
                <a16:creationId xmlns:a16="http://schemas.microsoft.com/office/drawing/2014/main" id="{AAC5A9B9-6D41-465A-9649-66BEB201F930}"/>
              </a:ext>
            </a:extLst>
          </p:cNvPr>
          <p:cNvSpPr>
            <a:spLocks noGrp="1"/>
          </p:cNvSpPr>
          <p:nvPr>
            <p:ph type="ftr" sz="quarter" idx="10"/>
          </p:nvPr>
        </p:nvSpPr>
        <p:spPr/>
        <p:txBody>
          <a:bodyPr/>
          <a:lstStyle/>
          <a:p>
            <a:r>
              <a:rPr lang="en-US" altLang="en-US"/>
              <a:t>MPS Input to MO v2 Discussions</a:t>
            </a:r>
            <a:endParaRPr lang="en-GB" altLang="en-US"/>
          </a:p>
        </p:txBody>
      </p:sp>
      <p:sp>
        <p:nvSpPr>
          <p:cNvPr id="4" name="Date Placeholder 3">
            <a:extLst>
              <a:ext uri="{FF2B5EF4-FFF2-40B4-BE49-F238E27FC236}">
                <a16:creationId xmlns:a16="http://schemas.microsoft.com/office/drawing/2014/main" id="{234B790B-573C-42C9-96B3-32D3015B625E}"/>
              </a:ext>
            </a:extLst>
          </p:cNvPr>
          <p:cNvSpPr>
            <a:spLocks noGrp="1"/>
          </p:cNvSpPr>
          <p:nvPr>
            <p:ph type="dt" sz="half" idx="2"/>
          </p:nvPr>
        </p:nvSpPr>
        <p:spPr/>
        <p:txBody>
          <a:bodyPr/>
          <a:lstStyle/>
          <a:p>
            <a:fld id="{2794E05D-140B-4C2D-82D6-7CA155623A03}" type="datetime1">
              <a:rPr lang="en-GB" smtClean="0"/>
              <a:t>20/05/2021</a:t>
            </a:fld>
            <a:endParaRPr lang="en-GB" dirty="0"/>
          </a:p>
        </p:txBody>
      </p:sp>
      <p:graphicFrame>
        <p:nvGraphicFramePr>
          <p:cNvPr id="9" name="Table 8">
            <a:extLst>
              <a:ext uri="{FF2B5EF4-FFF2-40B4-BE49-F238E27FC236}">
                <a16:creationId xmlns:a16="http://schemas.microsoft.com/office/drawing/2014/main" id="{F1D13343-C497-4543-95EF-EEE7C051D407}"/>
              </a:ext>
            </a:extLst>
          </p:cNvPr>
          <p:cNvGraphicFramePr>
            <a:graphicFrameLocks noGrp="1"/>
          </p:cNvGraphicFramePr>
          <p:nvPr>
            <p:extLst>
              <p:ext uri="{D42A27DB-BD31-4B8C-83A1-F6EECF244321}">
                <p14:modId xmlns:p14="http://schemas.microsoft.com/office/powerpoint/2010/main" val="3757727786"/>
              </p:ext>
            </p:extLst>
          </p:nvPr>
        </p:nvGraphicFramePr>
        <p:xfrm>
          <a:off x="1475656" y="993568"/>
          <a:ext cx="5867400" cy="411480"/>
        </p:xfrm>
        <a:graphic>
          <a:graphicData uri="http://schemas.openxmlformats.org/drawingml/2006/table">
            <a:tbl>
              <a:tblPr firstRow="1" bandRow="1">
                <a:tableStyleId>{5C22544A-7EE6-4342-B048-85BDC9FD1C3A}</a:tableStyleId>
              </a:tblPr>
              <a:tblGrid>
                <a:gridCol w="1523035">
                  <a:extLst>
                    <a:ext uri="{9D8B030D-6E8A-4147-A177-3AD203B41FA5}">
                      <a16:colId xmlns:a16="http://schemas.microsoft.com/office/drawing/2014/main" val="3018717456"/>
                    </a:ext>
                  </a:extLst>
                </a:gridCol>
                <a:gridCol w="1980136">
                  <a:extLst>
                    <a:ext uri="{9D8B030D-6E8A-4147-A177-3AD203B41FA5}">
                      <a16:colId xmlns:a16="http://schemas.microsoft.com/office/drawing/2014/main" val="3449543231"/>
                    </a:ext>
                  </a:extLst>
                </a:gridCol>
                <a:gridCol w="810085">
                  <a:extLst>
                    <a:ext uri="{9D8B030D-6E8A-4147-A177-3AD203B41FA5}">
                      <a16:colId xmlns:a16="http://schemas.microsoft.com/office/drawing/2014/main" val="4005295968"/>
                    </a:ext>
                  </a:extLst>
                </a:gridCol>
                <a:gridCol w="809450">
                  <a:extLst>
                    <a:ext uri="{9D8B030D-6E8A-4147-A177-3AD203B41FA5}">
                      <a16:colId xmlns:a16="http://schemas.microsoft.com/office/drawing/2014/main" val="2343288276"/>
                    </a:ext>
                  </a:extLst>
                </a:gridCol>
                <a:gridCol w="744694">
                  <a:extLst>
                    <a:ext uri="{9D8B030D-6E8A-4147-A177-3AD203B41FA5}">
                      <a16:colId xmlns:a16="http://schemas.microsoft.com/office/drawing/2014/main" val="3453196279"/>
                    </a:ext>
                  </a:extLst>
                </a:gridCol>
              </a:tblGrid>
              <a:tr h="0">
                <a:tc>
                  <a:txBody>
                    <a:bodyPr/>
                    <a:lstStyle/>
                    <a:p>
                      <a:pPr algn="ctr">
                        <a:spcBef>
                          <a:spcPts val="300"/>
                        </a:spcBef>
                        <a:spcAft>
                          <a:spcPts val="300"/>
                        </a:spcAft>
                      </a:pPr>
                      <a:r>
                        <a:rPr lang="en-GB" sz="900">
                          <a:effectLst/>
                        </a:rPr>
                        <a:t>Area Identifier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Service Identifier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Area Number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Service Number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Area Version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3267874913"/>
                  </a:ext>
                </a:extLst>
              </a:tr>
              <a:tr h="0">
                <a:tc>
                  <a:txBody>
                    <a:bodyPr/>
                    <a:lstStyle/>
                    <a:p>
                      <a:pPr algn="ctr">
                        <a:spcBef>
                          <a:spcPts val="300"/>
                        </a:spcBef>
                        <a:spcAft>
                          <a:spcPts val="300"/>
                        </a:spcAft>
                      </a:pPr>
                      <a:r>
                        <a:rPr lang="en-GB" sz="900">
                          <a:effectLst/>
                        </a:rPr>
                        <a:t>MPS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PlanDistribution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42</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2</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1</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310115768"/>
                  </a:ext>
                </a:extLst>
              </a:tr>
            </a:tbl>
          </a:graphicData>
        </a:graphic>
      </p:graphicFrame>
      <p:graphicFrame>
        <p:nvGraphicFramePr>
          <p:cNvPr id="10" name="Table 9">
            <a:extLst>
              <a:ext uri="{FF2B5EF4-FFF2-40B4-BE49-F238E27FC236}">
                <a16:creationId xmlns:a16="http://schemas.microsoft.com/office/drawing/2014/main" id="{4B7F784A-A4D7-4959-A520-59CEC0DFDF8E}"/>
              </a:ext>
            </a:extLst>
          </p:cNvPr>
          <p:cNvGraphicFramePr>
            <a:graphicFrameLocks noGrp="1"/>
          </p:cNvGraphicFramePr>
          <p:nvPr>
            <p:extLst>
              <p:ext uri="{D42A27DB-BD31-4B8C-83A1-F6EECF244321}">
                <p14:modId xmlns:p14="http://schemas.microsoft.com/office/powerpoint/2010/main" val="780134493"/>
              </p:ext>
            </p:extLst>
          </p:nvPr>
        </p:nvGraphicFramePr>
        <p:xfrm>
          <a:off x="1474862" y="1427718"/>
          <a:ext cx="5867400" cy="1234440"/>
        </p:xfrm>
        <a:graphic>
          <a:graphicData uri="http://schemas.openxmlformats.org/drawingml/2006/table">
            <a:tbl>
              <a:tblPr firstRow="1" bandRow="1">
                <a:tableStyleId>{5C22544A-7EE6-4342-B048-85BDC9FD1C3A}</a:tableStyleId>
              </a:tblPr>
              <a:tblGrid>
                <a:gridCol w="1522400">
                  <a:extLst>
                    <a:ext uri="{9D8B030D-6E8A-4147-A177-3AD203B41FA5}">
                      <a16:colId xmlns:a16="http://schemas.microsoft.com/office/drawing/2014/main" val="1825006406"/>
                    </a:ext>
                  </a:extLst>
                </a:gridCol>
                <a:gridCol w="2789586">
                  <a:extLst>
                    <a:ext uri="{9D8B030D-6E8A-4147-A177-3AD203B41FA5}">
                      <a16:colId xmlns:a16="http://schemas.microsoft.com/office/drawing/2014/main" val="4076708597"/>
                    </a:ext>
                  </a:extLst>
                </a:gridCol>
                <a:gridCol w="810085">
                  <a:extLst>
                    <a:ext uri="{9D8B030D-6E8A-4147-A177-3AD203B41FA5}">
                      <a16:colId xmlns:a16="http://schemas.microsoft.com/office/drawing/2014/main" val="490416246"/>
                    </a:ext>
                  </a:extLst>
                </a:gridCol>
                <a:gridCol w="745329">
                  <a:extLst>
                    <a:ext uri="{9D8B030D-6E8A-4147-A177-3AD203B41FA5}">
                      <a16:colId xmlns:a16="http://schemas.microsoft.com/office/drawing/2014/main" val="2044224460"/>
                    </a:ext>
                  </a:extLst>
                </a:gridCol>
              </a:tblGrid>
              <a:tr h="0">
                <a:tc>
                  <a:txBody>
                    <a:bodyPr/>
                    <a:lstStyle/>
                    <a:p>
                      <a:pPr algn="ctr">
                        <a:spcBef>
                          <a:spcPts val="300"/>
                        </a:spcBef>
                        <a:spcAft>
                          <a:spcPts val="300"/>
                        </a:spcAft>
                      </a:pPr>
                      <a:r>
                        <a:rPr lang="en-GB" sz="900">
                          <a:effectLst/>
                        </a:rPr>
                        <a:t>Interaction Pattern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Operation Identifier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Operation Number</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Capability Set</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2967549085"/>
                  </a:ext>
                </a:extLst>
              </a:tr>
              <a:tr h="0">
                <a:tc>
                  <a:txBody>
                    <a:bodyPr/>
                    <a:lstStyle/>
                    <a:p>
                      <a:pPr algn="ctr">
                        <a:spcBef>
                          <a:spcPts val="300"/>
                        </a:spcBef>
                        <a:spcAft>
                          <a:spcPts val="300"/>
                        </a:spcAft>
                      </a:pPr>
                      <a:r>
                        <a:rPr lang="en-GB" sz="900">
                          <a:effectLst/>
                        </a:rPr>
                        <a:t>REQUEST</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getPlanSummaries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1</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rowSpan="3">
                  <a:txBody>
                    <a:bodyPr/>
                    <a:lstStyle/>
                    <a:p>
                      <a:pPr algn="ctr">
                        <a:spcBef>
                          <a:spcPts val="300"/>
                        </a:spcBef>
                        <a:spcAft>
                          <a:spcPts val="300"/>
                        </a:spcAft>
                      </a:pPr>
                      <a:r>
                        <a:rPr lang="en-GB" sz="900">
                          <a:effectLst/>
                        </a:rPr>
                        <a:t>1</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nchor="ctr"/>
                </a:tc>
                <a:extLst>
                  <a:ext uri="{0D108BD9-81ED-4DB2-BD59-A6C34878D82A}">
                    <a16:rowId xmlns:a16="http://schemas.microsoft.com/office/drawing/2014/main" val="964577678"/>
                  </a:ext>
                </a:extLst>
              </a:tr>
              <a:tr h="0">
                <a:tc>
                  <a:txBody>
                    <a:bodyPr/>
                    <a:lstStyle/>
                    <a:p>
                      <a:pPr algn="ctr">
                        <a:spcBef>
                          <a:spcPts val="300"/>
                        </a:spcBef>
                        <a:spcAft>
                          <a:spcPts val="300"/>
                        </a:spcAft>
                      </a:pPr>
                      <a:r>
                        <a:rPr lang="en-GB" sz="900">
                          <a:effectLst/>
                        </a:rPr>
                        <a:t>PROGRESS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getPlan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2</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vMerge="1">
                  <a:txBody>
                    <a:bodyPr/>
                    <a:lstStyle/>
                    <a:p>
                      <a:endParaRPr lang="en-GB"/>
                    </a:p>
                  </a:txBody>
                  <a:tcPr/>
                </a:tc>
                <a:extLst>
                  <a:ext uri="{0D108BD9-81ED-4DB2-BD59-A6C34878D82A}">
                    <a16:rowId xmlns:a16="http://schemas.microsoft.com/office/drawing/2014/main" val="551219988"/>
                  </a:ext>
                </a:extLst>
              </a:tr>
              <a:tr h="0">
                <a:tc>
                  <a:txBody>
                    <a:bodyPr/>
                    <a:lstStyle/>
                    <a:p>
                      <a:pPr algn="ctr">
                        <a:spcBef>
                          <a:spcPts val="300"/>
                        </a:spcBef>
                        <a:spcAft>
                          <a:spcPts val="300"/>
                        </a:spcAft>
                      </a:pPr>
                      <a:r>
                        <a:rPr lang="en-GB" sz="900">
                          <a:effectLst/>
                        </a:rPr>
                        <a:t>REQUEST</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getPlanStatus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3</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vMerge="1">
                  <a:txBody>
                    <a:bodyPr/>
                    <a:lstStyle/>
                    <a:p>
                      <a:endParaRPr lang="en-GB"/>
                    </a:p>
                  </a:txBody>
                  <a:tcPr/>
                </a:tc>
                <a:extLst>
                  <a:ext uri="{0D108BD9-81ED-4DB2-BD59-A6C34878D82A}">
                    <a16:rowId xmlns:a16="http://schemas.microsoft.com/office/drawing/2014/main" val="3836614212"/>
                  </a:ext>
                </a:extLst>
              </a:tr>
              <a:tr h="0">
                <a:tc>
                  <a:txBody>
                    <a:bodyPr/>
                    <a:lstStyle/>
                    <a:p>
                      <a:pPr algn="ctr">
                        <a:spcBef>
                          <a:spcPts val="300"/>
                        </a:spcBef>
                        <a:spcAft>
                          <a:spcPts val="300"/>
                        </a:spcAft>
                      </a:pPr>
                      <a:r>
                        <a:rPr lang="en-GB" sz="900">
                          <a:effectLst/>
                        </a:rPr>
                        <a:t>PUBSUB</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monitorPlanStatus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4</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2</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3383927728"/>
                  </a:ext>
                </a:extLst>
              </a:tr>
              <a:tr h="0">
                <a:tc>
                  <a:txBody>
                    <a:bodyPr/>
                    <a:lstStyle/>
                    <a:p>
                      <a:pPr algn="ctr">
                        <a:spcBef>
                          <a:spcPts val="300"/>
                        </a:spcBef>
                        <a:spcAft>
                          <a:spcPts val="300"/>
                        </a:spcAft>
                      </a:pPr>
                      <a:r>
                        <a:rPr lang="en-GB" sz="900">
                          <a:effectLst/>
                        </a:rPr>
                        <a:t>PUBSUB</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monitorPlan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5</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3</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3983859447"/>
                  </a:ext>
                </a:extLst>
              </a:tr>
              <a:tr h="0">
                <a:tc>
                  <a:txBody>
                    <a:bodyPr/>
                    <a:lstStyle/>
                    <a:p>
                      <a:pPr algn="ctr">
                        <a:spcBef>
                          <a:spcPts val="300"/>
                        </a:spcBef>
                        <a:spcAft>
                          <a:spcPts val="300"/>
                        </a:spcAft>
                      </a:pPr>
                      <a:r>
                        <a:rPr lang="en-GB" sz="900">
                          <a:effectLst/>
                        </a:rPr>
                        <a:t>PROGRESS</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queryPlan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6</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4</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1532647760"/>
                  </a:ext>
                </a:extLst>
              </a:tr>
              <a:tr h="0">
                <a:tc>
                  <a:txBody>
                    <a:bodyPr/>
                    <a:lstStyle/>
                    <a:p>
                      <a:pPr algn="ctr">
                        <a:spcBef>
                          <a:spcPts val="300"/>
                        </a:spcBef>
                        <a:spcAft>
                          <a:spcPts val="300"/>
                        </a:spcAft>
                      </a:pPr>
                      <a:r>
                        <a:rPr lang="en-GB" sz="900">
                          <a:effectLst/>
                        </a:rPr>
                        <a:t>REQUEST</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getPartialPlan</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a:effectLst/>
                        </a:rPr>
                        <a:t>7</a:t>
                      </a:r>
                      <a:endParaRPr lang="en-GB" sz="100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tc>
                  <a:txBody>
                    <a:bodyPr/>
                    <a:lstStyle/>
                    <a:p>
                      <a:pPr algn="ctr">
                        <a:spcBef>
                          <a:spcPts val="300"/>
                        </a:spcBef>
                        <a:spcAft>
                          <a:spcPts val="300"/>
                        </a:spcAft>
                      </a:pPr>
                      <a:r>
                        <a:rPr lang="en-GB" sz="900" dirty="0">
                          <a:effectLst/>
                        </a:rPr>
                        <a:t>5</a:t>
                      </a:r>
                      <a:endParaRPr lang="en-GB" sz="1000" dirty="0">
                        <a:effectLst/>
                        <a:latin typeface="Times New Roman" panose="02020603050405020304" pitchFamily="18" charset="0"/>
                        <a:ea typeface="Times New Roman" panose="02020603050405020304" pitchFamily="18" charset="0"/>
                        <a:cs typeface="Segoe UI" panose="020B0502040204020203" pitchFamily="34" charset="0"/>
                      </a:endParaRPr>
                    </a:p>
                  </a:txBody>
                  <a:tcPr marL="53975" marR="53975" marT="0" marB="0"/>
                </a:tc>
                <a:extLst>
                  <a:ext uri="{0D108BD9-81ED-4DB2-BD59-A6C34878D82A}">
                    <a16:rowId xmlns:a16="http://schemas.microsoft.com/office/drawing/2014/main" val="3948755105"/>
                  </a:ext>
                </a:extLst>
              </a:tr>
            </a:tbl>
          </a:graphicData>
        </a:graphic>
      </p:graphicFrame>
    </p:spTree>
    <p:extLst>
      <p:ext uri="{BB962C8B-B14F-4D97-AF65-F5344CB8AC3E}">
        <p14:creationId xmlns:p14="http://schemas.microsoft.com/office/powerpoint/2010/main" val="4623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FED15-5BB7-4CA6-9E52-A11F785836A7}"/>
              </a:ext>
            </a:extLst>
          </p:cNvPr>
          <p:cNvSpPr>
            <a:spLocks noGrp="1"/>
          </p:cNvSpPr>
          <p:nvPr>
            <p:ph type="title"/>
          </p:nvPr>
        </p:nvSpPr>
        <p:spPr/>
        <p:txBody>
          <a:bodyPr/>
          <a:lstStyle/>
          <a:p>
            <a:r>
              <a:rPr lang="en-US" dirty="0"/>
              <a:t>Example MO Instance: Activity</a:t>
            </a:r>
            <a:endParaRPr lang="en-GB" dirty="0"/>
          </a:p>
        </p:txBody>
      </p:sp>
      <p:sp>
        <p:nvSpPr>
          <p:cNvPr id="3" name="Footer Placeholder 2">
            <a:extLst>
              <a:ext uri="{FF2B5EF4-FFF2-40B4-BE49-F238E27FC236}">
                <a16:creationId xmlns:a16="http://schemas.microsoft.com/office/drawing/2014/main" id="{B0ED4BD3-4290-44CB-AA88-4E799DEEC9FD}"/>
              </a:ext>
            </a:extLst>
          </p:cNvPr>
          <p:cNvSpPr>
            <a:spLocks noGrp="1"/>
          </p:cNvSpPr>
          <p:nvPr>
            <p:ph type="ftr" sz="quarter" idx="10"/>
          </p:nvPr>
        </p:nvSpPr>
        <p:spPr/>
        <p:txBody>
          <a:bodyPr/>
          <a:lstStyle/>
          <a:p>
            <a:r>
              <a:rPr lang="en-US" altLang="en-US"/>
              <a:t>MPS Input to MO v2 Discussions</a:t>
            </a:r>
            <a:endParaRPr lang="en-GB" altLang="en-US"/>
          </a:p>
        </p:txBody>
      </p:sp>
      <p:sp>
        <p:nvSpPr>
          <p:cNvPr id="4" name="Date Placeholder 3">
            <a:extLst>
              <a:ext uri="{FF2B5EF4-FFF2-40B4-BE49-F238E27FC236}">
                <a16:creationId xmlns:a16="http://schemas.microsoft.com/office/drawing/2014/main" id="{5820E202-1B19-4B26-816E-E8DC937487F0}"/>
              </a:ext>
            </a:extLst>
          </p:cNvPr>
          <p:cNvSpPr>
            <a:spLocks noGrp="1"/>
          </p:cNvSpPr>
          <p:nvPr>
            <p:ph type="dt" sz="half" idx="2"/>
          </p:nvPr>
        </p:nvSpPr>
        <p:spPr/>
        <p:txBody>
          <a:bodyPr/>
          <a:lstStyle/>
          <a:p>
            <a:fld id="{F2D074E7-CFB1-47CE-AE91-A3936EA3B6FB}" type="datetime1">
              <a:rPr lang="en-GB" smtClean="0"/>
              <a:t>20/05/2021</a:t>
            </a:fld>
            <a:endParaRPr lang="en-GB" dirty="0"/>
          </a:p>
        </p:txBody>
      </p:sp>
      <p:pic>
        <p:nvPicPr>
          <p:cNvPr id="6" name="Picture 5">
            <a:extLst>
              <a:ext uri="{FF2B5EF4-FFF2-40B4-BE49-F238E27FC236}">
                <a16:creationId xmlns:a16="http://schemas.microsoft.com/office/drawing/2014/main" id="{F5F4AE49-8957-491E-AE78-DEA76D008A09}"/>
              </a:ext>
            </a:extLst>
          </p:cNvPr>
          <p:cNvPicPr>
            <a:picLocks noChangeAspect="1"/>
          </p:cNvPicPr>
          <p:nvPr/>
        </p:nvPicPr>
        <p:blipFill>
          <a:blip r:embed="rId2"/>
          <a:stretch>
            <a:fillRect/>
          </a:stretch>
        </p:blipFill>
        <p:spPr>
          <a:xfrm>
            <a:off x="111056" y="928276"/>
            <a:ext cx="6475207" cy="5093012"/>
          </a:xfrm>
          <a:prstGeom prst="rect">
            <a:avLst/>
          </a:prstGeom>
        </p:spPr>
      </p:pic>
      <p:pic>
        <p:nvPicPr>
          <p:cNvPr id="8" name="Picture 7">
            <a:extLst>
              <a:ext uri="{FF2B5EF4-FFF2-40B4-BE49-F238E27FC236}">
                <a16:creationId xmlns:a16="http://schemas.microsoft.com/office/drawing/2014/main" id="{11286624-5916-41F6-BAB4-EC7A6F5929D7}"/>
              </a:ext>
            </a:extLst>
          </p:cNvPr>
          <p:cNvPicPr>
            <a:picLocks noChangeAspect="1"/>
          </p:cNvPicPr>
          <p:nvPr/>
        </p:nvPicPr>
        <p:blipFill>
          <a:blip r:embed="rId3"/>
          <a:stretch>
            <a:fillRect/>
          </a:stretch>
        </p:blipFill>
        <p:spPr>
          <a:xfrm>
            <a:off x="6876256" y="3068960"/>
            <a:ext cx="1887767" cy="2206377"/>
          </a:xfrm>
          <a:prstGeom prst="rect">
            <a:avLst/>
          </a:prstGeom>
        </p:spPr>
      </p:pic>
      <p:cxnSp>
        <p:nvCxnSpPr>
          <p:cNvPr id="9" name="Straight Arrow Connector 8">
            <a:extLst>
              <a:ext uri="{FF2B5EF4-FFF2-40B4-BE49-F238E27FC236}">
                <a16:creationId xmlns:a16="http://schemas.microsoft.com/office/drawing/2014/main" id="{A9B0E8BB-BDF0-4313-A584-2268787895ED}"/>
              </a:ext>
            </a:extLst>
          </p:cNvPr>
          <p:cNvCxnSpPr/>
          <p:nvPr/>
        </p:nvCxnSpPr>
        <p:spPr bwMode="auto">
          <a:xfrm flipH="1">
            <a:off x="4683117" y="3634515"/>
            <a:ext cx="2376264" cy="0"/>
          </a:xfrm>
          <a:prstGeom prst="straightConnector1">
            <a:avLst/>
          </a:prstGeom>
          <a:ln>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C9693E60-CCCA-41C6-8DAF-AE398BB2B0C6}"/>
              </a:ext>
            </a:extLst>
          </p:cNvPr>
          <p:cNvSpPr txBox="1"/>
          <p:nvPr/>
        </p:nvSpPr>
        <p:spPr>
          <a:xfrm>
            <a:off x="4683117" y="3419071"/>
            <a:ext cx="242374" cy="215444"/>
          </a:xfrm>
          <a:prstGeom prst="rect">
            <a:avLst/>
          </a:prstGeom>
          <a:noFill/>
        </p:spPr>
        <p:txBody>
          <a:bodyPr wrap="square" rtlCol="0">
            <a:spAutoFit/>
          </a:bodyPr>
          <a:lstStyle/>
          <a:p>
            <a:r>
              <a:rPr lang="en-US" sz="800" b="0" dirty="0">
                <a:solidFill>
                  <a:schemeClr val="tx1"/>
                </a:solidFill>
                <a:latin typeface="Arial" panose="020B0604020202020204" pitchFamily="34" charset="0"/>
                <a:cs typeface="Arial" panose="020B0604020202020204" pitchFamily="34" charset="0"/>
              </a:rPr>
              <a:t>1</a:t>
            </a:r>
            <a:endParaRPr lang="en-GB" sz="800" b="0" dirty="0">
              <a:solidFill>
                <a:schemeClr val="tx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0916E681-C8FF-4148-B889-7BCA3CE24377}"/>
              </a:ext>
            </a:extLst>
          </p:cNvPr>
          <p:cNvSpPr txBox="1"/>
          <p:nvPr/>
        </p:nvSpPr>
        <p:spPr>
          <a:xfrm>
            <a:off x="6780783" y="3419071"/>
            <a:ext cx="371227" cy="215444"/>
          </a:xfrm>
          <a:prstGeom prst="rect">
            <a:avLst/>
          </a:prstGeom>
          <a:noFill/>
        </p:spPr>
        <p:txBody>
          <a:bodyPr wrap="square" rtlCol="0">
            <a:spAutoFit/>
          </a:bodyPr>
          <a:lstStyle/>
          <a:p>
            <a:r>
              <a:rPr lang="en-US" sz="800" b="0" dirty="0">
                <a:solidFill>
                  <a:schemeClr val="tx1"/>
                </a:solidFill>
                <a:latin typeface="Arial" panose="020B0604020202020204" pitchFamily="34" charset="0"/>
                <a:cs typeface="Arial" panose="020B0604020202020204" pitchFamily="34" charset="0"/>
              </a:rPr>
              <a:t>0..*</a:t>
            </a:r>
            <a:endParaRPr lang="en-GB" sz="800" b="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3963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a:t>
            </a:r>
          </a:p>
        </p:txBody>
      </p:sp>
      <p:sp>
        <p:nvSpPr>
          <p:cNvPr id="3" name="Content Placeholder 2"/>
          <p:cNvSpPr>
            <a:spLocks noGrp="1"/>
          </p:cNvSpPr>
          <p:nvPr>
            <p:ph idx="1"/>
          </p:nvPr>
        </p:nvSpPr>
        <p:spPr>
          <a:xfrm>
            <a:off x="179388" y="836613"/>
            <a:ext cx="8964612" cy="5400675"/>
          </a:xfrm>
        </p:spPr>
        <p:txBody>
          <a:bodyPr/>
          <a:lstStyle/>
          <a:p>
            <a:r>
              <a:rPr lang="en-GB" dirty="0"/>
              <a:t>MPS has relatively complex Information Model compared to MO M&amp;C</a:t>
            </a:r>
          </a:p>
          <a:p>
            <a:r>
              <a:rPr lang="en-GB" dirty="0"/>
              <a:t>MPS removed COM in anticipation of MO v2 which resulted in simplification of the Information Model</a:t>
            </a:r>
          </a:p>
          <a:p>
            <a:r>
              <a:rPr lang="en-GB" dirty="0"/>
              <a:t>MPS still requires the concept of “MO” Objects – data items that may be contained or referenced in MPS service messages</a:t>
            </a:r>
          </a:p>
          <a:p>
            <a:r>
              <a:rPr lang="en-GB" dirty="0"/>
              <a:t>MPS Objects do not fit with the COM concept of 2 fixed relationships </a:t>
            </a:r>
            <a:r>
              <a:rPr lang="en-GB" i="1" dirty="0"/>
              <a:t>Source </a:t>
            </a:r>
            <a:r>
              <a:rPr lang="en-GB" dirty="0"/>
              <a:t>and </a:t>
            </a:r>
            <a:r>
              <a:rPr lang="en-GB" i="1" dirty="0"/>
              <a:t>Related</a:t>
            </a:r>
            <a:r>
              <a:rPr lang="en-GB" dirty="0"/>
              <a:t>.  They may have 0, 1 or more relationships to other objects that are specific to the object type.</a:t>
            </a:r>
          </a:p>
          <a:p>
            <a:r>
              <a:rPr lang="en-GB" dirty="0"/>
              <a:t>The draft MPS Services standard makes assumptions on MO objects are how they are supported by new MAL Attribute types covering Identity and References</a:t>
            </a:r>
          </a:p>
          <a:p>
            <a:r>
              <a:rPr lang="en-GB" dirty="0"/>
              <a:t>This includes identification of some standard MO Object patterns:  MPS data items may require multiple MO Objects to represent them.</a:t>
            </a:r>
          </a:p>
          <a:p>
            <a:r>
              <a:rPr lang="en-GB" dirty="0"/>
              <a:t>There are some additional aspects in the MAL that require resolution to support standards such as MPS</a:t>
            </a:r>
          </a:p>
        </p:txBody>
      </p:sp>
      <p:sp>
        <p:nvSpPr>
          <p:cNvPr id="4" name="Footer Placeholder 3"/>
          <p:cNvSpPr>
            <a:spLocks noGrp="1"/>
          </p:cNvSpPr>
          <p:nvPr>
            <p:ph type="ftr" sz="quarter" idx="10"/>
          </p:nvPr>
        </p:nvSpPr>
        <p:spPr/>
        <p:txBody>
          <a:bodyPr/>
          <a:lstStyle/>
          <a:p>
            <a:r>
              <a:rPr lang="en-US" altLang="en-US" dirty="0"/>
              <a:t>MPS Input to MO v2 Discussions</a:t>
            </a:r>
            <a:endParaRPr lang="en-GB" altLang="en-US" dirty="0"/>
          </a:p>
        </p:txBody>
      </p:sp>
      <p:sp>
        <p:nvSpPr>
          <p:cNvPr id="5" name="Date Placeholder 4"/>
          <p:cNvSpPr>
            <a:spLocks noGrp="1"/>
          </p:cNvSpPr>
          <p:nvPr>
            <p:ph type="dt" sz="half" idx="2"/>
          </p:nvPr>
        </p:nvSpPr>
        <p:spPr/>
        <p:txBody>
          <a:bodyPr/>
          <a:lstStyle/>
          <a:p>
            <a:fld id="{BEDCB731-FF90-484C-BB26-F6B9B75F0D86}" type="datetime1">
              <a:rPr lang="en-GB" smtClean="0"/>
              <a:t>20/05/2021</a:t>
            </a:fld>
            <a:endParaRPr lang="en-GB" dirty="0"/>
          </a:p>
        </p:txBody>
      </p:sp>
    </p:spTree>
    <p:extLst>
      <p:ext uri="{BB962C8B-B14F-4D97-AF65-F5344CB8AC3E}">
        <p14:creationId xmlns:p14="http://schemas.microsoft.com/office/powerpoint/2010/main" val="949360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9FB1D-DC6D-4548-8DCD-A9BB72F21621}"/>
              </a:ext>
            </a:extLst>
          </p:cNvPr>
          <p:cNvSpPr>
            <a:spLocks noGrp="1"/>
          </p:cNvSpPr>
          <p:nvPr>
            <p:ph type="title"/>
          </p:nvPr>
        </p:nvSpPr>
        <p:spPr/>
        <p:txBody>
          <a:bodyPr/>
          <a:lstStyle/>
          <a:p>
            <a:r>
              <a:rPr lang="en-US" dirty="0"/>
              <a:t>MPS Assumed Model for MO Objects</a:t>
            </a:r>
            <a:endParaRPr lang="en-GB" dirty="0"/>
          </a:p>
        </p:txBody>
      </p:sp>
      <p:sp>
        <p:nvSpPr>
          <p:cNvPr id="3" name="Content Placeholder 2">
            <a:extLst>
              <a:ext uri="{FF2B5EF4-FFF2-40B4-BE49-F238E27FC236}">
                <a16:creationId xmlns:a16="http://schemas.microsoft.com/office/drawing/2014/main" id="{429FC420-E08D-4499-8E18-9612216A5DA5}"/>
              </a:ext>
            </a:extLst>
          </p:cNvPr>
          <p:cNvSpPr>
            <a:spLocks noGrp="1"/>
          </p:cNvSpPr>
          <p:nvPr>
            <p:ph idx="1"/>
          </p:nvPr>
        </p:nvSpPr>
        <p:spPr>
          <a:xfrm>
            <a:off x="179388" y="836613"/>
            <a:ext cx="8856662" cy="1440259"/>
          </a:xfrm>
        </p:spPr>
        <p:txBody>
          <a:bodyPr/>
          <a:lstStyle/>
          <a:p>
            <a:r>
              <a:rPr lang="en-US" dirty="0"/>
              <a:t>MO Objects have an identity that comprises 3 elements:</a:t>
            </a:r>
          </a:p>
          <a:p>
            <a:pPr lvl="1"/>
            <a:r>
              <a:rPr lang="en-US" dirty="0"/>
              <a:t>A scoping Domain</a:t>
            </a:r>
          </a:p>
          <a:p>
            <a:pPr lvl="1"/>
            <a:r>
              <a:rPr lang="en-US" dirty="0"/>
              <a:t>An immutable ID</a:t>
            </a:r>
          </a:p>
          <a:p>
            <a:pPr lvl="1"/>
            <a:r>
              <a:rPr lang="en-US" dirty="0"/>
              <a:t>Optionally a Version</a:t>
            </a:r>
          </a:p>
          <a:p>
            <a:r>
              <a:rPr lang="en-US" dirty="0"/>
              <a:t>New MAL Attribute Types are assumed to support this:</a:t>
            </a:r>
          </a:p>
          <a:p>
            <a:pPr lvl="1"/>
            <a:r>
              <a:rPr lang="en-US" dirty="0" err="1"/>
              <a:t>ObjectID</a:t>
            </a:r>
            <a:r>
              <a:rPr lang="en-US" dirty="0"/>
              <a:t> (Domain and ID)</a:t>
            </a:r>
          </a:p>
          <a:p>
            <a:pPr lvl="1"/>
            <a:r>
              <a:rPr lang="en-US" dirty="0"/>
              <a:t>Version (Version)</a:t>
            </a:r>
          </a:p>
          <a:p>
            <a:pPr lvl="1"/>
            <a:r>
              <a:rPr lang="en-US" dirty="0" err="1"/>
              <a:t>ObjectRef</a:t>
            </a:r>
            <a:r>
              <a:rPr lang="en-US" dirty="0"/>
              <a:t> (a reference to an Object that encompasses both of the above and supports arbitrary relationships between Objects)</a:t>
            </a:r>
            <a:endParaRPr lang="en-GB" dirty="0"/>
          </a:p>
        </p:txBody>
      </p:sp>
      <p:sp>
        <p:nvSpPr>
          <p:cNvPr id="4" name="Footer Placeholder 3">
            <a:extLst>
              <a:ext uri="{FF2B5EF4-FFF2-40B4-BE49-F238E27FC236}">
                <a16:creationId xmlns:a16="http://schemas.microsoft.com/office/drawing/2014/main" id="{F10AE6EF-2C1B-4550-A052-F39986C6C9FE}"/>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0490C79F-D44C-4576-BF3D-955B19F7E443}"/>
              </a:ext>
            </a:extLst>
          </p:cNvPr>
          <p:cNvSpPr>
            <a:spLocks noGrp="1"/>
          </p:cNvSpPr>
          <p:nvPr>
            <p:ph type="dt" sz="half" idx="2"/>
          </p:nvPr>
        </p:nvSpPr>
        <p:spPr/>
        <p:txBody>
          <a:bodyPr/>
          <a:lstStyle/>
          <a:p>
            <a:fld id="{084F2FB8-D3B6-46D5-AF8A-C1E8CFBCF1CE}" type="datetime1">
              <a:rPr lang="en-GB" smtClean="0"/>
              <a:t>20/05/2021</a:t>
            </a:fld>
            <a:endParaRPr lang="en-GB" dirty="0"/>
          </a:p>
        </p:txBody>
      </p:sp>
      <p:pic>
        <p:nvPicPr>
          <p:cNvPr id="7" name="Picture 6">
            <a:extLst>
              <a:ext uri="{FF2B5EF4-FFF2-40B4-BE49-F238E27FC236}">
                <a16:creationId xmlns:a16="http://schemas.microsoft.com/office/drawing/2014/main" id="{8E966528-D691-4D80-91D9-D139AC3DB4DC}"/>
              </a:ext>
            </a:extLst>
          </p:cNvPr>
          <p:cNvPicPr>
            <a:picLocks noChangeAspect="1"/>
          </p:cNvPicPr>
          <p:nvPr/>
        </p:nvPicPr>
        <p:blipFill>
          <a:blip r:embed="rId2"/>
          <a:stretch>
            <a:fillRect/>
          </a:stretch>
        </p:blipFill>
        <p:spPr>
          <a:xfrm>
            <a:off x="1691680" y="4005064"/>
            <a:ext cx="5391150" cy="2095500"/>
          </a:xfrm>
          <a:prstGeom prst="rect">
            <a:avLst/>
          </a:prstGeom>
        </p:spPr>
      </p:pic>
    </p:spTree>
    <p:extLst>
      <p:ext uri="{BB962C8B-B14F-4D97-AF65-F5344CB8AC3E}">
        <p14:creationId xmlns:p14="http://schemas.microsoft.com/office/powerpoint/2010/main" val="3584335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40547-ABBF-441F-9BC1-B8C72707419F}"/>
              </a:ext>
            </a:extLst>
          </p:cNvPr>
          <p:cNvSpPr>
            <a:spLocks noGrp="1"/>
          </p:cNvSpPr>
          <p:nvPr>
            <p:ph type="title"/>
          </p:nvPr>
        </p:nvSpPr>
        <p:spPr/>
        <p:txBody>
          <a:bodyPr/>
          <a:lstStyle/>
          <a:p>
            <a:r>
              <a:rPr lang="en-US" dirty="0"/>
              <a:t>Example MPS MO Objects</a:t>
            </a:r>
            <a:endParaRPr lang="en-GB" dirty="0"/>
          </a:p>
        </p:txBody>
      </p:sp>
      <p:sp>
        <p:nvSpPr>
          <p:cNvPr id="3" name="Content Placeholder 2">
            <a:extLst>
              <a:ext uri="{FF2B5EF4-FFF2-40B4-BE49-F238E27FC236}">
                <a16:creationId xmlns:a16="http://schemas.microsoft.com/office/drawing/2014/main" id="{F3A63D8D-B3E5-49F4-AA7E-C5CB29CB0D81}"/>
              </a:ext>
            </a:extLst>
          </p:cNvPr>
          <p:cNvSpPr>
            <a:spLocks noGrp="1"/>
          </p:cNvSpPr>
          <p:nvPr>
            <p:ph sz="half" idx="1"/>
          </p:nvPr>
        </p:nvSpPr>
        <p:spPr>
          <a:xfrm>
            <a:off x="179388" y="836613"/>
            <a:ext cx="4351337" cy="2016323"/>
          </a:xfrm>
        </p:spPr>
        <p:txBody>
          <a:bodyPr/>
          <a:lstStyle/>
          <a:p>
            <a:r>
              <a:rPr lang="en-US" sz="1600" dirty="0"/>
              <a:t>Activity Definition</a:t>
            </a:r>
          </a:p>
          <a:p>
            <a:r>
              <a:rPr lang="en-US" sz="1600" dirty="0"/>
              <a:t>Object ID and Version</a:t>
            </a:r>
          </a:p>
          <a:p>
            <a:r>
              <a:rPr lang="en-US" sz="1600" dirty="0"/>
              <a:t>No direct References/Relationships </a:t>
            </a:r>
          </a:p>
          <a:p>
            <a:r>
              <a:rPr lang="en-US" sz="1600" dirty="0"/>
              <a:t>Child Activities (specified as </a:t>
            </a:r>
            <a:r>
              <a:rPr lang="en-US" sz="1600" dirty="0" err="1"/>
              <a:t>ActivityDetails</a:t>
            </a:r>
            <a:r>
              <a:rPr lang="en-US" sz="1600" dirty="0"/>
              <a:t>) reference their Activity Definition</a:t>
            </a:r>
            <a:endParaRPr lang="en-GB" sz="1600" dirty="0"/>
          </a:p>
        </p:txBody>
      </p:sp>
      <p:sp>
        <p:nvSpPr>
          <p:cNvPr id="6" name="Content Placeholder 5">
            <a:extLst>
              <a:ext uri="{FF2B5EF4-FFF2-40B4-BE49-F238E27FC236}">
                <a16:creationId xmlns:a16="http://schemas.microsoft.com/office/drawing/2014/main" id="{3989C877-528C-4D72-980E-B2FE5B3E8D64}"/>
              </a:ext>
            </a:extLst>
          </p:cNvPr>
          <p:cNvSpPr>
            <a:spLocks noGrp="1"/>
          </p:cNvSpPr>
          <p:nvPr>
            <p:ph sz="half" idx="2"/>
          </p:nvPr>
        </p:nvSpPr>
        <p:spPr>
          <a:xfrm>
            <a:off x="4683125" y="836613"/>
            <a:ext cx="4352925" cy="2232347"/>
          </a:xfrm>
        </p:spPr>
        <p:txBody>
          <a:bodyPr/>
          <a:lstStyle/>
          <a:p>
            <a:r>
              <a:rPr lang="en-US" sz="1400" dirty="0"/>
              <a:t>Activity Instance</a:t>
            </a:r>
          </a:p>
          <a:p>
            <a:r>
              <a:rPr lang="en-US" sz="1600" dirty="0" err="1"/>
              <a:t>ObjectID</a:t>
            </a:r>
            <a:r>
              <a:rPr lang="en-US" sz="1400" dirty="0"/>
              <a:t> but not Version</a:t>
            </a:r>
          </a:p>
          <a:p>
            <a:r>
              <a:rPr lang="en-US" sz="1400" dirty="0"/>
              <a:t>Multiple References/Relationships as </a:t>
            </a:r>
            <a:r>
              <a:rPr lang="en-US" sz="1400" dirty="0" err="1"/>
              <a:t>ObjectRefs</a:t>
            </a:r>
            <a:endParaRPr lang="en-US" sz="1400" dirty="0"/>
          </a:p>
          <a:p>
            <a:pPr lvl="1"/>
            <a:r>
              <a:rPr lang="en-US" sz="1200" dirty="0"/>
              <a:t>Definition – ref to Activity Definition</a:t>
            </a:r>
          </a:p>
          <a:p>
            <a:pPr lvl="1"/>
            <a:r>
              <a:rPr lang="en-US" sz="1200" dirty="0"/>
              <a:t>Source – ref to Parent Activity Instance, or for root Activity to Request Instance</a:t>
            </a:r>
          </a:p>
          <a:p>
            <a:pPr lvl="1"/>
            <a:r>
              <a:rPr lang="en-US" sz="1200" dirty="0"/>
              <a:t>Related Event – ref to Event Instance</a:t>
            </a:r>
          </a:p>
          <a:p>
            <a:pPr lvl="1"/>
            <a:r>
              <a:rPr lang="en-US" sz="1200" dirty="0"/>
              <a:t>Children – refs to child Activity Instances</a:t>
            </a:r>
          </a:p>
          <a:p>
            <a:endParaRPr lang="en-GB" sz="2000" dirty="0"/>
          </a:p>
        </p:txBody>
      </p:sp>
      <p:sp>
        <p:nvSpPr>
          <p:cNvPr id="4" name="Footer Placeholder 3">
            <a:extLst>
              <a:ext uri="{FF2B5EF4-FFF2-40B4-BE49-F238E27FC236}">
                <a16:creationId xmlns:a16="http://schemas.microsoft.com/office/drawing/2014/main" id="{FC22B29C-320B-4D06-8B61-F5458B0DE7B9}"/>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F7C9B7E2-4598-497B-AF0D-1A005E6EF26A}"/>
              </a:ext>
            </a:extLst>
          </p:cNvPr>
          <p:cNvSpPr>
            <a:spLocks noGrp="1"/>
          </p:cNvSpPr>
          <p:nvPr>
            <p:ph type="dt" sz="half" idx="11"/>
          </p:nvPr>
        </p:nvSpPr>
        <p:spPr/>
        <p:txBody>
          <a:bodyPr/>
          <a:lstStyle/>
          <a:p>
            <a:fld id="{65900CEC-3363-4AB5-BD53-7A2D49A7352F}" type="datetime1">
              <a:rPr lang="en-GB" smtClean="0"/>
              <a:t>20/05/2021</a:t>
            </a:fld>
            <a:endParaRPr lang="en-GB" dirty="0"/>
          </a:p>
        </p:txBody>
      </p:sp>
      <p:pic>
        <p:nvPicPr>
          <p:cNvPr id="7" name="Picture 6">
            <a:extLst>
              <a:ext uri="{FF2B5EF4-FFF2-40B4-BE49-F238E27FC236}">
                <a16:creationId xmlns:a16="http://schemas.microsoft.com/office/drawing/2014/main" id="{9EFF1128-FFCF-4E29-9E24-21BE0898DA78}"/>
              </a:ext>
            </a:extLst>
          </p:cNvPr>
          <p:cNvPicPr>
            <a:picLocks noChangeAspect="1"/>
          </p:cNvPicPr>
          <p:nvPr/>
        </p:nvPicPr>
        <p:blipFill>
          <a:blip r:embed="rId2"/>
          <a:stretch>
            <a:fillRect/>
          </a:stretch>
        </p:blipFill>
        <p:spPr>
          <a:xfrm>
            <a:off x="618432" y="2961609"/>
            <a:ext cx="2486025" cy="2352675"/>
          </a:xfrm>
          <a:prstGeom prst="rect">
            <a:avLst/>
          </a:prstGeom>
        </p:spPr>
      </p:pic>
      <p:pic>
        <p:nvPicPr>
          <p:cNvPr id="8" name="Picture 7">
            <a:extLst>
              <a:ext uri="{FF2B5EF4-FFF2-40B4-BE49-F238E27FC236}">
                <a16:creationId xmlns:a16="http://schemas.microsoft.com/office/drawing/2014/main" id="{96E2600D-58DA-42D6-B3CB-B63BAE86C6BC}"/>
              </a:ext>
            </a:extLst>
          </p:cNvPr>
          <p:cNvPicPr>
            <a:picLocks noChangeAspect="1"/>
          </p:cNvPicPr>
          <p:nvPr/>
        </p:nvPicPr>
        <p:blipFill>
          <a:blip r:embed="rId3"/>
          <a:stretch>
            <a:fillRect/>
          </a:stretch>
        </p:blipFill>
        <p:spPr>
          <a:xfrm>
            <a:off x="5076056" y="2961609"/>
            <a:ext cx="2933700" cy="3581400"/>
          </a:xfrm>
          <a:prstGeom prst="rect">
            <a:avLst/>
          </a:prstGeom>
        </p:spPr>
      </p:pic>
      <p:sp>
        <p:nvSpPr>
          <p:cNvPr id="9" name="TextBox 8">
            <a:extLst>
              <a:ext uri="{FF2B5EF4-FFF2-40B4-BE49-F238E27FC236}">
                <a16:creationId xmlns:a16="http://schemas.microsoft.com/office/drawing/2014/main" id="{E65B7CE3-522F-48EE-811C-CC30637C16EC}"/>
              </a:ext>
            </a:extLst>
          </p:cNvPr>
          <p:cNvSpPr txBox="1"/>
          <p:nvPr/>
        </p:nvSpPr>
        <p:spPr>
          <a:xfrm>
            <a:off x="8067515" y="3650541"/>
            <a:ext cx="872355" cy="246221"/>
          </a:xfrm>
          <a:prstGeom prst="rect">
            <a:avLst/>
          </a:prstGeom>
          <a:noFill/>
        </p:spPr>
        <p:txBody>
          <a:bodyPr wrap="none" rtlCol="0">
            <a:spAutoFit/>
          </a:bodyPr>
          <a:lstStyle/>
          <a:p>
            <a:r>
              <a:rPr lang="en-US" sz="1000" dirty="0">
                <a:solidFill>
                  <a:srgbClr val="FF0000"/>
                </a:solidFill>
                <a:latin typeface="Arial" panose="020B0604020202020204" pitchFamily="34" charset="0"/>
                <a:cs typeface="Arial" panose="020B0604020202020204" pitchFamily="34" charset="0"/>
              </a:rPr>
              <a:t>References</a:t>
            </a:r>
            <a:endParaRPr lang="en-GB" sz="1000" dirty="0">
              <a:solidFill>
                <a:srgbClr val="FF0000"/>
              </a:solidFill>
              <a:latin typeface="Arial" panose="020B0604020202020204" pitchFamily="34" charset="0"/>
              <a:cs typeface="Arial" panose="020B0604020202020204" pitchFamily="34" charset="0"/>
            </a:endParaRPr>
          </a:p>
        </p:txBody>
      </p:sp>
      <p:cxnSp>
        <p:nvCxnSpPr>
          <p:cNvPr id="11" name="Straight Arrow Connector 10">
            <a:extLst>
              <a:ext uri="{FF2B5EF4-FFF2-40B4-BE49-F238E27FC236}">
                <a16:creationId xmlns:a16="http://schemas.microsoft.com/office/drawing/2014/main" id="{52119752-02AC-466B-B997-514C0CCBB186}"/>
              </a:ext>
            </a:extLst>
          </p:cNvPr>
          <p:cNvCxnSpPr>
            <a:stCxn id="9" idx="1"/>
          </p:cNvCxnSpPr>
          <p:nvPr/>
        </p:nvCxnSpPr>
        <p:spPr bwMode="auto">
          <a:xfrm flipH="1">
            <a:off x="6732240" y="3773652"/>
            <a:ext cx="1335275" cy="87396"/>
          </a:xfrm>
          <a:prstGeom prst="straightConnector1">
            <a:avLst/>
          </a:prstGeom>
          <a:noFill/>
          <a:ln w="19050"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2" name="Straight Arrow Connector 11">
            <a:extLst>
              <a:ext uri="{FF2B5EF4-FFF2-40B4-BE49-F238E27FC236}">
                <a16:creationId xmlns:a16="http://schemas.microsoft.com/office/drawing/2014/main" id="{8769E004-3DF7-4794-910F-BCEA9C02DCA6}"/>
              </a:ext>
            </a:extLst>
          </p:cNvPr>
          <p:cNvCxnSpPr>
            <a:stCxn id="9" idx="1"/>
          </p:cNvCxnSpPr>
          <p:nvPr/>
        </p:nvCxnSpPr>
        <p:spPr bwMode="auto">
          <a:xfrm flipH="1">
            <a:off x="6732240" y="3773652"/>
            <a:ext cx="1335275" cy="364294"/>
          </a:xfrm>
          <a:prstGeom prst="straightConnector1">
            <a:avLst/>
          </a:prstGeom>
          <a:noFill/>
          <a:ln w="19050"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 name="Straight Arrow Connector 14">
            <a:extLst>
              <a:ext uri="{FF2B5EF4-FFF2-40B4-BE49-F238E27FC236}">
                <a16:creationId xmlns:a16="http://schemas.microsoft.com/office/drawing/2014/main" id="{10AE1918-64AD-4A0D-9EF4-351EA660EE61}"/>
              </a:ext>
            </a:extLst>
          </p:cNvPr>
          <p:cNvCxnSpPr>
            <a:stCxn id="9" idx="1"/>
          </p:cNvCxnSpPr>
          <p:nvPr/>
        </p:nvCxnSpPr>
        <p:spPr bwMode="auto">
          <a:xfrm flipH="1">
            <a:off x="7110659" y="3773652"/>
            <a:ext cx="956856" cy="590586"/>
          </a:xfrm>
          <a:prstGeom prst="straightConnector1">
            <a:avLst/>
          </a:prstGeom>
          <a:noFill/>
          <a:ln w="19050"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7" name="Straight Arrow Connector 16">
            <a:extLst>
              <a:ext uri="{FF2B5EF4-FFF2-40B4-BE49-F238E27FC236}">
                <a16:creationId xmlns:a16="http://schemas.microsoft.com/office/drawing/2014/main" id="{D81643D2-F2D2-49DB-92C2-2CF8BC149885}"/>
              </a:ext>
            </a:extLst>
          </p:cNvPr>
          <p:cNvCxnSpPr>
            <a:stCxn id="9" idx="1"/>
          </p:cNvCxnSpPr>
          <p:nvPr/>
        </p:nvCxnSpPr>
        <p:spPr bwMode="auto">
          <a:xfrm flipH="1">
            <a:off x="7110659" y="3773652"/>
            <a:ext cx="956856" cy="735468"/>
          </a:xfrm>
          <a:prstGeom prst="straightConnector1">
            <a:avLst/>
          </a:prstGeom>
          <a:noFill/>
          <a:ln w="19050" cap="flat" cmpd="sng" algn="ctr">
            <a:solidFill>
              <a:srgbClr val="FF0000"/>
            </a:solidFill>
            <a:prstDash val="solid"/>
            <a:round/>
            <a:headEnd type="none" w="med" len="med"/>
            <a:tailEnd type="triangl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0" name="TextBox 19">
            <a:extLst>
              <a:ext uri="{FF2B5EF4-FFF2-40B4-BE49-F238E27FC236}">
                <a16:creationId xmlns:a16="http://schemas.microsoft.com/office/drawing/2014/main" id="{AB0B4E37-4649-4C2C-9D0D-E1CB00AEA005}"/>
              </a:ext>
            </a:extLst>
          </p:cNvPr>
          <p:cNvSpPr txBox="1"/>
          <p:nvPr/>
        </p:nvSpPr>
        <p:spPr>
          <a:xfrm>
            <a:off x="3217901" y="3624546"/>
            <a:ext cx="872355" cy="246221"/>
          </a:xfrm>
          <a:prstGeom prst="rect">
            <a:avLst/>
          </a:prstGeom>
          <a:noFill/>
        </p:spPr>
        <p:txBody>
          <a:bodyPr wrap="none" rtlCol="0">
            <a:spAutoFit/>
          </a:bodyPr>
          <a:lstStyle/>
          <a:p>
            <a:r>
              <a:rPr lang="en-US" sz="1000" dirty="0">
                <a:solidFill>
                  <a:srgbClr val="FF0000"/>
                </a:solidFill>
                <a:latin typeface="Arial" panose="020B0604020202020204" pitchFamily="34" charset="0"/>
                <a:cs typeface="Arial" panose="020B0604020202020204" pitchFamily="34" charset="0"/>
              </a:rPr>
              <a:t>References</a:t>
            </a:r>
            <a:endParaRPr lang="en-GB" sz="1000" dirty="0">
              <a:solidFill>
                <a:srgbClr val="FF0000"/>
              </a:solidFill>
              <a:latin typeface="Arial" panose="020B0604020202020204" pitchFamily="34" charset="0"/>
              <a:cs typeface="Arial" panose="020B0604020202020204" pitchFamily="34" charset="0"/>
            </a:endParaRPr>
          </a:p>
        </p:txBody>
      </p:sp>
      <p:cxnSp>
        <p:nvCxnSpPr>
          <p:cNvPr id="21" name="Straight Arrow Connector 20">
            <a:extLst>
              <a:ext uri="{FF2B5EF4-FFF2-40B4-BE49-F238E27FC236}">
                <a16:creationId xmlns:a16="http://schemas.microsoft.com/office/drawing/2014/main" id="{A3181F65-0664-49CB-842A-3210FF54EF28}"/>
              </a:ext>
            </a:extLst>
          </p:cNvPr>
          <p:cNvCxnSpPr>
            <a:stCxn id="20" idx="1"/>
          </p:cNvCxnSpPr>
          <p:nvPr/>
        </p:nvCxnSpPr>
        <p:spPr bwMode="auto">
          <a:xfrm flipH="1">
            <a:off x="2368432" y="3747657"/>
            <a:ext cx="849469" cy="864467"/>
          </a:xfrm>
          <a:prstGeom prst="straightConnector1">
            <a:avLst/>
          </a:prstGeom>
          <a:noFill/>
          <a:ln w="19050" cap="flat" cmpd="sng" algn="ctr">
            <a:solidFill>
              <a:srgbClr val="FF0000"/>
            </a:solidFill>
            <a:prstDash val="sysDash"/>
            <a:round/>
            <a:headEnd type="none" w="med" len="med"/>
            <a:tailEnd type="triangl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6" name="Rectangle 25">
            <a:extLst>
              <a:ext uri="{FF2B5EF4-FFF2-40B4-BE49-F238E27FC236}">
                <a16:creationId xmlns:a16="http://schemas.microsoft.com/office/drawing/2014/main" id="{812BC4F1-A4BC-4A47-9E06-D8F2FE852A5D}"/>
              </a:ext>
            </a:extLst>
          </p:cNvPr>
          <p:cNvSpPr/>
          <p:nvPr/>
        </p:nvSpPr>
        <p:spPr bwMode="auto">
          <a:xfrm>
            <a:off x="1035545" y="3687330"/>
            <a:ext cx="1515655" cy="252000"/>
          </a:xfrm>
          <a:prstGeom prst="rect">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
        <p:nvSpPr>
          <p:cNvPr id="27" name="Rectangle 26">
            <a:extLst>
              <a:ext uri="{FF2B5EF4-FFF2-40B4-BE49-F238E27FC236}">
                <a16:creationId xmlns:a16="http://schemas.microsoft.com/office/drawing/2014/main" id="{899843C5-5F1D-417C-BA4B-E68EACC50B89}"/>
              </a:ext>
            </a:extLst>
          </p:cNvPr>
          <p:cNvSpPr/>
          <p:nvPr/>
        </p:nvSpPr>
        <p:spPr bwMode="auto">
          <a:xfrm>
            <a:off x="5480476" y="3666726"/>
            <a:ext cx="1515655" cy="180000"/>
          </a:xfrm>
          <a:prstGeom prst="rect">
            <a:avLst/>
          </a:prstGeom>
          <a:noFill/>
          <a:ln w="19050" cap="flat" cmpd="sng" algn="ctr">
            <a:solidFill>
              <a:srgbClr val="008000"/>
            </a:solidFill>
            <a:prstDash val="solid"/>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2000" b="1" i="0" u="none" strike="noStrike" cap="none" normalizeH="0" baseline="0">
              <a:ln>
                <a:noFill/>
              </a:ln>
              <a:solidFill>
                <a:srgbClr val="006699"/>
              </a:solidFill>
              <a:effectLst/>
              <a:latin typeface="Gill Sans MT" pitchFamily="34" charset="0"/>
            </a:endParaRPr>
          </a:p>
        </p:txBody>
      </p:sp>
    </p:spTree>
    <p:extLst>
      <p:ext uri="{BB962C8B-B14F-4D97-AF65-F5344CB8AC3E}">
        <p14:creationId xmlns:p14="http://schemas.microsoft.com/office/powerpoint/2010/main" val="105670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4510-6BFB-432D-A33A-40EB7519311E}"/>
              </a:ext>
            </a:extLst>
          </p:cNvPr>
          <p:cNvSpPr>
            <a:spLocks noGrp="1"/>
          </p:cNvSpPr>
          <p:nvPr>
            <p:ph type="title"/>
          </p:nvPr>
        </p:nvSpPr>
        <p:spPr/>
        <p:txBody>
          <a:bodyPr/>
          <a:lstStyle/>
          <a:p>
            <a:r>
              <a:rPr lang="en-US" dirty="0"/>
              <a:t>MPS Issues with IDs and References</a:t>
            </a:r>
            <a:endParaRPr lang="en-GB" dirty="0"/>
          </a:p>
        </p:txBody>
      </p:sp>
      <p:sp>
        <p:nvSpPr>
          <p:cNvPr id="3" name="Content Placeholder 2">
            <a:extLst>
              <a:ext uri="{FF2B5EF4-FFF2-40B4-BE49-F238E27FC236}">
                <a16:creationId xmlns:a16="http://schemas.microsoft.com/office/drawing/2014/main" id="{C7F1AC70-80F8-4CDA-84B3-77B955C69565}"/>
              </a:ext>
            </a:extLst>
          </p:cNvPr>
          <p:cNvSpPr>
            <a:spLocks noGrp="1"/>
          </p:cNvSpPr>
          <p:nvPr>
            <p:ph idx="1"/>
          </p:nvPr>
        </p:nvSpPr>
        <p:spPr/>
        <p:txBody>
          <a:bodyPr/>
          <a:lstStyle/>
          <a:p>
            <a:r>
              <a:rPr lang="en-US" sz="1800" dirty="0"/>
              <a:t>MPS Requires the ability to represent:</a:t>
            </a:r>
          </a:p>
          <a:p>
            <a:pPr lvl="1"/>
            <a:r>
              <a:rPr lang="en-US" sz="1600" dirty="0"/>
              <a:t>An Object with an Immutable ID and Versions</a:t>
            </a:r>
          </a:p>
          <a:p>
            <a:pPr lvl="1"/>
            <a:r>
              <a:rPr lang="en-US" sz="1600" dirty="0"/>
              <a:t>Object IDs scoped by Domain</a:t>
            </a:r>
          </a:p>
          <a:p>
            <a:pPr lvl="1"/>
            <a:r>
              <a:rPr lang="en-US" sz="1600" dirty="0"/>
              <a:t>Separate Definition and Instance Objects, the latter dynamically created; Instances usually do not, but may have Versions</a:t>
            </a:r>
          </a:p>
          <a:p>
            <a:pPr lvl="1"/>
            <a:r>
              <a:rPr lang="en-US" sz="1600" dirty="0"/>
              <a:t>References to Objects that include Domain, ID and optionally Version</a:t>
            </a:r>
          </a:p>
          <a:p>
            <a:pPr lvl="1"/>
            <a:r>
              <a:rPr lang="en-US" sz="1600" strike="dblStrike" dirty="0"/>
              <a:t>Preferably allow references to a specific attribute (or argument) of an Object</a:t>
            </a:r>
          </a:p>
          <a:p>
            <a:r>
              <a:rPr lang="en-US" sz="1800" dirty="0"/>
              <a:t>Strong typing of Object References is recommended, </a:t>
            </a:r>
            <a:r>
              <a:rPr lang="en-US" sz="1800" i="1" dirty="0"/>
              <a:t>but</a:t>
            </a:r>
          </a:p>
          <a:p>
            <a:pPr lvl="1"/>
            <a:r>
              <a:rPr lang="en-GB" sz="1600" dirty="0"/>
              <a:t>MPS needs the ability to have </a:t>
            </a:r>
            <a:r>
              <a:rPr lang="en-GB" sz="1600" dirty="0" err="1"/>
              <a:t>ObjectRef</a:t>
            </a:r>
            <a:r>
              <a:rPr lang="en-GB" sz="1600" dirty="0"/>
              <a:t> attributes that can point to multiple concrete classes:</a:t>
            </a:r>
          </a:p>
          <a:p>
            <a:pPr lvl="2"/>
            <a:r>
              <a:rPr lang="en-GB" sz="1400" dirty="0"/>
              <a:t>As a List  </a:t>
            </a:r>
            <a:r>
              <a:rPr lang="en-GB" sz="1400" i="1" dirty="0"/>
              <a:t>or  </a:t>
            </a:r>
          </a:p>
          <a:p>
            <a:pPr lvl="2"/>
            <a:r>
              <a:rPr lang="en-GB" sz="1400" dirty="0"/>
              <a:t>As an Abstract super class</a:t>
            </a:r>
          </a:p>
          <a:p>
            <a:pPr lvl="2"/>
            <a:r>
              <a:rPr lang="en-GB" sz="1400" dirty="0"/>
              <a:t>Or as a minimum, to have the option of an untyped reference</a:t>
            </a:r>
          </a:p>
          <a:p>
            <a:r>
              <a:rPr lang="en-GB" sz="1800" dirty="0"/>
              <a:t>MPS has assumed 3 new MAL Attribute Types:</a:t>
            </a:r>
          </a:p>
          <a:p>
            <a:pPr lvl="1"/>
            <a:r>
              <a:rPr lang="en-GB" sz="1600" dirty="0" err="1"/>
              <a:t>ObjectID</a:t>
            </a:r>
            <a:r>
              <a:rPr lang="en-GB" sz="1600" dirty="0"/>
              <a:t> (assumed to include Domain)</a:t>
            </a:r>
          </a:p>
          <a:p>
            <a:pPr lvl="1"/>
            <a:r>
              <a:rPr lang="en-GB" sz="1600" dirty="0"/>
              <a:t>Version</a:t>
            </a:r>
          </a:p>
          <a:p>
            <a:pPr lvl="1"/>
            <a:r>
              <a:rPr lang="en-GB" sz="1600" dirty="0" err="1"/>
              <a:t>ObjectRef</a:t>
            </a:r>
            <a:r>
              <a:rPr lang="en-GB" sz="1600" dirty="0"/>
              <a:t> (covers Domain, ID and optionally Version)</a:t>
            </a:r>
            <a:endParaRPr lang="en-US" sz="1600" dirty="0"/>
          </a:p>
        </p:txBody>
      </p:sp>
      <p:sp>
        <p:nvSpPr>
          <p:cNvPr id="4" name="Footer Placeholder 3">
            <a:extLst>
              <a:ext uri="{FF2B5EF4-FFF2-40B4-BE49-F238E27FC236}">
                <a16:creationId xmlns:a16="http://schemas.microsoft.com/office/drawing/2014/main" id="{9111D65D-09CA-43C1-9EE0-05141BCB54EA}"/>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F0D7611D-CBF7-4387-A799-D164F37B401C}"/>
              </a:ext>
            </a:extLst>
          </p:cNvPr>
          <p:cNvSpPr>
            <a:spLocks noGrp="1"/>
          </p:cNvSpPr>
          <p:nvPr>
            <p:ph type="dt" sz="half" idx="2"/>
          </p:nvPr>
        </p:nvSpPr>
        <p:spPr/>
        <p:txBody>
          <a:bodyPr/>
          <a:lstStyle/>
          <a:p>
            <a:fld id="{19C211BF-AAFF-4DEF-A1B5-480BA80F937F}" type="datetime1">
              <a:rPr lang="en-GB" smtClean="0"/>
              <a:t>20/05/2021</a:t>
            </a:fld>
            <a:endParaRPr lang="en-GB" dirty="0"/>
          </a:p>
        </p:txBody>
      </p:sp>
    </p:spTree>
    <p:extLst>
      <p:ext uri="{BB962C8B-B14F-4D97-AF65-F5344CB8AC3E}">
        <p14:creationId xmlns:p14="http://schemas.microsoft.com/office/powerpoint/2010/main" val="940300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78A63-FD7B-48BA-A75B-115FB8AEC621}"/>
              </a:ext>
            </a:extLst>
          </p:cNvPr>
          <p:cNvSpPr>
            <a:spLocks noGrp="1"/>
          </p:cNvSpPr>
          <p:nvPr>
            <p:ph type="title"/>
          </p:nvPr>
        </p:nvSpPr>
        <p:spPr/>
        <p:txBody>
          <a:bodyPr/>
          <a:lstStyle/>
          <a:p>
            <a:r>
              <a:rPr lang="en-US" dirty="0"/>
              <a:t>Conclusion:  Object Identity</a:t>
            </a:r>
            <a:endParaRPr lang="en-GB" dirty="0"/>
          </a:p>
        </p:txBody>
      </p:sp>
      <p:sp>
        <p:nvSpPr>
          <p:cNvPr id="3" name="Content Placeholder 2">
            <a:extLst>
              <a:ext uri="{FF2B5EF4-FFF2-40B4-BE49-F238E27FC236}">
                <a16:creationId xmlns:a16="http://schemas.microsoft.com/office/drawing/2014/main" id="{2C07604F-9AE1-4520-9F09-7802E25B5F50}"/>
              </a:ext>
            </a:extLst>
          </p:cNvPr>
          <p:cNvSpPr>
            <a:spLocks noGrp="1"/>
          </p:cNvSpPr>
          <p:nvPr>
            <p:ph idx="1"/>
          </p:nvPr>
        </p:nvSpPr>
        <p:spPr/>
        <p:txBody>
          <a:bodyPr/>
          <a:lstStyle/>
          <a:p>
            <a:r>
              <a:rPr lang="en-US" sz="1800" dirty="0"/>
              <a:t>Clarify that MAL::Identifier that can be encoded as a mnemonic or a number</a:t>
            </a:r>
          </a:p>
          <a:p>
            <a:r>
              <a:rPr lang="en-US" sz="1800" dirty="0" err="1"/>
              <a:t>ObjectIdentity</a:t>
            </a:r>
            <a:r>
              <a:rPr lang="en-US" sz="1800" dirty="0"/>
              <a:t> will be represented by a MAL Composite structure comprising 5 elements:</a:t>
            </a:r>
          </a:p>
          <a:p>
            <a:pPr lvl="1"/>
            <a:r>
              <a:rPr lang="en-US" sz="1600" dirty="0"/>
              <a:t>Domain (as an ordered List of MAL::Identifiers)</a:t>
            </a:r>
          </a:p>
          <a:p>
            <a:pPr lvl="1"/>
            <a:r>
              <a:rPr lang="en-US" sz="1600" dirty="0"/>
              <a:t>Area (as MAL::Identifier)  </a:t>
            </a:r>
            <a:r>
              <a:rPr lang="en-US" sz="1600" i="1" dirty="0"/>
              <a:t>note might have “Object Type as a composite containing Area/Type</a:t>
            </a:r>
            <a:endParaRPr lang="en-US" sz="1600" dirty="0"/>
          </a:p>
          <a:p>
            <a:pPr lvl="1"/>
            <a:r>
              <a:rPr lang="en-US" sz="1600" dirty="0"/>
              <a:t>Type (as MAL::Identifier)</a:t>
            </a:r>
          </a:p>
          <a:p>
            <a:pPr lvl="1"/>
            <a:r>
              <a:rPr lang="en-US" sz="1600" dirty="0"/>
              <a:t>Key (as new MAL::Identifier)</a:t>
            </a:r>
          </a:p>
          <a:p>
            <a:pPr lvl="1"/>
            <a:r>
              <a:rPr lang="en-US" sz="1600" dirty="0"/>
              <a:t>Version (MAL::</a:t>
            </a:r>
            <a:r>
              <a:rPr lang="en-US" sz="1600" dirty="0" err="1"/>
              <a:t>UInteger</a:t>
            </a:r>
            <a:r>
              <a:rPr lang="en-US" sz="1600" dirty="0"/>
              <a:t>)</a:t>
            </a:r>
          </a:p>
          <a:p>
            <a:r>
              <a:rPr lang="en-US" sz="1800" dirty="0"/>
              <a:t>The </a:t>
            </a:r>
            <a:r>
              <a:rPr lang="en-US" sz="1800" dirty="0" err="1"/>
              <a:t>ObjectKey</a:t>
            </a:r>
            <a:r>
              <a:rPr lang="en-US" sz="1800" dirty="0"/>
              <a:t> is unique within the scope of the Domain for a given Object Type.</a:t>
            </a:r>
          </a:p>
          <a:p>
            <a:r>
              <a:rPr lang="en-US" sz="1800" dirty="0"/>
              <a:t>If an object does not have versions, then it will simply have the value “1” (“0” reserved for wildcards)</a:t>
            </a:r>
          </a:p>
          <a:p>
            <a:r>
              <a:rPr lang="en-GB" sz="1800" dirty="0"/>
              <a:t>Area and Type name and number is defined by Service</a:t>
            </a:r>
          </a:p>
          <a:p>
            <a:r>
              <a:rPr lang="en-GB" sz="1800" dirty="0" err="1"/>
              <a:t>ObjectIdentity</a:t>
            </a:r>
            <a:r>
              <a:rPr lang="en-GB" sz="1800" dirty="0"/>
              <a:t> will also be considered a MAL::Attribute</a:t>
            </a:r>
          </a:p>
          <a:p>
            <a:pPr lvl="1"/>
            <a:endParaRPr lang="en-US" sz="1600" dirty="0"/>
          </a:p>
        </p:txBody>
      </p:sp>
      <p:sp>
        <p:nvSpPr>
          <p:cNvPr id="4" name="Footer Placeholder 3">
            <a:extLst>
              <a:ext uri="{FF2B5EF4-FFF2-40B4-BE49-F238E27FC236}">
                <a16:creationId xmlns:a16="http://schemas.microsoft.com/office/drawing/2014/main" id="{F7782DED-AD3C-4022-80E6-F0C66C6FB25E}"/>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45097FA7-F34C-4FB8-B0E8-AA8B9D90FCAD}"/>
              </a:ext>
            </a:extLst>
          </p:cNvPr>
          <p:cNvSpPr>
            <a:spLocks noGrp="1"/>
          </p:cNvSpPr>
          <p:nvPr>
            <p:ph type="dt" sz="half" idx="2"/>
          </p:nvPr>
        </p:nvSpPr>
        <p:spPr/>
        <p:txBody>
          <a:bodyPr/>
          <a:lstStyle/>
          <a:p>
            <a:fld id="{65900CEC-3363-4AB5-BD53-7A2D49A7352F}" type="datetime1">
              <a:rPr lang="en-GB" smtClean="0"/>
              <a:t>20/05/2021</a:t>
            </a:fld>
            <a:endParaRPr lang="en-GB" dirty="0"/>
          </a:p>
        </p:txBody>
      </p:sp>
    </p:spTree>
    <p:extLst>
      <p:ext uri="{BB962C8B-B14F-4D97-AF65-F5344CB8AC3E}">
        <p14:creationId xmlns:p14="http://schemas.microsoft.com/office/powerpoint/2010/main" val="2566706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77E34-A351-4379-818E-B3126DFB9EEB}"/>
              </a:ext>
            </a:extLst>
          </p:cNvPr>
          <p:cNvSpPr>
            <a:spLocks noGrp="1"/>
          </p:cNvSpPr>
          <p:nvPr>
            <p:ph type="title"/>
          </p:nvPr>
        </p:nvSpPr>
        <p:spPr/>
        <p:txBody>
          <a:bodyPr/>
          <a:lstStyle/>
          <a:p>
            <a:r>
              <a:rPr lang="en-US" dirty="0"/>
              <a:t>Conclusion: Object References</a:t>
            </a:r>
            <a:endParaRPr lang="en-GB" dirty="0"/>
          </a:p>
        </p:txBody>
      </p:sp>
      <p:sp>
        <p:nvSpPr>
          <p:cNvPr id="3" name="Content Placeholder 2">
            <a:extLst>
              <a:ext uri="{FF2B5EF4-FFF2-40B4-BE49-F238E27FC236}">
                <a16:creationId xmlns:a16="http://schemas.microsoft.com/office/drawing/2014/main" id="{A29A27CD-D398-4583-AB95-1CA269CE44E1}"/>
              </a:ext>
            </a:extLst>
          </p:cNvPr>
          <p:cNvSpPr>
            <a:spLocks noGrp="1"/>
          </p:cNvSpPr>
          <p:nvPr>
            <p:ph idx="1"/>
          </p:nvPr>
        </p:nvSpPr>
        <p:spPr/>
        <p:txBody>
          <a:bodyPr/>
          <a:lstStyle/>
          <a:p>
            <a:r>
              <a:rPr lang="en-US" dirty="0"/>
              <a:t>Object References defined using the same structure as </a:t>
            </a:r>
            <a:r>
              <a:rPr lang="en-US" dirty="0" err="1"/>
              <a:t>ObjectIdentity</a:t>
            </a:r>
            <a:r>
              <a:rPr lang="en-US" dirty="0"/>
              <a:t> – this is used as the MAL::Attribute type MAL::</a:t>
            </a:r>
            <a:r>
              <a:rPr lang="en-US" dirty="0" err="1"/>
              <a:t>ObjectIdentity</a:t>
            </a:r>
            <a:endParaRPr lang="en-US" dirty="0"/>
          </a:p>
          <a:p>
            <a:r>
              <a:rPr lang="en-US" dirty="0"/>
              <a:t>This means they can be used by MPS as a type for Arguments (and Resources) allowing Object References to be passed into Event and Activity Instances.</a:t>
            </a:r>
          </a:p>
          <a:p>
            <a:endParaRPr lang="en-US" dirty="0"/>
          </a:p>
          <a:p>
            <a:endParaRPr lang="en-US" dirty="0"/>
          </a:p>
          <a:p>
            <a:r>
              <a:rPr lang="en-US" dirty="0"/>
              <a:t>MPS Notes that if the set of MAL::Attributes can be extended with additional composite structures, this would allow native inclusion of Position and Direction types as Arguments.</a:t>
            </a:r>
          </a:p>
          <a:p>
            <a:r>
              <a:rPr lang="en-US" dirty="0"/>
              <a:t>MPS Notes that an explicit </a:t>
            </a:r>
            <a:r>
              <a:rPr lang="en-US" dirty="0" err="1"/>
              <a:t>enum</a:t>
            </a:r>
            <a:r>
              <a:rPr lang="en-US" dirty="0"/>
              <a:t> of available MAL::Attribute types is needed.  Would make sense for this to be defined in MAL.</a:t>
            </a:r>
          </a:p>
        </p:txBody>
      </p:sp>
      <p:sp>
        <p:nvSpPr>
          <p:cNvPr id="4" name="Footer Placeholder 3">
            <a:extLst>
              <a:ext uri="{FF2B5EF4-FFF2-40B4-BE49-F238E27FC236}">
                <a16:creationId xmlns:a16="http://schemas.microsoft.com/office/drawing/2014/main" id="{D1369977-F89C-41B2-B3FD-B9ACA5260FB2}"/>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B8FF7428-B6D1-47D5-8476-452E2520489E}"/>
              </a:ext>
            </a:extLst>
          </p:cNvPr>
          <p:cNvSpPr>
            <a:spLocks noGrp="1"/>
          </p:cNvSpPr>
          <p:nvPr>
            <p:ph type="dt" sz="half" idx="2"/>
          </p:nvPr>
        </p:nvSpPr>
        <p:spPr/>
        <p:txBody>
          <a:bodyPr/>
          <a:lstStyle/>
          <a:p>
            <a:fld id="{65900CEC-3363-4AB5-BD53-7A2D49A7352F}" type="datetime1">
              <a:rPr lang="en-GB" smtClean="0"/>
              <a:t>20/05/2021</a:t>
            </a:fld>
            <a:endParaRPr lang="en-GB" dirty="0"/>
          </a:p>
        </p:txBody>
      </p:sp>
    </p:spTree>
    <p:extLst>
      <p:ext uri="{BB962C8B-B14F-4D97-AF65-F5344CB8AC3E}">
        <p14:creationId xmlns:p14="http://schemas.microsoft.com/office/powerpoint/2010/main" val="2095916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072A334-976B-4638-AB70-C68CBF5686C8}"/>
              </a:ext>
            </a:extLst>
          </p:cNvPr>
          <p:cNvSpPr>
            <a:spLocks noGrp="1"/>
          </p:cNvSpPr>
          <p:nvPr>
            <p:ph type="title"/>
          </p:nvPr>
        </p:nvSpPr>
        <p:spPr/>
        <p:txBody>
          <a:bodyPr/>
          <a:lstStyle/>
          <a:p>
            <a:r>
              <a:rPr lang="en-US" dirty="0"/>
              <a:t>PUB-SUB Subscription Keys</a:t>
            </a:r>
            <a:endParaRPr lang="en-GB" dirty="0"/>
          </a:p>
        </p:txBody>
      </p:sp>
      <p:sp>
        <p:nvSpPr>
          <p:cNvPr id="7" name="Content Placeholder 6">
            <a:extLst>
              <a:ext uri="{FF2B5EF4-FFF2-40B4-BE49-F238E27FC236}">
                <a16:creationId xmlns:a16="http://schemas.microsoft.com/office/drawing/2014/main" id="{695F0909-2429-4179-9364-C292D32B396D}"/>
              </a:ext>
            </a:extLst>
          </p:cNvPr>
          <p:cNvSpPr>
            <a:spLocks noGrp="1"/>
          </p:cNvSpPr>
          <p:nvPr>
            <p:ph idx="1"/>
          </p:nvPr>
        </p:nvSpPr>
        <p:spPr/>
        <p:txBody>
          <a:bodyPr/>
          <a:lstStyle/>
          <a:p>
            <a:r>
              <a:rPr lang="en-US" dirty="0"/>
              <a:t>Restricted to Four Keys of defined Type</a:t>
            </a:r>
          </a:p>
          <a:p>
            <a:r>
              <a:rPr lang="en-US" dirty="0"/>
              <a:t>MPS would ideally allow more than four subscription criteria, and of any type.  For example:</a:t>
            </a:r>
          </a:p>
          <a:p>
            <a:pPr marL="1077913" lvl="2" indent="0">
              <a:buNone/>
            </a:pPr>
            <a:r>
              <a:rPr lang="en-US" sz="800" dirty="0"/>
              <a:t>Req_4.2.10.S.9	The </a:t>
            </a:r>
            <a:r>
              <a:rPr lang="en-US" sz="800" dirty="0" err="1"/>
              <a:t>monitorRequestStatus</a:t>
            </a:r>
            <a:r>
              <a:rPr lang="en-US" sz="800" dirty="0"/>
              <a:t> subscription shall be based on the provision of the following keys of the required </a:t>
            </a:r>
            <a:r>
              <a:rPr lang="en-US" sz="800" dirty="0" err="1"/>
              <a:t>RequestInstances</a:t>
            </a:r>
            <a:r>
              <a:rPr lang="en-US" sz="800" dirty="0"/>
              <a:t> in the Register message, all of which are nullable:</a:t>
            </a:r>
          </a:p>
          <a:p>
            <a:pPr marL="1077913" lvl="2" indent="0">
              <a:buNone/>
            </a:pPr>
            <a:r>
              <a:rPr lang="en-US" sz="800" dirty="0"/>
              <a:t>a)	</a:t>
            </a:r>
            <a:r>
              <a:rPr lang="en-US" sz="800" dirty="0" err="1"/>
              <a:t>subDomain</a:t>
            </a:r>
            <a:r>
              <a:rPr lang="en-US" sz="800" dirty="0"/>
              <a:t> = domain of subscribed </a:t>
            </a:r>
            <a:r>
              <a:rPr lang="en-US" sz="800" dirty="0" err="1"/>
              <a:t>RequestInstances</a:t>
            </a:r>
            <a:endParaRPr lang="en-US" sz="800" dirty="0"/>
          </a:p>
          <a:p>
            <a:pPr marL="1077913" lvl="2" indent="0">
              <a:buNone/>
            </a:pPr>
            <a:r>
              <a:rPr lang="en-US" sz="800" dirty="0"/>
              <a:t>b)	</a:t>
            </a:r>
            <a:r>
              <a:rPr lang="en-US" sz="800" dirty="0" err="1"/>
              <a:t>entityKeys.firstSubKey</a:t>
            </a:r>
            <a:r>
              <a:rPr lang="en-US" sz="800" dirty="0"/>
              <a:t> = </a:t>
            </a:r>
            <a:r>
              <a:rPr lang="en-US" sz="800" dirty="0" err="1"/>
              <a:t>instanceID</a:t>
            </a:r>
            <a:r>
              <a:rPr lang="en-US" sz="800" dirty="0"/>
              <a:t> of subscribed </a:t>
            </a:r>
            <a:r>
              <a:rPr lang="en-US" sz="800" dirty="0" err="1"/>
              <a:t>RequestInstances</a:t>
            </a:r>
            <a:endParaRPr lang="en-US" sz="800" dirty="0"/>
          </a:p>
          <a:p>
            <a:pPr marL="1077913" lvl="2" indent="0">
              <a:buNone/>
            </a:pPr>
            <a:r>
              <a:rPr lang="en-US" sz="800" dirty="0"/>
              <a:t>c)	</a:t>
            </a:r>
            <a:r>
              <a:rPr lang="en-US" sz="800" dirty="0" err="1"/>
              <a:t>entityKeys.secondSubKey</a:t>
            </a:r>
            <a:r>
              <a:rPr lang="en-US" sz="800" dirty="0"/>
              <a:t> = </a:t>
            </a:r>
            <a:r>
              <a:rPr lang="en-US" sz="800" dirty="0" err="1"/>
              <a:t>definitionID</a:t>
            </a:r>
            <a:r>
              <a:rPr lang="en-US" sz="800" dirty="0"/>
              <a:t> of subscribed </a:t>
            </a:r>
            <a:r>
              <a:rPr lang="en-US" sz="800" dirty="0" err="1"/>
              <a:t>RequestInstances</a:t>
            </a:r>
            <a:endParaRPr lang="en-US" sz="800" dirty="0"/>
          </a:p>
          <a:p>
            <a:pPr marL="1077913" lvl="2" indent="0">
              <a:buNone/>
            </a:pPr>
            <a:r>
              <a:rPr lang="en-US" sz="800" dirty="0"/>
              <a:t>d)	</a:t>
            </a:r>
            <a:r>
              <a:rPr lang="en-US" sz="800" dirty="0" err="1"/>
              <a:t>entityKeys.thirdSubKey</a:t>
            </a:r>
            <a:r>
              <a:rPr lang="en-US" sz="800" dirty="0"/>
              <a:t> = </a:t>
            </a:r>
            <a:r>
              <a:rPr lang="en-US" sz="800" dirty="0" err="1"/>
              <a:t>userID</a:t>
            </a:r>
            <a:r>
              <a:rPr lang="en-US" sz="800" dirty="0"/>
              <a:t> of subscribed </a:t>
            </a:r>
            <a:r>
              <a:rPr lang="en-US" sz="800" dirty="0" err="1"/>
              <a:t>RequestInstances</a:t>
            </a:r>
            <a:endParaRPr lang="en-US" sz="800" dirty="0"/>
          </a:p>
          <a:p>
            <a:pPr marL="1077913" lvl="2" indent="0">
              <a:buNone/>
            </a:pPr>
            <a:r>
              <a:rPr lang="en-US" sz="800" dirty="0"/>
              <a:t>e)	</a:t>
            </a:r>
            <a:r>
              <a:rPr lang="en-US" sz="800" dirty="0" err="1"/>
              <a:t>entityKeys.fourth</a:t>
            </a:r>
            <a:r>
              <a:rPr lang="en-US" sz="800" dirty="0"/>
              <a:t> </a:t>
            </a:r>
            <a:r>
              <a:rPr lang="en-US" sz="800" dirty="0" err="1"/>
              <a:t>SubKey</a:t>
            </a:r>
            <a:r>
              <a:rPr lang="en-US" sz="800" dirty="0"/>
              <a:t> = </a:t>
            </a:r>
            <a:r>
              <a:rPr lang="en-US" sz="800" dirty="0" err="1"/>
              <a:t>userReference</a:t>
            </a:r>
            <a:r>
              <a:rPr lang="en-US" sz="800" dirty="0"/>
              <a:t> of subscribed </a:t>
            </a:r>
            <a:r>
              <a:rPr lang="en-US" sz="800" dirty="0" err="1"/>
              <a:t>RequestInstances</a:t>
            </a:r>
            <a:endParaRPr lang="en-US" sz="800" dirty="0"/>
          </a:p>
          <a:p>
            <a:pPr marL="1077913" lvl="2" indent="0">
              <a:buNone/>
            </a:pPr>
            <a:r>
              <a:rPr lang="en-US" sz="800" dirty="0"/>
              <a:t>Note: this assumes the current MAL limit of four entity keys.  It is hoped that in the future, the publish-subscribe pattern subscription will allow the specification of an arbitrary list of key field-value pairs.  Should this be extended the following additional subscription keys should be supported:</a:t>
            </a:r>
          </a:p>
          <a:p>
            <a:pPr marL="1077913" lvl="2" indent="0">
              <a:buNone/>
            </a:pPr>
            <a:r>
              <a:rPr lang="en-US" sz="800" dirty="0"/>
              <a:t>f)	status of subscribed </a:t>
            </a:r>
            <a:r>
              <a:rPr lang="en-US" sz="800" dirty="0" err="1"/>
              <a:t>RequestInstance</a:t>
            </a:r>
            <a:endParaRPr lang="en-US" sz="800" dirty="0"/>
          </a:p>
          <a:p>
            <a:pPr marL="1077913" lvl="2" indent="0">
              <a:buNone/>
            </a:pPr>
            <a:r>
              <a:rPr lang="en-US" sz="800" dirty="0"/>
              <a:t>g)	</a:t>
            </a:r>
            <a:r>
              <a:rPr lang="en-US" sz="800" dirty="0" err="1"/>
              <a:t>outputPlanRef</a:t>
            </a:r>
            <a:r>
              <a:rPr lang="en-US" sz="800" dirty="0"/>
              <a:t> of subscribed </a:t>
            </a:r>
            <a:r>
              <a:rPr lang="en-US" sz="800" dirty="0" err="1"/>
              <a:t>RequestInstance</a:t>
            </a:r>
            <a:endParaRPr lang="en-US" sz="800" dirty="0"/>
          </a:p>
          <a:p>
            <a:r>
              <a:rPr lang="en-US" dirty="0"/>
              <a:t>MPS has identified subscription keys that are of the following types: </a:t>
            </a:r>
            <a:r>
              <a:rPr lang="en-US" dirty="0" err="1"/>
              <a:t>ObjectID</a:t>
            </a:r>
            <a:r>
              <a:rPr lang="en-US" dirty="0"/>
              <a:t>, Identifier, </a:t>
            </a:r>
            <a:r>
              <a:rPr lang="en-US" dirty="0" err="1"/>
              <a:t>enum</a:t>
            </a:r>
            <a:r>
              <a:rPr lang="en-US" dirty="0"/>
              <a:t> (Status), String (Tags and </a:t>
            </a:r>
            <a:r>
              <a:rPr lang="en-US" dirty="0" err="1"/>
              <a:t>SubPlans</a:t>
            </a:r>
            <a:r>
              <a:rPr lang="en-US" dirty="0"/>
              <a:t>).  These need to be supported</a:t>
            </a:r>
          </a:p>
          <a:p>
            <a:pPr lvl="2"/>
            <a:endParaRPr lang="en-GB" dirty="0"/>
          </a:p>
        </p:txBody>
      </p:sp>
      <p:sp>
        <p:nvSpPr>
          <p:cNvPr id="4" name="Footer Placeholder 3">
            <a:extLst>
              <a:ext uri="{FF2B5EF4-FFF2-40B4-BE49-F238E27FC236}">
                <a16:creationId xmlns:a16="http://schemas.microsoft.com/office/drawing/2014/main" id="{11E5FE5E-AC7F-49C6-B2AB-FEAFD78B967A}"/>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8084D774-7339-4031-8C1C-19C9E1A10E11}"/>
              </a:ext>
            </a:extLst>
          </p:cNvPr>
          <p:cNvSpPr>
            <a:spLocks noGrp="1"/>
          </p:cNvSpPr>
          <p:nvPr>
            <p:ph type="dt" sz="half" idx="2"/>
          </p:nvPr>
        </p:nvSpPr>
        <p:spPr/>
        <p:txBody>
          <a:bodyPr/>
          <a:lstStyle/>
          <a:p>
            <a:fld id="{DD002977-6626-47B4-BF23-3F6F8D515163}" type="datetime1">
              <a:rPr lang="en-GB" smtClean="0"/>
              <a:t>20/05/2021</a:t>
            </a:fld>
            <a:endParaRPr lang="en-GB" dirty="0"/>
          </a:p>
        </p:txBody>
      </p:sp>
    </p:spTree>
    <p:extLst>
      <p:ext uri="{BB962C8B-B14F-4D97-AF65-F5344CB8AC3E}">
        <p14:creationId xmlns:p14="http://schemas.microsoft.com/office/powerpoint/2010/main" val="1101475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9DD3-D1DD-4AAF-A3CB-2BA29538CC8B}"/>
              </a:ext>
            </a:extLst>
          </p:cNvPr>
          <p:cNvSpPr>
            <a:spLocks noGrp="1"/>
          </p:cNvSpPr>
          <p:nvPr>
            <p:ph type="title"/>
          </p:nvPr>
        </p:nvSpPr>
        <p:spPr/>
        <p:txBody>
          <a:bodyPr/>
          <a:lstStyle/>
          <a:p>
            <a:r>
              <a:rPr lang="en-US" dirty="0"/>
              <a:t>Conclusion: PUB-SUB Subscription Keys</a:t>
            </a:r>
            <a:endParaRPr lang="en-GB" dirty="0"/>
          </a:p>
        </p:txBody>
      </p:sp>
      <p:sp>
        <p:nvSpPr>
          <p:cNvPr id="3" name="Content Placeholder 2">
            <a:extLst>
              <a:ext uri="{FF2B5EF4-FFF2-40B4-BE49-F238E27FC236}">
                <a16:creationId xmlns:a16="http://schemas.microsoft.com/office/drawing/2014/main" id="{279FBF55-B68B-463E-9BEF-5419C840D322}"/>
              </a:ext>
            </a:extLst>
          </p:cNvPr>
          <p:cNvSpPr>
            <a:spLocks noGrp="1"/>
          </p:cNvSpPr>
          <p:nvPr>
            <p:ph idx="1"/>
          </p:nvPr>
        </p:nvSpPr>
        <p:spPr/>
        <p:txBody>
          <a:bodyPr/>
          <a:lstStyle/>
          <a:p>
            <a:r>
              <a:rPr lang="en-US" dirty="0"/>
              <a:t>PUB-SUB Keys should allow reference to:</a:t>
            </a:r>
          </a:p>
          <a:p>
            <a:pPr lvl="1"/>
            <a:r>
              <a:rPr lang="en-US" dirty="0"/>
              <a:t>Domain, ID and Version</a:t>
            </a:r>
          </a:p>
          <a:p>
            <a:pPr lvl="1"/>
            <a:r>
              <a:rPr lang="en-US" dirty="0"/>
              <a:t>Object Type (may be inherent to the Service Operation)</a:t>
            </a:r>
          </a:p>
          <a:p>
            <a:pPr lvl="1"/>
            <a:r>
              <a:rPr lang="en-US" dirty="0"/>
              <a:t>An arbitrary list of MAL::Attributes, defined by Service, maintains backward compatibility with current approach as Key Fields correspond to MAL::Attributes</a:t>
            </a:r>
          </a:p>
          <a:p>
            <a:r>
              <a:rPr lang="en-US" dirty="0"/>
              <a:t>Propose to have an arbitrary list of Key Fields as Name-Value pairs. Standard filter names specified in MAL for:</a:t>
            </a:r>
          </a:p>
          <a:p>
            <a:pPr lvl="1"/>
            <a:r>
              <a:rPr lang="en-US" dirty="0"/>
              <a:t>Domain (should be able to wildcard any point in the tree)</a:t>
            </a:r>
          </a:p>
          <a:p>
            <a:pPr lvl="1"/>
            <a:r>
              <a:rPr lang="en-US" dirty="0"/>
              <a:t>Object Type (may be inherent to the Service Operation)</a:t>
            </a:r>
          </a:p>
          <a:p>
            <a:pPr lvl="1"/>
            <a:r>
              <a:rPr lang="en-US" dirty="0"/>
              <a:t>ID</a:t>
            </a:r>
          </a:p>
          <a:p>
            <a:pPr lvl="1"/>
            <a:r>
              <a:rPr lang="en-US" dirty="0"/>
              <a:t>Version (of the Object not the Service)</a:t>
            </a:r>
          </a:p>
          <a:p>
            <a:r>
              <a:rPr lang="en-US" dirty="0"/>
              <a:t>Filters Key Fields are defined by the Service, any number (not restricted to four), and of any MAL::Attribute type</a:t>
            </a:r>
          </a:p>
          <a:p>
            <a:r>
              <a:rPr lang="en-US" dirty="0"/>
              <a:t>Service also defines Key Field order, to enable encoding by index rather than name.</a:t>
            </a:r>
          </a:p>
        </p:txBody>
      </p:sp>
      <p:sp>
        <p:nvSpPr>
          <p:cNvPr id="4" name="Footer Placeholder 3">
            <a:extLst>
              <a:ext uri="{FF2B5EF4-FFF2-40B4-BE49-F238E27FC236}">
                <a16:creationId xmlns:a16="http://schemas.microsoft.com/office/drawing/2014/main" id="{F4255A4F-A25B-439B-9AB1-4534129FCB72}"/>
              </a:ext>
            </a:extLst>
          </p:cNvPr>
          <p:cNvSpPr>
            <a:spLocks noGrp="1"/>
          </p:cNvSpPr>
          <p:nvPr>
            <p:ph type="ftr" sz="quarter" idx="10"/>
          </p:nvPr>
        </p:nvSpPr>
        <p:spPr/>
        <p:txBody>
          <a:bodyPr/>
          <a:lstStyle/>
          <a:p>
            <a:r>
              <a:rPr lang="en-US" altLang="en-US"/>
              <a:t>MPS Input to MO v2 Discussions</a:t>
            </a:r>
            <a:endParaRPr lang="en-GB" altLang="en-US"/>
          </a:p>
        </p:txBody>
      </p:sp>
      <p:sp>
        <p:nvSpPr>
          <p:cNvPr id="5" name="Date Placeholder 4">
            <a:extLst>
              <a:ext uri="{FF2B5EF4-FFF2-40B4-BE49-F238E27FC236}">
                <a16:creationId xmlns:a16="http://schemas.microsoft.com/office/drawing/2014/main" id="{172214BC-D776-47F5-B487-FF07A9BDE7F4}"/>
              </a:ext>
            </a:extLst>
          </p:cNvPr>
          <p:cNvSpPr>
            <a:spLocks noGrp="1"/>
          </p:cNvSpPr>
          <p:nvPr>
            <p:ph type="dt" sz="half" idx="2"/>
          </p:nvPr>
        </p:nvSpPr>
        <p:spPr/>
        <p:txBody>
          <a:bodyPr/>
          <a:lstStyle/>
          <a:p>
            <a:fld id="{65900CEC-3363-4AB5-BD53-7A2D49A7352F}" type="datetime1">
              <a:rPr lang="en-GB" smtClean="0"/>
              <a:t>20/05/2021</a:t>
            </a:fld>
            <a:endParaRPr lang="en-GB" dirty="0"/>
          </a:p>
        </p:txBody>
      </p:sp>
    </p:spTree>
    <p:extLst>
      <p:ext uri="{BB962C8B-B14F-4D97-AF65-F5344CB8AC3E}">
        <p14:creationId xmlns:p14="http://schemas.microsoft.com/office/powerpoint/2010/main" val="563861051"/>
      </p:ext>
    </p:extLst>
  </p:cSld>
  <p:clrMapOvr>
    <a:masterClrMapping/>
  </p:clrMapOvr>
</p:sld>
</file>

<file path=ppt/theme/theme1.xml><?xml version="1.0" encoding="utf-8"?>
<a:theme xmlns:a="http://schemas.openxmlformats.org/drawingml/2006/main" name="MOIMS Services v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Reference Architecture Summary for MOIMS Plenary</Template>
  <TotalTime>1252</TotalTime>
  <Words>1728</Words>
  <Application>Microsoft Office PowerPoint</Application>
  <PresentationFormat>On-screen Show (4:3)</PresentationFormat>
  <Paragraphs>200</Paragraphs>
  <Slides>17</Slides>
  <Notes>0</Notes>
  <HiddenSlides>11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Gill Sans MT</vt:lpstr>
      <vt:lpstr>Tahoma</vt:lpstr>
      <vt:lpstr>Times New Roman</vt:lpstr>
      <vt:lpstr>MOIMS Services v5</vt:lpstr>
      <vt:lpstr>MPS Issues for MO v2 (updated)</vt:lpstr>
      <vt:lpstr>Background </vt:lpstr>
      <vt:lpstr>MPS Assumed Model for MO Objects</vt:lpstr>
      <vt:lpstr>Example MPS MO Objects</vt:lpstr>
      <vt:lpstr>MPS Issues with IDs and References</vt:lpstr>
      <vt:lpstr>Conclusion:  Object Identity</vt:lpstr>
      <vt:lpstr>Conclusion: Object References</vt:lpstr>
      <vt:lpstr>PUB-SUB Subscription Keys</vt:lpstr>
      <vt:lpstr>Conclusion: PUB-SUB Subscription Keys</vt:lpstr>
      <vt:lpstr>Polymorphism</vt:lpstr>
      <vt:lpstr>MO Object Patterns</vt:lpstr>
      <vt:lpstr>MO Object Patterns</vt:lpstr>
      <vt:lpstr>MO Object Patterns: Elements</vt:lpstr>
      <vt:lpstr>MPS MO Objects</vt:lpstr>
      <vt:lpstr>Example MO State: Plan</vt:lpstr>
      <vt:lpstr>Example MPS Service: Plan Distribution</vt:lpstr>
      <vt:lpstr>Example MO Instance: Activity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MPS Approach to MO Objects</dc:title>
  <dc:creator>Roger Thompson</dc:creator>
  <cp:lastModifiedBy>Roger Thompson</cp:lastModifiedBy>
  <cp:revision>51</cp:revision>
  <cp:lastPrinted>2016-06-22T11:22:57Z</cp:lastPrinted>
  <dcterms:created xsi:type="dcterms:W3CDTF">2021-05-01T23:02:14Z</dcterms:created>
  <dcterms:modified xsi:type="dcterms:W3CDTF">2021-05-20T15:08:09Z</dcterms:modified>
</cp:coreProperties>
</file>