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67" r:id="rId2"/>
    <p:sldId id="294" r:id="rId3"/>
    <p:sldId id="296" r:id="rId4"/>
    <p:sldId id="29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75" autoAdjust="0"/>
    <p:restoredTop sz="94660"/>
  </p:normalViewPr>
  <p:slideViewPr>
    <p:cSldViewPr snapToGrid="0">
      <p:cViewPr>
        <p:scale>
          <a:sx n="140" d="100"/>
          <a:sy n="140" d="100"/>
        </p:scale>
        <p:origin x="3368" y="1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C1A64-6A47-4295-A71E-0ED23AFD18AD}" type="datetimeFigureOut">
              <a:rPr lang="en-GB" smtClean="0"/>
              <a:t>15/05/2020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E1212-57FD-465D-8551-EA354D7529D8}" type="slidenum">
              <a:rPr lang="en-GB" smtClean="0"/>
              <a:t>‹#›</a:t>
            </a:fld>
            <a:endParaRPr lang="en-GB"/>
          </a:p>
        </p:txBody>
      </p:sp>
    </p:spTree>
    <p:extLst>
      <p:ext uri="{BB962C8B-B14F-4D97-AF65-F5344CB8AC3E}">
        <p14:creationId xmlns:p14="http://schemas.microsoft.com/office/powerpoint/2010/main" val="345744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393882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a:t>
            </a:fld>
            <a:endParaRPr lang="en-US"/>
          </a:p>
        </p:txBody>
      </p:sp>
    </p:spTree>
    <p:extLst>
      <p:ext uri="{BB962C8B-B14F-4D97-AF65-F5344CB8AC3E}">
        <p14:creationId xmlns:p14="http://schemas.microsoft.com/office/powerpoint/2010/main" val="202100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a:t>
            </a:fld>
            <a:endParaRPr lang="en-US"/>
          </a:p>
        </p:txBody>
      </p:sp>
    </p:spTree>
    <p:extLst>
      <p:ext uri="{BB962C8B-B14F-4D97-AF65-F5344CB8AC3E}">
        <p14:creationId xmlns:p14="http://schemas.microsoft.com/office/powerpoint/2010/main" val="2105256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97334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18992"/>
          </a:xfrm>
          <a:prstGeom prst="rect">
            <a:avLst/>
          </a:prstGeom>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575094" y="1081177"/>
            <a:ext cx="11145329" cy="53656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7217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7760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7386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7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429" name="Line 829"/>
          <p:cNvSpPr>
            <a:spLocks noChangeShapeType="1"/>
          </p:cNvSpPr>
          <p:nvPr userDrawn="1"/>
        </p:nvSpPr>
        <p:spPr bwMode="auto">
          <a:xfrm>
            <a:off x="649818" y="838200"/>
            <a:ext cx="10991849" cy="0"/>
          </a:xfrm>
          <a:prstGeom prst="line">
            <a:avLst/>
          </a:prstGeom>
          <a:noFill/>
          <a:ln w="1651">
            <a:solidFill>
              <a:srgbClr val="333399"/>
            </a:solidFill>
            <a:round/>
            <a:headEnd/>
            <a:tailEnd/>
          </a:ln>
        </p:spPr>
        <p:txBody>
          <a:bodyPr/>
          <a:lstStyle/>
          <a:p>
            <a:pPr eaLnBrk="0" hangingPunct="0">
              <a:defRPr/>
            </a:pPr>
            <a:endParaRPr lang="en-US" sz="1800"/>
          </a:p>
        </p:txBody>
      </p:sp>
      <p:sp>
        <p:nvSpPr>
          <p:cNvPr id="1027" name="Rectangle 2015"/>
          <p:cNvSpPr>
            <a:spLocks noGrp="1" noChangeArrowheads="1"/>
          </p:cNvSpPr>
          <p:nvPr>
            <p:ph type="body" idx="1"/>
          </p:nvPr>
        </p:nvSpPr>
        <p:spPr bwMode="auto">
          <a:xfrm>
            <a:off x="575094" y="1081177"/>
            <a:ext cx="11145329" cy="5116423"/>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2022"/>
          <p:cNvPicPr>
            <a:picLocks noChangeAspect="1" noChangeArrowheads="1"/>
          </p:cNvPicPr>
          <p:nvPr userDrawn="1"/>
        </p:nvPicPr>
        <p:blipFill>
          <a:blip r:embed="rId7" cstate="print"/>
          <a:srcRect/>
          <a:stretch>
            <a:fillRect/>
          </a:stretch>
        </p:blipFill>
        <p:spPr bwMode="auto">
          <a:xfrm>
            <a:off x="10058400" y="65088"/>
            <a:ext cx="1879600" cy="620712"/>
          </a:xfrm>
          <a:prstGeom prst="rect">
            <a:avLst/>
          </a:prstGeom>
          <a:noFill/>
          <a:ln w="9525">
            <a:noFill/>
            <a:miter lim="800000"/>
            <a:headEnd/>
            <a:tailEnd/>
          </a:ln>
        </p:spPr>
      </p:pic>
      <p:sp>
        <p:nvSpPr>
          <p:cNvPr id="6" name="Rectangle 2017"/>
          <p:cNvSpPr>
            <a:spLocks noChangeArrowheads="1"/>
          </p:cNvSpPr>
          <p:nvPr userDrawn="1"/>
        </p:nvSpPr>
        <p:spPr bwMode="auto">
          <a:xfrm>
            <a:off x="0" y="6621463"/>
            <a:ext cx="2441983"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b="1" baseline="0" dirty="0" smtClean="0">
                <a:solidFill>
                  <a:srgbClr val="333399"/>
                </a:solidFill>
                <a:latin typeface="Arial" charset="0"/>
              </a:rPr>
              <a:t>15 May </a:t>
            </a:r>
            <a:r>
              <a:rPr lang="en-US" sz="1000" b="1" dirty="0" smtClean="0">
                <a:solidFill>
                  <a:srgbClr val="333399"/>
                </a:solidFill>
                <a:latin typeface="Arial" charset="0"/>
              </a:rPr>
              <a:t>2020– </a:t>
            </a:r>
            <a:r>
              <a:rPr lang="en-US" sz="1000" b="1" dirty="0" smtClean="0">
                <a:solidFill>
                  <a:srgbClr val="333399"/>
                </a:solidFill>
                <a:latin typeface="Arial" charset="0"/>
              </a:rPr>
              <a:t>MOIMS </a:t>
            </a:r>
            <a:r>
              <a:rPr lang="en-US" sz="1000" b="1" dirty="0" smtClean="0">
                <a:solidFill>
                  <a:srgbClr val="333399"/>
                </a:solidFill>
                <a:latin typeface="Arial" charset="0"/>
              </a:rPr>
              <a:t>Spring 2020- </a:t>
            </a:r>
            <a:fld id="{4B27B960-278A-49C9-9E15-90811B4C818C}" type="slidenum">
              <a:rPr lang="en-US" sz="1000" b="1" smtClean="0">
                <a:solidFill>
                  <a:srgbClr val="333399"/>
                </a:solidFill>
                <a:latin typeface="Arial" charset="0"/>
              </a:rPr>
              <a:t>‹#›</a:t>
            </a:fld>
            <a:endParaRPr lang="en-US" sz="1000" b="1" dirty="0">
              <a:solidFill>
                <a:srgbClr val="333399"/>
              </a:solidFill>
              <a:latin typeface="Arial" charset="0"/>
            </a:endParaRPr>
          </a:p>
        </p:txBody>
      </p:sp>
    </p:spTree>
    <p:extLst>
      <p:ext uri="{BB962C8B-B14F-4D97-AF65-F5344CB8AC3E}">
        <p14:creationId xmlns:p14="http://schemas.microsoft.com/office/powerpoint/2010/main" val="1233478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dt="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Calibri" pitchFamily="34" charset="0"/>
        </a:defRPr>
      </a:lvl2pPr>
      <a:lvl3pPr algn="ctr" rtl="0" eaLnBrk="0" fontAlgn="base" hangingPunct="0">
        <a:lnSpc>
          <a:spcPct val="90000"/>
        </a:lnSpc>
        <a:spcBef>
          <a:spcPct val="0"/>
        </a:spcBef>
        <a:spcAft>
          <a:spcPct val="0"/>
        </a:spcAft>
        <a:defRPr sz="2500" b="1">
          <a:solidFill>
            <a:schemeClr val="hlink"/>
          </a:solidFill>
          <a:latin typeface="Calibri" pitchFamily="34" charset="0"/>
        </a:defRPr>
      </a:lvl3pPr>
      <a:lvl4pPr algn="ctr" rtl="0" eaLnBrk="0" fontAlgn="base" hangingPunct="0">
        <a:lnSpc>
          <a:spcPct val="90000"/>
        </a:lnSpc>
        <a:spcBef>
          <a:spcPct val="0"/>
        </a:spcBef>
        <a:spcAft>
          <a:spcPct val="0"/>
        </a:spcAft>
        <a:defRPr sz="2500" b="1">
          <a:solidFill>
            <a:schemeClr val="hlink"/>
          </a:solidFill>
          <a:latin typeface="Calibri" pitchFamily="34" charset="0"/>
        </a:defRPr>
      </a:lvl4pPr>
      <a:lvl5pPr algn="ctr" rtl="0" eaLnBrk="0" fontAlgn="base" hangingPunct="0">
        <a:lnSpc>
          <a:spcPct val="90000"/>
        </a:lnSpc>
        <a:spcBef>
          <a:spcPct val="0"/>
        </a:spcBef>
        <a:spcAft>
          <a:spcPct val="0"/>
        </a:spcAft>
        <a:defRPr sz="2500" b="1">
          <a:solidFill>
            <a:schemeClr val="hlink"/>
          </a:solidFill>
          <a:latin typeface="Calibri" pitchFamily="34"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0">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0">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0">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0">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0">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2740" y="2584091"/>
            <a:ext cx="5991180" cy="2246769"/>
          </a:xfrm>
          <a:prstGeom prst="rect">
            <a:avLst/>
          </a:prstGeom>
          <a:noFill/>
        </p:spPr>
        <p:txBody>
          <a:bodyPr wrap="square" rtlCol="0">
            <a:spAutoFit/>
          </a:bodyPr>
          <a:lstStyle/>
          <a:p>
            <a:r>
              <a:rPr lang="en-US" sz="2800" b="1" dirty="0" smtClean="0"/>
              <a:t>MP&amp;S WG  Report to MOIMS</a:t>
            </a:r>
            <a:endParaRPr lang="en-US" sz="2800" b="1" dirty="0"/>
          </a:p>
          <a:p>
            <a:endParaRPr lang="en-US" sz="2800" dirty="0"/>
          </a:p>
          <a:p>
            <a:r>
              <a:rPr lang="en-US" sz="2800" dirty="0" smtClean="0"/>
              <a:t>Virtual Spring Technical Meetings 2020</a:t>
            </a:r>
            <a:endParaRPr lang="en-US" sz="2800" dirty="0" smtClean="0"/>
          </a:p>
          <a:p>
            <a:endParaRPr lang="en-US" sz="2800" dirty="0"/>
          </a:p>
          <a:p>
            <a:r>
              <a:rPr lang="en-US" sz="1400" dirty="0" smtClean="0"/>
              <a:t>M. Sarkarati</a:t>
            </a:r>
            <a:endParaRPr lang="en-US" sz="1400" dirty="0"/>
          </a:p>
          <a:p>
            <a:r>
              <a:rPr lang="en-US" sz="1400" dirty="0" smtClean="0"/>
              <a:t>Marc </a:t>
            </a:r>
            <a:r>
              <a:rPr lang="en-US" sz="1400" dirty="0" err="1" smtClean="0"/>
              <a:t>Duhaze</a:t>
            </a:r>
            <a:endParaRPr lang="en-US" sz="1400" dirty="0" smtClean="0"/>
          </a:p>
        </p:txBody>
      </p:sp>
    </p:spTree>
    <p:extLst>
      <p:ext uri="{BB962C8B-B14F-4D97-AF65-F5344CB8AC3E}">
        <p14:creationId xmlns:p14="http://schemas.microsoft.com/office/powerpoint/2010/main" val="2705377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457199" y="779056"/>
            <a:ext cx="11092721"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0000" lnSpcReduction="20000"/>
          </a:bodyPr>
          <a:lstStyle/>
          <a:p>
            <a:pPr>
              <a:lnSpc>
                <a:spcPct val="120000"/>
              </a:lnSpc>
            </a:pPr>
            <a:endParaRPr lang="en-US" sz="1900" dirty="0" smtClean="0"/>
          </a:p>
          <a:p>
            <a:pPr>
              <a:lnSpc>
                <a:spcPct val="120000"/>
              </a:lnSpc>
            </a:pPr>
            <a:r>
              <a:rPr lang="en-US" sz="1900" dirty="0" smtClean="0"/>
              <a:t>Achievements </a:t>
            </a:r>
            <a:r>
              <a:rPr lang="en-US" sz="1900" dirty="0"/>
              <a:t>for this meeting cycle:</a:t>
            </a:r>
          </a:p>
          <a:p>
            <a:pPr marL="800100" lvl="1" indent="-342900">
              <a:lnSpc>
                <a:spcPct val="120000"/>
              </a:lnSpc>
              <a:buFont typeface="Arial" panose="020B0604020202020204" pitchFamily="34" charset="0"/>
              <a:buChar char="•"/>
            </a:pPr>
            <a:r>
              <a:rPr lang="en-US" sz="1900" dirty="0" smtClean="0">
                <a:latin typeface="Arial" pitchFamily="34" charset="0"/>
                <a:cs typeface="Arial" pitchFamily="34" charset="0"/>
                <a:sym typeface="Arial" pitchFamily="34" charset="0"/>
              </a:rPr>
              <a:t>Working managed to work at technical level despite virtual setup (despite a lot of limitations)</a:t>
            </a:r>
          </a:p>
          <a:p>
            <a:pPr marL="800100" lvl="1" indent="-342900">
              <a:lnSpc>
                <a:spcPct val="120000"/>
              </a:lnSpc>
              <a:buFont typeface="Arial" panose="020B0604020202020204" pitchFamily="34" charset="0"/>
              <a:buChar char="•"/>
            </a:pPr>
            <a:r>
              <a:rPr lang="en-US" sz="1900" dirty="0" smtClean="0"/>
              <a:t>The Information model is now consolidated and fairly complete.  </a:t>
            </a:r>
            <a:r>
              <a:rPr lang="en-US" sz="1900" b="1" u="sng" dirty="0" smtClean="0"/>
              <a:t>This is a big achievement</a:t>
            </a:r>
            <a:r>
              <a:rPr lang="en-US" sz="1900" dirty="0" smtClean="0"/>
              <a:t>.</a:t>
            </a:r>
          </a:p>
          <a:p>
            <a:pPr marL="800100" lvl="1" indent="-342900">
              <a:lnSpc>
                <a:spcPct val="120000"/>
              </a:lnSpc>
              <a:buFont typeface="Arial" panose="020B0604020202020204" pitchFamily="34" charset="0"/>
              <a:buChar char="•"/>
            </a:pPr>
            <a:r>
              <a:rPr lang="en-US" sz="1900" dirty="0" smtClean="0"/>
              <a:t>The </a:t>
            </a:r>
            <a:r>
              <a:rPr lang="en-US" sz="1900" dirty="0"/>
              <a:t>WG recognizes the MP&amp;S Information is complex. </a:t>
            </a:r>
            <a:r>
              <a:rPr lang="en-US" sz="1900" dirty="0" smtClean="0"/>
              <a:t>Initial discussions on possible simplifications took place. </a:t>
            </a:r>
            <a:r>
              <a:rPr lang="en-US" sz="1900" dirty="0"/>
              <a:t>The WG believes substantial changes to the model </a:t>
            </a:r>
            <a:r>
              <a:rPr lang="en-US" sz="1900" dirty="0" smtClean="0"/>
              <a:t>would </a:t>
            </a:r>
            <a:r>
              <a:rPr lang="en-US" sz="1900" dirty="0"/>
              <a:t>require significant time and effort. </a:t>
            </a:r>
            <a:r>
              <a:rPr lang="en-US" sz="1900" dirty="0" smtClean="0"/>
              <a:t>It </a:t>
            </a:r>
            <a:r>
              <a:rPr lang="en-US" sz="1900" dirty="0"/>
              <a:t>was decided to </a:t>
            </a:r>
            <a:r>
              <a:rPr lang="en-US" sz="1900" dirty="0" smtClean="0"/>
              <a:t>leave the </a:t>
            </a:r>
            <a:r>
              <a:rPr lang="en-US" sz="1900" dirty="0"/>
              <a:t>current </a:t>
            </a:r>
            <a:r>
              <a:rPr lang="en-US" sz="1900" dirty="0" smtClean="0"/>
              <a:t>model as is. The complexity could be better managed by dividing the model into a core and extension points (e.g. constraints) and by presentation techniques in the blue book. It was also agreed to now focus on service specs and review the model afterwards to see if further simplifications are possible.</a:t>
            </a:r>
          </a:p>
          <a:p>
            <a:pPr marL="800100" lvl="1" indent="-342900">
              <a:lnSpc>
                <a:spcPct val="120000"/>
              </a:lnSpc>
              <a:buSzPct val="95000"/>
              <a:buFont typeface="Arial" panose="020B0604020202020204" pitchFamily="34" charset="0"/>
              <a:buChar char="•"/>
            </a:pPr>
            <a:r>
              <a:rPr lang="en-US" sz="1900" dirty="0" smtClean="0">
                <a:latin typeface="Arial" pitchFamily="34" charset="0"/>
                <a:cs typeface="Arial" pitchFamily="34" charset="0"/>
              </a:rPr>
              <a:t>Work </a:t>
            </a:r>
            <a:r>
              <a:rPr lang="en-US" sz="1900" dirty="0">
                <a:latin typeface="Arial" pitchFamily="34" charset="0"/>
                <a:cs typeface="Arial" pitchFamily="34" charset="0"/>
              </a:rPr>
              <a:t>on Services </a:t>
            </a:r>
            <a:r>
              <a:rPr lang="en-US" sz="1900" dirty="0" smtClean="0">
                <a:latin typeface="Arial" pitchFamily="34" charset="0"/>
                <a:cs typeface="Arial" pitchFamily="34" charset="0"/>
              </a:rPr>
              <a:t>advanced</a:t>
            </a:r>
          </a:p>
          <a:p>
            <a:pPr marL="800100" lvl="1" indent="-342900">
              <a:lnSpc>
                <a:spcPct val="120000"/>
              </a:lnSpc>
              <a:buSzPct val="95000"/>
              <a:buFont typeface="Arial" panose="020B0604020202020204" pitchFamily="34" charset="0"/>
              <a:buChar char="•"/>
            </a:pPr>
            <a:endParaRPr lang="en-US" sz="1900" dirty="0"/>
          </a:p>
          <a:p>
            <a:pPr>
              <a:lnSpc>
                <a:spcPct val="120000"/>
              </a:lnSpc>
              <a:buSzPct val="95000"/>
            </a:pPr>
            <a:r>
              <a:rPr lang="en-US" sz="1900" dirty="0"/>
              <a:t>Working Group Status:</a:t>
            </a:r>
            <a:endParaRPr lang="en-US" sz="1900" dirty="0">
              <a:latin typeface="Arial" pitchFamily="34" charset="0"/>
              <a:cs typeface="Arial" pitchFamily="34" charset="0"/>
              <a:sym typeface="Arial" pitchFamily="34" charset="0"/>
            </a:endParaRPr>
          </a:p>
          <a:p>
            <a:pPr marL="747713" lvl="1" indent="-290513">
              <a:lnSpc>
                <a:spcPct val="120000"/>
              </a:lnSpc>
              <a:buClr>
                <a:srgbClr val="000000"/>
              </a:buClr>
              <a:buSzPct val="95000"/>
              <a:buFont typeface="ArialMT" charset="0"/>
              <a:buChar char="•"/>
            </a:pPr>
            <a:r>
              <a:rPr lang="en-US" sz="1900" dirty="0"/>
              <a:t>”High Momentum”: Very active and participating </a:t>
            </a:r>
            <a:r>
              <a:rPr lang="en-US" sz="1900" dirty="0" smtClean="0"/>
              <a:t> </a:t>
            </a:r>
            <a:endParaRPr lang="en-US" sz="1900" dirty="0"/>
          </a:p>
          <a:p>
            <a:pPr marL="747713" lvl="1" indent="-290513">
              <a:lnSpc>
                <a:spcPct val="120000"/>
              </a:lnSpc>
              <a:buClr>
                <a:srgbClr val="000000"/>
              </a:buClr>
              <a:buSzPct val="95000"/>
              <a:buFont typeface="ArialMT" charset="0"/>
              <a:buChar char="•"/>
            </a:pPr>
            <a:r>
              <a:rPr lang="en-US" sz="1900" dirty="0"/>
              <a:t>1</a:t>
            </a:r>
            <a:r>
              <a:rPr lang="en-US" sz="1900" dirty="0" smtClean="0"/>
              <a:t> </a:t>
            </a:r>
            <a:r>
              <a:rPr lang="en-US" sz="1900" dirty="0"/>
              <a:t>CNES, 2 DLR, </a:t>
            </a:r>
            <a:r>
              <a:rPr lang="en-US" sz="1900" dirty="0"/>
              <a:t>8</a:t>
            </a:r>
            <a:r>
              <a:rPr lang="en-US" sz="1900" dirty="0" smtClean="0"/>
              <a:t> </a:t>
            </a:r>
            <a:r>
              <a:rPr lang="en-US" sz="1900" dirty="0" smtClean="0"/>
              <a:t>ESA, </a:t>
            </a:r>
            <a:r>
              <a:rPr lang="en-US" sz="1900" dirty="0"/>
              <a:t>1</a:t>
            </a:r>
            <a:r>
              <a:rPr lang="en-US" sz="1900" dirty="0" smtClean="0"/>
              <a:t> NASA, </a:t>
            </a:r>
            <a:r>
              <a:rPr lang="en-US" sz="1900" dirty="0"/>
              <a:t>1</a:t>
            </a:r>
            <a:r>
              <a:rPr lang="en-US" sz="1900" dirty="0" smtClean="0"/>
              <a:t> EUMETSAT, 1 UKSA</a:t>
            </a:r>
          </a:p>
          <a:p>
            <a:pPr marL="747713" lvl="1" indent="-290513">
              <a:lnSpc>
                <a:spcPct val="120000"/>
              </a:lnSpc>
              <a:buClr>
                <a:srgbClr val="000000"/>
              </a:buClr>
              <a:buSzPct val="95000"/>
              <a:buFont typeface="ArialMT" charset="0"/>
              <a:buChar char="•"/>
            </a:pPr>
            <a:r>
              <a:rPr lang="en-US" sz="1900" dirty="0" smtClean="0"/>
              <a:t>prototyping of precursor services onboard OPSSAT at </a:t>
            </a:r>
            <a:r>
              <a:rPr lang="en-US" sz="1900" dirty="0" smtClean="0"/>
              <a:t>ESA side continues (not formal CCSDS </a:t>
            </a:r>
            <a:r>
              <a:rPr lang="en-US" sz="1900" dirty="0" smtClean="0"/>
              <a:t>prototype – Initial Results presented)</a:t>
            </a:r>
            <a:endParaRPr lang="en-US" sz="1900" dirty="0"/>
          </a:p>
          <a:p>
            <a:pPr marL="747713" lvl="1" indent="-290513">
              <a:lnSpc>
                <a:spcPct val="120000"/>
              </a:lnSpc>
              <a:buClr>
                <a:srgbClr val="000000"/>
              </a:buClr>
              <a:buSzPct val="95000"/>
              <a:buFont typeface="ArialMT" charset="0"/>
              <a:buChar char="•"/>
            </a:pPr>
            <a:endParaRPr lang="en-US" sz="1900" dirty="0"/>
          </a:p>
          <a:p>
            <a:pPr>
              <a:lnSpc>
                <a:spcPct val="120000"/>
              </a:lnSpc>
              <a:buClr>
                <a:srgbClr val="000000"/>
              </a:buClr>
              <a:buSzPct val="95000"/>
            </a:pPr>
            <a:r>
              <a:rPr lang="en-US" dirty="0"/>
              <a:t>Interaction with other WGs</a:t>
            </a:r>
          </a:p>
          <a:p>
            <a:pPr marL="628650" lvl="1" indent="-171450">
              <a:lnSpc>
                <a:spcPct val="120000"/>
              </a:lnSpc>
              <a:buClr>
                <a:srgbClr val="000000"/>
              </a:buClr>
              <a:buSzPct val="95000"/>
              <a:buFont typeface="Arial" panose="020B0604020202020204" pitchFamily="34" charset="0"/>
              <a:buChar char="•"/>
            </a:pPr>
            <a:r>
              <a:rPr lang="en-US" sz="1900" dirty="0" smtClean="0"/>
              <a:t>No joint meetings</a:t>
            </a:r>
          </a:p>
          <a:p>
            <a:pPr marL="628650" lvl="1" indent="-171450">
              <a:lnSpc>
                <a:spcPct val="120000"/>
              </a:lnSpc>
              <a:buClr>
                <a:srgbClr val="000000"/>
              </a:buClr>
              <a:buSzPct val="95000"/>
              <a:buFont typeface="Arial" panose="020B0604020202020204" pitchFamily="34" charset="0"/>
              <a:buChar char="•"/>
            </a:pPr>
            <a:r>
              <a:rPr lang="en-US" sz="1900" dirty="0" smtClean="0"/>
              <a:t>Coordinated the schedule of </a:t>
            </a:r>
            <a:r>
              <a:rPr lang="en-US" sz="1900" dirty="0" smtClean="0"/>
              <a:t>MP&amp;S and SM&amp;C </a:t>
            </a:r>
            <a:r>
              <a:rPr lang="en-US" sz="1900" dirty="0" smtClean="0"/>
              <a:t>WG </a:t>
            </a:r>
            <a:r>
              <a:rPr lang="en-US" sz="1900" dirty="0" smtClean="0"/>
              <a:t>web-ex meetings. This allowed members of MP&amp;S who are also member of SM&amp;C WG to attend both</a:t>
            </a:r>
          </a:p>
          <a:p>
            <a:pPr marL="628650" lvl="1" indent="-171450">
              <a:lnSpc>
                <a:spcPct val="120000"/>
              </a:lnSpc>
              <a:buClr>
                <a:srgbClr val="000000"/>
              </a:buClr>
              <a:buSzPct val="95000"/>
              <a:buFont typeface="Arial" panose="020B0604020202020204" pitchFamily="34" charset="0"/>
              <a:buChar char="•"/>
            </a:pPr>
            <a:r>
              <a:rPr lang="en-US" sz="1900" dirty="0" smtClean="0"/>
              <a:t>It was very good that System Architecture WG avoided overlapping meetings with MP&amp;S WG (Roger is a key person in both WGs)</a:t>
            </a:r>
            <a:endParaRPr lang="en-US" sz="1900" dirty="0" smtClean="0"/>
          </a:p>
          <a:p>
            <a:pPr marL="628650" lvl="1" indent="-171450">
              <a:lnSpc>
                <a:spcPct val="120000"/>
              </a:lnSpc>
              <a:buClr>
                <a:srgbClr val="000000"/>
              </a:buClr>
              <a:buSzPct val="95000"/>
              <a:buFont typeface="Arial" panose="020B0604020202020204" pitchFamily="34" charset="0"/>
              <a:buChar char="•"/>
            </a:pPr>
            <a:endParaRPr lang="en-US" dirty="0"/>
          </a:p>
          <a:p>
            <a:pPr>
              <a:lnSpc>
                <a:spcPct val="120000"/>
              </a:lnSpc>
              <a:buClr>
                <a:srgbClr val="000000"/>
              </a:buClr>
              <a:buSzPct val="95000"/>
            </a:pPr>
            <a:r>
              <a:rPr lang="en-US" dirty="0"/>
              <a:t>Problems and Issues:</a:t>
            </a:r>
          </a:p>
          <a:p>
            <a:pPr marL="628650" lvl="1" indent="-171450">
              <a:lnSpc>
                <a:spcPct val="120000"/>
              </a:lnSpc>
              <a:buClr>
                <a:srgbClr val="000000"/>
              </a:buClr>
              <a:buSzPct val="95000"/>
              <a:buFont typeface="Arial" panose="020B0604020202020204" pitchFamily="34" charset="0"/>
              <a:buChar char="•"/>
            </a:pPr>
            <a:r>
              <a:rPr lang="en-US" sz="1900" dirty="0" smtClean="0"/>
              <a:t>Virtual Setup (web-ex) is by no means a long-term solution/replacement for physical collocation meetings</a:t>
            </a:r>
          </a:p>
          <a:p>
            <a:pPr marL="628650" lvl="1" indent="-171450">
              <a:lnSpc>
                <a:spcPct val="120000"/>
              </a:lnSpc>
              <a:buClr>
                <a:srgbClr val="000000"/>
              </a:buClr>
              <a:buSzPct val="95000"/>
              <a:buFont typeface="Arial" panose="020B0604020202020204" pitchFamily="34" charset="0"/>
              <a:buChar char="•"/>
            </a:pPr>
            <a:r>
              <a:rPr lang="en-US" sz="1900" dirty="0" smtClean="0"/>
              <a:t>5 web-ex sessions of 2hours fragmented over two weeks </a:t>
            </a:r>
            <a:r>
              <a:rPr lang="en-US" sz="1900" dirty="0" smtClean="0">
                <a:sym typeface="Wingdings"/>
              </a:rPr>
              <a:t> Reduced Efficiency</a:t>
            </a:r>
            <a:endParaRPr lang="en-US" sz="1900" dirty="0" smtClean="0"/>
          </a:p>
          <a:p>
            <a:pPr marL="628650" lvl="1" indent="-171450">
              <a:lnSpc>
                <a:spcPct val="120000"/>
              </a:lnSpc>
              <a:buClr>
                <a:srgbClr val="000000"/>
              </a:buClr>
              <a:buSzPct val="95000"/>
              <a:buFont typeface="Arial" panose="020B0604020202020204" pitchFamily="34" charset="0"/>
              <a:buChar char="•"/>
            </a:pPr>
            <a:r>
              <a:rPr lang="en-US" sz="1900" dirty="0" smtClean="0"/>
              <a:t>The </a:t>
            </a:r>
            <a:r>
              <a:rPr lang="en-US" sz="1900" dirty="0"/>
              <a:t>MP&amp;S WG </a:t>
            </a:r>
            <a:r>
              <a:rPr lang="en-US" sz="1900" dirty="0" smtClean="0"/>
              <a:t>considers essential </a:t>
            </a:r>
            <a:r>
              <a:rPr lang="en-US" sz="1900" dirty="0"/>
              <a:t>to meet </a:t>
            </a:r>
            <a:r>
              <a:rPr lang="en-US" sz="1900" dirty="0" smtClean="0"/>
              <a:t>5 </a:t>
            </a:r>
            <a:r>
              <a:rPr lang="en-US" sz="1900" dirty="0"/>
              <a:t>days during </a:t>
            </a:r>
            <a:r>
              <a:rPr lang="en-US" sz="1900" dirty="0" smtClean="0"/>
              <a:t>Fall Meetings 2020, in case it takes place (COVID-19?) . Please book the room! </a:t>
            </a:r>
          </a:p>
          <a:p>
            <a:pPr marL="628650" lvl="1" indent="-171450">
              <a:lnSpc>
                <a:spcPct val="120000"/>
              </a:lnSpc>
              <a:buClr>
                <a:srgbClr val="000000"/>
              </a:buClr>
              <a:buSzPct val="95000"/>
              <a:buFont typeface="Arial" panose="020B0604020202020204" pitchFamily="34" charset="0"/>
              <a:buChar char="•"/>
            </a:pPr>
            <a:r>
              <a:rPr lang="en-US" sz="1900" dirty="0" smtClean="0">
                <a:solidFill>
                  <a:srgbClr val="FF0000"/>
                </a:solidFill>
              </a:rPr>
              <a:t>The discussions on going in the SM&amp;C WG on review of MO Framework would have an considerable impact on MP&amp;S Work. It is right now seen as an element of uncertainty</a:t>
            </a:r>
            <a:r>
              <a:rPr lang="en-US" sz="1900" dirty="0" smtClean="0">
                <a:solidFill>
                  <a:srgbClr val="FF0000"/>
                </a:solidFill>
              </a:rPr>
              <a:t>. For the time being we ignore it! </a:t>
            </a:r>
          </a:p>
          <a:p>
            <a:pPr marL="628650" lvl="1" indent="-171450">
              <a:lnSpc>
                <a:spcPct val="120000"/>
              </a:lnSpc>
              <a:buClr>
                <a:srgbClr val="000000"/>
              </a:buClr>
              <a:buSzPct val="95000"/>
              <a:buFont typeface="Arial" panose="020B0604020202020204" pitchFamily="34" charset="0"/>
              <a:buChar char="•"/>
            </a:pPr>
            <a:r>
              <a:rPr lang="en-US" sz="1900" dirty="0" smtClean="0"/>
              <a:t>Less progress on Services front. The focus so far has been too much on the data model --&gt; Next Web-ex sessions will be focused on Services</a:t>
            </a:r>
          </a:p>
        </p:txBody>
      </p:sp>
      <p:sp>
        <p:nvSpPr>
          <p:cNvPr id="6147" name="AutoShape 3"/>
          <p:cNvSpPr>
            <a:spLocks/>
          </p:cNvSpPr>
          <p:nvPr/>
        </p:nvSpPr>
        <p:spPr bwMode="auto">
          <a:xfrm>
            <a:off x="2409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b="1" dirty="0"/>
              <a:t>MP&amp;S WG Executive Summary </a:t>
            </a:r>
            <a:endParaRPr lang="en-US" dirty="0"/>
          </a:p>
        </p:txBody>
      </p:sp>
    </p:spTree>
    <p:extLst>
      <p:ext uri="{BB962C8B-B14F-4D97-AF65-F5344CB8AC3E}">
        <p14:creationId xmlns:p14="http://schemas.microsoft.com/office/powerpoint/2010/main" val="66339076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554636" y="1086787"/>
            <a:ext cx="10125856" cy="52840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buClr>
                <a:srgbClr val="000000"/>
              </a:buClr>
              <a:buSzPct val="95000"/>
            </a:pPr>
            <a:r>
              <a:rPr lang="en-US" dirty="0"/>
              <a:t>Resolutions agreed upon this meeting</a:t>
            </a:r>
          </a:p>
          <a:p>
            <a:pPr marL="742950" lvl="1" indent="-285750">
              <a:lnSpc>
                <a:spcPct val="120000"/>
              </a:lnSpc>
              <a:buClr>
                <a:srgbClr val="000000"/>
              </a:buClr>
              <a:buSzPct val="95000"/>
              <a:buFont typeface="Arial" panose="020B0604020202020204" pitchFamily="34" charset="0"/>
              <a:buChar char="•"/>
            </a:pPr>
            <a:r>
              <a:rPr lang="en-US" sz="1900" dirty="0"/>
              <a:t>None</a:t>
            </a:r>
          </a:p>
          <a:p>
            <a:pPr>
              <a:lnSpc>
                <a:spcPct val="120000"/>
              </a:lnSpc>
              <a:buClr>
                <a:srgbClr val="000000"/>
              </a:buClr>
              <a:buSzPct val="95000"/>
            </a:pPr>
            <a:r>
              <a:rPr lang="en-US" dirty="0"/>
              <a:t>Further Resolutions anticipated in the next 6 months:</a:t>
            </a:r>
          </a:p>
          <a:p>
            <a:pPr marL="742950" lvl="1" indent="-285750">
              <a:lnSpc>
                <a:spcPct val="120000"/>
              </a:lnSpc>
              <a:buClr>
                <a:srgbClr val="000000"/>
              </a:buClr>
              <a:buSzPct val="95000"/>
              <a:buFont typeface="Arial" panose="020B0604020202020204" pitchFamily="34" charset="0"/>
              <a:buChar char="•"/>
            </a:pPr>
            <a:r>
              <a:rPr lang="en-US" sz="1900" dirty="0"/>
              <a:t>None</a:t>
            </a:r>
          </a:p>
          <a:p>
            <a:pPr>
              <a:lnSpc>
                <a:spcPct val="120000"/>
              </a:lnSpc>
            </a:pPr>
            <a:r>
              <a:rPr lang="en-US" sz="1900" dirty="0"/>
              <a:t>Planning (only approved Projects</a:t>
            </a:r>
            <a:r>
              <a:rPr lang="en-US" sz="1900" dirty="0" smtClean="0"/>
              <a:t>):</a:t>
            </a:r>
          </a:p>
          <a:p>
            <a:pPr>
              <a:lnSpc>
                <a:spcPct val="120000"/>
              </a:lnSpc>
            </a:pPr>
            <a:endParaRPr lang="en-US" dirty="0"/>
          </a:p>
          <a:p>
            <a:pPr>
              <a:lnSpc>
                <a:spcPct val="120000"/>
              </a:lnSpc>
              <a:buClr>
                <a:srgbClr val="000000"/>
              </a:buClr>
              <a:buSzPct val="95000"/>
            </a:pPr>
            <a:endParaRPr lang="en-US" dirty="0"/>
          </a:p>
          <a:p>
            <a:pPr>
              <a:lnSpc>
                <a:spcPct val="120000"/>
              </a:lnSpc>
              <a:buClr>
                <a:srgbClr val="000000"/>
              </a:buClr>
              <a:buSzPct val="95000"/>
            </a:pPr>
            <a:endParaRPr lang="en-US" dirty="0"/>
          </a:p>
          <a:p>
            <a:pPr>
              <a:lnSpc>
                <a:spcPct val="120000"/>
              </a:lnSpc>
              <a:buClr>
                <a:srgbClr val="000000"/>
              </a:buClr>
              <a:buSzPct val="95000"/>
            </a:pPr>
            <a:endParaRPr lang="en-US" dirty="0"/>
          </a:p>
          <a:p>
            <a:pPr>
              <a:lnSpc>
                <a:spcPct val="120000"/>
              </a:lnSpc>
              <a:buClr>
                <a:srgbClr val="000000"/>
              </a:buClr>
              <a:buSzPct val="95000"/>
            </a:pPr>
            <a:endParaRPr lang="en-US" dirty="0"/>
          </a:p>
          <a:p>
            <a:pPr>
              <a:lnSpc>
                <a:spcPct val="120000"/>
              </a:lnSpc>
              <a:buClr>
                <a:srgbClr val="000000"/>
              </a:buClr>
              <a:buSzPct val="95000"/>
            </a:pPr>
            <a:endParaRPr lang="en-US" dirty="0"/>
          </a:p>
          <a:p>
            <a:pPr>
              <a:lnSpc>
                <a:spcPct val="120000"/>
              </a:lnSpc>
              <a:buClr>
                <a:srgbClr val="000000"/>
              </a:buClr>
              <a:buSzPct val="95000"/>
            </a:pPr>
            <a:endParaRPr lang="en-US" dirty="0"/>
          </a:p>
          <a:p>
            <a:pPr>
              <a:lnSpc>
                <a:spcPct val="120000"/>
              </a:lnSpc>
              <a:buClr>
                <a:srgbClr val="000000"/>
              </a:buClr>
              <a:buSzPct val="95000"/>
            </a:pPr>
            <a:endParaRPr lang="en-US" dirty="0"/>
          </a:p>
          <a:p>
            <a:pPr>
              <a:lnSpc>
                <a:spcPct val="120000"/>
              </a:lnSpc>
              <a:buClr>
                <a:srgbClr val="000000"/>
              </a:buClr>
              <a:buSzPct val="95000"/>
            </a:pPr>
            <a:endParaRPr lang="en-US" dirty="0"/>
          </a:p>
        </p:txBody>
      </p:sp>
      <p:sp>
        <p:nvSpPr>
          <p:cNvPr id="6147" name="AutoShape 3"/>
          <p:cNvSpPr>
            <a:spLocks/>
          </p:cNvSpPr>
          <p:nvPr/>
        </p:nvSpPr>
        <p:spPr bwMode="auto">
          <a:xfrm>
            <a:off x="2409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b="1" dirty="0"/>
              <a:t>MP&amp;S WG Executive Summary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56022760"/>
              </p:ext>
            </p:extLst>
          </p:nvPr>
        </p:nvGraphicFramePr>
        <p:xfrm>
          <a:off x="1999030" y="2968140"/>
          <a:ext cx="7886701" cy="2175884"/>
        </p:xfrm>
        <a:graphic>
          <a:graphicData uri="http://schemas.openxmlformats.org/drawingml/2006/table">
            <a:tbl>
              <a:tblPr/>
              <a:tblGrid>
                <a:gridCol w="880212"/>
                <a:gridCol w="624951"/>
                <a:gridCol w="2253343"/>
                <a:gridCol w="2323760"/>
                <a:gridCol w="1804435"/>
              </a:tblGrid>
              <a:tr h="363821">
                <a:tc>
                  <a:txBody>
                    <a:bodyPr/>
                    <a:lstStyle/>
                    <a:p>
                      <a:pPr algn="ctr" fontAlgn="t"/>
                      <a:r>
                        <a:rPr lang="en-US" sz="1000" b="1" i="0" u="none" strike="noStrike">
                          <a:solidFill>
                            <a:srgbClr val="000000"/>
                          </a:solidFill>
                          <a:effectLst/>
                          <a:latin typeface="Calibri" charset="0"/>
                        </a:rPr>
                        <a:t>Area and WG name</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Calibri" charset="0"/>
                        </a:rPr>
                        <a:t>CCSDS Ref Nr</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Calibri" charset="0"/>
                        </a:rPr>
                        <a:t>Document Title</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Calibri" charset="0"/>
                        </a:rPr>
                        <a:t>Status / Comments</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Calibri" charset="0"/>
                        </a:rPr>
                        <a:t>Start and / or Target Publication Date</a:t>
                      </a: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6157">
                <a:tc>
                  <a:txBody>
                    <a:bodyPr/>
                    <a:lstStyle/>
                    <a:p>
                      <a:pPr algn="ctr" fontAlgn="t"/>
                      <a:endParaRPr lang="en-US" sz="1000" b="0" i="0" u="none" strike="noStrike" dirty="0">
                        <a:solidFill>
                          <a:srgbClr val="FFFFFF"/>
                        </a:solidFill>
                        <a:effectLst/>
                        <a:latin typeface="Calibri" charset="0"/>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endParaRPr lang="nb-NO" sz="1000" b="0" i="0" u="none" strike="noStrike" dirty="0">
                        <a:solidFill>
                          <a:srgbClr val="FFFFFF"/>
                        </a:solidFill>
                        <a:effectLst/>
                        <a:latin typeface="Calibri"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endParaRPr lang="en-US" sz="1000" b="0" i="0" u="none" strike="noStrike" dirty="0">
                        <a:solidFill>
                          <a:srgbClr val="FFFFFF"/>
                        </a:solidFill>
                        <a:effectLst/>
                        <a:latin typeface="Calibri"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endParaRPr lang="en-US" sz="1000" b="0" i="0" u="none" strike="noStrike" dirty="0">
                        <a:solidFill>
                          <a:srgbClr val="FFFFFF"/>
                        </a:solidFill>
                        <a:effectLst/>
                        <a:latin typeface="Calibri"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endParaRPr lang="de-DE" sz="1000" b="0" i="0" u="none" strike="noStrike" dirty="0">
                        <a:solidFill>
                          <a:srgbClr val="FFFFFF"/>
                        </a:solidFill>
                        <a:effectLst/>
                        <a:latin typeface="Calibri" charset="0"/>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715906">
                <a:tc>
                  <a:txBody>
                    <a:bodyPr/>
                    <a:lstStyle/>
                    <a:p>
                      <a:pPr algn="ctr" fontAlgn="t"/>
                      <a:r>
                        <a:rPr lang="en-US" sz="1000" b="0" i="0" u="none" strike="noStrike" dirty="0">
                          <a:solidFill>
                            <a:srgbClr val="FFFFFF"/>
                          </a:solidFill>
                          <a:effectLst/>
                          <a:latin typeface="Calibri" charset="0"/>
                        </a:rPr>
                        <a:t>MOIMS P&amp;S</a:t>
                      </a: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solidFill>
                  </a:tcPr>
                </a:tc>
                <a:tc>
                  <a:txBody>
                    <a:bodyPr/>
                    <a:lstStyle/>
                    <a:p>
                      <a:pPr algn="ctr" fontAlgn="t"/>
                      <a:r>
                        <a:rPr lang="nb-NO" sz="1000" b="0" i="0" u="none" strike="noStrike" dirty="0" smtClean="0">
                          <a:solidFill>
                            <a:srgbClr val="FFFFFF"/>
                          </a:solidFill>
                          <a:effectLst/>
                          <a:latin typeface="Calibri" charset="0"/>
                        </a:rPr>
                        <a:t>XXX</a:t>
                      </a:r>
                      <a:endParaRPr lang="nb-NO" sz="1000" b="0" i="0" u="none" strike="noStrike" dirty="0">
                        <a:solidFill>
                          <a:srgbClr val="FFFFFF"/>
                        </a:solidFill>
                        <a:effectLst/>
                        <a:latin typeface="Calibri"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solidFill>
                  </a:tcPr>
                </a:tc>
                <a:tc>
                  <a:txBody>
                    <a:bodyPr/>
                    <a:lstStyle/>
                    <a:p>
                      <a:pPr algn="l" fontAlgn="t"/>
                      <a:r>
                        <a:rPr lang="en-US" sz="1000" b="0" i="0" u="none" strike="noStrike" dirty="0">
                          <a:solidFill>
                            <a:srgbClr val="FFFFFF"/>
                          </a:solidFill>
                          <a:effectLst/>
                          <a:latin typeface="Calibri" charset="0"/>
                        </a:rPr>
                        <a:t>Mission Planning And Scheduling </a:t>
                      </a: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solidFill>
                  </a:tcPr>
                </a:tc>
                <a:tc>
                  <a:txBody>
                    <a:bodyPr/>
                    <a:lstStyle/>
                    <a:p>
                      <a:pPr algn="l" fontAlgn="t"/>
                      <a:r>
                        <a:rPr lang="en-US" sz="1000" b="0" i="0" u="none" strike="noStrike" dirty="0">
                          <a:solidFill>
                            <a:srgbClr val="FFFFFF"/>
                          </a:solidFill>
                          <a:effectLst/>
                          <a:latin typeface="Calibri" charset="0"/>
                        </a:rPr>
                        <a:t>OK.</a:t>
                      </a:r>
                      <a:br>
                        <a:rPr lang="en-US" sz="1000" b="0" i="0" u="none" strike="noStrike" dirty="0">
                          <a:solidFill>
                            <a:srgbClr val="FFFFFF"/>
                          </a:solidFill>
                          <a:effectLst/>
                          <a:latin typeface="Calibri" charset="0"/>
                        </a:rPr>
                      </a:br>
                      <a:r>
                        <a:rPr lang="en-US" sz="1000" b="0" i="0" u="none" strike="noStrike" dirty="0">
                          <a:solidFill>
                            <a:srgbClr val="FFFFFF"/>
                          </a:solidFill>
                          <a:effectLst/>
                          <a:latin typeface="Calibri" charset="0"/>
                        </a:rPr>
                        <a:t/>
                      </a:r>
                      <a:br>
                        <a:rPr lang="en-US" sz="1000" b="0" i="0" u="none" strike="noStrike" dirty="0">
                          <a:solidFill>
                            <a:srgbClr val="FFFFFF"/>
                          </a:solidFill>
                          <a:effectLst/>
                          <a:latin typeface="Calibri" charset="0"/>
                        </a:rPr>
                      </a:br>
                      <a:r>
                        <a:rPr lang="en-US" sz="1000" b="0" i="0" u="none" strike="noStrike" dirty="0">
                          <a:solidFill>
                            <a:srgbClr val="FFFFFF"/>
                          </a:solidFill>
                          <a:effectLst/>
                          <a:latin typeface="Calibri" charset="0"/>
                        </a:rPr>
                        <a:t>Work on BB </a:t>
                      </a:r>
                      <a:r>
                        <a:rPr lang="en-US" sz="1000" b="0" i="0" u="none" strike="noStrike" dirty="0" smtClean="0">
                          <a:solidFill>
                            <a:srgbClr val="FFFFFF"/>
                          </a:solidFill>
                          <a:effectLst/>
                          <a:latin typeface="Calibri" charset="0"/>
                        </a:rPr>
                        <a:t>specification is ongoing.</a:t>
                      </a:r>
                      <a:endParaRPr lang="en-US" sz="1000" b="0" i="0" u="none" strike="noStrike" dirty="0">
                        <a:solidFill>
                          <a:srgbClr val="FFFFFF"/>
                        </a:solidFill>
                        <a:effectLst/>
                        <a:latin typeface="Calibri"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solidFill>
                  </a:tcPr>
                </a:tc>
                <a:tc>
                  <a:txBody>
                    <a:bodyPr/>
                    <a:lstStyle/>
                    <a:p>
                      <a:pPr algn="l" fontAlgn="t"/>
                      <a:r>
                        <a:rPr lang="de-DE" sz="1000" b="0" i="0" u="none" strike="noStrike" dirty="0">
                          <a:solidFill>
                            <a:srgbClr val="FFFFFF"/>
                          </a:solidFill>
                          <a:effectLst/>
                          <a:latin typeface="Calibri" charset="0"/>
                        </a:rPr>
                        <a:t>Start </a:t>
                      </a:r>
                      <a:r>
                        <a:rPr lang="de-DE" sz="1000" b="0" i="0" u="none" strike="noStrike" dirty="0" err="1">
                          <a:solidFill>
                            <a:srgbClr val="FFFFFF"/>
                          </a:solidFill>
                          <a:effectLst/>
                          <a:latin typeface="Calibri" charset="0"/>
                        </a:rPr>
                        <a:t>date</a:t>
                      </a:r>
                      <a:r>
                        <a:rPr lang="de-DE" sz="1000" b="0" i="0" u="none" strike="noStrike" dirty="0">
                          <a:solidFill>
                            <a:srgbClr val="FFFFFF"/>
                          </a:solidFill>
                          <a:effectLst/>
                          <a:latin typeface="Calibri" charset="0"/>
                        </a:rPr>
                        <a:t>    10/05/2017</a:t>
                      </a:r>
                      <a:br>
                        <a:rPr lang="de-DE" sz="1000" b="0" i="0" u="none" strike="noStrike" dirty="0">
                          <a:solidFill>
                            <a:srgbClr val="FFFFFF"/>
                          </a:solidFill>
                          <a:effectLst/>
                          <a:latin typeface="Calibri" charset="0"/>
                        </a:rPr>
                      </a:br>
                      <a:r>
                        <a:rPr lang="de-DE" sz="1000" b="0" i="0" u="none" strike="noStrike" dirty="0">
                          <a:solidFill>
                            <a:srgbClr val="FFFFFF"/>
                          </a:solidFill>
                          <a:effectLst/>
                          <a:latin typeface="Calibri" charset="0"/>
                        </a:rPr>
                        <a:t>End </a:t>
                      </a:r>
                      <a:r>
                        <a:rPr lang="de-DE" sz="1000" b="0" i="0" u="none" strike="noStrike" dirty="0" err="1">
                          <a:solidFill>
                            <a:srgbClr val="FFFFFF"/>
                          </a:solidFill>
                          <a:effectLst/>
                          <a:latin typeface="Calibri" charset="0"/>
                        </a:rPr>
                        <a:t>date</a:t>
                      </a:r>
                      <a:r>
                        <a:rPr lang="de-DE" sz="1000" b="0" i="0" u="none" strike="noStrike" dirty="0">
                          <a:solidFill>
                            <a:srgbClr val="FFFFFF"/>
                          </a:solidFill>
                          <a:effectLst/>
                          <a:latin typeface="Calibri" charset="0"/>
                        </a:rPr>
                        <a:t>      </a:t>
                      </a:r>
                      <a:r>
                        <a:rPr lang="de-DE" sz="1000" b="0" i="0" u="none" strike="noStrike" dirty="0" smtClean="0">
                          <a:solidFill>
                            <a:srgbClr val="FFFFFF"/>
                          </a:solidFill>
                          <a:effectLst/>
                          <a:latin typeface="Calibri" charset="0"/>
                        </a:rPr>
                        <a:t>15/09/2021</a:t>
                      </a:r>
                      <a:endParaRPr lang="de-DE" sz="1000" b="0" i="0" u="none" strike="noStrike" dirty="0">
                        <a:solidFill>
                          <a:srgbClr val="FFFFFF"/>
                        </a:solidFill>
                        <a:effectLst/>
                        <a:latin typeface="Calibri" charset="0"/>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205395117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Virtually United at Corona Times </a:t>
            </a:r>
            <a:r>
              <a:rPr lang="en-US" dirty="0" smtClean="0">
                <a:sym typeface="Wingdings"/>
              </a:rPr>
              <a:t></a:t>
            </a:r>
            <a:endParaRPr lang="en-US" dirty="0"/>
          </a:p>
        </p:txBody>
      </p:sp>
      <p:pic>
        <p:nvPicPr>
          <p:cNvPr id="4" name="Picture 3"/>
          <p:cNvPicPr>
            <a:picLocks noChangeAspect="1"/>
          </p:cNvPicPr>
          <p:nvPr/>
        </p:nvPicPr>
        <p:blipFill>
          <a:blip r:embed="rId2"/>
          <a:stretch>
            <a:fillRect/>
          </a:stretch>
        </p:blipFill>
        <p:spPr>
          <a:xfrm>
            <a:off x="2273942" y="863906"/>
            <a:ext cx="7644116" cy="5591757"/>
          </a:xfrm>
          <a:prstGeom prst="rect">
            <a:avLst/>
          </a:prstGeom>
        </p:spPr>
      </p:pic>
    </p:spTree>
    <p:extLst>
      <p:ext uri="{BB962C8B-B14F-4D97-AF65-F5344CB8AC3E}">
        <p14:creationId xmlns:p14="http://schemas.microsoft.com/office/powerpoint/2010/main" val="249065578"/>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2851</TotalTime>
  <Words>461</Words>
  <Application>Microsoft Macintosh PowerPoint</Application>
  <PresentationFormat>Widescreen</PresentationFormat>
  <Paragraphs>60</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ArialMT</vt:lpstr>
      <vt:lpstr>Calibri</vt:lpstr>
      <vt:lpstr>Times New Roman</vt:lpstr>
      <vt:lpstr>Wingdings</vt:lpstr>
      <vt:lpstr>Arial</vt:lpstr>
      <vt:lpstr>TMOD Presentations</vt:lpstr>
      <vt:lpstr>PowerPoint Presentation</vt:lpstr>
      <vt:lpstr>PowerPoint Presentation</vt:lpstr>
      <vt:lpstr>PowerPoint Presentation</vt:lpstr>
      <vt:lpstr>Virtually United at Corona Times </vt:lpstr>
    </vt:vector>
  </TitlesOfParts>
  <Company>ESA</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Margherita Di Giulio</dc:creator>
  <cp:lastModifiedBy>Mehran Sarkarati</cp:lastModifiedBy>
  <cp:revision>172</cp:revision>
  <dcterms:created xsi:type="dcterms:W3CDTF">2018-10-02T13:23:14Z</dcterms:created>
  <dcterms:modified xsi:type="dcterms:W3CDTF">2020-05-15T15:29:54Z</dcterms:modified>
</cp:coreProperties>
</file>