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73" r:id="rId5"/>
  </p:sldMasterIdLst>
  <p:notesMasterIdLst>
    <p:notesMasterId r:id="rId12"/>
  </p:notesMasterIdLst>
  <p:handoutMasterIdLst>
    <p:handoutMasterId r:id="rId13"/>
  </p:handoutMasterIdLst>
  <p:sldIdLst>
    <p:sldId id="2787" r:id="rId6"/>
    <p:sldId id="2788" r:id="rId7"/>
    <p:sldId id="2797" r:id="rId8"/>
    <p:sldId id="2798" r:id="rId9"/>
    <p:sldId id="2792" r:id="rId10"/>
    <p:sldId id="2796" r:id="rId11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E814F5"/>
    <a:srgbClr val="FF0066"/>
    <a:srgbClr val="003399"/>
    <a:srgbClr val="FF9933"/>
    <a:srgbClr val="FF9900"/>
    <a:srgbClr val="D27D00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874" autoAdjust="0"/>
    <p:restoredTop sz="86404" autoAdjust="0"/>
  </p:normalViewPr>
  <p:slideViewPr>
    <p:cSldViewPr>
      <p:cViewPr>
        <p:scale>
          <a:sx n="110" d="100"/>
          <a:sy n="110" d="100"/>
        </p:scale>
        <p:origin x="1520" y="144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6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6157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4520"/>
            <a:ext cx="8147325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1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070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3955" y="1009485"/>
            <a:ext cx="2356931" cy="103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2790" y="5733300"/>
            <a:ext cx="6239275" cy="82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413970" y="6578210"/>
            <a:ext cx="1585979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[day]-[month]-[year]-</a:t>
            </a:r>
            <a:fld id="{A695BC2C-BEAC-4E31-AADE-93F4F0C57784}" type="slidenum">
              <a:rPr lang="en-US" sz="1000" smtClean="0">
                <a:solidFill>
                  <a:schemeClr val="tx1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1003"/>
          <p:cNvSpPr>
            <a:spLocks noChangeArrowheads="1"/>
          </p:cNvSpPr>
          <p:nvPr userDrawn="1"/>
        </p:nvSpPr>
        <p:spPr bwMode="auto">
          <a:xfrm>
            <a:off x="3650280" y="6578210"/>
            <a:ext cx="2017188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aseline="0" dirty="0" smtClean="0">
                <a:solidFill>
                  <a:schemeClr val="tx1"/>
                </a:solidFill>
              </a:rPr>
              <a:t>[Name] Working Group Report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8739" y="2584090"/>
            <a:ext cx="64904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Mission Planning &amp; Scheduling WG</a:t>
            </a:r>
            <a:endParaRPr lang="en-US" sz="2800" dirty="0" smtClean="0"/>
          </a:p>
          <a:p>
            <a:r>
              <a:rPr lang="en-US" sz="2800" dirty="0" smtClean="0"/>
              <a:t>Working Group Report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1400" b="0" dirty="0" smtClean="0"/>
              <a:t>Mehran Sarkarati (ESA)	</a:t>
            </a:r>
            <a:endParaRPr lang="en-US" sz="1400" b="0" dirty="0" smtClean="0"/>
          </a:p>
          <a:p>
            <a:r>
              <a:rPr lang="en-US" sz="1400" b="0" dirty="0" err="1" smtClean="0"/>
              <a:t>Stieve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Chien</a:t>
            </a:r>
            <a:r>
              <a:rPr lang="en-US" sz="1400" b="0" dirty="0" smtClean="0"/>
              <a:t> (NASA/JPL)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779055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85000" lnSpcReduction="10000"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 smtClean="0"/>
              <a:t>Goals for this meeting cycle: </a:t>
            </a:r>
            <a:r>
              <a:rPr lang="en-US" sz="1900" b="0" dirty="0" smtClean="0"/>
              <a:t>Review and update the GB</a:t>
            </a:r>
            <a:endParaRPr lang="en-US" sz="19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lnSpc>
                <a:spcPct val="120000"/>
              </a:lnSpc>
              <a:spcBef>
                <a:spcPts val="0"/>
              </a:spcBef>
              <a:buSzPct val="95000"/>
              <a:buFont typeface="ArialMT" charset="0"/>
              <a:buChar char="•"/>
            </a:pPr>
            <a:endParaRPr lang="en-US" sz="19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SzPct val="95000"/>
            </a:pPr>
            <a:r>
              <a:rPr lang="en-US" sz="1900" b="0" dirty="0" smtClean="0"/>
              <a:t>Working </a:t>
            </a:r>
            <a:r>
              <a:rPr lang="en-US" sz="1900" b="0" dirty="0"/>
              <a:t>Group </a:t>
            </a:r>
            <a:r>
              <a:rPr lang="en-US" sz="1900" b="0" dirty="0" smtClean="0"/>
              <a:t>Status:</a:t>
            </a:r>
            <a:endParaRPr lang="en-US" sz="19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Green Book is almost complete. 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All Chapters are drafted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3 Chapters are reviewed and </a:t>
            </a:r>
            <a:r>
              <a:rPr lang="en-US" sz="1900" b="0" dirty="0" err="1" smtClean="0"/>
              <a:t>finalised</a:t>
            </a:r>
            <a:r>
              <a:rPr lang="en-US" sz="1900" b="0" dirty="0" smtClean="0"/>
              <a:t>.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/>
              <a:t>3</a:t>
            </a:r>
            <a:r>
              <a:rPr lang="en-US" sz="1900" b="0" dirty="0" smtClean="0"/>
              <a:t> Chapters have been reviewed and need editorial update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1 Chapter review is not completed yet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900" b="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 smtClean="0"/>
              <a:t>Problems </a:t>
            </a:r>
            <a:r>
              <a:rPr lang="en-US" sz="1900" b="0" dirty="0" smtClean="0"/>
              <a:t>and Issues</a:t>
            </a:r>
            <a:r>
              <a:rPr lang="en-US" sz="1900" b="0" dirty="0" smtClean="0"/>
              <a:t>:</a:t>
            </a:r>
          </a:p>
          <a:p>
            <a:pPr marL="342900" indent="-342900" defTabSz="9144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900" b="0" dirty="0" smtClean="0"/>
              <a:t>We are almost done with the GB but not approved to start the Blue Book due to lack of</a:t>
            </a: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b="0" dirty="0" smtClean="0"/>
              <a:t>Interaction with other WGs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 smtClean="0"/>
              <a:t>None Yet. Although the concepts are based on the reuse of the SM&amp;C MO Framework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sz="12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b="0" dirty="0" smtClean="0"/>
              <a:t>Resolutions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 smtClean="0"/>
              <a:t>No issue to resolve </a:t>
            </a:r>
            <a:endParaRPr lang="en-US" sz="1200" b="0" dirty="0" smtClean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MP&amp;S Executive </a:t>
            </a:r>
            <a:r>
              <a:rPr lang="en-US" sz="2800" b="1" dirty="0" smtClean="0"/>
              <a:t>Summary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43" y="2673350"/>
            <a:ext cx="8826385" cy="146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414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34938" y="779055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WG meet two days Thursday – Friday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Participants from: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ESA 4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CNES </a:t>
            </a:r>
            <a:r>
              <a:rPr lang="en-US" dirty="0" smtClean="0"/>
              <a:t>2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DLR 2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NASA 2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UKSA </a:t>
            </a:r>
            <a:r>
              <a:rPr lang="en-US" dirty="0" smtClean="0"/>
              <a:t>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EUMETSAT (2)</a:t>
            </a:r>
            <a:endParaRPr lang="en-US" dirty="0"/>
          </a:p>
          <a:p>
            <a:pPr lvl="1"/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Logistics: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We were happy with the logistics</a:t>
            </a:r>
            <a:endParaRPr lang="en-US" dirty="0"/>
          </a:p>
          <a:p>
            <a:pPr marL="747713" lvl="1" indent="-290513" defTabSz="914400">
              <a:lnSpc>
                <a:spcPct val="120000"/>
              </a:lnSpc>
              <a:spcBef>
                <a:spcPts val="0"/>
              </a:spcBef>
              <a:buSzPct val="95000"/>
              <a:buFont typeface="ArialMT" charset="0"/>
              <a:buChar char="•"/>
            </a:pPr>
            <a:endParaRPr lang="en-US" b="0" dirty="0" smtClean="0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MP&amp;S WG Additional </a:t>
            </a:r>
            <a:r>
              <a:rPr lang="en-US" sz="2800" b="1" dirty="0" smtClean="0"/>
              <a:t>Viewgraphs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82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12000" y="318195"/>
            <a:ext cx="7920000" cy="6090697"/>
          </a:xfrm>
          <a:prstGeom prst="rect">
            <a:avLst/>
          </a:prstGeom>
        </p:spPr>
        <p:txBody>
          <a:bodyPr>
            <a:noAutofit/>
          </a:bodyPr>
          <a:lstStyle>
            <a:lvl1pPr marL="230188" indent="-230188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5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indent="-222250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14400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400" b="1">
                <a:solidFill>
                  <a:schemeClr val="tx1"/>
                </a:solidFill>
                <a:latin typeface="+mn-lt"/>
              </a:defRPr>
            </a:lvl3pPr>
            <a:lvl4pPr marL="1260475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000" b="1">
                <a:solidFill>
                  <a:schemeClr val="tx1"/>
                </a:solidFill>
                <a:latin typeface="+mn-lt"/>
              </a:defRPr>
            </a:lvl4pPr>
            <a:lvl5pPr marL="15970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0542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6pPr>
            <a:lvl7pPr marL="25114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7pPr>
            <a:lvl8pPr marL="29686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8pPr>
            <a:lvl9pPr marL="34258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GB" sz="1600" kern="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12000" y="1239915"/>
            <a:ext cx="79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1. Introduction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1.1.    Purpose and Scope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1.2.    Document Structure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1.3.    References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1.4.    Definitions of Acronyms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1.5.    Definitions, Nomenclature and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Conventions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2.    Positioning of Mission Planning and Scheduling in Space Missions System Architecture</a:t>
            </a:r>
          </a:p>
          <a:p>
            <a:pPr lvl="1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2.1.    Overview of Mission Planning and Scheduling</a:t>
            </a:r>
          </a:p>
          <a:p>
            <a:pPr lvl="1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2.2.    Relationship to the CCSDS Reference Architecture</a:t>
            </a:r>
          </a:p>
          <a:p>
            <a:pPr lvl="1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2.3.    Relationship to the Mission Operations Services Concept</a:t>
            </a:r>
          </a:p>
          <a:p>
            <a:pPr lvl="1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2.4.    Relationship to the Cross Support Services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concept</a:t>
            </a:r>
          </a:p>
          <a:p>
            <a:pPr lvl="1"/>
            <a:endParaRPr lang="en-US" sz="1200" dirty="0"/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3.    Reference Mission Planning and Scheduling Concepts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4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.    Mission Planning and Scheduling Use Case Scenarios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5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.   </a:t>
            </a:r>
            <a:r>
              <a:rPr lang="en-US" dirty="0">
                <a:solidFill>
                  <a:srgbClr val="FFFF00"/>
                </a:solidFill>
              </a:rPr>
              <a:t> Mission Planning and Scheduling Information Model Outline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6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.    Mission Planning and Scheduling Services Outline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.    CCSDS Mission Planning and Scheduling WG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Standardisation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Roadmap</a:t>
            </a:r>
          </a:p>
          <a:p>
            <a:endParaRPr lang="en-US" dirty="0"/>
          </a:p>
        </p:txBody>
      </p:sp>
      <p:sp>
        <p:nvSpPr>
          <p:cNvPr id="4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Outline of the MP&amp;S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/>
          </p:cNvSpPr>
          <p:nvPr/>
        </p:nvSpPr>
        <p:spPr bwMode="auto">
          <a:xfrm>
            <a:off x="-190220" y="126170"/>
            <a:ext cx="9358878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MP&amp;S Resource </a:t>
            </a:r>
            <a:r>
              <a:rPr lang="en-US" sz="2800" b="1" dirty="0" smtClean="0"/>
              <a:t>Issues for Approved Projects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9475" y="894270"/>
            <a:ext cx="7220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only one approved Project which is the GB.</a:t>
            </a:r>
          </a:p>
          <a:p>
            <a:endParaRPr lang="en-US" dirty="0"/>
          </a:p>
          <a:p>
            <a:r>
              <a:rPr lang="en-US" dirty="0" smtClean="0"/>
              <a:t>No resource issues with the GB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577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MP&amp;S Upcoming </a:t>
            </a:r>
            <a:r>
              <a:rPr lang="en-US" sz="2800" b="1" dirty="0" smtClean="0"/>
              <a:t>New Work Items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48716"/>
            <a:ext cx="9144000" cy="236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F14BD0-ED18-40F8-BACF-92E33194557B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Pages>51</Pages>
  <Words>229</Words>
  <Application>Microsoft Macintosh PowerPoint</Application>
  <PresentationFormat>Letter Paper (8.5x11 in)</PresentationFormat>
  <Paragraphs>76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ArialMT</vt:lpstr>
      <vt:lpstr>Calibri</vt:lpstr>
      <vt:lpstr>Times New Roman</vt:lpstr>
      <vt:lpstr>Arial</vt:lpstr>
      <vt:lpstr>TMOD Presentations</vt:lpstr>
      <vt:lpstr>1_TMOD 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 Headquarters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Hooke;Hamkins, Jon (3320)</dc:creator>
  <cp:lastModifiedBy>Mehran Sarkarati</cp:lastModifiedBy>
  <cp:revision>1474</cp:revision>
  <cp:lastPrinted>2016-08-30T07:45:22Z</cp:lastPrinted>
  <dcterms:created xsi:type="dcterms:W3CDTF">1998-05-20T16:00:08Z</dcterms:created>
  <dcterms:modified xsi:type="dcterms:W3CDTF">2016-10-21T13:26:13Z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