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32"/>
  </p:notesMasterIdLst>
  <p:sldIdLst>
    <p:sldId id="309" r:id="rId5"/>
    <p:sldId id="381" r:id="rId6"/>
    <p:sldId id="311" r:id="rId7"/>
    <p:sldId id="312" r:id="rId8"/>
    <p:sldId id="437" r:id="rId9"/>
    <p:sldId id="438" r:id="rId10"/>
    <p:sldId id="565" r:id="rId11"/>
    <p:sldId id="257" r:id="rId12"/>
    <p:sldId id="258" r:id="rId13"/>
    <p:sldId id="259" r:id="rId14"/>
    <p:sldId id="339" r:id="rId15"/>
    <p:sldId id="294" r:id="rId16"/>
    <p:sldId id="389" r:id="rId17"/>
    <p:sldId id="388" r:id="rId18"/>
    <p:sldId id="390" r:id="rId19"/>
    <p:sldId id="566" r:id="rId20"/>
    <p:sldId id="567" r:id="rId21"/>
    <p:sldId id="474" r:id="rId22"/>
    <p:sldId id="327" r:id="rId23"/>
    <p:sldId id="328" r:id="rId24"/>
    <p:sldId id="382" r:id="rId25"/>
    <p:sldId id="546" r:id="rId26"/>
    <p:sldId id="360" r:id="rId27"/>
    <p:sldId id="331" r:id="rId28"/>
    <p:sldId id="384" r:id="rId29"/>
    <p:sldId id="568" r:id="rId30"/>
    <p:sldId id="56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57A12479-A5BB-4BBA-A1D0-88E8C77B26D7}">
          <p14:sldIdLst>
            <p14:sldId id="309"/>
          </p14:sldIdLst>
        </p14:section>
        <p14:section name="Demographics" id="{FBEFCC35-AF93-4FAE-8791-E364B638342C}">
          <p14:sldIdLst>
            <p14:sldId id="381"/>
          </p14:sldIdLst>
        </p14:section>
        <p14:section name="Executive Summary" id="{E6EB083A-3597-487A-B201-53CB0E11058A}">
          <p14:sldIdLst>
            <p14:sldId id="311"/>
            <p14:sldId id="312"/>
          </p14:sldIdLst>
        </p14:section>
        <p14:section name="DAI" id="{9A1F4309-3BC6-4271-AF1D-4E7DFDD64F3E}">
          <p14:sldIdLst>
            <p14:sldId id="437"/>
            <p14:sldId id="438"/>
            <p14:sldId id="565"/>
          </p14:sldIdLst>
        </p14:section>
        <p14:section name="Navigation" id="{B57BF461-DD9D-4C6F-9FCF-30F6654FEC9D}">
          <p14:sldIdLst>
            <p14:sldId id="257"/>
            <p14:sldId id="258"/>
            <p14:sldId id="259"/>
            <p14:sldId id="339"/>
          </p14:sldIdLst>
        </p14:section>
        <p14:section name="SM&amp;C" id="{5D7FFCB7-36EE-48D1-ABE2-02BB775C89CE}">
          <p14:sldIdLst>
            <p14:sldId id="294"/>
            <p14:sldId id="389"/>
            <p14:sldId id="388"/>
            <p14:sldId id="390"/>
          </p14:sldIdLst>
        </p14:section>
        <p14:section name="Mission Planning" id="{E3CBEEEB-DD09-45E0-B3BE-70BD6CA2028F}">
          <p14:sldIdLst>
            <p14:sldId id="566"/>
            <p14:sldId id="567"/>
            <p14:sldId id="474"/>
          </p14:sldIdLst>
        </p14:section>
        <p14:section name="Approved Project Status" id="{B3000318-1424-4281-91E8-2FD069608D38}">
          <p14:sldIdLst>
            <p14:sldId id="327"/>
            <p14:sldId id="328"/>
            <p14:sldId id="382"/>
            <p14:sldId id="546"/>
          </p14:sldIdLst>
        </p14:section>
        <p14:section name="New Work Items" id="{ECAA2C45-D6B7-43A6-AAED-8621379E9A99}">
          <p14:sldIdLst>
            <p14:sldId id="360"/>
          </p14:sldIdLst>
        </p14:section>
        <p14:section name="Resolutions" id="{4E4D6AB7-864D-4E3D-9DBC-E01A9D7C42DC}">
          <p14:sldIdLst>
            <p14:sldId id="331"/>
            <p14:sldId id="384"/>
            <p14:sldId id="568"/>
            <p14:sldId id="569"/>
          </p14:sldIdLst>
        </p14:section>
        <p14:section name="Strategic Plan" id="{A5117DEA-3C24-46CF-AA3D-C3CB01D779CE}">
          <p14:sldIdLst/>
        </p14:section>
        <p14:section name="Other Items" id="{9571FA63-B494-4FF0-8481-948F5F50EED4}">
          <p14:sldIdLst/>
        </p14:section>
        <p14:section name="Backup" id="{A17A051A-B1EA-493D-AE35-E9134EA9517B}">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NARD EDWARDS" initials="BE" lastIdx="1" clrIdx="0">
    <p:extLst>
      <p:ext uri="{19B8F6BF-5375-455C-9EA6-DF929625EA0E}">
        <p15:presenceInfo xmlns:p15="http://schemas.microsoft.com/office/powerpoint/2012/main" userId="S-1-5-21-330711430-3775241029-4075259233-95949" providerId="AD"/>
      </p:ext>
    </p:extLst>
  </p:cmAuthor>
  <p:cmAuthor id="2" name="Ignacio Aguilar Sanchez" initials="IAS" lastIdx="12" clrIdx="1">
    <p:extLst>
      <p:ext uri="{19B8F6BF-5375-455C-9EA6-DF929625EA0E}">
        <p15:presenceInfo xmlns:p15="http://schemas.microsoft.com/office/powerpoint/2012/main" userId="S-1-5-21-3877897231-801669177-1469586255-20815" providerId="AD"/>
      </p:ext>
    </p:extLst>
  </p:cmAuthor>
  <p:cmAuthor id="3" name="Daniel Fischer" initials="DF" lastIdx="1" clrIdx="2">
    <p:extLst>
      <p:ext uri="{19B8F6BF-5375-455C-9EA6-DF929625EA0E}">
        <p15:presenceInfo xmlns:p15="http://schemas.microsoft.com/office/powerpoint/2012/main" userId="S::Daniel.Fischer@esa.int::0e8252f9-d03b-493c-9580-8b99e66edd5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F3399"/>
    <a:srgbClr val="FF0066"/>
    <a:srgbClr val="D60093"/>
    <a:srgbClr val="FFFFFF"/>
    <a:srgbClr val="FF9900"/>
    <a:srgbClr val="00B0F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F0768D-B8BA-449C-9DDE-44B11A9299CC}" v="2" dt="2024-05-02T15:33:26.1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23" autoAdjust="0"/>
    <p:restoredTop sz="95688" autoAdjust="0"/>
  </p:normalViewPr>
  <p:slideViewPr>
    <p:cSldViewPr snapToGrid="0">
      <p:cViewPr varScale="1">
        <p:scale>
          <a:sx n="111" d="100"/>
          <a:sy n="111" d="100"/>
        </p:scale>
        <p:origin x="522" y="96"/>
      </p:cViewPr>
      <p:guideLst/>
    </p:cSldViewPr>
  </p:slideViewPr>
  <p:notesTextViewPr>
    <p:cViewPr>
      <p:scale>
        <a:sx n="1" d="1"/>
        <a:sy n="1" d="1"/>
      </p:scale>
      <p:origin x="0" y="0"/>
    </p:cViewPr>
  </p:notesTextViewPr>
  <p:sorterViewPr>
    <p:cViewPr>
      <p:scale>
        <a:sx n="100" d="100"/>
        <a:sy n="100" d="100"/>
      </p:scale>
      <p:origin x="0" y="-12524"/>
    </p:cViewPr>
  </p:sorterViewPr>
  <p:notesViewPr>
    <p:cSldViewPr snapToGrid="0">
      <p:cViewPr varScale="1">
        <p:scale>
          <a:sx n="99" d="100"/>
          <a:sy n="99" d="100"/>
        </p:scale>
        <p:origin x="2592"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Fischer" userId="0e8252f9-d03b-493c-9580-8b99e66edd5e" providerId="ADAL" clId="{A8F0768D-B8BA-449C-9DDE-44B11A9299CC}"/>
    <pc:docChg chg="modSld modMainMaster">
      <pc:chgData name="Daniel Fischer" userId="0e8252f9-d03b-493c-9580-8b99e66edd5e" providerId="ADAL" clId="{A8F0768D-B8BA-449C-9DDE-44B11A9299CC}" dt="2024-05-02T15:33:53.333" v="25"/>
      <pc:docMkLst>
        <pc:docMk/>
      </pc:docMkLst>
      <pc:sldChg chg="modSp mod">
        <pc:chgData name="Daniel Fischer" userId="0e8252f9-d03b-493c-9580-8b99e66edd5e" providerId="ADAL" clId="{A8F0768D-B8BA-449C-9DDE-44B11A9299CC}" dt="2024-05-02T15:31:51.491" v="10" actId="20577"/>
        <pc:sldMkLst>
          <pc:docMk/>
          <pc:sldMk cId="2070686236" sldId="309"/>
        </pc:sldMkLst>
        <pc:spChg chg="mod">
          <ac:chgData name="Daniel Fischer" userId="0e8252f9-d03b-493c-9580-8b99e66edd5e" providerId="ADAL" clId="{A8F0768D-B8BA-449C-9DDE-44B11A9299CC}" dt="2024-05-02T15:31:51.491" v="10" actId="20577"/>
          <ac:spMkLst>
            <pc:docMk/>
            <pc:sldMk cId="2070686236" sldId="309"/>
            <ac:spMk id="4" creationId="{00000000-0000-0000-0000-000000000000}"/>
          </ac:spMkLst>
        </pc:spChg>
      </pc:sldChg>
      <pc:sldMasterChg chg="modSldLayout">
        <pc:chgData name="Daniel Fischer" userId="0e8252f9-d03b-493c-9580-8b99e66edd5e" providerId="ADAL" clId="{A8F0768D-B8BA-449C-9DDE-44B11A9299CC}" dt="2024-05-02T15:33:53.333" v="25"/>
        <pc:sldMasterMkLst>
          <pc:docMk/>
          <pc:sldMasterMk cId="1912153318" sldId="2147483674"/>
        </pc:sldMasterMkLst>
        <pc:sldLayoutChg chg="modSp mod">
          <pc:chgData name="Daniel Fischer" userId="0e8252f9-d03b-493c-9580-8b99e66edd5e" providerId="ADAL" clId="{A8F0768D-B8BA-449C-9DDE-44B11A9299CC}" dt="2024-05-02T15:33:36.033" v="23" actId="20577"/>
          <pc:sldLayoutMkLst>
            <pc:docMk/>
            <pc:sldMasterMk cId="1912153318" sldId="2147483674"/>
            <pc:sldLayoutMk cId="3799726752" sldId="2147483675"/>
          </pc:sldLayoutMkLst>
          <pc:spChg chg="mod">
            <ac:chgData name="Daniel Fischer" userId="0e8252f9-d03b-493c-9580-8b99e66edd5e" providerId="ADAL" clId="{A8F0768D-B8BA-449C-9DDE-44B11A9299CC}" dt="2024-05-02T15:33:36.033" v="23" actId="20577"/>
            <ac:spMkLst>
              <pc:docMk/>
              <pc:sldMasterMk cId="1912153318" sldId="2147483674"/>
              <pc:sldLayoutMk cId="3799726752" sldId="2147483675"/>
              <ac:spMk id="4" creationId="{00000000-0000-0000-0000-000000000000}"/>
            </ac:spMkLst>
          </pc:spChg>
        </pc:sldLayoutChg>
        <pc:sldLayoutChg chg="modSp mod">
          <pc:chgData name="Daniel Fischer" userId="0e8252f9-d03b-493c-9580-8b99e66edd5e" providerId="ADAL" clId="{A8F0768D-B8BA-449C-9DDE-44B11A9299CC}" dt="2024-05-02T15:33:50.322" v="24"/>
          <pc:sldLayoutMkLst>
            <pc:docMk/>
            <pc:sldMasterMk cId="1912153318" sldId="2147483674"/>
            <pc:sldLayoutMk cId="3704473628" sldId="2147483676"/>
          </pc:sldLayoutMkLst>
          <pc:spChg chg="mod">
            <ac:chgData name="Daniel Fischer" userId="0e8252f9-d03b-493c-9580-8b99e66edd5e" providerId="ADAL" clId="{A8F0768D-B8BA-449C-9DDE-44B11A9299CC}" dt="2024-05-02T15:33:50.322" v="24"/>
            <ac:spMkLst>
              <pc:docMk/>
              <pc:sldMasterMk cId="1912153318" sldId="2147483674"/>
              <pc:sldLayoutMk cId="3704473628" sldId="2147483676"/>
              <ac:spMk id="2" creationId="{4DDBF852-57E5-220A-12BB-1EE097C6A92E}"/>
            </ac:spMkLst>
          </pc:spChg>
        </pc:sldLayoutChg>
        <pc:sldLayoutChg chg="modSp mod">
          <pc:chgData name="Daniel Fischer" userId="0e8252f9-d03b-493c-9580-8b99e66edd5e" providerId="ADAL" clId="{A8F0768D-B8BA-449C-9DDE-44B11A9299CC}" dt="2024-05-02T15:33:53.333" v="25"/>
          <pc:sldLayoutMkLst>
            <pc:docMk/>
            <pc:sldMasterMk cId="1912153318" sldId="2147483674"/>
            <pc:sldLayoutMk cId="3057436139" sldId="2147483688"/>
          </pc:sldLayoutMkLst>
          <pc:spChg chg="mod">
            <ac:chgData name="Daniel Fischer" userId="0e8252f9-d03b-493c-9580-8b99e66edd5e" providerId="ADAL" clId="{A8F0768D-B8BA-449C-9DDE-44B11A9299CC}" dt="2024-05-02T15:33:53.333" v="25"/>
            <ac:spMkLst>
              <pc:docMk/>
              <pc:sldMasterMk cId="1912153318" sldId="2147483674"/>
              <pc:sldLayoutMk cId="3057436139" sldId="2147483688"/>
              <ac:spMk id="2" creationId="{E37A9E2A-DFFC-6572-180F-D6B633DCA2A4}"/>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41F0B-8356-4A47-9986-C60F5AA56F40}" type="datetimeFigureOut">
              <a:rPr lang="en-US" smtClean="0"/>
              <a:t>5/2/2024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3B2706-243C-4135-B268-848EF0C1F65D}" type="slidenum">
              <a:rPr lang="en-US" smtClean="0"/>
              <a:t>‹#›</a:t>
            </a:fld>
            <a:endParaRPr lang="en-US"/>
          </a:p>
        </p:txBody>
      </p:sp>
    </p:spTree>
    <p:extLst>
      <p:ext uri="{BB962C8B-B14F-4D97-AF65-F5344CB8AC3E}">
        <p14:creationId xmlns:p14="http://schemas.microsoft.com/office/powerpoint/2010/main" val="2731945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7" y="9430964"/>
            <a:ext cx="2944479" cy="495676"/>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7" y="9430964"/>
            <a:ext cx="2944479" cy="495676"/>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7" y="9430964"/>
            <a:ext cx="2944479" cy="495676"/>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3846842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11</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11</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11</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223838" y="808038"/>
            <a:ext cx="7186613" cy="4043362"/>
          </a:xfrm>
          <a:ln/>
        </p:spPr>
      </p:sp>
      <p:sp>
        <p:nvSpPr>
          <p:cNvPr id="3728389" name="Rectangle 3"/>
          <p:cNvSpPr>
            <a:spLocks noGrp="1" noChangeArrowheads="1"/>
          </p:cNvSpPr>
          <p:nvPr>
            <p:ph type="body" idx="1"/>
          </p:nvPr>
        </p:nvSpPr>
        <p:spPr>
          <a:xfrm>
            <a:off x="897800" y="5120720"/>
            <a:ext cx="4942282" cy="4851582"/>
          </a:xfrm>
          <a:noFill/>
          <a:ln/>
        </p:spPr>
        <p:txBody>
          <a:bodyPr/>
          <a:lstStyle/>
          <a:p>
            <a:endParaRPr lang="en-GB" dirty="0"/>
          </a:p>
        </p:txBody>
      </p:sp>
    </p:spTree>
    <p:extLst>
      <p:ext uri="{BB962C8B-B14F-4D97-AF65-F5344CB8AC3E}">
        <p14:creationId xmlns:p14="http://schemas.microsoft.com/office/powerpoint/2010/main" val="2178472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12</a:t>
            </a:fld>
            <a:endParaRPr lang="en-US"/>
          </a:p>
        </p:txBody>
      </p:sp>
    </p:spTree>
    <p:extLst>
      <p:ext uri="{BB962C8B-B14F-4D97-AF65-F5344CB8AC3E}">
        <p14:creationId xmlns:p14="http://schemas.microsoft.com/office/powerpoint/2010/main" val="2021009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13</a:t>
            </a:fld>
            <a:endParaRPr lang="en-US"/>
          </a:p>
        </p:txBody>
      </p:sp>
    </p:spTree>
    <p:extLst>
      <p:ext uri="{BB962C8B-B14F-4D97-AF65-F5344CB8AC3E}">
        <p14:creationId xmlns:p14="http://schemas.microsoft.com/office/powerpoint/2010/main" val="2502701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14</a:t>
            </a:fld>
            <a:endParaRPr lang="en-US"/>
          </a:p>
        </p:txBody>
      </p:sp>
    </p:spTree>
    <p:extLst>
      <p:ext uri="{BB962C8B-B14F-4D97-AF65-F5344CB8AC3E}">
        <p14:creationId xmlns:p14="http://schemas.microsoft.com/office/powerpoint/2010/main" val="3505382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15</a:t>
            </a:fld>
            <a:endParaRPr lang="en-US" dirty="0"/>
          </a:p>
        </p:txBody>
      </p:sp>
    </p:spTree>
    <p:extLst>
      <p:ext uri="{BB962C8B-B14F-4D97-AF65-F5344CB8AC3E}">
        <p14:creationId xmlns:p14="http://schemas.microsoft.com/office/powerpoint/2010/main" val="4148169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16</a:t>
            </a:fld>
            <a:endParaRPr lang="en-US"/>
          </a:p>
        </p:txBody>
      </p:sp>
    </p:spTree>
    <p:extLst>
      <p:ext uri="{BB962C8B-B14F-4D97-AF65-F5344CB8AC3E}">
        <p14:creationId xmlns:p14="http://schemas.microsoft.com/office/powerpoint/2010/main" val="990363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17</a:t>
            </a:fld>
            <a:endParaRPr lang="en-US"/>
          </a:p>
        </p:txBody>
      </p:sp>
    </p:spTree>
    <p:extLst>
      <p:ext uri="{BB962C8B-B14F-4D97-AF65-F5344CB8AC3E}">
        <p14:creationId xmlns:p14="http://schemas.microsoft.com/office/powerpoint/2010/main" val="1631461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CAF83B-30F1-4420-86A9-ACD9B25FD0A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2756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19</a:t>
            </a:fld>
            <a:endParaRPr lang="en-US"/>
          </a:p>
        </p:txBody>
      </p:sp>
    </p:spTree>
    <p:extLst>
      <p:ext uri="{BB962C8B-B14F-4D97-AF65-F5344CB8AC3E}">
        <p14:creationId xmlns:p14="http://schemas.microsoft.com/office/powerpoint/2010/main" val="23202821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20</a:t>
            </a:fld>
            <a:endParaRPr lang="en-US"/>
          </a:p>
        </p:txBody>
      </p:sp>
    </p:spTree>
    <p:extLst>
      <p:ext uri="{BB962C8B-B14F-4D97-AF65-F5344CB8AC3E}">
        <p14:creationId xmlns:p14="http://schemas.microsoft.com/office/powerpoint/2010/main" val="4035645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22006176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21</a:t>
            </a:fld>
            <a:endParaRPr lang="en-US"/>
          </a:p>
        </p:txBody>
      </p:sp>
    </p:spTree>
    <p:extLst>
      <p:ext uri="{BB962C8B-B14F-4D97-AF65-F5344CB8AC3E}">
        <p14:creationId xmlns:p14="http://schemas.microsoft.com/office/powerpoint/2010/main" val="28660577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22</a:t>
            </a:fld>
            <a:endParaRPr lang="en-US"/>
          </a:p>
        </p:txBody>
      </p:sp>
    </p:spTree>
    <p:extLst>
      <p:ext uri="{BB962C8B-B14F-4D97-AF65-F5344CB8AC3E}">
        <p14:creationId xmlns:p14="http://schemas.microsoft.com/office/powerpoint/2010/main" val="31250582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819304" y="10239801"/>
            <a:ext cx="2918578" cy="538187"/>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23</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819304" y="10239801"/>
            <a:ext cx="2918578" cy="538187"/>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23</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819304" y="10239801"/>
            <a:ext cx="2918578" cy="538187"/>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23</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223838" y="808038"/>
            <a:ext cx="7186613" cy="4043362"/>
          </a:xfrm>
          <a:ln/>
        </p:spPr>
      </p:sp>
      <p:sp>
        <p:nvSpPr>
          <p:cNvPr id="3728389" name="Rectangle 3"/>
          <p:cNvSpPr>
            <a:spLocks noGrp="1" noChangeArrowheads="1"/>
          </p:cNvSpPr>
          <p:nvPr>
            <p:ph type="body" idx="1"/>
          </p:nvPr>
        </p:nvSpPr>
        <p:spPr>
          <a:xfrm>
            <a:off x="897800" y="5119902"/>
            <a:ext cx="4942282" cy="4850806"/>
          </a:xfrm>
          <a:noFill/>
          <a:ln/>
        </p:spPr>
        <p:txBody>
          <a:bodyPr/>
          <a:lstStyle/>
          <a:p>
            <a:endParaRPr lang="en-GB" dirty="0"/>
          </a:p>
        </p:txBody>
      </p:sp>
    </p:spTree>
    <p:extLst>
      <p:ext uri="{BB962C8B-B14F-4D97-AF65-F5344CB8AC3E}">
        <p14:creationId xmlns:p14="http://schemas.microsoft.com/office/powerpoint/2010/main" val="36469088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24</a:t>
            </a:fld>
            <a:endParaRPr lang="en-US"/>
          </a:p>
        </p:txBody>
      </p:sp>
    </p:spTree>
    <p:extLst>
      <p:ext uri="{BB962C8B-B14F-4D97-AF65-F5344CB8AC3E}">
        <p14:creationId xmlns:p14="http://schemas.microsoft.com/office/powerpoint/2010/main" val="38137011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25</a:t>
            </a:fld>
            <a:endParaRPr lang="en-US"/>
          </a:p>
        </p:txBody>
      </p:sp>
    </p:spTree>
    <p:extLst>
      <p:ext uri="{BB962C8B-B14F-4D97-AF65-F5344CB8AC3E}">
        <p14:creationId xmlns:p14="http://schemas.microsoft.com/office/powerpoint/2010/main" val="41725574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26</a:t>
            </a:fld>
            <a:endParaRPr lang="en-US"/>
          </a:p>
        </p:txBody>
      </p:sp>
    </p:spTree>
    <p:extLst>
      <p:ext uri="{BB962C8B-B14F-4D97-AF65-F5344CB8AC3E}">
        <p14:creationId xmlns:p14="http://schemas.microsoft.com/office/powerpoint/2010/main" val="9300494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27</a:t>
            </a:fld>
            <a:endParaRPr lang="en-US"/>
          </a:p>
        </p:txBody>
      </p:sp>
    </p:spTree>
    <p:extLst>
      <p:ext uri="{BB962C8B-B14F-4D97-AF65-F5344CB8AC3E}">
        <p14:creationId xmlns:p14="http://schemas.microsoft.com/office/powerpoint/2010/main" val="4191150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4</a:t>
            </a:fld>
            <a:endParaRPr lang="en-US"/>
          </a:p>
        </p:txBody>
      </p:sp>
    </p:spTree>
    <p:extLst>
      <p:ext uri="{BB962C8B-B14F-4D97-AF65-F5344CB8AC3E}">
        <p14:creationId xmlns:p14="http://schemas.microsoft.com/office/powerpoint/2010/main" val="1603645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2403230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6</a:t>
            </a:fld>
            <a:endParaRPr lang="en-US"/>
          </a:p>
        </p:txBody>
      </p:sp>
    </p:spTree>
    <p:extLst>
      <p:ext uri="{BB962C8B-B14F-4D97-AF65-F5344CB8AC3E}">
        <p14:creationId xmlns:p14="http://schemas.microsoft.com/office/powerpoint/2010/main" val="1466745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7</a:t>
            </a:fld>
            <a:endParaRPr lang="en-US"/>
          </a:p>
        </p:txBody>
      </p:sp>
    </p:spTree>
    <p:extLst>
      <p:ext uri="{BB962C8B-B14F-4D97-AF65-F5344CB8AC3E}">
        <p14:creationId xmlns:p14="http://schemas.microsoft.com/office/powerpoint/2010/main" val="2549137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8</a:t>
            </a:fld>
            <a:endParaRPr lang="en-US"/>
          </a:p>
        </p:txBody>
      </p:sp>
    </p:spTree>
    <p:extLst>
      <p:ext uri="{BB962C8B-B14F-4D97-AF65-F5344CB8AC3E}">
        <p14:creationId xmlns:p14="http://schemas.microsoft.com/office/powerpoint/2010/main" val="2361436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9</a:t>
            </a:fld>
            <a:endParaRPr lang="en-US"/>
          </a:p>
        </p:txBody>
      </p:sp>
    </p:spTree>
    <p:extLst>
      <p:ext uri="{BB962C8B-B14F-4D97-AF65-F5344CB8AC3E}">
        <p14:creationId xmlns:p14="http://schemas.microsoft.com/office/powerpoint/2010/main" val="1633506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10</a:t>
            </a:fld>
            <a:endParaRPr lang="en-US"/>
          </a:p>
        </p:txBody>
      </p:sp>
    </p:spTree>
    <p:extLst>
      <p:ext uri="{BB962C8B-B14F-4D97-AF65-F5344CB8AC3E}">
        <p14:creationId xmlns:p14="http://schemas.microsoft.com/office/powerpoint/2010/main" val="2160708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1" y="2814520"/>
            <a:ext cx="10863100"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03"/>
          <p:cNvSpPr>
            <a:spLocks noChangeArrowheads="1"/>
          </p:cNvSpPr>
          <p:nvPr userDrawn="1"/>
        </p:nvSpPr>
        <p:spPr bwMode="auto">
          <a:xfrm>
            <a:off x="9579916" y="6592513"/>
            <a:ext cx="2049248" cy="236748"/>
          </a:xfrm>
          <a:prstGeom prst="rect">
            <a:avLst/>
          </a:prstGeom>
          <a:noFill/>
          <a:ln w="12700">
            <a:noFill/>
            <a:miter lim="800000"/>
            <a:headEnd type="none" w="sm" len="sm"/>
            <a:tailEnd type="none" w="sm" len="sm"/>
          </a:ln>
          <a:effectLst/>
        </p:spPr>
        <p:txBody>
          <a:bodyPr wrap="none" lIns="82058" tIns="41029" rIns="82058" bIns="41029">
            <a:spAutoFit/>
          </a:bodyPr>
          <a:lstStyle/>
          <a:p>
            <a:pPr marL="0" marR="0" lvl="0" indent="0" algn="l" defTabSz="820738"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333399"/>
                </a:solidFill>
                <a:effectLst/>
                <a:uLnTx/>
                <a:uFillTx/>
                <a:latin typeface="Arial" charset="0"/>
                <a:ea typeface="+mn-ea"/>
                <a:cs typeface="+mn-cs"/>
              </a:rPr>
              <a:t>06-May-2024-CESG Meeting-</a:t>
            </a:r>
            <a:fld id="{DA2EFC93-955E-4B3E-899D-9B6E6C6AAA58}" type="slidenum">
              <a:rPr kumimoji="0" lang="en-US" sz="1000" b="1" i="0" u="none" strike="noStrike" kern="1200" cap="none" spc="0" normalizeH="0" baseline="0" noProof="0" smtClean="0">
                <a:ln>
                  <a:noFill/>
                </a:ln>
                <a:solidFill>
                  <a:srgbClr val="333399"/>
                </a:solidFill>
                <a:effectLst/>
                <a:uLnTx/>
                <a:uFillTx/>
                <a:latin typeface="Arial" charset="0"/>
                <a:ea typeface="+mn-ea"/>
                <a:cs typeface="+mn-cs"/>
              </a:rPr>
              <a:t>‹#›</a:t>
            </a:fld>
            <a:endParaRPr kumimoji="0" lang="en-US" sz="1000" b="1" i="0" u="none" strike="noStrike" kern="1200" cap="none" spc="0" normalizeH="0" baseline="0" noProof="0" dirty="0">
              <a:ln>
                <a:noFill/>
              </a:ln>
              <a:solidFill>
                <a:srgbClr val="333399"/>
              </a:solidFill>
              <a:effectLst/>
              <a:uLnTx/>
              <a:uFillTx/>
              <a:latin typeface="Arial" charset="0"/>
              <a:ea typeface="+mn-ea"/>
              <a:cs typeface="+mn-cs"/>
            </a:endParaRPr>
          </a:p>
        </p:txBody>
      </p:sp>
    </p:spTree>
    <p:extLst>
      <p:ext uri="{BB962C8B-B14F-4D97-AF65-F5344CB8AC3E}">
        <p14:creationId xmlns:p14="http://schemas.microsoft.com/office/powerpoint/2010/main" val="3799726752"/>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03">
            <a:extLst>
              <a:ext uri="{FF2B5EF4-FFF2-40B4-BE49-F238E27FC236}">
                <a16:creationId xmlns:a16="http://schemas.microsoft.com/office/drawing/2014/main" id="{4DDBF852-57E5-220A-12BB-1EE097C6A92E}"/>
              </a:ext>
            </a:extLst>
          </p:cNvPr>
          <p:cNvSpPr>
            <a:spLocks noChangeArrowheads="1"/>
          </p:cNvSpPr>
          <p:nvPr userDrawn="1"/>
        </p:nvSpPr>
        <p:spPr bwMode="auto">
          <a:xfrm>
            <a:off x="9579916" y="6592513"/>
            <a:ext cx="2049248" cy="236748"/>
          </a:xfrm>
          <a:prstGeom prst="rect">
            <a:avLst/>
          </a:prstGeom>
          <a:noFill/>
          <a:ln w="12700">
            <a:noFill/>
            <a:miter lim="800000"/>
            <a:headEnd type="none" w="sm" len="sm"/>
            <a:tailEnd type="none" w="sm" len="sm"/>
          </a:ln>
          <a:effectLst/>
        </p:spPr>
        <p:txBody>
          <a:bodyPr wrap="none" lIns="82058" tIns="41029" rIns="82058" bIns="41029">
            <a:spAutoFit/>
          </a:bodyPr>
          <a:lstStyle/>
          <a:p>
            <a:pPr marL="0" marR="0" lvl="0" indent="0" algn="l" defTabSz="820738"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333399"/>
                </a:solidFill>
                <a:effectLst/>
                <a:uLnTx/>
                <a:uFillTx/>
                <a:latin typeface="Arial" charset="0"/>
                <a:ea typeface="+mn-ea"/>
                <a:cs typeface="+mn-cs"/>
              </a:rPr>
              <a:t>06-May-2024-CESG Meeting-</a:t>
            </a:r>
            <a:fld id="{DA2EFC93-955E-4B3E-899D-9B6E6C6AAA58}" type="slidenum">
              <a:rPr kumimoji="0" lang="en-US" sz="1000" b="1" i="0" u="none" strike="noStrike" kern="1200" cap="none" spc="0" normalizeH="0" baseline="0" noProof="0" smtClean="0">
                <a:ln>
                  <a:noFill/>
                </a:ln>
                <a:solidFill>
                  <a:srgbClr val="333399"/>
                </a:solidFill>
                <a:effectLst/>
                <a:uLnTx/>
                <a:uFillTx/>
                <a:latin typeface="Arial" charset="0"/>
                <a:ea typeface="+mn-ea"/>
                <a:cs typeface="+mn-cs"/>
              </a:rPr>
              <a:pPr marL="0" marR="0" lvl="0" indent="0" algn="l" defTabSz="820738" rtl="0" eaLnBrk="0" fontAlgn="base" latinLnBrk="0" hangingPunct="0">
                <a:lnSpc>
                  <a:spcPct val="100000"/>
                </a:lnSpc>
                <a:spcBef>
                  <a:spcPct val="0"/>
                </a:spcBef>
                <a:spcAft>
                  <a:spcPct val="0"/>
                </a:spcAft>
                <a:buClrTx/>
                <a:buSzTx/>
                <a:buFontTx/>
                <a:buNone/>
                <a:tabLst/>
                <a:defRPr/>
              </a:pPr>
              <a:t>‹#›</a:t>
            </a:fld>
            <a:endParaRPr kumimoji="0" lang="en-US" sz="1000" b="1" i="0" u="none" strike="noStrike" kern="1200" cap="none" spc="0" normalizeH="0" baseline="0" noProof="0" dirty="0">
              <a:ln>
                <a:noFill/>
              </a:ln>
              <a:solidFill>
                <a:srgbClr val="333399"/>
              </a:solidFill>
              <a:effectLst/>
              <a:uLnTx/>
              <a:uFillTx/>
              <a:latin typeface="Arial" charset="0"/>
              <a:ea typeface="+mn-ea"/>
              <a:cs typeface="+mn-cs"/>
            </a:endParaRPr>
          </a:p>
        </p:txBody>
      </p:sp>
    </p:spTree>
    <p:extLst>
      <p:ext uri="{BB962C8B-B14F-4D97-AF65-F5344CB8AC3E}">
        <p14:creationId xmlns:p14="http://schemas.microsoft.com/office/powerpoint/2010/main" val="370447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Rectangle 1003">
            <a:extLst>
              <a:ext uri="{FF2B5EF4-FFF2-40B4-BE49-F238E27FC236}">
                <a16:creationId xmlns:a16="http://schemas.microsoft.com/office/drawing/2014/main" id="{E37A9E2A-DFFC-6572-180F-D6B633DCA2A4}"/>
              </a:ext>
            </a:extLst>
          </p:cNvPr>
          <p:cNvSpPr>
            <a:spLocks noChangeArrowheads="1"/>
          </p:cNvSpPr>
          <p:nvPr userDrawn="1"/>
        </p:nvSpPr>
        <p:spPr bwMode="auto">
          <a:xfrm>
            <a:off x="9579916" y="6592513"/>
            <a:ext cx="2049248" cy="236748"/>
          </a:xfrm>
          <a:prstGeom prst="rect">
            <a:avLst/>
          </a:prstGeom>
          <a:noFill/>
          <a:ln w="12700">
            <a:noFill/>
            <a:miter lim="800000"/>
            <a:headEnd type="none" w="sm" len="sm"/>
            <a:tailEnd type="none" w="sm" len="sm"/>
          </a:ln>
          <a:effectLst/>
        </p:spPr>
        <p:txBody>
          <a:bodyPr wrap="none" lIns="82058" tIns="41029" rIns="82058" bIns="41029">
            <a:spAutoFit/>
          </a:bodyPr>
          <a:lstStyle/>
          <a:p>
            <a:pPr marL="0" marR="0" lvl="0" indent="0" algn="l" defTabSz="820738"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333399"/>
                </a:solidFill>
                <a:effectLst/>
                <a:uLnTx/>
                <a:uFillTx/>
                <a:latin typeface="Arial" charset="0"/>
                <a:ea typeface="+mn-ea"/>
                <a:cs typeface="+mn-cs"/>
              </a:rPr>
              <a:t>06-May-2024-CESG Meeting-</a:t>
            </a:r>
            <a:fld id="{DA2EFC93-955E-4B3E-899D-9B6E6C6AAA58}" type="slidenum">
              <a:rPr kumimoji="0" lang="en-US" sz="1000" b="1" i="0" u="none" strike="noStrike" kern="1200" cap="none" spc="0" normalizeH="0" baseline="0" noProof="0" smtClean="0">
                <a:ln>
                  <a:noFill/>
                </a:ln>
                <a:solidFill>
                  <a:srgbClr val="333399"/>
                </a:solidFill>
                <a:effectLst/>
                <a:uLnTx/>
                <a:uFillTx/>
                <a:latin typeface="Arial" charset="0"/>
                <a:ea typeface="+mn-ea"/>
                <a:cs typeface="+mn-cs"/>
              </a:rPr>
              <a:pPr marL="0" marR="0" lvl="0" indent="0" algn="l" defTabSz="820738" rtl="0" eaLnBrk="0" fontAlgn="base" latinLnBrk="0" hangingPunct="0">
                <a:lnSpc>
                  <a:spcPct val="100000"/>
                </a:lnSpc>
                <a:spcBef>
                  <a:spcPct val="0"/>
                </a:spcBef>
                <a:spcAft>
                  <a:spcPct val="0"/>
                </a:spcAft>
                <a:buClrTx/>
                <a:buSzTx/>
                <a:buFontTx/>
                <a:buNone/>
                <a:tabLst/>
                <a:defRPr/>
              </a:pPr>
              <a:t>‹#›</a:t>
            </a:fld>
            <a:endParaRPr kumimoji="0" lang="en-US" sz="1000" b="1" i="0" u="none" strike="noStrike" kern="1200" cap="none" spc="0" normalizeH="0" baseline="0" noProof="0" dirty="0">
              <a:ln>
                <a:noFill/>
              </a:ln>
              <a:solidFill>
                <a:srgbClr val="333399"/>
              </a:solidFill>
              <a:effectLst/>
              <a:uLnTx/>
              <a:uFillTx/>
              <a:latin typeface="Arial" charset="0"/>
              <a:ea typeface="+mn-ea"/>
              <a:cs typeface="+mn-cs"/>
            </a:endParaRPr>
          </a:p>
        </p:txBody>
      </p:sp>
    </p:spTree>
    <p:extLst>
      <p:ext uri="{BB962C8B-B14F-4D97-AF65-F5344CB8AC3E}">
        <p14:creationId xmlns:p14="http://schemas.microsoft.com/office/powerpoint/2010/main" val="30574361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5" cstate="print"/>
          <a:srcRect/>
          <a:stretch>
            <a:fillRect/>
          </a:stretch>
        </p:blipFill>
        <p:spPr bwMode="auto">
          <a:xfrm>
            <a:off x="2407" y="14109"/>
            <a:ext cx="1689820" cy="557579"/>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6" cstate="print"/>
          <a:srcRect/>
          <a:stretch>
            <a:fillRect/>
          </a:stretch>
        </p:blipFill>
        <p:spPr bwMode="auto">
          <a:xfrm>
            <a:off x="3228428" y="6275323"/>
            <a:ext cx="5786353" cy="571722"/>
          </a:xfrm>
          <a:prstGeom prst="rect">
            <a:avLst/>
          </a:prstGeom>
          <a:noFill/>
          <a:ln w="9525">
            <a:noFill/>
            <a:miter lim="800000"/>
            <a:headEnd/>
            <a:tailEnd/>
          </a:ln>
        </p:spPr>
      </p:pic>
    </p:spTree>
    <p:extLst>
      <p:ext uri="{BB962C8B-B14F-4D97-AF65-F5344CB8AC3E}">
        <p14:creationId xmlns:p14="http://schemas.microsoft.com/office/powerpoint/2010/main" val="191215331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88" r:id="rId3"/>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62740" y="2584090"/>
            <a:ext cx="8829510" cy="1815882"/>
          </a:xfrm>
          <a:prstGeom prst="rect">
            <a:avLst/>
          </a:prstGeom>
          <a:noFill/>
        </p:spPr>
        <p:txBody>
          <a:bodyPr wrap="square" rtlCol="0">
            <a:spAutoFit/>
          </a:bodyPr>
          <a:lstStyle/>
          <a:p>
            <a:r>
              <a:rPr lang="en-US" sz="2800" dirty="0"/>
              <a:t>Mission Operations and Information Management</a:t>
            </a:r>
          </a:p>
          <a:p>
            <a:r>
              <a:rPr lang="en-US" sz="2800" dirty="0"/>
              <a:t>Area Report</a:t>
            </a:r>
          </a:p>
          <a:p>
            <a:endParaRPr lang="en-US" sz="2800" dirty="0"/>
          </a:p>
          <a:p>
            <a:r>
              <a:rPr lang="en-US" sz="1400" dirty="0"/>
              <a:t>Daniel Fischer	(Area Chair)</a:t>
            </a:r>
          </a:p>
          <a:p>
            <a:r>
              <a:rPr lang="en-US" sz="1400" dirty="0"/>
              <a:t>Vacant		(Deputy Chair)</a:t>
            </a:r>
          </a:p>
        </p:txBody>
      </p:sp>
      <p:sp>
        <p:nvSpPr>
          <p:cNvPr id="4" name="TextBox 3"/>
          <p:cNvSpPr txBox="1"/>
          <p:nvPr/>
        </p:nvSpPr>
        <p:spPr>
          <a:xfrm>
            <a:off x="2562739" y="4993907"/>
            <a:ext cx="4978963" cy="400110"/>
          </a:xfrm>
          <a:prstGeom prst="rect">
            <a:avLst/>
          </a:prstGeom>
          <a:noFill/>
        </p:spPr>
        <p:txBody>
          <a:bodyPr wrap="square">
            <a:spAutoFit/>
          </a:bodyPr>
          <a:lstStyle/>
          <a:p>
            <a:pPr>
              <a:defRPr/>
            </a:pPr>
            <a:r>
              <a:rPr lang="en-US" sz="2000" dirty="0"/>
              <a:t>CESG Meeting - 06 May 2024    </a:t>
            </a:r>
          </a:p>
        </p:txBody>
      </p:sp>
    </p:spTree>
    <p:extLst>
      <p:ext uri="{BB962C8B-B14F-4D97-AF65-F5344CB8AC3E}">
        <p14:creationId xmlns:p14="http://schemas.microsoft.com/office/powerpoint/2010/main" val="2070686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MOIMS-NAV Planning </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814585499"/>
              </p:ext>
            </p:extLst>
          </p:nvPr>
        </p:nvGraphicFramePr>
        <p:xfrm>
          <a:off x="255224" y="736998"/>
          <a:ext cx="11564863" cy="5853862"/>
        </p:xfrm>
        <a:graphic>
          <a:graphicData uri="http://schemas.openxmlformats.org/drawingml/2006/table">
            <a:tbl>
              <a:tblPr/>
              <a:tblGrid>
                <a:gridCol w="1533096">
                  <a:extLst>
                    <a:ext uri="{9D8B030D-6E8A-4147-A177-3AD203B41FA5}">
                      <a16:colId xmlns:a16="http://schemas.microsoft.com/office/drawing/2014/main" val="20000"/>
                    </a:ext>
                  </a:extLst>
                </a:gridCol>
                <a:gridCol w="1203736">
                  <a:extLst>
                    <a:ext uri="{9D8B030D-6E8A-4147-A177-3AD203B41FA5}">
                      <a16:colId xmlns:a16="http://schemas.microsoft.com/office/drawing/2014/main" val="20001"/>
                    </a:ext>
                  </a:extLst>
                </a:gridCol>
                <a:gridCol w="2674839">
                  <a:extLst>
                    <a:ext uri="{9D8B030D-6E8A-4147-A177-3AD203B41FA5}">
                      <a16:colId xmlns:a16="http://schemas.microsoft.com/office/drawing/2014/main" val="20002"/>
                    </a:ext>
                  </a:extLst>
                </a:gridCol>
                <a:gridCol w="4097890">
                  <a:extLst>
                    <a:ext uri="{9D8B030D-6E8A-4147-A177-3AD203B41FA5}">
                      <a16:colId xmlns:a16="http://schemas.microsoft.com/office/drawing/2014/main" val="20003"/>
                    </a:ext>
                  </a:extLst>
                </a:gridCol>
                <a:gridCol w="2055302">
                  <a:extLst>
                    <a:ext uri="{9D8B030D-6E8A-4147-A177-3AD203B41FA5}">
                      <a16:colId xmlns:a16="http://schemas.microsoft.com/office/drawing/2014/main" val="20004"/>
                    </a:ext>
                  </a:extLst>
                </a:gridCol>
              </a:tblGrid>
              <a:tr h="847485">
                <a:tc>
                  <a:txBody>
                    <a:bodyPr/>
                    <a:lstStyle/>
                    <a:p>
                      <a:pPr algn="ctr" fontAlgn="ctr"/>
                      <a:r>
                        <a:rPr lang="en-US" sz="1400" b="0" i="0" u="none" strike="noStrike" dirty="0">
                          <a:solidFill>
                            <a:srgbClr val="000000"/>
                          </a:solidFill>
                          <a:effectLst/>
                          <a:latin typeface="Calibri"/>
                        </a:rPr>
                        <a:t>Area and WG name</a:t>
                      </a:r>
                    </a:p>
                  </a:txBody>
                  <a:tcPr marL="11858" marR="11858" marT="11858"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CCSDS Ref </a:t>
                      </a:r>
                      <a:r>
                        <a:rPr lang="en-US" sz="1400" b="0" i="0" u="none" strike="noStrike" dirty="0" err="1">
                          <a:solidFill>
                            <a:srgbClr val="000000"/>
                          </a:solidFill>
                          <a:effectLst/>
                          <a:latin typeface="Calibri"/>
                        </a:rPr>
                        <a:t>Nr</a:t>
                      </a:r>
                      <a:endParaRPr lang="en-US" sz="1400" b="0" i="0" u="none" strike="noStrike" dirty="0">
                        <a:solidFill>
                          <a:srgbClr val="000000"/>
                        </a:solidFill>
                        <a:effectLst/>
                        <a:latin typeface="Calibri"/>
                      </a:endParaRP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Document Title</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Status / Comments</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Start and / or Target Publication Date</a:t>
                      </a: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15210">
                <a:tc>
                  <a:txBody>
                    <a:bodyPr/>
                    <a:lstStyle/>
                    <a:p>
                      <a:pPr algn="ctr"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ctr" fontAlgn="t"/>
                      <a:r>
                        <a:rPr lang="sk-SK" sz="1200" u="none" strike="noStrike" kern="1200" dirty="0">
                          <a:solidFill>
                            <a:schemeClr val="bg1"/>
                          </a:solidFill>
                          <a:effectLst/>
                          <a:latin typeface="Arial" panose="020B0604020202020204" pitchFamily="34" charset="0"/>
                          <a:ea typeface="Arial" charset="0"/>
                          <a:cs typeface="Arial" panose="020B0604020202020204" pitchFamily="34" charset="0"/>
                        </a:rPr>
                        <a:t>503.0</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Tracking Data Message (TDM) Version 3 Revision</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u="none" strike="noStrike" kern="1200" dirty="0">
                          <a:solidFill>
                            <a:schemeClr val="bg1"/>
                          </a:solidFill>
                          <a:effectLst/>
                          <a:latin typeface="Arial" panose="020B0604020202020204" pitchFamily="34" charset="0"/>
                          <a:ea typeface="Arial" charset="0"/>
                          <a:cs typeface="Arial" panose="020B0604020202020204" pitchFamily="34" charset="0"/>
                        </a:rPr>
                        <a:t>Very good progress. Spent considerable time discussing planned tracking data message changes in preparation for Pink Book 2.0.2 draft. Had joint meeting with CSTS working group regarding CSTS/TD (tracking data) real time application.</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de-DE" sz="1200" b="0" i="0" u="none" strike="noStrike" dirty="0">
                          <a:solidFill>
                            <a:schemeClr val="bg1"/>
                          </a:solidFill>
                          <a:effectLst/>
                          <a:latin typeface="Arial" panose="020B0604020202020204" pitchFamily="34" charset="0"/>
                          <a:ea typeface="Arial" charset="0"/>
                          <a:cs typeface="Arial" panose="020B0604020202020204" pitchFamily="34" charset="0"/>
                        </a:rPr>
                        <a:t>Start date   06-May-2019</a:t>
                      </a:r>
                    </a:p>
                    <a:p>
                      <a:pPr algn="l" fontAlgn="t"/>
                      <a:r>
                        <a:rPr lang="de-DE" sz="1200" b="0" i="0" u="none" strike="noStrike" dirty="0">
                          <a:solidFill>
                            <a:schemeClr val="bg1"/>
                          </a:solidFill>
                          <a:effectLst/>
                          <a:latin typeface="Arial" panose="020B0604020202020204" pitchFamily="34" charset="0"/>
                          <a:ea typeface="Arial" charset="0"/>
                          <a:cs typeface="Arial" panose="020B0604020202020204" pitchFamily="34" charset="0"/>
                        </a:rPr>
                        <a:t>End date     30-Aug-2026</a:t>
                      </a:r>
                    </a:p>
                  </a:txBody>
                  <a:tcPr marL="4343" marR="4343" marT="4343"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3476613270"/>
                  </a:ext>
                </a:extLst>
              </a:tr>
              <a:tr h="551013">
                <a:tc>
                  <a:txBody>
                    <a:bodyPr/>
                    <a:lstStyle/>
                    <a:p>
                      <a:pPr algn="ctr" fontAlgn="t"/>
                      <a:r>
                        <a:rPr lang="en-US" sz="1200" b="0" u="none" strike="noStrike" baseline="0" dirty="0">
                          <a:solidFill>
                            <a:schemeClr val="bg1"/>
                          </a:solidFill>
                          <a:effectLst/>
                          <a:latin typeface="Arial" panose="020B0604020202020204" pitchFamily="34" charset="0"/>
                          <a:ea typeface="Arial" charset="0"/>
                          <a:cs typeface="Arial" panose="020B0604020202020204" pitchFamily="34" charset="0"/>
                        </a:rPr>
                        <a:t>MOIMS NAV</a:t>
                      </a:r>
                      <a:endParaRPr lang="en-US" sz="1200" b="0" i="0" u="none" strike="noStrike" baseline="0"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ctr" fontAlgn="t"/>
                      <a:r>
                        <a:rPr lang="hr-HR" sz="1200" u="none" strike="noStrike" kern="1200" baseline="0" dirty="0">
                          <a:solidFill>
                            <a:schemeClr val="bg1"/>
                          </a:solidFill>
                          <a:effectLst/>
                          <a:latin typeface="Arial" panose="020B0604020202020204" pitchFamily="34" charset="0"/>
                          <a:ea typeface="Arial" charset="0"/>
                          <a:cs typeface="Arial" panose="020B0604020202020204" pitchFamily="34" charset="0"/>
                        </a:rPr>
                        <a:t>504.0</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b="0" u="none" strike="noStrike" baseline="0" dirty="0">
                          <a:solidFill>
                            <a:schemeClr val="bg1"/>
                          </a:solidFill>
                          <a:effectLst/>
                          <a:latin typeface="Arial" panose="020B0604020202020204" pitchFamily="34" charset="0"/>
                          <a:ea typeface="Arial" charset="0"/>
                          <a:cs typeface="Arial" panose="020B0604020202020204" pitchFamily="34" charset="0"/>
                        </a:rPr>
                        <a:t>Attitude Data Message (ADM) 5 Year Review Revision </a:t>
                      </a:r>
                      <a:endParaRPr lang="en-US" sz="1200" b="0" i="0" u="none" strike="noStrike" baseline="0"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u="none" strike="noStrike" kern="1200" baseline="0" dirty="0">
                          <a:solidFill>
                            <a:schemeClr val="bg1"/>
                          </a:solidFill>
                          <a:effectLst/>
                          <a:latin typeface="Arial" panose="020B0604020202020204" pitchFamily="34" charset="0"/>
                          <a:ea typeface="Arial" charset="0"/>
                          <a:cs typeface="Arial" panose="020B0604020202020204" pitchFamily="34" charset="0"/>
                        </a:rPr>
                        <a:t>No discussion in this meeting, but overall very good progress because the document is currently in CESG "Approval to Publish" polling.</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de-DE" sz="1200" b="0" u="none" strike="noStrike" dirty="0">
                          <a:solidFill>
                            <a:schemeClr val="bg1"/>
                          </a:solidFill>
                          <a:effectLst/>
                          <a:latin typeface="Arial" panose="020B0604020202020204" pitchFamily="34" charset="0"/>
                          <a:ea typeface="Arial" charset="0"/>
                          <a:cs typeface="Arial" panose="020B0604020202020204" pitchFamily="34" charset="0"/>
                        </a:rPr>
                        <a:t>Start date    16-Apr-2015</a:t>
                      </a:r>
                      <a:br>
                        <a:rPr lang="de-DE" sz="1200" b="0" u="none" strike="noStrike" dirty="0">
                          <a:solidFill>
                            <a:schemeClr val="bg1"/>
                          </a:solidFill>
                          <a:effectLst/>
                          <a:latin typeface="Arial" panose="020B0604020202020204" pitchFamily="34" charset="0"/>
                          <a:ea typeface="Arial" charset="0"/>
                          <a:cs typeface="Arial" panose="020B0604020202020204" pitchFamily="34" charset="0"/>
                        </a:rPr>
                      </a:br>
                      <a:r>
                        <a:rPr lang="de-DE" sz="1200" b="0" u="none" strike="noStrike" dirty="0">
                          <a:solidFill>
                            <a:schemeClr val="bg1"/>
                          </a:solidFill>
                          <a:effectLst/>
                          <a:latin typeface="Arial" panose="020B0604020202020204" pitchFamily="34" charset="0"/>
                          <a:ea typeface="Arial" charset="0"/>
                          <a:cs typeface="Arial" panose="020B0604020202020204" pitchFamily="34" charset="0"/>
                        </a:rPr>
                        <a:t>End date      31-Dec-2023</a:t>
                      </a:r>
                      <a:endParaRPr lang="de-DE" sz="12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2"/>
                  </a:ext>
                </a:extLst>
              </a:tr>
              <a:tr h="645607">
                <a:tc>
                  <a:txBody>
                    <a:bodyPr/>
                    <a:lstStyle/>
                    <a:p>
                      <a:pPr algn="ctr" fontAlgn="t"/>
                      <a:r>
                        <a:rPr lang="en-US" sz="1200" b="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12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ctr" fontAlgn="t"/>
                      <a:r>
                        <a:rPr lang="hr-HR" sz="1200" u="none" strike="noStrike" kern="1200" dirty="0">
                          <a:solidFill>
                            <a:schemeClr val="bg1"/>
                          </a:solidFill>
                          <a:effectLst/>
                          <a:latin typeface="Arial" panose="020B0604020202020204" pitchFamily="34" charset="0"/>
                          <a:ea typeface="Arial" charset="0"/>
                          <a:cs typeface="Arial" panose="020B0604020202020204" pitchFamily="34" charset="0"/>
                        </a:rPr>
                        <a:t>505.0</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b="0" u="none" strike="noStrike" dirty="0">
                          <a:solidFill>
                            <a:schemeClr val="bg1"/>
                          </a:solidFill>
                          <a:effectLst/>
                          <a:latin typeface="Arial" panose="020B0604020202020204" pitchFamily="34" charset="0"/>
                          <a:ea typeface="Arial" charset="0"/>
                          <a:cs typeface="Arial" panose="020B0604020202020204" pitchFamily="34" charset="0"/>
                        </a:rPr>
                        <a:t>Navigation Data Messages XML Specification Version 4 Revision</a:t>
                      </a:r>
                      <a:endParaRPr lang="en-US" sz="12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u="none" strike="noStrike" kern="1200" dirty="0">
                          <a:solidFill>
                            <a:schemeClr val="bg1"/>
                          </a:solidFill>
                          <a:effectLst/>
                          <a:latin typeface="Arial" panose="020B0604020202020204" pitchFamily="34" charset="0"/>
                          <a:ea typeface="Arial" charset="0"/>
                          <a:cs typeface="Arial" panose="020B0604020202020204" pitchFamily="34" charset="0"/>
                        </a:rPr>
                        <a:t>Acceptable progress. Discussed issues with the schedule due to the gap between publishing the ADM and this companion document.</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de-DE" sz="1200" u="none" strike="noStrike" dirty="0">
                          <a:solidFill>
                            <a:schemeClr val="bg1"/>
                          </a:solidFill>
                          <a:effectLst/>
                          <a:latin typeface="Arial" panose="020B0604020202020204" pitchFamily="34" charset="0"/>
                          <a:ea typeface="Arial" charset="0"/>
                          <a:cs typeface="Arial" panose="020B0604020202020204" pitchFamily="34" charset="0"/>
                        </a:rPr>
                        <a:t>Start date     06-Jan-2023</a:t>
                      </a:r>
                      <a:br>
                        <a:rPr lang="de-DE" sz="1200" u="none" strike="noStrike" dirty="0">
                          <a:solidFill>
                            <a:schemeClr val="bg1"/>
                          </a:solidFill>
                          <a:effectLst/>
                          <a:latin typeface="Arial" panose="020B0604020202020204" pitchFamily="34" charset="0"/>
                          <a:ea typeface="Arial" charset="0"/>
                          <a:cs typeface="Arial" panose="020B0604020202020204" pitchFamily="34" charset="0"/>
                        </a:rPr>
                      </a:br>
                      <a:r>
                        <a:rPr lang="de-DE" sz="1200" u="none" strike="noStrike" dirty="0">
                          <a:solidFill>
                            <a:schemeClr val="bg1"/>
                          </a:solidFill>
                          <a:effectLst/>
                          <a:latin typeface="Arial" panose="020B0604020202020204" pitchFamily="34" charset="0"/>
                          <a:ea typeface="Arial" charset="0"/>
                          <a:cs typeface="Arial" panose="020B0604020202020204" pitchFamily="34" charset="0"/>
                        </a:rPr>
                        <a:t>End date      15-Jan-2025</a:t>
                      </a:r>
                      <a:endParaRPr lang="de-DE" sz="12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4058410620"/>
                  </a:ext>
                </a:extLst>
              </a:tr>
              <a:tr h="682388">
                <a:tc>
                  <a:txBody>
                    <a:bodyPr/>
                    <a:lstStyle/>
                    <a:p>
                      <a:pPr algn="ctr"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ctr" fontAlgn="t"/>
                      <a:r>
                        <a:rPr lang="sk-SK" sz="1200" u="none" strike="noStrike" kern="1200" dirty="0">
                          <a:solidFill>
                            <a:schemeClr val="bg1"/>
                          </a:solidFill>
                          <a:effectLst/>
                          <a:latin typeface="Arial" panose="020B0604020202020204" pitchFamily="34" charset="0"/>
                          <a:ea typeface="Arial" charset="0"/>
                          <a:cs typeface="Arial" panose="020B0604020202020204" pitchFamily="34" charset="0"/>
                        </a:rPr>
                        <a:t>507.0</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Navigation Events Message (NEM)</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b="0" i="0" u="none" strike="noStrike" kern="1200" dirty="0">
                          <a:solidFill>
                            <a:schemeClr val="bg1"/>
                          </a:solidFill>
                          <a:effectLst/>
                          <a:latin typeface="Arial" panose="020B0604020202020204" pitchFamily="34" charset="0"/>
                          <a:ea typeface="Arial" charset="0"/>
                          <a:cs typeface="Arial" panose="020B0604020202020204" pitchFamily="34" charset="0"/>
                        </a:rPr>
                        <a:t>Refresher presentation for this deprioritized project was discussed in these meetings. "End date" likely needs an extension.</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de-DE" sz="1200" b="0" i="0" u="none" strike="noStrike" dirty="0">
                          <a:solidFill>
                            <a:schemeClr val="bg1"/>
                          </a:solidFill>
                          <a:effectLst/>
                          <a:latin typeface="Arial" panose="020B0604020202020204" pitchFamily="34" charset="0"/>
                          <a:ea typeface="Arial" charset="0"/>
                          <a:cs typeface="Arial" panose="020B0604020202020204" pitchFamily="34" charset="0"/>
                        </a:rPr>
                        <a:t>Start date     07-Nov-2017</a:t>
                      </a:r>
                    </a:p>
                    <a:p>
                      <a:pPr algn="l" fontAlgn="t"/>
                      <a:r>
                        <a:rPr lang="de-DE" sz="1200" b="0" i="0" u="none" strike="noStrike" dirty="0">
                          <a:solidFill>
                            <a:schemeClr val="bg1"/>
                          </a:solidFill>
                          <a:effectLst/>
                          <a:latin typeface="Arial" panose="020B0604020202020204" pitchFamily="34" charset="0"/>
                          <a:ea typeface="Arial" charset="0"/>
                          <a:cs typeface="Arial" panose="020B0604020202020204" pitchFamily="34" charset="0"/>
                        </a:rPr>
                        <a:t>End date </a:t>
                      </a:r>
                      <a:r>
                        <a:rPr lang="de-DE" sz="1200" b="0" i="0" u="none" strike="noStrike" baseline="0" dirty="0">
                          <a:solidFill>
                            <a:schemeClr val="bg1"/>
                          </a:solidFill>
                          <a:effectLst/>
                          <a:latin typeface="Arial" panose="020B0604020202020204" pitchFamily="34" charset="0"/>
                          <a:ea typeface="Arial" charset="0"/>
                          <a:cs typeface="Arial" panose="020B0604020202020204" pitchFamily="34" charset="0"/>
                        </a:rPr>
                        <a:t>     30-Nov-2024</a:t>
                      </a:r>
                      <a:endParaRPr lang="de-DE" sz="12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562944334"/>
                  </a:ext>
                </a:extLst>
              </a:tr>
              <a:tr h="874802">
                <a:tc>
                  <a:txBody>
                    <a:bodyPr/>
                    <a:lstStyle/>
                    <a:p>
                      <a:pPr algn="ctr"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ctr" fontAlgn="t"/>
                      <a:r>
                        <a:rPr lang="sk-SK" sz="1200" u="none" strike="noStrike" kern="1200" dirty="0">
                          <a:solidFill>
                            <a:schemeClr val="bg1"/>
                          </a:solidFill>
                          <a:effectLst/>
                          <a:latin typeface="Arial" panose="020B0604020202020204" pitchFamily="34" charset="0"/>
                          <a:ea typeface="Arial" charset="0"/>
                          <a:cs typeface="Arial" panose="020B0604020202020204" pitchFamily="34" charset="0"/>
                        </a:rPr>
                        <a:t>508.0</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Conjunction Data Message 5 Year Revision</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u="none" strike="noStrike" kern="1200" baseline="0" dirty="0">
                          <a:solidFill>
                            <a:schemeClr val="bg1"/>
                          </a:solidFill>
                          <a:effectLst/>
                          <a:latin typeface="Arial" panose="020B0604020202020204" pitchFamily="34" charset="0"/>
                          <a:ea typeface="Arial" charset="0"/>
                          <a:cs typeface="Arial" panose="020B0604020202020204" pitchFamily="34" charset="0"/>
                        </a:rPr>
                        <a:t>Very good progress. Completed discussion of issues raised to date during internal review of Pink Book P1.0.6, prepared Pink Book 1.0.7 to be submitted for Secretariat Document Processing and Agency Review. </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de-DE" sz="1200" b="0" i="0" u="none" strike="noStrike" dirty="0">
                          <a:solidFill>
                            <a:schemeClr val="bg1"/>
                          </a:solidFill>
                          <a:effectLst/>
                          <a:latin typeface="Arial" panose="020B0604020202020204" pitchFamily="34" charset="0"/>
                          <a:ea typeface="Arial" charset="0"/>
                          <a:cs typeface="Arial" panose="020B0604020202020204" pitchFamily="34" charset="0"/>
                        </a:rPr>
                        <a:t>Start date    14-Jan-2019</a:t>
                      </a:r>
                    </a:p>
                    <a:p>
                      <a:pPr algn="l" fontAlgn="t"/>
                      <a:r>
                        <a:rPr lang="de-DE" sz="1200" b="0" i="0" u="none" strike="noStrike" dirty="0">
                          <a:solidFill>
                            <a:schemeClr val="bg1"/>
                          </a:solidFill>
                          <a:effectLst/>
                          <a:latin typeface="Arial" panose="020B0604020202020204" pitchFamily="34" charset="0"/>
                          <a:ea typeface="Arial" charset="0"/>
                          <a:cs typeface="Arial" panose="020B0604020202020204" pitchFamily="34" charset="0"/>
                        </a:rPr>
                        <a:t>End date      30-Nov-2024</a:t>
                      </a:r>
                    </a:p>
                  </a:txBody>
                  <a:tcPr marL="4343" marR="4343" marT="4343"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832284085"/>
                  </a:ext>
                </a:extLst>
              </a:tr>
              <a:tr h="665927">
                <a:tc>
                  <a:txBody>
                    <a:bodyPr/>
                    <a:lstStyle/>
                    <a:p>
                      <a:pPr algn="ctr"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ctr" fontAlgn="t"/>
                      <a:r>
                        <a:rPr lang="sk-SK" sz="1200" u="none" strike="noStrike" kern="1200" dirty="0">
                          <a:solidFill>
                            <a:schemeClr val="bg1"/>
                          </a:solidFill>
                          <a:effectLst/>
                          <a:latin typeface="Arial" panose="020B0604020202020204" pitchFamily="34" charset="0"/>
                          <a:ea typeface="Arial" charset="0"/>
                          <a:cs typeface="Arial" panose="020B0604020202020204" pitchFamily="34" charset="0"/>
                        </a:rPr>
                        <a:t>509.0</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Pointing Request Message</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u="none" strike="noStrike" kern="1200" baseline="0" dirty="0">
                          <a:solidFill>
                            <a:schemeClr val="bg1"/>
                          </a:solidFill>
                          <a:effectLst/>
                          <a:latin typeface="Arial" panose="020B0604020202020204" pitchFamily="34" charset="0"/>
                          <a:ea typeface="Arial" charset="0"/>
                          <a:cs typeface="Arial" panose="020B0604020202020204" pitchFamily="34" charset="0"/>
                        </a:rPr>
                        <a:t>Completed publication of revised Blue Book with planned Corrigendum, approved plan to Reconfirm the Blue Book.</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de-DE" sz="1200" b="0" i="0" u="none" strike="noStrike" dirty="0">
                          <a:solidFill>
                            <a:schemeClr val="bg1"/>
                          </a:solidFill>
                          <a:effectLst/>
                          <a:latin typeface="Arial" panose="020B0604020202020204" pitchFamily="34" charset="0"/>
                          <a:ea typeface="Arial" charset="0"/>
                          <a:cs typeface="Arial" panose="020B0604020202020204" pitchFamily="34" charset="0"/>
                        </a:rPr>
                        <a:t>Start date      11-Apr-2023</a:t>
                      </a:r>
                    </a:p>
                    <a:p>
                      <a:pPr algn="l" fontAlgn="t"/>
                      <a:r>
                        <a:rPr lang="de-DE" sz="1200" b="0" i="0" u="none" strike="noStrike" dirty="0">
                          <a:solidFill>
                            <a:schemeClr val="bg1"/>
                          </a:solidFill>
                          <a:effectLst/>
                          <a:latin typeface="Arial" panose="020B0604020202020204" pitchFamily="34" charset="0"/>
                          <a:ea typeface="Arial" charset="0"/>
                          <a:cs typeface="Arial" panose="020B0604020202020204" pitchFamily="34" charset="0"/>
                        </a:rPr>
                        <a:t>End date        06-Nov-2023</a:t>
                      </a:r>
                    </a:p>
                  </a:txBody>
                  <a:tcPr marL="4343" marR="4343" marT="4343"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176647323"/>
                  </a:ext>
                </a:extLst>
              </a:tr>
              <a:tr h="665927">
                <a:tc>
                  <a:txBody>
                    <a:bodyPr/>
                    <a:lstStyle/>
                    <a:p>
                      <a:pPr algn="ctr"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200" b="0" i="0" u="none" strike="noStrike" kern="1200" dirty="0">
                          <a:solidFill>
                            <a:schemeClr val="bg1"/>
                          </a:solidFill>
                          <a:effectLst/>
                          <a:latin typeface="Arial" panose="020B0604020202020204" pitchFamily="34" charset="0"/>
                          <a:cs typeface="Arial" panose="020B0604020202020204" pitchFamily="34" charset="0"/>
                        </a:rPr>
                        <a:t>&lt;&lt;To be chosen by Secretariat&gt;&gt;</a:t>
                      </a:r>
                      <a:endParaRPr lang="bg-BG" sz="1200" b="0" i="0" u="none" strike="noStrike" kern="1200" dirty="0">
                        <a:solidFill>
                          <a:schemeClr val="bg1"/>
                        </a:solidFill>
                        <a:effectLst/>
                        <a:latin typeface="Arial" panose="020B0604020202020204" pitchFamily="34" charset="0"/>
                        <a:cs typeface="Arial" panose="020B0604020202020204" pitchFamily="34" charset="0"/>
                      </a:endParaRP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0" i="0" u="none" strike="noStrike" kern="1200" dirty="0">
                          <a:solidFill>
                            <a:schemeClr val="bg1"/>
                          </a:solidFill>
                          <a:effectLst/>
                          <a:latin typeface="Arial" panose="020B0604020202020204" pitchFamily="34" charset="0"/>
                          <a:cs typeface="Arial" panose="020B0604020202020204" pitchFamily="34" charset="0"/>
                        </a:rPr>
                        <a:t>Launch Data Message</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u="none" strike="noStrike" kern="1200" baseline="0" dirty="0">
                          <a:solidFill>
                            <a:schemeClr val="bg1"/>
                          </a:solidFill>
                          <a:effectLst/>
                          <a:latin typeface="Arial" panose="020B0604020202020204" pitchFamily="34" charset="0"/>
                          <a:ea typeface="Arial" charset="0"/>
                          <a:cs typeface="Arial" panose="020B0604020202020204" pitchFamily="34" charset="0"/>
                        </a:rPr>
                        <a:t>No discussion in this meeting. Lead Editor current commitments are being completed, then this effort will start in earnest.</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de-DE" sz="1200" u="none" strike="noStrike" kern="1200" dirty="0">
                          <a:solidFill>
                            <a:schemeClr val="bg1"/>
                          </a:solidFill>
                          <a:effectLst/>
                          <a:latin typeface="+mn-lt"/>
                          <a:ea typeface="+mn-ea"/>
                          <a:cs typeface="+mn-cs"/>
                        </a:rPr>
                        <a:t>Start date:     01-Aug-2023</a:t>
                      </a:r>
                    </a:p>
                    <a:p>
                      <a:pPr algn="l" fontAlgn="t"/>
                      <a:r>
                        <a:rPr lang="de-DE" sz="1200" u="none" strike="noStrike" kern="1200" dirty="0">
                          <a:solidFill>
                            <a:schemeClr val="bg1"/>
                          </a:solidFill>
                          <a:effectLst/>
                          <a:latin typeface="+mn-lt"/>
                          <a:ea typeface="+mn-ea"/>
                          <a:cs typeface="+mn-cs"/>
                        </a:rPr>
                        <a:t>End Date:     01-Dec-2025</a:t>
                      </a:r>
                    </a:p>
                  </a:txBody>
                  <a:tcPr marL="4343" marR="4343" marT="4343"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71774968"/>
                  </a:ext>
                </a:extLst>
              </a:tr>
            </a:tbl>
          </a:graphicData>
        </a:graphic>
      </p:graphicFrame>
    </p:spTree>
    <p:extLst>
      <p:ext uri="{BB962C8B-B14F-4D97-AF65-F5344CB8AC3E}">
        <p14:creationId xmlns:p14="http://schemas.microsoft.com/office/powerpoint/2010/main" val="244306048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3"/>
          <p:cNvSpPr>
            <a:spLocks/>
          </p:cNvSpPr>
          <p:nvPr/>
        </p:nvSpPr>
        <p:spPr bwMode="auto">
          <a:xfrm>
            <a:off x="1948260" y="126170"/>
            <a:ext cx="798824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NAV</a:t>
            </a:r>
            <a:r>
              <a:rPr lang="en-US" sz="2800" dirty="0"/>
              <a:t> </a:t>
            </a:r>
            <a:r>
              <a:rPr lang="en-US" sz="2800" b="1" dirty="0"/>
              <a:t>WG Upcoming New Work Items</a:t>
            </a:r>
          </a:p>
        </p:txBody>
      </p:sp>
      <p:graphicFrame>
        <p:nvGraphicFramePr>
          <p:cNvPr id="4" name="Table 3">
            <a:extLst>
              <a:ext uri="{FF2B5EF4-FFF2-40B4-BE49-F238E27FC236}">
                <a16:creationId xmlns:a16="http://schemas.microsoft.com/office/drawing/2014/main" id="{EE1D1C62-32D9-4A6B-9F33-6BE63024AE95}"/>
              </a:ext>
            </a:extLst>
          </p:cNvPr>
          <p:cNvGraphicFramePr>
            <a:graphicFrameLocks noGrp="1"/>
          </p:cNvGraphicFramePr>
          <p:nvPr>
            <p:extLst>
              <p:ext uri="{D42A27DB-BD31-4B8C-83A1-F6EECF244321}">
                <p14:modId xmlns:p14="http://schemas.microsoft.com/office/powerpoint/2010/main" val="2630739072"/>
              </p:ext>
            </p:extLst>
          </p:nvPr>
        </p:nvGraphicFramePr>
        <p:xfrm>
          <a:off x="424260" y="1163105"/>
          <a:ext cx="11107338" cy="797734"/>
        </p:xfrm>
        <a:graphic>
          <a:graphicData uri="http://schemas.openxmlformats.org/drawingml/2006/table">
            <a:tbl>
              <a:tblPr>
                <a:tableStyleId>{5C22544A-7EE6-4342-B048-85BDC9FD1C3A}</a:tableStyleId>
              </a:tblPr>
              <a:tblGrid>
                <a:gridCol w="1058272">
                  <a:extLst>
                    <a:ext uri="{9D8B030D-6E8A-4147-A177-3AD203B41FA5}">
                      <a16:colId xmlns:a16="http://schemas.microsoft.com/office/drawing/2014/main" val="20000"/>
                    </a:ext>
                  </a:extLst>
                </a:gridCol>
                <a:gridCol w="1058272">
                  <a:extLst>
                    <a:ext uri="{9D8B030D-6E8A-4147-A177-3AD203B41FA5}">
                      <a16:colId xmlns:a16="http://schemas.microsoft.com/office/drawing/2014/main" val="20001"/>
                    </a:ext>
                  </a:extLst>
                </a:gridCol>
                <a:gridCol w="1239174">
                  <a:extLst>
                    <a:ext uri="{9D8B030D-6E8A-4147-A177-3AD203B41FA5}">
                      <a16:colId xmlns:a16="http://schemas.microsoft.com/office/drawing/2014/main" val="20002"/>
                    </a:ext>
                  </a:extLst>
                </a:gridCol>
                <a:gridCol w="1338669">
                  <a:extLst>
                    <a:ext uri="{9D8B030D-6E8A-4147-A177-3AD203B41FA5}">
                      <a16:colId xmlns:a16="http://schemas.microsoft.com/office/drawing/2014/main" val="20003"/>
                    </a:ext>
                  </a:extLst>
                </a:gridCol>
                <a:gridCol w="4748659">
                  <a:extLst>
                    <a:ext uri="{9D8B030D-6E8A-4147-A177-3AD203B41FA5}">
                      <a16:colId xmlns:a16="http://schemas.microsoft.com/office/drawing/2014/main" val="20004"/>
                    </a:ext>
                  </a:extLst>
                </a:gridCol>
                <a:gridCol w="1664292">
                  <a:extLst>
                    <a:ext uri="{9D8B030D-6E8A-4147-A177-3AD203B41FA5}">
                      <a16:colId xmlns:a16="http://schemas.microsoft.com/office/drawing/2014/main" val="20009"/>
                    </a:ext>
                  </a:extLst>
                </a:gridCol>
              </a:tblGrid>
              <a:tr h="797734">
                <a:tc>
                  <a:txBody>
                    <a:bodyPr/>
                    <a:lstStyle/>
                    <a:p>
                      <a:pPr algn="ctr" fontAlgn="t"/>
                      <a:r>
                        <a:rPr lang="en-US" sz="1200" b="1" u="none" strike="noStrike" dirty="0">
                          <a:solidFill>
                            <a:schemeClr val="tx1"/>
                          </a:solidFill>
                          <a:effectLst/>
                        </a:rPr>
                        <a:t>Area and WG name</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1" u="none" strike="noStrike" dirty="0">
                          <a:solidFill>
                            <a:schemeClr val="tx1"/>
                          </a:solidFill>
                          <a:effectLst/>
                        </a:rPr>
                        <a:t>CCSDS Ref Number</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1" u="none" strike="noStrike" dirty="0">
                          <a:solidFill>
                            <a:schemeClr val="tx1"/>
                          </a:solidFill>
                          <a:effectLst/>
                        </a:rPr>
                        <a:t>Document Title</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1" u="none" strike="noStrike" dirty="0">
                          <a:solidFill>
                            <a:schemeClr val="tx1"/>
                          </a:solidFill>
                          <a:effectLst/>
                        </a:rPr>
                        <a:t>Target Start / Publication Date</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150" b="1" u="none" strike="noStrike" dirty="0">
                          <a:solidFill>
                            <a:schemeClr val="tx1"/>
                          </a:solidFill>
                          <a:effectLst/>
                        </a:rPr>
                        <a:t>Resources Needed (total, Editor, Proto 1, Proto 2)</a:t>
                      </a:r>
                      <a:br>
                        <a:rPr lang="en-US" sz="1150" b="1" u="none" strike="noStrike" dirty="0">
                          <a:solidFill>
                            <a:schemeClr val="tx1"/>
                          </a:solidFill>
                          <a:effectLst/>
                        </a:rPr>
                      </a:br>
                      <a:endParaRPr lang="en-US" sz="1150" b="1" u="none" strike="noStrike" dirty="0">
                        <a:solidFill>
                          <a:schemeClr val="tx1"/>
                        </a:solidFill>
                        <a:effectLst/>
                      </a:endParaRPr>
                    </a:p>
                    <a:p>
                      <a:pPr algn="ctr" fontAlgn="t"/>
                      <a:endParaRPr lang="en-US" sz="1150" b="1" i="0" u="none" strike="noStrike" dirty="0">
                        <a:solidFill>
                          <a:schemeClr val="tx1"/>
                        </a:solidFill>
                        <a:effectLst/>
                        <a:latin typeface="Calibri" charset="0"/>
                      </a:endParaRPr>
                    </a:p>
                    <a:p>
                      <a:pPr algn="ctr" fontAlgn="t"/>
                      <a:r>
                        <a:rPr lang="en-US" sz="1150" b="1" i="0" u="none" strike="noStrike" dirty="0">
                          <a:solidFill>
                            <a:schemeClr val="tx1"/>
                          </a:solidFill>
                          <a:effectLst/>
                          <a:latin typeface="Calibri" charset="0"/>
                        </a:rPr>
                        <a:t>                 TOTAL</a:t>
                      </a:r>
                      <a:r>
                        <a:rPr lang="en-US" sz="1150" b="1" i="0" u="none" strike="noStrike" baseline="0" dirty="0">
                          <a:solidFill>
                            <a:schemeClr val="tx1"/>
                          </a:solidFill>
                          <a:effectLst/>
                          <a:latin typeface="Calibri" charset="0"/>
                        </a:rPr>
                        <a:t>           EDITOR          PROTO1       PROTO2</a:t>
                      </a:r>
                      <a:endParaRPr lang="en-US" sz="115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1" u="none" strike="noStrike" dirty="0">
                          <a:solidFill>
                            <a:schemeClr val="tx1"/>
                          </a:solidFill>
                          <a:effectLst/>
                        </a:rPr>
                        <a:t>Comments</a:t>
                      </a:r>
                      <a:br>
                        <a:rPr lang="en-US" sz="1200" b="1" u="none" strike="noStrike" dirty="0">
                          <a:solidFill>
                            <a:schemeClr val="tx1"/>
                          </a:solidFill>
                          <a:effectLst/>
                        </a:rPr>
                      </a:br>
                      <a:r>
                        <a:rPr lang="en-US" sz="1200" b="1" u="none" strike="noStrike" dirty="0">
                          <a:solidFill>
                            <a:schemeClr val="tx1"/>
                          </a:solidFill>
                          <a:effectLst/>
                        </a:rPr>
                        <a:t>Rationale</a:t>
                      </a:r>
                      <a:br>
                        <a:rPr lang="en-US" sz="1200" b="1" u="none" strike="noStrike" dirty="0">
                          <a:solidFill>
                            <a:schemeClr val="tx1"/>
                          </a:solidFill>
                          <a:effectLst/>
                        </a:rPr>
                      </a:br>
                      <a:r>
                        <a:rPr lang="en-US" sz="1200" b="1" u="none" strike="noStrike" dirty="0">
                          <a:solidFill>
                            <a:schemeClr val="tx1"/>
                          </a:solidFill>
                          <a:effectLst/>
                        </a:rPr>
                        <a:t>What if not started?</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5" name="Table 4">
            <a:extLst>
              <a:ext uri="{FF2B5EF4-FFF2-40B4-BE49-F238E27FC236}">
                <a16:creationId xmlns:a16="http://schemas.microsoft.com/office/drawing/2014/main" id="{553E2F90-2C10-49EF-BF37-F0A0EA6EF7DE}"/>
              </a:ext>
            </a:extLst>
          </p:cNvPr>
          <p:cNvGraphicFramePr>
            <a:graphicFrameLocks noGrp="1"/>
          </p:cNvGraphicFramePr>
          <p:nvPr>
            <p:extLst>
              <p:ext uri="{D42A27DB-BD31-4B8C-83A1-F6EECF244321}">
                <p14:modId xmlns:p14="http://schemas.microsoft.com/office/powerpoint/2010/main" val="1400539268"/>
              </p:ext>
            </p:extLst>
          </p:nvPr>
        </p:nvGraphicFramePr>
        <p:xfrm>
          <a:off x="424260" y="2000742"/>
          <a:ext cx="11107339" cy="733992"/>
        </p:xfrm>
        <a:graphic>
          <a:graphicData uri="http://schemas.openxmlformats.org/drawingml/2006/table">
            <a:tbl>
              <a:tblPr>
                <a:tableStyleId>{5C22544A-7EE6-4342-B048-85BDC9FD1C3A}</a:tableStyleId>
              </a:tblPr>
              <a:tblGrid>
                <a:gridCol w="1058272">
                  <a:extLst>
                    <a:ext uri="{9D8B030D-6E8A-4147-A177-3AD203B41FA5}">
                      <a16:colId xmlns:a16="http://schemas.microsoft.com/office/drawing/2014/main" val="4174254872"/>
                    </a:ext>
                  </a:extLst>
                </a:gridCol>
                <a:gridCol w="1058272">
                  <a:extLst>
                    <a:ext uri="{9D8B030D-6E8A-4147-A177-3AD203B41FA5}">
                      <a16:colId xmlns:a16="http://schemas.microsoft.com/office/drawing/2014/main" val="1337254283"/>
                    </a:ext>
                  </a:extLst>
                </a:gridCol>
                <a:gridCol w="1239174">
                  <a:extLst>
                    <a:ext uri="{9D8B030D-6E8A-4147-A177-3AD203B41FA5}">
                      <a16:colId xmlns:a16="http://schemas.microsoft.com/office/drawing/2014/main" val="1596284330"/>
                    </a:ext>
                  </a:extLst>
                </a:gridCol>
                <a:gridCol w="1338669">
                  <a:extLst>
                    <a:ext uri="{9D8B030D-6E8A-4147-A177-3AD203B41FA5}">
                      <a16:colId xmlns:a16="http://schemas.microsoft.com/office/drawing/2014/main" val="1887901897"/>
                    </a:ext>
                  </a:extLst>
                </a:gridCol>
                <a:gridCol w="714561">
                  <a:extLst>
                    <a:ext uri="{9D8B030D-6E8A-4147-A177-3AD203B41FA5}">
                      <a16:colId xmlns:a16="http://schemas.microsoft.com/office/drawing/2014/main" val="1789868957"/>
                    </a:ext>
                  </a:extLst>
                </a:gridCol>
                <a:gridCol w="949732">
                  <a:extLst>
                    <a:ext uri="{9D8B030D-6E8A-4147-A177-3AD203B41FA5}">
                      <a16:colId xmlns:a16="http://schemas.microsoft.com/office/drawing/2014/main" val="2257449298"/>
                    </a:ext>
                  </a:extLst>
                </a:gridCol>
                <a:gridCol w="1058272">
                  <a:extLst>
                    <a:ext uri="{9D8B030D-6E8A-4147-A177-3AD203B41FA5}">
                      <a16:colId xmlns:a16="http://schemas.microsoft.com/office/drawing/2014/main" val="2543033246"/>
                    </a:ext>
                  </a:extLst>
                </a:gridCol>
                <a:gridCol w="1049228">
                  <a:extLst>
                    <a:ext uri="{9D8B030D-6E8A-4147-A177-3AD203B41FA5}">
                      <a16:colId xmlns:a16="http://schemas.microsoft.com/office/drawing/2014/main" val="3470929576"/>
                    </a:ext>
                  </a:extLst>
                </a:gridCol>
                <a:gridCol w="976867">
                  <a:extLst>
                    <a:ext uri="{9D8B030D-6E8A-4147-A177-3AD203B41FA5}">
                      <a16:colId xmlns:a16="http://schemas.microsoft.com/office/drawing/2014/main" val="2756312062"/>
                    </a:ext>
                  </a:extLst>
                </a:gridCol>
                <a:gridCol w="1664292">
                  <a:extLst>
                    <a:ext uri="{9D8B030D-6E8A-4147-A177-3AD203B41FA5}">
                      <a16:colId xmlns:a16="http://schemas.microsoft.com/office/drawing/2014/main" val="2423901293"/>
                    </a:ext>
                  </a:extLst>
                </a:gridCol>
              </a:tblGrid>
              <a:tr h="204931">
                <a:tc rowSpan="3">
                  <a:txBody>
                    <a:bodyPr/>
                    <a:lstStyle/>
                    <a:p>
                      <a:pPr algn="ctr" fontAlgn="t"/>
                      <a:r>
                        <a:rPr lang="en-US" sz="1200" u="none" strike="noStrike" dirty="0">
                          <a:solidFill>
                            <a:schemeClr val="bg1"/>
                          </a:solidFill>
                          <a:effectLst/>
                        </a:rPr>
                        <a:t>MOIMS NAV</a:t>
                      </a:r>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rowSpan="3">
                  <a:txBody>
                    <a:bodyPr/>
                    <a:lstStyle/>
                    <a:p>
                      <a:pPr algn="ctr" fontAlgn="t"/>
                      <a:r>
                        <a:rPr lang="en-US" sz="1200" u="none" strike="noStrike" dirty="0">
                          <a:solidFill>
                            <a:schemeClr val="bg1"/>
                          </a:solidFill>
                          <a:effectLst/>
                        </a:rPr>
                        <a:t>&lt;&lt;To be chosen by Secretariat&gt;&gt;</a:t>
                      </a:r>
                      <a:endParaRPr lang="bg-BG"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rowSpan="3">
                  <a:txBody>
                    <a:bodyPr/>
                    <a:lstStyle/>
                    <a:p>
                      <a:pPr algn="l" fontAlgn="t"/>
                      <a:r>
                        <a:rPr lang="en-US" sz="1200" u="none" strike="noStrike" dirty="0">
                          <a:solidFill>
                            <a:schemeClr val="bg1"/>
                          </a:solidFill>
                          <a:effectLst/>
                        </a:rPr>
                        <a:t>Fragmentation Data Message</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rowSpan="3">
                  <a:txBody>
                    <a:bodyPr/>
                    <a:lstStyle/>
                    <a:p>
                      <a:pPr algn="ctr" fontAlgn="t"/>
                      <a:r>
                        <a:rPr lang="de-DE" sz="1200" u="none" strike="noStrike" kern="1200" dirty="0">
                          <a:solidFill>
                            <a:schemeClr val="bg1"/>
                          </a:solidFill>
                          <a:effectLst/>
                          <a:latin typeface="+mn-lt"/>
                          <a:ea typeface="+mn-ea"/>
                          <a:cs typeface="+mn-cs"/>
                        </a:rPr>
                        <a:t>01-Jan-2024</a:t>
                      </a:r>
                    </a:p>
                    <a:p>
                      <a:pPr algn="ctr" fontAlgn="t"/>
                      <a:r>
                        <a:rPr lang="de-DE" sz="1200" u="none" strike="noStrike" kern="1200" dirty="0">
                          <a:solidFill>
                            <a:schemeClr val="bg1"/>
                          </a:solidFill>
                          <a:effectLst/>
                          <a:latin typeface="+mn-lt"/>
                          <a:ea typeface="+mn-ea"/>
                          <a:cs typeface="+mn-cs"/>
                        </a:rPr>
                        <a:t>30-Nov-2026</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is-IS" sz="1200" u="none" strike="noStrike" dirty="0">
                          <a:solidFill>
                            <a:schemeClr val="bg1"/>
                          </a:solidFill>
                          <a:effectLst/>
                        </a:rPr>
                        <a:t>2024</a:t>
                      </a:r>
                      <a:endParaRPr lang="is-I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marL="0" algn="ctr" defTabSz="914400" rtl="0" eaLnBrk="1" fontAlgn="t" latinLnBrk="0" hangingPunct="1"/>
                      <a:r>
                        <a:rPr lang="en-US" sz="1200" u="none" strike="noStrike" kern="1200" dirty="0">
                          <a:solidFill>
                            <a:schemeClr val="bg1"/>
                          </a:solidFill>
                          <a:effectLst/>
                          <a:latin typeface="+mn-lt"/>
                          <a:ea typeface="+mn-ea"/>
                          <a:cs typeface="+mn-cs"/>
                        </a:rPr>
                        <a:t>6</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marL="0" algn="ctr" defTabSz="914400" rtl="0" eaLnBrk="1" fontAlgn="t" latinLnBrk="0" hangingPunct="1"/>
                      <a:r>
                        <a:rPr lang="en-US" sz="1200" u="none" strike="noStrike" kern="1200" dirty="0">
                          <a:solidFill>
                            <a:schemeClr val="bg1"/>
                          </a:solidFill>
                          <a:effectLst/>
                          <a:latin typeface="+mn-lt"/>
                          <a:ea typeface="+mn-ea"/>
                          <a:cs typeface="+mn-cs"/>
                        </a:rPr>
                        <a:t>6</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en-US" sz="1200" b="1" i="0" u="none" strike="noStrike" dirty="0">
                          <a:solidFill>
                            <a:schemeClr val="bg1"/>
                          </a:solidFill>
                          <a:effectLst/>
                          <a:latin typeface="Calibri" charset="0"/>
                        </a:rPr>
                        <a:t>0</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en-US" sz="1200" b="1" i="0" u="none" strike="noStrike" dirty="0">
                          <a:solidFill>
                            <a:schemeClr val="bg1"/>
                          </a:solidFill>
                          <a:effectLst/>
                          <a:latin typeface="Calibri" charset="0"/>
                        </a:rPr>
                        <a:t>0</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rowSpan="3">
                  <a:txBody>
                    <a:bodyPr/>
                    <a:lstStyle/>
                    <a:p>
                      <a:pPr marL="58738" indent="0" algn="l" fontAlgn="t">
                        <a:tabLst/>
                      </a:pPr>
                      <a:r>
                        <a:rPr lang="en-US" sz="1200" b="1" i="0" u="none" strike="noStrike" kern="1200" baseline="0" dirty="0">
                          <a:solidFill>
                            <a:schemeClr val="bg1"/>
                          </a:solidFill>
                          <a:effectLst/>
                          <a:latin typeface="+mn-lt"/>
                          <a:ea typeface="+mn-ea"/>
                          <a:cs typeface="+mn-cs"/>
                        </a:rPr>
                        <a:t>Current variety of non-standard analyses will persist.</a:t>
                      </a:r>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extLst>
                  <a:ext uri="{0D108BD9-81ED-4DB2-BD59-A6C34878D82A}">
                    <a16:rowId xmlns:a16="http://schemas.microsoft.com/office/drawing/2014/main" val="1520064286"/>
                  </a:ext>
                </a:extLst>
              </a:tr>
              <a:tr h="204931">
                <a:tc vMerge="1">
                  <a:txBody>
                    <a:bodyPr/>
                    <a:lstStyle/>
                    <a:p>
                      <a:pPr algn="ctr" fontAlgn="t"/>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vMerge="1">
                  <a:txBody>
                    <a:bodyPr/>
                    <a:lstStyle/>
                    <a:p>
                      <a:pPr algn="ctr" fontAlgn="t"/>
                      <a:endParaRPr lang="bg-BG"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vMerge="1">
                  <a:txBody>
                    <a:bodyPr/>
                    <a:lstStyle/>
                    <a:p>
                      <a:pPr algn="l" fontAlgn="t"/>
                      <a:endParaRPr lang="en-US" sz="1200" u="none" strike="noStrike" dirty="0">
                        <a:solidFill>
                          <a:schemeClr val="bg1"/>
                        </a:solidFill>
                        <a:effectLst/>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vMerge="1">
                  <a:txBody>
                    <a:bodyPr/>
                    <a:lstStyle/>
                    <a:p>
                      <a:pPr algn="ctr" fontAlgn="t"/>
                      <a:endParaRPr lang="de-DE" sz="1200" u="none" strike="noStrike" kern="1200" dirty="0">
                        <a:solidFill>
                          <a:schemeClr val="bg1"/>
                        </a:solidFill>
                        <a:effectLst/>
                        <a:latin typeface="+mn-lt"/>
                        <a:ea typeface="+mn-ea"/>
                        <a:cs typeface="+mn-cs"/>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is-IS" sz="1200" u="none" strike="noStrike" dirty="0">
                          <a:solidFill>
                            <a:schemeClr val="bg1"/>
                          </a:solidFill>
                          <a:effectLst/>
                        </a:rPr>
                        <a:t>2025</a:t>
                      </a:r>
                      <a:endParaRPr lang="is-I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fi-FI" sz="1200" b="1" i="0" u="none" strike="noStrike" dirty="0">
                          <a:solidFill>
                            <a:schemeClr val="bg1"/>
                          </a:solidFill>
                          <a:effectLst/>
                          <a:latin typeface="Calibri" charset="0"/>
                        </a:rPr>
                        <a:t>6</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en-US" sz="1200" b="1" i="0" u="none" strike="noStrike" dirty="0">
                          <a:solidFill>
                            <a:schemeClr val="bg1"/>
                          </a:solidFill>
                          <a:effectLst/>
                          <a:latin typeface="Calibri" charset="0"/>
                        </a:rPr>
                        <a:t>2</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en-US" sz="1200" b="1" i="0" u="none" strike="noStrike" dirty="0">
                          <a:solidFill>
                            <a:schemeClr val="bg1"/>
                          </a:solidFill>
                          <a:effectLst/>
                          <a:latin typeface="Calibri" charset="0"/>
                        </a:rPr>
                        <a:t>2</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en-US" sz="1200" b="1" i="0" u="none" strike="noStrike" dirty="0">
                          <a:solidFill>
                            <a:schemeClr val="bg1"/>
                          </a:solidFill>
                          <a:effectLst/>
                          <a:latin typeface="Calibri" charset="0"/>
                        </a:rPr>
                        <a:t>2</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vMerge="1">
                  <a:txBody>
                    <a:bodyPr/>
                    <a:lstStyle/>
                    <a:p>
                      <a:pPr marL="58738" indent="0" algn="l" fontAlgn="t">
                        <a:tabLst/>
                      </a:pPr>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extLst>
                  <a:ext uri="{0D108BD9-81ED-4DB2-BD59-A6C34878D82A}">
                    <a16:rowId xmlns:a16="http://schemas.microsoft.com/office/drawing/2014/main" val="125511385"/>
                  </a:ext>
                </a:extLst>
              </a:tr>
              <a:tr h="324130">
                <a:tc vMerge="1">
                  <a:txBody>
                    <a:bodyPr/>
                    <a:lstStyle/>
                    <a:p>
                      <a:pPr algn="ctr" fontAlgn="t"/>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vMerge="1">
                  <a:txBody>
                    <a:bodyPr/>
                    <a:lstStyle/>
                    <a:p>
                      <a:pPr algn="ctr" fontAlgn="t"/>
                      <a:endParaRPr lang="bg-BG"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vMerge="1">
                  <a:txBody>
                    <a:bodyPr/>
                    <a:lstStyle/>
                    <a:p>
                      <a:pPr algn="l" fontAlgn="t"/>
                      <a:endParaRPr lang="en-US" sz="1200" u="none" strike="noStrike" dirty="0">
                        <a:solidFill>
                          <a:schemeClr val="bg1"/>
                        </a:solidFill>
                        <a:effectLst/>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vMerge="1">
                  <a:txBody>
                    <a:bodyPr/>
                    <a:lstStyle/>
                    <a:p>
                      <a:pPr algn="ctr" fontAlgn="t"/>
                      <a:endParaRPr lang="de-DE" sz="1200" u="none" strike="noStrike" kern="1200" dirty="0">
                        <a:solidFill>
                          <a:schemeClr val="bg1"/>
                        </a:solidFill>
                        <a:effectLst/>
                        <a:latin typeface="+mn-lt"/>
                        <a:ea typeface="+mn-ea"/>
                        <a:cs typeface="+mn-cs"/>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is-IS" sz="1200" u="none" strike="noStrike" dirty="0">
                          <a:solidFill>
                            <a:schemeClr val="bg1"/>
                          </a:solidFill>
                          <a:effectLst/>
                        </a:rPr>
                        <a:t>2026</a:t>
                      </a:r>
                      <a:endParaRPr lang="is-I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fi-FI" sz="1200" b="1" i="0" u="none" strike="noStrike" dirty="0">
                          <a:solidFill>
                            <a:schemeClr val="bg1"/>
                          </a:solidFill>
                          <a:effectLst/>
                          <a:latin typeface="Calibri" charset="0"/>
                        </a:rPr>
                        <a:t>14</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en-US" sz="1200" b="1" i="0" u="none" strike="noStrike" dirty="0">
                          <a:solidFill>
                            <a:schemeClr val="bg1"/>
                          </a:solidFill>
                          <a:effectLst/>
                          <a:latin typeface="Calibri" charset="0"/>
                        </a:rPr>
                        <a:t>2</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en-US" sz="1200" b="1" i="0" u="none" strike="noStrike" dirty="0">
                          <a:solidFill>
                            <a:schemeClr val="bg1"/>
                          </a:solidFill>
                          <a:effectLst/>
                          <a:latin typeface="Calibri" charset="0"/>
                        </a:rPr>
                        <a:t>6</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en-US" sz="1200" b="1" i="0" u="none" strike="noStrike" dirty="0">
                          <a:solidFill>
                            <a:schemeClr val="bg1"/>
                          </a:solidFill>
                          <a:effectLst/>
                          <a:latin typeface="Calibri" charset="0"/>
                        </a:rPr>
                        <a:t>6</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vMerge="1">
                  <a:txBody>
                    <a:bodyPr/>
                    <a:lstStyle/>
                    <a:p>
                      <a:pPr marL="58738" indent="0" algn="l" fontAlgn="t">
                        <a:tabLst/>
                      </a:pPr>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extLst>
                  <a:ext uri="{0D108BD9-81ED-4DB2-BD59-A6C34878D82A}">
                    <a16:rowId xmlns:a16="http://schemas.microsoft.com/office/drawing/2014/main" val="260310702"/>
                  </a:ext>
                </a:extLst>
              </a:tr>
            </a:tbl>
          </a:graphicData>
        </a:graphic>
      </p:graphicFrame>
      <p:sp>
        <p:nvSpPr>
          <p:cNvPr id="2" name="TextBox 1">
            <a:extLst>
              <a:ext uri="{FF2B5EF4-FFF2-40B4-BE49-F238E27FC236}">
                <a16:creationId xmlns:a16="http://schemas.microsoft.com/office/drawing/2014/main" id="{5366BAFC-A696-2506-FF90-DE8741F0CD0F}"/>
              </a:ext>
            </a:extLst>
          </p:cNvPr>
          <p:cNvSpPr txBox="1"/>
          <p:nvPr/>
        </p:nvSpPr>
        <p:spPr>
          <a:xfrm>
            <a:off x="-1" y="6488668"/>
            <a:ext cx="2301073"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805179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457199" y="779057"/>
            <a:ext cx="11092721" cy="54539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20000"/>
          </a:bodyPr>
          <a:lstStyle/>
          <a:p>
            <a:pPr>
              <a:lnSpc>
                <a:spcPct val="120000"/>
              </a:lnSpc>
            </a:pPr>
            <a:r>
              <a:rPr lang="en-US" sz="2600" b="1" dirty="0"/>
              <a:t>Spacecraft Monitoring and Control Achievements for this meeting cycle</a:t>
            </a:r>
            <a:endParaRPr lang="en-US" sz="2200" b="1" dirty="0"/>
          </a:p>
          <a:p>
            <a:pPr marL="800100" lvl="1" indent="-342900">
              <a:lnSpc>
                <a:spcPct val="120000"/>
              </a:lnSpc>
              <a:buFont typeface="Arial" panose="020B0604020202020204" pitchFamily="34" charset="0"/>
              <a:buChar char="•"/>
            </a:pPr>
            <a:r>
              <a:rPr lang="en-US" sz="1900" dirty="0">
                <a:latin typeface="Arial" pitchFamily="34" charset="0"/>
                <a:cs typeface="Arial" pitchFamily="34" charset="0"/>
                <a:sym typeface="Arial" pitchFamily="34" charset="0"/>
              </a:rPr>
              <a:t>SM&amp;C WG met five days F2F. The effectiveness achieved through having F2F meetings has significantly improved both in terms of time and quality.</a:t>
            </a:r>
          </a:p>
          <a:p>
            <a:pPr marL="800100" lvl="1" indent="-342900">
              <a:lnSpc>
                <a:spcPct val="120000"/>
              </a:lnSpc>
              <a:buFont typeface="Arial" panose="020B0604020202020204" pitchFamily="34" charset="0"/>
              <a:buChar char="•"/>
            </a:pPr>
            <a:r>
              <a:rPr lang="en-US" sz="1900" dirty="0">
                <a:latin typeface="Arial" pitchFamily="34" charset="0"/>
                <a:cs typeface="Arial" pitchFamily="34" charset="0"/>
                <a:sym typeface="Arial" pitchFamily="34" charset="0"/>
              </a:rPr>
              <a:t>MAL prototyping YB finalized and the resolution for MAL publication issued by MOIMS AD. </a:t>
            </a:r>
          </a:p>
          <a:p>
            <a:pPr marL="800100" lvl="1" indent="-342900">
              <a:lnSpc>
                <a:spcPct val="120000"/>
              </a:lnSpc>
              <a:buFont typeface="Arial" panose="020B0604020202020204" pitchFamily="34" charset="0"/>
              <a:buChar char="•"/>
            </a:pPr>
            <a:r>
              <a:rPr lang="en-US" sz="1900" dirty="0">
                <a:latin typeface="Arial" pitchFamily="34" charset="0"/>
                <a:cs typeface="Arial" pitchFamily="34" charset="0"/>
                <a:sym typeface="Arial" pitchFamily="34" charset="0"/>
              </a:rPr>
              <a:t>HTTP/XML MAL binding BB WG review completed. Pink Sheet approach will be adopted (target Dec 2023)</a:t>
            </a:r>
          </a:p>
          <a:p>
            <a:pPr marL="800100" lvl="1" indent="-342900">
              <a:lnSpc>
                <a:spcPct val="120000"/>
              </a:lnSpc>
              <a:buFont typeface="Arial" panose="020B0604020202020204" pitchFamily="34" charset="0"/>
              <a:buChar char="•"/>
            </a:pPr>
            <a:r>
              <a:rPr lang="en-US" sz="1900" dirty="0">
                <a:latin typeface="Arial" pitchFamily="34" charset="0"/>
                <a:cs typeface="Arial" pitchFamily="34" charset="0"/>
                <a:sym typeface="Arial" pitchFamily="34" charset="0"/>
              </a:rPr>
              <a:t>Mission Product Distribution Services BB WG review completed. Next step is Agency Review (target March 2024)</a:t>
            </a:r>
          </a:p>
          <a:p>
            <a:pPr marL="800100" lvl="1" indent="-342900">
              <a:lnSpc>
                <a:spcPct val="120000"/>
              </a:lnSpc>
              <a:buFont typeface="Arial" panose="020B0604020202020204" pitchFamily="34" charset="0"/>
              <a:buChar char="•"/>
            </a:pPr>
            <a:r>
              <a:rPr lang="en-US" sz="1900" dirty="0">
                <a:latin typeface="Arial" pitchFamily="34" charset="0"/>
                <a:cs typeface="Arial" pitchFamily="34" charset="0"/>
                <a:sym typeface="Arial" pitchFamily="34" charset="0"/>
              </a:rPr>
              <a:t>Monitoring &amp;Control BB first WG review completed. Next step is 2</a:t>
            </a:r>
            <a:r>
              <a:rPr lang="en-US" sz="1900" baseline="30000" dirty="0">
                <a:latin typeface="Arial" pitchFamily="34" charset="0"/>
                <a:cs typeface="Arial" pitchFamily="34" charset="0"/>
                <a:sym typeface="Arial" pitchFamily="34" charset="0"/>
              </a:rPr>
              <a:t>nd</a:t>
            </a:r>
            <a:r>
              <a:rPr lang="en-US" sz="1900" dirty="0">
                <a:latin typeface="Arial" pitchFamily="34" charset="0"/>
                <a:cs typeface="Arial" pitchFamily="34" charset="0"/>
                <a:sym typeface="Arial" pitchFamily="34" charset="0"/>
              </a:rPr>
              <a:t> WG Review (target Dec 2023)</a:t>
            </a:r>
          </a:p>
          <a:p>
            <a:pPr marL="800100" lvl="1" indent="-342900">
              <a:lnSpc>
                <a:spcPct val="120000"/>
              </a:lnSpc>
              <a:buFont typeface="Arial" panose="020B0604020202020204" pitchFamily="34" charset="0"/>
              <a:buChar char="•"/>
            </a:pPr>
            <a:r>
              <a:rPr lang="en-US" sz="1900" dirty="0">
                <a:latin typeface="Arial" pitchFamily="34" charset="0"/>
                <a:cs typeface="Arial" pitchFamily="34" charset="0"/>
                <a:sym typeface="Arial" pitchFamily="34" charset="0"/>
              </a:rPr>
              <a:t>Common Services revisited. Agreed to </a:t>
            </a:r>
            <a:r>
              <a:rPr lang="en-US" sz="1900" dirty="0" err="1">
                <a:latin typeface="Arial" pitchFamily="34" charset="0"/>
                <a:cs typeface="Arial" pitchFamily="34" charset="0"/>
                <a:sym typeface="Arial" pitchFamily="34" charset="0"/>
              </a:rPr>
              <a:t>silverize</a:t>
            </a:r>
            <a:r>
              <a:rPr lang="en-US" sz="1900" dirty="0">
                <a:latin typeface="Arial" pitchFamily="34" charset="0"/>
                <a:cs typeface="Arial" pitchFamily="34" charset="0"/>
                <a:sym typeface="Arial" pitchFamily="34" charset="0"/>
              </a:rPr>
              <a:t> the book and move the Login service in a new BB on MO Security</a:t>
            </a:r>
          </a:p>
          <a:p>
            <a:pPr marL="800100" lvl="1" indent="-342900">
              <a:lnSpc>
                <a:spcPct val="120000"/>
              </a:lnSpc>
              <a:buFont typeface="Arial" panose="020B0604020202020204" pitchFamily="34" charset="0"/>
              <a:buChar char="•"/>
            </a:pPr>
            <a:r>
              <a:rPr lang="en-US" sz="1900" dirty="0">
                <a:latin typeface="Arial" pitchFamily="34" charset="0"/>
                <a:cs typeface="Arial" pitchFamily="34" charset="0"/>
                <a:sym typeface="Arial" pitchFamily="34" charset="0"/>
              </a:rPr>
              <a:t>LNIS document reviewed and reflected on possible areas of contribution from SM&amp;C WG </a:t>
            </a:r>
          </a:p>
          <a:p>
            <a:pPr marL="800100" lvl="1" indent="-342900">
              <a:lnSpc>
                <a:spcPct val="120000"/>
              </a:lnSpc>
              <a:buFont typeface="Arial" panose="020B0604020202020204" pitchFamily="34" charset="0"/>
              <a:buChar char="•"/>
            </a:pPr>
            <a:r>
              <a:rPr lang="en-US" sz="1900" dirty="0">
                <a:latin typeface="Arial" pitchFamily="34" charset="0"/>
                <a:cs typeface="Arial" pitchFamily="34" charset="0"/>
                <a:sym typeface="Arial" pitchFamily="34" charset="0"/>
              </a:rPr>
              <a:t>Discussed MO Mission Adoption scenarios for SWOT (CNES/NASA) and Vigil (ESA)</a:t>
            </a:r>
          </a:p>
          <a:p>
            <a:pPr marL="800100" lvl="1" indent="-342900">
              <a:lnSpc>
                <a:spcPct val="120000"/>
              </a:lnSpc>
              <a:buFont typeface="Arial" panose="020B0604020202020204" pitchFamily="34" charset="0"/>
              <a:buChar char="•"/>
            </a:pPr>
            <a:r>
              <a:rPr lang="en-US" sz="1900" dirty="0">
                <a:latin typeface="Arial" pitchFamily="34" charset="0"/>
                <a:cs typeface="Arial" pitchFamily="34" charset="0"/>
              </a:rPr>
              <a:t>Focus until Spring 2024 meeting will be on </a:t>
            </a:r>
          </a:p>
          <a:p>
            <a:pPr marL="1257300" lvl="2" indent="-342900">
              <a:lnSpc>
                <a:spcPct val="120000"/>
              </a:lnSpc>
              <a:buFont typeface="Arial" panose="020B0604020202020204" pitchFamily="34" charset="0"/>
              <a:buChar char="•"/>
            </a:pPr>
            <a:r>
              <a:rPr lang="en-US" sz="1900" dirty="0">
                <a:latin typeface="Arial" pitchFamily="34" charset="0"/>
                <a:cs typeface="Arial" pitchFamily="34" charset="0"/>
              </a:rPr>
              <a:t>Reference Model MB </a:t>
            </a:r>
            <a:r>
              <a:rPr lang="en-US" sz="1900" dirty="0">
                <a:latin typeface="Arial" pitchFamily="34" charset="0"/>
                <a:cs typeface="Arial" pitchFamily="34" charset="0"/>
                <a:sym typeface="Wingdings" pitchFamily="2" charset="2"/>
              </a:rPr>
              <a:t> Publish</a:t>
            </a:r>
            <a:endParaRPr lang="en-US" sz="1900" dirty="0">
              <a:latin typeface="Arial" pitchFamily="34" charset="0"/>
              <a:cs typeface="Arial" pitchFamily="34" charset="0"/>
            </a:endParaRPr>
          </a:p>
          <a:p>
            <a:pPr marL="1257300" lvl="2" indent="-342900">
              <a:lnSpc>
                <a:spcPct val="120000"/>
              </a:lnSpc>
              <a:buFont typeface="Arial" panose="020B0604020202020204" pitchFamily="34" charset="0"/>
              <a:buChar char="•"/>
            </a:pPr>
            <a:r>
              <a:rPr lang="en-US" sz="1900" dirty="0">
                <a:latin typeface="Arial" pitchFamily="34" charset="0"/>
                <a:cs typeface="Arial" pitchFamily="34" charset="0"/>
              </a:rPr>
              <a:t>HTTP/XML binding BB </a:t>
            </a:r>
            <a:r>
              <a:rPr lang="en-US" sz="1900" dirty="0">
                <a:latin typeface="Arial" pitchFamily="34" charset="0"/>
                <a:cs typeface="Arial" pitchFamily="34" charset="0"/>
                <a:sym typeface="Wingdings" pitchFamily="2" charset="2"/>
              </a:rPr>
              <a:t> Agency Review</a:t>
            </a:r>
            <a:endParaRPr lang="en-US" sz="1900" dirty="0">
              <a:latin typeface="Arial" pitchFamily="34" charset="0"/>
              <a:cs typeface="Arial" pitchFamily="34" charset="0"/>
            </a:endParaRPr>
          </a:p>
          <a:p>
            <a:pPr marL="1257300" lvl="2" indent="-342900">
              <a:lnSpc>
                <a:spcPct val="120000"/>
              </a:lnSpc>
              <a:buFont typeface="Arial" panose="020B0604020202020204" pitchFamily="34" charset="0"/>
              <a:buChar char="•"/>
            </a:pPr>
            <a:r>
              <a:rPr lang="en-US" sz="1900" dirty="0">
                <a:latin typeface="Arial" pitchFamily="34" charset="0"/>
                <a:cs typeface="Arial" pitchFamily="34" charset="0"/>
              </a:rPr>
              <a:t>M&amp;C BB </a:t>
            </a:r>
            <a:r>
              <a:rPr lang="en-US" sz="1900" dirty="0">
                <a:latin typeface="Arial" pitchFamily="34" charset="0"/>
                <a:cs typeface="Arial" pitchFamily="34" charset="0"/>
                <a:sym typeface="Wingdings" pitchFamily="2" charset="2"/>
              </a:rPr>
              <a:t></a:t>
            </a:r>
            <a:r>
              <a:rPr lang="en-US" sz="1900" dirty="0">
                <a:latin typeface="Arial" pitchFamily="34" charset="0"/>
                <a:cs typeface="Arial" pitchFamily="34" charset="0"/>
              </a:rPr>
              <a:t>  Agency Review</a:t>
            </a:r>
          </a:p>
          <a:p>
            <a:pPr marL="1257300" lvl="2" indent="-342900">
              <a:lnSpc>
                <a:spcPct val="120000"/>
              </a:lnSpc>
              <a:buFont typeface="Arial" panose="020B0604020202020204" pitchFamily="34" charset="0"/>
              <a:buChar char="•"/>
            </a:pPr>
            <a:r>
              <a:rPr lang="en-US" sz="1900" dirty="0">
                <a:latin typeface="Arial" pitchFamily="34" charset="0"/>
                <a:cs typeface="Arial" pitchFamily="34" charset="0"/>
              </a:rPr>
              <a:t>MPDS </a:t>
            </a:r>
            <a:r>
              <a:rPr lang="en-US" sz="1900" dirty="0">
                <a:latin typeface="Arial" pitchFamily="34" charset="0"/>
                <a:cs typeface="Arial" pitchFamily="34" charset="0"/>
                <a:sym typeface="Wingdings" pitchFamily="2" charset="2"/>
              </a:rPr>
              <a:t></a:t>
            </a:r>
            <a:r>
              <a:rPr lang="en-US" sz="1900" dirty="0">
                <a:latin typeface="Arial" pitchFamily="34" charset="0"/>
                <a:cs typeface="Arial" pitchFamily="34" charset="0"/>
              </a:rPr>
              <a:t>  Agency Review</a:t>
            </a:r>
          </a:p>
          <a:p>
            <a:pPr marL="1257300" lvl="2" indent="-342900">
              <a:lnSpc>
                <a:spcPct val="120000"/>
              </a:lnSpc>
              <a:buFont typeface="Arial" panose="020B0604020202020204" pitchFamily="34" charset="0"/>
              <a:buChar char="•"/>
            </a:pPr>
            <a:r>
              <a:rPr lang="en-US" sz="1900" dirty="0">
                <a:latin typeface="Arial" pitchFamily="34" charset="0"/>
                <a:cs typeface="Arial" pitchFamily="34" charset="0"/>
              </a:rPr>
              <a:t>Advance shadow interface implementations for mission adoption scenarios</a:t>
            </a:r>
          </a:p>
          <a:p>
            <a:pPr marL="747713" lvl="1" indent="-290513">
              <a:lnSpc>
                <a:spcPct val="120000"/>
              </a:lnSpc>
              <a:buClr>
                <a:srgbClr val="000000"/>
              </a:buClr>
              <a:buSzPct val="95000"/>
              <a:buFont typeface="ArialMT" charset="0"/>
              <a:buChar char="•"/>
            </a:pPr>
            <a:endParaRPr lang="en-US" sz="1900" dirty="0"/>
          </a:p>
        </p:txBody>
      </p:sp>
      <p:sp>
        <p:nvSpPr>
          <p:cNvPr id="6147" name="AutoShape 3"/>
          <p:cNvSpPr>
            <a:spLocks/>
          </p:cNvSpPr>
          <p:nvPr/>
        </p:nvSpPr>
        <p:spPr bwMode="auto">
          <a:xfrm>
            <a:off x="2409120" y="126170"/>
            <a:ext cx="8295232"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MOIMS-SM&amp;C WG Executive Summary </a:t>
            </a:r>
            <a:endParaRPr lang="en-US" dirty="0"/>
          </a:p>
        </p:txBody>
      </p:sp>
    </p:spTree>
    <p:extLst>
      <p:ext uri="{BB962C8B-B14F-4D97-AF65-F5344CB8AC3E}">
        <p14:creationId xmlns:p14="http://schemas.microsoft.com/office/powerpoint/2010/main" val="663390767"/>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457199" y="779056"/>
            <a:ext cx="11092721" cy="6078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buSzPct val="95000"/>
            </a:pPr>
            <a:r>
              <a:rPr lang="en-US" sz="2600" b="1" dirty="0"/>
              <a:t>Working Group Status</a:t>
            </a:r>
            <a:endParaRPr lang="en-US" sz="2600" b="1" dirty="0">
              <a:sym typeface="Arial" pitchFamily="34" charset="0"/>
            </a:endParaRPr>
          </a:p>
          <a:p>
            <a:pPr>
              <a:lnSpc>
                <a:spcPct val="120000"/>
              </a:lnSpc>
              <a:buSzPct val="95000"/>
            </a:pPr>
            <a:r>
              <a:rPr lang="en-US" sz="2000" b="1" dirty="0">
                <a:solidFill>
                  <a:schemeClr val="accent6"/>
                </a:solidFill>
                <a:latin typeface="Arial" pitchFamily="34" charset="0"/>
                <a:cs typeface="Arial" pitchFamily="34" charset="0"/>
                <a:sym typeface="Arial" pitchFamily="34" charset="0"/>
              </a:rPr>
              <a:t>Good progress </a:t>
            </a:r>
            <a:r>
              <a:rPr lang="en-GB" sz="2000" b="1" dirty="0">
                <a:solidFill>
                  <a:schemeClr val="accent6"/>
                </a:solidFill>
                <a:latin typeface="Arial" pitchFamily="34" charset="0"/>
                <a:cs typeface="Arial" pitchFamily="34" charset="0"/>
                <a:sym typeface="Arial" pitchFamily="34" charset="0"/>
              </a:rPr>
              <a:t>"High Momentum" with very good attendance.</a:t>
            </a:r>
          </a:p>
          <a:p>
            <a:pPr marL="747713" lvl="1" indent="-290513">
              <a:lnSpc>
                <a:spcPct val="120000"/>
              </a:lnSpc>
              <a:buClr>
                <a:srgbClr val="000000"/>
              </a:buClr>
              <a:buSzPct val="95000"/>
              <a:buFont typeface="ArialMT" charset="0"/>
              <a:buChar char="•"/>
            </a:pPr>
            <a:endParaRPr lang="en-US" sz="1900" dirty="0"/>
          </a:p>
          <a:p>
            <a:pPr>
              <a:lnSpc>
                <a:spcPct val="120000"/>
              </a:lnSpc>
              <a:buClr>
                <a:srgbClr val="000000"/>
              </a:buClr>
              <a:buSzPct val="95000"/>
            </a:pPr>
            <a:r>
              <a:rPr lang="en-US" sz="2600" b="1" dirty="0"/>
              <a:t>Interaction with other WGs</a:t>
            </a:r>
          </a:p>
          <a:p>
            <a:pPr marL="747713" lvl="1" indent="-290513">
              <a:lnSpc>
                <a:spcPct val="120000"/>
              </a:lnSpc>
              <a:buClr>
                <a:srgbClr val="000000"/>
              </a:buClr>
              <a:buSzPct val="95000"/>
              <a:buFont typeface="ArialMT" charset="0"/>
              <a:buChar char="•"/>
            </a:pPr>
            <a:r>
              <a:rPr lang="en-US" sz="1900" dirty="0"/>
              <a:t>No formal Joint Meeting. However, participation from MP&amp;S WG members to our meetings and vice versa</a:t>
            </a:r>
          </a:p>
          <a:p>
            <a:pPr marL="628650" lvl="1" indent="-171450">
              <a:lnSpc>
                <a:spcPct val="120000"/>
              </a:lnSpc>
              <a:buClr>
                <a:srgbClr val="000000"/>
              </a:buClr>
              <a:buSzPct val="95000"/>
              <a:buFont typeface="Arial" panose="020B0604020202020204" pitchFamily="34" charset="0"/>
              <a:buChar char="•"/>
            </a:pPr>
            <a:endParaRPr lang="en-US" dirty="0"/>
          </a:p>
          <a:p>
            <a:pPr>
              <a:lnSpc>
                <a:spcPct val="120000"/>
              </a:lnSpc>
              <a:buClr>
                <a:srgbClr val="000000"/>
              </a:buClr>
              <a:buSzPct val="95000"/>
            </a:pPr>
            <a:r>
              <a:rPr lang="en-US" sz="2600" b="1" dirty="0"/>
              <a:t>Problems and Issues</a:t>
            </a:r>
          </a:p>
          <a:p>
            <a:pPr marL="747713" lvl="1" indent="-290513">
              <a:lnSpc>
                <a:spcPct val="120000"/>
              </a:lnSpc>
              <a:buClr>
                <a:srgbClr val="000000"/>
              </a:buClr>
              <a:buSzPct val="95000"/>
              <a:buFont typeface="ArialMT" charset="0"/>
              <a:buChar char="•"/>
            </a:pPr>
            <a:r>
              <a:rPr lang="en-US" sz="1900" dirty="0"/>
              <a:t>None</a:t>
            </a:r>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SM&amp;C WG Executive Summary </a:t>
            </a:r>
            <a:endParaRPr lang="en-US" dirty="0"/>
          </a:p>
        </p:txBody>
      </p:sp>
    </p:spTree>
    <p:extLst>
      <p:ext uri="{BB962C8B-B14F-4D97-AF65-F5344CB8AC3E}">
        <p14:creationId xmlns:p14="http://schemas.microsoft.com/office/powerpoint/2010/main" val="242086968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437941" y="796037"/>
            <a:ext cx="11300603" cy="52664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buClr>
                <a:srgbClr val="000000"/>
              </a:buClr>
              <a:buSzPct val="95000"/>
            </a:pPr>
            <a:r>
              <a:rPr lang="en-US" sz="2800" b="1" dirty="0"/>
              <a:t>Resolutions agreed upon this meeting</a:t>
            </a:r>
          </a:p>
          <a:p>
            <a:pPr marL="747713" lvl="1" indent="-290513">
              <a:lnSpc>
                <a:spcPct val="110000"/>
              </a:lnSpc>
              <a:buClr>
                <a:srgbClr val="000000"/>
              </a:buClr>
              <a:buSzPct val="95000"/>
              <a:buFont typeface="ArialMT" charset="0"/>
              <a:buChar char="•"/>
            </a:pPr>
            <a:r>
              <a:rPr lang="en-US" sz="2400" dirty="0"/>
              <a:t>Request the </a:t>
            </a:r>
            <a:r>
              <a:rPr lang="pl-PL" sz="2400" dirty="0"/>
              <a:t>MOIMS </a:t>
            </a:r>
            <a:r>
              <a:rPr lang="en-US" sz="2400" dirty="0"/>
              <a:t>AD to publish the CCSDS 521.0-B-3 Mission Operations - Message Abstraction Layer (MAL) - B-3 after the Agency Review</a:t>
            </a:r>
          </a:p>
          <a:p>
            <a:pPr lvl="1">
              <a:lnSpc>
                <a:spcPct val="120000"/>
              </a:lnSpc>
              <a:buClr>
                <a:srgbClr val="000000"/>
              </a:buClr>
              <a:buSzPct val="95000"/>
            </a:pPr>
            <a:endParaRPr lang="en-US" sz="2400" dirty="0"/>
          </a:p>
          <a:p>
            <a:pPr>
              <a:lnSpc>
                <a:spcPct val="120000"/>
              </a:lnSpc>
              <a:buClr>
                <a:srgbClr val="000000"/>
              </a:buClr>
              <a:buSzPct val="95000"/>
            </a:pPr>
            <a:r>
              <a:rPr lang="en-US" sz="2800" b="1" dirty="0"/>
              <a:t>Further Resolutions anticipated in the next 6 months</a:t>
            </a:r>
          </a:p>
          <a:p>
            <a:pPr marL="747713" lvl="1" indent="-290513">
              <a:lnSpc>
                <a:spcPct val="110000"/>
              </a:lnSpc>
              <a:buClr>
                <a:srgbClr val="000000"/>
              </a:buClr>
              <a:buSzPct val="95000"/>
              <a:buFont typeface="ArialMT" charset="0"/>
              <a:buChar char="•"/>
            </a:pPr>
            <a:r>
              <a:rPr lang="en-US" sz="2400" dirty="0"/>
              <a:t>Request the MOIMS AD to start the Agency Review </a:t>
            </a:r>
            <a:r>
              <a:rPr lang="pl-PL" sz="2400" dirty="0"/>
              <a:t>of:</a:t>
            </a:r>
          </a:p>
          <a:p>
            <a:pPr marL="1204913" lvl="2" indent="-290513">
              <a:lnSpc>
                <a:spcPct val="110000"/>
              </a:lnSpc>
              <a:buClr>
                <a:srgbClr val="000000"/>
              </a:buClr>
              <a:buSzPct val="95000"/>
              <a:buFont typeface="ArialMT" charset="0"/>
              <a:buChar char="•"/>
            </a:pPr>
            <a:r>
              <a:rPr lang="en-US" sz="2400" dirty="0"/>
              <a:t>CCSDS 524.3-B-1 Mission Operations</a:t>
            </a:r>
            <a:r>
              <a:rPr lang="pl-PL" sz="2400" dirty="0"/>
              <a:t> </a:t>
            </a:r>
            <a:r>
              <a:rPr lang="en-US" sz="2400" dirty="0"/>
              <a:t>-</a:t>
            </a:r>
            <a:r>
              <a:rPr lang="pl-PL" sz="2400" dirty="0"/>
              <a:t> </a:t>
            </a:r>
            <a:r>
              <a:rPr lang="en-US" sz="2400" dirty="0"/>
              <a:t>Message Abstraction Layer Binding to HTTP Transport and XML Encoding</a:t>
            </a:r>
            <a:endParaRPr lang="pl-PL" sz="2400" dirty="0"/>
          </a:p>
          <a:p>
            <a:pPr marL="1204913" lvl="2" indent="-290513">
              <a:lnSpc>
                <a:spcPct val="110000"/>
              </a:lnSpc>
              <a:buClr>
                <a:srgbClr val="000000"/>
              </a:buClr>
              <a:buSzPct val="95000"/>
              <a:buFont typeface="ArialMT" charset="0"/>
              <a:buChar char="•"/>
            </a:pPr>
            <a:r>
              <a:rPr lang="en-US" sz="2400" dirty="0"/>
              <a:t>CCSDS 522.1-B-1 Mission Operations </a:t>
            </a:r>
            <a:r>
              <a:rPr lang="pl-PL" sz="2400" dirty="0"/>
              <a:t>- </a:t>
            </a:r>
            <a:r>
              <a:rPr lang="en-US" sz="2400" dirty="0"/>
              <a:t>Monitor &amp; Control Services</a:t>
            </a:r>
            <a:endParaRPr lang="pl-PL" sz="2400" dirty="0"/>
          </a:p>
          <a:p>
            <a:pPr marL="1204913" lvl="2" indent="-290513">
              <a:lnSpc>
                <a:spcPct val="110000"/>
              </a:lnSpc>
              <a:buClr>
                <a:srgbClr val="000000"/>
              </a:buClr>
              <a:buSzPct val="95000"/>
              <a:buFont typeface="ArialMT" charset="0"/>
              <a:buChar char="•"/>
            </a:pPr>
            <a:r>
              <a:rPr lang="en-US" sz="2400" dirty="0"/>
              <a:t>CCSDS 522.2-B-1 Mission Operations - Mission Data Product Distribution Services</a:t>
            </a:r>
          </a:p>
          <a:p>
            <a:pPr marL="747713" lvl="1" indent="-290513">
              <a:lnSpc>
                <a:spcPct val="110000"/>
              </a:lnSpc>
              <a:buClr>
                <a:srgbClr val="000000"/>
              </a:buClr>
              <a:buSzPct val="95000"/>
              <a:buFont typeface="ArialMT" charset="0"/>
              <a:buChar char="•"/>
            </a:pPr>
            <a:r>
              <a:rPr lang="en-US" sz="2400" dirty="0"/>
              <a:t>Request the creation of </a:t>
            </a:r>
            <a:r>
              <a:rPr lang="pl-PL" sz="2400" dirty="0"/>
              <a:t>a</a:t>
            </a:r>
            <a:r>
              <a:rPr lang="en-US" sz="2400" dirty="0"/>
              <a:t> new project for MO Security</a:t>
            </a:r>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SM&amp;C WG Executive Summary </a:t>
            </a:r>
            <a:endParaRPr lang="en-US" dirty="0"/>
          </a:p>
        </p:txBody>
      </p:sp>
    </p:spTree>
    <p:extLst>
      <p:ext uri="{BB962C8B-B14F-4D97-AF65-F5344CB8AC3E}">
        <p14:creationId xmlns:p14="http://schemas.microsoft.com/office/powerpoint/2010/main" val="1436820939"/>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SM&amp;C WG Planning</a:t>
            </a:r>
            <a:endParaRPr lang="en-US" dirty="0"/>
          </a:p>
        </p:txBody>
      </p:sp>
      <p:graphicFrame>
        <p:nvGraphicFramePr>
          <p:cNvPr id="5" name="Table 4">
            <a:extLst>
              <a:ext uri="{FF2B5EF4-FFF2-40B4-BE49-F238E27FC236}">
                <a16:creationId xmlns:a16="http://schemas.microsoft.com/office/drawing/2014/main" id="{790525FA-A8B0-494B-B912-D612F4850BA0}"/>
              </a:ext>
            </a:extLst>
          </p:cNvPr>
          <p:cNvGraphicFramePr>
            <a:graphicFrameLocks noGrp="1"/>
          </p:cNvGraphicFramePr>
          <p:nvPr>
            <p:extLst>
              <p:ext uri="{D42A27DB-BD31-4B8C-83A1-F6EECF244321}">
                <p14:modId xmlns:p14="http://schemas.microsoft.com/office/powerpoint/2010/main" val="1687386714"/>
              </p:ext>
            </p:extLst>
          </p:nvPr>
        </p:nvGraphicFramePr>
        <p:xfrm>
          <a:off x="556169" y="1257895"/>
          <a:ext cx="11259469" cy="5150860"/>
        </p:xfrm>
        <a:graphic>
          <a:graphicData uri="http://schemas.openxmlformats.org/drawingml/2006/table">
            <a:tbl>
              <a:tblPr/>
              <a:tblGrid>
                <a:gridCol w="1215848">
                  <a:extLst>
                    <a:ext uri="{9D8B030D-6E8A-4147-A177-3AD203B41FA5}">
                      <a16:colId xmlns:a16="http://schemas.microsoft.com/office/drawing/2014/main" val="20000"/>
                    </a:ext>
                  </a:extLst>
                </a:gridCol>
                <a:gridCol w="828572">
                  <a:extLst>
                    <a:ext uri="{9D8B030D-6E8A-4147-A177-3AD203B41FA5}">
                      <a16:colId xmlns:a16="http://schemas.microsoft.com/office/drawing/2014/main" val="20001"/>
                    </a:ext>
                  </a:extLst>
                </a:gridCol>
                <a:gridCol w="4049593">
                  <a:extLst>
                    <a:ext uri="{9D8B030D-6E8A-4147-A177-3AD203B41FA5}">
                      <a16:colId xmlns:a16="http://schemas.microsoft.com/office/drawing/2014/main" val="20002"/>
                    </a:ext>
                  </a:extLst>
                </a:gridCol>
                <a:gridCol w="3748284">
                  <a:extLst>
                    <a:ext uri="{9D8B030D-6E8A-4147-A177-3AD203B41FA5}">
                      <a16:colId xmlns:a16="http://schemas.microsoft.com/office/drawing/2014/main" val="20003"/>
                    </a:ext>
                  </a:extLst>
                </a:gridCol>
                <a:gridCol w="1417172">
                  <a:extLst>
                    <a:ext uri="{9D8B030D-6E8A-4147-A177-3AD203B41FA5}">
                      <a16:colId xmlns:a16="http://schemas.microsoft.com/office/drawing/2014/main" val="20004"/>
                    </a:ext>
                  </a:extLst>
                </a:gridCol>
              </a:tblGrid>
              <a:tr h="515086">
                <a:tc>
                  <a:txBody>
                    <a:bodyPr/>
                    <a:lstStyle/>
                    <a:p>
                      <a:pPr algn="ctr" fontAlgn="t"/>
                      <a:r>
                        <a:rPr lang="en-US" sz="1000" b="1" i="0" u="none" strike="noStrike" dirty="0">
                          <a:solidFill>
                            <a:srgbClr val="000000"/>
                          </a:solidFill>
                          <a:effectLst/>
                          <a:latin typeface="Calibri" charset="0"/>
                        </a:rPr>
                        <a:t>Area and WG name</a:t>
                      </a: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a:solidFill>
                            <a:srgbClr val="000000"/>
                          </a:solidFill>
                          <a:effectLst/>
                          <a:latin typeface="Calibri" charset="0"/>
                        </a:rPr>
                        <a:t>CCSDS Ref </a:t>
                      </a:r>
                      <a:r>
                        <a:rPr lang="en-US" sz="1000" b="1" i="0" u="none" strike="noStrike" err="1">
                          <a:solidFill>
                            <a:srgbClr val="000000"/>
                          </a:solidFill>
                          <a:effectLst/>
                          <a:latin typeface="Calibri" charset="0"/>
                        </a:rPr>
                        <a:t>Nr</a:t>
                      </a:r>
                      <a:endParaRPr lang="en-US" sz="1000" b="1" i="0" u="none" strike="noStrike">
                        <a:solidFill>
                          <a:srgbClr val="000000"/>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a:solidFill>
                            <a:srgbClr val="000000"/>
                          </a:solidFill>
                          <a:effectLst/>
                          <a:latin typeface="Calibri" charset="0"/>
                        </a:rPr>
                        <a:t>Document Title</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a:solidFill>
                            <a:srgbClr val="000000"/>
                          </a:solidFill>
                          <a:effectLst/>
                          <a:latin typeface="Calibri" charset="0"/>
                        </a:rPr>
                        <a:t>Status / Comments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a:solidFill>
                            <a:srgbClr val="000000"/>
                          </a:solidFill>
                          <a:effectLst/>
                          <a:latin typeface="Calibri" charset="0"/>
                        </a:rPr>
                        <a:t>Start and / or Target Publication Date</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15086">
                <a:tc>
                  <a:txBody>
                    <a:bodyPr/>
                    <a:lstStyle/>
                    <a:p>
                      <a:pPr algn="ctr" fontAlgn="t"/>
                      <a:r>
                        <a:rPr lang="en-US" sz="1000" b="0" i="0" u="none" strike="noStrike">
                          <a:solidFill>
                            <a:schemeClr val="bg1"/>
                          </a:solidFill>
                          <a:effectLst/>
                          <a:latin typeface="Calibri" charset="0"/>
                        </a:rPr>
                        <a:t>MOIMS SM&amp;C</a:t>
                      </a: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nb-NO" sz="1000" b="0" i="0" u="none" strike="noStrike" dirty="0">
                          <a:solidFill>
                            <a:srgbClr val="FFFFFF"/>
                          </a:solidFill>
                          <a:effectLst/>
                          <a:latin typeface="Calibri" charset="0"/>
                        </a:rPr>
                        <a:t>520.0-G-4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GB" sz="1000" b="0" i="0" u="none" strike="noStrike">
                          <a:solidFill>
                            <a:srgbClr val="FFFFFF"/>
                          </a:solidFill>
                          <a:effectLst/>
                          <a:latin typeface="Calibri" charset="0"/>
                        </a:rPr>
                        <a:t>Mission Operations Services Concept (Issue 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GB" sz="1000" b="0" i="0" u="none" strike="noStrike" dirty="0">
                          <a:solidFill>
                            <a:srgbClr val="FFFFFF"/>
                          </a:solidFill>
                          <a:effectLst/>
                          <a:latin typeface="Calibri" charset="0"/>
                        </a:rPr>
                        <a:t>Waiting MO 2.0 updates</a:t>
                      </a:r>
                      <a:r>
                        <a:rPr lang="pl-PL" sz="1000" b="0" i="0" u="none" strike="noStrike" dirty="0">
                          <a:solidFill>
                            <a:srgbClr val="FFFFFF"/>
                          </a:solidFill>
                          <a:effectLst/>
                          <a:latin typeface="Calibri" charset="0"/>
                        </a:rPr>
                        <a:t>.</a:t>
                      </a:r>
                    </a:p>
                    <a:p>
                      <a:pPr algn="l" fontAlgn="t"/>
                      <a:r>
                        <a:rPr lang="en-GB" sz="1000" b="0" i="0" u="none" strike="noStrike" dirty="0">
                          <a:solidFill>
                            <a:srgbClr val="FFFFFF"/>
                          </a:solidFill>
                          <a:effectLst/>
                          <a:latin typeface="Calibri" charset="0"/>
                        </a:rPr>
                        <a:t>Parked for now, as it is not the highest priority</a:t>
                      </a:r>
                      <a:r>
                        <a:rPr lang="pl-PL" sz="1000" b="0" i="0" u="none" strike="noStrike" dirty="0">
                          <a:solidFill>
                            <a:srgbClr val="FFFFFF"/>
                          </a:solidFill>
                          <a:effectLst/>
                          <a:latin typeface="Calibri" charset="0"/>
                        </a:rPr>
                        <a:t>.</a:t>
                      </a:r>
                      <a:endParaRPr lang="en-GB" sz="1000" b="0" i="0" u="none" strike="noStrike"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t"/>
                      <a:r>
                        <a:rPr lang="de-DE" sz="900" b="0" i="0" u="none" strike="noStrike" dirty="0">
                          <a:solidFill>
                            <a:schemeClr val="bg1"/>
                          </a:solidFill>
                          <a:effectLst/>
                          <a:latin typeface="Consolas" panose="020B0609020204030204" pitchFamily="49" charset="0"/>
                        </a:rPr>
                        <a:t>Start date 12Jan2016</a:t>
                      </a:r>
                    </a:p>
                    <a:p>
                      <a:pPr algn="l" fontAlgn="t"/>
                      <a:r>
                        <a:rPr lang="de-DE" sz="900" b="0" i="0" u="none" strike="noStrike" dirty="0">
                          <a:solidFill>
                            <a:schemeClr val="bg1"/>
                          </a:solidFill>
                          <a:effectLst/>
                          <a:latin typeface="Consolas" panose="020B0609020204030204" pitchFamily="49" charset="0"/>
                        </a:rPr>
                        <a:t>End date   30Jun2025</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515086">
                <a:tc>
                  <a:txBody>
                    <a:bodyPr/>
                    <a:lstStyle/>
                    <a:p>
                      <a:pPr algn="ctr" fontAlgn="t"/>
                      <a:r>
                        <a:rPr lang="en-US" sz="1000" b="0" i="0" u="none" strike="noStrike">
                          <a:solidFill>
                            <a:schemeClr val="bg1"/>
                          </a:solidFill>
                          <a:effectLst/>
                          <a:latin typeface="Calibri" charset="0"/>
                        </a:rPr>
                        <a:t>MOIMS SM&amp;C</a:t>
                      </a: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nb-NO" sz="1000" b="0" i="0" u="none" strike="noStrike">
                          <a:solidFill>
                            <a:srgbClr val="FFFFFF"/>
                          </a:solidFill>
                          <a:effectLst/>
                          <a:latin typeface="Calibri" charset="0"/>
                        </a:rPr>
                        <a:t>520.1-M-2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000" b="0" i="0" u="none" strike="noStrike">
                          <a:solidFill>
                            <a:srgbClr val="FFFFFF"/>
                          </a:solidFill>
                          <a:effectLst/>
                          <a:latin typeface="Calibri" charset="0"/>
                        </a:rPr>
                        <a:t>Mission Operations Reference Model</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000" b="0" i="0" u="none" strike="noStrike" dirty="0">
                          <a:solidFill>
                            <a:srgbClr val="FFFFFF"/>
                          </a:solidFill>
                          <a:effectLst/>
                          <a:latin typeface="Calibri" charset="0"/>
                        </a:rPr>
                        <a:t>Updated version with changes agreed with SEC WG and SEA AD</a:t>
                      </a:r>
                      <a:r>
                        <a:rPr lang="pl-PL" sz="1000" b="0" i="0" u="none" strike="noStrike" dirty="0">
                          <a:solidFill>
                            <a:srgbClr val="FFFFFF"/>
                          </a:solidFill>
                          <a:effectLst/>
                          <a:latin typeface="Calibri" charset="0"/>
                        </a:rPr>
                        <a:t>.</a:t>
                      </a:r>
                    </a:p>
                    <a:p>
                      <a:pPr algn="l" fontAlgn="t"/>
                      <a:r>
                        <a:rPr lang="en-US" sz="1000" b="0" i="0" u="none" strike="noStrike" dirty="0">
                          <a:solidFill>
                            <a:srgbClr val="FFFFFF"/>
                          </a:solidFill>
                          <a:effectLst/>
                          <a:latin typeface="Calibri" charset="0"/>
                        </a:rPr>
                        <a:t>MOIMS AD </a:t>
                      </a:r>
                      <a:r>
                        <a:rPr lang="pl-PL" sz="1000" b="0" i="0" u="none" strike="noStrike" dirty="0">
                          <a:solidFill>
                            <a:srgbClr val="FFFFFF"/>
                          </a:solidFill>
                          <a:effectLst/>
                          <a:latin typeface="Calibri" charset="0"/>
                        </a:rPr>
                        <a:t>to </a:t>
                      </a:r>
                      <a:r>
                        <a:rPr lang="en-US" sz="1000" b="0" i="0" u="none" strike="noStrike" dirty="0">
                          <a:solidFill>
                            <a:srgbClr val="FFFFFF"/>
                          </a:solidFill>
                          <a:effectLst/>
                          <a:latin typeface="Calibri" charset="0"/>
                        </a:rPr>
                        <a:t>open the poll for publication</a:t>
                      </a:r>
                      <a:r>
                        <a:rPr lang="pl-PL" sz="1000" b="0" i="0" u="none" strike="noStrike" dirty="0">
                          <a:solidFill>
                            <a:srgbClr val="FFFFFF"/>
                          </a:solidFill>
                          <a:effectLst/>
                          <a:latin typeface="Calibri" charset="0"/>
                        </a:rPr>
                        <a:t>.</a:t>
                      </a:r>
                      <a:endParaRPr lang="en-US" sz="1000" b="0" i="0" u="none" strike="noStrike"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de-DE" sz="900" b="0" i="0" u="none" strike="noStrike" dirty="0">
                          <a:solidFill>
                            <a:schemeClr val="bg1"/>
                          </a:solidFill>
                          <a:effectLst/>
                          <a:latin typeface="Consolas" panose="020B0609020204030204" pitchFamily="49" charset="0"/>
                        </a:rPr>
                        <a:t>Start date 19Oct2018</a:t>
                      </a:r>
                    </a:p>
                    <a:p>
                      <a:pPr marL="0" marR="0" lvl="0" indent="0" algn="l" defTabSz="914400" rtl="0" eaLnBrk="1" fontAlgn="t" latinLnBrk="0" hangingPunct="1">
                        <a:lnSpc>
                          <a:spcPct val="100000"/>
                        </a:lnSpc>
                        <a:spcBef>
                          <a:spcPts val="0"/>
                        </a:spcBef>
                        <a:spcAft>
                          <a:spcPts val="0"/>
                        </a:spcAft>
                        <a:buClrTx/>
                        <a:buSzTx/>
                        <a:buFontTx/>
                        <a:buNone/>
                        <a:tabLst/>
                        <a:defRPr/>
                      </a:pPr>
                      <a:r>
                        <a:rPr lang="de-DE" sz="900" b="0" i="0" u="none" strike="noStrike" dirty="0">
                          <a:solidFill>
                            <a:schemeClr val="bg1"/>
                          </a:solidFill>
                          <a:effectLst/>
                          <a:latin typeface="Consolas" panose="020B0609020204030204" pitchFamily="49" charset="0"/>
                        </a:rPr>
                        <a:t>End date   31D</a:t>
                      </a:r>
                      <a:r>
                        <a:rPr lang="pl-PL" sz="900" b="0" i="0" u="none" strike="noStrike" dirty="0">
                          <a:solidFill>
                            <a:schemeClr val="bg1"/>
                          </a:solidFill>
                          <a:effectLst/>
                          <a:latin typeface="Consolas" panose="020B0609020204030204" pitchFamily="49" charset="0"/>
                        </a:rPr>
                        <a:t>ec</a:t>
                      </a:r>
                      <a:r>
                        <a:rPr lang="de-DE" sz="900" b="0" i="0" u="none" strike="noStrike" dirty="0">
                          <a:solidFill>
                            <a:schemeClr val="bg1"/>
                          </a:solidFill>
                          <a:effectLst/>
                          <a:latin typeface="Consolas" panose="020B0609020204030204" pitchFamily="49" charset="0"/>
                        </a:rPr>
                        <a:t>2023</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4283634332"/>
                  </a:ext>
                </a:extLst>
              </a:tr>
              <a:tr h="515086">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MOIMS SM&amp;C</a:t>
                      </a:r>
                    </a:p>
                    <a:p>
                      <a:pPr marL="0" marR="0" indent="0" algn="ctr" defTabSz="914400" rtl="0" eaLnBrk="1" fontAlgn="t" latinLnBrk="0" hangingPunct="1">
                        <a:lnSpc>
                          <a:spcPct val="100000"/>
                        </a:lnSpc>
                        <a:spcBef>
                          <a:spcPts val="0"/>
                        </a:spcBef>
                        <a:spcAft>
                          <a:spcPts val="0"/>
                        </a:spcAft>
                        <a:buClrTx/>
                        <a:buSzTx/>
                        <a:buFontTx/>
                        <a:buNone/>
                        <a:tabLst/>
                        <a:defRPr/>
                      </a:pPr>
                      <a:endParaRPr lang="en-US" sz="1000" b="0" i="0" u="none" strike="noStrike">
                        <a:solidFill>
                          <a:srgbClr val="FFFFFF"/>
                        </a:solidFill>
                        <a:effectLst/>
                        <a:latin typeface="Calibri" charset="0"/>
                      </a:endParaRP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a:solidFill>
                            <a:srgbClr val="FFFFFF"/>
                          </a:solidFill>
                          <a:effectLst/>
                          <a:latin typeface="Calibri" charset="0"/>
                        </a:rPr>
                        <a:t>522.1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5Y Review -Mission Operations Monitor &amp; Control Services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en-US" sz="1000" b="0" i="0" u="none" strike="noStrike" dirty="0">
                          <a:solidFill>
                            <a:srgbClr val="FFFFFF"/>
                          </a:solidFill>
                          <a:effectLst/>
                          <a:latin typeface="Calibri" charset="0"/>
                        </a:rPr>
                        <a:t>Draft BB sent to WG for review</a:t>
                      </a:r>
                      <a:r>
                        <a:rPr lang="pl-PL" sz="1000" b="0" i="0" u="none" strike="noStrike" dirty="0">
                          <a:solidFill>
                            <a:srgbClr val="FFFFFF"/>
                          </a:solidFill>
                          <a:effectLst/>
                          <a:latin typeface="Calibri" charset="0"/>
                        </a:rPr>
                        <a:t>.</a:t>
                      </a:r>
                      <a:endParaRPr lang="en-US" sz="1000" b="0" i="0" u="none" strike="noStrike"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de-DE" sz="900" b="0" i="0" u="none" strike="noStrike" dirty="0">
                          <a:solidFill>
                            <a:srgbClr val="FFFFFF"/>
                          </a:solidFill>
                          <a:effectLst/>
                          <a:latin typeface="Consolas" panose="020B0609020204030204" pitchFamily="49" charset="0"/>
                        </a:rPr>
                        <a:t>Start date 01</a:t>
                      </a:r>
                      <a:r>
                        <a:rPr lang="pl-PL" sz="900" b="0" i="0" u="none" strike="noStrike" dirty="0">
                          <a:solidFill>
                            <a:srgbClr val="FFFFFF"/>
                          </a:solidFill>
                          <a:effectLst/>
                          <a:latin typeface="Consolas" panose="020B0609020204030204" pitchFamily="49" charset="0"/>
                        </a:rPr>
                        <a:t>Feb</a:t>
                      </a:r>
                      <a:r>
                        <a:rPr lang="de-DE" sz="900" b="0" i="0" u="none" strike="noStrike" dirty="0">
                          <a:solidFill>
                            <a:srgbClr val="FFFFFF"/>
                          </a:solidFill>
                          <a:effectLst/>
                          <a:latin typeface="Consolas" panose="020B0609020204030204" pitchFamily="49" charset="0"/>
                        </a:rPr>
                        <a:t>2022</a:t>
                      </a:r>
                    </a:p>
                    <a:p>
                      <a:pPr algn="l" fontAlgn="t"/>
                      <a:r>
                        <a:rPr lang="de-DE" sz="900" b="0" i="0" u="none" strike="noStrike" dirty="0">
                          <a:solidFill>
                            <a:srgbClr val="FFFFFF"/>
                          </a:solidFill>
                          <a:effectLst/>
                          <a:latin typeface="Consolas" panose="020B0609020204030204" pitchFamily="49" charset="0"/>
                        </a:rPr>
                        <a:t>End date </a:t>
                      </a:r>
                      <a:r>
                        <a:rPr lang="pl-PL" sz="900" b="0" i="0" u="none" strike="noStrike" dirty="0">
                          <a:solidFill>
                            <a:srgbClr val="FFFFFF"/>
                          </a:solidFill>
                          <a:effectLst/>
                          <a:latin typeface="Consolas" panose="020B0609020204030204" pitchFamily="49" charset="0"/>
                        </a:rPr>
                        <a:t> </a:t>
                      </a:r>
                      <a:r>
                        <a:rPr lang="de-DE" sz="900" b="0" i="0" u="none" strike="noStrike" dirty="0">
                          <a:solidFill>
                            <a:srgbClr val="FFFFFF"/>
                          </a:solidFill>
                          <a:effectLst/>
                          <a:latin typeface="Consolas" panose="020B0609020204030204" pitchFamily="49" charset="0"/>
                        </a:rPr>
                        <a:t> 30</a:t>
                      </a:r>
                      <a:r>
                        <a:rPr lang="pl-PL" sz="900" b="0" i="0" u="none" strike="noStrike" dirty="0">
                          <a:solidFill>
                            <a:srgbClr val="FFFFFF"/>
                          </a:solidFill>
                          <a:effectLst/>
                          <a:latin typeface="Consolas" panose="020B0609020204030204" pitchFamily="49" charset="0"/>
                        </a:rPr>
                        <a:t>Jun</a:t>
                      </a:r>
                      <a:r>
                        <a:rPr lang="de-DE" sz="900" b="0" i="0" u="none" strike="noStrike" dirty="0">
                          <a:solidFill>
                            <a:srgbClr val="FFFFFF"/>
                          </a:solidFill>
                          <a:effectLst/>
                          <a:latin typeface="Consolas" panose="020B0609020204030204" pitchFamily="49" charset="0"/>
                        </a:rPr>
                        <a:t>2024</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2335140506"/>
                  </a:ext>
                </a:extLst>
              </a:tr>
              <a:tr h="515086">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Calibri" charset="0"/>
                        </a:rPr>
                        <a:t>MOIMS SM&amp;C</a:t>
                      </a: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dirty="0">
                          <a:solidFill>
                            <a:srgbClr val="FFFFFF"/>
                          </a:solidFill>
                          <a:effectLst/>
                          <a:latin typeface="Calibri" charset="0"/>
                        </a:rPr>
                        <a:t>524.3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Mission Operations--Message Abstraction Layer Binding to HTTP Transport and XML Encoding</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en-US" sz="1000" b="0" i="0" u="none" strike="noStrike">
                          <a:solidFill>
                            <a:srgbClr val="FFFFFF"/>
                          </a:solidFill>
                          <a:effectLst/>
                          <a:latin typeface="Calibri" charset="0"/>
                        </a:rPr>
                        <a:t>Pink sheet approach</a:t>
                      </a:r>
                      <a:r>
                        <a:rPr lang="pl-PL" sz="1000" b="0" i="0" u="none" strike="noStrike">
                          <a:solidFill>
                            <a:srgbClr val="FFFFFF"/>
                          </a:solidFill>
                          <a:effectLst/>
                          <a:latin typeface="Calibri" charset="0"/>
                        </a:rPr>
                        <a:t>.</a:t>
                      </a:r>
                      <a:endParaRPr lang="en-US" sz="1000" b="0" i="0" u="none" strike="noStrike">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de-DE" sz="900" b="0" i="0" u="none" strike="noStrike" dirty="0">
                          <a:solidFill>
                            <a:srgbClr val="FFFFFF"/>
                          </a:solidFill>
                          <a:effectLst/>
                          <a:latin typeface="Consolas" panose="020B0609020204030204" pitchFamily="49" charset="0"/>
                        </a:rPr>
                        <a:t>Start date 01</a:t>
                      </a:r>
                      <a:r>
                        <a:rPr lang="pl-PL" sz="900" b="0" i="0" u="none" strike="noStrike" dirty="0">
                          <a:solidFill>
                            <a:srgbClr val="FFFFFF"/>
                          </a:solidFill>
                          <a:effectLst/>
                          <a:latin typeface="Consolas" panose="020B0609020204030204" pitchFamily="49" charset="0"/>
                        </a:rPr>
                        <a:t>Jul</a:t>
                      </a:r>
                      <a:r>
                        <a:rPr lang="de-DE" sz="900" b="0" i="0" u="none" strike="noStrike" dirty="0">
                          <a:solidFill>
                            <a:srgbClr val="FFFFFF"/>
                          </a:solidFill>
                          <a:effectLst/>
                          <a:latin typeface="Consolas" panose="020B0609020204030204" pitchFamily="49" charset="0"/>
                        </a:rPr>
                        <a:t>2022</a:t>
                      </a:r>
                    </a:p>
                    <a:p>
                      <a:pPr algn="l" fontAlgn="t"/>
                      <a:r>
                        <a:rPr lang="de-DE" sz="900" b="0" i="0" u="none" strike="noStrike" dirty="0">
                          <a:solidFill>
                            <a:srgbClr val="FFFFFF"/>
                          </a:solidFill>
                          <a:effectLst/>
                          <a:latin typeface="Consolas" panose="020B0609020204030204" pitchFamily="49" charset="0"/>
                        </a:rPr>
                        <a:t>End date </a:t>
                      </a:r>
                      <a:r>
                        <a:rPr lang="pl-PL" sz="900" b="0" i="0" u="none" strike="noStrike" dirty="0">
                          <a:solidFill>
                            <a:srgbClr val="FFFFFF"/>
                          </a:solidFill>
                          <a:effectLst/>
                          <a:latin typeface="Consolas" panose="020B0609020204030204" pitchFamily="49" charset="0"/>
                        </a:rPr>
                        <a:t>  </a:t>
                      </a:r>
                      <a:r>
                        <a:rPr lang="de-DE" sz="900" b="0" i="0" u="none" strike="noStrike" dirty="0">
                          <a:solidFill>
                            <a:srgbClr val="FFFFFF"/>
                          </a:solidFill>
                          <a:effectLst/>
                          <a:latin typeface="Consolas" panose="020B0609020204030204" pitchFamily="49" charset="0"/>
                        </a:rPr>
                        <a:t>01</a:t>
                      </a:r>
                      <a:r>
                        <a:rPr lang="pl-PL" sz="900" b="0" i="0" u="none" strike="noStrike" dirty="0">
                          <a:solidFill>
                            <a:srgbClr val="FFFFFF"/>
                          </a:solidFill>
                          <a:effectLst/>
                          <a:latin typeface="Consolas" panose="020B0609020204030204" pitchFamily="49" charset="0"/>
                        </a:rPr>
                        <a:t>Feb</a:t>
                      </a:r>
                      <a:r>
                        <a:rPr lang="de-DE" sz="900" b="0" i="0" u="none" strike="noStrike" dirty="0">
                          <a:solidFill>
                            <a:srgbClr val="FFFFFF"/>
                          </a:solidFill>
                          <a:effectLst/>
                          <a:latin typeface="Consolas" panose="020B0609020204030204" pitchFamily="49" charset="0"/>
                        </a:rPr>
                        <a:t>2024</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1315837099"/>
                  </a:ext>
                </a:extLst>
              </a:tr>
              <a:tr h="515086">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MOIMS  SM&amp;C</a:t>
                      </a: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a:solidFill>
                            <a:srgbClr val="FFFFFF"/>
                          </a:solidFill>
                          <a:effectLst/>
                          <a:latin typeface="Calibri" charset="0"/>
                        </a:rPr>
                        <a:t>521.0-B-3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Mission Operations - Message Abstraction Layer (MAL) - B-3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en-US" sz="1000" b="0" i="0" u="none" strike="noStrike" dirty="0">
                          <a:solidFill>
                            <a:srgbClr val="FFFFFF"/>
                          </a:solidFill>
                          <a:effectLst/>
                          <a:latin typeface="Calibri" charset="0"/>
                        </a:rPr>
                        <a:t>Passed Agency Review, Yellow Book Finalized</a:t>
                      </a:r>
                      <a:r>
                        <a:rPr lang="pl-PL" sz="1000" b="0" i="0" u="none" strike="noStrike" dirty="0">
                          <a:solidFill>
                            <a:srgbClr val="FFFFFF"/>
                          </a:solidFill>
                          <a:effectLst/>
                          <a:latin typeface="Calibri" charset="0"/>
                        </a:rPr>
                        <a:t>.</a:t>
                      </a:r>
                    </a:p>
                    <a:p>
                      <a:pPr algn="l" fontAlgn="t"/>
                      <a:r>
                        <a:rPr lang="en-US" sz="1000" b="0" i="0" u="none" strike="noStrike" dirty="0">
                          <a:solidFill>
                            <a:srgbClr val="FFFFFF"/>
                          </a:solidFill>
                          <a:effectLst/>
                          <a:latin typeface="Calibri" charset="0"/>
                        </a:rPr>
                        <a:t>Poll for publication</a:t>
                      </a:r>
                      <a:r>
                        <a:rPr lang="pl-PL" sz="1000" b="0" i="0" u="none" strike="noStrike" dirty="0">
                          <a:solidFill>
                            <a:srgbClr val="FFFFFF"/>
                          </a:solidFill>
                          <a:effectLst/>
                          <a:latin typeface="Calibri" charset="0"/>
                        </a:rPr>
                        <a:t>.</a:t>
                      </a:r>
                      <a:endParaRPr lang="en-US" sz="1000" b="0" i="0" u="none" strike="noStrike"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de-DE" sz="900" b="0" i="0" u="none" strike="noStrike" dirty="0">
                          <a:solidFill>
                            <a:srgbClr val="FFFFFF"/>
                          </a:solidFill>
                          <a:effectLst/>
                          <a:latin typeface="Consolas" panose="020B0609020204030204" pitchFamily="49" charset="0"/>
                        </a:rPr>
                        <a:t>Start date 2021 </a:t>
                      </a:r>
                    </a:p>
                    <a:p>
                      <a:pPr algn="l" fontAlgn="t"/>
                      <a:r>
                        <a:rPr lang="de-DE" sz="900" b="0" i="0" u="none" strike="noStrike" dirty="0">
                          <a:solidFill>
                            <a:srgbClr val="FFFFFF"/>
                          </a:solidFill>
                          <a:effectLst/>
                          <a:latin typeface="Consolas" panose="020B0609020204030204" pitchFamily="49" charset="0"/>
                        </a:rPr>
                        <a:t>End date </a:t>
                      </a:r>
                      <a:r>
                        <a:rPr lang="pl-PL" sz="900" b="0" i="0" u="none" strike="noStrike" dirty="0">
                          <a:solidFill>
                            <a:srgbClr val="FFFFFF"/>
                          </a:solidFill>
                          <a:effectLst/>
                          <a:latin typeface="Consolas" panose="020B0609020204030204" pitchFamily="49" charset="0"/>
                        </a:rPr>
                        <a:t>  </a:t>
                      </a:r>
                      <a:r>
                        <a:rPr lang="de-DE" sz="900" b="0" i="0" u="none" strike="noStrike" dirty="0">
                          <a:solidFill>
                            <a:srgbClr val="FFFFFF"/>
                          </a:solidFill>
                          <a:effectLst/>
                          <a:latin typeface="Consolas" panose="020B0609020204030204" pitchFamily="49" charset="0"/>
                        </a:rPr>
                        <a:t>30</a:t>
                      </a:r>
                      <a:r>
                        <a:rPr lang="en-US" sz="900" b="0" i="0" u="none" strike="noStrike" dirty="0">
                          <a:solidFill>
                            <a:srgbClr val="FFFFFF"/>
                          </a:solidFill>
                          <a:effectLst/>
                          <a:latin typeface="Consolas" panose="020B0609020204030204" pitchFamily="49" charset="0"/>
                        </a:rPr>
                        <a:t>Jan</a:t>
                      </a:r>
                      <a:r>
                        <a:rPr lang="de-DE" sz="900" b="0" i="0" u="none" strike="noStrike" dirty="0">
                          <a:solidFill>
                            <a:srgbClr val="FFFFFF"/>
                          </a:solidFill>
                          <a:effectLst/>
                          <a:latin typeface="Consolas" panose="020B0609020204030204" pitchFamily="49" charset="0"/>
                        </a:rPr>
                        <a:t>2024</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10002"/>
                  </a:ext>
                </a:extLst>
              </a:tr>
              <a:tr h="515086">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MOIMS SM&amp;C</a:t>
                      </a: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a:solidFill>
                            <a:srgbClr val="FFFFFF"/>
                          </a:solidFill>
                          <a:effectLst/>
                          <a:latin typeface="Calibri" charset="0"/>
                        </a:rPr>
                        <a:t>524.2-B-2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Mission Operations - Message Abstraction Layer Binding to TCP/IP Transport and Split Binary Encoding– 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pl-PL" sz="1000" b="0" i="0" u="none" strike="noStrike" dirty="0">
                          <a:solidFill>
                            <a:srgbClr val="FFFFFF"/>
                          </a:solidFill>
                          <a:effectLst/>
                          <a:latin typeface="Calibri" charset="0"/>
                        </a:rPr>
                        <a:t>On Hold.</a:t>
                      </a:r>
                      <a:br>
                        <a:rPr lang="pl-PL" sz="1000" b="0" i="0" u="none" strike="noStrike" dirty="0">
                          <a:solidFill>
                            <a:srgbClr val="FFFFFF"/>
                          </a:solidFill>
                          <a:effectLst/>
                          <a:latin typeface="Calibri" charset="0"/>
                        </a:rPr>
                      </a:br>
                      <a:r>
                        <a:rPr lang="pl-PL" sz="1000" b="0" i="0" u="none" strike="noStrike" dirty="0">
                          <a:solidFill>
                            <a:srgbClr val="FFFFFF"/>
                          </a:solidFill>
                          <a:effectLst/>
                          <a:latin typeface="Calibri" charset="0"/>
                        </a:rPr>
                        <a:t>P</a:t>
                      </a:r>
                      <a:r>
                        <a:rPr lang="en-US" sz="1000" b="0" i="0" u="none" strike="noStrike" dirty="0" err="1">
                          <a:solidFill>
                            <a:srgbClr val="FFFFFF"/>
                          </a:solidFill>
                          <a:effectLst/>
                          <a:latin typeface="Calibri" charset="0"/>
                        </a:rPr>
                        <a:t>riority</a:t>
                      </a:r>
                      <a:r>
                        <a:rPr lang="en-US" sz="1000" b="0" i="0" u="none" strike="noStrike" dirty="0">
                          <a:solidFill>
                            <a:srgbClr val="FFFFFF"/>
                          </a:solidFill>
                          <a:effectLst/>
                          <a:latin typeface="Calibri" charset="0"/>
                        </a:rPr>
                        <a:t> given to HTTP/XML Binding</a:t>
                      </a:r>
                      <a:r>
                        <a:rPr lang="pl-PL" sz="1000" b="0" i="0" u="none" strike="noStrike" dirty="0">
                          <a:solidFill>
                            <a:srgbClr val="FFFFFF"/>
                          </a:solidFill>
                          <a:effectLst/>
                          <a:latin typeface="Calibri" charset="0"/>
                        </a:rPr>
                        <a:t>.</a:t>
                      </a:r>
                      <a:endParaRPr lang="en-US" sz="1000" b="0" i="0" u="none" strike="noStrike"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de-DE" sz="900" b="0" i="0" u="none" strike="noStrike" dirty="0">
                          <a:solidFill>
                            <a:srgbClr val="FFFFFF"/>
                          </a:solidFill>
                          <a:effectLst/>
                          <a:latin typeface="Consolas" panose="020B0609020204030204" pitchFamily="49" charset="0"/>
                        </a:rPr>
                        <a:t>Start date 2021 </a:t>
                      </a:r>
                    </a:p>
                    <a:p>
                      <a:pPr algn="l" fontAlgn="t"/>
                      <a:r>
                        <a:rPr lang="de-DE" sz="900" b="0" i="0" u="none" strike="noStrike" dirty="0">
                          <a:solidFill>
                            <a:srgbClr val="FFFFFF"/>
                          </a:solidFill>
                          <a:effectLst/>
                          <a:latin typeface="Consolas" panose="020B0609020204030204" pitchFamily="49" charset="0"/>
                        </a:rPr>
                        <a:t>End date </a:t>
                      </a:r>
                      <a:r>
                        <a:rPr lang="pl-PL" sz="900" b="0" i="0" u="none" strike="noStrike" dirty="0">
                          <a:solidFill>
                            <a:srgbClr val="FFFFFF"/>
                          </a:solidFill>
                          <a:effectLst/>
                          <a:latin typeface="Consolas" panose="020B0609020204030204" pitchFamily="49" charset="0"/>
                        </a:rPr>
                        <a:t>  0</a:t>
                      </a:r>
                      <a:r>
                        <a:rPr lang="de-DE" sz="900" b="0" i="0" u="none" strike="noStrike" dirty="0">
                          <a:solidFill>
                            <a:srgbClr val="FFFFFF"/>
                          </a:solidFill>
                          <a:effectLst/>
                          <a:latin typeface="Consolas" panose="020B0609020204030204" pitchFamily="49" charset="0"/>
                        </a:rPr>
                        <a:t>1D</a:t>
                      </a:r>
                      <a:r>
                        <a:rPr lang="pl-PL" sz="900" b="0" i="0" u="none" strike="noStrike" dirty="0">
                          <a:solidFill>
                            <a:srgbClr val="FFFFFF"/>
                          </a:solidFill>
                          <a:effectLst/>
                          <a:latin typeface="Consolas" panose="020B0609020204030204" pitchFamily="49" charset="0"/>
                        </a:rPr>
                        <a:t>ec</a:t>
                      </a:r>
                      <a:r>
                        <a:rPr lang="de-DE" sz="900" b="0" i="0" u="none" strike="noStrike" dirty="0">
                          <a:solidFill>
                            <a:srgbClr val="FFFFFF"/>
                          </a:solidFill>
                          <a:effectLst/>
                          <a:latin typeface="Consolas" panose="020B0609020204030204" pitchFamily="49" charset="0"/>
                        </a:rPr>
                        <a:t>2024</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1767303637"/>
                  </a:ext>
                </a:extLst>
              </a:tr>
              <a:tr h="515086">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Calibri" charset="0"/>
                        </a:rPr>
                        <a:t>MOIMS SM&amp;C</a:t>
                      </a: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a:solidFill>
                            <a:srgbClr val="FFFFFF"/>
                          </a:solidFill>
                          <a:effectLst/>
                          <a:latin typeface="Calibri" charset="0"/>
                        </a:rPr>
                        <a:t>522.2-B-1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Calibri" charset="0"/>
                        </a:rPr>
                        <a:t>Mission Operations - Mission Product Distribution Services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en-US" sz="1000" b="0" i="0" u="none" strike="noStrike" dirty="0">
                          <a:solidFill>
                            <a:srgbClr val="FFFFFF"/>
                          </a:solidFill>
                          <a:effectLst/>
                          <a:latin typeface="Calibri" charset="0"/>
                        </a:rPr>
                        <a:t>Book shall be ready for AR by Spring meetings 2023</a:t>
                      </a:r>
                      <a:r>
                        <a:rPr lang="pl-PL" sz="1000" b="0" i="0" u="none" strike="noStrike" dirty="0">
                          <a:solidFill>
                            <a:srgbClr val="FFFFFF"/>
                          </a:solidFill>
                          <a:effectLst/>
                          <a:latin typeface="Calibri" charset="0"/>
                        </a:rPr>
                        <a:t>.</a:t>
                      </a:r>
                      <a:endParaRPr lang="en-US" sz="1000" b="0" i="0" u="none" strike="noStrike"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de-DE" sz="900" b="0" i="0" u="none" strike="noStrike" dirty="0">
                          <a:solidFill>
                            <a:srgbClr val="FFFFFF"/>
                          </a:solidFill>
                          <a:effectLst/>
                          <a:latin typeface="Consolas" panose="020B0609020204030204" pitchFamily="49" charset="0"/>
                        </a:rPr>
                        <a:t>Start date 2015</a:t>
                      </a:r>
                    </a:p>
                    <a:p>
                      <a:pPr algn="l" fontAlgn="t"/>
                      <a:r>
                        <a:rPr lang="de-DE" sz="900" b="0" i="0" u="none" strike="noStrike" dirty="0">
                          <a:solidFill>
                            <a:srgbClr val="FFFFFF"/>
                          </a:solidFill>
                          <a:effectLst/>
                          <a:latin typeface="Consolas" panose="020B0609020204030204" pitchFamily="49" charset="0"/>
                        </a:rPr>
                        <a:t>End date </a:t>
                      </a:r>
                      <a:r>
                        <a:rPr lang="pl-PL" sz="900" b="0" i="0" u="none" strike="noStrike" dirty="0">
                          <a:solidFill>
                            <a:srgbClr val="FFFFFF"/>
                          </a:solidFill>
                          <a:effectLst/>
                          <a:latin typeface="Consolas" panose="020B0609020204030204" pitchFamily="49" charset="0"/>
                        </a:rPr>
                        <a:t>  </a:t>
                      </a:r>
                      <a:r>
                        <a:rPr lang="de-DE" sz="900" b="0" i="0" u="none" strike="noStrike" dirty="0">
                          <a:solidFill>
                            <a:srgbClr val="FFFFFF"/>
                          </a:solidFill>
                          <a:effectLst/>
                          <a:latin typeface="Consolas" panose="020B0609020204030204" pitchFamily="49" charset="0"/>
                        </a:rPr>
                        <a:t>30Jun2024</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1867154747"/>
                  </a:ext>
                </a:extLst>
              </a:tr>
              <a:tr h="515086">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MOIMS SM&amp;C</a:t>
                      </a: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a:solidFill>
                            <a:srgbClr val="FFFFFF"/>
                          </a:solidFill>
                          <a:effectLst/>
                          <a:latin typeface="Calibri" charset="0"/>
                        </a:rPr>
                        <a:t>Xxx-x-B1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Mission Operations File Management Services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en-US" sz="1000" b="0" i="0" u="none" strike="noStrike" dirty="0">
                          <a:solidFill>
                            <a:srgbClr val="FFFFFF"/>
                          </a:solidFill>
                          <a:effectLst/>
                          <a:latin typeface="Calibri" charset="0"/>
                        </a:rPr>
                        <a:t>On Hold</a:t>
                      </a:r>
                      <a:r>
                        <a:rPr lang="pl-PL" sz="1000" b="0" i="0" u="none" strike="noStrike" dirty="0">
                          <a:solidFill>
                            <a:srgbClr val="FFFFFF"/>
                          </a:solidFill>
                          <a:effectLst/>
                          <a:latin typeface="Calibri" charset="0"/>
                        </a:rPr>
                        <a:t>.</a:t>
                      </a:r>
                    </a:p>
                    <a:p>
                      <a:pPr algn="l" fontAlgn="t"/>
                      <a:r>
                        <a:rPr lang="en-US" sz="1000" b="0" i="0" u="none" strike="noStrike" dirty="0">
                          <a:solidFill>
                            <a:srgbClr val="FFFFFF"/>
                          </a:solidFill>
                          <a:effectLst/>
                          <a:latin typeface="Calibri" charset="0"/>
                        </a:rPr>
                        <a:t>Priority given to MPDS</a:t>
                      </a:r>
                      <a:r>
                        <a:rPr lang="pl-PL" sz="1000" b="0" i="0" u="none" strike="noStrike" dirty="0">
                          <a:solidFill>
                            <a:srgbClr val="FFFFFF"/>
                          </a:solidFill>
                          <a:effectLst/>
                          <a:latin typeface="Calibri" charset="0"/>
                        </a:rPr>
                        <a:t>.</a:t>
                      </a:r>
                      <a:endParaRPr lang="en-US" sz="1000" b="0" i="0" u="none" strike="noStrike"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en-GB" sz="900" b="0" i="0" u="none" strike="noStrike" noProof="0" dirty="0">
                          <a:solidFill>
                            <a:srgbClr val="FFFFFF"/>
                          </a:solidFill>
                          <a:effectLst/>
                          <a:latin typeface="Consolas" panose="020B0609020204030204" pitchFamily="49" charset="0"/>
                        </a:rPr>
                        <a:t>Suspended for now.</a:t>
                      </a:r>
                      <a:endParaRPr lang="pl-PL" sz="900" b="0" i="0" u="none" strike="noStrike" noProof="0" dirty="0">
                        <a:solidFill>
                          <a:srgbClr val="FFFFFF"/>
                        </a:solidFill>
                        <a:effectLst/>
                        <a:latin typeface="Consolas" panose="020B0609020204030204" pitchFamily="49" charset="0"/>
                      </a:endParaRPr>
                    </a:p>
                    <a:p>
                      <a:pPr algn="l" fontAlgn="t"/>
                      <a:r>
                        <a:rPr lang="en-GB" sz="900" b="0" i="0" u="none" strike="noStrike" noProof="0" dirty="0">
                          <a:solidFill>
                            <a:srgbClr val="FFFFFF"/>
                          </a:solidFill>
                          <a:effectLst/>
                          <a:latin typeface="Consolas" panose="020B0609020204030204" pitchFamily="49" charset="0"/>
                        </a:rPr>
                        <a:t>Not high priority.</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4248662190"/>
                  </a:ext>
                </a:extLst>
              </a:tr>
              <a:tr h="515086">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MOIMS SM&amp;C</a:t>
                      </a:r>
                    </a:p>
                    <a:p>
                      <a:pPr marL="0" marR="0" indent="0" algn="ctr" defTabSz="914400" rtl="0" eaLnBrk="1" fontAlgn="t" latinLnBrk="0" hangingPunct="1">
                        <a:lnSpc>
                          <a:spcPct val="100000"/>
                        </a:lnSpc>
                        <a:spcBef>
                          <a:spcPts val="0"/>
                        </a:spcBef>
                        <a:spcAft>
                          <a:spcPts val="0"/>
                        </a:spcAft>
                        <a:buClrTx/>
                        <a:buSzTx/>
                        <a:buFontTx/>
                        <a:buNone/>
                        <a:tabLst/>
                        <a:defRPr/>
                      </a:pPr>
                      <a:endParaRPr lang="en-US" sz="1000" b="0" i="0" u="none" strike="noStrike">
                        <a:solidFill>
                          <a:srgbClr val="FFFFFF"/>
                        </a:solidFill>
                        <a:effectLst/>
                        <a:latin typeface="Calibri" charset="0"/>
                      </a:endParaRP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dirty="0">
                          <a:solidFill>
                            <a:srgbClr val="FFFFFF"/>
                          </a:solidFill>
                          <a:effectLst/>
                          <a:latin typeface="Calibri" charset="0"/>
                        </a:rPr>
                        <a:t>524.4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Mission Operations - Message Abstraction Layer Binding to </a:t>
                      </a:r>
                      <a:r>
                        <a:rPr lang="en-US" sz="1000" b="0" i="0" u="none" strike="noStrike" err="1">
                          <a:solidFill>
                            <a:srgbClr val="FFFFFF"/>
                          </a:solidFill>
                          <a:effectLst/>
                          <a:latin typeface="Calibri" charset="0"/>
                        </a:rPr>
                        <a:t>ZeroMQ</a:t>
                      </a:r>
                      <a:r>
                        <a:rPr lang="en-US" sz="1000" b="0" i="0" u="none" strike="noStrike">
                          <a:solidFill>
                            <a:srgbClr val="FFFFFF"/>
                          </a:solidFill>
                          <a:effectLst/>
                          <a:latin typeface="Calibri" charset="0"/>
                        </a:rPr>
                        <a:t> Message Transport Protocol</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pl-PL" sz="1000" b="0" i="0" u="none" strike="noStrike" dirty="0">
                          <a:solidFill>
                            <a:srgbClr val="FFFFFF"/>
                          </a:solidFill>
                          <a:effectLst/>
                          <a:latin typeface="Calibri" charset="0"/>
                        </a:rPr>
                        <a:t>On Hold.</a:t>
                      </a:r>
                    </a:p>
                    <a:p>
                      <a:pPr marL="0" marR="0" lvl="0" indent="0" algn="l"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Calibri" charset="0"/>
                        </a:rPr>
                        <a:t>Priority given to HTTP/XML Binding</a:t>
                      </a:r>
                      <a:r>
                        <a:rPr lang="pl-PL" sz="1000" b="0" i="0" u="none" strike="noStrike" dirty="0">
                          <a:solidFill>
                            <a:srgbClr val="FFFFFF"/>
                          </a:solidFill>
                          <a:effectLst/>
                          <a:latin typeface="Calibri" charset="0"/>
                        </a:rPr>
                        <a:t>.</a:t>
                      </a:r>
                      <a:endParaRPr lang="en-US" sz="1000" b="0" i="0" u="none" strike="noStrike"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endParaRPr lang="en-GB" sz="1000" b="0" i="0" u="none" strike="noStrike" noProof="0"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1960513484"/>
                  </a:ext>
                </a:extLst>
              </a:tr>
            </a:tbl>
          </a:graphicData>
        </a:graphic>
      </p:graphicFrame>
    </p:spTree>
    <p:extLst>
      <p:ext uri="{BB962C8B-B14F-4D97-AF65-F5344CB8AC3E}">
        <p14:creationId xmlns:p14="http://schemas.microsoft.com/office/powerpoint/2010/main" val="351198901"/>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457199" y="779057"/>
            <a:ext cx="11092721" cy="54539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pPr>
            <a:r>
              <a:rPr lang="en-US" sz="2600" b="1" dirty="0"/>
              <a:t>Mission Planning &amp; Scheduling Achievements for this meeting cycle</a:t>
            </a:r>
            <a:endParaRPr lang="en-US" sz="2200" b="1" dirty="0"/>
          </a:p>
          <a:p>
            <a:pPr marL="800100" lvl="1" indent="-342900">
              <a:lnSpc>
                <a:spcPct val="120000"/>
              </a:lnSpc>
              <a:buFont typeface="Arial" panose="020B0604020202020204" pitchFamily="34" charset="0"/>
              <a:buChar char="•"/>
            </a:pPr>
            <a:r>
              <a:rPr lang="en-GB" sz="1900" dirty="0">
                <a:latin typeface="Arial" pitchFamily="34" charset="0"/>
                <a:cs typeface="Arial" pitchFamily="34" charset="0"/>
                <a:sym typeface="Arial" pitchFamily="34" charset="0"/>
              </a:rPr>
              <a:t>A resolution was submitted by MOIMS-AD to start the MP&amp;S Blue Book Agency Review. Currently, the book has been processed by the CCSDS Secretariat and is in the CESG poll, with closing date 21 November 2023.</a:t>
            </a:r>
          </a:p>
          <a:p>
            <a:pPr marL="800100" lvl="1" indent="-342900">
              <a:lnSpc>
                <a:spcPct val="120000"/>
              </a:lnSpc>
              <a:buFont typeface="Arial" panose="020B0604020202020204" pitchFamily="34" charset="0"/>
              <a:buChar char="•"/>
            </a:pPr>
            <a:r>
              <a:rPr lang="en-GB" sz="1900" dirty="0">
                <a:latin typeface="Arial" pitchFamily="34" charset="0"/>
                <a:cs typeface="Arial" pitchFamily="34" charset="0"/>
                <a:sym typeface="Arial" pitchFamily="34" charset="0"/>
              </a:rPr>
              <a:t>Now the MAL prototyping has been completed, the MP&amp;S Service prototyping and testbed can be finalized by both DLR and ESOC</a:t>
            </a:r>
          </a:p>
          <a:p>
            <a:pPr marL="800100" lvl="1" indent="-342900">
              <a:lnSpc>
                <a:spcPct val="120000"/>
              </a:lnSpc>
              <a:buFont typeface="Arial" panose="020B0604020202020204" pitchFamily="34" charset="0"/>
              <a:buChar char="•"/>
            </a:pPr>
            <a:r>
              <a:rPr lang="en-GB" sz="1900" dirty="0">
                <a:latin typeface="Arial" pitchFamily="34" charset="0"/>
                <a:cs typeface="Arial" pitchFamily="34" charset="0"/>
                <a:sym typeface="Arial" pitchFamily="34" charset="0"/>
              </a:rPr>
              <a:t>The WG has identified the need for additional prototyping, to cover the XML File Formats and in addition those parts of the Information Model not yet covered in the Service prototyping</a:t>
            </a:r>
          </a:p>
          <a:p>
            <a:pPr marL="800100" lvl="1" indent="-342900">
              <a:lnSpc>
                <a:spcPct val="120000"/>
              </a:lnSpc>
              <a:buFont typeface="Arial" panose="020B0604020202020204" pitchFamily="34" charset="0"/>
              <a:buChar char="•"/>
            </a:pPr>
            <a:r>
              <a:rPr lang="en-GB" sz="1900" dirty="0">
                <a:latin typeface="Arial" pitchFamily="34" charset="0"/>
                <a:cs typeface="Arial" pitchFamily="34" charset="0"/>
                <a:sym typeface="Arial" pitchFamily="34" charset="0"/>
              </a:rPr>
              <a:t>Additional manpower is now available at ESA to support this additional prototyping, including the update of the Yellow Book</a:t>
            </a:r>
          </a:p>
          <a:p>
            <a:pPr marL="800100" lvl="1" indent="-342900">
              <a:lnSpc>
                <a:spcPct val="120000"/>
              </a:lnSpc>
              <a:buFont typeface="Arial" panose="020B0604020202020204" pitchFamily="34" charset="0"/>
              <a:buChar char="•"/>
            </a:pPr>
            <a:r>
              <a:rPr lang="en-GB" sz="1900" dirty="0">
                <a:latin typeface="Arial" pitchFamily="34" charset="0"/>
                <a:cs typeface="Arial" pitchFamily="34" charset="0"/>
                <a:sym typeface="Arial" pitchFamily="34" charset="0"/>
              </a:rPr>
              <a:t>The WG expects that the RIDs from the AR will be available by early 2024 and expects that the processing of the RIDs and the update of the Blue Book will be completed by next Spring meeting</a:t>
            </a:r>
          </a:p>
          <a:p>
            <a:pPr marL="800100" lvl="1" indent="-342900">
              <a:lnSpc>
                <a:spcPct val="120000"/>
              </a:lnSpc>
              <a:buFont typeface="Arial" panose="020B0604020202020204" pitchFamily="34" charset="0"/>
              <a:buChar char="•"/>
            </a:pPr>
            <a:r>
              <a:rPr lang="en-GB" sz="1900" dirty="0">
                <a:latin typeface="Arial" pitchFamily="34" charset="0"/>
                <a:cs typeface="Arial" pitchFamily="34" charset="0"/>
                <a:sym typeface="Arial" pitchFamily="34" charset="0"/>
              </a:rPr>
              <a:t>The WG suggests the Green Book should be updated in support of the publication of the Blue Book</a:t>
            </a:r>
          </a:p>
        </p:txBody>
      </p:sp>
      <p:sp>
        <p:nvSpPr>
          <p:cNvPr id="6147" name="AutoShape 3"/>
          <p:cNvSpPr>
            <a:spLocks/>
          </p:cNvSpPr>
          <p:nvPr/>
        </p:nvSpPr>
        <p:spPr bwMode="auto">
          <a:xfrm>
            <a:off x="2409120" y="126170"/>
            <a:ext cx="8295232"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MOIMS-MP WG Executive Summary </a:t>
            </a:r>
            <a:endParaRPr lang="en-US" dirty="0"/>
          </a:p>
        </p:txBody>
      </p:sp>
    </p:spTree>
    <p:extLst>
      <p:ext uri="{BB962C8B-B14F-4D97-AF65-F5344CB8AC3E}">
        <p14:creationId xmlns:p14="http://schemas.microsoft.com/office/powerpoint/2010/main" val="264475301"/>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457199" y="779056"/>
            <a:ext cx="11092721" cy="6078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buSzPct val="95000"/>
            </a:pPr>
            <a:r>
              <a:rPr lang="en-US" sz="2600" b="1" dirty="0"/>
              <a:t>Working Group Status</a:t>
            </a:r>
            <a:endParaRPr lang="en-US" sz="2600" b="1" dirty="0">
              <a:sym typeface="Arial" pitchFamily="34" charset="0"/>
            </a:endParaRPr>
          </a:p>
          <a:p>
            <a:pPr>
              <a:lnSpc>
                <a:spcPct val="120000"/>
              </a:lnSpc>
              <a:buSzPct val="95000"/>
            </a:pPr>
            <a:r>
              <a:rPr lang="en-US" sz="2000" b="1" dirty="0">
                <a:solidFill>
                  <a:schemeClr val="accent6"/>
                </a:solidFill>
                <a:latin typeface="Arial" pitchFamily="34" charset="0"/>
                <a:cs typeface="Arial" pitchFamily="34" charset="0"/>
                <a:sym typeface="Arial" pitchFamily="34" charset="0"/>
              </a:rPr>
              <a:t>Good progress </a:t>
            </a:r>
            <a:r>
              <a:rPr lang="en-GB" sz="2000" b="1" dirty="0">
                <a:solidFill>
                  <a:schemeClr val="accent6"/>
                </a:solidFill>
                <a:latin typeface="Arial" pitchFamily="34" charset="0"/>
                <a:cs typeface="Arial" pitchFamily="34" charset="0"/>
                <a:sym typeface="Arial" pitchFamily="34" charset="0"/>
              </a:rPr>
              <a:t>"High Momentum" with very good attendance.</a:t>
            </a:r>
          </a:p>
          <a:p>
            <a:pPr marL="747713" lvl="1" indent="-290513">
              <a:lnSpc>
                <a:spcPct val="120000"/>
              </a:lnSpc>
              <a:buClr>
                <a:srgbClr val="000000"/>
              </a:buClr>
              <a:buSzPct val="95000"/>
              <a:buFont typeface="ArialMT" charset="0"/>
              <a:buChar char="•"/>
            </a:pPr>
            <a:endParaRPr lang="en-US" sz="1900" dirty="0"/>
          </a:p>
          <a:p>
            <a:pPr>
              <a:lnSpc>
                <a:spcPct val="120000"/>
              </a:lnSpc>
              <a:buClr>
                <a:srgbClr val="000000"/>
              </a:buClr>
              <a:buSzPct val="95000"/>
            </a:pPr>
            <a:r>
              <a:rPr lang="en-US" sz="2600" b="1" dirty="0"/>
              <a:t>Interaction with other WGs</a:t>
            </a:r>
          </a:p>
          <a:p>
            <a:pPr marL="747713" lvl="1" indent="-290513">
              <a:lnSpc>
                <a:spcPct val="120000"/>
              </a:lnSpc>
              <a:buClr>
                <a:srgbClr val="000000"/>
              </a:buClr>
              <a:buSzPct val="95000"/>
              <a:buFont typeface="ArialMT" charset="0"/>
              <a:buChar char="•"/>
            </a:pPr>
            <a:r>
              <a:rPr lang="en-US" sz="1900" dirty="0"/>
              <a:t>No formal Joint Meeting. However, participation from MP&amp;S WG members to our meetings and vice versa</a:t>
            </a:r>
          </a:p>
          <a:p>
            <a:pPr marL="628650" lvl="1" indent="-171450">
              <a:lnSpc>
                <a:spcPct val="120000"/>
              </a:lnSpc>
              <a:buClr>
                <a:srgbClr val="000000"/>
              </a:buClr>
              <a:buSzPct val="95000"/>
              <a:buFont typeface="Arial" panose="020B0604020202020204" pitchFamily="34" charset="0"/>
              <a:buChar char="•"/>
            </a:pPr>
            <a:endParaRPr lang="en-US" dirty="0"/>
          </a:p>
          <a:p>
            <a:pPr>
              <a:lnSpc>
                <a:spcPct val="120000"/>
              </a:lnSpc>
              <a:buClr>
                <a:srgbClr val="000000"/>
              </a:buClr>
              <a:buSzPct val="95000"/>
            </a:pPr>
            <a:r>
              <a:rPr lang="en-US" sz="2600" b="1" dirty="0"/>
              <a:t>Problems and Issues</a:t>
            </a:r>
          </a:p>
          <a:p>
            <a:pPr marL="747713" lvl="1" indent="-290513">
              <a:lnSpc>
                <a:spcPct val="120000"/>
              </a:lnSpc>
              <a:buClr>
                <a:srgbClr val="000000"/>
              </a:buClr>
              <a:buSzPct val="95000"/>
              <a:buFont typeface="ArialMT" charset="0"/>
              <a:buChar char="•"/>
            </a:pPr>
            <a:r>
              <a:rPr lang="en-US" sz="1900" dirty="0"/>
              <a:t>None</a:t>
            </a:r>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SM&amp;C WG Executive Summary </a:t>
            </a:r>
            <a:endParaRPr lang="en-US" dirty="0"/>
          </a:p>
        </p:txBody>
      </p:sp>
    </p:spTree>
    <p:extLst>
      <p:ext uri="{BB962C8B-B14F-4D97-AF65-F5344CB8AC3E}">
        <p14:creationId xmlns:p14="http://schemas.microsoft.com/office/powerpoint/2010/main" val="354477044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626167" y="671944"/>
            <a:ext cx="11011651" cy="21110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20000"/>
          </a:bodyPr>
          <a:lstStyle/>
          <a:p>
            <a:pPr>
              <a:lnSpc>
                <a:spcPct val="120000"/>
              </a:lnSpc>
              <a:spcBef>
                <a:spcPts val="0"/>
              </a:spcBef>
              <a:buClr>
                <a:srgbClr val="000000"/>
              </a:buClr>
              <a:buSzPct val="95000"/>
            </a:pPr>
            <a:r>
              <a:rPr lang="en-US" sz="1800" b="0" dirty="0"/>
              <a:t>Resolutions agreed upon this meeting</a:t>
            </a:r>
          </a:p>
          <a:p>
            <a:pPr marL="742950" lvl="1" indent="-285750">
              <a:lnSpc>
                <a:spcPct val="120000"/>
              </a:lnSpc>
              <a:spcBef>
                <a:spcPts val="0"/>
              </a:spcBef>
              <a:buClr>
                <a:srgbClr val="000000"/>
              </a:buClr>
              <a:buSzPct val="95000"/>
              <a:buFont typeface="Arial" panose="020B0604020202020204" pitchFamily="34" charset="0"/>
              <a:buChar char="•"/>
            </a:pPr>
            <a:r>
              <a:rPr lang="en-US" sz="1900" b="0" dirty="0"/>
              <a:t>None</a:t>
            </a:r>
          </a:p>
          <a:p>
            <a:pPr marL="742950" lvl="1" indent="-285750">
              <a:lnSpc>
                <a:spcPct val="120000"/>
              </a:lnSpc>
              <a:spcBef>
                <a:spcPts val="0"/>
              </a:spcBef>
              <a:buClr>
                <a:srgbClr val="000000"/>
              </a:buClr>
              <a:buSzPct val="95000"/>
              <a:buFont typeface="Arial" panose="020B0604020202020204" pitchFamily="34" charset="0"/>
              <a:buChar char="•"/>
            </a:pPr>
            <a:endParaRPr lang="en-US" sz="1900" b="0" dirty="0"/>
          </a:p>
          <a:p>
            <a:pPr>
              <a:lnSpc>
                <a:spcPct val="120000"/>
              </a:lnSpc>
              <a:spcBef>
                <a:spcPts val="0"/>
              </a:spcBef>
              <a:buClr>
                <a:srgbClr val="000000"/>
              </a:buClr>
              <a:buSzPct val="95000"/>
            </a:pPr>
            <a:r>
              <a:rPr lang="en-US" sz="1800" b="0" dirty="0"/>
              <a:t>Further Resolutions anticipated in the next 6 months:</a:t>
            </a:r>
          </a:p>
          <a:p>
            <a:pPr marL="742950" lvl="1" indent="-285750">
              <a:lnSpc>
                <a:spcPct val="120000"/>
              </a:lnSpc>
              <a:spcBef>
                <a:spcPts val="0"/>
              </a:spcBef>
              <a:buClr>
                <a:srgbClr val="000000"/>
              </a:buClr>
              <a:buSzPct val="95000"/>
              <a:buFont typeface="Arial" panose="020B0604020202020204" pitchFamily="34" charset="0"/>
              <a:buChar char="•"/>
            </a:pPr>
            <a:r>
              <a:rPr lang="en-US" sz="1900" b="0" dirty="0"/>
              <a:t>None</a:t>
            </a:r>
          </a:p>
          <a:p>
            <a:pPr defTabSz="914400">
              <a:lnSpc>
                <a:spcPct val="120000"/>
              </a:lnSpc>
              <a:spcBef>
                <a:spcPts val="0"/>
              </a:spcBef>
            </a:pPr>
            <a:endParaRPr lang="en-US" sz="1900" b="0" dirty="0"/>
          </a:p>
          <a:p>
            <a:pPr defTabSz="914400">
              <a:lnSpc>
                <a:spcPct val="120000"/>
              </a:lnSpc>
              <a:spcBef>
                <a:spcPts val="0"/>
              </a:spcBef>
            </a:pPr>
            <a:r>
              <a:rPr lang="en-US" sz="1900" b="0" dirty="0"/>
              <a:t>Planning (only approved Projects):</a:t>
            </a:r>
          </a:p>
          <a:p>
            <a:pPr marL="0" marR="0" lvl="0" indent="0" algn="l" defTabSz="914400" rtl="0" eaLnBrk="1" fontAlgn="auto" latinLnBrk="0" hangingPunct="1">
              <a:lnSpc>
                <a:spcPct val="12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20000"/>
              </a:lnSpc>
              <a:spcBef>
                <a:spcPts val="0"/>
              </a:spcBef>
              <a:spcAft>
                <a:spcPts val="0"/>
              </a:spcAft>
              <a:buClr>
                <a:srgbClr val="000000"/>
              </a:buClr>
              <a:buSzPct val="95000"/>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20000"/>
              </a:lnSpc>
              <a:spcBef>
                <a:spcPts val="0"/>
              </a:spcBef>
              <a:spcAft>
                <a:spcPts val="0"/>
              </a:spcAft>
              <a:buClr>
                <a:srgbClr val="000000"/>
              </a:buClr>
              <a:buSzPct val="95000"/>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20000"/>
              </a:lnSpc>
              <a:spcBef>
                <a:spcPts val="0"/>
              </a:spcBef>
              <a:spcAft>
                <a:spcPts val="0"/>
              </a:spcAft>
              <a:buClr>
                <a:srgbClr val="000000"/>
              </a:buClr>
              <a:buSzPct val="95000"/>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20000"/>
              </a:lnSpc>
              <a:spcBef>
                <a:spcPts val="0"/>
              </a:spcBef>
              <a:spcAft>
                <a:spcPts val="0"/>
              </a:spcAft>
              <a:buClr>
                <a:srgbClr val="000000"/>
              </a:buClr>
              <a:buSzPct val="95000"/>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20000"/>
              </a:lnSpc>
              <a:spcBef>
                <a:spcPts val="0"/>
              </a:spcBef>
              <a:spcAft>
                <a:spcPts val="0"/>
              </a:spcAft>
              <a:buClr>
                <a:srgbClr val="000000"/>
              </a:buClr>
              <a:buSzPct val="95000"/>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20000"/>
              </a:lnSpc>
              <a:spcBef>
                <a:spcPts val="0"/>
              </a:spcBef>
              <a:spcAft>
                <a:spcPts val="0"/>
              </a:spcAft>
              <a:buClr>
                <a:srgbClr val="000000"/>
              </a:buClr>
              <a:buSzPct val="95000"/>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20000"/>
              </a:lnSpc>
              <a:spcBef>
                <a:spcPts val="0"/>
              </a:spcBef>
              <a:spcAft>
                <a:spcPts val="0"/>
              </a:spcAft>
              <a:buClr>
                <a:srgbClr val="000000"/>
              </a:buClr>
              <a:buSzPct val="95000"/>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20000"/>
              </a:lnSpc>
              <a:spcBef>
                <a:spcPts val="0"/>
              </a:spcBef>
              <a:spcAft>
                <a:spcPts val="0"/>
              </a:spcAft>
              <a:buClr>
                <a:srgbClr val="000000"/>
              </a:buClr>
              <a:buSzPct val="95000"/>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marR="0" lvl="1" indent="0" algn="ctr" defTabSz="914400" rtl="0" eaLnBrk="1" fontAlgn="auto" latinLnBrk="0" hangingPunct="1">
              <a:lnSpc>
                <a:spcPct val="90000"/>
              </a:lnSpc>
              <a:spcBef>
                <a:spcPts val="160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Arial"/>
                <a:ea typeface="+mn-ea"/>
                <a:cs typeface="+mn-cs"/>
              </a:rPr>
              <a:t>MOIMS-MPS Executive Summary </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646276584"/>
              </p:ext>
            </p:extLst>
          </p:nvPr>
        </p:nvGraphicFramePr>
        <p:xfrm>
          <a:off x="675410" y="2795331"/>
          <a:ext cx="10913163" cy="1749049"/>
        </p:xfrm>
        <a:graphic>
          <a:graphicData uri="http://schemas.openxmlformats.org/drawingml/2006/table">
            <a:tbl>
              <a:tblPr/>
              <a:tblGrid>
                <a:gridCol w="1217916">
                  <a:extLst>
                    <a:ext uri="{9D8B030D-6E8A-4147-A177-3AD203B41FA5}">
                      <a16:colId xmlns:a16="http://schemas.microsoft.com/office/drawing/2014/main" val="20000"/>
                    </a:ext>
                  </a:extLst>
                </a:gridCol>
                <a:gridCol w="849335">
                  <a:extLst>
                    <a:ext uri="{9D8B030D-6E8A-4147-A177-3AD203B41FA5}">
                      <a16:colId xmlns:a16="http://schemas.microsoft.com/office/drawing/2014/main" val="20001"/>
                    </a:ext>
                  </a:extLst>
                </a:gridCol>
                <a:gridCol w="3541568">
                  <a:extLst>
                    <a:ext uri="{9D8B030D-6E8A-4147-A177-3AD203B41FA5}">
                      <a16:colId xmlns:a16="http://schemas.microsoft.com/office/drawing/2014/main" val="20002"/>
                    </a:ext>
                  </a:extLst>
                </a:gridCol>
                <a:gridCol w="3076840">
                  <a:extLst>
                    <a:ext uri="{9D8B030D-6E8A-4147-A177-3AD203B41FA5}">
                      <a16:colId xmlns:a16="http://schemas.microsoft.com/office/drawing/2014/main" val="20003"/>
                    </a:ext>
                  </a:extLst>
                </a:gridCol>
                <a:gridCol w="2227504">
                  <a:extLst>
                    <a:ext uri="{9D8B030D-6E8A-4147-A177-3AD203B41FA5}">
                      <a16:colId xmlns:a16="http://schemas.microsoft.com/office/drawing/2014/main" val="20004"/>
                    </a:ext>
                  </a:extLst>
                </a:gridCol>
              </a:tblGrid>
              <a:tr h="695739">
                <a:tc>
                  <a:txBody>
                    <a:bodyPr/>
                    <a:lstStyle/>
                    <a:p>
                      <a:pPr algn="ctr" fontAlgn="t"/>
                      <a:r>
                        <a:rPr lang="en-US" sz="1600" b="1" i="0" u="none" strike="noStrike" dirty="0">
                          <a:solidFill>
                            <a:srgbClr val="000000"/>
                          </a:solidFill>
                          <a:effectLst/>
                          <a:latin typeface="Calibri"/>
                        </a:rPr>
                        <a:t>Area and WG name</a:t>
                      </a:r>
                    </a:p>
                  </a:txBody>
                  <a:tcPr marL="13427" marR="13427" marT="13427"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1" i="0" u="none" strike="noStrike" dirty="0">
                          <a:solidFill>
                            <a:srgbClr val="000000"/>
                          </a:solidFill>
                          <a:effectLst/>
                          <a:latin typeface="Calibri"/>
                        </a:rPr>
                        <a:t>CCSDS Ref </a:t>
                      </a:r>
                      <a:r>
                        <a:rPr lang="en-US" sz="1600" b="1" i="0" u="none" strike="noStrike" dirty="0" err="1">
                          <a:solidFill>
                            <a:srgbClr val="000000"/>
                          </a:solidFill>
                          <a:effectLst/>
                          <a:latin typeface="Calibri"/>
                        </a:rPr>
                        <a:t>Nr</a:t>
                      </a:r>
                      <a:endParaRPr lang="en-US" sz="1600" b="1" i="0" u="none" strike="noStrike" dirty="0">
                        <a:solidFill>
                          <a:srgbClr val="000000"/>
                        </a:solidFill>
                        <a:effectLst/>
                        <a:latin typeface="Calibri"/>
                      </a:endParaRPr>
                    </a:p>
                  </a:txBody>
                  <a:tcPr marL="13427" marR="13427" marT="134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1" i="0" u="none" strike="noStrike" dirty="0">
                          <a:solidFill>
                            <a:srgbClr val="000000"/>
                          </a:solidFill>
                          <a:effectLst/>
                          <a:latin typeface="Calibri"/>
                        </a:rPr>
                        <a:t>Document Title</a:t>
                      </a:r>
                    </a:p>
                  </a:txBody>
                  <a:tcPr marL="13427" marR="13427" marT="134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1" i="0" u="none" strike="noStrike">
                          <a:solidFill>
                            <a:srgbClr val="000000"/>
                          </a:solidFill>
                          <a:effectLst/>
                          <a:latin typeface="Calibri"/>
                        </a:rPr>
                        <a:t>Status / Comments</a:t>
                      </a:r>
                    </a:p>
                  </a:txBody>
                  <a:tcPr marL="13427" marR="13427" marT="134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1" i="0" u="none" strike="noStrike" dirty="0">
                          <a:solidFill>
                            <a:srgbClr val="000000"/>
                          </a:solidFill>
                          <a:effectLst/>
                          <a:latin typeface="Calibri"/>
                        </a:rPr>
                        <a:t>Start and / or Target Publication Date</a:t>
                      </a:r>
                    </a:p>
                  </a:txBody>
                  <a:tcPr marL="13427" marR="13427" marT="13427"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53310">
                <a:tc>
                  <a:txBody>
                    <a:bodyPr/>
                    <a:lstStyle/>
                    <a:p>
                      <a:pPr algn="ctr" fontAlgn="t"/>
                      <a:r>
                        <a:rPr lang="en-US" sz="1600" b="0" i="0" u="none" strike="noStrike" dirty="0">
                          <a:solidFill>
                            <a:srgbClr val="FFFFFF"/>
                          </a:solidFill>
                          <a:effectLst/>
                          <a:latin typeface="Calibri" charset="0"/>
                        </a:rPr>
                        <a:t>MOIMS MP&amp;S</a:t>
                      </a:r>
                    </a:p>
                  </a:txBody>
                  <a:tcPr marL="11736" marR="11736" marT="11736"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fontAlgn="t"/>
                      <a:r>
                        <a:rPr lang="nb-NO" sz="1600" b="0" i="0" u="none" strike="noStrike" dirty="0">
                          <a:solidFill>
                            <a:srgbClr val="FFFFFF"/>
                          </a:solidFill>
                          <a:effectLst/>
                          <a:latin typeface="Calibri" charset="0"/>
                        </a:rPr>
                        <a:t>529.1-R-0</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85725" indent="0" algn="l" fontAlgn="t"/>
                      <a:r>
                        <a:rPr lang="en-US" sz="1600" b="0" i="0" u="none" strike="noStrike" dirty="0">
                          <a:solidFill>
                            <a:srgbClr val="FFFFFF"/>
                          </a:solidFill>
                          <a:effectLst/>
                          <a:latin typeface="Calibri" charset="0"/>
                        </a:rPr>
                        <a:t>Mission Operations – Mission Planning And Scheduling Services</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85725" indent="0" algn="l" fontAlgn="t">
                        <a:buFont typeface="Arial" panose="020B0604020202020204" pitchFamily="34" charset="0"/>
                        <a:buNone/>
                      </a:pPr>
                      <a:r>
                        <a:rPr lang="en-US" sz="1600" b="0" i="0" u="none" strike="noStrike" dirty="0">
                          <a:solidFill>
                            <a:srgbClr val="FFFFFF"/>
                          </a:solidFill>
                          <a:effectLst/>
                          <a:latin typeface="Calibri" charset="0"/>
                        </a:rPr>
                        <a:t>Agencies</a:t>
                      </a:r>
                      <a:r>
                        <a:rPr lang="en-US" sz="1600" b="0" i="0" u="none" strike="noStrike" baseline="0" dirty="0">
                          <a:solidFill>
                            <a:srgbClr val="FFFFFF"/>
                          </a:solidFill>
                          <a:effectLst/>
                          <a:latin typeface="Calibri" charset="0"/>
                        </a:rPr>
                        <a:t> </a:t>
                      </a:r>
                      <a:r>
                        <a:rPr lang="en-US" sz="1600" b="0" i="0" u="none" strike="noStrike" dirty="0">
                          <a:solidFill>
                            <a:srgbClr val="FFFFFF"/>
                          </a:solidFill>
                          <a:effectLst/>
                          <a:latin typeface="Calibri" charset="0"/>
                        </a:rPr>
                        <a:t>Review of the Blue Book is currently at the CESG poll</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85725" indent="0" algn="l" fontAlgn="t"/>
                      <a:r>
                        <a:rPr lang="en-GB" sz="1600" b="0" i="0" u="none" strike="noStrike" noProof="0" dirty="0">
                          <a:solidFill>
                            <a:srgbClr val="FFFFFF"/>
                          </a:solidFill>
                          <a:effectLst/>
                          <a:latin typeface="Calibri" charset="0"/>
                        </a:rPr>
                        <a:t>Start date    10/05/2017</a:t>
                      </a:r>
                      <a:br>
                        <a:rPr lang="en-GB" sz="1600" b="0" i="0" u="none" strike="noStrike" noProof="0" dirty="0">
                          <a:solidFill>
                            <a:srgbClr val="FFFFFF"/>
                          </a:solidFill>
                          <a:effectLst/>
                          <a:latin typeface="Calibri" charset="0"/>
                        </a:rPr>
                      </a:br>
                      <a:r>
                        <a:rPr lang="en-GB" sz="1600" b="0" i="0" u="none" strike="noStrike" noProof="0" dirty="0">
                          <a:solidFill>
                            <a:srgbClr val="FFFFFF"/>
                          </a:solidFill>
                          <a:effectLst/>
                          <a:latin typeface="Calibri" charset="0"/>
                        </a:rPr>
                        <a:t>End date      mid 2024</a:t>
                      </a:r>
                    </a:p>
                  </a:txBody>
                  <a:tcPr marL="11736" marR="11736" marT="11736"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3368068"/>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678444"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 Approved Project Status #1</a:t>
            </a:r>
          </a:p>
          <a:p>
            <a:pPr lvl="1" algn="ctr">
              <a:lnSpc>
                <a:spcPct val="90000"/>
              </a:lnSpc>
              <a:spcBef>
                <a:spcPts val="1600"/>
              </a:spcBef>
            </a:pPr>
            <a:r>
              <a:rPr lang="en-US" sz="2400" b="1" dirty="0">
                <a:solidFill>
                  <a:srgbClr val="0070C0"/>
                </a:solidFill>
              </a:rPr>
              <a:t>Data Archive Interoperability </a:t>
            </a:r>
            <a:endParaRPr lang="en-US" sz="2400" dirty="0">
              <a:solidFill>
                <a:srgbClr val="0070C0"/>
              </a:solidFill>
            </a:endParaRPr>
          </a:p>
        </p:txBody>
      </p:sp>
      <p:graphicFrame>
        <p:nvGraphicFramePr>
          <p:cNvPr id="2" name="Table 1">
            <a:extLst>
              <a:ext uri="{FF2B5EF4-FFF2-40B4-BE49-F238E27FC236}">
                <a16:creationId xmlns:a16="http://schemas.microsoft.com/office/drawing/2014/main" id="{AC2630B7-E922-83FC-084F-F2CBCC8F1E13}"/>
              </a:ext>
            </a:extLst>
          </p:cNvPr>
          <p:cNvGraphicFramePr>
            <a:graphicFrameLocks noGrp="1"/>
          </p:cNvGraphicFramePr>
          <p:nvPr>
            <p:extLst>
              <p:ext uri="{D42A27DB-BD31-4B8C-83A1-F6EECF244321}">
                <p14:modId xmlns:p14="http://schemas.microsoft.com/office/powerpoint/2010/main" val="2731489479"/>
              </p:ext>
            </p:extLst>
          </p:nvPr>
        </p:nvGraphicFramePr>
        <p:xfrm>
          <a:off x="326967" y="1308683"/>
          <a:ext cx="11538065" cy="5490594"/>
        </p:xfrm>
        <a:graphic>
          <a:graphicData uri="http://schemas.openxmlformats.org/drawingml/2006/table">
            <a:tbl>
              <a:tblPr/>
              <a:tblGrid>
                <a:gridCol w="1529543">
                  <a:extLst>
                    <a:ext uri="{9D8B030D-6E8A-4147-A177-3AD203B41FA5}">
                      <a16:colId xmlns:a16="http://schemas.microsoft.com/office/drawing/2014/main" val="20000"/>
                    </a:ext>
                  </a:extLst>
                </a:gridCol>
                <a:gridCol w="1200947">
                  <a:extLst>
                    <a:ext uri="{9D8B030D-6E8A-4147-A177-3AD203B41FA5}">
                      <a16:colId xmlns:a16="http://schemas.microsoft.com/office/drawing/2014/main" val="20001"/>
                    </a:ext>
                  </a:extLst>
                </a:gridCol>
                <a:gridCol w="3803313">
                  <a:extLst>
                    <a:ext uri="{9D8B030D-6E8A-4147-A177-3AD203B41FA5}">
                      <a16:colId xmlns:a16="http://schemas.microsoft.com/office/drawing/2014/main" val="20002"/>
                    </a:ext>
                  </a:extLst>
                </a:gridCol>
                <a:gridCol w="3059083">
                  <a:extLst>
                    <a:ext uri="{9D8B030D-6E8A-4147-A177-3AD203B41FA5}">
                      <a16:colId xmlns:a16="http://schemas.microsoft.com/office/drawing/2014/main" val="20003"/>
                    </a:ext>
                  </a:extLst>
                </a:gridCol>
                <a:gridCol w="1945179">
                  <a:extLst>
                    <a:ext uri="{9D8B030D-6E8A-4147-A177-3AD203B41FA5}">
                      <a16:colId xmlns:a16="http://schemas.microsoft.com/office/drawing/2014/main" val="20004"/>
                    </a:ext>
                  </a:extLst>
                </a:gridCol>
              </a:tblGrid>
              <a:tr h="568155">
                <a:tc>
                  <a:txBody>
                    <a:bodyPr/>
                    <a:lstStyle/>
                    <a:p>
                      <a:pPr algn="ctr" fontAlgn="ctr"/>
                      <a:r>
                        <a:rPr lang="en-US" sz="1400" b="0" i="0" u="none" strike="noStrike" dirty="0">
                          <a:solidFill>
                            <a:srgbClr val="000000"/>
                          </a:solidFill>
                          <a:effectLst/>
                          <a:latin typeface="Calibri"/>
                        </a:rPr>
                        <a:t>Area and WG name</a:t>
                      </a:r>
                    </a:p>
                  </a:txBody>
                  <a:tcPr marL="11858" marR="11858" marT="11858"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CCSDS Ref </a:t>
                      </a:r>
                      <a:r>
                        <a:rPr lang="en-US" sz="1400" b="0" i="0" u="none" strike="noStrike" dirty="0" err="1">
                          <a:solidFill>
                            <a:srgbClr val="000000"/>
                          </a:solidFill>
                          <a:effectLst/>
                          <a:latin typeface="Calibri"/>
                        </a:rPr>
                        <a:t>Nr</a:t>
                      </a:r>
                      <a:endParaRPr lang="en-US" sz="1400" b="0" i="0" u="none" strike="noStrike" dirty="0">
                        <a:solidFill>
                          <a:srgbClr val="000000"/>
                        </a:solidFill>
                        <a:effectLst/>
                        <a:latin typeface="Calibri"/>
                      </a:endParaRP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Document Title</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Status / Comments</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Start and / or Target Publication Date</a:t>
                      </a: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9074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FFFF"/>
                          </a:solidFill>
                          <a:effectLst/>
                          <a:latin typeface="Calibri"/>
                        </a:rPr>
                        <a:t>MOIMS DAI</a:t>
                      </a:r>
                    </a:p>
                  </a:txBody>
                  <a:tcPr marL="9891" marR="9891" marT="989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400" b="0" i="0" u="none" strike="noStrike" dirty="0">
                          <a:solidFill>
                            <a:srgbClr val="FFFFFF"/>
                          </a:solidFill>
                          <a:effectLst/>
                          <a:latin typeface="Calibri" panose="020F0502020204030204" pitchFamily="34" charset="0"/>
                        </a:rPr>
                        <a:t>653.0</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400" b="0" i="0" u="none" strike="noStrike" dirty="0">
                          <a:solidFill>
                            <a:srgbClr val="FFFFFF"/>
                          </a:solidFill>
                          <a:effectLst/>
                          <a:latin typeface="Calibri" panose="020F0502020204030204" pitchFamily="34" charset="0"/>
                        </a:rPr>
                        <a:t>Information Preparation to Enable Long Term Use</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ctr"/>
                      <a:r>
                        <a:rPr lang="en-US" sz="1400" b="0" i="0" u="none" strike="noStrike" kern="1200" dirty="0">
                          <a:solidFill>
                            <a:srgbClr val="FFFFFF"/>
                          </a:solidFill>
                          <a:effectLst/>
                          <a:latin typeface="Calibri"/>
                          <a:ea typeface="+mn-ea"/>
                          <a:cs typeface="+mn-cs"/>
                        </a:rPr>
                        <a:t>CCSDS cycle completed, ongoing ISO Review</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ctr"/>
                      <a:r>
                        <a:rPr lang="en-US" sz="1400" b="0" i="0" u="none" strike="noStrike" dirty="0">
                          <a:solidFill>
                            <a:srgbClr val="FFFFFF"/>
                          </a:solidFill>
                          <a:effectLst/>
                          <a:latin typeface="Calibri"/>
                        </a:rPr>
                        <a:t>31 Dec 2023</a:t>
                      </a: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3476613270"/>
                  </a:ext>
                </a:extLst>
              </a:tr>
              <a:tr h="69074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FFFF"/>
                          </a:solidFill>
                          <a:effectLst/>
                          <a:latin typeface="Calibri"/>
                        </a:rPr>
                        <a:t>MOIMS DAI</a:t>
                      </a:r>
                    </a:p>
                  </a:txBody>
                  <a:tcPr marL="9891" marR="9891" marT="989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400" b="0" i="0" u="none" strike="noStrike" dirty="0">
                          <a:solidFill>
                            <a:srgbClr val="FFFFFF"/>
                          </a:solidFill>
                          <a:effectLst/>
                          <a:latin typeface="Calibri" panose="020F0502020204030204" pitchFamily="34" charset="0"/>
                        </a:rPr>
                        <a:t>650.0</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400" b="0" i="0" u="none" strike="noStrike" dirty="0">
                          <a:solidFill>
                            <a:srgbClr val="FFFFFF"/>
                          </a:solidFill>
                          <a:effectLst/>
                          <a:latin typeface="Calibri" panose="020F0502020204030204" pitchFamily="34" charset="0"/>
                        </a:rPr>
                        <a:t>Reference Model for an Open Archival Information System (OAIS) - 5 year review </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ctr"/>
                      <a:r>
                        <a:rPr lang="en-US" sz="1400" b="0" i="0" u="none" strike="noStrike" kern="1200" dirty="0">
                          <a:solidFill>
                            <a:srgbClr val="FFFFFF"/>
                          </a:solidFill>
                          <a:effectLst/>
                          <a:latin typeface="Calibri"/>
                          <a:ea typeface="+mn-ea"/>
                          <a:cs typeface="+mn-cs"/>
                        </a:rPr>
                        <a:t>CCSDS cycle completed, ongoing ISO Review</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ctr"/>
                      <a:r>
                        <a:rPr lang="en-US" sz="1400" b="0" i="0" u="none" strike="noStrike" dirty="0">
                          <a:solidFill>
                            <a:srgbClr val="FFFFFF"/>
                          </a:solidFill>
                          <a:effectLst/>
                          <a:latin typeface="Calibri"/>
                        </a:rPr>
                        <a:t>17 Jan 2024</a:t>
                      </a: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10002"/>
                  </a:ext>
                </a:extLst>
              </a:tr>
              <a:tr h="876783">
                <a:tc>
                  <a:txBody>
                    <a:bodyPr/>
                    <a:lstStyle/>
                    <a:p>
                      <a:pPr algn="ctr" fontAlgn="ctr"/>
                      <a:r>
                        <a:rPr lang="en-US" sz="1400" b="0" i="0" u="none" strike="noStrike" dirty="0">
                          <a:solidFill>
                            <a:srgbClr val="FFFFFF"/>
                          </a:solidFill>
                          <a:effectLst/>
                          <a:latin typeface="Calibri"/>
                        </a:rPr>
                        <a:t>MOIMS DAI</a:t>
                      </a:r>
                    </a:p>
                  </a:txBody>
                  <a:tcPr marL="11858" marR="11858" marT="11858"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400" b="0" i="0" u="none" strike="noStrike" dirty="0">
                          <a:solidFill>
                            <a:srgbClr val="FFFFFF"/>
                          </a:solidFill>
                          <a:effectLst/>
                          <a:latin typeface="Calibri" panose="020F0502020204030204" pitchFamily="34" charset="0"/>
                        </a:rPr>
                        <a:t>652.0</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400" b="0" i="0" u="none" strike="noStrike" dirty="0">
                          <a:solidFill>
                            <a:srgbClr val="FFFFFF"/>
                          </a:solidFill>
                          <a:effectLst/>
                          <a:latin typeface="Calibri" panose="020F0502020204030204" pitchFamily="34" charset="0"/>
                        </a:rPr>
                        <a:t>Guidelines for Bodies Providing Audit and Certification of Candidate Trustworthy Digital Repositories. (ISO 16919) - 5 year review</a:t>
                      </a:r>
                      <a:endParaRPr lang="it-IT" sz="1400" b="0" i="0" u="none" strike="noStrike" dirty="0">
                        <a:solidFill>
                          <a:srgbClr val="FFFFFF"/>
                        </a:solidFill>
                        <a:effectLst/>
                        <a:latin typeface="Calibri" panose="020F0502020204030204" pitchFamily="34" charset="0"/>
                      </a:endParaRP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ctr"/>
                      <a:r>
                        <a:rPr lang="en-US" sz="1400" b="0" i="0" u="none" strike="noStrike" kern="1200" dirty="0">
                          <a:solidFill>
                            <a:srgbClr val="FFFFFF"/>
                          </a:solidFill>
                          <a:effectLst/>
                          <a:latin typeface="Calibri"/>
                          <a:ea typeface="+mn-ea"/>
                          <a:cs typeface="+mn-cs"/>
                        </a:rPr>
                        <a:t>CCSDS cycle completed, ongoing ISO Review</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ctr"/>
                      <a:r>
                        <a:rPr lang="en-US" sz="1400" b="0" i="0" u="none" strike="noStrike" dirty="0">
                          <a:solidFill>
                            <a:srgbClr val="FFFFFF"/>
                          </a:solidFill>
                          <a:effectLst/>
                          <a:latin typeface="+mn-lt"/>
                        </a:rPr>
                        <a:t>11 March 2024</a:t>
                      </a:r>
                      <a:endParaRPr lang="en-US" sz="1400" b="0" i="0" u="none" strike="noStrike" dirty="0">
                        <a:solidFill>
                          <a:srgbClr val="FFFFFF"/>
                        </a:solidFill>
                        <a:effectLst/>
                        <a:latin typeface="Calibri"/>
                      </a:endParaRP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4058410620"/>
                  </a:ext>
                </a:extLst>
              </a:tr>
              <a:tr h="876783">
                <a:tc>
                  <a:txBody>
                    <a:bodyPr/>
                    <a:lstStyle/>
                    <a:p>
                      <a:pPr marL="0" algn="ctr" defTabSz="914400" rtl="0" eaLnBrk="1" fontAlgn="ctr" latinLnBrk="0" hangingPunct="1"/>
                      <a:r>
                        <a:rPr lang="en-US" sz="1400" b="0" i="0" u="none" strike="noStrike" kern="1200" dirty="0">
                          <a:solidFill>
                            <a:srgbClr val="FFFFFF"/>
                          </a:solidFill>
                          <a:effectLst/>
                          <a:latin typeface="Calibri"/>
                          <a:ea typeface="+mn-ea"/>
                          <a:cs typeface="+mn-cs"/>
                        </a:rPr>
                        <a:t>MOIMS DAI</a:t>
                      </a:r>
                    </a:p>
                  </a:txBody>
                  <a:tcPr marL="11858" marR="11858" marT="11858"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FFFFFF"/>
                          </a:solidFill>
                          <a:effectLst/>
                          <a:latin typeface="Calibri" panose="020F0502020204030204" pitchFamily="34" charset="0"/>
                        </a:rPr>
                        <a:t>652.1</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400" b="0" i="0" u="none" strike="noStrike" dirty="0">
                          <a:solidFill>
                            <a:srgbClr val="FFFFFF"/>
                          </a:solidFill>
                          <a:effectLst/>
                          <a:latin typeface="Calibri" panose="020F0502020204030204" pitchFamily="34" charset="0"/>
                        </a:rPr>
                        <a:t>Audit and Certification of Trustworthy Digital Repositories. (ISO 16363) - 5 year review</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ctr"/>
                      <a:r>
                        <a:rPr lang="en-US" sz="1400" b="0" i="0" u="none" strike="noStrike" kern="1200" dirty="0">
                          <a:solidFill>
                            <a:srgbClr val="FFFFFF"/>
                          </a:solidFill>
                          <a:effectLst/>
                          <a:latin typeface="Calibri"/>
                          <a:ea typeface="+mn-ea"/>
                          <a:cs typeface="+mn-cs"/>
                        </a:rPr>
                        <a:t>CCSDS cycle completed, ongoing ISO Review</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ctr"/>
                      <a:r>
                        <a:rPr lang="en-US" sz="1400" b="0" i="0" u="none" strike="noStrike" dirty="0">
                          <a:solidFill>
                            <a:srgbClr val="FFFFFF"/>
                          </a:solidFill>
                          <a:effectLst/>
                          <a:latin typeface="+mn-lt"/>
                        </a:rPr>
                        <a:t>11 March 2024</a:t>
                      </a:r>
                      <a:endParaRPr lang="en-US" sz="1400" b="0" i="0" u="none" strike="noStrike" dirty="0">
                        <a:solidFill>
                          <a:srgbClr val="FFFFFF"/>
                        </a:solidFill>
                        <a:effectLst/>
                        <a:latin typeface="Calibri"/>
                      </a:endParaRP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1562944334"/>
                  </a:ext>
                </a:extLst>
              </a:tr>
              <a:tr h="751497">
                <a:tc>
                  <a:txBody>
                    <a:bodyPr/>
                    <a:lstStyle/>
                    <a:p>
                      <a:pPr marL="0" algn="ctr" defTabSz="914400" rtl="0" eaLnBrk="1" fontAlgn="ctr" latinLnBrk="0" hangingPunct="1"/>
                      <a:r>
                        <a:rPr lang="en-US" sz="1400" b="0" i="0" u="none" strike="noStrike" kern="1200" dirty="0">
                          <a:solidFill>
                            <a:srgbClr val="FFFFFF"/>
                          </a:solidFill>
                          <a:effectLst/>
                          <a:latin typeface="Calibri"/>
                          <a:ea typeface="+mn-ea"/>
                          <a:cs typeface="+mn-cs"/>
                        </a:rPr>
                        <a:t>MOIMS DAI</a:t>
                      </a:r>
                    </a:p>
                  </a:txBody>
                  <a:tcPr marL="9891" marR="9891" marT="989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t"/>
                      <a:r>
                        <a:rPr lang="en-US" sz="1400" b="0" i="0" u="none" strike="noStrike" dirty="0">
                          <a:solidFill>
                            <a:srgbClr val="FFFFFF"/>
                          </a:solidFill>
                          <a:effectLst/>
                          <a:latin typeface="Calibri" panose="020F0502020204030204" pitchFamily="34" charset="0"/>
                        </a:rPr>
                        <a:t>671.0</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FFFF"/>
                          </a:solidFill>
                          <a:effectLst/>
                          <a:latin typeface="Calibri"/>
                        </a:rPr>
                        <a:t>OAIS-Interoperability Framework (OAIS) – Core Specification</a:t>
                      </a:r>
                    </a:p>
                  </a:txBody>
                  <a:tcPr marL="9891" marR="9891" marT="98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ctr"/>
                      <a:r>
                        <a:rPr lang="en-US" sz="1400" b="0" i="0" u="none" strike="noStrike" dirty="0">
                          <a:solidFill>
                            <a:srgbClr val="FFFFFF"/>
                          </a:solidFill>
                          <a:effectLst/>
                          <a:latin typeface="Calibri"/>
                        </a:rPr>
                        <a:t>Good Progress developing information model and interfaces</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ctr"/>
                      <a:r>
                        <a:rPr lang="en-US" sz="1400" b="0" i="0" u="none" strike="noStrike" dirty="0">
                          <a:solidFill>
                            <a:srgbClr val="FFFFFF"/>
                          </a:solidFill>
                          <a:effectLst/>
                          <a:latin typeface="Calibri"/>
                        </a:rPr>
                        <a:t>Start Date: 31 Jul 2017</a:t>
                      </a:r>
                    </a:p>
                    <a:p>
                      <a:pPr algn="ctr" fontAlgn="ctr"/>
                      <a:r>
                        <a:rPr lang="en-US" sz="1400" b="0" i="0" u="none" strike="noStrike" dirty="0">
                          <a:solidFill>
                            <a:srgbClr val="FFFFFF"/>
                          </a:solidFill>
                          <a:effectLst/>
                          <a:latin typeface="Calibri"/>
                        </a:rPr>
                        <a:t>End Date: 08 Dec 2025</a:t>
                      </a: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extLst>
                  <a:ext uri="{0D108BD9-81ED-4DB2-BD59-A6C34878D82A}">
                    <a16:rowId xmlns:a16="http://schemas.microsoft.com/office/drawing/2014/main" val="2832284085"/>
                  </a:ext>
                </a:extLst>
              </a:tr>
              <a:tr h="517943">
                <a:tc>
                  <a:txBody>
                    <a:bodyPr/>
                    <a:lstStyle/>
                    <a:p>
                      <a:pPr marL="0" algn="ctr" defTabSz="914400" rtl="0" eaLnBrk="1" fontAlgn="ctr" latinLnBrk="0" hangingPunct="1"/>
                      <a:r>
                        <a:rPr lang="en-US" sz="1400" b="0" i="0" u="none" strike="noStrike" kern="1200" dirty="0">
                          <a:solidFill>
                            <a:srgbClr val="FFFFFF"/>
                          </a:solidFill>
                          <a:effectLst/>
                          <a:latin typeface="Calibri"/>
                          <a:ea typeface="+mn-ea"/>
                          <a:cs typeface="+mn-cs"/>
                        </a:rPr>
                        <a:t>MOIMS DAI</a:t>
                      </a:r>
                    </a:p>
                  </a:txBody>
                  <a:tcPr marL="11858" marR="11858" marT="11858"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marL="0" algn="ctr" defTabSz="914400" rtl="0" eaLnBrk="1" fontAlgn="ctr" latinLnBrk="0" hangingPunct="1"/>
                      <a:r>
                        <a:rPr lang="en-US" sz="1400" b="0" i="0" u="none" strike="noStrike" kern="1200" dirty="0">
                          <a:solidFill>
                            <a:srgbClr val="FFFFFF"/>
                          </a:solidFill>
                          <a:effectLst/>
                          <a:latin typeface="Calibri"/>
                          <a:ea typeface="+mn-ea"/>
                          <a:cs typeface="+mn-cs"/>
                        </a:rPr>
                        <a:t>671.</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rgbClr val="FFFFFF"/>
                          </a:solidFill>
                          <a:effectLst/>
                          <a:latin typeface="Calibri"/>
                          <a:ea typeface="+mn-ea"/>
                          <a:cs typeface="+mn-cs"/>
                        </a:rPr>
                        <a:t>OAIS-Interoperability Framework (OAIS) – Architecture Description</a:t>
                      </a:r>
                    </a:p>
                  </a:txBody>
                  <a:tcPr marL="9891" marR="9891" marT="98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marL="0" algn="ctr" defTabSz="914400" rtl="0" eaLnBrk="1" fontAlgn="ctr" latinLnBrk="0" hangingPunct="1"/>
                      <a:r>
                        <a:rPr lang="en-US" sz="1400" b="0" i="0" u="none" strike="noStrike" kern="1200" dirty="0">
                          <a:solidFill>
                            <a:srgbClr val="FFFFFF"/>
                          </a:solidFill>
                          <a:effectLst/>
                          <a:latin typeface="Calibri"/>
                          <a:ea typeface="+mn-ea"/>
                          <a:cs typeface="+mn-cs"/>
                        </a:rPr>
                        <a:t>Good Progress developing information model and interfaces</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marL="0" algn="ctr" defTabSz="914400" rtl="0" eaLnBrk="1" fontAlgn="ctr" latinLnBrk="0" hangingPunct="1"/>
                      <a:r>
                        <a:rPr lang="en-US" sz="1400" b="0" i="0" u="none" strike="noStrike" kern="1200" dirty="0">
                          <a:solidFill>
                            <a:srgbClr val="FFFFFF"/>
                          </a:solidFill>
                          <a:effectLst/>
                          <a:latin typeface="Calibri"/>
                          <a:ea typeface="+mn-ea"/>
                          <a:cs typeface="+mn-cs"/>
                        </a:rPr>
                        <a:t>Start Date: 31 Jul 2017</a:t>
                      </a:r>
                    </a:p>
                    <a:p>
                      <a:pPr marL="0" algn="ctr" defTabSz="914400" rtl="0" eaLnBrk="1" fontAlgn="ctr" latinLnBrk="0" hangingPunct="1"/>
                      <a:r>
                        <a:rPr lang="en-US" sz="1400" b="0" i="0" u="none" strike="noStrike" kern="1200" dirty="0">
                          <a:solidFill>
                            <a:srgbClr val="FFFFFF"/>
                          </a:solidFill>
                          <a:effectLst/>
                          <a:latin typeface="Calibri"/>
                          <a:ea typeface="+mn-ea"/>
                          <a:cs typeface="+mn-cs"/>
                        </a:rPr>
                        <a:t>End Date: 08 Dec 2025</a:t>
                      </a: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2176647323"/>
                  </a:ext>
                </a:extLst>
              </a:tr>
              <a:tr h="517943">
                <a:tc>
                  <a:txBody>
                    <a:bodyPr/>
                    <a:lstStyle/>
                    <a:p>
                      <a:pPr algn="ctr" fontAlgn="ctr"/>
                      <a:r>
                        <a:rPr lang="en-US" sz="1400" b="0" i="0" u="none" strike="noStrike" dirty="0">
                          <a:solidFill>
                            <a:srgbClr val="FFFFFF"/>
                          </a:solidFill>
                          <a:effectLst/>
                          <a:latin typeface="Calibri"/>
                        </a:rPr>
                        <a:t>MOIMS DAI</a:t>
                      </a:r>
                    </a:p>
                  </a:txBody>
                  <a:tcPr marL="11858" marR="11858" marT="11858"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US" sz="1400" b="0" i="0" u="none" strike="noStrike" dirty="0">
                          <a:solidFill>
                            <a:srgbClr val="FFFFFF"/>
                          </a:solidFill>
                          <a:effectLst/>
                          <a:latin typeface="Calibri" panose="020F0502020204030204" pitchFamily="34" charset="0"/>
                        </a:rPr>
                        <a:t>671</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FFFF"/>
                          </a:solidFill>
                          <a:effectLst/>
                          <a:latin typeface="Calibri"/>
                        </a:rPr>
                        <a:t>OAIS-Interoperability Framework (OAIS) – Concept and Use Cases</a:t>
                      </a:r>
                    </a:p>
                  </a:txBody>
                  <a:tcPr marL="9891" marR="9891" marT="98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400" b="0" i="0" u="none" strike="noStrike" dirty="0">
                          <a:solidFill>
                            <a:srgbClr val="FFFFFF"/>
                          </a:solidFill>
                          <a:effectLst/>
                          <a:latin typeface="Calibri"/>
                        </a:rPr>
                        <a:t>Good Progress developing information model and interfaces</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400" b="0" i="0" u="none" strike="noStrike" dirty="0">
                          <a:solidFill>
                            <a:srgbClr val="FFFFFF"/>
                          </a:solidFill>
                          <a:effectLst/>
                          <a:latin typeface="Calibri"/>
                        </a:rPr>
                        <a:t>Start Date: 31 Jul 2017</a:t>
                      </a:r>
                    </a:p>
                    <a:p>
                      <a:pPr algn="ctr" fontAlgn="ctr"/>
                      <a:r>
                        <a:rPr lang="en-US" sz="1400" b="0" i="0" u="none" strike="noStrike" dirty="0">
                          <a:solidFill>
                            <a:srgbClr val="FFFFFF"/>
                          </a:solidFill>
                          <a:effectLst/>
                          <a:latin typeface="Calibri"/>
                        </a:rPr>
                        <a:t>End Date: 08 Dec 2025</a:t>
                      </a: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73941834"/>
                  </a:ext>
                </a:extLst>
              </a:tr>
            </a:tbl>
          </a:graphicData>
        </a:graphic>
      </p:graphicFrame>
    </p:spTree>
    <p:extLst>
      <p:ext uri="{BB962C8B-B14F-4D97-AF65-F5344CB8AC3E}">
        <p14:creationId xmlns:p14="http://schemas.microsoft.com/office/powerpoint/2010/main" val="278738395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4920C-FEF8-4521-A00F-4BD62450D4AE}"/>
              </a:ext>
            </a:extLst>
          </p:cNvPr>
          <p:cNvSpPr>
            <a:spLocks noGrp="1"/>
          </p:cNvSpPr>
          <p:nvPr>
            <p:ph type="title"/>
          </p:nvPr>
        </p:nvSpPr>
        <p:spPr>
          <a:xfrm>
            <a:off x="1981200" y="150813"/>
            <a:ext cx="8229600" cy="792162"/>
          </a:xfrm>
        </p:spPr>
        <p:txBody>
          <a:bodyPr/>
          <a:lstStyle/>
          <a:p>
            <a:pPr>
              <a:defRPr/>
            </a:pPr>
            <a:r>
              <a:rPr lang="en-US" sz="2800" dirty="0">
                <a:effectLst>
                  <a:outerShdw blurRad="38100" dist="38100" dir="2700000" algn="tl">
                    <a:srgbClr val="C0C0C0"/>
                  </a:outerShdw>
                </a:effectLst>
              </a:rPr>
              <a:t>MOIMS Area Report - </a:t>
            </a:r>
            <a:r>
              <a:rPr lang="en-GB" sz="2000" dirty="0">
                <a:latin typeface="Calibri" pitchFamily="34" charset="0"/>
              </a:rPr>
              <a:t>B. </a:t>
            </a:r>
            <a:r>
              <a:rPr lang="en-GB" sz="2000" u="sng" dirty="0">
                <a:latin typeface="Calibri" pitchFamily="34" charset="0"/>
              </a:rPr>
              <a:t>Meeting Demographics</a:t>
            </a:r>
            <a:endParaRPr lang="en-US" sz="2000" dirty="0"/>
          </a:p>
        </p:txBody>
      </p:sp>
      <p:sp>
        <p:nvSpPr>
          <p:cNvPr id="4" name="Oval 3"/>
          <p:cNvSpPr/>
          <p:nvPr/>
        </p:nvSpPr>
        <p:spPr bwMode="auto">
          <a:xfrm>
            <a:off x="198340" y="1997765"/>
            <a:ext cx="3180964" cy="3076968"/>
          </a:xfrm>
          <a:prstGeom prst="ellipse">
            <a:avLst/>
          </a:prstGeom>
          <a:solidFill>
            <a:srgbClr val="FFFF00"/>
          </a:solidFill>
          <a:ln w="38100"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lnSpc>
                <a:spcPct val="90000"/>
              </a:lnSpc>
              <a:spcBef>
                <a:spcPct val="0"/>
              </a:spcBef>
              <a:spcAft>
                <a:spcPct val="10000"/>
              </a:spcAft>
              <a:buSzPct val="125000"/>
            </a:pPr>
            <a:r>
              <a:rPr lang="en-US" sz="2200" b="1" dirty="0">
                <a:solidFill>
                  <a:schemeClr val="accent2"/>
                </a:solidFill>
                <a:latin typeface="Arial" charset="0"/>
              </a:rPr>
              <a:t>Hybrid Meetings: Physical &amp; Remote Participants</a:t>
            </a:r>
          </a:p>
        </p:txBody>
      </p:sp>
      <p:graphicFrame>
        <p:nvGraphicFramePr>
          <p:cNvPr id="7" name="Table 6">
            <a:extLst>
              <a:ext uri="{FF2B5EF4-FFF2-40B4-BE49-F238E27FC236}">
                <a16:creationId xmlns:a16="http://schemas.microsoft.com/office/drawing/2014/main" id="{BC2A45BC-E9CD-4117-9530-667DE5B08CFB}"/>
              </a:ext>
            </a:extLst>
          </p:cNvPr>
          <p:cNvGraphicFramePr>
            <a:graphicFrameLocks noGrp="1"/>
          </p:cNvGraphicFramePr>
          <p:nvPr>
            <p:extLst>
              <p:ext uri="{D42A27DB-BD31-4B8C-83A1-F6EECF244321}">
                <p14:modId xmlns:p14="http://schemas.microsoft.com/office/powerpoint/2010/main" val="449854751"/>
              </p:ext>
            </p:extLst>
          </p:nvPr>
        </p:nvGraphicFramePr>
        <p:xfrm>
          <a:off x="4133704" y="892698"/>
          <a:ext cx="5443790" cy="4707900"/>
        </p:xfrm>
        <a:graphic>
          <a:graphicData uri="http://schemas.openxmlformats.org/drawingml/2006/table">
            <a:tbl>
              <a:tblPr bandRow="1">
                <a:tableStyleId>{5C22544A-7EE6-4342-B048-85BDC9FD1C3A}</a:tableStyleId>
              </a:tblPr>
              <a:tblGrid>
                <a:gridCol w="1361926">
                  <a:extLst>
                    <a:ext uri="{9D8B030D-6E8A-4147-A177-3AD203B41FA5}">
                      <a16:colId xmlns:a16="http://schemas.microsoft.com/office/drawing/2014/main" val="2854539185"/>
                    </a:ext>
                  </a:extLst>
                </a:gridCol>
                <a:gridCol w="689610">
                  <a:extLst>
                    <a:ext uri="{9D8B030D-6E8A-4147-A177-3AD203B41FA5}">
                      <a16:colId xmlns:a16="http://schemas.microsoft.com/office/drawing/2014/main" val="3225406022"/>
                    </a:ext>
                  </a:extLst>
                </a:gridCol>
                <a:gridCol w="1131888">
                  <a:extLst>
                    <a:ext uri="{9D8B030D-6E8A-4147-A177-3AD203B41FA5}">
                      <a16:colId xmlns:a16="http://schemas.microsoft.com/office/drawing/2014/main" val="4176222710"/>
                    </a:ext>
                  </a:extLst>
                </a:gridCol>
                <a:gridCol w="1130183">
                  <a:extLst>
                    <a:ext uri="{9D8B030D-6E8A-4147-A177-3AD203B41FA5}">
                      <a16:colId xmlns:a16="http://schemas.microsoft.com/office/drawing/2014/main" val="3159220401"/>
                    </a:ext>
                  </a:extLst>
                </a:gridCol>
                <a:gridCol w="1130183">
                  <a:extLst>
                    <a:ext uri="{9D8B030D-6E8A-4147-A177-3AD203B41FA5}">
                      <a16:colId xmlns:a16="http://schemas.microsoft.com/office/drawing/2014/main" val="3379088160"/>
                    </a:ext>
                  </a:extLst>
                </a:gridCol>
              </a:tblGrid>
              <a:tr h="1452019">
                <a:tc>
                  <a:txBody>
                    <a:bodyPr/>
                    <a:lstStyle/>
                    <a:p>
                      <a:pPr algn="l" fontAlgn="b"/>
                      <a:r>
                        <a:rPr lang="en-US" sz="1400" b="1" u="none" strike="noStrike" dirty="0">
                          <a:effectLst/>
                          <a:latin typeface="+mj-lt"/>
                        </a:rPr>
                        <a:t>Agency</a:t>
                      </a:r>
                      <a:endParaRPr lang="en-US" sz="1400" b="1" i="0" u="none" strike="noStrike" dirty="0">
                        <a:solidFill>
                          <a:srgbClr val="000000"/>
                        </a:solidFill>
                        <a:effectLst/>
                        <a:latin typeface="+mj-lt"/>
                      </a:endParaRPr>
                    </a:p>
                  </a:txBody>
                  <a:tcPr marL="6902" marR="6902" marT="6903" marB="0" anchor="b">
                    <a:solidFill>
                      <a:schemeClr val="accent5">
                        <a:lumMod val="90000"/>
                      </a:schemeClr>
                    </a:solidFill>
                  </a:tcPr>
                </a:tc>
                <a:tc>
                  <a:txBody>
                    <a:bodyPr/>
                    <a:lstStyle/>
                    <a:p>
                      <a:pPr algn="ctr" fontAlgn="b"/>
                      <a:r>
                        <a:rPr lang="en-US" sz="1100" b="1" i="0" u="none" strike="noStrike" dirty="0">
                          <a:solidFill>
                            <a:schemeClr val="tx1"/>
                          </a:solidFill>
                          <a:effectLst/>
                          <a:latin typeface="+mj-lt"/>
                        </a:rPr>
                        <a:t>Data Archive Interoperability Working Group</a:t>
                      </a:r>
                    </a:p>
                    <a:p>
                      <a:pPr algn="ctr" fontAlgn="b"/>
                      <a:r>
                        <a:rPr lang="en-US" sz="1100" b="1" i="0" u="none" strike="noStrike" dirty="0">
                          <a:solidFill>
                            <a:schemeClr val="tx1"/>
                          </a:solidFill>
                          <a:effectLst/>
                          <a:latin typeface="+mj-lt"/>
                        </a:rPr>
                        <a:t>(MOIMS-DAI)</a:t>
                      </a:r>
                    </a:p>
                  </a:txBody>
                  <a:tcPr marL="9525" marR="9525" marT="9525" marB="0" vert="vert270" anchor="b">
                    <a:solidFill>
                      <a:schemeClr val="accent5">
                        <a:lumMod val="90000"/>
                      </a:schemeClr>
                    </a:solidFill>
                  </a:tcPr>
                </a:tc>
                <a:tc>
                  <a:txBody>
                    <a:bodyPr/>
                    <a:lstStyle/>
                    <a:p>
                      <a:pPr algn="ctr" fontAlgn="b"/>
                      <a:r>
                        <a:rPr lang="en-GB" sz="1100" b="1" i="0" u="none" strike="noStrike" dirty="0">
                          <a:solidFill>
                            <a:schemeClr val="tx1"/>
                          </a:solidFill>
                          <a:effectLst/>
                          <a:latin typeface="+mj-lt"/>
                        </a:rPr>
                        <a:t>Navigation Working Group</a:t>
                      </a:r>
                    </a:p>
                    <a:p>
                      <a:pPr algn="ctr" fontAlgn="b"/>
                      <a:r>
                        <a:rPr lang="en-GB" sz="1100" b="1" i="0" u="none" strike="noStrike" dirty="0">
                          <a:solidFill>
                            <a:schemeClr val="tx1"/>
                          </a:solidFill>
                          <a:effectLst/>
                          <a:latin typeface="+mj-lt"/>
                        </a:rPr>
                        <a:t>(MOIMS-NAV)</a:t>
                      </a:r>
                      <a:endParaRPr lang="en-US" sz="1100" b="1" i="0" u="none" strike="noStrike" dirty="0">
                        <a:solidFill>
                          <a:schemeClr val="tx1"/>
                        </a:solidFill>
                        <a:effectLst/>
                        <a:latin typeface="+mj-lt"/>
                      </a:endParaRPr>
                    </a:p>
                  </a:txBody>
                  <a:tcPr marL="9525" marR="9525" marT="9525" marB="0" vert="vert270" anchor="b">
                    <a:solidFill>
                      <a:schemeClr val="accent5">
                        <a:lumMod val="90000"/>
                      </a:schemeClr>
                    </a:solidFill>
                  </a:tcPr>
                </a:tc>
                <a:tc>
                  <a:txBody>
                    <a:bodyPr/>
                    <a:lstStyle/>
                    <a:p>
                      <a:pPr algn="ctr" fontAlgn="b"/>
                      <a:r>
                        <a:rPr lang="en-GB" sz="1100" b="1" i="0" u="none" strike="noStrike" dirty="0">
                          <a:solidFill>
                            <a:schemeClr val="tx1"/>
                          </a:solidFill>
                          <a:effectLst/>
                          <a:latin typeface="+mj-lt"/>
                        </a:rPr>
                        <a:t>Spacecraft Monitor and Control Working Group</a:t>
                      </a:r>
                    </a:p>
                    <a:p>
                      <a:pPr algn="ctr" fontAlgn="b"/>
                      <a:r>
                        <a:rPr lang="en-GB" sz="1100" b="1" i="0" u="none" strike="noStrike" dirty="0">
                          <a:solidFill>
                            <a:schemeClr val="tx1"/>
                          </a:solidFill>
                          <a:effectLst/>
                          <a:latin typeface="+mj-lt"/>
                        </a:rPr>
                        <a:t>(MOIMS-SM&amp;C)</a:t>
                      </a:r>
                      <a:endParaRPr lang="en-US" sz="1100" b="1" i="0" u="none" strike="noStrike" dirty="0">
                        <a:solidFill>
                          <a:schemeClr val="tx1"/>
                        </a:solidFill>
                        <a:effectLst/>
                        <a:latin typeface="+mj-lt"/>
                      </a:endParaRPr>
                    </a:p>
                  </a:txBody>
                  <a:tcPr marL="9525" marR="9525" marT="9525" marB="0" vert="vert270" anchor="b">
                    <a:solidFill>
                      <a:schemeClr val="accent5">
                        <a:lumMod val="90000"/>
                      </a:schemeClr>
                    </a:solidFill>
                  </a:tcPr>
                </a:tc>
                <a:tc>
                  <a:txBody>
                    <a:bodyPr/>
                    <a:lstStyle/>
                    <a:p>
                      <a:pPr algn="ctr" fontAlgn="b"/>
                      <a:r>
                        <a:rPr lang="en-GB" sz="1100" b="1" i="0" u="none" strike="noStrike" dirty="0">
                          <a:solidFill>
                            <a:schemeClr val="tx1"/>
                          </a:solidFill>
                          <a:effectLst/>
                          <a:latin typeface="+mj-lt"/>
                        </a:rPr>
                        <a:t>	</a:t>
                      </a:r>
                    </a:p>
                    <a:p>
                      <a:pPr algn="ctr" fontAlgn="b"/>
                      <a:r>
                        <a:rPr lang="en-GB" sz="1100" b="1" i="0" u="none" strike="noStrike" dirty="0">
                          <a:solidFill>
                            <a:schemeClr val="tx1"/>
                          </a:solidFill>
                          <a:effectLst/>
                          <a:latin typeface="+mj-lt"/>
                        </a:rPr>
                        <a:t>Mission Planning &amp; Scheduling Working Group</a:t>
                      </a:r>
                    </a:p>
                    <a:p>
                      <a:pPr algn="ctr" fontAlgn="b"/>
                      <a:r>
                        <a:rPr lang="en-GB" sz="1100" b="1" i="0" u="none" strike="noStrike" dirty="0">
                          <a:solidFill>
                            <a:schemeClr val="tx1"/>
                          </a:solidFill>
                          <a:effectLst/>
                          <a:latin typeface="+mj-lt"/>
                        </a:rPr>
                        <a:t>(MOIMS-MP)</a:t>
                      </a:r>
                      <a:endParaRPr lang="en-US" sz="1100" b="1" i="0" u="none" strike="noStrike" dirty="0">
                        <a:solidFill>
                          <a:schemeClr val="tx1"/>
                        </a:solidFill>
                        <a:effectLst/>
                        <a:latin typeface="+mj-lt"/>
                      </a:endParaRPr>
                    </a:p>
                  </a:txBody>
                  <a:tcPr marL="9525" marR="9525" marT="9525" marB="0" vert="vert270" anchor="b">
                    <a:solidFill>
                      <a:schemeClr val="accent5">
                        <a:lumMod val="90000"/>
                      </a:schemeClr>
                    </a:solidFill>
                  </a:tcPr>
                </a:tc>
                <a:extLst>
                  <a:ext uri="{0D108BD9-81ED-4DB2-BD59-A6C34878D82A}">
                    <a16:rowId xmlns:a16="http://schemas.microsoft.com/office/drawing/2014/main" val="1109859938"/>
                  </a:ext>
                </a:extLst>
              </a:tr>
              <a:tr h="265447">
                <a:tc>
                  <a:txBody>
                    <a:bodyPr/>
                    <a:lstStyle/>
                    <a:p>
                      <a:pPr algn="l" fontAlgn="t"/>
                      <a:r>
                        <a:rPr lang="en-US" sz="1400" b="1" i="0" u="none" strike="noStrike" dirty="0">
                          <a:solidFill>
                            <a:schemeClr val="tx1"/>
                          </a:solidFill>
                          <a:effectLst/>
                          <a:latin typeface="+mj-lt"/>
                        </a:rPr>
                        <a:t>CNES</a:t>
                      </a:r>
                    </a:p>
                  </a:txBody>
                  <a:tcPr marL="9525" marR="9525" marT="9525" marB="0"/>
                </a:tc>
                <a:tc>
                  <a:txBody>
                    <a:bodyPr/>
                    <a:lstStyle/>
                    <a:p>
                      <a:pPr algn="r" fontAlgn="ctr"/>
                      <a:endParaRPr lang="en-US" sz="1400" b="1" i="0" u="none" strike="noStrike" dirty="0">
                        <a:solidFill>
                          <a:schemeClr val="tx1"/>
                        </a:solidFill>
                        <a:effectLst/>
                        <a:latin typeface="+mj-lt"/>
                      </a:endParaRPr>
                    </a:p>
                  </a:txBody>
                  <a:tcPr marL="9525" marR="9525" marT="9525" marB="0"/>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1</a:t>
                      </a:r>
                    </a:p>
                  </a:txBody>
                  <a:tcPr marL="9525" marR="9525" marT="9525" marB="0"/>
                </a:tc>
                <a:tc>
                  <a:txBody>
                    <a:bodyPr/>
                    <a:lstStyle/>
                    <a:p>
                      <a:pPr algn="r" fontAlgn="ctr"/>
                      <a:r>
                        <a:rPr lang="en-US" sz="1400" b="1" i="0" u="none" strike="noStrike" baseline="0" dirty="0">
                          <a:solidFill>
                            <a:schemeClr val="tx1"/>
                          </a:solidFill>
                          <a:effectLst/>
                          <a:latin typeface="+mj-lt"/>
                        </a:rPr>
                        <a:t>3</a:t>
                      </a:r>
                    </a:p>
                  </a:txBody>
                  <a:tcPr marL="9525" marR="9525" marT="9525" marB="0"/>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1</a:t>
                      </a:r>
                    </a:p>
                  </a:txBody>
                  <a:tcPr marL="9525" marR="9525" marT="9525" marB="0"/>
                </a:tc>
                <a:extLst>
                  <a:ext uri="{0D108BD9-81ED-4DB2-BD59-A6C34878D82A}">
                    <a16:rowId xmlns:a16="http://schemas.microsoft.com/office/drawing/2014/main" val="1182502447"/>
                  </a:ext>
                </a:extLst>
              </a:tr>
              <a:tr h="265447">
                <a:tc>
                  <a:txBody>
                    <a:bodyPr/>
                    <a:lstStyle/>
                    <a:p>
                      <a:pPr algn="l" fontAlgn="t"/>
                      <a:r>
                        <a:rPr lang="en-US" sz="1400" b="1" i="0" u="none" strike="noStrike" dirty="0">
                          <a:solidFill>
                            <a:schemeClr val="tx1"/>
                          </a:solidFill>
                          <a:effectLst/>
                          <a:latin typeface="+mj-lt"/>
                        </a:rPr>
                        <a:t>CNSA</a:t>
                      </a:r>
                    </a:p>
                  </a:txBody>
                  <a:tcPr marL="9525" marR="9525" marT="9525" marB="0"/>
                </a:tc>
                <a:tc>
                  <a:txBody>
                    <a:bodyPr/>
                    <a:lstStyle/>
                    <a:p>
                      <a:pPr algn="r" fontAlgn="ctr"/>
                      <a:endParaRPr lang="en-US" sz="1400" b="1" i="0" u="none" strike="noStrike" dirty="0">
                        <a:solidFill>
                          <a:schemeClr val="tx1"/>
                        </a:solidFill>
                        <a:effectLst/>
                        <a:latin typeface="+mj-lt"/>
                      </a:endParaRPr>
                    </a:p>
                  </a:txBody>
                  <a:tcPr marL="9525" marR="9525" marT="9525" marB="0"/>
                </a:tc>
                <a:tc>
                  <a:txBody>
                    <a:bodyPr/>
                    <a:lstStyle/>
                    <a:p>
                      <a:pPr marL="0" algn="r" defTabSz="914400" rtl="0" eaLnBrk="1" fontAlgn="ctr" latinLnBrk="0" hangingPunct="1"/>
                      <a:endParaRPr lang="en-US" sz="1400" b="1" i="0" u="none" strike="noStrike" kern="1200" baseline="0" dirty="0">
                        <a:solidFill>
                          <a:schemeClr val="tx1"/>
                        </a:solidFill>
                        <a:effectLst/>
                        <a:latin typeface="+mj-lt"/>
                        <a:ea typeface="+mn-ea"/>
                        <a:cs typeface="+mn-cs"/>
                      </a:endParaRPr>
                    </a:p>
                  </a:txBody>
                  <a:tcPr marL="9525" marR="9525" marT="9525" marB="0"/>
                </a:tc>
                <a:tc>
                  <a:txBody>
                    <a:bodyPr/>
                    <a:lstStyle/>
                    <a:p>
                      <a:pPr algn="r" fontAlgn="ctr"/>
                      <a:endParaRPr lang="en-US" sz="1400" b="1" i="0" u="none" strike="noStrike" baseline="0" dirty="0">
                        <a:solidFill>
                          <a:schemeClr val="tx1"/>
                        </a:solidFill>
                        <a:effectLst/>
                        <a:latin typeface="+mj-lt"/>
                      </a:endParaRPr>
                    </a:p>
                  </a:txBody>
                  <a:tcPr marL="9525" marR="9525" marT="9525" marB="0"/>
                </a:tc>
                <a:tc>
                  <a:txBody>
                    <a:bodyPr/>
                    <a:lstStyle/>
                    <a:p>
                      <a:pPr marL="0" algn="r" defTabSz="914400" rtl="0" eaLnBrk="1" fontAlgn="ctr" latinLnBrk="0" hangingPunct="1"/>
                      <a:endParaRPr lang="en-US" sz="1400" b="1" i="0" u="none" strike="noStrike" kern="1200" baseline="0" dirty="0">
                        <a:solidFill>
                          <a:schemeClr val="tx1"/>
                        </a:solidFill>
                        <a:effectLst/>
                        <a:latin typeface="+mj-lt"/>
                        <a:ea typeface="+mn-ea"/>
                        <a:cs typeface="+mn-cs"/>
                      </a:endParaRPr>
                    </a:p>
                  </a:txBody>
                  <a:tcPr marL="9525" marR="9525" marT="9525" marB="0"/>
                </a:tc>
                <a:extLst>
                  <a:ext uri="{0D108BD9-81ED-4DB2-BD59-A6C34878D82A}">
                    <a16:rowId xmlns:a16="http://schemas.microsoft.com/office/drawing/2014/main" val="1930798436"/>
                  </a:ext>
                </a:extLst>
              </a:tr>
              <a:tr h="265447">
                <a:tc>
                  <a:txBody>
                    <a:bodyPr/>
                    <a:lstStyle/>
                    <a:p>
                      <a:pPr algn="l" fontAlgn="t"/>
                      <a:r>
                        <a:rPr lang="en-US" sz="1400" b="1" i="0" u="none" strike="noStrike" dirty="0">
                          <a:solidFill>
                            <a:schemeClr val="tx1"/>
                          </a:solidFill>
                          <a:effectLst/>
                          <a:latin typeface="+mj-lt"/>
                        </a:rPr>
                        <a:t>DLR</a:t>
                      </a:r>
                    </a:p>
                  </a:txBody>
                  <a:tcPr marL="9525" marR="9525" marT="9525" marB="0"/>
                </a:tc>
                <a:tc>
                  <a:txBody>
                    <a:bodyPr/>
                    <a:lstStyle/>
                    <a:p>
                      <a:pPr algn="r" fontAlgn="ctr"/>
                      <a:endParaRPr lang="en-US" sz="1400" b="1" i="0" u="none" strike="noStrike" dirty="0">
                        <a:solidFill>
                          <a:schemeClr val="tx1"/>
                        </a:solidFill>
                        <a:effectLst/>
                        <a:latin typeface="+mj-lt"/>
                      </a:endParaRPr>
                    </a:p>
                  </a:txBody>
                  <a:tcPr marL="9525" marR="9525" marT="9525" marB="0"/>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1</a:t>
                      </a:r>
                    </a:p>
                  </a:txBody>
                  <a:tcPr marL="9525" marR="9525" marT="9525" marB="0"/>
                </a:tc>
                <a:tc>
                  <a:txBody>
                    <a:bodyPr/>
                    <a:lstStyle/>
                    <a:p>
                      <a:pPr algn="r" fontAlgn="ctr"/>
                      <a:endParaRPr lang="en-US" sz="1400" b="1" i="0" u="none" strike="noStrike" baseline="0" dirty="0">
                        <a:solidFill>
                          <a:schemeClr val="tx1"/>
                        </a:solidFill>
                        <a:effectLst/>
                        <a:latin typeface="+mj-lt"/>
                      </a:endParaRPr>
                    </a:p>
                  </a:txBody>
                  <a:tcPr marL="9525" marR="9525" marT="9525" marB="0"/>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3</a:t>
                      </a:r>
                    </a:p>
                  </a:txBody>
                  <a:tcPr marL="9525" marR="9525" marT="9525" marB="0"/>
                </a:tc>
                <a:extLst>
                  <a:ext uri="{0D108BD9-81ED-4DB2-BD59-A6C34878D82A}">
                    <a16:rowId xmlns:a16="http://schemas.microsoft.com/office/drawing/2014/main" val="1166341024"/>
                  </a:ext>
                </a:extLst>
              </a:tr>
              <a:tr h="265447">
                <a:tc>
                  <a:txBody>
                    <a:bodyPr/>
                    <a:lstStyle/>
                    <a:p>
                      <a:pPr algn="l" fontAlgn="t"/>
                      <a:r>
                        <a:rPr lang="en-US" sz="1400" b="1" i="0" u="none" strike="noStrike" dirty="0">
                          <a:solidFill>
                            <a:schemeClr val="tx1"/>
                          </a:solidFill>
                          <a:effectLst/>
                          <a:latin typeface="+mj-lt"/>
                        </a:rPr>
                        <a:t>ESA</a:t>
                      </a:r>
                    </a:p>
                  </a:txBody>
                  <a:tcPr marL="9525" marR="9525" marT="9525" marB="0"/>
                </a:tc>
                <a:tc>
                  <a:txBody>
                    <a:bodyPr/>
                    <a:lstStyle/>
                    <a:p>
                      <a:pPr algn="r" fontAlgn="ctr"/>
                      <a:r>
                        <a:rPr lang="en-US" sz="1400" b="1" i="0" u="none" strike="noStrike" dirty="0">
                          <a:solidFill>
                            <a:schemeClr val="tx1"/>
                          </a:solidFill>
                          <a:effectLst/>
                          <a:latin typeface="+mj-lt"/>
                        </a:rPr>
                        <a:t>2</a:t>
                      </a:r>
                    </a:p>
                  </a:txBody>
                  <a:tcPr marL="9525" marR="9525" marT="9525" marB="0"/>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5</a:t>
                      </a:r>
                    </a:p>
                  </a:txBody>
                  <a:tcPr marL="9525" marR="9525" marT="9525" marB="0"/>
                </a:tc>
                <a:tc>
                  <a:txBody>
                    <a:bodyPr/>
                    <a:lstStyle/>
                    <a:p>
                      <a:pPr algn="r" fontAlgn="ctr"/>
                      <a:r>
                        <a:rPr lang="en-US" sz="1400" b="1" i="0" u="none" strike="noStrike" baseline="0" dirty="0">
                          <a:solidFill>
                            <a:schemeClr val="tx1"/>
                          </a:solidFill>
                          <a:effectLst/>
                          <a:latin typeface="+mj-lt"/>
                        </a:rPr>
                        <a:t>6</a:t>
                      </a:r>
                    </a:p>
                  </a:txBody>
                  <a:tcPr marL="9525" marR="9525" marT="9525" marB="0"/>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4</a:t>
                      </a:r>
                    </a:p>
                  </a:txBody>
                  <a:tcPr marL="9525" marR="9525" marT="9525" marB="0"/>
                </a:tc>
                <a:extLst>
                  <a:ext uri="{0D108BD9-81ED-4DB2-BD59-A6C34878D82A}">
                    <a16:rowId xmlns:a16="http://schemas.microsoft.com/office/drawing/2014/main" val="31022498"/>
                  </a:ext>
                </a:extLst>
              </a:tr>
              <a:tr h="265447">
                <a:tc>
                  <a:txBody>
                    <a:bodyPr/>
                    <a:lstStyle/>
                    <a:p>
                      <a:pPr algn="l" fontAlgn="t"/>
                      <a:r>
                        <a:rPr lang="en-US" sz="1400" b="1" i="0" u="none" strike="noStrike" dirty="0">
                          <a:solidFill>
                            <a:schemeClr val="tx1"/>
                          </a:solidFill>
                          <a:effectLst/>
                          <a:latin typeface="+mj-lt"/>
                        </a:rPr>
                        <a:t>JAXA</a:t>
                      </a:r>
                    </a:p>
                  </a:txBody>
                  <a:tcPr marL="9525" marR="9525" marT="9525" marB="0"/>
                </a:tc>
                <a:tc>
                  <a:txBody>
                    <a:bodyPr/>
                    <a:lstStyle/>
                    <a:p>
                      <a:pPr algn="r" fontAlgn="ctr"/>
                      <a:r>
                        <a:rPr lang="en-US" sz="1400" b="1" i="0" u="none" strike="noStrike" dirty="0">
                          <a:solidFill>
                            <a:schemeClr val="tx1"/>
                          </a:solidFill>
                          <a:effectLst/>
                          <a:latin typeface="+mj-lt"/>
                        </a:rPr>
                        <a:t>1</a:t>
                      </a:r>
                    </a:p>
                  </a:txBody>
                  <a:tcPr marL="9525" marR="9525" marT="9525" marB="0"/>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3</a:t>
                      </a:r>
                    </a:p>
                  </a:txBody>
                  <a:tcPr marL="9525" marR="9525" marT="9525" marB="0"/>
                </a:tc>
                <a:tc>
                  <a:txBody>
                    <a:bodyPr/>
                    <a:lstStyle/>
                    <a:p>
                      <a:pPr algn="r" fontAlgn="ctr"/>
                      <a:endParaRPr lang="en-US" sz="1400" b="1" i="0" u="none" strike="dblStrike" baseline="0" dirty="0">
                        <a:solidFill>
                          <a:schemeClr val="tx1"/>
                        </a:solidFill>
                        <a:effectLst>
                          <a:outerShdw blurRad="38100" dist="38100" dir="2700000" algn="tl">
                            <a:srgbClr val="000000">
                              <a:alpha val="43137"/>
                            </a:srgbClr>
                          </a:outerShdw>
                        </a:effectLst>
                        <a:latin typeface="+mj-lt"/>
                      </a:endParaRPr>
                    </a:p>
                  </a:txBody>
                  <a:tcPr marL="9525" marR="9525" marT="9525" marB="0"/>
                </a:tc>
                <a:tc>
                  <a:txBody>
                    <a:bodyPr/>
                    <a:lstStyle/>
                    <a:p>
                      <a:pPr marL="0" algn="r" defTabSz="914400" rtl="0" eaLnBrk="1" fontAlgn="ctr" latinLnBrk="0" hangingPunct="1"/>
                      <a:endParaRPr lang="en-US" sz="1400" b="1" i="0" u="none" strike="noStrike" kern="1200" baseline="0" dirty="0">
                        <a:solidFill>
                          <a:schemeClr val="tx1"/>
                        </a:solidFill>
                        <a:effectLst/>
                        <a:latin typeface="+mj-lt"/>
                        <a:ea typeface="+mn-ea"/>
                        <a:cs typeface="+mn-cs"/>
                      </a:endParaRPr>
                    </a:p>
                  </a:txBody>
                  <a:tcPr marL="9525" marR="9525" marT="9525" marB="0"/>
                </a:tc>
                <a:extLst>
                  <a:ext uri="{0D108BD9-81ED-4DB2-BD59-A6C34878D82A}">
                    <a16:rowId xmlns:a16="http://schemas.microsoft.com/office/drawing/2014/main" val="347724299"/>
                  </a:ext>
                </a:extLst>
              </a:tr>
              <a:tr h="265447">
                <a:tc>
                  <a:txBody>
                    <a:bodyPr/>
                    <a:lstStyle/>
                    <a:p>
                      <a:pPr algn="l" fontAlgn="t"/>
                      <a:r>
                        <a:rPr lang="en-US" sz="1400" b="1" i="0" u="none" strike="noStrike" dirty="0">
                          <a:solidFill>
                            <a:schemeClr val="tx1"/>
                          </a:solidFill>
                          <a:effectLst/>
                          <a:latin typeface="+mj-lt"/>
                        </a:rPr>
                        <a:t>NASA</a:t>
                      </a:r>
                    </a:p>
                  </a:txBody>
                  <a:tcPr marL="9525" marR="9525" marT="9525" marB="0"/>
                </a:tc>
                <a:tc>
                  <a:txBody>
                    <a:bodyPr/>
                    <a:lstStyle/>
                    <a:p>
                      <a:pPr algn="r" fontAlgn="ctr"/>
                      <a:r>
                        <a:rPr lang="en-US" sz="1400" b="1" i="0" u="none" strike="noStrike" dirty="0">
                          <a:solidFill>
                            <a:schemeClr val="tx1"/>
                          </a:solidFill>
                          <a:effectLst/>
                          <a:latin typeface="+mj-lt"/>
                        </a:rPr>
                        <a:t>7</a:t>
                      </a:r>
                    </a:p>
                  </a:txBody>
                  <a:tcPr marL="9525" marR="9525" marT="9525" marB="0"/>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6</a:t>
                      </a:r>
                    </a:p>
                  </a:txBody>
                  <a:tcPr marL="9525" marR="9525" marT="9525" marB="0"/>
                </a:tc>
                <a:tc>
                  <a:txBody>
                    <a:bodyPr/>
                    <a:lstStyle/>
                    <a:p>
                      <a:pPr algn="r" fontAlgn="ctr"/>
                      <a:r>
                        <a:rPr lang="en-US" sz="1400" b="1" i="0" u="none" strike="noStrike" baseline="0" dirty="0">
                          <a:solidFill>
                            <a:schemeClr val="tx1"/>
                          </a:solidFill>
                          <a:effectLst/>
                          <a:latin typeface="+mj-lt"/>
                        </a:rPr>
                        <a:t>2</a:t>
                      </a:r>
                    </a:p>
                  </a:txBody>
                  <a:tcPr marL="9525" marR="9525" marT="9525" marB="0"/>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1</a:t>
                      </a:r>
                    </a:p>
                  </a:txBody>
                  <a:tcPr marL="9525" marR="9525" marT="9525" marB="0"/>
                </a:tc>
                <a:extLst>
                  <a:ext uri="{0D108BD9-81ED-4DB2-BD59-A6C34878D82A}">
                    <a16:rowId xmlns:a16="http://schemas.microsoft.com/office/drawing/2014/main" val="292676186"/>
                  </a:ext>
                </a:extLst>
              </a:tr>
              <a:tr h="265447">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1" i="0" u="none" strike="noStrike" kern="1200" dirty="0">
                          <a:solidFill>
                            <a:schemeClr val="tx1"/>
                          </a:solidFill>
                          <a:effectLst/>
                          <a:latin typeface="+mj-lt"/>
                          <a:ea typeface="+mn-ea"/>
                          <a:cs typeface="+mn-cs"/>
                        </a:rPr>
                        <a:t>ROSCOSMOS </a:t>
                      </a:r>
                    </a:p>
                  </a:txBody>
                  <a:tcPr marL="9525" marR="9525" marT="9525" marB="0"/>
                </a:tc>
                <a:tc>
                  <a:txBody>
                    <a:bodyPr/>
                    <a:lstStyle/>
                    <a:p>
                      <a:pPr algn="r" fontAlgn="b"/>
                      <a:endParaRPr lang="en-US" sz="1400" b="1" i="0" u="none" strike="noStrike" dirty="0">
                        <a:solidFill>
                          <a:schemeClr val="tx1"/>
                        </a:solidFill>
                        <a:effectLst/>
                        <a:latin typeface="+mj-lt"/>
                      </a:endParaRPr>
                    </a:p>
                  </a:txBody>
                  <a:tcPr marL="9525" marR="9525" marT="9525" marB="0"/>
                </a:tc>
                <a:tc>
                  <a:txBody>
                    <a:bodyPr/>
                    <a:lstStyle/>
                    <a:p>
                      <a:pPr marL="0" algn="r" defTabSz="914400" rtl="0" eaLnBrk="1" fontAlgn="ctr" latinLnBrk="0" hangingPunct="1"/>
                      <a:endParaRPr lang="en-US" sz="1400" b="1" i="0" u="none" strike="noStrike" kern="1200" baseline="0" dirty="0">
                        <a:solidFill>
                          <a:schemeClr val="tx1"/>
                        </a:solidFill>
                        <a:effectLst/>
                        <a:latin typeface="+mj-lt"/>
                        <a:ea typeface="+mn-ea"/>
                        <a:cs typeface="+mn-cs"/>
                      </a:endParaRPr>
                    </a:p>
                  </a:txBody>
                  <a:tcPr marL="9525" marR="9525" marT="9525" marB="0"/>
                </a:tc>
                <a:tc>
                  <a:txBody>
                    <a:bodyPr/>
                    <a:lstStyle/>
                    <a:p>
                      <a:pPr algn="r" fontAlgn="b"/>
                      <a:endParaRPr lang="en-US" sz="1400" b="1" i="0" u="none" strike="dblStrike" baseline="0" dirty="0">
                        <a:solidFill>
                          <a:schemeClr val="tx1"/>
                        </a:solidFill>
                        <a:effectLst>
                          <a:outerShdw blurRad="38100" dist="38100" dir="2700000" algn="tl">
                            <a:srgbClr val="000000">
                              <a:alpha val="43137"/>
                            </a:srgbClr>
                          </a:outerShdw>
                        </a:effectLst>
                        <a:latin typeface="+mj-lt"/>
                      </a:endParaRPr>
                    </a:p>
                  </a:txBody>
                  <a:tcPr marL="9525" marR="9525" marT="9525" marB="0"/>
                </a:tc>
                <a:tc>
                  <a:txBody>
                    <a:bodyPr/>
                    <a:lstStyle/>
                    <a:p>
                      <a:pPr marL="0" algn="r" defTabSz="914400" rtl="0" eaLnBrk="1" fontAlgn="ctr" latinLnBrk="0" hangingPunct="1"/>
                      <a:endParaRPr lang="en-US" sz="1400" b="1" i="0" u="none" strike="noStrike" kern="1200" baseline="0" dirty="0">
                        <a:solidFill>
                          <a:schemeClr val="tx1"/>
                        </a:solidFill>
                        <a:effectLst/>
                        <a:latin typeface="+mj-lt"/>
                        <a:ea typeface="+mn-ea"/>
                        <a:cs typeface="+mn-cs"/>
                      </a:endParaRPr>
                    </a:p>
                  </a:txBody>
                  <a:tcPr marL="9525" marR="9525" marT="9525" marB="0"/>
                </a:tc>
                <a:extLst>
                  <a:ext uri="{0D108BD9-81ED-4DB2-BD59-A6C34878D82A}">
                    <a16:rowId xmlns:a16="http://schemas.microsoft.com/office/drawing/2014/main" val="1732498208"/>
                  </a:ext>
                </a:extLst>
              </a:tr>
              <a:tr h="265447">
                <a:tc>
                  <a:txBody>
                    <a:bodyPr/>
                    <a:lstStyle/>
                    <a:p>
                      <a:pPr algn="l" fontAlgn="t"/>
                      <a:r>
                        <a:rPr lang="en-US" sz="1400" b="1" i="0" u="none" strike="noStrike" dirty="0">
                          <a:solidFill>
                            <a:schemeClr val="tx1"/>
                          </a:solidFill>
                          <a:effectLst/>
                          <a:latin typeface="+mj-lt"/>
                        </a:rPr>
                        <a:t>UKSA</a:t>
                      </a:r>
                    </a:p>
                  </a:txBody>
                  <a:tcPr marL="9525" marR="9525" marT="9525" marB="0"/>
                </a:tc>
                <a:tc>
                  <a:txBody>
                    <a:bodyPr/>
                    <a:lstStyle/>
                    <a:p>
                      <a:pPr algn="r" fontAlgn="b"/>
                      <a:r>
                        <a:rPr lang="en-US" sz="1400" b="1" i="0" u="none" strike="noStrike" dirty="0">
                          <a:solidFill>
                            <a:schemeClr val="tx1"/>
                          </a:solidFill>
                          <a:effectLst/>
                          <a:latin typeface="+mj-lt"/>
                        </a:rPr>
                        <a:t>1</a:t>
                      </a:r>
                    </a:p>
                  </a:txBody>
                  <a:tcPr marL="9525" marR="9525" marT="9525" marB="0"/>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1</a:t>
                      </a:r>
                    </a:p>
                  </a:txBody>
                  <a:tcPr marL="9525" marR="9525" marT="9525" marB="0"/>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1</a:t>
                      </a:r>
                    </a:p>
                  </a:txBody>
                  <a:tcPr marL="9525" marR="9525" marT="9525" marB="0"/>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1</a:t>
                      </a:r>
                    </a:p>
                  </a:txBody>
                  <a:tcPr marL="9525" marR="9525" marT="9525" marB="0"/>
                </a:tc>
                <a:extLst>
                  <a:ext uri="{0D108BD9-81ED-4DB2-BD59-A6C34878D82A}">
                    <a16:rowId xmlns:a16="http://schemas.microsoft.com/office/drawing/2014/main" val="1746198110"/>
                  </a:ext>
                </a:extLst>
              </a:tr>
              <a:tr h="350360">
                <a:tc>
                  <a:txBody>
                    <a:bodyPr/>
                    <a:lstStyle/>
                    <a:p>
                      <a:pPr algn="l" fontAlgn="t"/>
                      <a:r>
                        <a:rPr lang="en-US" sz="1400" b="1" i="0" u="none" strike="noStrike" dirty="0">
                          <a:solidFill>
                            <a:schemeClr val="tx1"/>
                          </a:solidFill>
                          <a:effectLst/>
                          <a:latin typeface="+mj-lt"/>
                        </a:rPr>
                        <a:t>Other</a:t>
                      </a:r>
                      <a:endParaRPr lang="en-US" sz="1400" b="1" i="0" u="none" strike="noStrike" dirty="0">
                        <a:solidFill>
                          <a:srgbClr val="FF0000"/>
                        </a:solidFill>
                        <a:effectLst/>
                        <a:latin typeface="+mj-lt"/>
                      </a:endParaRPr>
                    </a:p>
                  </a:txBody>
                  <a:tcPr marL="9525" marR="9525" marT="9525" marB="0">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chemeClr val="tx1"/>
                          </a:solidFill>
                          <a:effectLst/>
                          <a:latin typeface="+mj-lt"/>
                        </a:rPr>
                        <a:t>1</a:t>
                      </a:r>
                    </a:p>
                  </a:txBody>
                  <a:tcPr marL="9525" marR="9525" marT="9525" marB="0">
                    <a:lnB w="12700" cap="flat" cmpd="sng" algn="ctr">
                      <a:solidFill>
                        <a:schemeClr val="tx1"/>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1</a:t>
                      </a:r>
                    </a:p>
                  </a:txBody>
                  <a:tcPr marL="9525" marR="9525" marT="9525" marB="0">
                    <a:lnB w="12700" cap="flat" cmpd="sng" algn="ctr">
                      <a:solidFill>
                        <a:schemeClr val="tx1"/>
                      </a:solidFill>
                      <a:prstDash val="solid"/>
                      <a:round/>
                      <a:headEnd type="none" w="med" len="med"/>
                      <a:tailEnd type="none" w="med" len="med"/>
                    </a:lnB>
                  </a:tcPr>
                </a:tc>
                <a:tc>
                  <a:txBody>
                    <a:bodyPr/>
                    <a:lstStyle/>
                    <a:p>
                      <a:pPr algn="r" fontAlgn="b"/>
                      <a:endParaRPr lang="en-US" sz="1400" b="1" i="0" u="none" strike="noStrike" baseline="0" dirty="0">
                        <a:solidFill>
                          <a:schemeClr val="tx1"/>
                        </a:solidFill>
                        <a:effectLst/>
                        <a:latin typeface="+mj-lt"/>
                      </a:endParaRPr>
                    </a:p>
                  </a:txBody>
                  <a:tcPr marL="9525" marR="9525" marT="9525" marB="0">
                    <a:lnB w="12700" cap="flat" cmpd="sng" algn="ctr">
                      <a:solidFill>
                        <a:schemeClr val="tx1"/>
                      </a:solidFill>
                      <a:prstDash val="solid"/>
                      <a:round/>
                      <a:headEnd type="none" w="med" len="med"/>
                      <a:tailEnd type="none" w="med" len="med"/>
                    </a:lnB>
                  </a:tcPr>
                </a:tc>
                <a:tc>
                  <a:txBody>
                    <a:bodyPr/>
                    <a:lstStyle/>
                    <a:p>
                      <a:pPr marL="0" algn="r" defTabSz="914400" rtl="0" eaLnBrk="1" fontAlgn="ctr" latinLnBrk="0" hangingPunct="1"/>
                      <a:endParaRPr lang="en-US" sz="1400" b="1" i="0" u="none" strike="noStrike" kern="1200" baseline="0" dirty="0">
                        <a:solidFill>
                          <a:schemeClr val="tx1"/>
                        </a:solidFill>
                        <a:effectLst/>
                        <a:latin typeface="+mj-lt"/>
                        <a:ea typeface="+mn-ea"/>
                        <a:cs typeface="+mn-cs"/>
                      </a:endParaRPr>
                    </a:p>
                  </a:txBody>
                  <a:tcPr marL="9525" marR="9525" marT="9525"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4522816"/>
                  </a:ext>
                </a:extLst>
              </a:tr>
              <a:tr h="265447">
                <a:tc>
                  <a:txBody>
                    <a:bodyPr/>
                    <a:lstStyle/>
                    <a:p>
                      <a:pPr algn="l" fontAlgn="t"/>
                      <a:r>
                        <a:rPr lang="en-US" sz="1400" b="1" i="0" u="none" strike="noStrike" dirty="0">
                          <a:solidFill>
                            <a:schemeClr val="tx1"/>
                          </a:solidFill>
                          <a:effectLst/>
                          <a:latin typeface="+mj-lt"/>
                        </a:rPr>
                        <a:t>Total</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400" b="1" i="0" u="none" strike="noStrike" dirty="0">
                          <a:solidFill>
                            <a:schemeClr val="tx1"/>
                          </a:solidFill>
                          <a:effectLst/>
                          <a:latin typeface="+mj-lt"/>
                        </a:rPr>
                        <a:t>12</a:t>
                      </a:r>
                    </a:p>
                  </a:txBody>
                  <a:tcPr marL="9525" marR="9525" marT="9525" marB="0" anchor="b">
                    <a:lnT w="12700" cap="flat" cmpd="sng" algn="ctr">
                      <a:solidFill>
                        <a:schemeClr val="tx1"/>
                      </a:solidFill>
                      <a:prstDash val="solid"/>
                      <a:round/>
                      <a:headEnd type="none" w="med" len="med"/>
                      <a:tailEnd type="none" w="med" len="med"/>
                    </a:lnT>
                  </a:tcPr>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19</a:t>
                      </a:r>
                    </a:p>
                  </a:txBody>
                  <a:tcPr marL="9525" marR="9525" marT="9525" marB="0" anchor="b">
                    <a:lnT w="12700" cap="flat" cmpd="sng" algn="ctr">
                      <a:solidFill>
                        <a:schemeClr val="tx1"/>
                      </a:solidFill>
                      <a:prstDash val="solid"/>
                      <a:round/>
                      <a:headEnd type="none" w="med" len="med"/>
                      <a:tailEnd type="none" w="med" len="med"/>
                    </a:lnT>
                  </a:tcPr>
                </a:tc>
                <a:tc>
                  <a:txBody>
                    <a:bodyPr/>
                    <a:lstStyle/>
                    <a:p>
                      <a:pPr marL="0" algn="r" defTabSz="914400" rtl="0" eaLnBrk="1" fontAlgn="b" latinLnBrk="0" hangingPunct="1"/>
                      <a:r>
                        <a:rPr lang="en-US" sz="1400" b="1" i="0" u="none" strike="noStrike" kern="1200" dirty="0">
                          <a:solidFill>
                            <a:schemeClr val="tx1"/>
                          </a:solidFill>
                          <a:effectLst/>
                          <a:latin typeface="+mj-lt"/>
                          <a:ea typeface="+mn-ea"/>
                          <a:cs typeface="+mn-cs"/>
                        </a:rPr>
                        <a:t>12</a:t>
                      </a:r>
                    </a:p>
                  </a:txBody>
                  <a:tcPr marL="9525" marR="9525" marT="9525" marB="0" anchor="b">
                    <a:lnT w="12700" cap="flat" cmpd="sng" algn="ctr">
                      <a:solidFill>
                        <a:schemeClr val="tx1"/>
                      </a:solidFill>
                      <a:prstDash val="solid"/>
                      <a:round/>
                      <a:headEnd type="none" w="med" len="med"/>
                      <a:tailEnd type="none" w="med" len="med"/>
                    </a:lnT>
                  </a:tcPr>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10</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01775013"/>
                  </a:ext>
                </a:extLst>
              </a:tr>
              <a:tr h="516498">
                <a:tc>
                  <a:txBody>
                    <a:bodyPr/>
                    <a:lstStyle/>
                    <a:p>
                      <a:pPr algn="l" fontAlgn="t"/>
                      <a:r>
                        <a:rPr lang="en-US" sz="1400" b="1" u="none" strike="noStrike" dirty="0">
                          <a:effectLst/>
                          <a:latin typeface="+mj-lt"/>
                        </a:rPr>
                        <a:t>Agency Diversity</a:t>
                      </a:r>
                      <a:endParaRPr lang="en-US" sz="1400" b="1" i="0" u="none" strike="noStrike" dirty="0">
                        <a:solidFill>
                          <a:srgbClr val="000000"/>
                        </a:solidFill>
                        <a:effectLst/>
                        <a:latin typeface="+mj-lt"/>
                      </a:endParaRPr>
                    </a:p>
                  </a:txBody>
                  <a:tcPr marL="6902" marR="6902" marT="6903" marB="0" anchor="b"/>
                </a:tc>
                <a:tc>
                  <a:txBody>
                    <a:bodyPr/>
                    <a:lstStyle/>
                    <a:p>
                      <a:pPr algn="r" fontAlgn="b"/>
                      <a:r>
                        <a:rPr lang="en-US" sz="1400" b="1" i="0" u="none" strike="noStrike" kern="1200" dirty="0">
                          <a:solidFill>
                            <a:schemeClr val="tx1"/>
                          </a:solidFill>
                          <a:effectLst/>
                          <a:latin typeface="+mn-lt"/>
                          <a:ea typeface="+mn-ea"/>
                          <a:cs typeface="+mn-cs"/>
                        </a:rPr>
                        <a:t>5 </a:t>
                      </a:r>
                    </a:p>
                  </a:txBody>
                  <a:tcPr marL="6902" marR="6902" marT="6903" marB="0" anchor="b"/>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6</a:t>
                      </a:r>
                    </a:p>
                  </a:txBody>
                  <a:tcPr marL="6902" marR="6902" marT="6903" marB="0" anchor="b"/>
                </a:tc>
                <a:tc>
                  <a:txBody>
                    <a:bodyPr/>
                    <a:lstStyle/>
                    <a:p>
                      <a:pPr algn="r" fontAlgn="b"/>
                      <a:r>
                        <a:rPr lang="en-US" sz="1400" b="1" i="0" u="none" strike="noStrike" baseline="0" dirty="0">
                          <a:solidFill>
                            <a:schemeClr val="tx1"/>
                          </a:solidFill>
                          <a:effectLst/>
                          <a:latin typeface="+mj-lt"/>
                        </a:rPr>
                        <a:t>4</a:t>
                      </a:r>
                    </a:p>
                  </a:txBody>
                  <a:tcPr marL="6902" marR="6902" marT="6903" marB="0" anchor="b"/>
                </a:tc>
                <a:tc>
                  <a:txBody>
                    <a:bodyPr/>
                    <a:lstStyle/>
                    <a:p>
                      <a:pPr marL="0" algn="r" defTabSz="914400" rtl="0" eaLnBrk="1" fontAlgn="ctr" latinLnBrk="0" hangingPunct="1"/>
                      <a:r>
                        <a:rPr lang="en-US" sz="1400" b="1" i="0" u="none" strike="noStrike" kern="1200" baseline="0" dirty="0">
                          <a:solidFill>
                            <a:schemeClr val="tx1"/>
                          </a:solidFill>
                          <a:effectLst/>
                          <a:latin typeface="+mj-lt"/>
                          <a:ea typeface="+mn-ea"/>
                          <a:cs typeface="+mn-cs"/>
                        </a:rPr>
                        <a:t>5</a:t>
                      </a:r>
                    </a:p>
                  </a:txBody>
                  <a:tcPr marL="6902" marR="6902" marT="6903" marB="0" anchor="b"/>
                </a:tc>
                <a:extLst>
                  <a:ext uri="{0D108BD9-81ED-4DB2-BD59-A6C34878D82A}">
                    <a16:rowId xmlns:a16="http://schemas.microsoft.com/office/drawing/2014/main" val="2994720278"/>
                  </a:ext>
                </a:extLst>
              </a:tr>
            </a:tbl>
          </a:graphicData>
        </a:graphic>
      </p:graphicFrame>
      <p:sp>
        <p:nvSpPr>
          <p:cNvPr id="3" name="TextBox 2">
            <a:extLst>
              <a:ext uri="{FF2B5EF4-FFF2-40B4-BE49-F238E27FC236}">
                <a16:creationId xmlns:a16="http://schemas.microsoft.com/office/drawing/2014/main" id="{EECD2BC4-BDED-3CF7-2FB3-D291AE01428A}"/>
              </a:ext>
            </a:extLst>
          </p:cNvPr>
          <p:cNvSpPr txBox="1"/>
          <p:nvPr/>
        </p:nvSpPr>
        <p:spPr>
          <a:xfrm>
            <a:off x="8112782" y="2814088"/>
            <a:ext cx="402674" cy="338554"/>
          </a:xfrm>
          <a:prstGeom prst="rect">
            <a:avLst/>
          </a:prstGeom>
          <a:noFill/>
        </p:spPr>
        <p:txBody>
          <a:bodyPr wrap="none" rtlCol="0">
            <a:spAutoFit/>
          </a:bodyPr>
          <a:lstStyle/>
          <a:p>
            <a:r>
              <a:rPr lang="en-GB" sz="1600" dirty="0"/>
              <a:t>(*)</a:t>
            </a:r>
          </a:p>
        </p:txBody>
      </p:sp>
      <p:sp>
        <p:nvSpPr>
          <p:cNvPr id="5" name="TextBox 4">
            <a:extLst>
              <a:ext uri="{FF2B5EF4-FFF2-40B4-BE49-F238E27FC236}">
                <a16:creationId xmlns:a16="http://schemas.microsoft.com/office/drawing/2014/main" id="{423C6554-378B-1FB3-83D5-45C6C1A4B96E}"/>
              </a:ext>
            </a:extLst>
          </p:cNvPr>
          <p:cNvSpPr txBox="1"/>
          <p:nvPr/>
        </p:nvSpPr>
        <p:spPr>
          <a:xfrm>
            <a:off x="10135005" y="5600598"/>
            <a:ext cx="2238798" cy="954107"/>
          </a:xfrm>
          <a:prstGeom prst="rect">
            <a:avLst/>
          </a:prstGeom>
          <a:noFill/>
        </p:spPr>
        <p:txBody>
          <a:bodyPr wrap="square" rtlCol="0">
            <a:spAutoFit/>
          </a:bodyPr>
          <a:lstStyle/>
          <a:p>
            <a:r>
              <a:rPr lang="en-GB" sz="1400" dirty="0"/>
              <a:t>(*) usually strong representation however this Fall representatives could not attend</a:t>
            </a:r>
          </a:p>
        </p:txBody>
      </p:sp>
    </p:spTree>
    <p:extLst>
      <p:ext uri="{BB962C8B-B14F-4D97-AF65-F5344CB8AC3E}">
        <p14:creationId xmlns:p14="http://schemas.microsoft.com/office/powerpoint/2010/main" val="2854209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678444"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 Approved Project Status #2</a:t>
            </a:r>
          </a:p>
          <a:p>
            <a:pPr lvl="1" algn="ctr">
              <a:lnSpc>
                <a:spcPct val="90000"/>
              </a:lnSpc>
              <a:spcBef>
                <a:spcPts val="1600"/>
              </a:spcBef>
            </a:pPr>
            <a:r>
              <a:rPr lang="en-US" sz="2400" b="1" dirty="0">
                <a:solidFill>
                  <a:srgbClr val="0070C0"/>
                </a:solidFill>
              </a:rPr>
              <a:t>Navigation</a:t>
            </a:r>
            <a:endParaRPr lang="en-US" sz="2400" dirty="0"/>
          </a:p>
        </p:txBody>
      </p:sp>
      <p:graphicFrame>
        <p:nvGraphicFramePr>
          <p:cNvPr id="2" name="Table 1">
            <a:extLst>
              <a:ext uri="{FF2B5EF4-FFF2-40B4-BE49-F238E27FC236}">
                <a16:creationId xmlns:a16="http://schemas.microsoft.com/office/drawing/2014/main" id="{70BD553A-C77D-27B4-FF1F-E3CFEC4DB13F}"/>
              </a:ext>
            </a:extLst>
          </p:cNvPr>
          <p:cNvGraphicFramePr>
            <a:graphicFrameLocks noGrp="1"/>
          </p:cNvGraphicFramePr>
          <p:nvPr>
            <p:extLst>
              <p:ext uri="{D42A27DB-BD31-4B8C-83A1-F6EECF244321}">
                <p14:modId xmlns:p14="http://schemas.microsoft.com/office/powerpoint/2010/main" val="3391415668"/>
              </p:ext>
            </p:extLst>
          </p:nvPr>
        </p:nvGraphicFramePr>
        <p:xfrm>
          <a:off x="154556" y="1191236"/>
          <a:ext cx="11715866" cy="5540594"/>
        </p:xfrm>
        <a:graphic>
          <a:graphicData uri="http://schemas.openxmlformats.org/drawingml/2006/table">
            <a:tbl>
              <a:tblPr/>
              <a:tblGrid>
                <a:gridCol w="1553114">
                  <a:extLst>
                    <a:ext uri="{9D8B030D-6E8A-4147-A177-3AD203B41FA5}">
                      <a16:colId xmlns:a16="http://schemas.microsoft.com/office/drawing/2014/main" val="20000"/>
                    </a:ext>
                  </a:extLst>
                </a:gridCol>
                <a:gridCol w="1219453">
                  <a:extLst>
                    <a:ext uri="{9D8B030D-6E8A-4147-A177-3AD203B41FA5}">
                      <a16:colId xmlns:a16="http://schemas.microsoft.com/office/drawing/2014/main" val="20001"/>
                    </a:ext>
                  </a:extLst>
                </a:gridCol>
                <a:gridCol w="2709765">
                  <a:extLst>
                    <a:ext uri="{9D8B030D-6E8A-4147-A177-3AD203B41FA5}">
                      <a16:colId xmlns:a16="http://schemas.microsoft.com/office/drawing/2014/main" val="20002"/>
                    </a:ext>
                  </a:extLst>
                </a:gridCol>
                <a:gridCol w="4151396">
                  <a:extLst>
                    <a:ext uri="{9D8B030D-6E8A-4147-A177-3AD203B41FA5}">
                      <a16:colId xmlns:a16="http://schemas.microsoft.com/office/drawing/2014/main" val="20003"/>
                    </a:ext>
                  </a:extLst>
                </a:gridCol>
                <a:gridCol w="2082138">
                  <a:extLst>
                    <a:ext uri="{9D8B030D-6E8A-4147-A177-3AD203B41FA5}">
                      <a16:colId xmlns:a16="http://schemas.microsoft.com/office/drawing/2014/main" val="20004"/>
                    </a:ext>
                  </a:extLst>
                </a:gridCol>
              </a:tblGrid>
              <a:tr h="779532">
                <a:tc>
                  <a:txBody>
                    <a:bodyPr/>
                    <a:lstStyle/>
                    <a:p>
                      <a:pPr algn="ctr" fontAlgn="ctr"/>
                      <a:r>
                        <a:rPr lang="en-US" sz="1400" b="0" i="0" u="none" strike="noStrike" dirty="0">
                          <a:solidFill>
                            <a:srgbClr val="000000"/>
                          </a:solidFill>
                          <a:effectLst/>
                          <a:latin typeface="Calibri"/>
                        </a:rPr>
                        <a:t>Area and WG name</a:t>
                      </a:r>
                    </a:p>
                  </a:txBody>
                  <a:tcPr marL="11858" marR="11858" marT="11858"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CCSDS Ref </a:t>
                      </a:r>
                      <a:r>
                        <a:rPr lang="en-US" sz="1400" b="0" i="0" u="none" strike="noStrike" dirty="0" err="1">
                          <a:solidFill>
                            <a:srgbClr val="000000"/>
                          </a:solidFill>
                          <a:effectLst/>
                          <a:latin typeface="Calibri"/>
                        </a:rPr>
                        <a:t>Nr</a:t>
                      </a:r>
                      <a:endParaRPr lang="en-US" sz="1400" b="0" i="0" u="none" strike="noStrike" dirty="0">
                        <a:solidFill>
                          <a:srgbClr val="000000"/>
                        </a:solidFill>
                        <a:effectLst/>
                        <a:latin typeface="Calibri"/>
                      </a:endParaRP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Document Title</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Status / Comments</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Start and / or Target Publication Date</a:t>
                      </a: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42526">
                <a:tc>
                  <a:txBody>
                    <a:bodyPr/>
                    <a:lstStyle/>
                    <a:p>
                      <a:pPr algn="ctr"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ctr" fontAlgn="t"/>
                      <a:r>
                        <a:rPr lang="sk-SK" sz="1200" u="none" strike="noStrike" kern="1200" dirty="0">
                          <a:solidFill>
                            <a:schemeClr val="bg1"/>
                          </a:solidFill>
                          <a:effectLst/>
                          <a:latin typeface="Arial" panose="020B0604020202020204" pitchFamily="34" charset="0"/>
                          <a:ea typeface="Arial" charset="0"/>
                          <a:cs typeface="Arial" panose="020B0604020202020204" pitchFamily="34" charset="0"/>
                        </a:rPr>
                        <a:t>503.0</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Tracking Data Message (TDM) Version 3 Revision</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u="none" strike="noStrike" kern="1200" dirty="0">
                          <a:solidFill>
                            <a:schemeClr val="bg1"/>
                          </a:solidFill>
                          <a:effectLst/>
                          <a:latin typeface="Arial" panose="020B0604020202020204" pitchFamily="34" charset="0"/>
                          <a:ea typeface="Arial" charset="0"/>
                          <a:cs typeface="Arial" panose="020B0604020202020204" pitchFamily="34" charset="0"/>
                        </a:rPr>
                        <a:t>Very good progress. Spent considerable time discussing planned tracking data message changes in preparation for Pink Book 2.0.2 draft. Had joint meeting with CSTS working group regarding CSTS/TD (tracking data) real time application.</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de-DE" sz="1200" b="0" i="0" u="none" strike="noStrike" dirty="0">
                          <a:solidFill>
                            <a:schemeClr val="bg1"/>
                          </a:solidFill>
                          <a:effectLst/>
                          <a:latin typeface="Arial" panose="020B0604020202020204" pitchFamily="34" charset="0"/>
                          <a:ea typeface="Arial" charset="0"/>
                          <a:cs typeface="Arial" panose="020B0604020202020204" pitchFamily="34" charset="0"/>
                        </a:rPr>
                        <a:t>Start date   06-May-2019</a:t>
                      </a:r>
                    </a:p>
                    <a:p>
                      <a:pPr algn="l" fontAlgn="t"/>
                      <a:r>
                        <a:rPr lang="de-DE" sz="1200" b="0" i="0" u="none" strike="noStrike" dirty="0">
                          <a:solidFill>
                            <a:schemeClr val="bg1"/>
                          </a:solidFill>
                          <a:effectLst/>
                          <a:latin typeface="Arial" panose="020B0604020202020204" pitchFamily="34" charset="0"/>
                          <a:ea typeface="Arial" charset="0"/>
                          <a:cs typeface="Arial" panose="020B0604020202020204" pitchFamily="34" charset="0"/>
                        </a:rPr>
                        <a:t>End date     30-Aug-2026</a:t>
                      </a:r>
                    </a:p>
                  </a:txBody>
                  <a:tcPr marL="4343" marR="4343" marT="4343"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3476613270"/>
                  </a:ext>
                </a:extLst>
              </a:tr>
              <a:tr h="567298">
                <a:tc>
                  <a:txBody>
                    <a:bodyPr/>
                    <a:lstStyle/>
                    <a:p>
                      <a:pPr algn="ctr" fontAlgn="t"/>
                      <a:r>
                        <a:rPr lang="en-US" sz="1200" b="0" u="none" strike="noStrike" baseline="0" dirty="0">
                          <a:solidFill>
                            <a:schemeClr val="bg1"/>
                          </a:solidFill>
                          <a:effectLst/>
                          <a:latin typeface="Arial" panose="020B0604020202020204" pitchFamily="34" charset="0"/>
                          <a:ea typeface="Arial" charset="0"/>
                          <a:cs typeface="Arial" panose="020B0604020202020204" pitchFamily="34" charset="0"/>
                        </a:rPr>
                        <a:t>MOIMS NAV</a:t>
                      </a:r>
                      <a:endParaRPr lang="en-US" sz="1200" b="0" i="0" u="none" strike="noStrike" baseline="0"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ctr" fontAlgn="t"/>
                      <a:r>
                        <a:rPr lang="hr-HR" sz="1200" u="none" strike="noStrike" kern="1200" baseline="0" dirty="0">
                          <a:solidFill>
                            <a:schemeClr val="bg1"/>
                          </a:solidFill>
                          <a:effectLst/>
                          <a:latin typeface="Arial" panose="020B0604020202020204" pitchFamily="34" charset="0"/>
                          <a:ea typeface="Arial" charset="0"/>
                          <a:cs typeface="Arial" panose="020B0604020202020204" pitchFamily="34" charset="0"/>
                        </a:rPr>
                        <a:t>504.0</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b="0" u="none" strike="noStrike" baseline="0" dirty="0">
                          <a:solidFill>
                            <a:schemeClr val="bg1"/>
                          </a:solidFill>
                          <a:effectLst/>
                          <a:latin typeface="Arial" panose="020B0604020202020204" pitchFamily="34" charset="0"/>
                          <a:ea typeface="Arial" charset="0"/>
                          <a:cs typeface="Arial" panose="020B0604020202020204" pitchFamily="34" charset="0"/>
                        </a:rPr>
                        <a:t>Attitude Data Message (ADM) 5 Year Review Revision </a:t>
                      </a:r>
                      <a:endParaRPr lang="en-US" sz="1200" b="0" i="0" u="none" strike="noStrike" baseline="0"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u="none" strike="noStrike" kern="1200" baseline="0" dirty="0">
                          <a:solidFill>
                            <a:schemeClr val="bg1"/>
                          </a:solidFill>
                          <a:effectLst/>
                          <a:latin typeface="Arial" panose="020B0604020202020204" pitchFamily="34" charset="0"/>
                          <a:ea typeface="Arial" charset="0"/>
                          <a:cs typeface="Arial" panose="020B0604020202020204" pitchFamily="34" charset="0"/>
                        </a:rPr>
                        <a:t>No discussion in this meeting, but overall very good progress because the document is currently in CESG "Approval to Publish" polling.</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de-DE" sz="1200" b="0" u="none" strike="noStrike" dirty="0">
                          <a:solidFill>
                            <a:schemeClr val="bg1"/>
                          </a:solidFill>
                          <a:effectLst/>
                          <a:latin typeface="Arial" panose="020B0604020202020204" pitchFamily="34" charset="0"/>
                          <a:ea typeface="Arial" charset="0"/>
                          <a:cs typeface="Arial" panose="020B0604020202020204" pitchFamily="34" charset="0"/>
                        </a:rPr>
                        <a:t>Start date    16-Apr-2015</a:t>
                      </a:r>
                      <a:br>
                        <a:rPr lang="de-DE" sz="1200" b="0" u="none" strike="noStrike" dirty="0">
                          <a:solidFill>
                            <a:schemeClr val="bg1"/>
                          </a:solidFill>
                          <a:effectLst/>
                          <a:latin typeface="Arial" panose="020B0604020202020204" pitchFamily="34" charset="0"/>
                          <a:ea typeface="Arial" charset="0"/>
                          <a:cs typeface="Arial" panose="020B0604020202020204" pitchFamily="34" charset="0"/>
                        </a:rPr>
                      </a:br>
                      <a:r>
                        <a:rPr lang="de-DE" sz="1200" b="0" u="none" strike="noStrike" dirty="0">
                          <a:solidFill>
                            <a:schemeClr val="bg1"/>
                          </a:solidFill>
                          <a:effectLst/>
                          <a:latin typeface="Arial" panose="020B0604020202020204" pitchFamily="34" charset="0"/>
                          <a:ea typeface="Arial" charset="0"/>
                          <a:cs typeface="Arial" panose="020B0604020202020204" pitchFamily="34" charset="0"/>
                        </a:rPr>
                        <a:t>End date      31-Dec-2023</a:t>
                      </a:r>
                      <a:endParaRPr lang="de-DE" sz="12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2"/>
                  </a:ext>
                </a:extLst>
              </a:tr>
              <a:tr h="593842">
                <a:tc>
                  <a:txBody>
                    <a:bodyPr/>
                    <a:lstStyle/>
                    <a:p>
                      <a:pPr algn="ctr" fontAlgn="t"/>
                      <a:r>
                        <a:rPr lang="en-US" sz="1200" b="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12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ctr" fontAlgn="t"/>
                      <a:r>
                        <a:rPr lang="hr-HR" sz="1200" u="none" strike="noStrike" kern="1200" dirty="0">
                          <a:solidFill>
                            <a:schemeClr val="bg1"/>
                          </a:solidFill>
                          <a:effectLst/>
                          <a:latin typeface="Arial" panose="020B0604020202020204" pitchFamily="34" charset="0"/>
                          <a:ea typeface="Arial" charset="0"/>
                          <a:cs typeface="Arial" panose="020B0604020202020204" pitchFamily="34" charset="0"/>
                        </a:rPr>
                        <a:t>505.0</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b="0" u="none" strike="noStrike" dirty="0">
                          <a:solidFill>
                            <a:schemeClr val="bg1"/>
                          </a:solidFill>
                          <a:effectLst/>
                          <a:latin typeface="Arial" panose="020B0604020202020204" pitchFamily="34" charset="0"/>
                          <a:ea typeface="Arial" charset="0"/>
                          <a:cs typeface="Arial" panose="020B0604020202020204" pitchFamily="34" charset="0"/>
                        </a:rPr>
                        <a:t>Navigation Data Messages XML Specification Version 4 Revision</a:t>
                      </a:r>
                      <a:endParaRPr lang="en-US" sz="12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u="none" strike="noStrike" kern="1200" dirty="0">
                          <a:solidFill>
                            <a:schemeClr val="bg1"/>
                          </a:solidFill>
                          <a:effectLst/>
                          <a:latin typeface="Arial" panose="020B0604020202020204" pitchFamily="34" charset="0"/>
                          <a:ea typeface="Arial" charset="0"/>
                          <a:cs typeface="Arial" panose="020B0604020202020204" pitchFamily="34" charset="0"/>
                        </a:rPr>
                        <a:t>Acceptable progress. Discussed issues with the schedule due to the gap between publishing the ADM and this companion document.</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de-DE" sz="1200" u="none" strike="noStrike" dirty="0">
                          <a:solidFill>
                            <a:schemeClr val="bg1"/>
                          </a:solidFill>
                          <a:effectLst/>
                          <a:latin typeface="Arial" panose="020B0604020202020204" pitchFamily="34" charset="0"/>
                          <a:ea typeface="Arial" charset="0"/>
                          <a:cs typeface="Arial" panose="020B0604020202020204" pitchFamily="34" charset="0"/>
                        </a:rPr>
                        <a:t>Start date     06-Jan-2023</a:t>
                      </a:r>
                      <a:br>
                        <a:rPr lang="de-DE" sz="1200" u="none" strike="noStrike" dirty="0">
                          <a:solidFill>
                            <a:schemeClr val="bg1"/>
                          </a:solidFill>
                          <a:effectLst/>
                          <a:latin typeface="Arial" panose="020B0604020202020204" pitchFamily="34" charset="0"/>
                          <a:ea typeface="Arial" charset="0"/>
                          <a:cs typeface="Arial" panose="020B0604020202020204" pitchFamily="34" charset="0"/>
                        </a:rPr>
                      </a:br>
                      <a:r>
                        <a:rPr lang="de-DE" sz="1200" u="none" strike="noStrike" dirty="0">
                          <a:solidFill>
                            <a:schemeClr val="bg1"/>
                          </a:solidFill>
                          <a:effectLst/>
                          <a:latin typeface="Arial" panose="020B0604020202020204" pitchFamily="34" charset="0"/>
                          <a:ea typeface="Arial" charset="0"/>
                          <a:cs typeface="Arial" panose="020B0604020202020204" pitchFamily="34" charset="0"/>
                        </a:rPr>
                        <a:t>End date      15-Jan-2025</a:t>
                      </a:r>
                      <a:endParaRPr lang="de-DE" sz="12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4058410620"/>
                  </a:ext>
                </a:extLst>
              </a:tr>
              <a:tr h="627673">
                <a:tc>
                  <a:txBody>
                    <a:bodyPr/>
                    <a:lstStyle/>
                    <a:p>
                      <a:pPr algn="ctr"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ctr" fontAlgn="t"/>
                      <a:r>
                        <a:rPr lang="sk-SK" sz="1200" u="none" strike="noStrike" kern="1200" dirty="0">
                          <a:solidFill>
                            <a:schemeClr val="bg1"/>
                          </a:solidFill>
                          <a:effectLst/>
                          <a:latin typeface="Arial" panose="020B0604020202020204" pitchFamily="34" charset="0"/>
                          <a:ea typeface="Arial" charset="0"/>
                          <a:cs typeface="Arial" panose="020B0604020202020204" pitchFamily="34" charset="0"/>
                        </a:rPr>
                        <a:t>507.0</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Navigation Events Message (NEM)</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b="0" i="0" u="none" strike="noStrike" kern="1200" dirty="0">
                          <a:solidFill>
                            <a:schemeClr val="bg1"/>
                          </a:solidFill>
                          <a:effectLst/>
                          <a:latin typeface="Arial" panose="020B0604020202020204" pitchFamily="34" charset="0"/>
                          <a:ea typeface="Arial" charset="0"/>
                          <a:cs typeface="Arial" panose="020B0604020202020204" pitchFamily="34" charset="0"/>
                        </a:rPr>
                        <a:t>Refresher presentation for this deprioritized project was discussed in these meetings. "End date" likely needs an extension.</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de-DE" sz="1200" b="0" i="0" u="none" strike="noStrike" dirty="0">
                          <a:solidFill>
                            <a:schemeClr val="bg1"/>
                          </a:solidFill>
                          <a:effectLst/>
                          <a:latin typeface="Arial" panose="020B0604020202020204" pitchFamily="34" charset="0"/>
                          <a:ea typeface="Arial" charset="0"/>
                          <a:cs typeface="Arial" panose="020B0604020202020204" pitchFamily="34" charset="0"/>
                        </a:rPr>
                        <a:t>Start date     07-Nov-2017</a:t>
                      </a:r>
                    </a:p>
                    <a:p>
                      <a:pPr algn="l" fontAlgn="t"/>
                      <a:r>
                        <a:rPr lang="de-DE" sz="1200" b="0" i="0" u="none" strike="noStrike" dirty="0">
                          <a:solidFill>
                            <a:schemeClr val="bg1"/>
                          </a:solidFill>
                          <a:effectLst/>
                          <a:latin typeface="Arial" panose="020B0604020202020204" pitchFamily="34" charset="0"/>
                          <a:ea typeface="Arial" charset="0"/>
                          <a:cs typeface="Arial" panose="020B0604020202020204" pitchFamily="34" charset="0"/>
                        </a:rPr>
                        <a:t>End date </a:t>
                      </a:r>
                      <a:r>
                        <a:rPr lang="de-DE" sz="1200" b="0" i="0" u="none" strike="noStrike" baseline="0" dirty="0">
                          <a:solidFill>
                            <a:schemeClr val="bg1"/>
                          </a:solidFill>
                          <a:effectLst/>
                          <a:latin typeface="Arial" panose="020B0604020202020204" pitchFamily="34" charset="0"/>
                          <a:ea typeface="Arial" charset="0"/>
                          <a:cs typeface="Arial" panose="020B0604020202020204" pitchFamily="34" charset="0"/>
                        </a:rPr>
                        <a:t>     30-Nov-2024</a:t>
                      </a:r>
                      <a:endParaRPr lang="de-DE" sz="12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562944334"/>
                  </a:ext>
                </a:extLst>
              </a:tr>
              <a:tr h="804659">
                <a:tc>
                  <a:txBody>
                    <a:bodyPr/>
                    <a:lstStyle/>
                    <a:p>
                      <a:pPr algn="ctr"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ctr" fontAlgn="t"/>
                      <a:r>
                        <a:rPr lang="sk-SK" sz="1200" u="none" strike="noStrike" kern="1200" dirty="0">
                          <a:solidFill>
                            <a:schemeClr val="bg1"/>
                          </a:solidFill>
                          <a:effectLst/>
                          <a:latin typeface="Arial" panose="020B0604020202020204" pitchFamily="34" charset="0"/>
                          <a:ea typeface="Arial" charset="0"/>
                          <a:cs typeface="Arial" panose="020B0604020202020204" pitchFamily="34" charset="0"/>
                        </a:rPr>
                        <a:t>508.0</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Conjunction Data Message 5 Year Revision</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u="none" strike="noStrike" kern="1200" baseline="0" dirty="0">
                          <a:solidFill>
                            <a:schemeClr val="bg1"/>
                          </a:solidFill>
                          <a:effectLst/>
                          <a:latin typeface="Arial" panose="020B0604020202020204" pitchFamily="34" charset="0"/>
                          <a:ea typeface="Arial" charset="0"/>
                          <a:cs typeface="Arial" panose="020B0604020202020204" pitchFamily="34" charset="0"/>
                        </a:rPr>
                        <a:t>Very good progress. Completed discussion of issues raised to date during internal review of Pink Book P1.0.6, prepared Pink Book 1.0.7 to be submitted for Secretariat Document Processing and Agency Review. </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de-DE" sz="1200" b="0" i="0" u="none" strike="noStrike" dirty="0">
                          <a:solidFill>
                            <a:schemeClr val="bg1"/>
                          </a:solidFill>
                          <a:effectLst/>
                          <a:latin typeface="Arial" panose="020B0604020202020204" pitchFamily="34" charset="0"/>
                          <a:ea typeface="Arial" charset="0"/>
                          <a:cs typeface="Arial" panose="020B0604020202020204" pitchFamily="34" charset="0"/>
                        </a:rPr>
                        <a:t>Start date    14-Jan-2019</a:t>
                      </a:r>
                    </a:p>
                    <a:p>
                      <a:pPr algn="l" fontAlgn="t"/>
                      <a:r>
                        <a:rPr lang="de-DE" sz="1200" b="0" i="0" u="none" strike="noStrike" dirty="0">
                          <a:solidFill>
                            <a:schemeClr val="bg1"/>
                          </a:solidFill>
                          <a:effectLst/>
                          <a:latin typeface="Arial" panose="020B0604020202020204" pitchFamily="34" charset="0"/>
                          <a:ea typeface="Arial" charset="0"/>
                          <a:cs typeface="Arial" panose="020B0604020202020204" pitchFamily="34" charset="0"/>
                        </a:rPr>
                        <a:t>End date      30-Nov-2024</a:t>
                      </a:r>
                    </a:p>
                  </a:txBody>
                  <a:tcPr marL="4343" marR="4343" marT="4343"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832284085"/>
                  </a:ext>
                </a:extLst>
              </a:tr>
              <a:tr h="612532">
                <a:tc>
                  <a:txBody>
                    <a:bodyPr/>
                    <a:lstStyle/>
                    <a:p>
                      <a:pPr algn="ctr"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ctr" fontAlgn="t"/>
                      <a:r>
                        <a:rPr lang="sk-SK" sz="1200" u="none" strike="noStrike" kern="1200" dirty="0">
                          <a:solidFill>
                            <a:schemeClr val="bg1"/>
                          </a:solidFill>
                          <a:effectLst/>
                          <a:latin typeface="Arial" panose="020B0604020202020204" pitchFamily="34" charset="0"/>
                          <a:ea typeface="Arial" charset="0"/>
                          <a:cs typeface="Arial" panose="020B0604020202020204" pitchFamily="34" charset="0"/>
                        </a:rPr>
                        <a:t>509.0</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Pointing Request Message</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u="none" strike="noStrike" kern="1200" baseline="0" dirty="0">
                          <a:solidFill>
                            <a:schemeClr val="bg1"/>
                          </a:solidFill>
                          <a:effectLst/>
                          <a:latin typeface="Arial" panose="020B0604020202020204" pitchFamily="34" charset="0"/>
                          <a:ea typeface="Arial" charset="0"/>
                          <a:cs typeface="Arial" panose="020B0604020202020204" pitchFamily="34" charset="0"/>
                        </a:rPr>
                        <a:t>Completed publication of revised Blue Book with planned Corrigendum, approved plan to Reconfirm the Blue Book.</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de-DE" sz="1200" b="0" i="0" u="none" strike="noStrike" dirty="0">
                          <a:solidFill>
                            <a:schemeClr val="bg1"/>
                          </a:solidFill>
                          <a:effectLst/>
                          <a:latin typeface="Arial" panose="020B0604020202020204" pitchFamily="34" charset="0"/>
                          <a:ea typeface="Arial" charset="0"/>
                          <a:cs typeface="Arial" panose="020B0604020202020204" pitchFamily="34" charset="0"/>
                        </a:rPr>
                        <a:t>Start date      11-Apr-2023</a:t>
                      </a:r>
                    </a:p>
                    <a:p>
                      <a:pPr algn="l" fontAlgn="t"/>
                      <a:r>
                        <a:rPr lang="de-DE" sz="1200" b="0" i="0" u="none" strike="noStrike" dirty="0">
                          <a:solidFill>
                            <a:schemeClr val="bg1"/>
                          </a:solidFill>
                          <a:effectLst/>
                          <a:latin typeface="Arial" panose="020B0604020202020204" pitchFamily="34" charset="0"/>
                          <a:ea typeface="Arial" charset="0"/>
                          <a:cs typeface="Arial" panose="020B0604020202020204" pitchFamily="34" charset="0"/>
                        </a:rPr>
                        <a:t>End date        06-Nov-2023</a:t>
                      </a:r>
                    </a:p>
                  </a:txBody>
                  <a:tcPr marL="4343" marR="4343" marT="4343"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176647323"/>
                  </a:ext>
                </a:extLst>
              </a:tr>
              <a:tr h="612532">
                <a:tc>
                  <a:txBody>
                    <a:bodyPr/>
                    <a:lstStyle/>
                    <a:p>
                      <a:pPr algn="ctr"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200" b="0" i="0" u="none" strike="noStrike" kern="1200" dirty="0">
                          <a:solidFill>
                            <a:schemeClr val="bg1"/>
                          </a:solidFill>
                          <a:effectLst/>
                          <a:latin typeface="Arial" panose="020B0604020202020204" pitchFamily="34" charset="0"/>
                          <a:cs typeface="Arial" panose="020B0604020202020204" pitchFamily="34" charset="0"/>
                        </a:rPr>
                        <a:t>&lt;&lt;To be chosen by Secretariat&gt;&gt;</a:t>
                      </a:r>
                      <a:endParaRPr lang="bg-BG" sz="1200" b="0" i="0" u="none" strike="noStrike" kern="1200" dirty="0">
                        <a:solidFill>
                          <a:schemeClr val="bg1"/>
                        </a:solidFill>
                        <a:effectLst/>
                        <a:latin typeface="Arial" panose="020B0604020202020204" pitchFamily="34" charset="0"/>
                        <a:cs typeface="Arial" panose="020B0604020202020204" pitchFamily="34" charset="0"/>
                      </a:endParaRP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0" i="0" u="none" strike="noStrike" kern="1200" dirty="0">
                          <a:solidFill>
                            <a:schemeClr val="bg1"/>
                          </a:solidFill>
                          <a:effectLst/>
                          <a:latin typeface="Arial" panose="020B0604020202020204" pitchFamily="34" charset="0"/>
                          <a:cs typeface="Arial" panose="020B0604020202020204" pitchFamily="34" charset="0"/>
                        </a:rPr>
                        <a:t>Launch Data Message</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200" u="none" strike="noStrike" kern="1200" baseline="0" dirty="0">
                          <a:solidFill>
                            <a:schemeClr val="bg1"/>
                          </a:solidFill>
                          <a:effectLst/>
                          <a:latin typeface="Arial" panose="020B0604020202020204" pitchFamily="34" charset="0"/>
                          <a:ea typeface="Arial" charset="0"/>
                          <a:cs typeface="Arial" panose="020B0604020202020204" pitchFamily="34" charset="0"/>
                        </a:rPr>
                        <a:t>No discussion in this meeting. Lead Editor current commitments are being completed, then this effort will start in earnest.</a:t>
                      </a:r>
                    </a:p>
                  </a:txBody>
                  <a:tcPr marL="4343" marR="4343" marT="43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de-DE" sz="1200" u="none" strike="noStrike" kern="1200" dirty="0">
                          <a:solidFill>
                            <a:schemeClr val="bg1"/>
                          </a:solidFill>
                          <a:effectLst/>
                          <a:latin typeface="+mn-lt"/>
                          <a:ea typeface="+mn-ea"/>
                          <a:cs typeface="+mn-cs"/>
                        </a:rPr>
                        <a:t>Start date:     01-Aug-2023</a:t>
                      </a:r>
                    </a:p>
                    <a:p>
                      <a:pPr algn="l" fontAlgn="t"/>
                      <a:r>
                        <a:rPr lang="de-DE" sz="1200" u="none" strike="noStrike" kern="1200" dirty="0">
                          <a:solidFill>
                            <a:schemeClr val="bg1"/>
                          </a:solidFill>
                          <a:effectLst/>
                          <a:latin typeface="+mn-lt"/>
                          <a:ea typeface="+mn-ea"/>
                          <a:cs typeface="+mn-cs"/>
                        </a:rPr>
                        <a:t>End Date:     01-Dec-2025</a:t>
                      </a:r>
                    </a:p>
                  </a:txBody>
                  <a:tcPr marL="4343" marR="4343" marT="4343"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71774968"/>
                  </a:ext>
                </a:extLst>
              </a:tr>
            </a:tbl>
          </a:graphicData>
        </a:graphic>
      </p:graphicFrame>
    </p:spTree>
    <p:extLst>
      <p:ext uri="{BB962C8B-B14F-4D97-AF65-F5344CB8AC3E}">
        <p14:creationId xmlns:p14="http://schemas.microsoft.com/office/powerpoint/2010/main" val="1887435887"/>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678444"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 Approved Project Status #3</a:t>
            </a:r>
          </a:p>
          <a:p>
            <a:pPr lvl="1" algn="ctr">
              <a:lnSpc>
                <a:spcPct val="90000"/>
              </a:lnSpc>
              <a:spcBef>
                <a:spcPts val="1600"/>
              </a:spcBef>
            </a:pPr>
            <a:r>
              <a:rPr lang="en-US" sz="2400" b="1" dirty="0">
                <a:solidFill>
                  <a:srgbClr val="0070C0"/>
                </a:solidFill>
              </a:rPr>
              <a:t>Spacecraft Monitoring &amp; Control</a:t>
            </a:r>
            <a:endParaRPr lang="en-US" sz="2400" dirty="0"/>
          </a:p>
        </p:txBody>
      </p:sp>
      <p:graphicFrame>
        <p:nvGraphicFramePr>
          <p:cNvPr id="2" name="Table 1">
            <a:extLst>
              <a:ext uri="{FF2B5EF4-FFF2-40B4-BE49-F238E27FC236}">
                <a16:creationId xmlns:a16="http://schemas.microsoft.com/office/drawing/2014/main" id="{B68E2A13-CCA1-4C16-C802-7CC82AC37AC8}"/>
              </a:ext>
            </a:extLst>
          </p:cNvPr>
          <p:cNvGraphicFramePr>
            <a:graphicFrameLocks noGrp="1"/>
          </p:cNvGraphicFramePr>
          <p:nvPr>
            <p:extLst>
              <p:ext uri="{D42A27DB-BD31-4B8C-83A1-F6EECF244321}">
                <p14:modId xmlns:p14="http://schemas.microsoft.com/office/powerpoint/2010/main" val="535033110"/>
              </p:ext>
            </p:extLst>
          </p:nvPr>
        </p:nvGraphicFramePr>
        <p:xfrm>
          <a:off x="466265" y="1224339"/>
          <a:ext cx="11259469" cy="5150860"/>
        </p:xfrm>
        <a:graphic>
          <a:graphicData uri="http://schemas.openxmlformats.org/drawingml/2006/table">
            <a:tbl>
              <a:tblPr/>
              <a:tblGrid>
                <a:gridCol w="1215848">
                  <a:extLst>
                    <a:ext uri="{9D8B030D-6E8A-4147-A177-3AD203B41FA5}">
                      <a16:colId xmlns:a16="http://schemas.microsoft.com/office/drawing/2014/main" val="20000"/>
                    </a:ext>
                  </a:extLst>
                </a:gridCol>
                <a:gridCol w="828572">
                  <a:extLst>
                    <a:ext uri="{9D8B030D-6E8A-4147-A177-3AD203B41FA5}">
                      <a16:colId xmlns:a16="http://schemas.microsoft.com/office/drawing/2014/main" val="20001"/>
                    </a:ext>
                  </a:extLst>
                </a:gridCol>
                <a:gridCol w="4049593">
                  <a:extLst>
                    <a:ext uri="{9D8B030D-6E8A-4147-A177-3AD203B41FA5}">
                      <a16:colId xmlns:a16="http://schemas.microsoft.com/office/drawing/2014/main" val="20002"/>
                    </a:ext>
                  </a:extLst>
                </a:gridCol>
                <a:gridCol w="3748284">
                  <a:extLst>
                    <a:ext uri="{9D8B030D-6E8A-4147-A177-3AD203B41FA5}">
                      <a16:colId xmlns:a16="http://schemas.microsoft.com/office/drawing/2014/main" val="20003"/>
                    </a:ext>
                  </a:extLst>
                </a:gridCol>
                <a:gridCol w="1417172">
                  <a:extLst>
                    <a:ext uri="{9D8B030D-6E8A-4147-A177-3AD203B41FA5}">
                      <a16:colId xmlns:a16="http://schemas.microsoft.com/office/drawing/2014/main" val="20004"/>
                    </a:ext>
                  </a:extLst>
                </a:gridCol>
              </a:tblGrid>
              <a:tr h="515086">
                <a:tc>
                  <a:txBody>
                    <a:bodyPr/>
                    <a:lstStyle/>
                    <a:p>
                      <a:pPr algn="ctr" fontAlgn="t"/>
                      <a:r>
                        <a:rPr lang="en-US" sz="1000" b="1" i="0" u="none" strike="noStrike" dirty="0">
                          <a:solidFill>
                            <a:srgbClr val="000000"/>
                          </a:solidFill>
                          <a:effectLst/>
                          <a:latin typeface="Calibri" charset="0"/>
                        </a:rPr>
                        <a:t>Area and WG name</a:t>
                      </a: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a:solidFill>
                            <a:srgbClr val="000000"/>
                          </a:solidFill>
                          <a:effectLst/>
                          <a:latin typeface="Calibri" charset="0"/>
                        </a:rPr>
                        <a:t>CCSDS Ref </a:t>
                      </a:r>
                      <a:r>
                        <a:rPr lang="en-US" sz="1000" b="1" i="0" u="none" strike="noStrike" err="1">
                          <a:solidFill>
                            <a:srgbClr val="000000"/>
                          </a:solidFill>
                          <a:effectLst/>
                          <a:latin typeface="Calibri" charset="0"/>
                        </a:rPr>
                        <a:t>Nr</a:t>
                      </a:r>
                      <a:endParaRPr lang="en-US" sz="1000" b="1" i="0" u="none" strike="noStrike">
                        <a:solidFill>
                          <a:srgbClr val="000000"/>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a:solidFill>
                            <a:srgbClr val="000000"/>
                          </a:solidFill>
                          <a:effectLst/>
                          <a:latin typeface="Calibri" charset="0"/>
                        </a:rPr>
                        <a:t>Document Title</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a:solidFill>
                            <a:srgbClr val="000000"/>
                          </a:solidFill>
                          <a:effectLst/>
                          <a:latin typeface="Calibri" charset="0"/>
                        </a:rPr>
                        <a:t>Status / Comments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a:solidFill>
                            <a:srgbClr val="000000"/>
                          </a:solidFill>
                          <a:effectLst/>
                          <a:latin typeface="Calibri" charset="0"/>
                        </a:rPr>
                        <a:t>Start and / or Target Publication Date</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15086">
                <a:tc>
                  <a:txBody>
                    <a:bodyPr/>
                    <a:lstStyle/>
                    <a:p>
                      <a:pPr algn="ctr" fontAlgn="t"/>
                      <a:r>
                        <a:rPr lang="en-US" sz="1000" b="0" i="0" u="none" strike="noStrike">
                          <a:solidFill>
                            <a:schemeClr val="bg1"/>
                          </a:solidFill>
                          <a:effectLst/>
                          <a:latin typeface="Calibri" charset="0"/>
                        </a:rPr>
                        <a:t>MOIMS SM&amp;C</a:t>
                      </a: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nb-NO" sz="1000" b="0" i="0" u="none" strike="noStrike" dirty="0">
                          <a:solidFill>
                            <a:srgbClr val="FFFFFF"/>
                          </a:solidFill>
                          <a:effectLst/>
                          <a:latin typeface="Calibri" charset="0"/>
                        </a:rPr>
                        <a:t>520.0-G-4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GB" sz="1000" b="0" i="0" u="none" strike="noStrike">
                          <a:solidFill>
                            <a:srgbClr val="FFFFFF"/>
                          </a:solidFill>
                          <a:effectLst/>
                          <a:latin typeface="Calibri" charset="0"/>
                        </a:rPr>
                        <a:t>Mission Operations Services Concept (Issue 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GB" sz="1000" b="0" i="0" u="none" strike="noStrike" dirty="0">
                          <a:solidFill>
                            <a:srgbClr val="FFFFFF"/>
                          </a:solidFill>
                          <a:effectLst/>
                          <a:latin typeface="Calibri" charset="0"/>
                        </a:rPr>
                        <a:t>Waiting MO 2.0 updates</a:t>
                      </a:r>
                      <a:r>
                        <a:rPr lang="pl-PL" sz="1000" b="0" i="0" u="none" strike="noStrike" dirty="0">
                          <a:solidFill>
                            <a:srgbClr val="FFFFFF"/>
                          </a:solidFill>
                          <a:effectLst/>
                          <a:latin typeface="Calibri" charset="0"/>
                        </a:rPr>
                        <a:t>.</a:t>
                      </a:r>
                    </a:p>
                    <a:p>
                      <a:pPr algn="l" fontAlgn="t"/>
                      <a:r>
                        <a:rPr lang="en-GB" sz="1000" b="0" i="0" u="none" strike="noStrike" dirty="0">
                          <a:solidFill>
                            <a:srgbClr val="FFFFFF"/>
                          </a:solidFill>
                          <a:effectLst/>
                          <a:latin typeface="Calibri" charset="0"/>
                        </a:rPr>
                        <a:t>Parked for now, as it is not the highest priority</a:t>
                      </a:r>
                      <a:r>
                        <a:rPr lang="pl-PL" sz="1000" b="0" i="0" u="none" strike="noStrike" dirty="0">
                          <a:solidFill>
                            <a:srgbClr val="FFFFFF"/>
                          </a:solidFill>
                          <a:effectLst/>
                          <a:latin typeface="Calibri" charset="0"/>
                        </a:rPr>
                        <a:t>.</a:t>
                      </a:r>
                      <a:endParaRPr lang="en-GB" sz="1000" b="0" i="0" u="none" strike="noStrike"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t"/>
                      <a:r>
                        <a:rPr lang="de-DE" sz="900" b="0" i="0" u="none" strike="noStrike" dirty="0">
                          <a:solidFill>
                            <a:schemeClr val="bg1"/>
                          </a:solidFill>
                          <a:effectLst/>
                          <a:latin typeface="Consolas" panose="020B0609020204030204" pitchFamily="49" charset="0"/>
                        </a:rPr>
                        <a:t>Start date 12Jan2016</a:t>
                      </a:r>
                    </a:p>
                    <a:p>
                      <a:pPr algn="l" fontAlgn="t"/>
                      <a:r>
                        <a:rPr lang="de-DE" sz="900" b="0" i="0" u="none" strike="noStrike" dirty="0">
                          <a:solidFill>
                            <a:schemeClr val="bg1"/>
                          </a:solidFill>
                          <a:effectLst/>
                          <a:latin typeface="Consolas" panose="020B0609020204030204" pitchFamily="49" charset="0"/>
                        </a:rPr>
                        <a:t>End date   30Jun2025</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515086">
                <a:tc>
                  <a:txBody>
                    <a:bodyPr/>
                    <a:lstStyle/>
                    <a:p>
                      <a:pPr algn="ctr" fontAlgn="t"/>
                      <a:r>
                        <a:rPr lang="en-US" sz="1000" b="0" i="0" u="none" strike="noStrike">
                          <a:solidFill>
                            <a:schemeClr val="bg1"/>
                          </a:solidFill>
                          <a:effectLst/>
                          <a:latin typeface="Calibri" charset="0"/>
                        </a:rPr>
                        <a:t>MOIMS SM&amp;C</a:t>
                      </a: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nb-NO" sz="1000" b="0" i="0" u="none" strike="noStrike">
                          <a:solidFill>
                            <a:srgbClr val="FFFFFF"/>
                          </a:solidFill>
                          <a:effectLst/>
                          <a:latin typeface="Calibri" charset="0"/>
                        </a:rPr>
                        <a:t>520.1-M-2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000" b="0" i="0" u="none" strike="noStrike">
                          <a:solidFill>
                            <a:srgbClr val="FFFFFF"/>
                          </a:solidFill>
                          <a:effectLst/>
                          <a:latin typeface="Calibri" charset="0"/>
                        </a:rPr>
                        <a:t>Mission Operations Reference Model</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000" b="0" i="0" u="none" strike="noStrike" dirty="0">
                          <a:solidFill>
                            <a:srgbClr val="FFFFFF"/>
                          </a:solidFill>
                          <a:effectLst/>
                          <a:latin typeface="Calibri" charset="0"/>
                        </a:rPr>
                        <a:t>Updated version with changes agreed with SEC WG and SEA AD</a:t>
                      </a:r>
                      <a:r>
                        <a:rPr lang="pl-PL" sz="1000" b="0" i="0" u="none" strike="noStrike" dirty="0">
                          <a:solidFill>
                            <a:srgbClr val="FFFFFF"/>
                          </a:solidFill>
                          <a:effectLst/>
                          <a:latin typeface="Calibri" charset="0"/>
                        </a:rPr>
                        <a:t>.</a:t>
                      </a:r>
                    </a:p>
                    <a:p>
                      <a:pPr algn="l" fontAlgn="t"/>
                      <a:r>
                        <a:rPr lang="en-US" sz="1000" b="0" i="0" u="none" strike="noStrike" dirty="0">
                          <a:solidFill>
                            <a:srgbClr val="FFFFFF"/>
                          </a:solidFill>
                          <a:effectLst/>
                          <a:latin typeface="Calibri" charset="0"/>
                        </a:rPr>
                        <a:t>MOIMS AD </a:t>
                      </a:r>
                      <a:r>
                        <a:rPr lang="pl-PL" sz="1000" b="0" i="0" u="none" strike="noStrike" dirty="0">
                          <a:solidFill>
                            <a:srgbClr val="FFFFFF"/>
                          </a:solidFill>
                          <a:effectLst/>
                          <a:latin typeface="Calibri" charset="0"/>
                        </a:rPr>
                        <a:t>to </a:t>
                      </a:r>
                      <a:r>
                        <a:rPr lang="en-US" sz="1000" b="0" i="0" u="none" strike="noStrike" dirty="0">
                          <a:solidFill>
                            <a:srgbClr val="FFFFFF"/>
                          </a:solidFill>
                          <a:effectLst/>
                          <a:latin typeface="Calibri" charset="0"/>
                        </a:rPr>
                        <a:t>open the poll for publication</a:t>
                      </a:r>
                      <a:r>
                        <a:rPr lang="pl-PL" sz="1000" b="0" i="0" u="none" strike="noStrike" dirty="0">
                          <a:solidFill>
                            <a:srgbClr val="FFFFFF"/>
                          </a:solidFill>
                          <a:effectLst/>
                          <a:latin typeface="Calibri" charset="0"/>
                        </a:rPr>
                        <a:t>.</a:t>
                      </a:r>
                      <a:endParaRPr lang="en-US" sz="1000" b="0" i="0" u="none" strike="noStrike"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de-DE" sz="900" b="0" i="0" u="none" strike="noStrike" dirty="0">
                          <a:solidFill>
                            <a:schemeClr val="bg1"/>
                          </a:solidFill>
                          <a:effectLst/>
                          <a:latin typeface="Consolas" panose="020B0609020204030204" pitchFamily="49" charset="0"/>
                        </a:rPr>
                        <a:t>Start date 19Oct2018</a:t>
                      </a:r>
                    </a:p>
                    <a:p>
                      <a:pPr marL="0" marR="0" lvl="0" indent="0" algn="l" defTabSz="914400" rtl="0" eaLnBrk="1" fontAlgn="t" latinLnBrk="0" hangingPunct="1">
                        <a:lnSpc>
                          <a:spcPct val="100000"/>
                        </a:lnSpc>
                        <a:spcBef>
                          <a:spcPts val="0"/>
                        </a:spcBef>
                        <a:spcAft>
                          <a:spcPts val="0"/>
                        </a:spcAft>
                        <a:buClrTx/>
                        <a:buSzTx/>
                        <a:buFontTx/>
                        <a:buNone/>
                        <a:tabLst/>
                        <a:defRPr/>
                      </a:pPr>
                      <a:r>
                        <a:rPr lang="de-DE" sz="900" b="0" i="0" u="none" strike="noStrike" dirty="0">
                          <a:solidFill>
                            <a:schemeClr val="bg1"/>
                          </a:solidFill>
                          <a:effectLst/>
                          <a:latin typeface="Consolas" panose="020B0609020204030204" pitchFamily="49" charset="0"/>
                        </a:rPr>
                        <a:t>End date   31D</a:t>
                      </a:r>
                      <a:r>
                        <a:rPr lang="pl-PL" sz="900" b="0" i="0" u="none" strike="noStrike" dirty="0">
                          <a:solidFill>
                            <a:schemeClr val="bg1"/>
                          </a:solidFill>
                          <a:effectLst/>
                          <a:latin typeface="Consolas" panose="020B0609020204030204" pitchFamily="49" charset="0"/>
                        </a:rPr>
                        <a:t>ec</a:t>
                      </a:r>
                      <a:r>
                        <a:rPr lang="de-DE" sz="900" b="0" i="0" u="none" strike="noStrike" dirty="0">
                          <a:solidFill>
                            <a:schemeClr val="bg1"/>
                          </a:solidFill>
                          <a:effectLst/>
                          <a:latin typeface="Consolas" panose="020B0609020204030204" pitchFamily="49" charset="0"/>
                        </a:rPr>
                        <a:t>2023</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4283634332"/>
                  </a:ext>
                </a:extLst>
              </a:tr>
              <a:tr h="515086">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MOIMS SM&amp;C</a:t>
                      </a:r>
                    </a:p>
                    <a:p>
                      <a:pPr marL="0" marR="0" indent="0" algn="ctr" defTabSz="914400" rtl="0" eaLnBrk="1" fontAlgn="t" latinLnBrk="0" hangingPunct="1">
                        <a:lnSpc>
                          <a:spcPct val="100000"/>
                        </a:lnSpc>
                        <a:spcBef>
                          <a:spcPts val="0"/>
                        </a:spcBef>
                        <a:spcAft>
                          <a:spcPts val="0"/>
                        </a:spcAft>
                        <a:buClrTx/>
                        <a:buSzTx/>
                        <a:buFontTx/>
                        <a:buNone/>
                        <a:tabLst/>
                        <a:defRPr/>
                      </a:pPr>
                      <a:endParaRPr lang="en-US" sz="1000" b="0" i="0" u="none" strike="noStrike">
                        <a:solidFill>
                          <a:srgbClr val="FFFFFF"/>
                        </a:solidFill>
                        <a:effectLst/>
                        <a:latin typeface="Calibri" charset="0"/>
                      </a:endParaRP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a:solidFill>
                            <a:srgbClr val="FFFFFF"/>
                          </a:solidFill>
                          <a:effectLst/>
                          <a:latin typeface="Calibri" charset="0"/>
                        </a:rPr>
                        <a:t>522.1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5Y Review -Mission Operations Monitor &amp; Control Services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en-US" sz="1000" b="0" i="0" u="none" strike="noStrike" dirty="0">
                          <a:solidFill>
                            <a:srgbClr val="FFFFFF"/>
                          </a:solidFill>
                          <a:effectLst/>
                          <a:latin typeface="Calibri" charset="0"/>
                        </a:rPr>
                        <a:t>Draft BB sent to WG for review</a:t>
                      </a:r>
                      <a:r>
                        <a:rPr lang="pl-PL" sz="1000" b="0" i="0" u="none" strike="noStrike" dirty="0">
                          <a:solidFill>
                            <a:srgbClr val="FFFFFF"/>
                          </a:solidFill>
                          <a:effectLst/>
                          <a:latin typeface="Calibri" charset="0"/>
                        </a:rPr>
                        <a:t>.</a:t>
                      </a:r>
                      <a:endParaRPr lang="en-US" sz="1000" b="0" i="0" u="none" strike="noStrike"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de-DE" sz="900" b="0" i="0" u="none" strike="noStrike" dirty="0">
                          <a:solidFill>
                            <a:srgbClr val="FFFFFF"/>
                          </a:solidFill>
                          <a:effectLst/>
                          <a:latin typeface="Consolas" panose="020B0609020204030204" pitchFamily="49" charset="0"/>
                        </a:rPr>
                        <a:t>Start date 01</a:t>
                      </a:r>
                      <a:r>
                        <a:rPr lang="pl-PL" sz="900" b="0" i="0" u="none" strike="noStrike" dirty="0">
                          <a:solidFill>
                            <a:srgbClr val="FFFFFF"/>
                          </a:solidFill>
                          <a:effectLst/>
                          <a:latin typeface="Consolas" panose="020B0609020204030204" pitchFamily="49" charset="0"/>
                        </a:rPr>
                        <a:t>Feb</a:t>
                      </a:r>
                      <a:r>
                        <a:rPr lang="de-DE" sz="900" b="0" i="0" u="none" strike="noStrike" dirty="0">
                          <a:solidFill>
                            <a:srgbClr val="FFFFFF"/>
                          </a:solidFill>
                          <a:effectLst/>
                          <a:latin typeface="Consolas" panose="020B0609020204030204" pitchFamily="49" charset="0"/>
                        </a:rPr>
                        <a:t>2022</a:t>
                      </a:r>
                    </a:p>
                    <a:p>
                      <a:pPr algn="l" fontAlgn="t"/>
                      <a:r>
                        <a:rPr lang="de-DE" sz="900" b="0" i="0" u="none" strike="noStrike" dirty="0">
                          <a:solidFill>
                            <a:srgbClr val="FFFFFF"/>
                          </a:solidFill>
                          <a:effectLst/>
                          <a:latin typeface="Consolas" panose="020B0609020204030204" pitchFamily="49" charset="0"/>
                        </a:rPr>
                        <a:t>End date </a:t>
                      </a:r>
                      <a:r>
                        <a:rPr lang="pl-PL" sz="900" b="0" i="0" u="none" strike="noStrike" dirty="0">
                          <a:solidFill>
                            <a:srgbClr val="FFFFFF"/>
                          </a:solidFill>
                          <a:effectLst/>
                          <a:latin typeface="Consolas" panose="020B0609020204030204" pitchFamily="49" charset="0"/>
                        </a:rPr>
                        <a:t> </a:t>
                      </a:r>
                      <a:r>
                        <a:rPr lang="de-DE" sz="900" b="0" i="0" u="none" strike="noStrike" dirty="0">
                          <a:solidFill>
                            <a:srgbClr val="FFFFFF"/>
                          </a:solidFill>
                          <a:effectLst/>
                          <a:latin typeface="Consolas" panose="020B0609020204030204" pitchFamily="49" charset="0"/>
                        </a:rPr>
                        <a:t> 30</a:t>
                      </a:r>
                      <a:r>
                        <a:rPr lang="pl-PL" sz="900" b="0" i="0" u="none" strike="noStrike" dirty="0">
                          <a:solidFill>
                            <a:srgbClr val="FFFFFF"/>
                          </a:solidFill>
                          <a:effectLst/>
                          <a:latin typeface="Consolas" panose="020B0609020204030204" pitchFamily="49" charset="0"/>
                        </a:rPr>
                        <a:t>Jun</a:t>
                      </a:r>
                      <a:r>
                        <a:rPr lang="de-DE" sz="900" b="0" i="0" u="none" strike="noStrike" dirty="0">
                          <a:solidFill>
                            <a:srgbClr val="FFFFFF"/>
                          </a:solidFill>
                          <a:effectLst/>
                          <a:latin typeface="Consolas" panose="020B0609020204030204" pitchFamily="49" charset="0"/>
                        </a:rPr>
                        <a:t>2024</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2335140506"/>
                  </a:ext>
                </a:extLst>
              </a:tr>
              <a:tr h="515086">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Calibri" charset="0"/>
                        </a:rPr>
                        <a:t>MOIMS SM&amp;C</a:t>
                      </a: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dirty="0">
                          <a:solidFill>
                            <a:srgbClr val="FFFFFF"/>
                          </a:solidFill>
                          <a:effectLst/>
                          <a:latin typeface="Calibri" charset="0"/>
                        </a:rPr>
                        <a:t>524.3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Mission Operations--Message Abstraction Layer Binding to HTTP Transport and XML Encoding</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en-US" sz="1000" b="0" i="0" u="none" strike="noStrike">
                          <a:solidFill>
                            <a:srgbClr val="FFFFFF"/>
                          </a:solidFill>
                          <a:effectLst/>
                          <a:latin typeface="Calibri" charset="0"/>
                        </a:rPr>
                        <a:t>Pink sheet approach</a:t>
                      </a:r>
                      <a:r>
                        <a:rPr lang="pl-PL" sz="1000" b="0" i="0" u="none" strike="noStrike">
                          <a:solidFill>
                            <a:srgbClr val="FFFFFF"/>
                          </a:solidFill>
                          <a:effectLst/>
                          <a:latin typeface="Calibri" charset="0"/>
                        </a:rPr>
                        <a:t>.</a:t>
                      </a:r>
                      <a:endParaRPr lang="en-US" sz="1000" b="0" i="0" u="none" strike="noStrike">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de-DE" sz="900" b="0" i="0" u="none" strike="noStrike" dirty="0">
                          <a:solidFill>
                            <a:srgbClr val="FFFFFF"/>
                          </a:solidFill>
                          <a:effectLst/>
                          <a:latin typeface="Consolas" panose="020B0609020204030204" pitchFamily="49" charset="0"/>
                        </a:rPr>
                        <a:t>Start date 01</a:t>
                      </a:r>
                      <a:r>
                        <a:rPr lang="pl-PL" sz="900" b="0" i="0" u="none" strike="noStrike" dirty="0">
                          <a:solidFill>
                            <a:srgbClr val="FFFFFF"/>
                          </a:solidFill>
                          <a:effectLst/>
                          <a:latin typeface="Consolas" panose="020B0609020204030204" pitchFamily="49" charset="0"/>
                        </a:rPr>
                        <a:t>Jul</a:t>
                      </a:r>
                      <a:r>
                        <a:rPr lang="de-DE" sz="900" b="0" i="0" u="none" strike="noStrike" dirty="0">
                          <a:solidFill>
                            <a:srgbClr val="FFFFFF"/>
                          </a:solidFill>
                          <a:effectLst/>
                          <a:latin typeface="Consolas" panose="020B0609020204030204" pitchFamily="49" charset="0"/>
                        </a:rPr>
                        <a:t>2022</a:t>
                      </a:r>
                    </a:p>
                    <a:p>
                      <a:pPr algn="l" fontAlgn="t"/>
                      <a:r>
                        <a:rPr lang="de-DE" sz="900" b="0" i="0" u="none" strike="noStrike" dirty="0">
                          <a:solidFill>
                            <a:srgbClr val="FFFFFF"/>
                          </a:solidFill>
                          <a:effectLst/>
                          <a:latin typeface="Consolas" panose="020B0609020204030204" pitchFamily="49" charset="0"/>
                        </a:rPr>
                        <a:t>End date </a:t>
                      </a:r>
                      <a:r>
                        <a:rPr lang="pl-PL" sz="900" b="0" i="0" u="none" strike="noStrike" dirty="0">
                          <a:solidFill>
                            <a:srgbClr val="FFFFFF"/>
                          </a:solidFill>
                          <a:effectLst/>
                          <a:latin typeface="Consolas" panose="020B0609020204030204" pitchFamily="49" charset="0"/>
                        </a:rPr>
                        <a:t>  </a:t>
                      </a:r>
                      <a:r>
                        <a:rPr lang="de-DE" sz="900" b="0" i="0" u="none" strike="noStrike" dirty="0">
                          <a:solidFill>
                            <a:srgbClr val="FFFFFF"/>
                          </a:solidFill>
                          <a:effectLst/>
                          <a:latin typeface="Consolas" panose="020B0609020204030204" pitchFamily="49" charset="0"/>
                        </a:rPr>
                        <a:t>01</a:t>
                      </a:r>
                      <a:r>
                        <a:rPr lang="pl-PL" sz="900" b="0" i="0" u="none" strike="noStrike" dirty="0">
                          <a:solidFill>
                            <a:srgbClr val="FFFFFF"/>
                          </a:solidFill>
                          <a:effectLst/>
                          <a:latin typeface="Consolas" panose="020B0609020204030204" pitchFamily="49" charset="0"/>
                        </a:rPr>
                        <a:t>Feb</a:t>
                      </a:r>
                      <a:r>
                        <a:rPr lang="de-DE" sz="900" b="0" i="0" u="none" strike="noStrike" dirty="0">
                          <a:solidFill>
                            <a:srgbClr val="FFFFFF"/>
                          </a:solidFill>
                          <a:effectLst/>
                          <a:latin typeface="Consolas" panose="020B0609020204030204" pitchFamily="49" charset="0"/>
                        </a:rPr>
                        <a:t>2024</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1315837099"/>
                  </a:ext>
                </a:extLst>
              </a:tr>
              <a:tr h="515086">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MOIMS  SM&amp;C</a:t>
                      </a: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a:solidFill>
                            <a:srgbClr val="FFFFFF"/>
                          </a:solidFill>
                          <a:effectLst/>
                          <a:latin typeface="Calibri" charset="0"/>
                        </a:rPr>
                        <a:t>521.0-B-3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Mission Operations - Message Abstraction Layer (MAL) - B-3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en-US" sz="1000" b="0" i="0" u="none" strike="noStrike" dirty="0">
                          <a:solidFill>
                            <a:srgbClr val="FFFFFF"/>
                          </a:solidFill>
                          <a:effectLst/>
                          <a:latin typeface="Calibri" charset="0"/>
                        </a:rPr>
                        <a:t>Passed Agency Review, Yellow Book Finalized</a:t>
                      </a:r>
                      <a:r>
                        <a:rPr lang="pl-PL" sz="1000" b="0" i="0" u="none" strike="noStrike" dirty="0">
                          <a:solidFill>
                            <a:srgbClr val="FFFFFF"/>
                          </a:solidFill>
                          <a:effectLst/>
                          <a:latin typeface="Calibri" charset="0"/>
                        </a:rPr>
                        <a:t>.</a:t>
                      </a:r>
                    </a:p>
                    <a:p>
                      <a:pPr algn="l" fontAlgn="t"/>
                      <a:r>
                        <a:rPr lang="en-US" sz="1000" b="0" i="0" u="none" strike="noStrike" dirty="0">
                          <a:solidFill>
                            <a:srgbClr val="FFFFFF"/>
                          </a:solidFill>
                          <a:effectLst/>
                          <a:latin typeface="Calibri" charset="0"/>
                        </a:rPr>
                        <a:t>Poll for publication</a:t>
                      </a:r>
                      <a:r>
                        <a:rPr lang="pl-PL" sz="1000" b="0" i="0" u="none" strike="noStrike" dirty="0">
                          <a:solidFill>
                            <a:srgbClr val="FFFFFF"/>
                          </a:solidFill>
                          <a:effectLst/>
                          <a:latin typeface="Calibri" charset="0"/>
                        </a:rPr>
                        <a:t>.</a:t>
                      </a:r>
                      <a:endParaRPr lang="en-US" sz="1000" b="0" i="0" u="none" strike="noStrike"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de-DE" sz="900" b="0" i="0" u="none" strike="noStrike" dirty="0">
                          <a:solidFill>
                            <a:srgbClr val="FFFFFF"/>
                          </a:solidFill>
                          <a:effectLst/>
                          <a:latin typeface="Consolas" panose="020B0609020204030204" pitchFamily="49" charset="0"/>
                        </a:rPr>
                        <a:t>Start date 2021 </a:t>
                      </a:r>
                    </a:p>
                    <a:p>
                      <a:pPr algn="l" fontAlgn="t"/>
                      <a:r>
                        <a:rPr lang="de-DE" sz="900" b="0" i="0" u="none" strike="noStrike" dirty="0">
                          <a:solidFill>
                            <a:srgbClr val="FFFFFF"/>
                          </a:solidFill>
                          <a:effectLst/>
                          <a:latin typeface="Consolas" panose="020B0609020204030204" pitchFamily="49" charset="0"/>
                        </a:rPr>
                        <a:t>End date </a:t>
                      </a:r>
                      <a:r>
                        <a:rPr lang="pl-PL" sz="900" b="0" i="0" u="none" strike="noStrike" dirty="0">
                          <a:solidFill>
                            <a:srgbClr val="FFFFFF"/>
                          </a:solidFill>
                          <a:effectLst/>
                          <a:latin typeface="Consolas" panose="020B0609020204030204" pitchFamily="49" charset="0"/>
                        </a:rPr>
                        <a:t>  </a:t>
                      </a:r>
                      <a:r>
                        <a:rPr lang="de-DE" sz="900" b="0" i="0" u="none" strike="noStrike" dirty="0">
                          <a:solidFill>
                            <a:srgbClr val="FFFFFF"/>
                          </a:solidFill>
                          <a:effectLst/>
                          <a:latin typeface="Consolas" panose="020B0609020204030204" pitchFamily="49" charset="0"/>
                        </a:rPr>
                        <a:t>30</a:t>
                      </a:r>
                      <a:r>
                        <a:rPr lang="en-US" sz="900" b="0" i="0" u="none" strike="noStrike" dirty="0">
                          <a:solidFill>
                            <a:srgbClr val="FFFFFF"/>
                          </a:solidFill>
                          <a:effectLst/>
                          <a:latin typeface="Consolas" panose="020B0609020204030204" pitchFamily="49" charset="0"/>
                        </a:rPr>
                        <a:t>Jan</a:t>
                      </a:r>
                      <a:r>
                        <a:rPr lang="de-DE" sz="900" b="0" i="0" u="none" strike="noStrike" dirty="0">
                          <a:solidFill>
                            <a:srgbClr val="FFFFFF"/>
                          </a:solidFill>
                          <a:effectLst/>
                          <a:latin typeface="Consolas" panose="020B0609020204030204" pitchFamily="49" charset="0"/>
                        </a:rPr>
                        <a:t>2024</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10002"/>
                  </a:ext>
                </a:extLst>
              </a:tr>
              <a:tr h="515086">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MOIMS SM&amp;C</a:t>
                      </a: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a:solidFill>
                            <a:srgbClr val="FFFFFF"/>
                          </a:solidFill>
                          <a:effectLst/>
                          <a:latin typeface="Calibri" charset="0"/>
                        </a:rPr>
                        <a:t>524.2-B-2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Mission Operations - Message Abstraction Layer Binding to TCP/IP Transport and Split Binary Encoding– 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pl-PL" sz="1000" b="0" i="0" u="none" strike="noStrike" dirty="0">
                          <a:solidFill>
                            <a:srgbClr val="FFFFFF"/>
                          </a:solidFill>
                          <a:effectLst/>
                          <a:latin typeface="Calibri" charset="0"/>
                        </a:rPr>
                        <a:t>On Hold.</a:t>
                      </a:r>
                      <a:br>
                        <a:rPr lang="pl-PL" sz="1000" b="0" i="0" u="none" strike="noStrike" dirty="0">
                          <a:solidFill>
                            <a:srgbClr val="FFFFFF"/>
                          </a:solidFill>
                          <a:effectLst/>
                          <a:latin typeface="Calibri" charset="0"/>
                        </a:rPr>
                      </a:br>
                      <a:r>
                        <a:rPr lang="pl-PL" sz="1000" b="0" i="0" u="none" strike="noStrike" dirty="0">
                          <a:solidFill>
                            <a:srgbClr val="FFFFFF"/>
                          </a:solidFill>
                          <a:effectLst/>
                          <a:latin typeface="Calibri" charset="0"/>
                        </a:rPr>
                        <a:t>P</a:t>
                      </a:r>
                      <a:r>
                        <a:rPr lang="en-US" sz="1000" b="0" i="0" u="none" strike="noStrike" dirty="0" err="1">
                          <a:solidFill>
                            <a:srgbClr val="FFFFFF"/>
                          </a:solidFill>
                          <a:effectLst/>
                          <a:latin typeface="Calibri" charset="0"/>
                        </a:rPr>
                        <a:t>riority</a:t>
                      </a:r>
                      <a:r>
                        <a:rPr lang="en-US" sz="1000" b="0" i="0" u="none" strike="noStrike" dirty="0">
                          <a:solidFill>
                            <a:srgbClr val="FFFFFF"/>
                          </a:solidFill>
                          <a:effectLst/>
                          <a:latin typeface="Calibri" charset="0"/>
                        </a:rPr>
                        <a:t> given to HTTP/XML Binding</a:t>
                      </a:r>
                      <a:r>
                        <a:rPr lang="pl-PL" sz="1000" b="0" i="0" u="none" strike="noStrike" dirty="0">
                          <a:solidFill>
                            <a:srgbClr val="FFFFFF"/>
                          </a:solidFill>
                          <a:effectLst/>
                          <a:latin typeface="Calibri" charset="0"/>
                        </a:rPr>
                        <a:t>.</a:t>
                      </a:r>
                      <a:endParaRPr lang="en-US" sz="1000" b="0" i="0" u="none" strike="noStrike"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de-DE" sz="900" b="0" i="0" u="none" strike="noStrike" dirty="0">
                          <a:solidFill>
                            <a:srgbClr val="FFFFFF"/>
                          </a:solidFill>
                          <a:effectLst/>
                          <a:latin typeface="Consolas" panose="020B0609020204030204" pitchFamily="49" charset="0"/>
                        </a:rPr>
                        <a:t>Start date 2021 </a:t>
                      </a:r>
                    </a:p>
                    <a:p>
                      <a:pPr algn="l" fontAlgn="t"/>
                      <a:r>
                        <a:rPr lang="de-DE" sz="900" b="0" i="0" u="none" strike="noStrike" dirty="0">
                          <a:solidFill>
                            <a:srgbClr val="FFFFFF"/>
                          </a:solidFill>
                          <a:effectLst/>
                          <a:latin typeface="Consolas" panose="020B0609020204030204" pitchFamily="49" charset="0"/>
                        </a:rPr>
                        <a:t>End date </a:t>
                      </a:r>
                      <a:r>
                        <a:rPr lang="pl-PL" sz="900" b="0" i="0" u="none" strike="noStrike" dirty="0">
                          <a:solidFill>
                            <a:srgbClr val="FFFFFF"/>
                          </a:solidFill>
                          <a:effectLst/>
                          <a:latin typeface="Consolas" panose="020B0609020204030204" pitchFamily="49" charset="0"/>
                        </a:rPr>
                        <a:t>  0</a:t>
                      </a:r>
                      <a:r>
                        <a:rPr lang="de-DE" sz="900" b="0" i="0" u="none" strike="noStrike" dirty="0">
                          <a:solidFill>
                            <a:srgbClr val="FFFFFF"/>
                          </a:solidFill>
                          <a:effectLst/>
                          <a:latin typeface="Consolas" panose="020B0609020204030204" pitchFamily="49" charset="0"/>
                        </a:rPr>
                        <a:t>1D</a:t>
                      </a:r>
                      <a:r>
                        <a:rPr lang="pl-PL" sz="900" b="0" i="0" u="none" strike="noStrike" dirty="0">
                          <a:solidFill>
                            <a:srgbClr val="FFFFFF"/>
                          </a:solidFill>
                          <a:effectLst/>
                          <a:latin typeface="Consolas" panose="020B0609020204030204" pitchFamily="49" charset="0"/>
                        </a:rPr>
                        <a:t>ec</a:t>
                      </a:r>
                      <a:r>
                        <a:rPr lang="de-DE" sz="900" b="0" i="0" u="none" strike="noStrike" dirty="0">
                          <a:solidFill>
                            <a:srgbClr val="FFFFFF"/>
                          </a:solidFill>
                          <a:effectLst/>
                          <a:latin typeface="Consolas" panose="020B0609020204030204" pitchFamily="49" charset="0"/>
                        </a:rPr>
                        <a:t>2024</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1767303637"/>
                  </a:ext>
                </a:extLst>
              </a:tr>
              <a:tr h="515086">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Calibri" charset="0"/>
                        </a:rPr>
                        <a:t>MOIMS SM&amp;C</a:t>
                      </a: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a:solidFill>
                            <a:srgbClr val="FFFFFF"/>
                          </a:solidFill>
                          <a:effectLst/>
                          <a:latin typeface="Calibri" charset="0"/>
                        </a:rPr>
                        <a:t>522.2-B-1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Calibri" charset="0"/>
                        </a:rPr>
                        <a:t>Mission Operations - Mission Product Distribution Services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en-US" sz="1000" b="0" i="0" u="none" strike="noStrike" dirty="0">
                          <a:solidFill>
                            <a:srgbClr val="FFFFFF"/>
                          </a:solidFill>
                          <a:effectLst/>
                          <a:latin typeface="Calibri" charset="0"/>
                        </a:rPr>
                        <a:t>Book shall be ready for AR by Spring meetings 2023</a:t>
                      </a:r>
                      <a:r>
                        <a:rPr lang="pl-PL" sz="1000" b="0" i="0" u="none" strike="noStrike" dirty="0">
                          <a:solidFill>
                            <a:srgbClr val="FFFFFF"/>
                          </a:solidFill>
                          <a:effectLst/>
                          <a:latin typeface="Calibri" charset="0"/>
                        </a:rPr>
                        <a:t>.</a:t>
                      </a:r>
                      <a:endParaRPr lang="en-US" sz="1000" b="0" i="0" u="none" strike="noStrike"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de-DE" sz="900" b="0" i="0" u="none" strike="noStrike" dirty="0">
                          <a:solidFill>
                            <a:srgbClr val="FFFFFF"/>
                          </a:solidFill>
                          <a:effectLst/>
                          <a:latin typeface="Consolas" panose="020B0609020204030204" pitchFamily="49" charset="0"/>
                        </a:rPr>
                        <a:t>Start date 2015</a:t>
                      </a:r>
                    </a:p>
                    <a:p>
                      <a:pPr algn="l" fontAlgn="t"/>
                      <a:r>
                        <a:rPr lang="de-DE" sz="900" b="0" i="0" u="none" strike="noStrike" dirty="0">
                          <a:solidFill>
                            <a:srgbClr val="FFFFFF"/>
                          </a:solidFill>
                          <a:effectLst/>
                          <a:latin typeface="Consolas" panose="020B0609020204030204" pitchFamily="49" charset="0"/>
                        </a:rPr>
                        <a:t>End date </a:t>
                      </a:r>
                      <a:r>
                        <a:rPr lang="pl-PL" sz="900" b="0" i="0" u="none" strike="noStrike" dirty="0">
                          <a:solidFill>
                            <a:srgbClr val="FFFFFF"/>
                          </a:solidFill>
                          <a:effectLst/>
                          <a:latin typeface="Consolas" panose="020B0609020204030204" pitchFamily="49" charset="0"/>
                        </a:rPr>
                        <a:t>  </a:t>
                      </a:r>
                      <a:r>
                        <a:rPr lang="de-DE" sz="900" b="0" i="0" u="none" strike="noStrike" dirty="0">
                          <a:solidFill>
                            <a:srgbClr val="FFFFFF"/>
                          </a:solidFill>
                          <a:effectLst/>
                          <a:latin typeface="Consolas" panose="020B0609020204030204" pitchFamily="49" charset="0"/>
                        </a:rPr>
                        <a:t>30Jun2024</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1867154747"/>
                  </a:ext>
                </a:extLst>
              </a:tr>
              <a:tr h="515086">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MOIMS SM&amp;C</a:t>
                      </a: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a:solidFill>
                            <a:srgbClr val="FFFFFF"/>
                          </a:solidFill>
                          <a:effectLst/>
                          <a:latin typeface="Calibri" charset="0"/>
                        </a:rPr>
                        <a:t>Xxx-x-B1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Mission Operations File Management Services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en-US" sz="1000" b="0" i="0" u="none" strike="noStrike" dirty="0">
                          <a:solidFill>
                            <a:srgbClr val="FFFFFF"/>
                          </a:solidFill>
                          <a:effectLst/>
                          <a:latin typeface="Calibri" charset="0"/>
                        </a:rPr>
                        <a:t>On Hold</a:t>
                      </a:r>
                      <a:r>
                        <a:rPr lang="pl-PL" sz="1000" b="0" i="0" u="none" strike="noStrike" dirty="0">
                          <a:solidFill>
                            <a:srgbClr val="FFFFFF"/>
                          </a:solidFill>
                          <a:effectLst/>
                          <a:latin typeface="Calibri" charset="0"/>
                        </a:rPr>
                        <a:t>.</a:t>
                      </a:r>
                    </a:p>
                    <a:p>
                      <a:pPr algn="l" fontAlgn="t"/>
                      <a:r>
                        <a:rPr lang="en-US" sz="1000" b="0" i="0" u="none" strike="noStrike" dirty="0">
                          <a:solidFill>
                            <a:srgbClr val="FFFFFF"/>
                          </a:solidFill>
                          <a:effectLst/>
                          <a:latin typeface="Calibri" charset="0"/>
                        </a:rPr>
                        <a:t>Priority given to MPDS</a:t>
                      </a:r>
                      <a:r>
                        <a:rPr lang="pl-PL" sz="1000" b="0" i="0" u="none" strike="noStrike" dirty="0">
                          <a:solidFill>
                            <a:srgbClr val="FFFFFF"/>
                          </a:solidFill>
                          <a:effectLst/>
                          <a:latin typeface="Calibri" charset="0"/>
                        </a:rPr>
                        <a:t>.</a:t>
                      </a:r>
                      <a:endParaRPr lang="en-US" sz="1000" b="0" i="0" u="none" strike="noStrike"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en-GB" sz="900" b="0" i="0" u="none" strike="noStrike" noProof="0" dirty="0">
                          <a:solidFill>
                            <a:srgbClr val="FFFFFF"/>
                          </a:solidFill>
                          <a:effectLst/>
                          <a:latin typeface="Consolas" panose="020B0609020204030204" pitchFamily="49" charset="0"/>
                        </a:rPr>
                        <a:t>Suspended for now.</a:t>
                      </a:r>
                      <a:endParaRPr lang="pl-PL" sz="900" b="0" i="0" u="none" strike="noStrike" noProof="0" dirty="0">
                        <a:solidFill>
                          <a:srgbClr val="FFFFFF"/>
                        </a:solidFill>
                        <a:effectLst/>
                        <a:latin typeface="Consolas" panose="020B0609020204030204" pitchFamily="49" charset="0"/>
                      </a:endParaRPr>
                    </a:p>
                    <a:p>
                      <a:pPr algn="l" fontAlgn="t"/>
                      <a:r>
                        <a:rPr lang="en-GB" sz="900" b="0" i="0" u="none" strike="noStrike" noProof="0" dirty="0">
                          <a:solidFill>
                            <a:srgbClr val="FFFFFF"/>
                          </a:solidFill>
                          <a:effectLst/>
                          <a:latin typeface="Consolas" panose="020B0609020204030204" pitchFamily="49" charset="0"/>
                        </a:rPr>
                        <a:t>Not high priority.</a:t>
                      </a: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4248662190"/>
                  </a:ext>
                </a:extLst>
              </a:tr>
              <a:tr h="515086">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MOIMS SM&amp;C</a:t>
                      </a:r>
                    </a:p>
                    <a:p>
                      <a:pPr marL="0" marR="0" indent="0" algn="ctr" defTabSz="914400" rtl="0" eaLnBrk="1" fontAlgn="t" latinLnBrk="0" hangingPunct="1">
                        <a:lnSpc>
                          <a:spcPct val="100000"/>
                        </a:lnSpc>
                        <a:spcBef>
                          <a:spcPts val="0"/>
                        </a:spcBef>
                        <a:spcAft>
                          <a:spcPts val="0"/>
                        </a:spcAft>
                        <a:buClrTx/>
                        <a:buSzTx/>
                        <a:buFontTx/>
                        <a:buNone/>
                        <a:tabLst/>
                        <a:defRPr/>
                      </a:pPr>
                      <a:endParaRPr lang="en-US" sz="1000" b="0" i="0" u="none" strike="noStrike">
                        <a:solidFill>
                          <a:srgbClr val="FFFFFF"/>
                        </a:solidFill>
                        <a:effectLst/>
                        <a:latin typeface="Calibri" charset="0"/>
                      </a:endParaRPr>
                    </a:p>
                  </a:txBody>
                  <a:tcPr marL="36000" marR="36000" marT="36000" marB="3600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dirty="0">
                          <a:solidFill>
                            <a:srgbClr val="FFFFFF"/>
                          </a:solidFill>
                          <a:effectLst/>
                          <a:latin typeface="Calibri" charset="0"/>
                        </a:rPr>
                        <a:t>524.4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a:solidFill>
                            <a:srgbClr val="FFFFFF"/>
                          </a:solidFill>
                          <a:effectLst/>
                          <a:latin typeface="Calibri" charset="0"/>
                        </a:rPr>
                        <a:t>Mission Operations - Message Abstraction Layer Binding to </a:t>
                      </a:r>
                      <a:r>
                        <a:rPr lang="en-US" sz="1000" b="0" i="0" u="none" strike="noStrike" err="1">
                          <a:solidFill>
                            <a:srgbClr val="FFFFFF"/>
                          </a:solidFill>
                          <a:effectLst/>
                          <a:latin typeface="Calibri" charset="0"/>
                        </a:rPr>
                        <a:t>ZeroMQ</a:t>
                      </a:r>
                      <a:r>
                        <a:rPr lang="en-US" sz="1000" b="0" i="0" u="none" strike="noStrike">
                          <a:solidFill>
                            <a:srgbClr val="FFFFFF"/>
                          </a:solidFill>
                          <a:effectLst/>
                          <a:latin typeface="Calibri" charset="0"/>
                        </a:rPr>
                        <a:t> Message Transport Protocol</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pl-PL" sz="1000" b="0" i="0" u="none" strike="noStrike" dirty="0">
                          <a:solidFill>
                            <a:srgbClr val="FFFFFF"/>
                          </a:solidFill>
                          <a:effectLst/>
                          <a:latin typeface="Calibri" charset="0"/>
                        </a:rPr>
                        <a:t>On Hold.</a:t>
                      </a:r>
                    </a:p>
                    <a:p>
                      <a:pPr marL="0" marR="0" lvl="0" indent="0" algn="l"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Calibri" charset="0"/>
                        </a:rPr>
                        <a:t>Priority given to HTTP/XML Binding</a:t>
                      </a:r>
                      <a:r>
                        <a:rPr lang="pl-PL" sz="1000" b="0" i="0" u="none" strike="noStrike" dirty="0">
                          <a:solidFill>
                            <a:srgbClr val="FFFFFF"/>
                          </a:solidFill>
                          <a:effectLst/>
                          <a:latin typeface="Calibri" charset="0"/>
                        </a:rPr>
                        <a:t>.</a:t>
                      </a:r>
                      <a:endParaRPr lang="en-US" sz="1000" b="0" i="0" u="none" strike="noStrike"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endParaRPr lang="en-GB" sz="1000" b="0" i="0" u="none" strike="noStrike" noProof="0" dirty="0">
                        <a:solidFill>
                          <a:srgbClr val="FFFFFF"/>
                        </a:solidFill>
                        <a:effectLst/>
                        <a:latin typeface="Calibri" charset="0"/>
                      </a:endParaRPr>
                    </a:p>
                  </a:txBody>
                  <a:tcPr marL="36000" marR="36000" marT="36000" marB="3600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1960513484"/>
                  </a:ext>
                </a:extLst>
              </a:tr>
            </a:tbl>
          </a:graphicData>
        </a:graphic>
      </p:graphicFrame>
    </p:spTree>
    <p:extLst>
      <p:ext uri="{BB962C8B-B14F-4D97-AF65-F5344CB8AC3E}">
        <p14:creationId xmlns:p14="http://schemas.microsoft.com/office/powerpoint/2010/main" val="198754966"/>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678444"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 Approved Project Status #4</a:t>
            </a:r>
          </a:p>
          <a:p>
            <a:pPr lvl="1" algn="ctr">
              <a:lnSpc>
                <a:spcPct val="90000"/>
              </a:lnSpc>
              <a:spcBef>
                <a:spcPts val="1600"/>
              </a:spcBef>
            </a:pPr>
            <a:r>
              <a:rPr lang="en-US" sz="2400" b="1" dirty="0">
                <a:solidFill>
                  <a:srgbClr val="0070C0"/>
                </a:solidFill>
              </a:rPr>
              <a:t>Mission Planning and Scheduling</a:t>
            </a:r>
            <a:endParaRPr lang="en-US" sz="2400" dirty="0">
              <a:solidFill>
                <a:srgbClr val="0070C0"/>
              </a:solidFill>
            </a:endParaRPr>
          </a:p>
        </p:txBody>
      </p:sp>
      <p:graphicFrame>
        <p:nvGraphicFramePr>
          <p:cNvPr id="2" name="Table 1">
            <a:extLst>
              <a:ext uri="{FF2B5EF4-FFF2-40B4-BE49-F238E27FC236}">
                <a16:creationId xmlns:a16="http://schemas.microsoft.com/office/drawing/2014/main" id="{0B477ACB-407D-6F9E-ADBD-AF0DEFDBFDDC}"/>
              </a:ext>
            </a:extLst>
          </p:cNvPr>
          <p:cNvGraphicFramePr>
            <a:graphicFrameLocks noGrp="1"/>
          </p:cNvGraphicFramePr>
          <p:nvPr>
            <p:extLst>
              <p:ext uri="{D42A27DB-BD31-4B8C-83A1-F6EECF244321}">
                <p14:modId xmlns:p14="http://schemas.microsoft.com/office/powerpoint/2010/main" val="3875576690"/>
              </p:ext>
            </p:extLst>
          </p:nvPr>
        </p:nvGraphicFramePr>
        <p:xfrm>
          <a:off x="675410" y="2795331"/>
          <a:ext cx="10913163" cy="1749049"/>
        </p:xfrm>
        <a:graphic>
          <a:graphicData uri="http://schemas.openxmlformats.org/drawingml/2006/table">
            <a:tbl>
              <a:tblPr/>
              <a:tblGrid>
                <a:gridCol w="1217916">
                  <a:extLst>
                    <a:ext uri="{9D8B030D-6E8A-4147-A177-3AD203B41FA5}">
                      <a16:colId xmlns:a16="http://schemas.microsoft.com/office/drawing/2014/main" val="20000"/>
                    </a:ext>
                  </a:extLst>
                </a:gridCol>
                <a:gridCol w="849335">
                  <a:extLst>
                    <a:ext uri="{9D8B030D-6E8A-4147-A177-3AD203B41FA5}">
                      <a16:colId xmlns:a16="http://schemas.microsoft.com/office/drawing/2014/main" val="20001"/>
                    </a:ext>
                  </a:extLst>
                </a:gridCol>
                <a:gridCol w="3541568">
                  <a:extLst>
                    <a:ext uri="{9D8B030D-6E8A-4147-A177-3AD203B41FA5}">
                      <a16:colId xmlns:a16="http://schemas.microsoft.com/office/drawing/2014/main" val="20002"/>
                    </a:ext>
                  </a:extLst>
                </a:gridCol>
                <a:gridCol w="3076840">
                  <a:extLst>
                    <a:ext uri="{9D8B030D-6E8A-4147-A177-3AD203B41FA5}">
                      <a16:colId xmlns:a16="http://schemas.microsoft.com/office/drawing/2014/main" val="20003"/>
                    </a:ext>
                  </a:extLst>
                </a:gridCol>
                <a:gridCol w="2227504">
                  <a:extLst>
                    <a:ext uri="{9D8B030D-6E8A-4147-A177-3AD203B41FA5}">
                      <a16:colId xmlns:a16="http://schemas.microsoft.com/office/drawing/2014/main" val="20004"/>
                    </a:ext>
                  </a:extLst>
                </a:gridCol>
              </a:tblGrid>
              <a:tr h="695739">
                <a:tc>
                  <a:txBody>
                    <a:bodyPr/>
                    <a:lstStyle/>
                    <a:p>
                      <a:pPr algn="ctr" fontAlgn="t"/>
                      <a:r>
                        <a:rPr lang="en-US" sz="1600" b="1" i="0" u="none" strike="noStrike" dirty="0">
                          <a:solidFill>
                            <a:srgbClr val="000000"/>
                          </a:solidFill>
                          <a:effectLst/>
                          <a:latin typeface="Calibri"/>
                        </a:rPr>
                        <a:t>Area and WG name</a:t>
                      </a:r>
                    </a:p>
                  </a:txBody>
                  <a:tcPr marL="13427" marR="13427" marT="13427"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1" i="0" u="none" strike="noStrike" dirty="0">
                          <a:solidFill>
                            <a:srgbClr val="000000"/>
                          </a:solidFill>
                          <a:effectLst/>
                          <a:latin typeface="Calibri"/>
                        </a:rPr>
                        <a:t>CCSDS Ref </a:t>
                      </a:r>
                      <a:r>
                        <a:rPr lang="en-US" sz="1600" b="1" i="0" u="none" strike="noStrike" dirty="0" err="1">
                          <a:solidFill>
                            <a:srgbClr val="000000"/>
                          </a:solidFill>
                          <a:effectLst/>
                          <a:latin typeface="Calibri"/>
                        </a:rPr>
                        <a:t>Nr</a:t>
                      </a:r>
                      <a:endParaRPr lang="en-US" sz="1600" b="1" i="0" u="none" strike="noStrike" dirty="0">
                        <a:solidFill>
                          <a:srgbClr val="000000"/>
                        </a:solidFill>
                        <a:effectLst/>
                        <a:latin typeface="Calibri"/>
                      </a:endParaRPr>
                    </a:p>
                  </a:txBody>
                  <a:tcPr marL="13427" marR="13427" marT="134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1" i="0" u="none" strike="noStrike" dirty="0">
                          <a:solidFill>
                            <a:srgbClr val="000000"/>
                          </a:solidFill>
                          <a:effectLst/>
                          <a:latin typeface="Calibri"/>
                        </a:rPr>
                        <a:t>Document Title</a:t>
                      </a:r>
                    </a:p>
                  </a:txBody>
                  <a:tcPr marL="13427" marR="13427" marT="134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1" i="0" u="none" strike="noStrike">
                          <a:solidFill>
                            <a:srgbClr val="000000"/>
                          </a:solidFill>
                          <a:effectLst/>
                          <a:latin typeface="Calibri"/>
                        </a:rPr>
                        <a:t>Status / Comments</a:t>
                      </a:r>
                    </a:p>
                  </a:txBody>
                  <a:tcPr marL="13427" marR="13427" marT="134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1" i="0" u="none" strike="noStrike" dirty="0">
                          <a:solidFill>
                            <a:srgbClr val="000000"/>
                          </a:solidFill>
                          <a:effectLst/>
                          <a:latin typeface="Calibri"/>
                        </a:rPr>
                        <a:t>Start and / or Target Publication Date</a:t>
                      </a:r>
                    </a:p>
                  </a:txBody>
                  <a:tcPr marL="13427" marR="13427" marT="13427"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53310">
                <a:tc>
                  <a:txBody>
                    <a:bodyPr/>
                    <a:lstStyle/>
                    <a:p>
                      <a:pPr algn="ctr" fontAlgn="t"/>
                      <a:r>
                        <a:rPr lang="en-US" sz="1600" b="0" i="0" u="none" strike="noStrike" dirty="0">
                          <a:solidFill>
                            <a:srgbClr val="FFFFFF"/>
                          </a:solidFill>
                          <a:effectLst/>
                          <a:latin typeface="Calibri" charset="0"/>
                        </a:rPr>
                        <a:t>MOIMS MP&amp;S</a:t>
                      </a:r>
                    </a:p>
                  </a:txBody>
                  <a:tcPr marL="11736" marR="11736" marT="11736"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fontAlgn="t"/>
                      <a:r>
                        <a:rPr lang="nb-NO" sz="1600" b="0" i="0" u="none" strike="noStrike" dirty="0">
                          <a:solidFill>
                            <a:srgbClr val="FFFFFF"/>
                          </a:solidFill>
                          <a:effectLst/>
                          <a:latin typeface="Calibri" charset="0"/>
                        </a:rPr>
                        <a:t>529.1-R-0</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85725" indent="0" algn="l" fontAlgn="t"/>
                      <a:r>
                        <a:rPr lang="en-US" sz="1600" b="0" i="0" u="none" strike="noStrike" dirty="0">
                          <a:solidFill>
                            <a:srgbClr val="FFFFFF"/>
                          </a:solidFill>
                          <a:effectLst/>
                          <a:latin typeface="Calibri" charset="0"/>
                        </a:rPr>
                        <a:t>Mission Operations – Mission Planning And Scheduling Services</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85725" indent="0" algn="l" fontAlgn="t">
                        <a:buFont typeface="Arial" panose="020B0604020202020204" pitchFamily="34" charset="0"/>
                        <a:buNone/>
                      </a:pPr>
                      <a:r>
                        <a:rPr lang="en-US" sz="1600" b="0" i="0" u="none" strike="noStrike" dirty="0">
                          <a:solidFill>
                            <a:srgbClr val="FFFFFF"/>
                          </a:solidFill>
                          <a:effectLst/>
                          <a:latin typeface="Calibri" charset="0"/>
                        </a:rPr>
                        <a:t>Agencies</a:t>
                      </a:r>
                      <a:r>
                        <a:rPr lang="en-US" sz="1600" b="0" i="0" u="none" strike="noStrike" baseline="0" dirty="0">
                          <a:solidFill>
                            <a:srgbClr val="FFFFFF"/>
                          </a:solidFill>
                          <a:effectLst/>
                          <a:latin typeface="Calibri" charset="0"/>
                        </a:rPr>
                        <a:t> </a:t>
                      </a:r>
                      <a:r>
                        <a:rPr lang="en-US" sz="1600" b="0" i="0" u="none" strike="noStrike" dirty="0">
                          <a:solidFill>
                            <a:srgbClr val="FFFFFF"/>
                          </a:solidFill>
                          <a:effectLst/>
                          <a:latin typeface="Calibri" charset="0"/>
                        </a:rPr>
                        <a:t>Review of the Blue Book is currently at the CESG poll</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85725" indent="0" algn="l" fontAlgn="t"/>
                      <a:r>
                        <a:rPr lang="en-GB" sz="1600" b="0" i="0" u="none" strike="noStrike" noProof="0" dirty="0">
                          <a:solidFill>
                            <a:srgbClr val="FFFFFF"/>
                          </a:solidFill>
                          <a:effectLst/>
                          <a:latin typeface="Calibri" charset="0"/>
                        </a:rPr>
                        <a:t>Start date    10/05/2017</a:t>
                      </a:r>
                      <a:br>
                        <a:rPr lang="en-GB" sz="1600" b="0" i="0" u="none" strike="noStrike" noProof="0" dirty="0">
                          <a:solidFill>
                            <a:srgbClr val="FFFFFF"/>
                          </a:solidFill>
                          <a:effectLst/>
                          <a:latin typeface="Calibri" charset="0"/>
                        </a:rPr>
                      </a:br>
                      <a:r>
                        <a:rPr lang="en-GB" sz="1600" b="0" i="0" u="none" strike="noStrike" noProof="0" dirty="0">
                          <a:solidFill>
                            <a:srgbClr val="FFFFFF"/>
                          </a:solidFill>
                          <a:effectLst/>
                          <a:latin typeface="Calibri" charset="0"/>
                        </a:rPr>
                        <a:t>End date      mid 2024</a:t>
                      </a:r>
                    </a:p>
                  </a:txBody>
                  <a:tcPr marL="11736" marR="11736" marT="11736"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21647217"/>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3"/>
          <p:cNvSpPr>
            <a:spLocks/>
          </p:cNvSpPr>
          <p:nvPr/>
        </p:nvSpPr>
        <p:spPr bwMode="auto">
          <a:xfrm>
            <a:off x="1361661" y="126170"/>
            <a:ext cx="10306877"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GB" sz="2800" b="1" dirty="0"/>
              <a:t>MOIMS Upcoming New Work Items</a:t>
            </a:r>
          </a:p>
          <a:p>
            <a:pPr lvl="1" algn="ctr">
              <a:lnSpc>
                <a:spcPct val="90000"/>
              </a:lnSpc>
              <a:spcBef>
                <a:spcPts val="1600"/>
              </a:spcBef>
            </a:pPr>
            <a:endParaRPr lang="en-GB" sz="2400" b="1" dirty="0">
              <a:solidFill>
                <a:srgbClr val="0070C0"/>
              </a:solidFill>
            </a:endParaRPr>
          </a:p>
        </p:txBody>
      </p:sp>
      <p:graphicFrame>
        <p:nvGraphicFramePr>
          <p:cNvPr id="4" name="Table 3">
            <a:extLst>
              <a:ext uri="{FF2B5EF4-FFF2-40B4-BE49-F238E27FC236}">
                <a16:creationId xmlns:a16="http://schemas.microsoft.com/office/drawing/2014/main" id="{75054288-3BEC-0B8D-8553-7E5780A378FE}"/>
              </a:ext>
            </a:extLst>
          </p:cNvPr>
          <p:cNvGraphicFramePr>
            <a:graphicFrameLocks noGrp="1"/>
          </p:cNvGraphicFramePr>
          <p:nvPr>
            <p:extLst>
              <p:ext uri="{D42A27DB-BD31-4B8C-83A1-F6EECF244321}">
                <p14:modId xmlns:p14="http://schemas.microsoft.com/office/powerpoint/2010/main" val="4268428651"/>
              </p:ext>
            </p:extLst>
          </p:nvPr>
        </p:nvGraphicFramePr>
        <p:xfrm>
          <a:off x="561200" y="3030133"/>
          <a:ext cx="11107338" cy="797734"/>
        </p:xfrm>
        <a:graphic>
          <a:graphicData uri="http://schemas.openxmlformats.org/drawingml/2006/table">
            <a:tbl>
              <a:tblPr>
                <a:tableStyleId>{5C22544A-7EE6-4342-B048-85BDC9FD1C3A}</a:tableStyleId>
              </a:tblPr>
              <a:tblGrid>
                <a:gridCol w="1058272">
                  <a:extLst>
                    <a:ext uri="{9D8B030D-6E8A-4147-A177-3AD203B41FA5}">
                      <a16:colId xmlns:a16="http://schemas.microsoft.com/office/drawing/2014/main" val="20000"/>
                    </a:ext>
                  </a:extLst>
                </a:gridCol>
                <a:gridCol w="1058272">
                  <a:extLst>
                    <a:ext uri="{9D8B030D-6E8A-4147-A177-3AD203B41FA5}">
                      <a16:colId xmlns:a16="http://schemas.microsoft.com/office/drawing/2014/main" val="20001"/>
                    </a:ext>
                  </a:extLst>
                </a:gridCol>
                <a:gridCol w="1239174">
                  <a:extLst>
                    <a:ext uri="{9D8B030D-6E8A-4147-A177-3AD203B41FA5}">
                      <a16:colId xmlns:a16="http://schemas.microsoft.com/office/drawing/2014/main" val="20002"/>
                    </a:ext>
                  </a:extLst>
                </a:gridCol>
                <a:gridCol w="1338669">
                  <a:extLst>
                    <a:ext uri="{9D8B030D-6E8A-4147-A177-3AD203B41FA5}">
                      <a16:colId xmlns:a16="http://schemas.microsoft.com/office/drawing/2014/main" val="20003"/>
                    </a:ext>
                  </a:extLst>
                </a:gridCol>
                <a:gridCol w="4748659">
                  <a:extLst>
                    <a:ext uri="{9D8B030D-6E8A-4147-A177-3AD203B41FA5}">
                      <a16:colId xmlns:a16="http://schemas.microsoft.com/office/drawing/2014/main" val="20004"/>
                    </a:ext>
                  </a:extLst>
                </a:gridCol>
                <a:gridCol w="1664292">
                  <a:extLst>
                    <a:ext uri="{9D8B030D-6E8A-4147-A177-3AD203B41FA5}">
                      <a16:colId xmlns:a16="http://schemas.microsoft.com/office/drawing/2014/main" val="20009"/>
                    </a:ext>
                  </a:extLst>
                </a:gridCol>
              </a:tblGrid>
              <a:tr h="797734">
                <a:tc>
                  <a:txBody>
                    <a:bodyPr/>
                    <a:lstStyle/>
                    <a:p>
                      <a:pPr algn="ctr" fontAlgn="t"/>
                      <a:r>
                        <a:rPr lang="en-US" sz="1200" b="1" u="none" strike="noStrike" dirty="0">
                          <a:solidFill>
                            <a:schemeClr val="tx1"/>
                          </a:solidFill>
                          <a:effectLst/>
                        </a:rPr>
                        <a:t>Area and WG name</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1" u="none" strike="noStrike" dirty="0">
                          <a:solidFill>
                            <a:schemeClr val="tx1"/>
                          </a:solidFill>
                          <a:effectLst/>
                        </a:rPr>
                        <a:t>CCSDS Ref Number</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1" u="none" strike="noStrike" dirty="0">
                          <a:solidFill>
                            <a:schemeClr val="tx1"/>
                          </a:solidFill>
                          <a:effectLst/>
                        </a:rPr>
                        <a:t>Document Title</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1" u="none" strike="noStrike" dirty="0">
                          <a:solidFill>
                            <a:schemeClr val="tx1"/>
                          </a:solidFill>
                          <a:effectLst/>
                        </a:rPr>
                        <a:t>Target Start / Publication Date</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150" b="1" u="none" strike="noStrike" dirty="0">
                          <a:solidFill>
                            <a:schemeClr val="tx1"/>
                          </a:solidFill>
                          <a:effectLst/>
                        </a:rPr>
                        <a:t>Resources Needed (total, Editor, Proto 1, Proto 2)</a:t>
                      </a:r>
                      <a:br>
                        <a:rPr lang="en-US" sz="1150" b="1" u="none" strike="noStrike" dirty="0">
                          <a:solidFill>
                            <a:schemeClr val="tx1"/>
                          </a:solidFill>
                          <a:effectLst/>
                        </a:rPr>
                      </a:br>
                      <a:endParaRPr lang="en-US" sz="1150" b="1" u="none" strike="noStrike" dirty="0">
                        <a:solidFill>
                          <a:schemeClr val="tx1"/>
                        </a:solidFill>
                        <a:effectLst/>
                      </a:endParaRPr>
                    </a:p>
                    <a:p>
                      <a:pPr algn="ctr" fontAlgn="t"/>
                      <a:endParaRPr lang="en-US" sz="1150" b="1" i="0" u="none" strike="noStrike" dirty="0">
                        <a:solidFill>
                          <a:schemeClr val="tx1"/>
                        </a:solidFill>
                        <a:effectLst/>
                        <a:latin typeface="Calibri" charset="0"/>
                      </a:endParaRPr>
                    </a:p>
                    <a:p>
                      <a:pPr algn="ctr" fontAlgn="t"/>
                      <a:r>
                        <a:rPr lang="en-US" sz="1150" b="1" i="0" u="none" strike="noStrike" dirty="0">
                          <a:solidFill>
                            <a:schemeClr val="tx1"/>
                          </a:solidFill>
                          <a:effectLst/>
                          <a:latin typeface="Calibri" charset="0"/>
                        </a:rPr>
                        <a:t>                 TOTAL</a:t>
                      </a:r>
                      <a:r>
                        <a:rPr lang="en-US" sz="1150" b="1" i="0" u="none" strike="noStrike" baseline="0" dirty="0">
                          <a:solidFill>
                            <a:schemeClr val="tx1"/>
                          </a:solidFill>
                          <a:effectLst/>
                          <a:latin typeface="Calibri" charset="0"/>
                        </a:rPr>
                        <a:t>           EDITOR          PROTO1       PROTO2</a:t>
                      </a:r>
                      <a:endParaRPr lang="en-US" sz="115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1" u="none" strike="noStrike" dirty="0">
                          <a:solidFill>
                            <a:schemeClr val="tx1"/>
                          </a:solidFill>
                          <a:effectLst/>
                        </a:rPr>
                        <a:t>Comments</a:t>
                      </a:r>
                      <a:br>
                        <a:rPr lang="en-US" sz="1200" b="1" u="none" strike="noStrike" dirty="0">
                          <a:solidFill>
                            <a:schemeClr val="tx1"/>
                          </a:solidFill>
                          <a:effectLst/>
                        </a:rPr>
                      </a:br>
                      <a:r>
                        <a:rPr lang="en-US" sz="1200" b="1" u="none" strike="noStrike" dirty="0">
                          <a:solidFill>
                            <a:schemeClr val="tx1"/>
                          </a:solidFill>
                          <a:effectLst/>
                        </a:rPr>
                        <a:t>Rationale</a:t>
                      </a:r>
                      <a:br>
                        <a:rPr lang="en-US" sz="1200" b="1" u="none" strike="noStrike" dirty="0">
                          <a:solidFill>
                            <a:schemeClr val="tx1"/>
                          </a:solidFill>
                          <a:effectLst/>
                        </a:rPr>
                      </a:br>
                      <a:r>
                        <a:rPr lang="en-US" sz="1200" b="1" u="none" strike="noStrike" dirty="0">
                          <a:solidFill>
                            <a:schemeClr val="tx1"/>
                          </a:solidFill>
                          <a:effectLst/>
                        </a:rPr>
                        <a:t>What if not started?</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5" name="Table 4">
            <a:extLst>
              <a:ext uri="{FF2B5EF4-FFF2-40B4-BE49-F238E27FC236}">
                <a16:creationId xmlns:a16="http://schemas.microsoft.com/office/drawing/2014/main" id="{AFB13E13-FC41-3141-96EB-212ED911D54F}"/>
              </a:ext>
            </a:extLst>
          </p:cNvPr>
          <p:cNvGraphicFramePr>
            <a:graphicFrameLocks noGrp="1"/>
          </p:cNvGraphicFramePr>
          <p:nvPr>
            <p:extLst>
              <p:ext uri="{D42A27DB-BD31-4B8C-83A1-F6EECF244321}">
                <p14:modId xmlns:p14="http://schemas.microsoft.com/office/powerpoint/2010/main" val="828160834"/>
              </p:ext>
            </p:extLst>
          </p:nvPr>
        </p:nvGraphicFramePr>
        <p:xfrm>
          <a:off x="561200" y="3867770"/>
          <a:ext cx="11107339" cy="733992"/>
        </p:xfrm>
        <a:graphic>
          <a:graphicData uri="http://schemas.openxmlformats.org/drawingml/2006/table">
            <a:tbl>
              <a:tblPr>
                <a:tableStyleId>{5C22544A-7EE6-4342-B048-85BDC9FD1C3A}</a:tableStyleId>
              </a:tblPr>
              <a:tblGrid>
                <a:gridCol w="1058272">
                  <a:extLst>
                    <a:ext uri="{9D8B030D-6E8A-4147-A177-3AD203B41FA5}">
                      <a16:colId xmlns:a16="http://schemas.microsoft.com/office/drawing/2014/main" val="4174254872"/>
                    </a:ext>
                  </a:extLst>
                </a:gridCol>
                <a:gridCol w="1058272">
                  <a:extLst>
                    <a:ext uri="{9D8B030D-6E8A-4147-A177-3AD203B41FA5}">
                      <a16:colId xmlns:a16="http://schemas.microsoft.com/office/drawing/2014/main" val="1337254283"/>
                    </a:ext>
                  </a:extLst>
                </a:gridCol>
                <a:gridCol w="1239174">
                  <a:extLst>
                    <a:ext uri="{9D8B030D-6E8A-4147-A177-3AD203B41FA5}">
                      <a16:colId xmlns:a16="http://schemas.microsoft.com/office/drawing/2014/main" val="1596284330"/>
                    </a:ext>
                  </a:extLst>
                </a:gridCol>
                <a:gridCol w="1338669">
                  <a:extLst>
                    <a:ext uri="{9D8B030D-6E8A-4147-A177-3AD203B41FA5}">
                      <a16:colId xmlns:a16="http://schemas.microsoft.com/office/drawing/2014/main" val="1887901897"/>
                    </a:ext>
                  </a:extLst>
                </a:gridCol>
                <a:gridCol w="714561">
                  <a:extLst>
                    <a:ext uri="{9D8B030D-6E8A-4147-A177-3AD203B41FA5}">
                      <a16:colId xmlns:a16="http://schemas.microsoft.com/office/drawing/2014/main" val="1789868957"/>
                    </a:ext>
                  </a:extLst>
                </a:gridCol>
                <a:gridCol w="949732">
                  <a:extLst>
                    <a:ext uri="{9D8B030D-6E8A-4147-A177-3AD203B41FA5}">
                      <a16:colId xmlns:a16="http://schemas.microsoft.com/office/drawing/2014/main" val="2257449298"/>
                    </a:ext>
                  </a:extLst>
                </a:gridCol>
                <a:gridCol w="1058272">
                  <a:extLst>
                    <a:ext uri="{9D8B030D-6E8A-4147-A177-3AD203B41FA5}">
                      <a16:colId xmlns:a16="http://schemas.microsoft.com/office/drawing/2014/main" val="2543033246"/>
                    </a:ext>
                  </a:extLst>
                </a:gridCol>
                <a:gridCol w="1049228">
                  <a:extLst>
                    <a:ext uri="{9D8B030D-6E8A-4147-A177-3AD203B41FA5}">
                      <a16:colId xmlns:a16="http://schemas.microsoft.com/office/drawing/2014/main" val="3470929576"/>
                    </a:ext>
                  </a:extLst>
                </a:gridCol>
                <a:gridCol w="976867">
                  <a:extLst>
                    <a:ext uri="{9D8B030D-6E8A-4147-A177-3AD203B41FA5}">
                      <a16:colId xmlns:a16="http://schemas.microsoft.com/office/drawing/2014/main" val="2756312062"/>
                    </a:ext>
                  </a:extLst>
                </a:gridCol>
                <a:gridCol w="1664292">
                  <a:extLst>
                    <a:ext uri="{9D8B030D-6E8A-4147-A177-3AD203B41FA5}">
                      <a16:colId xmlns:a16="http://schemas.microsoft.com/office/drawing/2014/main" val="2423901293"/>
                    </a:ext>
                  </a:extLst>
                </a:gridCol>
              </a:tblGrid>
              <a:tr h="204931">
                <a:tc rowSpan="3">
                  <a:txBody>
                    <a:bodyPr/>
                    <a:lstStyle/>
                    <a:p>
                      <a:pPr algn="ctr" fontAlgn="t"/>
                      <a:r>
                        <a:rPr lang="en-US" sz="1200" u="none" strike="noStrike" dirty="0">
                          <a:solidFill>
                            <a:schemeClr val="bg1"/>
                          </a:solidFill>
                          <a:effectLst/>
                        </a:rPr>
                        <a:t>MOIMS NAV</a:t>
                      </a:r>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rowSpan="3">
                  <a:txBody>
                    <a:bodyPr/>
                    <a:lstStyle/>
                    <a:p>
                      <a:pPr algn="ctr" fontAlgn="t"/>
                      <a:r>
                        <a:rPr lang="en-US" sz="1200" u="none" strike="noStrike" dirty="0">
                          <a:solidFill>
                            <a:schemeClr val="bg1"/>
                          </a:solidFill>
                          <a:effectLst/>
                        </a:rPr>
                        <a:t>&lt;&lt;To be chosen by Secretariat&gt;&gt;</a:t>
                      </a:r>
                      <a:endParaRPr lang="bg-BG"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rowSpan="3">
                  <a:txBody>
                    <a:bodyPr/>
                    <a:lstStyle/>
                    <a:p>
                      <a:pPr algn="l" fontAlgn="t"/>
                      <a:r>
                        <a:rPr lang="en-US" sz="1200" u="none" strike="noStrike" dirty="0">
                          <a:solidFill>
                            <a:schemeClr val="bg1"/>
                          </a:solidFill>
                          <a:effectLst/>
                        </a:rPr>
                        <a:t>Fragmentation Data Message</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rowSpan="3">
                  <a:txBody>
                    <a:bodyPr/>
                    <a:lstStyle/>
                    <a:p>
                      <a:pPr algn="ctr" fontAlgn="t"/>
                      <a:r>
                        <a:rPr lang="de-DE" sz="1200" u="none" strike="noStrike" kern="1200" dirty="0">
                          <a:solidFill>
                            <a:schemeClr val="bg1"/>
                          </a:solidFill>
                          <a:effectLst/>
                          <a:latin typeface="+mn-lt"/>
                          <a:ea typeface="+mn-ea"/>
                          <a:cs typeface="+mn-cs"/>
                        </a:rPr>
                        <a:t>01-Jan-2024</a:t>
                      </a:r>
                    </a:p>
                    <a:p>
                      <a:pPr algn="ctr" fontAlgn="t"/>
                      <a:r>
                        <a:rPr lang="de-DE" sz="1200" u="none" strike="noStrike" kern="1200" dirty="0">
                          <a:solidFill>
                            <a:schemeClr val="bg1"/>
                          </a:solidFill>
                          <a:effectLst/>
                          <a:latin typeface="+mn-lt"/>
                          <a:ea typeface="+mn-ea"/>
                          <a:cs typeface="+mn-cs"/>
                        </a:rPr>
                        <a:t>30-Nov-2026</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is-IS" sz="1200" u="none" strike="noStrike" dirty="0">
                          <a:solidFill>
                            <a:schemeClr val="bg1"/>
                          </a:solidFill>
                          <a:effectLst/>
                        </a:rPr>
                        <a:t>2024</a:t>
                      </a:r>
                      <a:endParaRPr lang="is-I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marL="0" algn="ctr" defTabSz="914400" rtl="0" eaLnBrk="1" fontAlgn="t" latinLnBrk="0" hangingPunct="1"/>
                      <a:r>
                        <a:rPr lang="en-US" sz="1200" u="none" strike="noStrike" kern="1200" dirty="0">
                          <a:solidFill>
                            <a:schemeClr val="bg1"/>
                          </a:solidFill>
                          <a:effectLst/>
                          <a:latin typeface="+mn-lt"/>
                          <a:ea typeface="+mn-ea"/>
                          <a:cs typeface="+mn-cs"/>
                        </a:rPr>
                        <a:t>6</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marL="0" algn="ctr" defTabSz="914400" rtl="0" eaLnBrk="1" fontAlgn="t" latinLnBrk="0" hangingPunct="1"/>
                      <a:r>
                        <a:rPr lang="en-US" sz="1200" u="none" strike="noStrike" kern="1200" dirty="0">
                          <a:solidFill>
                            <a:schemeClr val="bg1"/>
                          </a:solidFill>
                          <a:effectLst/>
                          <a:latin typeface="+mn-lt"/>
                          <a:ea typeface="+mn-ea"/>
                          <a:cs typeface="+mn-cs"/>
                        </a:rPr>
                        <a:t>6</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en-US" sz="1200" b="1" i="0" u="none" strike="noStrike" dirty="0">
                          <a:solidFill>
                            <a:schemeClr val="bg1"/>
                          </a:solidFill>
                          <a:effectLst/>
                          <a:latin typeface="Calibri" charset="0"/>
                        </a:rPr>
                        <a:t>0</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en-US" sz="1200" b="1" i="0" u="none" strike="noStrike" dirty="0">
                          <a:solidFill>
                            <a:schemeClr val="bg1"/>
                          </a:solidFill>
                          <a:effectLst/>
                          <a:latin typeface="Calibri" charset="0"/>
                        </a:rPr>
                        <a:t>0</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rowSpan="3">
                  <a:txBody>
                    <a:bodyPr/>
                    <a:lstStyle/>
                    <a:p>
                      <a:pPr marL="58738" indent="0" algn="l" fontAlgn="t">
                        <a:tabLst/>
                      </a:pPr>
                      <a:r>
                        <a:rPr lang="en-US" sz="1200" b="1" i="0" u="none" strike="noStrike" kern="1200" baseline="0" dirty="0">
                          <a:solidFill>
                            <a:schemeClr val="bg1"/>
                          </a:solidFill>
                          <a:effectLst/>
                          <a:latin typeface="+mn-lt"/>
                          <a:ea typeface="+mn-ea"/>
                          <a:cs typeface="+mn-cs"/>
                        </a:rPr>
                        <a:t>Current variety of non-standard analyses will persist.</a:t>
                      </a:r>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extLst>
                  <a:ext uri="{0D108BD9-81ED-4DB2-BD59-A6C34878D82A}">
                    <a16:rowId xmlns:a16="http://schemas.microsoft.com/office/drawing/2014/main" val="1520064286"/>
                  </a:ext>
                </a:extLst>
              </a:tr>
              <a:tr h="204931">
                <a:tc vMerge="1">
                  <a:txBody>
                    <a:bodyPr/>
                    <a:lstStyle/>
                    <a:p>
                      <a:pPr algn="ctr" fontAlgn="t"/>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vMerge="1">
                  <a:txBody>
                    <a:bodyPr/>
                    <a:lstStyle/>
                    <a:p>
                      <a:pPr algn="ctr" fontAlgn="t"/>
                      <a:endParaRPr lang="bg-BG"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vMerge="1">
                  <a:txBody>
                    <a:bodyPr/>
                    <a:lstStyle/>
                    <a:p>
                      <a:pPr algn="l" fontAlgn="t"/>
                      <a:endParaRPr lang="en-US" sz="1200" u="none" strike="noStrike" dirty="0">
                        <a:solidFill>
                          <a:schemeClr val="bg1"/>
                        </a:solidFill>
                        <a:effectLst/>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vMerge="1">
                  <a:txBody>
                    <a:bodyPr/>
                    <a:lstStyle/>
                    <a:p>
                      <a:pPr algn="ctr" fontAlgn="t"/>
                      <a:endParaRPr lang="de-DE" sz="1200" u="none" strike="noStrike" kern="1200" dirty="0">
                        <a:solidFill>
                          <a:schemeClr val="bg1"/>
                        </a:solidFill>
                        <a:effectLst/>
                        <a:latin typeface="+mn-lt"/>
                        <a:ea typeface="+mn-ea"/>
                        <a:cs typeface="+mn-cs"/>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is-IS" sz="1200" u="none" strike="noStrike" dirty="0">
                          <a:solidFill>
                            <a:schemeClr val="bg1"/>
                          </a:solidFill>
                          <a:effectLst/>
                        </a:rPr>
                        <a:t>2025</a:t>
                      </a:r>
                      <a:endParaRPr lang="is-I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fi-FI" sz="1200" b="1" i="0" u="none" strike="noStrike" dirty="0">
                          <a:solidFill>
                            <a:schemeClr val="bg1"/>
                          </a:solidFill>
                          <a:effectLst/>
                          <a:latin typeface="Calibri" charset="0"/>
                        </a:rPr>
                        <a:t>6</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en-US" sz="1200" b="1" i="0" u="none" strike="noStrike" dirty="0">
                          <a:solidFill>
                            <a:schemeClr val="bg1"/>
                          </a:solidFill>
                          <a:effectLst/>
                          <a:latin typeface="Calibri" charset="0"/>
                        </a:rPr>
                        <a:t>2</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en-US" sz="1200" b="1" i="0" u="none" strike="noStrike" dirty="0">
                          <a:solidFill>
                            <a:schemeClr val="bg1"/>
                          </a:solidFill>
                          <a:effectLst/>
                          <a:latin typeface="Calibri" charset="0"/>
                        </a:rPr>
                        <a:t>2</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en-US" sz="1200" b="1" i="0" u="none" strike="noStrike" dirty="0">
                          <a:solidFill>
                            <a:schemeClr val="bg1"/>
                          </a:solidFill>
                          <a:effectLst/>
                          <a:latin typeface="Calibri" charset="0"/>
                        </a:rPr>
                        <a:t>2</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vMerge="1">
                  <a:txBody>
                    <a:bodyPr/>
                    <a:lstStyle/>
                    <a:p>
                      <a:pPr marL="58738" indent="0" algn="l" fontAlgn="t">
                        <a:tabLst/>
                      </a:pPr>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extLst>
                  <a:ext uri="{0D108BD9-81ED-4DB2-BD59-A6C34878D82A}">
                    <a16:rowId xmlns:a16="http://schemas.microsoft.com/office/drawing/2014/main" val="125511385"/>
                  </a:ext>
                </a:extLst>
              </a:tr>
              <a:tr h="324130">
                <a:tc vMerge="1">
                  <a:txBody>
                    <a:bodyPr/>
                    <a:lstStyle/>
                    <a:p>
                      <a:pPr algn="ctr" fontAlgn="t"/>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vMerge="1">
                  <a:txBody>
                    <a:bodyPr/>
                    <a:lstStyle/>
                    <a:p>
                      <a:pPr algn="ctr" fontAlgn="t"/>
                      <a:endParaRPr lang="bg-BG"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vMerge="1">
                  <a:txBody>
                    <a:bodyPr/>
                    <a:lstStyle/>
                    <a:p>
                      <a:pPr algn="l" fontAlgn="t"/>
                      <a:endParaRPr lang="en-US" sz="1200" u="none" strike="noStrike" dirty="0">
                        <a:solidFill>
                          <a:schemeClr val="bg1"/>
                        </a:solidFill>
                        <a:effectLst/>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vMerge="1">
                  <a:txBody>
                    <a:bodyPr/>
                    <a:lstStyle/>
                    <a:p>
                      <a:pPr algn="ctr" fontAlgn="t"/>
                      <a:endParaRPr lang="de-DE" sz="1200" u="none" strike="noStrike" kern="1200" dirty="0">
                        <a:solidFill>
                          <a:schemeClr val="bg1"/>
                        </a:solidFill>
                        <a:effectLst/>
                        <a:latin typeface="+mn-lt"/>
                        <a:ea typeface="+mn-ea"/>
                        <a:cs typeface="+mn-cs"/>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is-IS" sz="1200" u="none" strike="noStrike" dirty="0">
                          <a:solidFill>
                            <a:schemeClr val="bg1"/>
                          </a:solidFill>
                          <a:effectLst/>
                        </a:rPr>
                        <a:t>2026</a:t>
                      </a:r>
                      <a:endParaRPr lang="is-I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fi-FI" sz="1200" b="1" i="0" u="none" strike="noStrike" dirty="0">
                          <a:solidFill>
                            <a:schemeClr val="bg1"/>
                          </a:solidFill>
                          <a:effectLst/>
                          <a:latin typeface="Calibri" charset="0"/>
                        </a:rPr>
                        <a:t>14</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en-US" sz="1200" b="1" i="0" u="none" strike="noStrike" dirty="0">
                          <a:solidFill>
                            <a:schemeClr val="bg1"/>
                          </a:solidFill>
                          <a:effectLst/>
                          <a:latin typeface="Calibri" charset="0"/>
                        </a:rPr>
                        <a:t>2</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en-US" sz="1200" b="1" i="0" u="none" strike="noStrike" dirty="0">
                          <a:solidFill>
                            <a:schemeClr val="bg1"/>
                          </a:solidFill>
                          <a:effectLst/>
                          <a:latin typeface="Calibri" charset="0"/>
                        </a:rPr>
                        <a:t>6</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a:txBody>
                    <a:bodyPr/>
                    <a:lstStyle/>
                    <a:p>
                      <a:pPr algn="ctr" fontAlgn="t"/>
                      <a:r>
                        <a:rPr lang="en-US" sz="1200" b="1" i="0" u="none" strike="noStrike" dirty="0">
                          <a:solidFill>
                            <a:schemeClr val="bg1"/>
                          </a:solidFill>
                          <a:effectLst/>
                          <a:latin typeface="Calibri" charset="0"/>
                        </a:rPr>
                        <a:t>6</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tc vMerge="1">
                  <a:txBody>
                    <a:bodyPr/>
                    <a:lstStyle/>
                    <a:p>
                      <a:pPr marL="58738" indent="0" algn="l" fontAlgn="t">
                        <a:tabLst/>
                      </a:pPr>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13FD"/>
                    </a:solidFill>
                  </a:tcPr>
                </a:tc>
                <a:extLst>
                  <a:ext uri="{0D108BD9-81ED-4DB2-BD59-A6C34878D82A}">
                    <a16:rowId xmlns:a16="http://schemas.microsoft.com/office/drawing/2014/main" val="260310702"/>
                  </a:ext>
                </a:extLst>
              </a:tr>
            </a:tbl>
          </a:graphicData>
        </a:graphic>
      </p:graphicFrame>
      <p:sp>
        <p:nvSpPr>
          <p:cNvPr id="7" name="TextBox 6">
            <a:extLst>
              <a:ext uri="{FF2B5EF4-FFF2-40B4-BE49-F238E27FC236}">
                <a16:creationId xmlns:a16="http://schemas.microsoft.com/office/drawing/2014/main" id="{DC4E2D0C-B29F-3A5C-9CF9-B590A83AF860}"/>
              </a:ext>
            </a:extLst>
          </p:cNvPr>
          <p:cNvSpPr txBox="1"/>
          <p:nvPr/>
        </p:nvSpPr>
        <p:spPr>
          <a:xfrm>
            <a:off x="4714613" y="2231472"/>
            <a:ext cx="2121093" cy="584775"/>
          </a:xfrm>
          <a:prstGeom prst="rect">
            <a:avLst/>
          </a:prstGeom>
          <a:noFill/>
        </p:spPr>
        <p:txBody>
          <a:bodyPr wrap="none" rtlCol="0">
            <a:spAutoFit/>
          </a:bodyPr>
          <a:lstStyle/>
          <a:p>
            <a:r>
              <a:rPr lang="en-GB" sz="3200" dirty="0">
                <a:solidFill>
                  <a:schemeClr val="tx2"/>
                </a:solidFill>
              </a:rPr>
              <a:t>Navigation</a:t>
            </a:r>
            <a:endParaRPr lang="en-GB" dirty="0">
              <a:solidFill>
                <a:schemeClr val="tx2"/>
              </a:solidFill>
            </a:endParaRPr>
          </a:p>
        </p:txBody>
      </p:sp>
    </p:spTree>
    <p:extLst>
      <p:ext uri="{BB962C8B-B14F-4D97-AF65-F5344CB8AC3E}">
        <p14:creationId xmlns:p14="http://schemas.microsoft.com/office/powerpoint/2010/main" val="11713155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566530" y="659570"/>
            <a:ext cx="11181521" cy="57213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pPr>
            <a:r>
              <a:rPr lang="en-US" sz="2200" b="1" dirty="0">
                <a:solidFill>
                  <a:srgbClr val="00B0F0"/>
                </a:solidFill>
              </a:rPr>
              <a:t>Resolutions agreed during these meetings</a:t>
            </a:r>
          </a:p>
          <a:p>
            <a:pPr>
              <a:lnSpc>
                <a:spcPct val="120000"/>
              </a:lnSpc>
            </a:pPr>
            <a:endParaRPr lang="en-US" sz="2000" b="1" dirty="0"/>
          </a:p>
          <a:p>
            <a:pPr>
              <a:lnSpc>
                <a:spcPct val="120000"/>
              </a:lnSpc>
            </a:pPr>
            <a:r>
              <a:rPr lang="en-US" sz="2000" b="1" dirty="0"/>
              <a:t>Data Archive Interoperability (DAI)</a:t>
            </a:r>
            <a:r>
              <a:rPr lang="en-US" sz="2000" dirty="0"/>
              <a:t>:</a:t>
            </a:r>
          </a:p>
          <a:p>
            <a:pPr marL="800100" marR="0" lvl="1" indent="-3429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sym typeface="Arial" pitchFamily="34" charset="0"/>
              </a:rPr>
              <a:t>Resolution to create new project regarding new 401.0 Part 2 Blue Book with physical layer recommendations for space-to-space links</a:t>
            </a:r>
          </a:p>
          <a:p>
            <a:pPr>
              <a:lnSpc>
                <a:spcPct val="120000"/>
              </a:lnSpc>
            </a:pPr>
            <a:endParaRPr lang="en-US" sz="2000" b="1" dirty="0"/>
          </a:p>
          <a:p>
            <a:pPr>
              <a:lnSpc>
                <a:spcPct val="120000"/>
              </a:lnSpc>
            </a:pPr>
            <a:r>
              <a:rPr lang="en-US" sz="2000" b="1" dirty="0"/>
              <a:t>Navigation (NAV)</a:t>
            </a:r>
            <a:r>
              <a:rPr lang="en-US" sz="2000" dirty="0"/>
              <a:t>:</a:t>
            </a:r>
          </a:p>
          <a:p>
            <a:pPr marL="742950" lvl="1" indent="-285750">
              <a:buClr>
                <a:srgbClr val="000000"/>
              </a:buClr>
              <a:buSzPct val="95000"/>
              <a:buFont typeface="Arial" panose="020B0604020202020204" pitchFamily="34" charset="0"/>
              <a:buChar char="•"/>
            </a:pPr>
            <a:r>
              <a:rPr lang="en-GB" sz="1800" dirty="0"/>
              <a:t>To "Reconfirm" the Pointing Request Message 509.0-B-1</a:t>
            </a:r>
          </a:p>
          <a:p>
            <a:pPr marL="742950" lvl="1" indent="-285750">
              <a:buClr>
                <a:srgbClr val="000000"/>
              </a:buClr>
              <a:buSzPct val="95000"/>
              <a:buFont typeface="Arial" panose="020B0604020202020204" pitchFamily="34" charset="0"/>
              <a:buChar char="•"/>
            </a:pPr>
            <a:r>
              <a:rPr lang="en-GB" sz="1800" dirty="0"/>
              <a:t>To cancel the Draft Project "Navigation Hardware Message" and remove it from the IOAG-CCSDS Product Agreements. (The need for this document has been superseded). See column "IOAG Priority" at link https://cwe.ccsds.org/fm/Lists/Projects/AllOpenChartersWithDraftProjects.aspx, </a:t>
            </a:r>
            <a:r>
              <a:rPr lang="en-US" sz="1800" dirty="0"/>
              <a:t>Charter : 2.02 Navigation Working Group</a:t>
            </a:r>
          </a:p>
          <a:p>
            <a:pPr marL="742950" lvl="1" indent="-285750">
              <a:buClr>
                <a:srgbClr val="000000"/>
              </a:buClr>
              <a:buSzPct val="95000"/>
              <a:buFont typeface="Arial" panose="020B0604020202020204" pitchFamily="34" charset="0"/>
              <a:buChar char="•"/>
            </a:pPr>
            <a:r>
              <a:rPr lang="en-GB" sz="1800" dirty="0"/>
              <a:t>To create a new project "Fragmentation Data Message" (already a Draft Project, CMC Poll needed)</a:t>
            </a:r>
          </a:p>
          <a:p>
            <a:pPr>
              <a:lnSpc>
                <a:spcPct val="120000"/>
              </a:lnSpc>
            </a:pPr>
            <a:r>
              <a:rPr lang="en-US" sz="2000" dirty="0"/>
              <a:t>	</a:t>
            </a:r>
            <a:endParaRPr lang="en-US" sz="2000" dirty="0">
              <a:solidFill>
                <a:schemeClr val="accent2">
                  <a:lumMod val="60000"/>
                  <a:lumOff val="40000"/>
                </a:schemeClr>
              </a:solidFill>
              <a:latin typeface="Arial" pitchFamily="34" charset="0"/>
              <a:cs typeface="Arial" pitchFamily="34" charset="0"/>
              <a:sym typeface="Arial" pitchFamily="34" charset="0"/>
            </a:endParaRPr>
          </a:p>
          <a:p>
            <a:pPr lvl="1">
              <a:lnSpc>
                <a:spcPct val="120000"/>
              </a:lnSpc>
            </a:pPr>
            <a:endParaRPr lang="en-US" sz="2000" dirty="0">
              <a:solidFill>
                <a:schemeClr val="accent2"/>
              </a:solidFill>
            </a:endParaRPr>
          </a:p>
        </p:txBody>
      </p:sp>
      <p:sp>
        <p:nvSpPr>
          <p:cNvPr id="6147" name="AutoShape 3"/>
          <p:cNvSpPr>
            <a:spLocks/>
          </p:cNvSpPr>
          <p:nvPr/>
        </p:nvSpPr>
        <p:spPr bwMode="auto">
          <a:xfrm>
            <a:off x="1524001" y="126170"/>
            <a:ext cx="9715499"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 Planned Resolution Summary #1 </a:t>
            </a:r>
            <a:endParaRPr lang="en-US" b="1" dirty="0"/>
          </a:p>
        </p:txBody>
      </p:sp>
    </p:spTree>
    <p:extLst>
      <p:ext uri="{BB962C8B-B14F-4D97-AF65-F5344CB8AC3E}">
        <p14:creationId xmlns:p14="http://schemas.microsoft.com/office/powerpoint/2010/main" val="861222370"/>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566530" y="659570"/>
            <a:ext cx="11181521" cy="5552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pPr>
            <a:r>
              <a:rPr lang="en-US" sz="2200" b="1" dirty="0">
                <a:solidFill>
                  <a:srgbClr val="00B0F0"/>
                </a:solidFill>
              </a:rPr>
              <a:t>Resolutions agreed during these meetings</a:t>
            </a:r>
          </a:p>
          <a:p>
            <a:pPr>
              <a:lnSpc>
                <a:spcPct val="120000"/>
              </a:lnSpc>
            </a:pPr>
            <a:endParaRPr lang="en-US" sz="2200" b="1" dirty="0"/>
          </a:p>
          <a:p>
            <a:pPr>
              <a:lnSpc>
                <a:spcPct val="120000"/>
              </a:lnSpc>
            </a:pPr>
            <a:r>
              <a:rPr lang="en-US" sz="2200" b="1" dirty="0"/>
              <a:t>Spacecraft Monitoring and Control (SM&amp;C) Working Group</a:t>
            </a:r>
            <a:r>
              <a:rPr lang="en-US" sz="2200" dirty="0"/>
              <a:t>:		</a:t>
            </a:r>
          </a:p>
          <a:p>
            <a:pPr marL="742950" lvl="1" indent="-285750">
              <a:lnSpc>
                <a:spcPct val="120000"/>
              </a:lnSpc>
              <a:buFont typeface="Arial" panose="020B0604020202020204" pitchFamily="34" charset="0"/>
              <a:buChar char="•"/>
              <a:defRPr/>
            </a:pPr>
            <a:r>
              <a:rPr lang="en-GB" dirty="0"/>
              <a:t>Request the MOIMS AD to publish the CCSDS 521.0-B-3 Mission Operations - Message Abstraction Layer (MAL) - B-3 after the Agency Review</a:t>
            </a:r>
          </a:p>
          <a:p>
            <a:pPr>
              <a:lnSpc>
                <a:spcPct val="120000"/>
              </a:lnSpc>
            </a:pPr>
            <a:endParaRPr lang="en-US" sz="2200" b="1" dirty="0"/>
          </a:p>
          <a:p>
            <a:pPr>
              <a:lnSpc>
                <a:spcPct val="120000"/>
              </a:lnSpc>
            </a:pPr>
            <a:r>
              <a:rPr lang="en-US" sz="2200" b="1" dirty="0"/>
              <a:t>Mission Planning and Scheduling (MPS) Working Group</a:t>
            </a:r>
            <a:r>
              <a:rPr lang="en-US" sz="2200" dirty="0"/>
              <a:t>:</a:t>
            </a:r>
            <a:endParaRPr lang="en-US" sz="2200" dirty="0">
              <a:latin typeface="Arial" pitchFamily="34" charset="0"/>
              <a:cs typeface="Arial" pitchFamily="34" charset="0"/>
              <a:sym typeface="Arial" pitchFamily="34" charset="0"/>
            </a:endParaRPr>
          </a:p>
          <a:p>
            <a:pPr marL="800100" lvl="1" indent="-342900">
              <a:lnSpc>
                <a:spcPct val="120000"/>
              </a:lnSpc>
              <a:buFont typeface="Arial" panose="020B0604020202020204" pitchFamily="34" charset="0"/>
              <a:buChar char="•"/>
              <a:defRPr/>
            </a:pPr>
            <a:r>
              <a:rPr lang="en-GB" dirty="0"/>
              <a:t>None</a:t>
            </a:r>
            <a:endParaRPr lang="en-US" sz="2200" b="1" dirty="0"/>
          </a:p>
        </p:txBody>
      </p:sp>
      <p:sp>
        <p:nvSpPr>
          <p:cNvPr id="6147" name="AutoShape 3"/>
          <p:cNvSpPr>
            <a:spLocks/>
          </p:cNvSpPr>
          <p:nvPr/>
        </p:nvSpPr>
        <p:spPr bwMode="auto">
          <a:xfrm>
            <a:off x="1524001" y="126170"/>
            <a:ext cx="9715499"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 Planned Resolution Summary #2 </a:t>
            </a:r>
            <a:endParaRPr lang="en-US" b="1" dirty="0"/>
          </a:p>
        </p:txBody>
      </p:sp>
    </p:spTree>
    <p:extLst>
      <p:ext uri="{BB962C8B-B14F-4D97-AF65-F5344CB8AC3E}">
        <p14:creationId xmlns:p14="http://schemas.microsoft.com/office/powerpoint/2010/main" val="489048444"/>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566530" y="659570"/>
            <a:ext cx="11181521" cy="57213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pPr>
            <a:r>
              <a:rPr lang="en-US" sz="2200" b="1" dirty="0">
                <a:solidFill>
                  <a:srgbClr val="00B0F0"/>
                </a:solidFill>
              </a:rPr>
              <a:t>Resolutions expected in the near future</a:t>
            </a:r>
          </a:p>
          <a:p>
            <a:pPr>
              <a:lnSpc>
                <a:spcPct val="120000"/>
              </a:lnSpc>
            </a:pPr>
            <a:endParaRPr lang="en-US" sz="2000" b="1" dirty="0"/>
          </a:p>
          <a:p>
            <a:pPr>
              <a:lnSpc>
                <a:spcPct val="120000"/>
              </a:lnSpc>
            </a:pPr>
            <a:r>
              <a:rPr lang="en-US" sz="2000" b="1" dirty="0"/>
              <a:t>Data Archive Interoperability (DAI)</a:t>
            </a:r>
            <a:r>
              <a:rPr lang="en-US" sz="2000" dirty="0"/>
              <a:t>:</a:t>
            </a:r>
          </a:p>
          <a:p>
            <a:pPr marL="742950" lvl="1" indent="-285750">
              <a:lnSpc>
                <a:spcPct val="120000"/>
              </a:lnSpc>
              <a:buClr>
                <a:srgbClr val="000000"/>
              </a:buClr>
              <a:buSzPct val="95000"/>
              <a:buFont typeface="Arial" panose="020B0604020202020204" pitchFamily="34" charset="0"/>
              <a:buChar char="•"/>
            </a:pPr>
            <a:r>
              <a:rPr lang="en-US" dirty="0"/>
              <a:t>Publication of updated CCSDS 653.0-M-1 and CCSDS 650.0-M-3</a:t>
            </a:r>
          </a:p>
          <a:p>
            <a:pPr>
              <a:lnSpc>
                <a:spcPct val="120000"/>
              </a:lnSpc>
            </a:pPr>
            <a:endParaRPr lang="en-US" sz="2000" b="1" dirty="0"/>
          </a:p>
          <a:p>
            <a:pPr>
              <a:lnSpc>
                <a:spcPct val="120000"/>
              </a:lnSpc>
            </a:pPr>
            <a:r>
              <a:rPr lang="en-US" sz="2000" b="1" dirty="0"/>
              <a:t>Navigation (NAV)</a:t>
            </a:r>
            <a:r>
              <a:rPr lang="en-US" sz="2000" dirty="0"/>
              <a:t>:</a:t>
            </a:r>
          </a:p>
          <a:p>
            <a:pPr marL="742950" lvl="1" indent="-285750">
              <a:buClr>
                <a:srgbClr val="000000"/>
              </a:buClr>
              <a:buSzPct val="95000"/>
              <a:buFont typeface="Arial" panose="020B0604020202020204" pitchFamily="34" charset="0"/>
              <a:buChar char="•"/>
            </a:pPr>
            <a:r>
              <a:rPr lang="en-GB" sz="1800" dirty="0"/>
              <a:t>To submit the Conjunction Data Message Pink Book 1.0.7 for Secretariat Data Processing and Agency Review</a:t>
            </a:r>
          </a:p>
          <a:p>
            <a:pPr marL="742950" lvl="1" indent="-285750">
              <a:buClr>
                <a:srgbClr val="000000"/>
              </a:buClr>
              <a:buSzPct val="95000"/>
              <a:buFont typeface="Arial" panose="020B0604020202020204" pitchFamily="34" charset="0"/>
              <a:buChar char="•"/>
            </a:pPr>
            <a:r>
              <a:rPr lang="en-GB" sz="1800" dirty="0"/>
              <a:t>To submit the Navigation Data Messages/XML Specification Pink Book 3.0.x for Secretariat Data Processing and Agency Review</a:t>
            </a:r>
          </a:p>
          <a:p>
            <a:pPr marL="742950" lvl="1" indent="-285750">
              <a:buClr>
                <a:srgbClr val="000000"/>
              </a:buClr>
              <a:buSzPct val="95000"/>
              <a:buFont typeface="Arial" panose="020B0604020202020204" pitchFamily="34" charset="0"/>
              <a:buChar char="•"/>
            </a:pPr>
            <a:r>
              <a:rPr lang="en-GB" sz="1800" dirty="0"/>
              <a:t>To create a new project "Navigation Functions Message" </a:t>
            </a:r>
          </a:p>
          <a:p>
            <a:pPr>
              <a:lnSpc>
                <a:spcPct val="120000"/>
              </a:lnSpc>
            </a:pPr>
            <a:r>
              <a:rPr lang="en-US" sz="2000" dirty="0"/>
              <a:t>	</a:t>
            </a:r>
            <a:endParaRPr lang="en-US" sz="2000" dirty="0">
              <a:solidFill>
                <a:schemeClr val="accent2">
                  <a:lumMod val="60000"/>
                  <a:lumOff val="40000"/>
                </a:schemeClr>
              </a:solidFill>
              <a:latin typeface="Arial" pitchFamily="34" charset="0"/>
              <a:cs typeface="Arial" pitchFamily="34" charset="0"/>
              <a:sym typeface="Arial" pitchFamily="34" charset="0"/>
            </a:endParaRPr>
          </a:p>
          <a:p>
            <a:pPr lvl="1">
              <a:lnSpc>
                <a:spcPct val="120000"/>
              </a:lnSpc>
            </a:pPr>
            <a:endParaRPr lang="en-US" sz="2000" dirty="0">
              <a:solidFill>
                <a:schemeClr val="accent2"/>
              </a:solidFill>
            </a:endParaRPr>
          </a:p>
        </p:txBody>
      </p:sp>
      <p:sp>
        <p:nvSpPr>
          <p:cNvPr id="6147" name="AutoShape 3"/>
          <p:cNvSpPr>
            <a:spLocks/>
          </p:cNvSpPr>
          <p:nvPr/>
        </p:nvSpPr>
        <p:spPr bwMode="auto">
          <a:xfrm>
            <a:off x="1524001" y="126170"/>
            <a:ext cx="9715499"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 Planned Resolution Summary #1 </a:t>
            </a:r>
            <a:endParaRPr lang="en-US" b="1" dirty="0"/>
          </a:p>
        </p:txBody>
      </p:sp>
    </p:spTree>
    <p:extLst>
      <p:ext uri="{BB962C8B-B14F-4D97-AF65-F5344CB8AC3E}">
        <p14:creationId xmlns:p14="http://schemas.microsoft.com/office/powerpoint/2010/main" val="364228005"/>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566530" y="659570"/>
            <a:ext cx="11181521" cy="5552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pPr>
            <a:r>
              <a:rPr lang="en-US" sz="2200" b="1" dirty="0">
                <a:solidFill>
                  <a:srgbClr val="00B0F0"/>
                </a:solidFill>
              </a:rPr>
              <a:t>Resolutions agreed during these meetings</a:t>
            </a:r>
          </a:p>
          <a:p>
            <a:pPr>
              <a:lnSpc>
                <a:spcPct val="120000"/>
              </a:lnSpc>
            </a:pPr>
            <a:endParaRPr lang="en-US" sz="2200" b="1" dirty="0"/>
          </a:p>
          <a:p>
            <a:pPr>
              <a:lnSpc>
                <a:spcPct val="120000"/>
              </a:lnSpc>
            </a:pPr>
            <a:r>
              <a:rPr lang="en-US" sz="2200" b="1" dirty="0"/>
              <a:t>Spacecraft Monitoring and Control (SM&amp;C) Working Group</a:t>
            </a:r>
            <a:r>
              <a:rPr lang="en-US" sz="2200" dirty="0"/>
              <a:t>:		</a:t>
            </a:r>
          </a:p>
          <a:p>
            <a:pPr marL="742950" lvl="1" indent="-285750">
              <a:lnSpc>
                <a:spcPct val="120000"/>
              </a:lnSpc>
              <a:buFont typeface="Arial" panose="020B0604020202020204" pitchFamily="34" charset="0"/>
              <a:buChar char="•"/>
              <a:defRPr/>
            </a:pPr>
            <a:r>
              <a:rPr lang="en-GB" dirty="0"/>
              <a:t>Request the MOIMS AD to start the Agency Review of:</a:t>
            </a:r>
          </a:p>
          <a:p>
            <a:pPr marL="1200150" lvl="2" indent="-285750">
              <a:lnSpc>
                <a:spcPct val="120000"/>
              </a:lnSpc>
              <a:buFont typeface="Arial" panose="020B0604020202020204" pitchFamily="34" charset="0"/>
              <a:buChar char="•"/>
              <a:defRPr/>
            </a:pPr>
            <a:r>
              <a:rPr lang="en-GB" dirty="0"/>
              <a:t>CCSDS 524.3-B-1 Mission Operations - Message Abstraction Layer Binding to HTTP Transport and XML Encoding</a:t>
            </a:r>
          </a:p>
          <a:p>
            <a:pPr marL="1200150" lvl="2" indent="-285750">
              <a:lnSpc>
                <a:spcPct val="120000"/>
              </a:lnSpc>
              <a:buFont typeface="Arial" panose="020B0604020202020204" pitchFamily="34" charset="0"/>
              <a:buChar char="•"/>
              <a:defRPr/>
            </a:pPr>
            <a:r>
              <a:rPr lang="en-GB" dirty="0"/>
              <a:t>CCSDS 522.1-B-1 Mission Operations - Monitor &amp; Control Services</a:t>
            </a:r>
          </a:p>
          <a:p>
            <a:pPr marL="1200150" lvl="2" indent="-285750">
              <a:lnSpc>
                <a:spcPct val="120000"/>
              </a:lnSpc>
              <a:buFont typeface="Arial" panose="020B0604020202020204" pitchFamily="34" charset="0"/>
              <a:buChar char="•"/>
              <a:defRPr/>
            </a:pPr>
            <a:r>
              <a:rPr lang="en-GB" dirty="0"/>
              <a:t>CCSDS 522.2-B-1 Mission Operations - Mission Data Product Distribution Services</a:t>
            </a:r>
          </a:p>
          <a:p>
            <a:pPr marL="742950" lvl="1" indent="-285750">
              <a:lnSpc>
                <a:spcPct val="120000"/>
              </a:lnSpc>
              <a:buFont typeface="Arial" panose="020B0604020202020204" pitchFamily="34" charset="0"/>
              <a:buChar char="•"/>
              <a:defRPr/>
            </a:pPr>
            <a:r>
              <a:rPr lang="en-GB" dirty="0"/>
              <a:t>Request the creation of a new project for MO Security</a:t>
            </a:r>
          </a:p>
          <a:p>
            <a:pPr>
              <a:lnSpc>
                <a:spcPct val="120000"/>
              </a:lnSpc>
            </a:pPr>
            <a:endParaRPr lang="en-US" sz="2200" b="1" dirty="0"/>
          </a:p>
          <a:p>
            <a:pPr>
              <a:lnSpc>
                <a:spcPct val="120000"/>
              </a:lnSpc>
            </a:pPr>
            <a:r>
              <a:rPr lang="en-US" sz="2200" b="1" dirty="0"/>
              <a:t>Mission Planning and Scheduling (MPS) Working Group</a:t>
            </a:r>
            <a:r>
              <a:rPr lang="en-US" sz="2200" dirty="0"/>
              <a:t>:</a:t>
            </a:r>
            <a:endParaRPr lang="en-US" sz="2200" dirty="0">
              <a:latin typeface="Arial" pitchFamily="34" charset="0"/>
              <a:cs typeface="Arial" pitchFamily="34" charset="0"/>
              <a:sym typeface="Arial" pitchFamily="34" charset="0"/>
            </a:endParaRPr>
          </a:p>
          <a:p>
            <a:pPr marL="800100" lvl="1" indent="-342900">
              <a:lnSpc>
                <a:spcPct val="120000"/>
              </a:lnSpc>
              <a:buFont typeface="Arial" panose="020B0604020202020204" pitchFamily="34" charset="0"/>
              <a:buChar char="•"/>
              <a:defRPr/>
            </a:pPr>
            <a:r>
              <a:rPr lang="en-GB" dirty="0"/>
              <a:t>None</a:t>
            </a:r>
            <a:endParaRPr lang="en-US" sz="2200" b="1" dirty="0"/>
          </a:p>
        </p:txBody>
      </p:sp>
      <p:sp>
        <p:nvSpPr>
          <p:cNvPr id="6147" name="AutoShape 3"/>
          <p:cNvSpPr>
            <a:spLocks/>
          </p:cNvSpPr>
          <p:nvPr/>
        </p:nvSpPr>
        <p:spPr bwMode="auto">
          <a:xfrm>
            <a:off x="1524001" y="126170"/>
            <a:ext cx="9715499"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 Planned Resolution Summary #2 </a:t>
            </a:r>
            <a:endParaRPr lang="en-US" b="1" dirty="0"/>
          </a:p>
        </p:txBody>
      </p:sp>
    </p:spTree>
    <p:extLst>
      <p:ext uri="{BB962C8B-B14F-4D97-AF65-F5344CB8AC3E}">
        <p14:creationId xmlns:p14="http://schemas.microsoft.com/office/powerpoint/2010/main" val="275365448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636104" y="785190"/>
            <a:ext cx="10863470" cy="55625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pPr>
            <a:endParaRPr lang="en-GB" sz="1400" dirty="0"/>
          </a:p>
        </p:txBody>
      </p:sp>
      <p:sp>
        <p:nvSpPr>
          <p:cNvPr id="6147" name="AutoShape 3"/>
          <p:cNvSpPr>
            <a:spLocks/>
          </p:cNvSpPr>
          <p:nvPr/>
        </p:nvSpPr>
        <p:spPr bwMode="auto">
          <a:xfrm>
            <a:off x="1524000" y="126170"/>
            <a:ext cx="902698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 Executive Summary 1/2 </a:t>
            </a:r>
            <a:endParaRPr lang="en-US" dirty="0"/>
          </a:p>
        </p:txBody>
      </p:sp>
      <p:sp>
        <p:nvSpPr>
          <p:cNvPr id="3" name="Content Placeholder 2"/>
          <p:cNvSpPr>
            <a:spLocks noGrp="1"/>
          </p:cNvSpPr>
          <p:nvPr>
            <p:ph idx="1"/>
          </p:nvPr>
        </p:nvSpPr>
        <p:spPr>
          <a:xfrm>
            <a:off x="609601" y="808037"/>
            <a:ext cx="10863100" cy="5353772"/>
          </a:xfrm>
        </p:spPr>
        <p:txBody>
          <a:bodyPr>
            <a:normAutofit fontScale="92500"/>
          </a:bodyPr>
          <a:lstStyle/>
          <a:p>
            <a:pPr marL="0" lvl="0" indent="0" eaLnBrk="1" fontAlgn="auto" hangingPunct="1">
              <a:lnSpc>
                <a:spcPct val="120000"/>
              </a:lnSpc>
              <a:spcBef>
                <a:spcPts val="0"/>
              </a:spcBef>
              <a:spcAft>
                <a:spcPts val="0"/>
              </a:spcAft>
              <a:buSzTx/>
              <a:buNone/>
            </a:pPr>
            <a:r>
              <a:rPr lang="en-US" sz="1600" kern="1200" dirty="0">
                <a:solidFill>
                  <a:srgbClr val="000000"/>
                </a:solidFill>
              </a:rPr>
              <a:t>Data Archive Interoperability (DAI) WG:</a:t>
            </a:r>
            <a:endParaRPr lang="en-US" sz="1600" kern="1200" dirty="0">
              <a:solidFill>
                <a:srgbClr val="000000"/>
              </a:solidFill>
              <a:latin typeface="Arial" pitchFamily="34" charset="0"/>
              <a:cs typeface="Arial" pitchFamily="34" charset="0"/>
              <a:sym typeface="Arial" pitchFamily="34" charset="0"/>
            </a:endParaRPr>
          </a:p>
          <a:p>
            <a:pPr marL="747713" lvl="1" indent="-290513" eaLnBrk="1" fontAlgn="auto" hangingPunct="1">
              <a:lnSpc>
                <a:spcPct val="120000"/>
              </a:lnSpc>
              <a:spcBef>
                <a:spcPts val="0"/>
              </a:spcBef>
              <a:spcAft>
                <a:spcPts val="0"/>
              </a:spcAft>
              <a:buClr>
                <a:srgbClr val="000000"/>
              </a:buClr>
              <a:buSzPct val="95000"/>
              <a:buFont typeface="ArialMT" charset="0"/>
              <a:buChar char="•"/>
            </a:pPr>
            <a:r>
              <a:rPr lang="en-US" sz="1400" b="0" u="sng" kern="1200" dirty="0">
                <a:solidFill>
                  <a:srgbClr val="000000"/>
                </a:solidFill>
                <a:ea typeface="+mn-ea"/>
                <a:cs typeface="+mn-cs"/>
              </a:rPr>
              <a:t>Achievements</a:t>
            </a:r>
          </a:p>
          <a:p>
            <a:pPr marL="1093788" lvl="2" indent="-290513" eaLnBrk="1" fontAlgn="auto" hangingPunct="1">
              <a:lnSpc>
                <a:spcPct val="120000"/>
              </a:lnSpc>
              <a:spcBef>
                <a:spcPts val="0"/>
              </a:spcBef>
              <a:spcAft>
                <a:spcPts val="0"/>
              </a:spcAft>
              <a:buClr>
                <a:srgbClr val="000000"/>
              </a:buClr>
              <a:buSzPct val="95000"/>
              <a:buFont typeface="ArialMT" charset="0"/>
              <a:buChar char="•"/>
              <a:defRPr/>
            </a:pPr>
            <a:r>
              <a:rPr kumimoji="0" lang="en-GB" sz="1300" b="0" i="0" u="none" strike="noStrike" kern="1200" cap="none" spc="0" normalizeH="0" baseline="0" noProof="0" dirty="0">
                <a:ln>
                  <a:noFill/>
                </a:ln>
                <a:solidFill>
                  <a:srgbClr val="000000"/>
                </a:solidFill>
                <a:effectLst/>
                <a:uLnTx/>
                <a:uFillTx/>
                <a:latin typeface="Arial"/>
                <a:ea typeface="+mn-ea"/>
                <a:cs typeface="+mn-cs"/>
              </a:rPr>
              <a:t>Assisted in resolving CCSDS submission to ISO process. This enabled the completed documents below to progress to ISO</a:t>
            </a:r>
          </a:p>
          <a:p>
            <a:pPr marL="1093788" lvl="2" indent="-290513" eaLnBrk="1" fontAlgn="auto" hangingPunct="1">
              <a:lnSpc>
                <a:spcPct val="120000"/>
              </a:lnSpc>
              <a:spcBef>
                <a:spcPts val="0"/>
              </a:spcBef>
              <a:spcAft>
                <a:spcPts val="0"/>
              </a:spcAft>
              <a:buClr>
                <a:srgbClr val="000000"/>
              </a:buClr>
              <a:buSzPct val="95000"/>
              <a:buFont typeface="ArialMT" charset="0"/>
              <a:buChar char="•"/>
              <a:defRPr/>
            </a:pPr>
            <a:r>
              <a:rPr kumimoji="0" lang="en-GB" sz="1300" b="0" i="0" u="none" strike="noStrike" kern="1200" cap="none" spc="0" normalizeH="0" baseline="0" noProof="0" dirty="0">
                <a:ln>
                  <a:noFill/>
                </a:ln>
                <a:solidFill>
                  <a:srgbClr val="000000"/>
                </a:solidFill>
                <a:effectLst/>
                <a:uLnTx/>
                <a:uFillTx/>
                <a:latin typeface="Arial"/>
                <a:ea typeface="+mn-ea"/>
                <a:cs typeface="+mn-cs"/>
              </a:rPr>
              <a:t>Started ISO review of CCSDS 653.0-R-1: </a:t>
            </a:r>
            <a:r>
              <a:rPr kumimoji="0" lang="en-GB" sz="1300" b="0" i="0" u="none" strike="noStrike" kern="1200" cap="none" spc="0" normalizeH="0" baseline="0" noProof="0" dirty="0">
                <a:ln>
                  <a:noFill/>
                </a:ln>
                <a:solidFill>
                  <a:srgbClr val="FF3399"/>
                </a:solidFill>
                <a:effectLst/>
                <a:uLnTx/>
                <a:uFillTx/>
                <a:latin typeface="Arial"/>
                <a:ea typeface="+mn-ea"/>
                <a:cs typeface="+mn-cs"/>
              </a:rPr>
              <a:t>Information Preparation to Enable Long Term Use (IPELTU), CCSDS 650.0-P-2.1: Reference Model for an Open Archival Information System (OAIS), Audit and Certification of Trustworthy Digital Repositories  (ISO 16363), CCSDS 652.1-P-2: Requirements for Bodies Providing Audit and Certification of Candidate Trustworthy Digital Repositories (ISO 16919)</a:t>
            </a:r>
          </a:p>
          <a:p>
            <a:pPr marL="1093788" lvl="2" indent="-290513" eaLnBrk="1" fontAlgn="auto" hangingPunct="1">
              <a:lnSpc>
                <a:spcPct val="120000"/>
              </a:lnSpc>
              <a:spcBef>
                <a:spcPts val="0"/>
              </a:spcBef>
              <a:spcAft>
                <a:spcPts val="0"/>
              </a:spcAft>
              <a:buClr>
                <a:srgbClr val="000000"/>
              </a:buClr>
              <a:buSzPct val="95000"/>
              <a:buFont typeface="ArialMT" charset="0"/>
              <a:buChar char="•"/>
              <a:defRPr/>
            </a:pPr>
            <a:r>
              <a:rPr kumimoji="0" lang="en-GB" sz="1300" b="0" i="0" u="none" strike="noStrike" kern="1200" cap="none" spc="0" normalizeH="0" baseline="0" noProof="0" dirty="0">
                <a:ln>
                  <a:noFill/>
                </a:ln>
                <a:solidFill>
                  <a:srgbClr val="000000"/>
                </a:solidFill>
                <a:effectLst/>
                <a:uLnTx/>
                <a:uFillTx/>
                <a:latin typeface="Arial"/>
                <a:ea typeface="+mn-ea"/>
                <a:cs typeface="+mn-cs"/>
              </a:rPr>
              <a:t>Significant progress on all drafts and preparation of interoperability testing for </a:t>
            </a:r>
            <a:r>
              <a:rPr kumimoji="0" lang="en-GB" sz="1300" b="0" i="0" u="none" strike="noStrike" kern="1200" cap="none" spc="0" normalizeH="0" baseline="0" noProof="0" dirty="0">
                <a:ln>
                  <a:noFill/>
                </a:ln>
                <a:solidFill>
                  <a:schemeClr val="accent1">
                    <a:lumMod val="50000"/>
                  </a:schemeClr>
                </a:solidFill>
                <a:effectLst/>
                <a:uLnTx/>
                <a:uFillTx/>
                <a:latin typeface="Arial"/>
                <a:ea typeface="+mn-ea"/>
                <a:cs typeface="+mn-cs"/>
              </a:rPr>
              <a:t>CCSDS 671.B-0: OAIS-Interoperability Framework (OAIS) – Core Specification</a:t>
            </a:r>
          </a:p>
          <a:p>
            <a:pPr marL="1093788" lvl="2" indent="-290513" eaLnBrk="1" fontAlgn="auto" hangingPunct="1">
              <a:lnSpc>
                <a:spcPct val="120000"/>
              </a:lnSpc>
              <a:spcBef>
                <a:spcPts val="0"/>
              </a:spcBef>
              <a:spcAft>
                <a:spcPts val="0"/>
              </a:spcAft>
              <a:buClr>
                <a:srgbClr val="000000"/>
              </a:buClr>
              <a:buSzPct val="95000"/>
              <a:buFont typeface="ArialMT" charset="0"/>
              <a:buChar char="•"/>
              <a:defRPr/>
            </a:pPr>
            <a:endParaRPr kumimoji="0" lang="en-GB" sz="1300" b="0" i="0" u="none" strike="noStrike" kern="1200" cap="none" spc="0" normalizeH="0" baseline="0" noProof="0" dirty="0">
              <a:ln>
                <a:noFill/>
              </a:ln>
              <a:solidFill>
                <a:srgbClr val="000000"/>
              </a:solidFill>
              <a:effectLst/>
              <a:uLnTx/>
              <a:uFillTx/>
              <a:latin typeface="Arial"/>
              <a:ea typeface="+mn-ea"/>
              <a:cs typeface="+mn-cs"/>
            </a:endParaRPr>
          </a:p>
          <a:p>
            <a:pPr lvl="2" indent="0" eaLnBrk="1" fontAlgn="auto" hangingPunct="1">
              <a:lnSpc>
                <a:spcPct val="120000"/>
              </a:lnSpc>
              <a:spcBef>
                <a:spcPts val="0"/>
              </a:spcBef>
              <a:spcAft>
                <a:spcPts val="0"/>
              </a:spcAft>
              <a:buClr>
                <a:srgbClr val="000000"/>
              </a:buClr>
              <a:buSzPct val="95000"/>
              <a:buNone/>
            </a:pPr>
            <a:endParaRPr lang="en-US" sz="1400" b="0" kern="1200" dirty="0">
              <a:solidFill>
                <a:srgbClr val="FFC000"/>
              </a:solidFill>
              <a:ea typeface="+mn-ea"/>
              <a:cs typeface="+mn-cs"/>
            </a:endParaRPr>
          </a:p>
          <a:p>
            <a:pPr marL="0" lvl="0" indent="0" eaLnBrk="1" fontAlgn="auto" hangingPunct="1">
              <a:lnSpc>
                <a:spcPct val="120000"/>
              </a:lnSpc>
              <a:spcBef>
                <a:spcPts val="0"/>
              </a:spcBef>
              <a:spcAft>
                <a:spcPts val="0"/>
              </a:spcAft>
              <a:buSzTx/>
              <a:buNone/>
            </a:pPr>
            <a:r>
              <a:rPr lang="en-US" sz="1600" kern="1200" dirty="0">
                <a:solidFill>
                  <a:srgbClr val="000000"/>
                </a:solidFill>
              </a:rPr>
              <a:t>Navigation (NAV) Working Group: </a:t>
            </a:r>
            <a:endParaRPr lang="en-US" sz="1600" kern="1200" dirty="0">
              <a:solidFill>
                <a:srgbClr val="000000"/>
              </a:solidFill>
              <a:latin typeface="Arial" pitchFamily="34" charset="0"/>
              <a:cs typeface="Arial" pitchFamily="34" charset="0"/>
              <a:sym typeface="Arial" pitchFamily="34" charset="0"/>
            </a:endParaRPr>
          </a:p>
          <a:p>
            <a:pPr marL="747713" lvl="1" indent="-290513" eaLnBrk="1" fontAlgn="auto" hangingPunct="1">
              <a:lnSpc>
                <a:spcPct val="120000"/>
              </a:lnSpc>
              <a:spcBef>
                <a:spcPts val="0"/>
              </a:spcBef>
              <a:spcAft>
                <a:spcPts val="0"/>
              </a:spcAft>
              <a:buClr>
                <a:srgbClr val="000000"/>
              </a:buClr>
              <a:buSzPct val="95000"/>
              <a:buFont typeface="ArialMT" charset="0"/>
              <a:buChar char="•"/>
            </a:pPr>
            <a:r>
              <a:rPr lang="en-US" sz="1400" b="0" u="sng" kern="1200" dirty="0">
                <a:solidFill>
                  <a:srgbClr val="000000"/>
                </a:solidFill>
                <a:ea typeface="+mn-ea"/>
                <a:cs typeface="+mn-cs"/>
              </a:rPr>
              <a:t>Achievements</a:t>
            </a:r>
          </a:p>
          <a:p>
            <a:pPr marL="1093788" lvl="2" indent="-290513" eaLnBrk="1" fontAlgn="auto" hangingPunct="1">
              <a:lnSpc>
                <a:spcPct val="120000"/>
              </a:lnSpc>
              <a:spcBef>
                <a:spcPts val="0"/>
              </a:spcBef>
              <a:spcAft>
                <a:spcPts val="0"/>
              </a:spcAft>
              <a:buClr>
                <a:srgbClr val="000000"/>
              </a:buClr>
              <a:buSzPct val="95000"/>
              <a:buFont typeface="ArialMT" charset="0"/>
              <a:buChar char="•"/>
              <a:defRPr/>
            </a:pPr>
            <a:r>
              <a:rPr lang="en-GB" sz="1300" b="0" kern="1200" dirty="0">
                <a:solidFill>
                  <a:srgbClr val="000000"/>
                </a:solidFill>
                <a:latin typeface="Arial"/>
                <a:ea typeface="+mn-ea"/>
                <a:cs typeface="+mn-cs"/>
              </a:rPr>
              <a:t>Completed participation in the special </a:t>
            </a:r>
            <a:r>
              <a:rPr lang="en-GB" sz="1300" b="0" kern="1200" dirty="0" err="1">
                <a:solidFill>
                  <a:srgbClr val="000000"/>
                </a:solidFill>
                <a:latin typeface="Arial"/>
                <a:ea typeface="+mn-ea"/>
                <a:cs typeface="+mn-cs"/>
              </a:rPr>
              <a:t>LunaNet</a:t>
            </a:r>
            <a:r>
              <a:rPr lang="en-GB" sz="1300" b="0" kern="1200" dirty="0">
                <a:solidFill>
                  <a:srgbClr val="000000"/>
                </a:solidFill>
                <a:latin typeface="Arial"/>
                <a:ea typeface="+mn-ea"/>
                <a:cs typeface="+mn-cs"/>
              </a:rPr>
              <a:t> briefing 08-Nov-2023. Action item to prepare a "Concept Paper" discussing potential new and/or existing CCSDS Navigation WG standard(s) that will support </a:t>
            </a:r>
            <a:r>
              <a:rPr lang="en-GB" sz="1300" b="0" kern="1200" dirty="0" err="1">
                <a:solidFill>
                  <a:srgbClr val="000000"/>
                </a:solidFill>
                <a:latin typeface="Arial"/>
                <a:ea typeface="+mn-ea"/>
                <a:cs typeface="+mn-cs"/>
              </a:rPr>
              <a:t>LunaNet</a:t>
            </a:r>
            <a:r>
              <a:rPr lang="en-GB" sz="1300" b="0" kern="1200" dirty="0">
                <a:solidFill>
                  <a:srgbClr val="000000"/>
                </a:solidFill>
                <a:latin typeface="Arial"/>
                <a:ea typeface="+mn-ea"/>
                <a:cs typeface="+mn-cs"/>
              </a:rPr>
              <a:t>.</a:t>
            </a:r>
          </a:p>
          <a:p>
            <a:pPr marL="1093788" lvl="2" indent="-290513" eaLnBrk="1" fontAlgn="auto" hangingPunct="1">
              <a:lnSpc>
                <a:spcPct val="130000"/>
              </a:lnSpc>
              <a:spcBef>
                <a:spcPts val="0"/>
              </a:spcBef>
              <a:spcAft>
                <a:spcPts val="0"/>
              </a:spcAft>
              <a:buClr>
                <a:srgbClr val="000000"/>
              </a:buClr>
              <a:buSzPct val="95000"/>
              <a:buFont typeface="ArialMT" charset="0"/>
              <a:buChar char="•"/>
              <a:defRPr/>
            </a:pPr>
            <a:r>
              <a:rPr lang="en-GB" sz="1300" b="0" kern="1200" dirty="0">
                <a:solidFill>
                  <a:srgbClr val="000000"/>
                </a:solidFill>
                <a:latin typeface="Arial"/>
                <a:ea typeface="+mn-ea"/>
                <a:cs typeface="+mn-cs"/>
              </a:rPr>
              <a:t>Completed discussion of </a:t>
            </a:r>
            <a:r>
              <a:rPr lang="en-GB" sz="1300" b="0" kern="1200" dirty="0">
                <a:solidFill>
                  <a:srgbClr val="FF0066"/>
                </a:solidFill>
                <a:latin typeface="Arial"/>
                <a:ea typeface="+mn-ea"/>
                <a:cs typeface="+mn-cs"/>
              </a:rPr>
              <a:t>Conjunction Data Message V.2 Pink Book </a:t>
            </a:r>
            <a:r>
              <a:rPr lang="en-GB" sz="1300" b="0" kern="1200" dirty="0">
                <a:solidFill>
                  <a:srgbClr val="000000"/>
                </a:solidFill>
                <a:latin typeface="Arial"/>
                <a:ea typeface="+mn-ea"/>
                <a:cs typeface="+mn-cs"/>
              </a:rPr>
              <a:t>comments from internal technical + proofreading review of Pink Book P1.0.6</a:t>
            </a:r>
          </a:p>
          <a:p>
            <a:pPr marL="1093788" lvl="2" indent="-290513" eaLnBrk="1" fontAlgn="auto" hangingPunct="1">
              <a:lnSpc>
                <a:spcPct val="130000"/>
              </a:lnSpc>
              <a:spcBef>
                <a:spcPts val="0"/>
              </a:spcBef>
              <a:spcAft>
                <a:spcPts val="0"/>
              </a:spcAft>
              <a:buClr>
                <a:srgbClr val="000000"/>
              </a:buClr>
              <a:buSzPct val="95000"/>
              <a:buFont typeface="ArialMT" charset="0"/>
              <a:buChar char="•"/>
              <a:defRPr/>
            </a:pPr>
            <a:r>
              <a:rPr lang="en-GB" sz="1300" b="0" kern="1200" dirty="0">
                <a:solidFill>
                  <a:srgbClr val="000000"/>
                </a:solidFill>
                <a:latin typeface="Arial"/>
                <a:ea typeface="+mn-ea"/>
                <a:cs typeface="+mn-cs"/>
              </a:rPr>
              <a:t>Completed Reconfirmation of </a:t>
            </a:r>
            <a:r>
              <a:rPr lang="en-GB" sz="1300" b="0" kern="1200" dirty="0">
                <a:solidFill>
                  <a:schemeClr val="accent1">
                    <a:lumMod val="75000"/>
                  </a:schemeClr>
                </a:solidFill>
                <a:latin typeface="Arial"/>
                <a:ea typeface="+mn-ea"/>
                <a:cs typeface="+mn-cs"/>
              </a:rPr>
              <a:t>Pointing Requests Message </a:t>
            </a:r>
            <a:r>
              <a:rPr lang="en-GB" sz="1300" b="0" kern="1200" dirty="0">
                <a:solidFill>
                  <a:srgbClr val="000000"/>
                </a:solidFill>
                <a:latin typeface="Arial"/>
                <a:ea typeface="+mn-ea"/>
                <a:cs typeface="+mn-cs"/>
              </a:rPr>
              <a:t>now that recent Corrigendum has been published</a:t>
            </a:r>
          </a:p>
          <a:p>
            <a:pPr marL="1093788" lvl="2" indent="-290513" eaLnBrk="1" fontAlgn="auto" hangingPunct="1">
              <a:lnSpc>
                <a:spcPct val="130000"/>
              </a:lnSpc>
              <a:spcBef>
                <a:spcPts val="0"/>
              </a:spcBef>
              <a:spcAft>
                <a:spcPts val="0"/>
              </a:spcAft>
              <a:buClr>
                <a:srgbClr val="000000"/>
              </a:buClr>
              <a:buSzPct val="95000"/>
              <a:buFont typeface="ArialMT" charset="0"/>
              <a:buChar char="•"/>
              <a:defRPr/>
            </a:pPr>
            <a:r>
              <a:rPr lang="en-GB" sz="1300" b="0" kern="1200" dirty="0">
                <a:solidFill>
                  <a:srgbClr val="000000"/>
                </a:solidFill>
                <a:latin typeface="Arial"/>
                <a:ea typeface="+mn-ea"/>
                <a:cs typeface="+mn-cs"/>
              </a:rPr>
              <a:t>Continued discussion of plans for content updates in </a:t>
            </a:r>
            <a:r>
              <a:rPr lang="en-GB" sz="1300" b="0" kern="1200" dirty="0">
                <a:solidFill>
                  <a:schemeClr val="accent1">
                    <a:lumMod val="75000"/>
                  </a:schemeClr>
                </a:solidFill>
                <a:latin typeface="Arial"/>
                <a:ea typeface="+mn-ea"/>
                <a:cs typeface="+mn-cs"/>
              </a:rPr>
              <a:t>Tracking Data Message V.3 </a:t>
            </a:r>
            <a:r>
              <a:rPr lang="en-GB" sz="1300" b="0" kern="1200" dirty="0">
                <a:solidFill>
                  <a:srgbClr val="000000"/>
                </a:solidFill>
                <a:latin typeface="Arial"/>
                <a:ea typeface="+mn-ea"/>
                <a:cs typeface="+mn-cs"/>
              </a:rPr>
              <a:t>draft</a:t>
            </a:r>
          </a:p>
          <a:p>
            <a:pPr marL="1093788" lvl="2" indent="-290513" eaLnBrk="1" fontAlgn="auto" hangingPunct="1">
              <a:lnSpc>
                <a:spcPct val="130000"/>
              </a:lnSpc>
              <a:spcBef>
                <a:spcPts val="0"/>
              </a:spcBef>
              <a:spcAft>
                <a:spcPts val="0"/>
              </a:spcAft>
              <a:buClr>
                <a:srgbClr val="000000"/>
              </a:buClr>
              <a:buSzPct val="95000"/>
              <a:buFont typeface="ArialMT" charset="0"/>
              <a:buChar char="•"/>
              <a:defRPr/>
            </a:pPr>
            <a:r>
              <a:rPr lang="en-GB" sz="1300" b="0" kern="1200" dirty="0">
                <a:solidFill>
                  <a:srgbClr val="000000"/>
                </a:solidFill>
                <a:latin typeface="Arial"/>
                <a:ea typeface="+mn-ea"/>
                <a:cs typeface="+mn-cs"/>
              </a:rPr>
              <a:t>Resumed discussion of </a:t>
            </a:r>
            <a:r>
              <a:rPr lang="en-GB" sz="1300" b="0" kern="1200" dirty="0">
                <a:solidFill>
                  <a:schemeClr val="accent1">
                    <a:lumMod val="75000"/>
                  </a:schemeClr>
                </a:solidFill>
                <a:latin typeface="Arial"/>
                <a:ea typeface="+mn-ea"/>
                <a:cs typeface="+mn-cs"/>
              </a:rPr>
              <a:t>Navigation Events Message </a:t>
            </a:r>
            <a:r>
              <a:rPr lang="en-GB" sz="1300" b="0" kern="1200" dirty="0">
                <a:solidFill>
                  <a:srgbClr val="000000"/>
                </a:solidFill>
                <a:latin typeface="Arial"/>
                <a:ea typeface="+mn-ea"/>
                <a:cs typeface="+mn-cs"/>
              </a:rPr>
              <a:t>in preparation for initial draft</a:t>
            </a:r>
          </a:p>
          <a:p>
            <a:pPr marL="1093788" lvl="2" indent="-290513" eaLnBrk="1" fontAlgn="auto" hangingPunct="1">
              <a:lnSpc>
                <a:spcPct val="130000"/>
              </a:lnSpc>
              <a:spcBef>
                <a:spcPts val="0"/>
              </a:spcBef>
              <a:spcAft>
                <a:spcPts val="0"/>
              </a:spcAft>
              <a:buClr>
                <a:srgbClr val="000000"/>
              </a:buClr>
              <a:buSzPct val="95000"/>
              <a:buFont typeface="ArialMT" charset="0"/>
              <a:buChar char="•"/>
              <a:defRPr/>
            </a:pPr>
            <a:r>
              <a:rPr lang="en-GB" sz="1300" b="0" kern="1200" dirty="0">
                <a:solidFill>
                  <a:srgbClr val="000000"/>
                </a:solidFill>
                <a:latin typeface="Arial"/>
                <a:ea typeface="+mn-ea"/>
                <a:cs typeface="+mn-cs"/>
              </a:rPr>
              <a:t>Continued discussion of NDM/XML V.4 </a:t>
            </a:r>
            <a:r>
              <a:rPr lang="en-GB" sz="1300" b="0" kern="1200" dirty="0">
                <a:solidFill>
                  <a:srgbClr val="FF3399"/>
                </a:solidFill>
                <a:latin typeface="Arial"/>
                <a:ea typeface="+mn-ea"/>
                <a:cs typeface="+mn-cs"/>
              </a:rPr>
              <a:t>Pink Book draft 3.0.1 </a:t>
            </a:r>
            <a:r>
              <a:rPr lang="en-GB" sz="1300" b="0" kern="1200" dirty="0">
                <a:solidFill>
                  <a:srgbClr val="000000"/>
                </a:solidFill>
                <a:latin typeface="Arial"/>
                <a:ea typeface="+mn-ea"/>
                <a:cs typeface="+mn-cs"/>
              </a:rPr>
              <a:t>and issues with the document schedule</a:t>
            </a:r>
          </a:p>
          <a:p>
            <a:pPr marL="1093788" lvl="2" indent="-290513" eaLnBrk="1" fontAlgn="auto" hangingPunct="1">
              <a:lnSpc>
                <a:spcPct val="130000"/>
              </a:lnSpc>
              <a:spcBef>
                <a:spcPts val="0"/>
              </a:spcBef>
              <a:spcAft>
                <a:spcPts val="0"/>
              </a:spcAft>
              <a:buClr>
                <a:srgbClr val="000000"/>
              </a:buClr>
              <a:buSzPct val="95000"/>
              <a:buFont typeface="ArialMT" charset="0"/>
              <a:buChar char="•"/>
              <a:defRPr/>
            </a:pPr>
            <a:r>
              <a:rPr lang="en-GB" sz="1300" b="0" kern="1200" dirty="0">
                <a:solidFill>
                  <a:srgbClr val="000000"/>
                </a:solidFill>
                <a:latin typeface="Arial"/>
                <a:ea typeface="+mn-ea"/>
                <a:cs typeface="+mn-cs"/>
              </a:rPr>
              <a:t>Completed review of the Concept Papers for 2 potential new projects and completed preparation of proposal for new project for one of them ("</a:t>
            </a:r>
            <a:r>
              <a:rPr lang="en-GB" sz="1300" b="0" kern="1200" dirty="0">
                <a:solidFill>
                  <a:schemeClr val="accent1">
                    <a:lumMod val="75000"/>
                  </a:schemeClr>
                </a:solidFill>
                <a:latin typeface="Arial"/>
                <a:ea typeface="+mn-ea"/>
                <a:cs typeface="+mn-cs"/>
              </a:rPr>
              <a:t>Fragmentation Data Message</a:t>
            </a:r>
            <a:r>
              <a:rPr lang="en-GB" sz="1300" b="0" kern="1200" dirty="0">
                <a:solidFill>
                  <a:srgbClr val="000000"/>
                </a:solidFill>
                <a:latin typeface="Arial"/>
                <a:ea typeface="+mn-ea"/>
                <a:cs typeface="+mn-cs"/>
              </a:rPr>
              <a:t>") and requested CMC Poll. </a:t>
            </a:r>
          </a:p>
          <a:p>
            <a:pPr marL="1204913" lvl="2" indent="-290513" eaLnBrk="1" fontAlgn="auto" hangingPunct="1">
              <a:lnSpc>
                <a:spcPct val="120000"/>
              </a:lnSpc>
              <a:spcBef>
                <a:spcPts val="0"/>
              </a:spcBef>
              <a:spcAft>
                <a:spcPts val="0"/>
              </a:spcAft>
              <a:buClr>
                <a:srgbClr val="000000"/>
              </a:buClr>
              <a:buSzPct val="95000"/>
              <a:buFont typeface="ArialMT" charset="0"/>
              <a:buChar char="•"/>
            </a:pPr>
            <a:endParaRPr lang="en-US" sz="1400" b="0" kern="1200" dirty="0">
              <a:solidFill>
                <a:schemeClr val="bg2"/>
              </a:solidFill>
              <a:ea typeface="+mn-ea"/>
              <a:cs typeface="+mn-cs"/>
            </a:endParaRPr>
          </a:p>
          <a:p>
            <a:endParaRPr lang="en-US" dirty="0"/>
          </a:p>
        </p:txBody>
      </p:sp>
    </p:spTree>
    <p:extLst>
      <p:ext uri="{BB962C8B-B14F-4D97-AF65-F5344CB8AC3E}">
        <p14:creationId xmlns:p14="http://schemas.microsoft.com/office/powerpoint/2010/main" val="409260987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447040" y="556591"/>
            <a:ext cx="11022718" cy="5675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pPr>
            <a:endParaRPr lang="en-GB" sz="1500" dirty="0">
              <a:solidFill>
                <a:srgbClr val="000000"/>
              </a:solidFill>
            </a:endParaRPr>
          </a:p>
        </p:txBody>
      </p:sp>
      <p:sp>
        <p:nvSpPr>
          <p:cNvPr id="6147" name="AutoShape 3"/>
          <p:cNvSpPr>
            <a:spLocks/>
          </p:cNvSpPr>
          <p:nvPr/>
        </p:nvSpPr>
        <p:spPr bwMode="auto">
          <a:xfrm>
            <a:off x="1524001" y="126170"/>
            <a:ext cx="9026979"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 Executive Summary 2/2 </a:t>
            </a:r>
            <a:endParaRPr lang="en-US" dirty="0"/>
          </a:p>
        </p:txBody>
      </p:sp>
      <p:sp>
        <p:nvSpPr>
          <p:cNvPr id="4" name="Content Placeholder 3"/>
          <p:cNvSpPr>
            <a:spLocks noGrp="1"/>
          </p:cNvSpPr>
          <p:nvPr>
            <p:ph idx="1"/>
          </p:nvPr>
        </p:nvSpPr>
        <p:spPr>
          <a:xfrm>
            <a:off x="609601" y="659570"/>
            <a:ext cx="10863100" cy="5439893"/>
          </a:xfrm>
        </p:spPr>
        <p:txBody>
          <a:bodyPr>
            <a:normAutofit fontScale="70000" lnSpcReduction="20000"/>
          </a:bodyPr>
          <a:lstStyle/>
          <a:p>
            <a:pPr>
              <a:lnSpc>
                <a:spcPct val="120000"/>
              </a:lnSpc>
            </a:pPr>
            <a:r>
              <a:rPr lang="en-US" sz="1800" dirty="0"/>
              <a:t>Spacecraft Monitoring and Control (SM&amp;C) Working Group:</a:t>
            </a:r>
            <a:endParaRPr lang="en-US" sz="1800" dirty="0">
              <a:latin typeface="Arial" pitchFamily="34" charset="0"/>
              <a:cs typeface="Arial" pitchFamily="34" charset="0"/>
              <a:sym typeface="Arial" pitchFamily="34" charset="0"/>
            </a:endParaRPr>
          </a:p>
          <a:p>
            <a:pPr marL="747713" lvl="1" indent="-290513">
              <a:lnSpc>
                <a:spcPct val="120000"/>
              </a:lnSpc>
              <a:buClr>
                <a:srgbClr val="000000"/>
              </a:buClr>
              <a:buSzPct val="95000"/>
              <a:buFont typeface="ArialMT" charset="0"/>
              <a:buChar char="•"/>
              <a:defRPr/>
            </a:pPr>
            <a:r>
              <a:rPr lang="en-US" sz="1700" b="0" u="sng" dirty="0">
                <a:solidFill>
                  <a:srgbClr val="000000"/>
                </a:solidFill>
              </a:rPr>
              <a:t>Achievements</a:t>
            </a:r>
            <a:endParaRPr lang="en-GB" sz="1700" b="0" u="sng" dirty="0">
              <a:solidFill>
                <a:srgbClr val="000000"/>
              </a:solidFill>
            </a:endParaRPr>
          </a:p>
          <a:p>
            <a:pPr marL="1204913" lvl="2" indent="-290513" eaLnBrk="1" fontAlgn="auto" hangingPunct="1">
              <a:lnSpc>
                <a:spcPct val="140000"/>
              </a:lnSpc>
              <a:spcBef>
                <a:spcPts val="0"/>
              </a:spcBef>
              <a:spcAft>
                <a:spcPts val="0"/>
              </a:spcAft>
              <a:buClr>
                <a:srgbClr val="000000"/>
              </a:buClr>
              <a:buSzPct val="95000"/>
              <a:buFont typeface="ArialMT" charset="0"/>
              <a:buChar char="•"/>
              <a:defRPr/>
            </a:pPr>
            <a:r>
              <a:rPr lang="en-GB" sz="2000" b="0" kern="1200" dirty="0">
                <a:solidFill>
                  <a:srgbClr val="FFC000"/>
                </a:solidFill>
                <a:latin typeface="Arial"/>
                <a:ea typeface="+mn-ea"/>
                <a:cs typeface="+mn-cs"/>
              </a:rPr>
              <a:t>MAL prototyping YB </a:t>
            </a:r>
            <a:r>
              <a:rPr lang="en-GB" sz="2000" b="0" kern="1200" dirty="0">
                <a:solidFill>
                  <a:srgbClr val="000000"/>
                </a:solidFill>
                <a:latin typeface="Arial"/>
                <a:ea typeface="+mn-ea"/>
                <a:cs typeface="+mn-cs"/>
              </a:rPr>
              <a:t>finalized and the resolution for MAL publication issued by MOIMS AD. </a:t>
            </a:r>
          </a:p>
          <a:p>
            <a:pPr marL="1204913" lvl="2" indent="-290513" eaLnBrk="1" fontAlgn="auto" hangingPunct="1">
              <a:lnSpc>
                <a:spcPct val="140000"/>
              </a:lnSpc>
              <a:spcBef>
                <a:spcPts val="0"/>
              </a:spcBef>
              <a:spcAft>
                <a:spcPts val="0"/>
              </a:spcAft>
              <a:buClr>
                <a:srgbClr val="000000"/>
              </a:buClr>
              <a:buSzPct val="95000"/>
              <a:buFont typeface="ArialMT" charset="0"/>
              <a:buChar char="•"/>
              <a:defRPr/>
            </a:pPr>
            <a:r>
              <a:rPr lang="en-GB" sz="2000" b="0" kern="1200" dirty="0">
                <a:solidFill>
                  <a:srgbClr val="0070C0"/>
                </a:solidFill>
                <a:latin typeface="Arial"/>
                <a:ea typeface="+mn-ea"/>
                <a:cs typeface="+mn-cs"/>
              </a:rPr>
              <a:t>HTTP/XML MAL binding BB </a:t>
            </a:r>
            <a:r>
              <a:rPr lang="en-GB" sz="2000" b="0" kern="1200" dirty="0">
                <a:solidFill>
                  <a:srgbClr val="000000"/>
                </a:solidFill>
                <a:latin typeface="Arial"/>
                <a:ea typeface="+mn-ea"/>
                <a:cs typeface="+mn-cs"/>
              </a:rPr>
              <a:t>WG review completed. Pink Sheet approach will be adopted (target Dec 2023)</a:t>
            </a:r>
          </a:p>
          <a:p>
            <a:pPr marL="1204913" lvl="2" indent="-290513" eaLnBrk="1" fontAlgn="auto" hangingPunct="1">
              <a:lnSpc>
                <a:spcPct val="140000"/>
              </a:lnSpc>
              <a:spcBef>
                <a:spcPts val="0"/>
              </a:spcBef>
              <a:spcAft>
                <a:spcPts val="0"/>
              </a:spcAft>
              <a:buClr>
                <a:srgbClr val="000000"/>
              </a:buClr>
              <a:buSzPct val="95000"/>
              <a:buFont typeface="ArialMT" charset="0"/>
              <a:buChar char="•"/>
              <a:defRPr/>
            </a:pPr>
            <a:r>
              <a:rPr lang="en-GB" sz="2000" b="0" kern="1200" dirty="0">
                <a:solidFill>
                  <a:srgbClr val="0070C0"/>
                </a:solidFill>
                <a:latin typeface="Arial"/>
                <a:ea typeface="+mn-ea"/>
                <a:cs typeface="+mn-cs"/>
              </a:rPr>
              <a:t>Mission Product Distribution Services BB </a:t>
            </a:r>
            <a:r>
              <a:rPr lang="en-GB" sz="2000" b="0" kern="1200" dirty="0">
                <a:solidFill>
                  <a:srgbClr val="000000"/>
                </a:solidFill>
                <a:latin typeface="Arial"/>
                <a:ea typeface="+mn-ea"/>
                <a:cs typeface="+mn-cs"/>
              </a:rPr>
              <a:t>WG review completed. Next step is Agency Review (target March 2024)</a:t>
            </a:r>
          </a:p>
          <a:p>
            <a:pPr marL="1204913" lvl="2" indent="-290513" eaLnBrk="1" fontAlgn="auto" hangingPunct="1">
              <a:lnSpc>
                <a:spcPct val="140000"/>
              </a:lnSpc>
              <a:spcBef>
                <a:spcPts val="0"/>
              </a:spcBef>
              <a:spcAft>
                <a:spcPts val="0"/>
              </a:spcAft>
              <a:buClr>
                <a:srgbClr val="000000"/>
              </a:buClr>
              <a:buSzPct val="95000"/>
              <a:buFont typeface="ArialMT" charset="0"/>
              <a:buChar char="•"/>
              <a:defRPr/>
            </a:pPr>
            <a:r>
              <a:rPr lang="en-GB" sz="2000" b="0" kern="1200" dirty="0">
                <a:solidFill>
                  <a:srgbClr val="0070C0"/>
                </a:solidFill>
                <a:latin typeface="Arial"/>
                <a:ea typeface="+mn-ea"/>
                <a:cs typeface="+mn-cs"/>
              </a:rPr>
              <a:t>Monitoring &amp;Control BB </a:t>
            </a:r>
            <a:r>
              <a:rPr lang="en-GB" sz="2000" b="0" kern="1200" dirty="0">
                <a:solidFill>
                  <a:srgbClr val="000000"/>
                </a:solidFill>
                <a:latin typeface="Arial"/>
                <a:ea typeface="+mn-ea"/>
                <a:cs typeface="+mn-cs"/>
              </a:rPr>
              <a:t>first WG review completed. Next step is 2nd WG Review (target Dec 2023)</a:t>
            </a:r>
          </a:p>
          <a:p>
            <a:pPr marL="1204913" lvl="2" indent="-290513" eaLnBrk="1" fontAlgn="auto" hangingPunct="1">
              <a:lnSpc>
                <a:spcPct val="140000"/>
              </a:lnSpc>
              <a:spcBef>
                <a:spcPts val="0"/>
              </a:spcBef>
              <a:spcAft>
                <a:spcPts val="0"/>
              </a:spcAft>
              <a:buClr>
                <a:srgbClr val="000000"/>
              </a:buClr>
              <a:buSzPct val="95000"/>
              <a:buFont typeface="ArialMT" charset="0"/>
              <a:buChar char="•"/>
              <a:defRPr/>
            </a:pPr>
            <a:r>
              <a:rPr lang="en-GB" sz="2000" b="0" kern="1200" dirty="0">
                <a:solidFill>
                  <a:srgbClr val="000000"/>
                </a:solidFill>
                <a:latin typeface="Arial"/>
                <a:ea typeface="+mn-ea"/>
                <a:cs typeface="+mn-cs"/>
              </a:rPr>
              <a:t>Common Services revisited. Agreed to </a:t>
            </a:r>
            <a:r>
              <a:rPr lang="en-GB" sz="2000" b="0" kern="1200" dirty="0" err="1">
                <a:solidFill>
                  <a:srgbClr val="000000"/>
                </a:solidFill>
                <a:latin typeface="Arial"/>
                <a:ea typeface="+mn-ea"/>
                <a:cs typeface="+mn-cs"/>
              </a:rPr>
              <a:t>silverize</a:t>
            </a:r>
            <a:r>
              <a:rPr lang="en-GB" sz="2000" b="0" kern="1200" dirty="0">
                <a:solidFill>
                  <a:srgbClr val="000000"/>
                </a:solidFill>
                <a:latin typeface="Arial"/>
                <a:ea typeface="+mn-ea"/>
                <a:cs typeface="+mn-cs"/>
              </a:rPr>
              <a:t> the book and move the Login service in a new BB on MO Security</a:t>
            </a:r>
          </a:p>
          <a:p>
            <a:pPr marL="1204913" lvl="2" indent="-290513" eaLnBrk="1" fontAlgn="auto" hangingPunct="1">
              <a:lnSpc>
                <a:spcPct val="140000"/>
              </a:lnSpc>
              <a:spcBef>
                <a:spcPts val="0"/>
              </a:spcBef>
              <a:spcAft>
                <a:spcPts val="0"/>
              </a:spcAft>
              <a:buClr>
                <a:srgbClr val="000000"/>
              </a:buClr>
              <a:buSzPct val="95000"/>
              <a:buFont typeface="ArialMT" charset="0"/>
              <a:buChar char="•"/>
              <a:defRPr/>
            </a:pPr>
            <a:r>
              <a:rPr lang="en-GB" sz="2000" b="0" kern="1200" dirty="0">
                <a:solidFill>
                  <a:srgbClr val="000000"/>
                </a:solidFill>
                <a:latin typeface="Arial"/>
                <a:ea typeface="+mn-ea"/>
                <a:cs typeface="+mn-cs"/>
              </a:rPr>
              <a:t>LNIS document reviewed and reflected on possible areas of contribution from SM&amp;C WG </a:t>
            </a:r>
          </a:p>
          <a:p>
            <a:pPr marL="1204913" lvl="2" indent="-290513" eaLnBrk="1" fontAlgn="auto" hangingPunct="1">
              <a:lnSpc>
                <a:spcPct val="140000"/>
              </a:lnSpc>
              <a:spcBef>
                <a:spcPts val="0"/>
              </a:spcBef>
              <a:spcAft>
                <a:spcPts val="0"/>
              </a:spcAft>
              <a:buClr>
                <a:srgbClr val="000000"/>
              </a:buClr>
              <a:buSzPct val="95000"/>
              <a:buFont typeface="ArialMT" charset="0"/>
              <a:buChar char="•"/>
              <a:defRPr/>
            </a:pPr>
            <a:r>
              <a:rPr lang="en-GB" sz="2000" b="0" kern="1200" dirty="0">
                <a:solidFill>
                  <a:srgbClr val="000000"/>
                </a:solidFill>
                <a:latin typeface="Arial"/>
                <a:ea typeface="+mn-ea"/>
                <a:cs typeface="+mn-cs"/>
              </a:rPr>
              <a:t>Discussed MO Mission Adoption scenarios for SWOT (CNES/NASA) and Vigil (ESA)</a:t>
            </a:r>
          </a:p>
          <a:p>
            <a:pPr marL="682625" lvl="2" indent="0">
              <a:lnSpc>
                <a:spcPct val="120000"/>
              </a:lnSpc>
              <a:buClr>
                <a:srgbClr val="000000"/>
              </a:buClr>
              <a:buSzPct val="95000"/>
              <a:buNone/>
            </a:pPr>
            <a:endParaRPr lang="en-US" sz="1600" b="0" kern="1200" dirty="0">
              <a:ea typeface="+mn-ea"/>
              <a:cs typeface="+mn-cs"/>
            </a:endParaRPr>
          </a:p>
          <a:p>
            <a:pPr>
              <a:lnSpc>
                <a:spcPct val="120000"/>
              </a:lnSpc>
            </a:pPr>
            <a:r>
              <a:rPr lang="en-US" sz="1800" dirty="0"/>
              <a:t>Mission Planning and Scheduling (MPS) Working Group:</a:t>
            </a:r>
            <a:endParaRPr lang="en-US" sz="1800" dirty="0">
              <a:latin typeface="Arial" pitchFamily="34" charset="0"/>
              <a:cs typeface="Arial" pitchFamily="34" charset="0"/>
              <a:sym typeface="Arial" pitchFamily="34" charset="0"/>
            </a:endParaRPr>
          </a:p>
          <a:p>
            <a:pPr marL="747713" marR="0" lvl="1" indent="-290513" algn="l" defTabSz="914400" rtl="0" eaLnBrk="0" fontAlgn="base" latinLnBrk="0" hangingPunct="0">
              <a:lnSpc>
                <a:spcPct val="120000"/>
              </a:lnSpc>
              <a:spcBef>
                <a:spcPct val="10000"/>
              </a:spcBef>
              <a:spcAft>
                <a:spcPct val="10000"/>
              </a:spcAft>
              <a:buClr>
                <a:srgbClr val="000000"/>
              </a:buClr>
              <a:buSzPct val="95000"/>
              <a:buFont typeface="ArialMT" charset="0"/>
              <a:buChar char="•"/>
              <a:tabLst/>
              <a:defRPr/>
            </a:pPr>
            <a:r>
              <a:rPr kumimoji="0" lang="en-US" sz="1700" b="0" i="0" u="sng" strike="noStrike" kern="0" cap="none" spc="0" normalizeH="0" baseline="0" noProof="0" dirty="0">
                <a:ln>
                  <a:noFill/>
                </a:ln>
                <a:solidFill>
                  <a:srgbClr val="000000"/>
                </a:solidFill>
                <a:effectLst/>
                <a:uLnTx/>
                <a:uFillTx/>
                <a:latin typeface="Arial"/>
              </a:rPr>
              <a:t>Achievements</a:t>
            </a:r>
            <a:endParaRPr kumimoji="0" lang="en-GB" sz="1700" b="0" i="0" u="sng" strike="noStrike" kern="0" cap="none" spc="0" normalizeH="0" baseline="0" noProof="0" dirty="0">
              <a:ln>
                <a:noFill/>
              </a:ln>
              <a:solidFill>
                <a:srgbClr val="000000"/>
              </a:solidFill>
              <a:effectLst/>
              <a:uLnTx/>
              <a:uFillTx/>
              <a:latin typeface="Arial"/>
            </a:endParaRPr>
          </a:p>
          <a:p>
            <a:pPr marL="1204913" marR="0" lvl="2" indent="-290513" defTabSz="914400" eaLnBrk="1" fontAlgn="auto" latinLnBrk="0" hangingPunct="1">
              <a:lnSpc>
                <a:spcPct val="140000"/>
              </a:lnSpc>
              <a:spcBef>
                <a:spcPts val="0"/>
              </a:spcBef>
              <a:spcAft>
                <a:spcPts val="0"/>
              </a:spcAft>
              <a:buClr>
                <a:srgbClr val="000000"/>
              </a:buClr>
              <a:buSzPct val="95000"/>
              <a:buFont typeface="ArialMT" charset="0"/>
              <a:buChar char="•"/>
              <a:tabLst/>
              <a:defRPr/>
            </a:pPr>
            <a:r>
              <a:rPr lang="en-GB" sz="2100" b="0" kern="1200" dirty="0">
                <a:solidFill>
                  <a:srgbClr val="000000"/>
                </a:solidFill>
                <a:latin typeface="Arial"/>
                <a:ea typeface="+mn-ea"/>
                <a:cs typeface="+mn-cs"/>
              </a:rPr>
              <a:t>A resolution was submitted by MOIMS-AD to start the </a:t>
            </a:r>
            <a:r>
              <a:rPr lang="en-GB" sz="2100" b="0" kern="1200" dirty="0">
                <a:solidFill>
                  <a:srgbClr val="0070C0"/>
                </a:solidFill>
                <a:latin typeface="Arial"/>
                <a:ea typeface="+mn-ea"/>
                <a:cs typeface="+mn-cs"/>
              </a:rPr>
              <a:t>MP&amp;S Blue Book</a:t>
            </a:r>
            <a:r>
              <a:rPr lang="en-GB" sz="2100" b="0" kern="1200" dirty="0">
                <a:solidFill>
                  <a:srgbClr val="000000"/>
                </a:solidFill>
                <a:latin typeface="Arial"/>
                <a:ea typeface="+mn-ea"/>
                <a:cs typeface="+mn-cs"/>
              </a:rPr>
              <a:t> Agency Review. Currently, the book has been processed by the CCSDS Secretariat and is in the CESG poll, with closing date 21 November 2023.</a:t>
            </a:r>
          </a:p>
          <a:p>
            <a:pPr marL="1204913" marR="0" lvl="2" indent="-290513" defTabSz="914400" eaLnBrk="1" fontAlgn="auto" latinLnBrk="0" hangingPunct="1">
              <a:lnSpc>
                <a:spcPct val="140000"/>
              </a:lnSpc>
              <a:spcBef>
                <a:spcPts val="0"/>
              </a:spcBef>
              <a:spcAft>
                <a:spcPts val="0"/>
              </a:spcAft>
              <a:buClr>
                <a:srgbClr val="000000"/>
              </a:buClr>
              <a:buSzPct val="95000"/>
              <a:buFont typeface="ArialMT" charset="0"/>
              <a:buChar char="•"/>
              <a:tabLst/>
              <a:defRPr/>
            </a:pPr>
            <a:r>
              <a:rPr lang="en-GB" sz="2100" b="0" kern="1200" dirty="0">
                <a:solidFill>
                  <a:srgbClr val="000000"/>
                </a:solidFill>
                <a:latin typeface="Arial"/>
                <a:ea typeface="+mn-ea"/>
                <a:cs typeface="+mn-cs"/>
              </a:rPr>
              <a:t>Now the MAL prototyping has been completed, the </a:t>
            </a:r>
            <a:r>
              <a:rPr lang="en-GB" sz="2100" b="0" kern="1200" dirty="0">
                <a:solidFill>
                  <a:srgbClr val="FFC000"/>
                </a:solidFill>
                <a:latin typeface="Arial"/>
                <a:ea typeface="+mn-ea"/>
                <a:cs typeface="+mn-cs"/>
              </a:rPr>
              <a:t>MP&amp;S Service prototyping </a:t>
            </a:r>
            <a:r>
              <a:rPr lang="en-GB" sz="2100" b="0" kern="1200" dirty="0">
                <a:solidFill>
                  <a:srgbClr val="000000"/>
                </a:solidFill>
                <a:latin typeface="Arial"/>
                <a:ea typeface="+mn-ea"/>
                <a:cs typeface="+mn-cs"/>
              </a:rPr>
              <a:t>and testbed can be finalized by both DLR and ESOC</a:t>
            </a:r>
          </a:p>
          <a:p>
            <a:pPr marL="1550988" lvl="3" indent="-290513" eaLnBrk="1" fontAlgn="auto" hangingPunct="1">
              <a:lnSpc>
                <a:spcPct val="140000"/>
              </a:lnSpc>
              <a:spcBef>
                <a:spcPts val="0"/>
              </a:spcBef>
              <a:spcAft>
                <a:spcPts val="0"/>
              </a:spcAft>
              <a:buClr>
                <a:srgbClr val="000000"/>
              </a:buClr>
              <a:buSzPct val="95000"/>
              <a:buFont typeface="ArialMT" charset="0"/>
              <a:buChar char="•"/>
              <a:defRPr/>
            </a:pPr>
            <a:r>
              <a:rPr lang="en-GB" sz="1700" b="0" kern="1200" dirty="0">
                <a:solidFill>
                  <a:srgbClr val="000000"/>
                </a:solidFill>
                <a:latin typeface="Arial"/>
                <a:ea typeface="+mn-ea"/>
                <a:cs typeface="+mn-cs"/>
              </a:rPr>
              <a:t>The WG has identified the need for additional prototyping, to cover the XML File Formats and in addition those parts of the Information Model not yet covered in the Service prototyping</a:t>
            </a:r>
          </a:p>
          <a:p>
            <a:pPr marL="1550988" lvl="3" indent="-290513" eaLnBrk="1" fontAlgn="auto" hangingPunct="1">
              <a:lnSpc>
                <a:spcPct val="140000"/>
              </a:lnSpc>
              <a:spcBef>
                <a:spcPts val="0"/>
              </a:spcBef>
              <a:spcAft>
                <a:spcPts val="0"/>
              </a:spcAft>
              <a:buClr>
                <a:srgbClr val="000000"/>
              </a:buClr>
              <a:buSzPct val="95000"/>
              <a:buFont typeface="ArialMT" charset="0"/>
              <a:buChar char="•"/>
              <a:defRPr/>
            </a:pPr>
            <a:r>
              <a:rPr lang="en-GB" sz="1700" b="0" kern="1200" dirty="0">
                <a:solidFill>
                  <a:srgbClr val="000000"/>
                </a:solidFill>
                <a:latin typeface="Arial"/>
                <a:ea typeface="+mn-ea"/>
                <a:cs typeface="+mn-cs"/>
              </a:rPr>
              <a:t>Additional manpower is now available at ESA to support this additional prototyping, including the update of the Yellow Book</a:t>
            </a:r>
          </a:p>
          <a:p>
            <a:pPr marL="0" indent="0">
              <a:lnSpc>
                <a:spcPct val="120000"/>
              </a:lnSpc>
              <a:buNone/>
            </a:pPr>
            <a:endParaRPr lang="en-US" sz="1500" strike="sngStrike" dirty="0"/>
          </a:p>
          <a:p>
            <a:endParaRPr lang="en-US" dirty="0"/>
          </a:p>
        </p:txBody>
      </p:sp>
    </p:spTree>
    <p:extLst>
      <p:ext uri="{BB962C8B-B14F-4D97-AF65-F5344CB8AC3E}">
        <p14:creationId xmlns:p14="http://schemas.microsoft.com/office/powerpoint/2010/main" val="288637250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756744" y="800633"/>
            <a:ext cx="10962676" cy="54445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20000"/>
          </a:bodyPr>
          <a:lstStyle/>
          <a:p>
            <a:pPr>
              <a:lnSpc>
                <a:spcPct val="120000"/>
              </a:lnSpc>
            </a:pPr>
            <a:r>
              <a:rPr lang="en-US" sz="1900" dirty="0"/>
              <a:t>Data Archive Interoperability (DAI) achievements for this meeting cycle:</a:t>
            </a:r>
            <a:endParaRPr lang="en-US" sz="1900" dirty="0">
              <a:sym typeface="Arial" pitchFamily="34" charset="0"/>
            </a:endParaRPr>
          </a:p>
          <a:p>
            <a:pPr marL="290513" indent="-290513">
              <a:lnSpc>
                <a:spcPct val="120000"/>
              </a:lnSpc>
              <a:buClr>
                <a:srgbClr val="000000"/>
              </a:buClr>
              <a:buSzPct val="95000"/>
              <a:buFont typeface="ArialMT" charset="0"/>
              <a:buChar char="•"/>
            </a:pPr>
            <a:r>
              <a:rPr lang="en-GB" sz="1700" dirty="0"/>
              <a:t>Assisted in resolving CCSDS submission to ISO process. This enabled the completed documents below to progress to ISO</a:t>
            </a:r>
          </a:p>
          <a:p>
            <a:pPr marL="290513" indent="-290513">
              <a:lnSpc>
                <a:spcPct val="120000"/>
              </a:lnSpc>
              <a:buClr>
                <a:srgbClr val="000000"/>
              </a:buClr>
              <a:buSzPct val="95000"/>
              <a:buFont typeface="ArialMT" charset="0"/>
              <a:buChar char="•"/>
            </a:pPr>
            <a:r>
              <a:rPr lang="en-GB" sz="1700" dirty="0"/>
              <a:t>The following documents have completed CCSDS AR, but awaiting completion of ISO review</a:t>
            </a:r>
          </a:p>
          <a:p>
            <a:pPr marL="747713" lvl="1" indent="-290513">
              <a:lnSpc>
                <a:spcPct val="120000"/>
              </a:lnSpc>
              <a:buClr>
                <a:srgbClr val="000000"/>
              </a:buClr>
              <a:buSzPct val="95000"/>
              <a:buFont typeface="ArialMT" charset="0"/>
              <a:buChar char="•"/>
            </a:pPr>
            <a:r>
              <a:rPr lang="en-GB" sz="1700" dirty="0"/>
              <a:t>CCSDS 653.0-R-1: Information Preparation to Enable Long Term Use (IPELTU) (ISO 23507)</a:t>
            </a:r>
          </a:p>
          <a:p>
            <a:pPr marL="747713" lvl="1" indent="-290513">
              <a:lnSpc>
                <a:spcPct val="120000"/>
              </a:lnSpc>
              <a:buClr>
                <a:srgbClr val="000000"/>
              </a:buClr>
              <a:buSzPct val="95000"/>
              <a:buFont typeface="ArialMT" charset="0"/>
              <a:buChar char="•"/>
            </a:pPr>
            <a:r>
              <a:rPr lang="en-GB" sz="1700" dirty="0"/>
              <a:t>CCSDS 650.0-P-2.1: Reference Model for an Open Archival Information System (OAIS) (ISO 14721)</a:t>
            </a:r>
          </a:p>
          <a:p>
            <a:pPr marL="747713" lvl="1" indent="-290513">
              <a:lnSpc>
                <a:spcPct val="120000"/>
              </a:lnSpc>
              <a:buClr>
                <a:srgbClr val="000000"/>
              </a:buClr>
              <a:buSzPct val="95000"/>
              <a:buFont typeface="ArialMT" charset="0"/>
              <a:buChar char="•"/>
            </a:pPr>
            <a:r>
              <a:rPr lang="en-GB" sz="1700" dirty="0"/>
              <a:t>CCSDS 652.0-P-1.1: Audit and Certification of Trustworthy Digital Repositories  (ISO 16363)</a:t>
            </a:r>
          </a:p>
          <a:p>
            <a:pPr marL="747713" lvl="1" indent="-290513">
              <a:lnSpc>
                <a:spcPct val="120000"/>
              </a:lnSpc>
              <a:buClr>
                <a:srgbClr val="000000"/>
              </a:buClr>
              <a:buSzPct val="95000"/>
              <a:buFont typeface="ArialMT" charset="0"/>
              <a:buChar char="•"/>
            </a:pPr>
            <a:r>
              <a:rPr lang="en-GB" sz="1700" dirty="0"/>
              <a:t>CCSDS 652.1-P-2: Requirements for Bodies Providing Audit and Certification of Candidate Trustworthy Digital Repositories (ISO 16919)</a:t>
            </a:r>
          </a:p>
          <a:p>
            <a:pPr marL="290513" indent="-290513">
              <a:lnSpc>
                <a:spcPct val="120000"/>
              </a:lnSpc>
              <a:buClr>
                <a:srgbClr val="000000"/>
              </a:buClr>
              <a:buSzPct val="95000"/>
              <a:buFont typeface="ArialMT" charset="0"/>
              <a:buChar char="•"/>
            </a:pPr>
            <a:r>
              <a:rPr lang="en-GB" sz="1700" dirty="0"/>
              <a:t>Made significant progress on the OAIS-Interoperability Framework document set:</a:t>
            </a:r>
          </a:p>
          <a:p>
            <a:pPr marL="747713" lvl="1" indent="-290513">
              <a:lnSpc>
                <a:spcPct val="120000"/>
              </a:lnSpc>
              <a:buClr>
                <a:srgbClr val="000000"/>
              </a:buClr>
              <a:buSzPct val="95000"/>
              <a:buFont typeface="ArialMT" charset="0"/>
              <a:buChar char="•"/>
            </a:pPr>
            <a:r>
              <a:rPr lang="en-GB" sz="1700" dirty="0"/>
              <a:t>Draft Magenta Book - Architecture Description: Continued development</a:t>
            </a:r>
          </a:p>
          <a:p>
            <a:pPr marL="747713" lvl="1" indent="-290513">
              <a:lnSpc>
                <a:spcPct val="120000"/>
              </a:lnSpc>
              <a:buClr>
                <a:srgbClr val="000000"/>
              </a:buClr>
              <a:buSzPct val="95000"/>
              <a:buFont typeface="ArialMT" charset="0"/>
              <a:buChar char="•"/>
            </a:pPr>
            <a:r>
              <a:rPr lang="en-GB" sz="1700" dirty="0"/>
              <a:t>Draft Green Book – Concept and use case - collecting further ideas for interfaces and protocols and additional Use Cases</a:t>
            </a:r>
          </a:p>
          <a:p>
            <a:pPr marL="747713" lvl="1" indent="-290513">
              <a:lnSpc>
                <a:spcPct val="120000"/>
              </a:lnSpc>
              <a:buClr>
                <a:srgbClr val="000000"/>
              </a:buClr>
              <a:buSzPct val="95000"/>
              <a:buFont typeface="ArialMT" charset="0"/>
              <a:buChar char="•"/>
            </a:pPr>
            <a:r>
              <a:rPr lang="en-GB" sz="1700" dirty="0"/>
              <a:t>Draft Blue Book – Core Specification:  detailed specification of interfaces and protocol</a:t>
            </a:r>
          </a:p>
          <a:p>
            <a:pPr marL="747713" lvl="1" indent="-290513">
              <a:lnSpc>
                <a:spcPct val="120000"/>
              </a:lnSpc>
              <a:buClr>
                <a:srgbClr val="000000"/>
              </a:buClr>
              <a:buSzPct val="95000"/>
              <a:buFont typeface="ArialMT" charset="0"/>
              <a:buChar char="•"/>
            </a:pPr>
            <a:r>
              <a:rPr lang="en-GB" sz="1700" dirty="0"/>
              <a:t>Draft Yellow Book - Interoperability testing. Interoperability testing planned between NASA, ESA and UKSA </a:t>
            </a:r>
          </a:p>
          <a:p>
            <a:pPr marL="1204913" lvl="2" indent="-290513">
              <a:lnSpc>
                <a:spcPct val="120000"/>
              </a:lnSpc>
              <a:buClr>
                <a:srgbClr val="000000"/>
              </a:buClr>
              <a:buSzPct val="95000"/>
              <a:buFont typeface="ArialMT" charset="0"/>
              <a:buChar char="•"/>
            </a:pPr>
            <a:endParaRPr lang="en-GB" sz="1700" dirty="0"/>
          </a:p>
          <a:p>
            <a:pPr marL="1204913" lvl="2" indent="-290513">
              <a:lnSpc>
                <a:spcPct val="120000"/>
              </a:lnSpc>
              <a:buClr>
                <a:srgbClr val="000000"/>
              </a:buClr>
              <a:buSzPct val="95000"/>
              <a:buFont typeface="ArialMT" charset="0"/>
              <a:buChar char="•"/>
            </a:pPr>
            <a:endParaRPr lang="en-US" sz="1600" dirty="0"/>
          </a:p>
          <a:p>
            <a:pPr>
              <a:lnSpc>
                <a:spcPct val="120000"/>
              </a:lnSpc>
              <a:buSzPct val="95000"/>
            </a:pPr>
            <a:r>
              <a:rPr lang="en-US" dirty="0"/>
              <a:t>Working Group Status: </a:t>
            </a:r>
            <a:r>
              <a:rPr lang="en-US" dirty="0">
                <a:solidFill>
                  <a:srgbClr val="00B050"/>
                </a:solidFill>
                <a:latin typeface="Arial" pitchFamily="34" charset="0"/>
                <a:cs typeface="Arial" pitchFamily="34" charset="0"/>
                <a:sym typeface="Arial" pitchFamily="34" charset="0"/>
              </a:rPr>
              <a:t>Good progress</a:t>
            </a:r>
          </a:p>
          <a:p>
            <a:pPr>
              <a:lnSpc>
                <a:spcPct val="120000"/>
              </a:lnSpc>
              <a:buClr>
                <a:srgbClr val="000000"/>
              </a:buClr>
              <a:buSzPct val="95000"/>
            </a:pPr>
            <a:endParaRPr lang="en-US" dirty="0"/>
          </a:p>
          <a:p>
            <a:pPr>
              <a:lnSpc>
                <a:spcPct val="120000"/>
              </a:lnSpc>
              <a:buClr>
                <a:srgbClr val="000000"/>
              </a:buClr>
              <a:buSzPct val="95000"/>
            </a:pPr>
            <a:r>
              <a:rPr lang="en-US" dirty="0"/>
              <a:t>Interaction with other WGs:</a:t>
            </a:r>
          </a:p>
          <a:p>
            <a:pPr marL="796925" lvl="1" indent="-339725">
              <a:lnSpc>
                <a:spcPct val="120000"/>
              </a:lnSpc>
              <a:buClr>
                <a:srgbClr val="000000"/>
              </a:buClr>
              <a:buSzPct val="95000"/>
              <a:buFont typeface="Arial" panose="020B0604020202020204" pitchFamily="34" charset="0"/>
              <a:buChar char="•"/>
            </a:pPr>
            <a:r>
              <a:rPr lang="en-GB" dirty="0">
                <a:latin typeface="Arial" panose="020B0604020202020204" pitchFamily="34" charset="0"/>
                <a:cs typeface="Arial" panose="020B0604020202020204" pitchFamily="34" charset="0"/>
              </a:rPr>
              <a:t>Meeting with SANA about registering the JSON schema</a:t>
            </a:r>
          </a:p>
        </p:txBody>
      </p:sp>
      <p:sp>
        <p:nvSpPr>
          <p:cNvPr id="6147" name="AutoShape 3"/>
          <p:cNvSpPr>
            <a:spLocks/>
          </p:cNvSpPr>
          <p:nvPr/>
        </p:nvSpPr>
        <p:spPr bwMode="auto">
          <a:xfrm>
            <a:off x="1321726" y="135693"/>
            <a:ext cx="9367244"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MOIMS-DAI Executive Summary</a:t>
            </a:r>
            <a:endParaRPr lang="en-US" sz="2800" dirty="0"/>
          </a:p>
        </p:txBody>
      </p:sp>
    </p:spTree>
    <p:extLst>
      <p:ext uri="{BB962C8B-B14F-4D97-AF65-F5344CB8AC3E}">
        <p14:creationId xmlns:p14="http://schemas.microsoft.com/office/powerpoint/2010/main" val="105209399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019907" y="669092"/>
            <a:ext cx="10041383"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buClr>
                <a:srgbClr val="000000"/>
              </a:buClr>
              <a:buSzPct val="95000"/>
            </a:pPr>
            <a:endParaRPr lang="en-US" sz="2000" dirty="0"/>
          </a:p>
          <a:p>
            <a:pPr>
              <a:lnSpc>
                <a:spcPct val="120000"/>
              </a:lnSpc>
              <a:buClr>
                <a:srgbClr val="000000"/>
              </a:buClr>
              <a:buSzPct val="95000"/>
            </a:pPr>
            <a:r>
              <a:rPr lang="en-US" sz="2000" dirty="0"/>
              <a:t>Problems and Issues:</a:t>
            </a:r>
          </a:p>
          <a:p>
            <a:pPr marL="796925" lvl="1" indent="-339725">
              <a:lnSpc>
                <a:spcPct val="120000"/>
              </a:lnSpc>
              <a:buClr>
                <a:srgbClr val="000000"/>
              </a:buClr>
              <a:buSzPct val="95000"/>
              <a:buFont typeface="Arial" panose="020B0604020202020204" pitchFamily="34" charset="0"/>
              <a:buChar char="•"/>
            </a:pPr>
            <a:r>
              <a:rPr lang="en-US" dirty="0"/>
              <a:t>None</a:t>
            </a:r>
          </a:p>
          <a:p>
            <a:pPr>
              <a:lnSpc>
                <a:spcPct val="120000"/>
              </a:lnSpc>
              <a:buClr>
                <a:srgbClr val="000000"/>
              </a:buClr>
              <a:buSzPct val="95000"/>
            </a:pPr>
            <a:endParaRPr lang="en-US" sz="2000" dirty="0"/>
          </a:p>
          <a:p>
            <a:pPr>
              <a:lnSpc>
                <a:spcPct val="120000"/>
              </a:lnSpc>
              <a:buClr>
                <a:srgbClr val="000000"/>
              </a:buClr>
              <a:buSzPct val="95000"/>
            </a:pPr>
            <a:r>
              <a:rPr lang="en-US" sz="2000" dirty="0"/>
              <a:t>Resolutions agreed upon this meeting:</a:t>
            </a:r>
          </a:p>
          <a:p>
            <a:pPr marL="742950" lvl="1" indent="-285750">
              <a:lnSpc>
                <a:spcPct val="120000"/>
              </a:lnSpc>
              <a:buClr>
                <a:srgbClr val="000000"/>
              </a:buClr>
              <a:buSzPct val="95000"/>
              <a:buFont typeface="Arial" panose="020B0604020202020204" pitchFamily="34" charset="0"/>
              <a:buChar char="•"/>
            </a:pPr>
            <a:r>
              <a:rPr lang="en-US" dirty="0"/>
              <a:t>DAI-01: We wish to thank the host for the welcome and meeting facilities and the CCSDS Secretariat for their help.</a:t>
            </a:r>
          </a:p>
          <a:p>
            <a:pPr marL="742950" lvl="1" indent="-285750">
              <a:lnSpc>
                <a:spcPct val="120000"/>
              </a:lnSpc>
              <a:buClr>
                <a:srgbClr val="000000"/>
              </a:buClr>
              <a:buSzPct val="95000"/>
              <a:buFont typeface="Arial" panose="020B0604020202020204" pitchFamily="34" charset="0"/>
              <a:buChar char="•"/>
            </a:pPr>
            <a:r>
              <a:rPr lang="en-US" dirty="0"/>
              <a:t>DAI-02: DAI plans to establish a liaison with </a:t>
            </a:r>
            <a:r>
              <a:rPr lang="en-GB" dirty="0"/>
              <a:t>ISO committee for conformity assessment (CASCO)</a:t>
            </a:r>
          </a:p>
          <a:p>
            <a:pPr marL="742950" lvl="1" indent="-285750">
              <a:lnSpc>
                <a:spcPct val="120000"/>
              </a:lnSpc>
              <a:buClr>
                <a:srgbClr val="000000"/>
              </a:buClr>
              <a:buSzPct val="95000"/>
              <a:buFont typeface="Arial" panose="020B0604020202020204" pitchFamily="34" charset="0"/>
              <a:buChar char="•"/>
            </a:pPr>
            <a:endParaRPr lang="en-US" dirty="0"/>
          </a:p>
          <a:p>
            <a:pPr>
              <a:lnSpc>
                <a:spcPct val="120000"/>
              </a:lnSpc>
              <a:buClr>
                <a:srgbClr val="000000"/>
              </a:buClr>
              <a:buSzPct val="95000"/>
            </a:pPr>
            <a:r>
              <a:rPr lang="en-US" sz="2000" dirty="0"/>
              <a:t>Further Resolutions anticipated in the next 6 months:</a:t>
            </a:r>
          </a:p>
          <a:p>
            <a:pPr marL="742950" lvl="1" indent="-285750">
              <a:lnSpc>
                <a:spcPct val="120000"/>
              </a:lnSpc>
              <a:buClr>
                <a:srgbClr val="000000"/>
              </a:buClr>
              <a:buSzPct val="95000"/>
              <a:buFont typeface="Arial" panose="020B0604020202020204" pitchFamily="34" charset="0"/>
              <a:buChar char="•"/>
            </a:pPr>
            <a:r>
              <a:rPr lang="en-US" dirty="0"/>
              <a:t>Publication of updated CCSDS 653.0-M-1 and CCSDS 650.0-M-3</a:t>
            </a:r>
          </a:p>
          <a:p>
            <a:pPr lvl="1">
              <a:lnSpc>
                <a:spcPct val="120000"/>
              </a:lnSpc>
              <a:buClr>
                <a:srgbClr val="000000"/>
              </a:buClr>
              <a:buSzPct val="95000"/>
            </a:pPr>
            <a:br>
              <a:rPr lang="en-GB" dirty="0">
                <a:latin typeface="Arial" pitchFamily="34" charset="0"/>
                <a:cs typeface="Arial" pitchFamily="34" charset="0"/>
                <a:sym typeface="Arial" pitchFamily="34" charset="0"/>
              </a:rPr>
            </a:br>
            <a:endParaRPr lang="en-US" dirty="0"/>
          </a:p>
          <a:p>
            <a:pPr>
              <a:lnSpc>
                <a:spcPct val="120000"/>
              </a:lnSpc>
              <a:buClr>
                <a:srgbClr val="000000"/>
              </a:buClr>
              <a:buSzPct val="95000"/>
            </a:pPr>
            <a:endParaRPr lang="en-US"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MOIMS-DAI Executive Summary</a:t>
            </a:r>
            <a:endParaRPr lang="en-US" sz="2800" dirty="0"/>
          </a:p>
        </p:txBody>
      </p:sp>
    </p:spTree>
    <p:extLst>
      <p:ext uri="{BB962C8B-B14F-4D97-AF65-F5344CB8AC3E}">
        <p14:creationId xmlns:p14="http://schemas.microsoft.com/office/powerpoint/2010/main" val="404679119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DAI Planning</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554091645"/>
              </p:ext>
            </p:extLst>
          </p:nvPr>
        </p:nvGraphicFramePr>
        <p:xfrm>
          <a:off x="315883" y="798021"/>
          <a:ext cx="11538065" cy="5933810"/>
        </p:xfrm>
        <a:graphic>
          <a:graphicData uri="http://schemas.openxmlformats.org/drawingml/2006/table">
            <a:tbl>
              <a:tblPr/>
              <a:tblGrid>
                <a:gridCol w="1529543">
                  <a:extLst>
                    <a:ext uri="{9D8B030D-6E8A-4147-A177-3AD203B41FA5}">
                      <a16:colId xmlns:a16="http://schemas.microsoft.com/office/drawing/2014/main" val="20000"/>
                    </a:ext>
                  </a:extLst>
                </a:gridCol>
                <a:gridCol w="1200947">
                  <a:extLst>
                    <a:ext uri="{9D8B030D-6E8A-4147-A177-3AD203B41FA5}">
                      <a16:colId xmlns:a16="http://schemas.microsoft.com/office/drawing/2014/main" val="20001"/>
                    </a:ext>
                  </a:extLst>
                </a:gridCol>
                <a:gridCol w="3803313">
                  <a:extLst>
                    <a:ext uri="{9D8B030D-6E8A-4147-A177-3AD203B41FA5}">
                      <a16:colId xmlns:a16="http://schemas.microsoft.com/office/drawing/2014/main" val="20002"/>
                    </a:ext>
                  </a:extLst>
                </a:gridCol>
                <a:gridCol w="3059083">
                  <a:extLst>
                    <a:ext uri="{9D8B030D-6E8A-4147-A177-3AD203B41FA5}">
                      <a16:colId xmlns:a16="http://schemas.microsoft.com/office/drawing/2014/main" val="20003"/>
                    </a:ext>
                  </a:extLst>
                </a:gridCol>
                <a:gridCol w="1945179">
                  <a:extLst>
                    <a:ext uri="{9D8B030D-6E8A-4147-A177-3AD203B41FA5}">
                      <a16:colId xmlns:a16="http://schemas.microsoft.com/office/drawing/2014/main" val="20004"/>
                    </a:ext>
                  </a:extLst>
                </a:gridCol>
              </a:tblGrid>
              <a:tr h="700749">
                <a:tc>
                  <a:txBody>
                    <a:bodyPr/>
                    <a:lstStyle/>
                    <a:p>
                      <a:pPr algn="ctr" fontAlgn="ctr"/>
                      <a:r>
                        <a:rPr lang="en-US" sz="1400" b="0" i="0" u="none" strike="noStrike" dirty="0">
                          <a:solidFill>
                            <a:srgbClr val="000000"/>
                          </a:solidFill>
                          <a:effectLst/>
                          <a:latin typeface="Calibri"/>
                        </a:rPr>
                        <a:t>Area and WG name</a:t>
                      </a:r>
                    </a:p>
                  </a:txBody>
                  <a:tcPr marL="11858" marR="11858" marT="11858"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CCSDS Ref </a:t>
                      </a:r>
                      <a:r>
                        <a:rPr lang="en-US" sz="1400" b="0" i="0" u="none" strike="noStrike" dirty="0" err="1">
                          <a:solidFill>
                            <a:srgbClr val="000000"/>
                          </a:solidFill>
                          <a:effectLst/>
                          <a:latin typeface="Calibri"/>
                        </a:rPr>
                        <a:t>Nr</a:t>
                      </a:r>
                      <a:endParaRPr lang="en-US" sz="1400" b="0" i="0" u="none" strike="noStrike" dirty="0">
                        <a:solidFill>
                          <a:srgbClr val="000000"/>
                        </a:solidFill>
                        <a:effectLst/>
                        <a:latin typeface="Calibri"/>
                      </a:endParaRP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Document Title</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Status / Comments</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Start and / or Target Publication Date</a:t>
                      </a: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3433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FFFF"/>
                          </a:solidFill>
                          <a:effectLst/>
                          <a:latin typeface="Calibri"/>
                        </a:rPr>
                        <a:t>MOIMS DAI</a:t>
                      </a:r>
                    </a:p>
                  </a:txBody>
                  <a:tcPr marL="9891" marR="9891" marT="989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400" b="0" i="0" u="none" strike="noStrike" dirty="0">
                          <a:solidFill>
                            <a:srgbClr val="FFFFFF"/>
                          </a:solidFill>
                          <a:effectLst/>
                          <a:latin typeface="Calibri" panose="020F0502020204030204" pitchFamily="34" charset="0"/>
                        </a:rPr>
                        <a:t>653.0</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400" b="0" i="0" u="none" strike="noStrike" dirty="0">
                          <a:solidFill>
                            <a:srgbClr val="FFFFFF"/>
                          </a:solidFill>
                          <a:effectLst/>
                          <a:latin typeface="Calibri" panose="020F0502020204030204" pitchFamily="34" charset="0"/>
                        </a:rPr>
                        <a:t>Information Preparation to Enable Long Term Use</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ctr"/>
                      <a:r>
                        <a:rPr lang="en-US" sz="1400" b="0" i="0" u="none" strike="noStrike" kern="1200" dirty="0">
                          <a:solidFill>
                            <a:srgbClr val="FFFFFF"/>
                          </a:solidFill>
                          <a:effectLst/>
                          <a:latin typeface="Calibri"/>
                          <a:ea typeface="+mn-ea"/>
                          <a:cs typeface="+mn-cs"/>
                        </a:rPr>
                        <a:t>CCSDS cycle completed, ongoing ISO Review</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ctr"/>
                      <a:r>
                        <a:rPr lang="en-US" sz="1400" b="0" i="0" u="none" strike="noStrike" dirty="0">
                          <a:solidFill>
                            <a:srgbClr val="FFFFFF"/>
                          </a:solidFill>
                          <a:effectLst/>
                          <a:latin typeface="Calibri"/>
                        </a:rPr>
                        <a:t>31 Dec 2023</a:t>
                      </a: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3476613270"/>
                  </a:ext>
                </a:extLst>
              </a:tr>
              <a:tr h="73433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FFFF"/>
                          </a:solidFill>
                          <a:effectLst/>
                          <a:latin typeface="Calibri"/>
                        </a:rPr>
                        <a:t>MOIMS DAI</a:t>
                      </a:r>
                    </a:p>
                  </a:txBody>
                  <a:tcPr marL="9891" marR="9891" marT="989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400" b="0" i="0" u="none" strike="noStrike" dirty="0">
                          <a:solidFill>
                            <a:srgbClr val="FFFFFF"/>
                          </a:solidFill>
                          <a:effectLst/>
                          <a:latin typeface="Calibri" panose="020F0502020204030204" pitchFamily="34" charset="0"/>
                        </a:rPr>
                        <a:t>650.0</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400" b="0" i="0" u="none" strike="noStrike" dirty="0">
                          <a:solidFill>
                            <a:srgbClr val="FFFFFF"/>
                          </a:solidFill>
                          <a:effectLst/>
                          <a:latin typeface="Calibri" panose="020F0502020204030204" pitchFamily="34" charset="0"/>
                        </a:rPr>
                        <a:t>Reference Model for an Open Archival Information System (OAIS) - 5 year review </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ctr"/>
                      <a:r>
                        <a:rPr lang="en-US" sz="1400" b="0" i="0" u="none" strike="noStrike" kern="1200" dirty="0">
                          <a:solidFill>
                            <a:srgbClr val="FFFFFF"/>
                          </a:solidFill>
                          <a:effectLst/>
                          <a:latin typeface="Calibri"/>
                          <a:ea typeface="+mn-ea"/>
                          <a:cs typeface="+mn-cs"/>
                        </a:rPr>
                        <a:t>CCSDS cycle completed, ongoing ISO Review</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ctr"/>
                      <a:r>
                        <a:rPr lang="en-US" sz="1400" b="0" i="0" u="none" strike="noStrike" dirty="0">
                          <a:solidFill>
                            <a:srgbClr val="FFFFFF"/>
                          </a:solidFill>
                          <a:effectLst/>
                          <a:latin typeface="Calibri"/>
                        </a:rPr>
                        <a:t>17 Jan 2024</a:t>
                      </a: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10002"/>
                  </a:ext>
                </a:extLst>
              </a:tr>
              <a:tr h="932111">
                <a:tc>
                  <a:txBody>
                    <a:bodyPr/>
                    <a:lstStyle/>
                    <a:p>
                      <a:pPr algn="ctr" fontAlgn="ctr"/>
                      <a:r>
                        <a:rPr lang="en-US" sz="1400" b="0" i="0" u="none" strike="noStrike" dirty="0">
                          <a:solidFill>
                            <a:srgbClr val="FFFFFF"/>
                          </a:solidFill>
                          <a:effectLst/>
                          <a:latin typeface="Calibri"/>
                        </a:rPr>
                        <a:t>MOIMS DAI</a:t>
                      </a:r>
                    </a:p>
                  </a:txBody>
                  <a:tcPr marL="11858" marR="11858" marT="11858"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400" b="0" i="0" u="none" strike="noStrike" dirty="0">
                          <a:solidFill>
                            <a:srgbClr val="FFFFFF"/>
                          </a:solidFill>
                          <a:effectLst/>
                          <a:latin typeface="Calibri" panose="020F0502020204030204" pitchFamily="34" charset="0"/>
                        </a:rPr>
                        <a:t>652.0</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400" b="0" i="0" u="none" strike="noStrike" dirty="0">
                          <a:solidFill>
                            <a:srgbClr val="FFFFFF"/>
                          </a:solidFill>
                          <a:effectLst/>
                          <a:latin typeface="Calibri" panose="020F0502020204030204" pitchFamily="34" charset="0"/>
                        </a:rPr>
                        <a:t>Guidelines for Bodies Providing Audit and Certification of Candidate Trustworthy Digital Repositories. (ISO 16919) - 5 year review</a:t>
                      </a:r>
                      <a:endParaRPr lang="it-IT" sz="1400" b="0" i="0" u="none" strike="noStrike" dirty="0">
                        <a:solidFill>
                          <a:srgbClr val="FFFFFF"/>
                        </a:solidFill>
                        <a:effectLst/>
                        <a:latin typeface="Calibri" panose="020F0502020204030204" pitchFamily="34" charset="0"/>
                      </a:endParaRP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ctr"/>
                      <a:r>
                        <a:rPr lang="en-US" sz="1400" b="0" i="0" u="none" strike="noStrike" kern="1200" dirty="0">
                          <a:solidFill>
                            <a:srgbClr val="FFFFFF"/>
                          </a:solidFill>
                          <a:effectLst/>
                          <a:latin typeface="Calibri"/>
                          <a:ea typeface="+mn-ea"/>
                          <a:cs typeface="+mn-cs"/>
                        </a:rPr>
                        <a:t>CCSDS cycle completed, ongoing ISO Review</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ctr"/>
                      <a:r>
                        <a:rPr lang="en-US" sz="1400" b="0" i="0" u="none" strike="noStrike" dirty="0">
                          <a:solidFill>
                            <a:srgbClr val="FFFFFF"/>
                          </a:solidFill>
                          <a:effectLst/>
                          <a:latin typeface="+mn-lt"/>
                        </a:rPr>
                        <a:t>11 March 2024</a:t>
                      </a:r>
                      <a:endParaRPr lang="en-US" sz="1400" b="0" i="0" u="none" strike="noStrike" dirty="0">
                        <a:solidFill>
                          <a:srgbClr val="FFFFFF"/>
                        </a:solidFill>
                        <a:effectLst/>
                        <a:latin typeface="Calibri"/>
                      </a:endParaRP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4058410620"/>
                  </a:ext>
                </a:extLst>
              </a:tr>
              <a:tr h="932111">
                <a:tc>
                  <a:txBody>
                    <a:bodyPr/>
                    <a:lstStyle/>
                    <a:p>
                      <a:pPr marL="0" algn="ctr" defTabSz="914400" rtl="0" eaLnBrk="1" fontAlgn="ctr" latinLnBrk="0" hangingPunct="1"/>
                      <a:r>
                        <a:rPr lang="en-US" sz="1400" b="0" i="0" u="none" strike="noStrike" kern="1200" dirty="0">
                          <a:solidFill>
                            <a:srgbClr val="FFFFFF"/>
                          </a:solidFill>
                          <a:effectLst/>
                          <a:latin typeface="Calibri"/>
                          <a:ea typeface="+mn-ea"/>
                          <a:cs typeface="+mn-cs"/>
                        </a:rPr>
                        <a:t>MOIMS DAI</a:t>
                      </a:r>
                    </a:p>
                  </a:txBody>
                  <a:tcPr marL="11858" marR="11858" marT="11858"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FFFFFF"/>
                          </a:solidFill>
                          <a:effectLst/>
                          <a:latin typeface="Calibri" panose="020F0502020204030204" pitchFamily="34" charset="0"/>
                        </a:rPr>
                        <a:t>652.1</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400" b="0" i="0" u="none" strike="noStrike" dirty="0">
                          <a:solidFill>
                            <a:srgbClr val="FFFFFF"/>
                          </a:solidFill>
                          <a:effectLst/>
                          <a:latin typeface="Calibri" panose="020F0502020204030204" pitchFamily="34" charset="0"/>
                        </a:rPr>
                        <a:t>Audit and Certification of Trustworthy Digital Repositories. (ISO 16363) - 5 year review</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ctr"/>
                      <a:r>
                        <a:rPr lang="en-US" sz="1400" b="0" i="0" u="none" strike="noStrike" kern="1200" dirty="0">
                          <a:solidFill>
                            <a:srgbClr val="FFFFFF"/>
                          </a:solidFill>
                          <a:effectLst/>
                          <a:latin typeface="Calibri"/>
                          <a:ea typeface="+mn-ea"/>
                          <a:cs typeface="+mn-cs"/>
                        </a:rPr>
                        <a:t>CCSDS cycle completed, ongoing ISO Review</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ctr"/>
                      <a:r>
                        <a:rPr lang="en-US" sz="1400" b="0" i="0" u="none" strike="noStrike" dirty="0">
                          <a:solidFill>
                            <a:srgbClr val="FFFFFF"/>
                          </a:solidFill>
                          <a:effectLst/>
                          <a:latin typeface="+mn-lt"/>
                        </a:rPr>
                        <a:t>11 March 2024</a:t>
                      </a:r>
                      <a:endParaRPr lang="en-US" sz="1400" b="0" i="0" u="none" strike="noStrike" dirty="0">
                        <a:solidFill>
                          <a:srgbClr val="FFFFFF"/>
                        </a:solidFill>
                        <a:effectLst/>
                        <a:latin typeface="Calibri"/>
                      </a:endParaRP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1562944334"/>
                  </a:ext>
                </a:extLst>
              </a:tr>
              <a:tr h="798919">
                <a:tc>
                  <a:txBody>
                    <a:bodyPr/>
                    <a:lstStyle/>
                    <a:p>
                      <a:pPr marL="0" algn="ctr" defTabSz="914400" rtl="0" eaLnBrk="1" fontAlgn="ctr" latinLnBrk="0" hangingPunct="1"/>
                      <a:r>
                        <a:rPr lang="en-US" sz="1400" b="0" i="0" u="none" strike="noStrike" kern="1200" dirty="0">
                          <a:solidFill>
                            <a:srgbClr val="FFFFFF"/>
                          </a:solidFill>
                          <a:effectLst/>
                          <a:latin typeface="Calibri"/>
                          <a:ea typeface="+mn-ea"/>
                          <a:cs typeface="+mn-cs"/>
                        </a:rPr>
                        <a:t>MOIMS DAI</a:t>
                      </a:r>
                    </a:p>
                  </a:txBody>
                  <a:tcPr marL="9891" marR="9891" marT="989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t"/>
                      <a:r>
                        <a:rPr lang="en-US" sz="1400" b="0" i="0" u="none" strike="noStrike" dirty="0">
                          <a:solidFill>
                            <a:srgbClr val="FFFFFF"/>
                          </a:solidFill>
                          <a:effectLst/>
                          <a:latin typeface="Calibri" panose="020F0502020204030204" pitchFamily="34" charset="0"/>
                        </a:rPr>
                        <a:t>671.0</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FFFF"/>
                          </a:solidFill>
                          <a:effectLst/>
                          <a:latin typeface="Calibri"/>
                        </a:rPr>
                        <a:t>OAIS-Interoperability Framework (OAIS) – Core Specification</a:t>
                      </a:r>
                    </a:p>
                  </a:txBody>
                  <a:tcPr marL="9891" marR="9891" marT="98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ctr"/>
                      <a:r>
                        <a:rPr lang="en-US" sz="1400" b="0" i="0" u="none" strike="noStrike" dirty="0">
                          <a:solidFill>
                            <a:srgbClr val="FFFFFF"/>
                          </a:solidFill>
                          <a:effectLst/>
                          <a:latin typeface="Calibri"/>
                        </a:rPr>
                        <a:t>Good Progress developing information model and interfaces</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ctr"/>
                      <a:r>
                        <a:rPr lang="en-US" sz="1400" b="0" i="0" u="none" strike="noStrike" dirty="0">
                          <a:solidFill>
                            <a:srgbClr val="FFFFFF"/>
                          </a:solidFill>
                          <a:effectLst/>
                          <a:latin typeface="Calibri"/>
                        </a:rPr>
                        <a:t>Start Date: 31 Jul 2017</a:t>
                      </a:r>
                    </a:p>
                    <a:p>
                      <a:pPr algn="ctr" fontAlgn="ctr"/>
                      <a:r>
                        <a:rPr lang="en-US" sz="1400" b="0" i="0" u="none" strike="noStrike" dirty="0">
                          <a:solidFill>
                            <a:srgbClr val="FFFFFF"/>
                          </a:solidFill>
                          <a:effectLst/>
                          <a:latin typeface="Calibri"/>
                        </a:rPr>
                        <a:t>End Date: 08 Dec 2025</a:t>
                      </a: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extLst>
                  <a:ext uri="{0D108BD9-81ED-4DB2-BD59-A6C34878D82A}">
                    <a16:rowId xmlns:a16="http://schemas.microsoft.com/office/drawing/2014/main" val="2832284085"/>
                  </a:ext>
                </a:extLst>
              </a:tr>
              <a:tr h="550627">
                <a:tc>
                  <a:txBody>
                    <a:bodyPr/>
                    <a:lstStyle/>
                    <a:p>
                      <a:pPr marL="0" algn="ctr" defTabSz="914400" rtl="0" eaLnBrk="1" fontAlgn="ctr" latinLnBrk="0" hangingPunct="1"/>
                      <a:r>
                        <a:rPr lang="en-US" sz="1400" b="0" i="0" u="none" strike="noStrike" kern="1200" dirty="0">
                          <a:solidFill>
                            <a:srgbClr val="FFFFFF"/>
                          </a:solidFill>
                          <a:effectLst/>
                          <a:latin typeface="Calibri"/>
                          <a:ea typeface="+mn-ea"/>
                          <a:cs typeface="+mn-cs"/>
                        </a:rPr>
                        <a:t>MOIMS DAI</a:t>
                      </a:r>
                    </a:p>
                  </a:txBody>
                  <a:tcPr marL="11858" marR="11858" marT="11858"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marL="0" algn="ctr" defTabSz="914400" rtl="0" eaLnBrk="1" fontAlgn="ctr" latinLnBrk="0" hangingPunct="1"/>
                      <a:r>
                        <a:rPr lang="en-US" sz="1400" b="0" i="0" u="none" strike="noStrike" kern="1200" dirty="0">
                          <a:solidFill>
                            <a:srgbClr val="FFFFFF"/>
                          </a:solidFill>
                          <a:effectLst/>
                          <a:latin typeface="Calibri"/>
                          <a:ea typeface="+mn-ea"/>
                          <a:cs typeface="+mn-cs"/>
                        </a:rPr>
                        <a:t>671.</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rgbClr val="FFFFFF"/>
                          </a:solidFill>
                          <a:effectLst/>
                          <a:latin typeface="Calibri"/>
                          <a:ea typeface="+mn-ea"/>
                          <a:cs typeface="+mn-cs"/>
                        </a:rPr>
                        <a:t>OAIS-Interoperability Framework (OAIS) – Architecture Description</a:t>
                      </a:r>
                    </a:p>
                  </a:txBody>
                  <a:tcPr marL="9891" marR="9891" marT="98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marL="0" algn="ctr" defTabSz="914400" rtl="0" eaLnBrk="1" fontAlgn="ctr" latinLnBrk="0" hangingPunct="1"/>
                      <a:r>
                        <a:rPr lang="en-US" sz="1400" b="0" i="0" u="none" strike="noStrike" kern="1200" dirty="0">
                          <a:solidFill>
                            <a:srgbClr val="FFFFFF"/>
                          </a:solidFill>
                          <a:effectLst/>
                          <a:latin typeface="Calibri"/>
                          <a:ea typeface="+mn-ea"/>
                          <a:cs typeface="+mn-cs"/>
                        </a:rPr>
                        <a:t>Good Progress developing information model and interfaces</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marL="0" algn="ctr" defTabSz="914400" rtl="0" eaLnBrk="1" fontAlgn="ctr" latinLnBrk="0" hangingPunct="1"/>
                      <a:r>
                        <a:rPr lang="en-US" sz="1400" b="0" i="0" u="none" strike="noStrike" kern="1200" dirty="0">
                          <a:solidFill>
                            <a:srgbClr val="FFFFFF"/>
                          </a:solidFill>
                          <a:effectLst/>
                          <a:latin typeface="Calibri"/>
                          <a:ea typeface="+mn-ea"/>
                          <a:cs typeface="+mn-cs"/>
                        </a:rPr>
                        <a:t>Start Date: 31 Jul 2017</a:t>
                      </a:r>
                    </a:p>
                    <a:p>
                      <a:pPr marL="0" algn="ctr" defTabSz="914400" rtl="0" eaLnBrk="1" fontAlgn="ctr" latinLnBrk="0" hangingPunct="1"/>
                      <a:r>
                        <a:rPr lang="en-US" sz="1400" b="0" i="0" u="none" strike="noStrike" kern="1200" dirty="0">
                          <a:solidFill>
                            <a:srgbClr val="FFFFFF"/>
                          </a:solidFill>
                          <a:effectLst/>
                          <a:latin typeface="Calibri"/>
                          <a:ea typeface="+mn-ea"/>
                          <a:cs typeface="+mn-cs"/>
                        </a:rPr>
                        <a:t>End Date: 08 Dec 2025</a:t>
                      </a: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2176647323"/>
                  </a:ext>
                </a:extLst>
              </a:tr>
              <a:tr h="550627">
                <a:tc>
                  <a:txBody>
                    <a:bodyPr/>
                    <a:lstStyle/>
                    <a:p>
                      <a:pPr algn="ctr" fontAlgn="ctr"/>
                      <a:r>
                        <a:rPr lang="en-US" sz="1400" b="0" i="0" u="none" strike="noStrike" dirty="0">
                          <a:solidFill>
                            <a:srgbClr val="FFFFFF"/>
                          </a:solidFill>
                          <a:effectLst/>
                          <a:latin typeface="Calibri"/>
                        </a:rPr>
                        <a:t>MOIMS DAI</a:t>
                      </a:r>
                    </a:p>
                  </a:txBody>
                  <a:tcPr marL="11858" marR="11858" marT="11858"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US" sz="1400" b="0" i="0" u="none" strike="noStrike" dirty="0">
                          <a:solidFill>
                            <a:srgbClr val="FFFFFF"/>
                          </a:solidFill>
                          <a:effectLst/>
                          <a:latin typeface="Calibri" panose="020F0502020204030204" pitchFamily="34" charset="0"/>
                        </a:rPr>
                        <a:t>671</a:t>
                      </a:r>
                    </a:p>
                  </a:txBody>
                  <a:tcPr marL="7280" marR="7280" marT="7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FFFF"/>
                          </a:solidFill>
                          <a:effectLst/>
                          <a:latin typeface="Calibri"/>
                        </a:rPr>
                        <a:t>OAIS-Interoperability Framework (OAIS) – Concept and Use Cases</a:t>
                      </a:r>
                    </a:p>
                  </a:txBody>
                  <a:tcPr marL="9891" marR="9891" marT="98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400" b="0" i="0" u="none" strike="noStrike" dirty="0">
                          <a:solidFill>
                            <a:srgbClr val="FFFFFF"/>
                          </a:solidFill>
                          <a:effectLst/>
                          <a:latin typeface="Calibri"/>
                        </a:rPr>
                        <a:t>Good Progress developing information model and interfaces</a:t>
                      </a:r>
                    </a:p>
                  </a:txBody>
                  <a:tcPr marL="11858" marR="11858" marT="11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400" b="0" i="0" u="none" strike="noStrike" dirty="0">
                          <a:solidFill>
                            <a:srgbClr val="FFFFFF"/>
                          </a:solidFill>
                          <a:effectLst/>
                          <a:latin typeface="Calibri"/>
                        </a:rPr>
                        <a:t>Start Date: 31 Jul 2017</a:t>
                      </a:r>
                    </a:p>
                    <a:p>
                      <a:pPr algn="ctr" fontAlgn="ctr"/>
                      <a:r>
                        <a:rPr lang="en-US" sz="1400" b="0" i="0" u="none" strike="noStrike" dirty="0">
                          <a:solidFill>
                            <a:srgbClr val="FFFFFF"/>
                          </a:solidFill>
                          <a:effectLst/>
                          <a:latin typeface="Calibri"/>
                        </a:rPr>
                        <a:t>End Date: 08 Dec 2025</a:t>
                      </a:r>
                    </a:p>
                  </a:txBody>
                  <a:tcPr marL="11858" marR="11858" marT="1185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73941834"/>
                  </a:ext>
                </a:extLst>
              </a:tr>
            </a:tbl>
          </a:graphicData>
        </a:graphic>
      </p:graphicFrame>
    </p:spTree>
    <p:extLst>
      <p:ext uri="{BB962C8B-B14F-4D97-AF65-F5344CB8AC3E}">
        <p14:creationId xmlns:p14="http://schemas.microsoft.com/office/powerpoint/2010/main" val="24951426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577515" y="779055"/>
            <a:ext cx="11136429" cy="57276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marL="0" marR="0" lvl="0" indent="0" algn="l" defTabSz="914400" rtl="0" eaLnBrk="1" fontAlgn="base" latinLnBrk="0" hangingPunct="1">
              <a:lnSpc>
                <a:spcPct val="95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3249"/>
                </a:solidFill>
                <a:effectLst/>
                <a:uLnTx/>
                <a:uFillTx/>
                <a:latin typeface="+mj-lt"/>
                <a:ea typeface="+mn-ea"/>
                <a:cs typeface="+mn-cs"/>
              </a:rPr>
              <a:t>Navigation WG achievements for this meeting cycle:</a:t>
            </a:r>
          </a:p>
          <a:p>
            <a:pPr marL="290513" marR="0" lvl="1" indent="-290513" fontAlgn="base">
              <a:lnSpc>
                <a:spcPct val="110000"/>
              </a:lnSpc>
              <a:spcBef>
                <a:spcPct val="0"/>
              </a:spcBef>
              <a:spcAft>
                <a:spcPct val="0"/>
              </a:spcAft>
              <a:buClr>
                <a:srgbClr val="000000"/>
              </a:buClr>
              <a:buSzPct val="95000"/>
              <a:buFont typeface="ArialMT" charset="0"/>
              <a:buChar char="•"/>
              <a:tabLst/>
              <a:defRPr/>
            </a:pPr>
            <a:r>
              <a:rPr lang="en-US" sz="1400" dirty="0"/>
              <a:t>Completed participation in the special </a:t>
            </a:r>
            <a:r>
              <a:rPr lang="en-US" sz="1400" dirty="0" err="1"/>
              <a:t>LunaNet</a:t>
            </a:r>
            <a:r>
              <a:rPr lang="en-US" sz="1400" dirty="0"/>
              <a:t> briefing </a:t>
            </a:r>
            <a:r>
              <a:rPr lang="en-GB" sz="1400" dirty="0">
                <a:sym typeface="Arial" pitchFamily="34" charset="0"/>
              </a:rPr>
              <a:t>08-Nov-2023</a:t>
            </a:r>
            <a:r>
              <a:rPr lang="en-US" sz="1400" dirty="0">
                <a:sym typeface="Arial" pitchFamily="34" charset="0"/>
              </a:rPr>
              <a:t>. </a:t>
            </a:r>
            <a:r>
              <a:rPr lang="en-US" sz="1400" dirty="0"/>
              <a:t>Nav WG member Cheryl Gramling was a main presenter; she has been assigned an action item to prepare a "Concept Paper" discussing potential new and/or existing CCSDS Navigation WG standard(s) that will support </a:t>
            </a:r>
            <a:r>
              <a:rPr lang="en-US" sz="1400" dirty="0" err="1"/>
              <a:t>LunaNet</a:t>
            </a:r>
            <a:r>
              <a:rPr lang="en-US" sz="1400" dirty="0"/>
              <a:t>.</a:t>
            </a:r>
          </a:p>
          <a:p>
            <a:pPr marL="290513" marR="0" lvl="1" indent="-290513" fontAlgn="base">
              <a:lnSpc>
                <a:spcPct val="110000"/>
              </a:lnSpc>
              <a:spcBef>
                <a:spcPct val="0"/>
              </a:spcBef>
              <a:spcAft>
                <a:spcPct val="0"/>
              </a:spcAft>
              <a:buClr>
                <a:srgbClr val="000000"/>
              </a:buClr>
              <a:buSzPct val="95000"/>
              <a:buFont typeface="ArialMT" charset="0"/>
              <a:buChar char="•"/>
              <a:tabLst/>
              <a:defRPr/>
            </a:pPr>
            <a:r>
              <a:rPr lang="en-GB" sz="1400" dirty="0">
                <a:sym typeface="Arial" pitchFamily="34" charset="0"/>
              </a:rPr>
              <a:t>Completed discussion of Conjunction Data Message V.2 Pink Book comments from internal technical + proofreading review of Pink Book P1.0.6</a:t>
            </a:r>
          </a:p>
          <a:p>
            <a:pPr marL="290513" marR="0" lvl="1" indent="-290513" fontAlgn="base">
              <a:lnSpc>
                <a:spcPct val="110000"/>
              </a:lnSpc>
              <a:spcBef>
                <a:spcPct val="0"/>
              </a:spcBef>
              <a:spcAft>
                <a:spcPct val="0"/>
              </a:spcAft>
              <a:buClr>
                <a:srgbClr val="000000"/>
              </a:buClr>
              <a:buSzPct val="95000"/>
              <a:buFont typeface="ArialMT" charset="0"/>
              <a:buChar char="•"/>
              <a:tabLst/>
              <a:defRPr/>
            </a:pPr>
            <a:r>
              <a:rPr lang="en-GB" sz="1400" dirty="0">
                <a:sym typeface="Arial" pitchFamily="34" charset="0"/>
              </a:rPr>
              <a:t>Completed Reconfirmation of Pointing Requests Message now that recent Corrigendum has been published</a:t>
            </a:r>
          </a:p>
          <a:p>
            <a:pPr marL="290513" marR="0" lvl="1" indent="-290513" fontAlgn="base">
              <a:lnSpc>
                <a:spcPct val="110000"/>
              </a:lnSpc>
              <a:spcBef>
                <a:spcPct val="0"/>
              </a:spcBef>
              <a:spcAft>
                <a:spcPct val="0"/>
              </a:spcAft>
              <a:buClr>
                <a:srgbClr val="000000"/>
              </a:buClr>
              <a:buSzPct val="95000"/>
              <a:buFont typeface="ArialMT" charset="0"/>
              <a:buChar char="•"/>
              <a:tabLst/>
              <a:defRPr/>
            </a:pPr>
            <a:r>
              <a:rPr lang="en-GB" sz="1400" dirty="0">
                <a:sym typeface="Arial" pitchFamily="34" charset="0"/>
              </a:rPr>
              <a:t>Continued discussion of plans for content updates in Tracking Data Message V.3 draft</a:t>
            </a:r>
          </a:p>
          <a:p>
            <a:pPr marL="290513" marR="0" lvl="1" indent="-290513" fontAlgn="base">
              <a:lnSpc>
                <a:spcPct val="110000"/>
              </a:lnSpc>
              <a:spcBef>
                <a:spcPct val="0"/>
              </a:spcBef>
              <a:spcAft>
                <a:spcPct val="0"/>
              </a:spcAft>
              <a:buClr>
                <a:srgbClr val="000000"/>
              </a:buClr>
              <a:buSzPct val="95000"/>
              <a:buFont typeface="ArialMT" charset="0"/>
              <a:buChar char="•"/>
              <a:tabLst/>
              <a:defRPr/>
            </a:pPr>
            <a:r>
              <a:rPr lang="en-GB" sz="1400" dirty="0">
                <a:sym typeface="Arial" pitchFamily="34" charset="0"/>
              </a:rPr>
              <a:t>Resumed discussion of Navigation Events Message in preparation for initial draft</a:t>
            </a:r>
          </a:p>
          <a:p>
            <a:pPr marL="290513" marR="0" lvl="1" indent="-290513" fontAlgn="base">
              <a:lnSpc>
                <a:spcPct val="110000"/>
              </a:lnSpc>
              <a:spcBef>
                <a:spcPct val="0"/>
              </a:spcBef>
              <a:spcAft>
                <a:spcPct val="0"/>
              </a:spcAft>
              <a:buClr>
                <a:srgbClr val="000000"/>
              </a:buClr>
              <a:buSzPct val="95000"/>
              <a:buFont typeface="ArialMT" charset="0"/>
              <a:buChar char="•"/>
              <a:tabLst/>
              <a:defRPr/>
            </a:pPr>
            <a:r>
              <a:rPr lang="en-GB" sz="1400" dirty="0">
                <a:sym typeface="Arial" pitchFamily="34" charset="0"/>
              </a:rPr>
              <a:t>Continued discussion of NDM/XML V.4 Pink Book draft 3.0.1 and issues with the document schedule</a:t>
            </a:r>
          </a:p>
          <a:p>
            <a:pPr marL="290513" marR="0" lvl="1" indent="-290513" fontAlgn="base">
              <a:lnSpc>
                <a:spcPct val="110000"/>
              </a:lnSpc>
              <a:spcBef>
                <a:spcPct val="0"/>
              </a:spcBef>
              <a:spcAft>
                <a:spcPct val="0"/>
              </a:spcAft>
              <a:buClr>
                <a:srgbClr val="000000"/>
              </a:buClr>
              <a:buSzPct val="95000"/>
              <a:buFont typeface="ArialMT" charset="0"/>
              <a:buChar char="•"/>
              <a:tabLst/>
              <a:defRPr/>
            </a:pPr>
            <a:r>
              <a:rPr lang="en-GB" sz="1400" dirty="0">
                <a:sym typeface="Arial" pitchFamily="34" charset="0"/>
              </a:rPr>
              <a:t>Completed review of the Concept Papers for 2 potential new projects and completed preparation of proposal for new project for one of them ("Fragmentation Data Message") and requested CMC Poll. </a:t>
            </a:r>
          </a:p>
          <a:p>
            <a:pPr marL="739775" lvl="1" indent="-282575">
              <a:lnSpc>
                <a:spcPct val="120000"/>
              </a:lnSpc>
              <a:buFont typeface="Arial" panose="020B0604020202020204" pitchFamily="34" charset="0"/>
              <a:buChar char="•"/>
            </a:pPr>
            <a:endParaRPr lang="en-US" dirty="0">
              <a:latin typeface="Arial" pitchFamily="34" charset="0"/>
              <a:cs typeface="Arial" pitchFamily="34" charset="0"/>
              <a:sym typeface="Arial" pitchFamily="34" charset="0"/>
            </a:endParaRPr>
          </a:p>
          <a:p>
            <a:pPr>
              <a:lnSpc>
                <a:spcPct val="120000"/>
              </a:lnSpc>
              <a:buSzPct val="95000"/>
            </a:pPr>
            <a:r>
              <a:rPr lang="en-US" b="1" dirty="0"/>
              <a:t>Working Group Status</a:t>
            </a:r>
            <a:r>
              <a:rPr lang="en-US" dirty="0"/>
              <a:t>: </a:t>
            </a:r>
            <a:r>
              <a:rPr lang="en-US" b="1" dirty="0">
                <a:solidFill>
                  <a:schemeClr val="accent6"/>
                </a:solidFill>
                <a:latin typeface="Arial" pitchFamily="34" charset="0"/>
                <a:cs typeface="Arial" pitchFamily="34" charset="0"/>
                <a:sym typeface="Arial" pitchFamily="34" charset="0"/>
              </a:rPr>
              <a:t>Good progress </a:t>
            </a:r>
            <a:r>
              <a:rPr lang="en-GB" b="1" dirty="0">
                <a:solidFill>
                  <a:schemeClr val="accent6"/>
                </a:solidFill>
                <a:latin typeface="Arial" pitchFamily="34" charset="0"/>
                <a:cs typeface="Arial" pitchFamily="34" charset="0"/>
                <a:sym typeface="Arial" pitchFamily="34" charset="0"/>
              </a:rPr>
              <a:t>"High Momentum" with very good attendance.</a:t>
            </a:r>
          </a:p>
          <a:p>
            <a:pPr>
              <a:lnSpc>
                <a:spcPct val="120000"/>
              </a:lnSpc>
              <a:buClr>
                <a:srgbClr val="000000"/>
              </a:buClr>
              <a:buSzPct val="95000"/>
            </a:pPr>
            <a:endParaRPr lang="en-US" dirty="0"/>
          </a:p>
          <a:p>
            <a:pPr>
              <a:lnSpc>
                <a:spcPct val="120000"/>
              </a:lnSpc>
              <a:buClr>
                <a:srgbClr val="000000"/>
              </a:buClr>
              <a:buSzPct val="95000"/>
            </a:pPr>
            <a:r>
              <a:rPr lang="en-US" b="1" dirty="0"/>
              <a:t>Interaction with other WGs:</a:t>
            </a:r>
          </a:p>
          <a:p>
            <a:pPr marL="290513" indent="-290513">
              <a:lnSpc>
                <a:spcPct val="110000"/>
              </a:lnSpc>
              <a:buClr>
                <a:srgbClr val="000000"/>
              </a:buClr>
              <a:buSzPct val="95000"/>
              <a:buFont typeface="ArialMT" charset="0"/>
              <a:buChar char="•"/>
            </a:pPr>
            <a:r>
              <a:rPr lang="en-GB" sz="1400" dirty="0"/>
              <a:t>Met with Cross Support Transfer Service-Tracking Data Service team to discuss changes in the Tracking Data Message that will affect the 922.2 Blue Book.</a:t>
            </a:r>
          </a:p>
          <a:p>
            <a:pPr marL="290513" indent="-290513">
              <a:lnSpc>
                <a:spcPct val="110000"/>
              </a:lnSpc>
              <a:buClr>
                <a:srgbClr val="000000"/>
              </a:buClr>
              <a:buSzPct val="95000"/>
              <a:buFont typeface="ArialMT" charset="0"/>
              <a:buChar char="•"/>
            </a:pPr>
            <a:r>
              <a:rPr lang="en-GB" sz="1400" dirty="0"/>
              <a:t>Met with a representative of SANA Operator Team to discuss various topics related to Nav WG use of SANA </a:t>
            </a:r>
          </a:p>
          <a:p>
            <a:pPr>
              <a:lnSpc>
                <a:spcPct val="120000"/>
              </a:lnSpc>
              <a:buClr>
                <a:srgbClr val="000000"/>
              </a:buClr>
              <a:buSzPct val="95000"/>
            </a:pPr>
            <a:endParaRPr lang="en-US" b="1"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MOIMS-NAV Executive Summary </a:t>
            </a:r>
            <a:endParaRPr lang="en-US" dirty="0"/>
          </a:p>
        </p:txBody>
      </p:sp>
    </p:spTree>
    <p:extLst>
      <p:ext uri="{BB962C8B-B14F-4D97-AF65-F5344CB8AC3E}">
        <p14:creationId xmlns:p14="http://schemas.microsoft.com/office/powerpoint/2010/main" val="319484241"/>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675862" y="924339"/>
            <a:ext cx="10947434" cy="53082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20000"/>
          </a:bodyPr>
          <a:lstStyle/>
          <a:p>
            <a:pPr>
              <a:lnSpc>
                <a:spcPct val="120000"/>
              </a:lnSpc>
              <a:buClr>
                <a:srgbClr val="000000"/>
              </a:buClr>
              <a:buSzPct val="95000"/>
            </a:pPr>
            <a:r>
              <a:rPr lang="en-US" b="1" dirty="0"/>
              <a:t>Problems and Issues</a:t>
            </a:r>
            <a:r>
              <a:rPr lang="en-US" dirty="0"/>
              <a:t>:</a:t>
            </a:r>
          </a:p>
          <a:p>
            <a:pPr marL="628650" lvl="1" indent="-171450">
              <a:lnSpc>
                <a:spcPct val="120000"/>
              </a:lnSpc>
              <a:buClr>
                <a:srgbClr val="000000"/>
              </a:buClr>
              <a:buSzPct val="95000"/>
              <a:buFont typeface="Arial" panose="020B0604020202020204" pitchFamily="34" charset="0"/>
              <a:buChar char="•"/>
            </a:pPr>
            <a:r>
              <a:rPr lang="en-US" sz="2000" dirty="0"/>
              <a:t>None</a:t>
            </a:r>
          </a:p>
          <a:p>
            <a:pPr>
              <a:lnSpc>
                <a:spcPct val="120000"/>
              </a:lnSpc>
              <a:buClr>
                <a:srgbClr val="000000"/>
              </a:buClr>
              <a:buSzPct val="95000"/>
            </a:pPr>
            <a:endParaRPr lang="en-US" sz="2000" dirty="0"/>
          </a:p>
          <a:p>
            <a:pPr>
              <a:buClr>
                <a:srgbClr val="000000"/>
              </a:buClr>
              <a:buSzPct val="95000"/>
            </a:pPr>
            <a:r>
              <a:rPr lang="en-US" sz="2000" b="1" dirty="0"/>
              <a:t>Resolutions agreed upon this meeting:</a:t>
            </a:r>
          </a:p>
          <a:p>
            <a:pPr marL="742950" lvl="1" indent="-285750">
              <a:buClr>
                <a:srgbClr val="000000"/>
              </a:buClr>
              <a:buSzPct val="95000"/>
              <a:buFont typeface="Arial" panose="020B0604020202020204" pitchFamily="34" charset="0"/>
              <a:buChar char="•"/>
            </a:pPr>
            <a:r>
              <a:rPr lang="en-GB" sz="2000" u="sng" dirty="0"/>
              <a:t>NAV-01</a:t>
            </a:r>
            <a:r>
              <a:rPr lang="en-GB" sz="2000" dirty="0"/>
              <a:t>: The Navigation WG thanks ESA/ESTEC for the fine meeting facilities, refreshments, and audio/visual support!</a:t>
            </a:r>
          </a:p>
          <a:p>
            <a:pPr marL="742950" lvl="1" indent="-285750">
              <a:buClr>
                <a:srgbClr val="000000"/>
              </a:buClr>
              <a:buSzPct val="95000"/>
              <a:buFont typeface="Arial" panose="020B0604020202020204" pitchFamily="34" charset="0"/>
              <a:buChar char="•"/>
            </a:pPr>
            <a:r>
              <a:rPr lang="en-GB" sz="2000" u="sng" dirty="0"/>
              <a:t>NAV-02</a:t>
            </a:r>
            <a:r>
              <a:rPr lang="en-GB" sz="2000" dirty="0"/>
              <a:t>: To "Reconfirm" the Pointing Request Message 509.0-B-1</a:t>
            </a:r>
          </a:p>
          <a:p>
            <a:pPr marL="742950" lvl="1" indent="-285750">
              <a:buClr>
                <a:srgbClr val="000000"/>
              </a:buClr>
              <a:buSzPct val="95000"/>
              <a:buFont typeface="Arial" panose="020B0604020202020204" pitchFamily="34" charset="0"/>
              <a:buChar char="•"/>
            </a:pPr>
            <a:r>
              <a:rPr lang="en-GB" sz="2000" u="sng" dirty="0"/>
              <a:t>NAV-03</a:t>
            </a:r>
            <a:r>
              <a:rPr lang="en-GB" sz="2000" dirty="0"/>
              <a:t>: To cancel the Draft Project "Navigation Hardware Message" and remove it from the IOAG-CCSDS Product Agreements. (The need for this document has been superseded). See column "IOAG Priority" at link https://cwe.ccsds.org/fm/Lists/Projects/AllOpenChartersWithDraftProjects.aspx, </a:t>
            </a:r>
            <a:r>
              <a:rPr lang="en-US" sz="2000" dirty="0"/>
              <a:t>Charter : 2.02 Navigation Working Group</a:t>
            </a:r>
          </a:p>
          <a:p>
            <a:pPr marL="742950" lvl="1" indent="-285750">
              <a:buClr>
                <a:srgbClr val="000000"/>
              </a:buClr>
              <a:buSzPct val="95000"/>
              <a:buFont typeface="Arial" panose="020B0604020202020204" pitchFamily="34" charset="0"/>
              <a:buChar char="•"/>
            </a:pPr>
            <a:r>
              <a:rPr lang="en-GB" sz="2000" u="sng" dirty="0"/>
              <a:t>NAV-04</a:t>
            </a:r>
            <a:r>
              <a:rPr lang="en-GB" sz="2000" dirty="0"/>
              <a:t>: To create a new project "Fragmentation Data Message" (already a Draft Project, CMC Poll needed)</a:t>
            </a:r>
          </a:p>
          <a:p>
            <a:pPr marL="742950" lvl="1" indent="-285750">
              <a:buClr>
                <a:srgbClr val="000000"/>
              </a:buClr>
              <a:buSzPct val="95000"/>
              <a:buFont typeface="Arial" panose="020B0604020202020204" pitchFamily="34" charset="0"/>
              <a:buChar char="•"/>
            </a:pPr>
            <a:endParaRPr lang="en-US" sz="2000" dirty="0"/>
          </a:p>
          <a:p>
            <a:pPr>
              <a:buClr>
                <a:srgbClr val="000000"/>
              </a:buClr>
              <a:buSzPct val="95000"/>
            </a:pPr>
            <a:r>
              <a:rPr lang="en-US" sz="2000" b="1" dirty="0"/>
              <a:t>Further Resolutions anticipated in the next 6 months:</a:t>
            </a:r>
          </a:p>
          <a:p>
            <a:pPr marL="742950" lvl="1" indent="-285750">
              <a:buClr>
                <a:srgbClr val="000000"/>
              </a:buClr>
              <a:buSzPct val="95000"/>
              <a:buFont typeface="Arial" panose="020B0604020202020204" pitchFamily="34" charset="0"/>
              <a:buChar char="•"/>
            </a:pPr>
            <a:r>
              <a:rPr lang="en-GB" sz="2000" u="sng" dirty="0"/>
              <a:t>NAV-05</a:t>
            </a:r>
            <a:r>
              <a:rPr lang="en-GB" sz="2000" dirty="0"/>
              <a:t>: To submit the Conjunction Data Message Pink Book 1.0.7 for Secretariat Data Processing and Agency Review</a:t>
            </a:r>
          </a:p>
          <a:p>
            <a:pPr marL="742950" lvl="1" indent="-285750">
              <a:buClr>
                <a:srgbClr val="000000"/>
              </a:buClr>
              <a:buSzPct val="95000"/>
              <a:buFont typeface="Arial" panose="020B0604020202020204" pitchFamily="34" charset="0"/>
              <a:buChar char="•"/>
            </a:pPr>
            <a:r>
              <a:rPr lang="en-GB" sz="2000" u="sng" dirty="0"/>
              <a:t>NAV-06</a:t>
            </a:r>
            <a:r>
              <a:rPr lang="en-GB" sz="2000" dirty="0"/>
              <a:t>: To submit the Navigation Data Messages/XML Specification Pink Book 3.0.x for Secretariat Data Processing and Agency Review</a:t>
            </a:r>
          </a:p>
          <a:p>
            <a:pPr marL="742950" lvl="1" indent="-285750">
              <a:buClr>
                <a:srgbClr val="000000"/>
              </a:buClr>
              <a:buSzPct val="95000"/>
              <a:buFont typeface="Arial" panose="020B0604020202020204" pitchFamily="34" charset="0"/>
              <a:buChar char="•"/>
            </a:pPr>
            <a:r>
              <a:rPr lang="en-GB" sz="2000" u="sng" dirty="0"/>
              <a:t>NAV-07</a:t>
            </a:r>
            <a:r>
              <a:rPr lang="en-GB" sz="2000" dirty="0"/>
              <a:t>: To create a new project "Navigation Functions Message" </a:t>
            </a:r>
          </a:p>
          <a:p>
            <a:pPr marL="406400" lvl="1">
              <a:lnSpc>
                <a:spcPct val="120000"/>
              </a:lnSpc>
              <a:buClr>
                <a:srgbClr val="000000"/>
              </a:buClr>
              <a:buSzPct val="95000"/>
            </a:pPr>
            <a:endParaRPr lang="en-US" sz="2800"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MOIMS-NAV Executive Summary </a:t>
            </a:r>
            <a:endParaRPr lang="en-US" sz="2800" dirty="0"/>
          </a:p>
        </p:txBody>
      </p:sp>
    </p:spTree>
    <p:extLst>
      <p:ext uri="{BB962C8B-B14F-4D97-AF65-F5344CB8AC3E}">
        <p14:creationId xmlns:p14="http://schemas.microsoft.com/office/powerpoint/2010/main" val="1286497774"/>
      </p:ext>
    </p:extLst>
  </p:cSld>
  <p:clrMapOvr>
    <a:masterClrMapping/>
  </p:clrMapOvr>
  <p:transition spd="slow"/>
</p:sld>
</file>

<file path=ppt/theme/theme1.xml><?xml version="1.0" encoding="utf-8"?>
<a:theme xmlns:a="http://schemas.openxmlformats.org/drawingml/2006/main" name="2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1" ma:contentTypeDescription="Create a new document." ma:contentTypeScope="" ma:versionID="21139e7c903d61796cabda560262b863">
  <xsd:schema xmlns:xsd="http://www.w3.org/2001/XMLSchema" xmlns:xs="http://www.w3.org/2001/XMLSchema" xmlns:p="http://schemas.microsoft.com/office/2006/metadata/properties" xmlns:ns2="4e3bd50f-3507-4533-b45b-3abdb7f5f7f2" targetNamespace="http://schemas.microsoft.com/office/2006/metadata/properties" ma:root="true" ma:fieldsID="5f78ad9361aa048941c38319d266603d" ns2:_="">
    <xsd:import namespace="4e3bd50f-3507-4533-b45b-3abdb7f5f7f2"/>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3bd50f-3507-4533-b45b-3abdb7f5f7f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15EFA5-E5FF-45FB-9DEC-41766495523E}">
  <ds:schemaRefs>
    <ds:schemaRef ds:uri="http://schemas.microsoft.com/sharepoint/v3/contenttype/forms"/>
  </ds:schemaRefs>
</ds:datastoreItem>
</file>

<file path=customXml/itemProps2.xml><?xml version="1.0" encoding="utf-8"?>
<ds:datastoreItem xmlns:ds="http://schemas.openxmlformats.org/officeDocument/2006/customXml" ds:itemID="{4330E527-3552-4942-BA07-712C7AD9B3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3bd50f-3507-4533-b45b-3abdb7f5f7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79D114-E191-4A37-A370-E2CCB35C099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Metadata/LabelInfo.xml><?xml version="1.0" encoding="utf-8"?>
<clbl:labelList xmlns:clbl="http://schemas.microsoft.com/office/2020/mipLabelMetadata">
  <clbl:label id="{3976fa30-1907-4356-8241-62ea5e1c0256}" enabled="1" method="Standard" siteId="{9a5cacd0-2bef-4dd7-ac5c-7ebe1f54f495}" removed="0"/>
</clbl:labelList>
</file>

<file path=docProps/app.xml><?xml version="1.0" encoding="utf-8"?>
<Properties xmlns="http://schemas.openxmlformats.org/officeDocument/2006/extended-properties" xmlns:vt="http://schemas.openxmlformats.org/officeDocument/2006/docPropsVTypes">
  <Template/>
  <TotalTime>6931</TotalTime>
  <Words>4440</Words>
  <Application>Microsoft Office PowerPoint</Application>
  <PresentationFormat>Widescreen</PresentationFormat>
  <Paragraphs>688</Paragraphs>
  <Slides>27</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ArialMT</vt:lpstr>
      <vt:lpstr>Calibri</vt:lpstr>
      <vt:lpstr>Consolas</vt:lpstr>
      <vt:lpstr>Times New Roman</vt:lpstr>
      <vt:lpstr>2_TMOD Presentations</vt:lpstr>
      <vt:lpstr>PowerPoint Presentation</vt:lpstr>
      <vt:lpstr>MOIMS Area Report - B. Meeting Demographics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di Giulio</dc:creator>
  <cp:lastModifiedBy>Daniel Fischer</cp:lastModifiedBy>
  <cp:revision>693</cp:revision>
  <cp:lastPrinted>2019-05-08T21:30:17Z</cp:lastPrinted>
  <dcterms:created xsi:type="dcterms:W3CDTF">2018-04-25T14:13:46Z</dcterms:created>
  <dcterms:modified xsi:type="dcterms:W3CDTF">2024-05-02T15:33:59Z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y fmtid="{D5CDD505-2E9C-101B-9397-08002B2CF9AE}" pid="3" name="Issue Date">
    <vt:filetime>2021-11-09T23:00:00Z</vt:filetime>
  </property>
  <property fmtid="{D5CDD505-2E9C-101B-9397-08002B2CF9AE}" pid="4" name="Document Type">
    <vt:lpwstr>HO - Handout / Presentation</vt:lpwstr>
  </property>
</Properties>
</file>