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67" r:id="rId5"/>
    <p:sldId id="377" r:id="rId6"/>
    <p:sldId id="378" r:id="rId7"/>
    <p:sldId id="379" r:id="rId8"/>
    <p:sldId id="383" r:id="rId9"/>
    <p:sldId id="3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 Merri" initials="MM" lastIdx="1" clrIdx="0">
    <p:extLst>
      <p:ext uri="{19B8F6BF-5375-455C-9EA6-DF929625EA0E}">
        <p15:presenceInfo xmlns:p15="http://schemas.microsoft.com/office/powerpoint/2012/main" userId="Mario Merri" providerId="None"/>
      </p:ext>
    </p:extLst>
  </p:cmAuthor>
  <p:cmAuthor id="2" name="Behal Brigitte" initials="BB" lastIdx="5" clrIdx="1">
    <p:extLst>
      <p:ext uri="{19B8F6BF-5375-455C-9EA6-DF929625EA0E}">
        <p15:presenceInfo xmlns:p15="http://schemas.microsoft.com/office/powerpoint/2012/main" userId="S-1-5-21-335591254-3743126510-2744721249-93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B52F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23" autoAdjust="0"/>
    <p:restoredTop sz="89160" autoAdjust="0"/>
  </p:normalViewPr>
  <p:slideViewPr>
    <p:cSldViewPr snapToGrid="0">
      <p:cViewPr>
        <p:scale>
          <a:sx n="60" d="100"/>
          <a:sy n="60" d="100"/>
        </p:scale>
        <p:origin x="388" y="2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169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C1A64-6A47-4295-A71E-0ED23AFD18AD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E1212-57FD-465D-8551-EA354D752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444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19303" y="10239800"/>
            <a:ext cx="2918578" cy="5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19303" y="10239800"/>
            <a:ext cx="2918578" cy="5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19303" y="10239800"/>
            <a:ext cx="2918578" cy="5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825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24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25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785708" y="11118007"/>
            <a:ext cx="2892905" cy="58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785708" y="11118007"/>
            <a:ext cx="2892905" cy="58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4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785708" y="11118007"/>
            <a:ext cx="2892905" cy="58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4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61975" y="877888"/>
            <a:ext cx="7802563" cy="4389437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903" y="5559004"/>
            <a:ext cx="4898808" cy="5266831"/>
          </a:xfrm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CCSDS 651.0-M-1: </a:t>
            </a:r>
            <a:r>
              <a:rPr lang="en-US" dirty="0"/>
              <a:t>Producer-Archive Interface Methodology Abstract Standard		 (ISO 20652:2006)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alibri"/>
              </a:rPr>
              <a:t>     CCSDS Published: May 2004            Confirmed through: June 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alibri"/>
              </a:rPr>
              <a:t>     ISO       Published: 2006                    Last Reconfirmation: 2015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alibri"/>
              </a:rPr>
              <a:t>				  Currently under review (90.60)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alibri"/>
              </a:rPr>
              <a:t>				  (balloting ended but not closed)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CCSDS 651.1-B-1: </a:t>
            </a:r>
            <a:r>
              <a:rPr lang="en-US" dirty="0"/>
              <a:t>Producer-Archive Interface Specification (PAIS)			 (ISO 20652:2015)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alibri"/>
              </a:rPr>
              <a:t>     CCSDS Published: Feb 2014             Confirmed through: Feb 2019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alibri"/>
              </a:rPr>
              <a:t>     ISO       Published: 2015                    Last Reconfirmation: Currently under review (90.60)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alibri"/>
              </a:rPr>
              <a:t>				  (balloting ended but not closed)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CCSDS 651.2-G-1: </a:t>
            </a:r>
            <a:r>
              <a:rPr lang="en-US" dirty="0"/>
              <a:t>Producer-Archive Interface Specification (PAIS) Tutorial</a:t>
            </a:r>
            <a:endParaRPr lang="en-US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alibri"/>
              </a:rPr>
              <a:t>     CCSDS Published: Feb 2014             Confirmed through: Feb 2019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alibri"/>
              </a:rPr>
              <a:t>     ISO       Published: NA                      Last Reconfirmation: 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82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973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189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94" y="1081177"/>
            <a:ext cx="11145329" cy="53656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721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77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386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83412"/>
            <a:ext cx="10972800" cy="54058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189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194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 userDrawn="1"/>
        </p:nvSpPr>
        <p:spPr bwMode="auto">
          <a:xfrm>
            <a:off x="649818" y="838200"/>
            <a:ext cx="10991849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800"/>
          </a:p>
        </p:txBody>
      </p:sp>
      <p:sp>
        <p:nvSpPr>
          <p:cNvPr id="1027" name="Rectangle 20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5094" y="1081177"/>
            <a:ext cx="11145329" cy="51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9" name="Picture 2022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058400" y="65088"/>
            <a:ext cx="18796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017"/>
          <p:cNvSpPr>
            <a:spLocks noChangeArrowheads="1"/>
          </p:cNvSpPr>
          <p:nvPr userDrawn="1"/>
        </p:nvSpPr>
        <p:spPr bwMode="auto">
          <a:xfrm>
            <a:off x="0" y="6621463"/>
            <a:ext cx="2233592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="1" baseline="0" dirty="0">
                <a:solidFill>
                  <a:srgbClr val="333399"/>
                </a:solidFill>
                <a:latin typeface="Arial" charset="0"/>
              </a:rPr>
              <a:t>06-10 Nov </a:t>
            </a:r>
            <a:r>
              <a:rPr lang="en-US" sz="1000" b="1" dirty="0">
                <a:solidFill>
                  <a:srgbClr val="333399"/>
                </a:solidFill>
                <a:latin typeface="Arial" charset="0"/>
              </a:rPr>
              <a:t>2023 – MOIMS Fall 2023</a:t>
            </a:r>
          </a:p>
        </p:txBody>
      </p:sp>
    </p:spTree>
    <p:extLst>
      <p:ext uri="{BB962C8B-B14F-4D97-AF65-F5344CB8AC3E}">
        <p14:creationId xmlns:p14="http://schemas.microsoft.com/office/powerpoint/2010/main" val="123347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1" r:id="rId6"/>
  </p:sldLayoutIdLst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0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0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0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0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0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62740" y="2584091"/>
            <a:ext cx="59911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DAI WG  Report to MOIMS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Den Haag Meeting</a:t>
            </a:r>
          </a:p>
          <a:p>
            <a:r>
              <a:rPr lang="en-US" sz="2800" dirty="0">
                <a:solidFill>
                  <a:srgbClr val="FF0000"/>
                </a:solidFill>
              </a:rPr>
              <a:t>Fall 2023</a:t>
            </a:r>
          </a:p>
          <a:p>
            <a:endParaRPr lang="en-US" sz="2800" dirty="0"/>
          </a:p>
          <a:p>
            <a:r>
              <a:rPr lang="en-US" sz="1400" dirty="0">
                <a:solidFill>
                  <a:srgbClr val="FF0000"/>
                </a:solidFill>
              </a:rPr>
              <a:t>David Giaretta (DAI WG Chair)</a:t>
            </a:r>
          </a:p>
          <a:p>
            <a:r>
              <a:rPr lang="en-US" sz="1400" dirty="0">
                <a:solidFill>
                  <a:srgbClr val="FF0000"/>
                </a:solidFill>
              </a:rPr>
              <a:t>John Garrett    (DAI WG Deputy Chair)</a:t>
            </a:r>
          </a:p>
        </p:txBody>
      </p:sp>
    </p:spTree>
    <p:extLst>
      <p:ext uri="{BB962C8B-B14F-4D97-AF65-F5344CB8AC3E}">
        <p14:creationId xmlns:p14="http://schemas.microsoft.com/office/powerpoint/2010/main" val="270537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WG Executive Summary </a:t>
            </a:r>
            <a:endParaRPr lang="en-US" dirty="0"/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248717" y="794084"/>
            <a:ext cx="11806733" cy="600173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1400" b="1" dirty="0"/>
              <a:t>Achievements for this meeting cycle:</a:t>
            </a:r>
          </a:p>
          <a:p>
            <a:pPr marL="290513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400" dirty="0"/>
              <a:t>Assisted in resolving CCSDS submission to ISO process. This will enable the completed documents below to progress to ISO in June.</a:t>
            </a:r>
          </a:p>
          <a:p>
            <a:pPr marL="290513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400" dirty="0"/>
              <a:t>The following documents have completed CCSDS AR, but awaiting completion of ISO review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400" dirty="0"/>
              <a:t>CCSDS 653.0-R-1: Information Preparation to Enable Long Term Use (IPELTU)				(ISO 23507)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400" dirty="0"/>
              <a:t>CCSDS 650.0-P-2.1: Reference Model for an Open Archival Information System (OAIS)                                                                       (ISO 14721)</a:t>
            </a:r>
            <a:endParaRPr lang="en-GB" sz="1400" dirty="0"/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400" dirty="0"/>
              <a:t>CCSDS 652.0-P-1.1: Audit and Certification of Trustworthy Digital Repositories                                                                                    (ISO 16363)</a:t>
            </a:r>
          </a:p>
          <a:p>
            <a:pPr marL="747395" lvl="1" indent="-290195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400" dirty="0"/>
              <a:t>CCSDS 652.1-P-2: Requirements for Bodies Providing Audit and Certification of Candidate Trustworthy Digital Repositories       (ISO 16919)</a:t>
            </a:r>
            <a:endParaRPr lang="en-US" sz="1400" dirty="0"/>
          </a:p>
          <a:p>
            <a:pPr marL="290513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400" dirty="0"/>
              <a:t>Made significant progress on the OAIS-Interoperability Framework document set: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400" dirty="0"/>
              <a:t>Draft Magenta Book - Architecture Description  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400" dirty="0"/>
              <a:t>Continued development</a:t>
            </a:r>
          </a:p>
          <a:p>
            <a:pPr marL="747395" lvl="1" indent="-290195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400" dirty="0"/>
              <a:t>Draft Green Book – Concept and use cases</a:t>
            </a:r>
          </a:p>
          <a:p>
            <a:pPr marL="1204595" lvl="2" indent="-290195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400" dirty="0"/>
              <a:t>collecting further ideas for interfaces and protocols and additional Use Cases from ESA</a:t>
            </a:r>
            <a:endParaRPr lang="en-GB" sz="1400" dirty="0">
              <a:cs typeface="Calibri"/>
            </a:endParaRP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400" dirty="0"/>
              <a:t>Draft Blue Book – Core Specification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400" dirty="0"/>
              <a:t>detailed specification of interfaces and protocols. Prototypes: US 50% complete, UK: 50% complete, ESA starting.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400" dirty="0"/>
              <a:t>Draft Yellow Book - Interoperability testing - ESA now Book Editor. Interoperability testing planned between NASA, ESA and UKSA 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sz="700" b="1" dirty="0"/>
          </a:p>
          <a:p>
            <a:pPr>
              <a:lnSpc>
                <a:spcPct val="120000"/>
              </a:lnSpc>
              <a:buSzPct val="95000"/>
            </a:pPr>
            <a:r>
              <a:rPr lang="en-US" sz="1400" b="1" dirty="0"/>
              <a:t>Working Group Status:  </a:t>
            </a:r>
            <a:r>
              <a:rPr lang="en-US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GOOD</a:t>
            </a:r>
          </a:p>
          <a:p>
            <a:pPr marL="174625" indent="-174625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400" dirty="0"/>
              <a:t>Good Momentum – project schedules reviewed and updated,  OAIS-IF work accelerating</a:t>
            </a:r>
          </a:p>
          <a:p>
            <a:pPr marL="174625" indent="-174625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400" dirty="0">
                <a:cs typeface="Calibri"/>
              </a:rPr>
              <a:t>Attendance this week: </a:t>
            </a:r>
            <a:r>
              <a:rPr lang="es-ES" sz="1400" dirty="0">
                <a:cs typeface="Calibri"/>
              </a:rPr>
              <a:t>UKSA: 1, ESA: 1  plus 1 virtual, USA: 4 plus 3 virtual, 1 JAXA, BRAZIL: 1</a:t>
            </a:r>
          </a:p>
          <a:p>
            <a:pPr marL="174625" indent="-174625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400" dirty="0"/>
              <a:t>We continue to hold 60-120+ minute Skype video meetings every week with Bugzilla based web-site to help in review</a:t>
            </a:r>
          </a:p>
          <a:p>
            <a:pPr marL="631825" lvl="1" indent="-174625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400" dirty="0"/>
              <a:t>Average weekly attendance: UK: 1, Italy: 1,  Germany: 1, USA: 4, BRAZIL: 1</a:t>
            </a:r>
          </a:p>
          <a:p>
            <a:pPr marL="631825" lvl="1" indent="-174625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sz="700" b="1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sz="1400" b="1" dirty="0"/>
              <a:t>Interaction with other WGs:</a:t>
            </a:r>
          </a:p>
          <a:p>
            <a:pPr marL="285750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dirty="0"/>
              <a:t>Meeting with SANA about registering JSON schema</a:t>
            </a:r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sz="1400" b="1" dirty="0"/>
              <a:t>Problems and Issues:</a:t>
            </a:r>
          </a:p>
          <a:p>
            <a:pPr marL="171450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sz="1400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288991906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448574" y="845950"/>
            <a:ext cx="11300603" cy="181183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b="1" dirty="0"/>
              <a:t>Resolutions agreed upon this meeting: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dirty="0"/>
              <a:t>We wish to thank the host for the welcome and meeting facilities</a:t>
            </a:r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b="1" dirty="0"/>
              <a:t>Further Resolutions anticipated in the next 6 months: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dirty="0"/>
              <a:t>DAI-01: Publication of updated CCSDS 653.0-M-1 and CCSDS 650.0-M-3</a:t>
            </a:r>
          </a:p>
          <a:p>
            <a:pPr>
              <a:lnSpc>
                <a:spcPct val="120000"/>
              </a:lnSpc>
            </a:pPr>
            <a:r>
              <a:rPr lang="en-US" b="1" dirty="0"/>
              <a:t>Planning (only approved Projects):</a:t>
            </a:r>
          </a:p>
          <a:p>
            <a:pPr>
              <a:lnSpc>
                <a:spcPct val="120000"/>
              </a:lnSpc>
            </a:pPr>
            <a:endParaRPr lang="en-US" b="1" dirty="0"/>
          </a:p>
          <a:p>
            <a:pPr>
              <a:lnSpc>
                <a:spcPct val="120000"/>
              </a:lnSpc>
            </a:pPr>
            <a:endParaRPr lang="en-US" b="1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WG Executive Summary 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CF7F794-9BE1-4CDE-975F-37E5E8622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672653"/>
              </p:ext>
            </p:extLst>
          </p:nvPr>
        </p:nvGraphicFramePr>
        <p:xfrm>
          <a:off x="442823" y="4386591"/>
          <a:ext cx="11079664" cy="1899921"/>
        </p:xfrm>
        <a:graphic>
          <a:graphicData uri="http://schemas.openxmlformats.org/drawingml/2006/table">
            <a:tbl>
              <a:tblPr/>
              <a:tblGrid>
                <a:gridCol w="1191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245">
                  <a:extLst>
                    <a:ext uri="{9D8B030D-6E8A-4147-A177-3AD203B41FA5}">
                      <a16:colId xmlns:a16="http://schemas.microsoft.com/office/drawing/2014/main" val="2016428160"/>
                    </a:ext>
                  </a:extLst>
                </a:gridCol>
                <a:gridCol w="3873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9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3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57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Area and WG name</a:t>
                      </a:r>
                    </a:p>
                  </a:txBody>
                  <a:tcPr marL="11736" marR="11736" marT="11736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CCSDS Ref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736" marR="11736" marT="11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ISO number</a:t>
                      </a:r>
                    </a:p>
                  </a:txBody>
                  <a:tcPr marL="11736" marR="11736" marT="11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Document Title</a:t>
                      </a:r>
                    </a:p>
                  </a:txBody>
                  <a:tcPr marL="11736" marR="11736" marT="11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Status / Comments</a:t>
                      </a:r>
                    </a:p>
                  </a:txBody>
                  <a:tcPr marL="11736" marR="11736" marT="11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End ISO review Date</a:t>
                      </a:r>
                    </a:p>
                  </a:txBody>
                  <a:tcPr marL="11736" marR="11736" marT="11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6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ISO 23507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Information Preparation to Enable Long Term Use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Awaiting completion of  ISO review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Dec 2023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ISO 14721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Reference Model for an Open Archival Information System (OAIS) - 5 year review 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Awaiting completion of ISO review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 Jan 2024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9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ISO 16919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Guidelines for Bodies Providing Audit and Certification of Candidate Trustworthy Digital Repositories. (ISO 16919) - 5 year review</a:t>
                      </a:r>
                      <a:endParaRPr lang="it-IT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Awaiting  start of ISO review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March 2024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303637"/>
                  </a:ext>
                </a:extLst>
              </a:tr>
              <a:tr h="4019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652.1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ISO 16363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Audit and Certification of Trustworthy Digital Repositories. (ISO 16363) - 5 year review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Awaiting start of ISO review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March 2024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31824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700F7BF-30F0-DAF9-374D-B6BC499A9B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649" y="2657789"/>
            <a:ext cx="11412701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2519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/>
          <p:cNvSpPr>
            <a:spLocks/>
          </p:cNvSpPr>
          <p:nvPr/>
        </p:nvSpPr>
        <p:spPr bwMode="auto">
          <a:xfrm>
            <a:off x="1948260" y="126170"/>
            <a:ext cx="798824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WG Upcoming New Work Items</a:t>
            </a:r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700643" y="868218"/>
            <a:ext cx="11084159" cy="527219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 marL="285750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dirty="0"/>
              <a:t>5-year review of Producer-Archive Interface Specification (PAIS) suite of documents (draft projects to be created)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Expect to have some updates related to new OAIS-Interoperability Framework</a:t>
            </a:r>
          </a:p>
          <a:p>
            <a:pPr marL="1200150" lvl="2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CCSDS 651.0-M-1: </a:t>
            </a:r>
            <a:r>
              <a:rPr lang="en-US" dirty="0"/>
              <a:t>Producer-Archive Interface Methodology Abstract Standard		 (ISO 20652:2006)</a:t>
            </a:r>
            <a:endParaRPr lang="en-US" dirty="0">
              <a:cs typeface="Calibri"/>
            </a:endParaRPr>
          </a:p>
          <a:p>
            <a:pPr marL="1200150" lvl="2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CCSDS 651.1-B-1: </a:t>
            </a:r>
            <a:r>
              <a:rPr lang="en-US" dirty="0"/>
              <a:t>Producer-Archive Interface Specification (PAIS)			 (ISO 20652:2015)</a:t>
            </a:r>
            <a:endParaRPr lang="en-US" dirty="0">
              <a:cs typeface="Calibri"/>
            </a:endParaRPr>
          </a:p>
          <a:p>
            <a:pPr marL="1200150" lvl="2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CCSDS 651.2-G-1: </a:t>
            </a:r>
            <a:r>
              <a:rPr lang="en-US" dirty="0"/>
              <a:t>Producer-Archive Interface Specification (PAIS) Tutorial</a:t>
            </a:r>
            <a:endParaRPr lang="en-US" dirty="0">
              <a:cs typeface="Calibri"/>
            </a:endParaRPr>
          </a:p>
          <a:p>
            <a:pPr marL="285750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328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547561" y="938275"/>
            <a:ext cx="11214338" cy="54124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 marL="290513" lvl="1" indent="-290513"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2400" dirty="0"/>
              <a:t>CCSDS Secretariat and WG lead to ensure that ISO reviews are synchronised with the CCSDS reviews, and conducted as soon as possible.</a:t>
            </a:r>
          </a:p>
          <a:p>
            <a:pPr marL="747713" lvl="2" indent="-290513"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2400" dirty="0"/>
              <a:t>We assume that a resolution is not necessary to have the drafts progressed to ISO for review.</a:t>
            </a:r>
          </a:p>
          <a:p>
            <a:pPr marL="747713" lvl="2" indent="-290513"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2400" dirty="0"/>
              <a:t>Note: DAI drafts are reviewed in ISO and associated RIDs are addressed before the final CCSDS document is generated</a:t>
            </a:r>
          </a:p>
          <a:p>
            <a:pPr marL="747713" lvl="2" indent="-290513"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sz="2400" dirty="0"/>
          </a:p>
          <a:p>
            <a:pPr marL="747713" lvl="2" indent="-290513"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2400" dirty="0"/>
              <a:t>Difficulty in obtaining lunch in the allocated agenda time because of on-site restaurant delays and distance to other restaurants.</a:t>
            </a:r>
            <a:endParaRPr lang="en-GB" sz="2400" dirty="0"/>
          </a:p>
          <a:p>
            <a:pPr marL="0" lvl="1">
              <a:buClr>
                <a:srgbClr val="000000"/>
              </a:buClr>
              <a:buSzPct val="95000"/>
            </a:pPr>
            <a:endParaRPr lang="en-US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WG Issues for CESG/CMC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200154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559C2-3199-BB30-AD95-AF3B3C4AD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 Integrated Schedule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8304D04-864F-F6C6-3C46-64CC5809C5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926275"/>
            <a:ext cx="11289475" cy="5657087"/>
          </a:xfrm>
        </p:spPr>
      </p:pic>
    </p:spTree>
    <p:extLst>
      <p:ext uri="{BB962C8B-B14F-4D97-AF65-F5344CB8AC3E}">
        <p14:creationId xmlns:p14="http://schemas.microsoft.com/office/powerpoint/2010/main" val="1901078100"/>
      </p:ext>
    </p:extLst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C152316F81484481851101A35F66A8" ma:contentTypeVersion="11" ma:contentTypeDescription="Create a new document." ma:contentTypeScope="" ma:versionID="48a64a6f7d9c58374b11dc2af3ebe761">
  <xsd:schema xmlns:xsd="http://www.w3.org/2001/XMLSchema" xmlns:xs="http://www.w3.org/2001/XMLSchema" xmlns:p="http://schemas.microsoft.com/office/2006/metadata/properties" xmlns:ns3="a45af452-79d7-4692-9ede-484779a781ca" targetNamespace="http://schemas.microsoft.com/office/2006/metadata/properties" ma:root="true" ma:fieldsID="c6451a1bb7abc0a766a6017e04230874" ns3:_="">
    <xsd:import namespace="a45af452-79d7-4692-9ede-484779a781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5af452-79d7-4692-9ede-484779a781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A512E7-C295-4968-8E82-FF02ECF4DD95}">
  <ds:schemaRefs>
    <ds:schemaRef ds:uri="http://schemas.microsoft.com/office/2006/metadata/properties"/>
    <ds:schemaRef ds:uri="http://schemas.microsoft.com/office/2006/documentManagement/types"/>
    <ds:schemaRef ds:uri="a45af452-79d7-4692-9ede-484779a781ca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1975430-47ED-45CA-833D-891E858F5A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B72D72-8F8C-43CF-930B-202A5DBA19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5af452-79d7-4692-9ede-484779a781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835</Words>
  <Application>Microsoft Office PowerPoint</Application>
  <PresentationFormat>Widescreen</PresentationFormat>
  <Paragraphs>115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ArialMT</vt:lpstr>
      <vt:lpstr>Calibri</vt:lpstr>
      <vt:lpstr>Times New Roman</vt:lpstr>
      <vt:lpstr>TMOD Presentations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DAI Integrated Schedule</vt:lpstr>
    </vt:vector>
  </TitlesOfParts>
  <Company>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MOIMS Report</dc:title>
  <dc:creator>Mario Merri</dc:creator>
  <cp:lastModifiedBy>David Leslie Giaretta</cp:lastModifiedBy>
  <cp:revision>510</cp:revision>
  <dcterms:created xsi:type="dcterms:W3CDTF">2018-10-02T13:23:14Z</dcterms:created>
  <dcterms:modified xsi:type="dcterms:W3CDTF">2023-11-10T10:36:17Z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0x01010046C152316F81484481851101A35F66A8</vt:lpwstr>
  </property>
  <property fmtid="{D5CDD505-2E9C-101B-9397-08002B2CF9AE}" pid="3" name="MSIP_Label_3976fa30-1907-4356-8241-62ea5e1c0256_Enabled">
    <vt:lpwstr>true</vt:lpwstr>
  </property>
  <property fmtid="{D5CDD505-2E9C-101B-9397-08002B2CF9AE}" pid="4" name="MSIP_Label_3976fa30-1907-4356-8241-62ea5e1c0256_SetDate">
    <vt:lpwstr>2021-11-13T14:14:25Z</vt:lpwstr>
  </property>
  <property fmtid="{D5CDD505-2E9C-101B-9397-08002B2CF9AE}" pid="5" name="MSIP_Label_3976fa30-1907-4356-8241-62ea5e1c0256_Method">
    <vt:lpwstr>Standard</vt:lpwstr>
  </property>
  <property fmtid="{D5CDD505-2E9C-101B-9397-08002B2CF9AE}" pid="6" name="MSIP_Label_3976fa30-1907-4356-8241-62ea5e1c0256_Name">
    <vt:lpwstr>ESA UNCLASSIFIED – For ESA Official Use Only</vt:lpwstr>
  </property>
  <property fmtid="{D5CDD505-2E9C-101B-9397-08002B2CF9AE}" pid="7" name="MSIP_Label_3976fa30-1907-4356-8241-62ea5e1c0256_SiteId">
    <vt:lpwstr>9a5cacd0-2bef-4dd7-ac5c-7ebe1f54f495</vt:lpwstr>
  </property>
  <property fmtid="{D5CDD505-2E9C-101B-9397-08002B2CF9AE}" pid="8" name="MSIP_Label_3976fa30-1907-4356-8241-62ea5e1c0256_ActionId">
    <vt:lpwstr>b7a25f02-41bc-4f81-a445-b954959f485c</vt:lpwstr>
  </property>
  <property fmtid="{D5CDD505-2E9C-101B-9397-08002B2CF9AE}" pid="9" name="MSIP_Label_3976fa30-1907-4356-8241-62ea5e1c0256_ContentBits">
    <vt:lpwstr>0</vt:lpwstr>
  </property>
</Properties>
</file>