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823" r:id="rId2"/>
    <p:sldId id="811" r:id="rId3"/>
    <p:sldId id="820" r:id="rId4"/>
    <p:sldId id="82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FFFFCC"/>
    <a:srgbClr val="FFFFFF"/>
    <a:srgbClr val="0000FF"/>
    <a:srgbClr val="3399FF"/>
    <a:srgbClr val="0033CC"/>
    <a:srgbClr val="CCFFFF"/>
    <a:srgbClr val="FF99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4" d="100"/>
          <a:sy n="104" d="100"/>
        </p:scale>
        <p:origin x="5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95E5F-F04D-4047-9DAB-58A68C1E1A7A}" type="datetimeFigureOut">
              <a:rPr lang="en-GB" smtClean="0"/>
              <a:t>14/06/2022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AD55C8-8204-40E1-B729-C743B24FE3BC}" type="slidenum">
              <a:rPr lang="en-GB" smtClean="0"/>
              <a:t>‹#›</a:t>
            </a:fld>
            <a:endParaRPr lang="en-GB"/>
          </a:p>
        </p:txBody>
      </p:sp>
    </p:spTree>
    <p:extLst>
      <p:ext uri="{BB962C8B-B14F-4D97-AF65-F5344CB8AC3E}">
        <p14:creationId xmlns:p14="http://schemas.microsoft.com/office/powerpoint/2010/main" val="37257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56C0865-1E04-4EDC-8E8D-E93BEE8F9F18}" type="slidenum">
              <a:rPr lang="en-US" smtClean="0"/>
              <a:pPr>
                <a:defRPr/>
              </a:pPr>
              <a:t>2</a:t>
            </a:fld>
            <a:endParaRPr lang="en-US" dirty="0"/>
          </a:p>
        </p:txBody>
      </p:sp>
    </p:spTree>
    <p:extLst>
      <p:ext uri="{BB962C8B-B14F-4D97-AF65-F5344CB8AC3E}">
        <p14:creationId xmlns:p14="http://schemas.microsoft.com/office/powerpoint/2010/main" val="305414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56C0865-1E04-4EDC-8E8D-E93BEE8F9F18}" type="slidenum">
              <a:rPr lang="en-US" smtClean="0"/>
              <a:pPr>
                <a:defRPr/>
              </a:pPr>
              <a:t>3</a:t>
            </a:fld>
            <a:endParaRPr lang="en-US" dirty="0"/>
          </a:p>
        </p:txBody>
      </p:sp>
    </p:spTree>
    <p:extLst>
      <p:ext uri="{BB962C8B-B14F-4D97-AF65-F5344CB8AC3E}">
        <p14:creationId xmlns:p14="http://schemas.microsoft.com/office/powerpoint/2010/main" val="365942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describe the high-level functions of the components of the OAIS-IF Architecture </a:t>
            </a:r>
          </a:p>
          <a:p>
            <a:pPr marL="228600" indent="-228600">
              <a:buAutoNum type="arabicParenR"/>
            </a:pPr>
            <a:r>
              <a:rPr lang="en-US" dirty="0"/>
              <a:t>CLICK There is </a:t>
            </a:r>
            <a:r>
              <a:rPr lang="en-US" b="1" dirty="0"/>
              <a:t>existing user s/w </a:t>
            </a:r>
            <a:r>
              <a:rPr lang="en-US" dirty="0"/>
              <a:t>which does functions specific to the user’s discipline.  </a:t>
            </a:r>
          </a:p>
          <a:p>
            <a:pPr marL="228600" indent="-228600">
              <a:buAutoNum type="arabicParenR"/>
            </a:pPr>
            <a:r>
              <a:rPr lang="en-US" dirty="0"/>
              <a:t>CLICK The </a:t>
            </a:r>
            <a:r>
              <a:rPr lang="en-US" b="1" dirty="0"/>
              <a:t>User Specific Adapter </a:t>
            </a:r>
            <a:r>
              <a:rPr lang="en-US" dirty="0"/>
              <a:t>adapts the User SW interface to the more abstract User Generic Adapter.  It may be sensitive to information content that is unique to a user application or a user community (how to handle astronomy photos, for example).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a:t>CLICK The </a:t>
            </a:r>
            <a:r>
              <a:rPr lang="en-US" b="1" dirty="0"/>
              <a:t>User Generic Adaptor </a:t>
            </a:r>
            <a:r>
              <a:rPr lang="en-US" dirty="0"/>
              <a:t>simply handles the abstract transactions of information objects as they cross the communications interface.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a:t>CLICK </a:t>
            </a:r>
            <a:r>
              <a:rPr lang="en-US" b="1" dirty="0"/>
              <a:t>Comm Infrastructure </a:t>
            </a:r>
            <a:r>
              <a:rPr lang="en-US" dirty="0"/>
              <a:t>- The Information Objects cross the boundary from user to archive using common communications infrastructure.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a:t>CLICK The </a:t>
            </a:r>
            <a:r>
              <a:rPr lang="en-US" b="1" dirty="0"/>
              <a:t>Archive Generic Adapter </a:t>
            </a:r>
            <a:r>
              <a:rPr lang="en-US" dirty="0"/>
              <a:t>mirrors the functionality of the User Generic Adapter to deliver the information objects to the Archive Specific Adapter.  Abstract transactions.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a:t>CLICK the </a:t>
            </a:r>
            <a:r>
              <a:rPr lang="en-US" b="1" dirty="0"/>
              <a:t>Archive Specific Adapter </a:t>
            </a:r>
            <a:r>
              <a:rPr lang="en-US" dirty="0"/>
              <a:t>adapts the Archive’s interface to the generic adapters.  To a degree it understands the content of the information objects well enough to do common functions, such as repackaging the Archive’s response to the User’s Data Request.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a:t>CLICK The </a:t>
            </a:r>
            <a:r>
              <a:rPr lang="en-US" b="1" dirty="0"/>
              <a:t>Archive SW </a:t>
            </a:r>
            <a:r>
              <a:rPr lang="en-US" dirty="0"/>
              <a:t>is the existing (or legacy) software that hopefully will remain unchanged.  </a:t>
            </a:r>
          </a:p>
          <a:p>
            <a:pPr marL="228600" indent="-228600">
              <a:buAutoNum type="arabicParenR"/>
            </a:pPr>
            <a:r>
              <a:rPr lang="en-US" dirty="0"/>
              <a:t>CLICK The </a:t>
            </a:r>
            <a:r>
              <a:rPr lang="en-US" b="1" dirty="0"/>
              <a:t>Switchboard</a:t>
            </a:r>
            <a:r>
              <a:rPr lang="en-US" dirty="0"/>
              <a:t> - There needs to be a resource that describes how to talk to any given archive.  It may point to where adapters can be downloaded, for example.  Normally this would be part of the originating archive, but the architecture must accommodate the ability for it to be remote, so in the architectural baseline, it is shown as remote.  </a:t>
            </a:r>
          </a:p>
          <a:p>
            <a:pPr marL="228600" indent="-228600">
              <a:buAutoNum type="arabicParenR"/>
            </a:pPr>
            <a:r>
              <a:rPr lang="en-US" dirty="0"/>
              <a:t>CLICK The External </a:t>
            </a:r>
            <a:r>
              <a:rPr lang="en-US" b="1" dirty="0"/>
              <a:t>Registry</a:t>
            </a:r>
            <a:r>
              <a:rPr lang="en-US" dirty="0"/>
              <a:t> - There may be a need to access additional </a:t>
            </a:r>
            <a:r>
              <a:rPr lang="en-US" dirty="0" err="1"/>
              <a:t>RepInfo</a:t>
            </a:r>
            <a:r>
              <a:rPr lang="en-US" dirty="0"/>
              <a:t> from outside of the originating archive.  This Registry of supplemental </a:t>
            </a:r>
            <a:r>
              <a:rPr lang="en-US" dirty="0" err="1"/>
              <a:t>RepInfo</a:t>
            </a:r>
            <a:r>
              <a:rPr lang="en-US" dirty="0"/>
              <a:t> may be another archive or simply an archive-like registry run by a designated community.  There may be negotiation to allow the user to request more </a:t>
            </a:r>
            <a:r>
              <a:rPr lang="en-US" dirty="0" err="1"/>
              <a:t>RepInfo</a:t>
            </a:r>
            <a:r>
              <a:rPr lang="en-US" dirty="0"/>
              <a:t>, or to have it transformed into an alternate format.  This supports the cross-discipline capabilities we discussed earlier.  </a:t>
            </a:r>
          </a:p>
          <a:p>
            <a:pPr marL="228600" indent="-228600">
              <a:buAutoNum type="arabicParenR"/>
            </a:pPr>
            <a:r>
              <a:rPr lang="en-US" dirty="0"/>
              <a:t>CLICK the </a:t>
            </a:r>
            <a:r>
              <a:rPr lang="en-US" b="1" dirty="0"/>
              <a:t>Red Squiggly </a:t>
            </a:r>
            <a:r>
              <a:rPr lang="en-US" dirty="0"/>
              <a:t>Lines are the interfaces that will be documented in normative CCSDS/ISO standards.  </a:t>
            </a:r>
          </a:p>
          <a:p>
            <a:pPr marL="228600" indent="-228600">
              <a:buAutoNum type="arabicParenR"/>
            </a:pPr>
            <a:r>
              <a:rPr lang="en-US" dirty="0"/>
              <a:t>CLICK The interface between the two generic adapters is the </a:t>
            </a:r>
            <a:r>
              <a:rPr lang="en-US" b="1" dirty="0"/>
              <a:t>same interface </a:t>
            </a:r>
            <a:r>
              <a:rPr lang="en-US" dirty="0"/>
              <a:t>across the Comm Infrastructure.</a:t>
            </a:r>
          </a:p>
          <a:p>
            <a:pPr marL="228600" indent="-228600">
              <a:buAutoNum type="arabicParenR"/>
            </a:pPr>
            <a:r>
              <a:rPr lang="en-US" dirty="0"/>
              <a:t>The </a:t>
            </a:r>
            <a:r>
              <a:rPr lang="en-US" b="1" dirty="0"/>
              <a:t>data flowing </a:t>
            </a:r>
            <a:r>
              <a:rPr lang="en-US" dirty="0"/>
              <a:t>on these paths are Information Objects in accordance with the OAIS Information Model.   </a:t>
            </a:r>
          </a:p>
        </p:txBody>
      </p:sp>
      <p:sp>
        <p:nvSpPr>
          <p:cNvPr id="4" name="Slide Number Placeholder 3"/>
          <p:cNvSpPr>
            <a:spLocks noGrp="1"/>
          </p:cNvSpPr>
          <p:nvPr>
            <p:ph type="sldNum" sz="quarter" idx="5"/>
          </p:nvPr>
        </p:nvSpPr>
        <p:spPr/>
        <p:txBody>
          <a:bodyPr/>
          <a:lstStyle/>
          <a:p>
            <a:pPr>
              <a:defRPr/>
            </a:pPr>
            <a:fld id="{A56C0865-1E04-4EDC-8E8D-E93BEE8F9F18}" type="slidenum">
              <a:rPr lang="en-US" smtClean="0"/>
              <a:pPr>
                <a:defRPr/>
              </a:pPr>
              <a:t>4</a:t>
            </a:fld>
            <a:endParaRPr lang="en-US" dirty="0"/>
          </a:p>
        </p:txBody>
      </p:sp>
    </p:spTree>
    <p:extLst>
      <p:ext uri="{BB962C8B-B14F-4D97-AF65-F5344CB8AC3E}">
        <p14:creationId xmlns:p14="http://schemas.microsoft.com/office/powerpoint/2010/main" val="30278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024"/>
          <p:cNvSpPr>
            <a:spLocks noGrp="1" noChangeArrowheads="1"/>
          </p:cNvSpPr>
          <p:nvPr>
            <p:ph type="sldNum" sz="quarter" idx="10"/>
          </p:nvPr>
        </p:nvSpPr>
        <p:spPr>
          <a:ln/>
        </p:spPr>
        <p:txBody>
          <a:bodyPr/>
          <a:lstStyle>
            <a:lvl1pPr>
              <a:defRPr/>
            </a:lvl1pPr>
          </a:lstStyle>
          <a:p>
            <a:pPr>
              <a:defRPr/>
            </a:pPr>
            <a:fld id="{FFBB864C-4639-42CF-911A-944AAD9827B8}" type="slidenum">
              <a:rPr lang="en-US"/>
              <a:pPr>
                <a:defRPr/>
              </a:pPr>
              <a:t>‹#›</a:t>
            </a:fld>
            <a:endParaRPr lang="en-US"/>
          </a:p>
        </p:txBody>
      </p:sp>
    </p:spTree>
    <p:extLst>
      <p:ext uri="{BB962C8B-B14F-4D97-AF65-F5344CB8AC3E}">
        <p14:creationId xmlns:p14="http://schemas.microsoft.com/office/powerpoint/2010/main" val="361235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Rectangle 2024"/>
          <p:cNvSpPr>
            <a:spLocks noGrp="1" noChangeArrowheads="1"/>
          </p:cNvSpPr>
          <p:nvPr>
            <p:ph type="sldNum" sz="quarter" idx="10"/>
          </p:nvPr>
        </p:nvSpPr>
        <p:spPr>
          <a:ln/>
        </p:spPr>
        <p:txBody>
          <a:bodyPr/>
          <a:lstStyle>
            <a:lvl1pPr>
              <a:defRPr/>
            </a:lvl1pPr>
          </a:lstStyle>
          <a:p>
            <a:pPr>
              <a:defRPr/>
            </a:pPr>
            <a:fld id="{0CFA0816-E517-4603-9EC7-F200D9EC5C6E}" type="slidenum">
              <a:rPr lang="en-US"/>
              <a:pPr>
                <a:defRPr/>
              </a:pPr>
              <a:t>‹#›</a:t>
            </a:fld>
            <a:endParaRPr lang="en-US"/>
          </a:p>
        </p:txBody>
      </p:sp>
      <p:sp>
        <p:nvSpPr>
          <p:cNvPr id="4" name="Content Placeholder 2"/>
          <p:cNvSpPr>
            <a:spLocks noGrp="1"/>
          </p:cNvSpPr>
          <p:nvPr>
            <p:ph sz="half" idx="1"/>
          </p:nvPr>
        </p:nvSpPr>
        <p:spPr>
          <a:xfrm>
            <a:off x="609600" y="990600"/>
            <a:ext cx="11065653" cy="5135563"/>
          </a:xfrm>
          <a:prstGeom prst="rect">
            <a:avLst/>
          </a:prstGeom>
        </p:spPr>
        <p:txBody>
          <a:bodyPr/>
          <a:lstStyle>
            <a:lvl1pPr marL="344488" indent="-344488">
              <a:buFont typeface="Wingdings" panose="05000000000000000000" pitchFamily="2" charset="2"/>
              <a:buChar char="ª"/>
              <a:tabLst/>
              <a:defRPr sz="2400" b="0"/>
            </a:lvl1pPr>
            <a:lvl2pPr marL="568325" indent="-222250">
              <a:buSzPct val="80000"/>
              <a:buFont typeface="Wingdings" panose="05000000000000000000" pitchFamily="2" charset="2"/>
              <a:buChar char="u"/>
              <a:defRPr sz="2200" b="0"/>
            </a:lvl2pPr>
            <a:lvl3pPr marL="914400" indent="-231775">
              <a:buSzPct val="100000"/>
              <a:buFont typeface="Wingdings 2" panose="05020102010507070707" pitchFamily="18" charset="2"/>
              <a:buChar char="ö"/>
              <a:defRPr sz="2000" b="0"/>
            </a:lvl3pPr>
            <a:lvl4pPr marL="1260475" indent="-231775">
              <a:buSzPct val="100000"/>
              <a:buFont typeface="Wingdings" panose="05000000000000000000" pitchFamily="2" charset="2"/>
              <a:buChar char="t"/>
              <a:defRPr sz="1800" b="0"/>
            </a:lvl4pPr>
            <a:lvl5pPr marL="1597025" indent="-220663">
              <a:buFont typeface="Wingdings 2" panose="05020102010507070707" pitchFamily="18" charset="2"/>
              <a:buChar char="ç"/>
              <a:defRPr sz="16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931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SmartArt Placeholder 2"/>
          <p:cNvSpPr>
            <a:spLocks noGrp="1"/>
          </p:cNvSpPr>
          <p:nvPr>
            <p:ph type="dgm" idx="1"/>
          </p:nvPr>
        </p:nvSpPr>
        <p:spPr>
          <a:xfrm>
            <a:off x="609600" y="990600"/>
            <a:ext cx="10972800" cy="5135563"/>
          </a:xfrm>
          <a:prstGeom prst="rect">
            <a:avLst/>
          </a:prstGeom>
        </p:spPr>
        <p:txBody>
          <a:bodyPr/>
          <a:lstStyle/>
          <a:p>
            <a:pPr lvl="0"/>
            <a:r>
              <a:rPr lang="en-US" noProof="0"/>
              <a:t>Click icon to add SmartArt graphic</a:t>
            </a:r>
          </a:p>
        </p:txBody>
      </p:sp>
      <p:sp>
        <p:nvSpPr>
          <p:cNvPr id="4" name="Rectangle 2024"/>
          <p:cNvSpPr>
            <a:spLocks noGrp="1" noChangeArrowheads="1"/>
          </p:cNvSpPr>
          <p:nvPr>
            <p:ph type="sldNum" sz="quarter" idx="10"/>
          </p:nvPr>
        </p:nvSpPr>
        <p:spPr>
          <a:ln/>
        </p:spPr>
        <p:txBody>
          <a:bodyPr/>
          <a:lstStyle>
            <a:lvl1pPr>
              <a:defRPr/>
            </a:lvl1pPr>
          </a:lstStyle>
          <a:p>
            <a:pPr>
              <a:defRPr/>
            </a:pPr>
            <a:fld id="{4FF64C56-870E-4EE0-AB78-6714989EBDAA}" type="slidenum">
              <a:rPr lang="en-US"/>
              <a:pPr>
                <a:defRPr/>
              </a:pPr>
              <a:t>‹#›</a:t>
            </a:fld>
            <a:endParaRPr lang="en-US"/>
          </a:p>
        </p:txBody>
      </p:sp>
    </p:spTree>
    <p:extLst>
      <p:ext uri="{BB962C8B-B14F-4D97-AF65-F5344CB8AC3E}">
        <p14:creationId xmlns:p14="http://schemas.microsoft.com/office/powerpoint/2010/main" val="2308037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Table Placeholder 2"/>
          <p:cNvSpPr>
            <a:spLocks noGrp="1"/>
          </p:cNvSpPr>
          <p:nvPr>
            <p:ph type="tbl" idx="1"/>
          </p:nvPr>
        </p:nvSpPr>
        <p:spPr>
          <a:xfrm>
            <a:off x="609600" y="914401"/>
            <a:ext cx="10972800" cy="5211763"/>
          </a:xfrm>
          <a:prstGeom prst="rect">
            <a:avLst/>
          </a:prstGeom>
        </p:spPr>
        <p:txBody>
          <a:bodyPr/>
          <a:lstStyle/>
          <a:p>
            <a:pPr lvl="0"/>
            <a:r>
              <a:rPr lang="en-US" noProof="0"/>
              <a:t>Click icon to add table</a:t>
            </a:r>
          </a:p>
        </p:txBody>
      </p:sp>
      <p:sp>
        <p:nvSpPr>
          <p:cNvPr id="4" name="Rectangle 2024"/>
          <p:cNvSpPr>
            <a:spLocks noGrp="1" noChangeArrowheads="1"/>
          </p:cNvSpPr>
          <p:nvPr>
            <p:ph type="sldNum" sz="quarter" idx="10"/>
          </p:nvPr>
        </p:nvSpPr>
        <p:spPr>
          <a:ln/>
        </p:spPr>
        <p:txBody>
          <a:bodyPr/>
          <a:lstStyle>
            <a:lvl1pPr>
              <a:defRPr/>
            </a:lvl1pPr>
          </a:lstStyle>
          <a:p>
            <a:pPr>
              <a:defRPr/>
            </a:pPr>
            <a:fld id="{815AC460-B79F-486A-9B66-D78439992F41}" type="slidenum">
              <a:rPr lang="en-US"/>
              <a:pPr>
                <a:defRPr/>
              </a:pPr>
              <a:t>‹#›</a:t>
            </a:fld>
            <a:endParaRPr lang="en-US"/>
          </a:p>
        </p:txBody>
      </p:sp>
    </p:spTree>
    <p:extLst>
      <p:ext uri="{BB962C8B-B14F-4D97-AF65-F5344CB8AC3E}">
        <p14:creationId xmlns:p14="http://schemas.microsoft.com/office/powerpoint/2010/main" val="216068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Content Placeholder 2"/>
          <p:cNvSpPr>
            <a:spLocks noGrp="1"/>
          </p:cNvSpPr>
          <p:nvPr>
            <p:ph idx="1"/>
          </p:nvPr>
        </p:nvSpPr>
        <p:spPr>
          <a:xfrm>
            <a:off x="609600" y="990600"/>
            <a:ext cx="10972800" cy="5135563"/>
          </a:xfrm>
          <a:prstGeom prst="rect">
            <a:avLst/>
          </a:prstGeom>
        </p:spPr>
        <p:txBody>
          <a:bodyPr>
            <a:normAutofit/>
          </a:bodyPr>
          <a:lstStyle>
            <a:lvl1pPr marL="346075" indent="-346075">
              <a:lnSpc>
                <a:spcPct val="100000"/>
              </a:lnSpc>
              <a:spcBef>
                <a:spcPts val="0"/>
              </a:spcBef>
              <a:buFont typeface="Wingdings" pitchFamily="2" charset="2"/>
              <a:buChar char=""/>
              <a:defRPr sz="2400" b="0"/>
            </a:lvl1pPr>
            <a:lvl2pPr marL="684213" indent="-336550">
              <a:lnSpc>
                <a:spcPct val="100000"/>
              </a:lnSpc>
              <a:spcBef>
                <a:spcPts val="0"/>
              </a:spcBef>
              <a:buSzPct val="80000"/>
              <a:buFont typeface="Wingdings" panose="05000000000000000000" pitchFamily="2" charset="2"/>
              <a:buChar char=""/>
              <a:defRPr sz="2200" b="0"/>
            </a:lvl2pPr>
            <a:lvl3pPr marL="914400" indent="-231775">
              <a:lnSpc>
                <a:spcPct val="100000"/>
              </a:lnSpc>
              <a:spcBef>
                <a:spcPts val="0"/>
              </a:spcBef>
              <a:buSzPct val="100000"/>
              <a:buFont typeface="Wingdings 2" panose="05020102010507070707" pitchFamily="18" charset="2"/>
              <a:buChar char="ö"/>
              <a:defRPr sz="2000" b="0"/>
            </a:lvl3pPr>
            <a:lvl4pPr marL="1260475" indent="-231775">
              <a:lnSpc>
                <a:spcPct val="100000"/>
              </a:lnSpc>
              <a:spcBef>
                <a:spcPts val="0"/>
              </a:spcBef>
              <a:buSzPct val="80000"/>
              <a:buFont typeface="Wingdings" panose="05000000000000000000" pitchFamily="2" charset="2"/>
              <a:buChar char="t"/>
              <a:defRPr sz="1800" b="0"/>
            </a:lvl4pPr>
            <a:lvl5pPr marL="1597025" indent="-220663">
              <a:lnSpc>
                <a:spcPct val="100000"/>
              </a:lnSpc>
              <a:spcBef>
                <a:spcPts val="0"/>
              </a:spcBef>
              <a:buFont typeface="Wingdings 2" panose="05020102010507070707" pitchFamily="18" charset="2"/>
              <a:buChar char="ç"/>
              <a:defRPr sz="16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2024"/>
          <p:cNvSpPr>
            <a:spLocks noGrp="1" noChangeArrowheads="1"/>
          </p:cNvSpPr>
          <p:nvPr>
            <p:ph type="sldNum" sz="quarter" idx="10"/>
          </p:nvPr>
        </p:nvSpPr>
        <p:spPr>
          <a:ln/>
        </p:spPr>
        <p:txBody>
          <a:bodyPr/>
          <a:lstStyle>
            <a:lvl1pPr>
              <a:defRPr/>
            </a:lvl1pPr>
          </a:lstStyle>
          <a:p>
            <a:pPr>
              <a:defRPr/>
            </a:pPr>
            <a:fld id="{C6DE6701-7125-43E0-8268-7390181182C0}" type="slidenum">
              <a:rPr lang="en-US"/>
              <a:pPr>
                <a:defRPr/>
              </a:pPr>
              <a:t>‹#›</a:t>
            </a:fld>
            <a:endParaRPr lang="en-US"/>
          </a:p>
        </p:txBody>
      </p:sp>
    </p:spTree>
    <p:extLst>
      <p:ext uri="{BB962C8B-B14F-4D97-AF65-F5344CB8AC3E}">
        <p14:creationId xmlns:p14="http://schemas.microsoft.com/office/powerpoint/2010/main" val="171925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a:prstGeom prst="rect">
            <a:avLst/>
          </a:prstGeom>
        </p:spPr>
        <p:txBody>
          <a:bodyPr/>
          <a:lstStyle>
            <a:lvl1pPr marL="0" indent="0">
              <a:buNone/>
              <a:defRPr lang="en-US" sz="4000" dirty="0" smtClean="0">
                <a:solidFill>
                  <a:schemeClr val="accent1">
                    <a:lumMod val="50000"/>
                  </a:schemeClr>
                </a:solidFill>
                <a:latin typeface="+mj-lt"/>
                <a:ea typeface="+mj-ea"/>
                <a:cs typeface="+mj-cs"/>
              </a:defRPr>
            </a:lvl1pPr>
          </a:lstStyle>
          <a:p>
            <a:pPr lvl="0" algn="ctr">
              <a:lnSpc>
                <a:spcPct val="90000"/>
              </a:lnSpc>
              <a:spcBef>
                <a:spcPct val="0"/>
              </a:spcBef>
              <a:spcAft>
                <a:spcPct val="0"/>
              </a:spcAft>
            </a:pPr>
            <a:r>
              <a:rPr lang="en-US"/>
              <a:t>Click to edit Master text styles</a:t>
            </a:r>
          </a:p>
        </p:txBody>
      </p:sp>
      <p:sp>
        <p:nvSpPr>
          <p:cNvPr id="4" name="Rectangle 2024"/>
          <p:cNvSpPr>
            <a:spLocks noGrp="1" noChangeArrowheads="1"/>
          </p:cNvSpPr>
          <p:nvPr>
            <p:ph type="sldNum" sz="quarter" idx="10"/>
          </p:nvPr>
        </p:nvSpPr>
        <p:spPr>
          <a:ln/>
        </p:spPr>
        <p:txBody>
          <a:bodyPr/>
          <a:lstStyle>
            <a:lvl1pPr>
              <a:defRPr/>
            </a:lvl1pPr>
          </a:lstStyle>
          <a:p>
            <a:pPr>
              <a:defRPr/>
            </a:pPr>
            <a:fld id="{7EC8AFD7-58B7-4D4F-84B0-658BD2B813AB}" type="slidenum">
              <a:rPr lang="en-US"/>
              <a:pPr>
                <a:defRPr/>
              </a:pPr>
              <a:t>‹#›</a:t>
            </a:fld>
            <a:endParaRPr lang="en-US"/>
          </a:p>
        </p:txBody>
      </p:sp>
    </p:spTree>
    <p:extLst>
      <p:ext uri="{BB962C8B-B14F-4D97-AF65-F5344CB8AC3E}">
        <p14:creationId xmlns:p14="http://schemas.microsoft.com/office/powerpoint/2010/main" val="320430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Content Placeholder 2"/>
          <p:cNvSpPr>
            <a:spLocks noGrp="1"/>
          </p:cNvSpPr>
          <p:nvPr>
            <p:ph sz="half" idx="1"/>
          </p:nvPr>
        </p:nvSpPr>
        <p:spPr>
          <a:xfrm>
            <a:off x="609600" y="990600"/>
            <a:ext cx="5384800" cy="5135563"/>
          </a:xfrm>
          <a:prstGeom prst="rect">
            <a:avLst/>
          </a:prstGeom>
        </p:spPr>
        <p:txBody>
          <a:bodyPr/>
          <a:lstStyle>
            <a:lvl1pPr marL="344488" indent="-344488">
              <a:buFont typeface="Wingdings" panose="05000000000000000000" pitchFamily="2" charset="2"/>
              <a:buChar char="ª"/>
              <a:tabLst/>
              <a:defRPr sz="2400" b="0"/>
            </a:lvl1pPr>
            <a:lvl2pPr marL="568325" indent="-222250">
              <a:buSzPct val="80000"/>
              <a:buFont typeface="Wingdings" panose="05000000000000000000" pitchFamily="2" charset="2"/>
              <a:buChar char="u"/>
              <a:defRPr sz="2200" b="0"/>
            </a:lvl2pPr>
            <a:lvl3pPr marL="914400" indent="-231775">
              <a:buSzPct val="100000"/>
              <a:buFont typeface="Wingdings 2" panose="05020102010507070707" pitchFamily="18" charset="2"/>
              <a:buChar char="ö"/>
              <a:defRPr sz="2000" b="0"/>
            </a:lvl3pPr>
            <a:lvl4pPr marL="1260475" indent="-231775">
              <a:buSzPct val="100000"/>
              <a:buFont typeface="Wingdings" panose="05000000000000000000" pitchFamily="2" charset="2"/>
              <a:buChar char="t"/>
              <a:defRPr sz="1800" b="0"/>
            </a:lvl4pPr>
            <a:lvl5pPr marL="1597025" indent="-220663">
              <a:buFont typeface="Wingdings 2" panose="05020102010507070707" pitchFamily="18" charset="2"/>
              <a:buChar char="ç"/>
              <a:defRPr sz="16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990600"/>
            <a:ext cx="5384800" cy="5135563"/>
          </a:xfrm>
          <a:prstGeom prst="rect">
            <a:avLst/>
          </a:prstGeom>
        </p:spPr>
        <p:txBody>
          <a:bodyPr/>
          <a:lstStyle>
            <a:lvl1pPr marL="230188" marR="0" indent="-230188" algn="l" defTabSz="914400" rtl="0" eaLnBrk="1" fontAlgn="base" latinLnBrk="0" hangingPunct="1">
              <a:lnSpc>
                <a:spcPct val="80000"/>
              </a:lnSpc>
              <a:spcBef>
                <a:spcPct val="10000"/>
              </a:spcBef>
              <a:spcAft>
                <a:spcPct val="10000"/>
              </a:spcAft>
              <a:buClrTx/>
              <a:buSzPct val="125000"/>
              <a:buFont typeface="Wingdings" panose="05000000000000000000" pitchFamily="2" charset="2"/>
              <a:buChar char="ª"/>
              <a:tabLst/>
              <a:defRPr lang="en-US" sz="2400" b="0" noProof="0" dirty="0" smtClean="0">
                <a:solidFill>
                  <a:schemeClr val="tx1"/>
                </a:solidFill>
                <a:latin typeface="+mn-lt"/>
                <a:ea typeface="+mn-ea"/>
                <a:cs typeface="+mn-cs"/>
              </a:defRPr>
            </a:lvl1pPr>
            <a:lvl2pPr marL="568325" marR="0" indent="-222250" algn="l" defTabSz="914400" rtl="0" eaLnBrk="1" fontAlgn="base" latinLnBrk="0" hangingPunct="1">
              <a:lnSpc>
                <a:spcPct val="80000"/>
              </a:lnSpc>
              <a:spcBef>
                <a:spcPct val="10000"/>
              </a:spcBef>
              <a:spcAft>
                <a:spcPct val="10000"/>
              </a:spcAft>
              <a:buClrTx/>
              <a:buSzPct val="80000"/>
              <a:buFont typeface="Wingdings" panose="05000000000000000000" pitchFamily="2" charset="2"/>
              <a:buChar char="u"/>
              <a:tabLst/>
              <a:defRPr lang="en-US" sz="2200" b="0" noProof="0" dirty="0" smtClean="0">
                <a:solidFill>
                  <a:schemeClr val="tx1"/>
                </a:solidFill>
                <a:latin typeface="+mn-lt"/>
                <a:ea typeface="+mn-ea"/>
                <a:cs typeface="+mn-cs"/>
              </a:defRPr>
            </a:lvl2pPr>
            <a:lvl3pPr marL="914400" marR="0" indent="-231775" algn="l" defTabSz="914400" rtl="0" eaLnBrk="1" fontAlgn="base" latinLnBrk="0" hangingPunct="1">
              <a:lnSpc>
                <a:spcPct val="80000"/>
              </a:lnSpc>
              <a:spcBef>
                <a:spcPct val="10000"/>
              </a:spcBef>
              <a:spcAft>
                <a:spcPct val="10000"/>
              </a:spcAft>
              <a:buClrTx/>
              <a:buSzPct val="100000"/>
              <a:buFont typeface="Wingdings 2" panose="05020102010507070707" pitchFamily="18" charset="2"/>
              <a:buChar char="ö"/>
              <a:tabLst/>
              <a:defRPr lang="en-US" sz="2000" b="0" noProof="0" dirty="0" smtClean="0">
                <a:solidFill>
                  <a:schemeClr val="tx1"/>
                </a:solidFill>
                <a:latin typeface="+mn-lt"/>
                <a:ea typeface="+mn-ea"/>
                <a:cs typeface="+mn-cs"/>
              </a:defRPr>
            </a:lvl3pPr>
            <a:lvl4pPr marL="1260475" marR="0" indent="-231775" algn="l" defTabSz="914400" rtl="0" eaLnBrk="1" fontAlgn="base" latinLnBrk="0" hangingPunct="1">
              <a:lnSpc>
                <a:spcPct val="80000"/>
              </a:lnSpc>
              <a:spcBef>
                <a:spcPct val="10000"/>
              </a:spcBef>
              <a:spcAft>
                <a:spcPct val="10000"/>
              </a:spcAft>
              <a:buClrTx/>
              <a:buSzPct val="100000"/>
              <a:buFont typeface="Wingdings" panose="05000000000000000000" pitchFamily="2" charset="2"/>
              <a:buChar char="t"/>
              <a:tabLst/>
              <a:defRPr lang="en-US" sz="1800" b="0" noProof="0" dirty="0" smtClean="0">
                <a:solidFill>
                  <a:schemeClr val="tx1"/>
                </a:solidFill>
                <a:latin typeface="+mn-lt"/>
                <a:ea typeface="+mn-ea"/>
                <a:cs typeface="+mn-cs"/>
              </a:defRPr>
            </a:lvl4pPr>
            <a:lvl5pPr marL="1597025" marR="0" indent="-220663" algn="l" defTabSz="914400" rtl="0" eaLnBrk="1" fontAlgn="base" latinLnBrk="0" hangingPunct="1">
              <a:lnSpc>
                <a:spcPct val="80000"/>
              </a:lnSpc>
              <a:spcBef>
                <a:spcPct val="10000"/>
              </a:spcBef>
              <a:spcAft>
                <a:spcPct val="10000"/>
              </a:spcAft>
              <a:buClrTx/>
              <a:buSzPct val="125000"/>
              <a:buFont typeface="Wingdings 2" panose="05020102010507070707" pitchFamily="18" charset="2"/>
              <a:buChar char="ç"/>
              <a:tabLst/>
              <a:defRPr lang="en-US" sz="1600" b="0" noProof="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2024"/>
          <p:cNvSpPr>
            <a:spLocks noGrp="1" noChangeArrowheads="1"/>
          </p:cNvSpPr>
          <p:nvPr>
            <p:ph type="sldNum" sz="quarter" idx="10"/>
          </p:nvPr>
        </p:nvSpPr>
        <p:spPr>
          <a:ln/>
        </p:spPr>
        <p:txBody>
          <a:bodyPr/>
          <a:lstStyle>
            <a:lvl1pPr>
              <a:defRPr/>
            </a:lvl1pPr>
          </a:lstStyle>
          <a:p>
            <a:pPr>
              <a:defRPr/>
            </a:pPr>
            <a:fld id="{D4E576D9-0004-4B5A-A8BD-A069E646B4BA}" type="slidenum">
              <a:rPr lang="en-US"/>
              <a:pPr>
                <a:defRPr/>
              </a:pPr>
              <a:t>‹#›</a:t>
            </a:fld>
            <a:endParaRPr lang="en-US"/>
          </a:p>
        </p:txBody>
      </p:sp>
    </p:spTree>
    <p:extLst>
      <p:ext uri="{BB962C8B-B14F-4D97-AF65-F5344CB8AC3E}">
        <p14:creationId xmlns:p14="http://schemas.microsoft.com/office/powerpoint/2010/main" val="63886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Rectangle 2024"/>
          <p:cNvSpPr>
            <a:spLocks noGrp="1" noChangeArrowheads="1"/>
          </p:cNvSpPr>
          <p:nvPr>
            <p:ph type="sldNum" sz="quarter" idx="10"/>
          </p:nvPr>
        </p:nvSpPr>
        <p:spPr>
          <a:ln/>
        </p:spPr>
        <p:txBody>
          <a:bodyPr/>
          <a:lstStyle>
            <a:lvl1pPr>
              <a:defRPr/>
            </a:lvl1pPr>
          </a:lstStyle>
          <a:p>
            <a:pPr>
              <a:defRPr/>
            </a:pPr>
            <a:fld id="{ACE373CD-B7F0-4829-852E-34755187BF56}" type="slidenum">
              <a:rPr lang="en-US"/>
              <a:pPr>
                <a:defRPr/>
              </a:pPr>
              <a:t>‹#›</a:t>
            </a:fld>
            <a:endParaRPr lang="en-US"/>
          </a:p>
        </p:txBody>
      </p:sp>
      <p:sp>
        <p:nvSpPr>
          <p:cNvPr id="8" name="Content Placeholder 2"/>
          <p:cNvSpPr>
            <a:spLocks noGrp="1"/>
          </p:cNvSpPr>
          <p:nvPr>
            <p:ph sz="half" idx="11"/>
          </p:nvPr>
        </p:nvSpPr>
        <p:spPr>
          <a:xfrm>
            <a:off x="609600" y="2216361"/>
            <a:ext cx="5384800" cy="3909803"/>
          </a:xfrm>
          <a:prstGeom prst="rect">
            <a:avLst/>
          </a:prstGeom>
        </p:spPr>
        <p:txBody>
          <a:bodyPr/>
          <a:lstStyle>
            <a:lvl1pPr marL="344488" indent="-344488">
              <a:buFont typeface="Wingdings" panose="05000000000000000000" pitchFamily="2" charset="2"/>
              <a:buChar char="ª"/>
              <a:tabLst/>
              <a:defRPr sz="2400" b="0"/>
            </a:lvl1pPr>
            <a:lvl2pPr marL="568325" indent="-222250">
              <a:buSzPct val="80000"/>
              <a:buFont typeface="Wingdings" panose="05000000000000000000" pitchFamily="2" charset="2"/>
              <a:buChar char="u"/>
              <a:defRPr sz="2200" b="0"/>
            </a:lvl2pPr>
            <a:lvl3pPr marL="914400" indent="-231775">
              <a:buSzPct val="100000"/>
              <a:buFont typeface="Wingdings 2" panose="05020102010507070707" pitchFamily="18" charset="2"/>
              <a:buChar char="ö"/>
              <a:defRPr sz="2000" b="0"/>
            </a:lvl3pPr>
            <a:lvl4pPr marL="1260475" indent="-231775">
              <a:buSzPct val="100000"/>
              <a:buFont typeface="Wingdings" panose="05000000000000000000" pitchFamily="2" charset="2"/>
              <a:buChar char="t"/>
              <a:defRPr sz="1800" b="0"/>
            </a:lvl4pPr>
            <a:lvl5pPr marL="1597025" indent="-220663">
              <a:buFont typeface="Wingdings 2" panose="05020102010507070707" pitchFamily="18" charset="2"/>
              <a:buChar char="ç"/>
              <a:defRPr sz="16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2"/>
          </p:nvPr>
        </p:nvSpPr>
        <p:spPr>
          <a:xfrm>
            <a:off x="6196927" y="2216360"/>
            <a:ext cx="5384800" cy="3915858"/>
          </a:xfrm>
          <a:prstGeom prst="rect">
            <a:avLst/>
          </a:prstGeom>
        </p:spPr>
        <p:txBody>
          <a:bodyPr/>
          <a:lstStyle>
            <a:lvl1pPr marL="344488" indent="-344488">
              <a:buFont typeface="Wingdings" panose="05000000000000000000" pitchFamily="2" charset="2"/>
              <a:buChar char="ª"/>
              <a:tabLst/>
              <a:defRPr sz="2400" b="0"/>
            </a:lvl1pPr>
            <a:lvl2pPr marL="568325" indent="-222250">
              <a:buSzPct val="80000"/>
              <a:buFont typeface="Wingdings" panose="05000000000000000000" pitchFamily="2" charset="2"/>
              <a:buChar char="u"/>
              <a:defRPr sz="2200" b="0"/>
            </a:lvl2pPr>
            <a:lvl3pPr marL="914400" indent="-231775">
              <a:buSzPct val="100000"/>
              <a:buFont typeface="Wingdings 2" panose="05020102010507070707" pitchFamily="18" charset="2"/>
              <a:buChar char="ö"/>
              <a:defRPr sz="2000" b="0"/>
            </a:lvl3pPr>
            <a:lvl4pPr marL="1260475" indent="-231775">
              <a:buSzPct val="100000"/>
              <a:buFont typeface="Wingdings" panose="05000000000000000000" pitchFamily="2" charset="2"/>
              <a:buChar char="t"/>
              <a:defRPr sz="1800" b="0"/>
            </a:lvl4pPr>
            <a:lvl5pPr marL="1597025" indent="-220663">
              <a:buFont typeface="Wingdings 2" panose="05020102010507070707" pitchFamily="18" charset="2"/>
              <a:buChar char="ç"/>
              <a:defRPr sz="16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199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lgn="l">
              <a:defRPr>
                <a:solidFill>
                  <a:schemeClr val="accent1">
                    <a:lumMod val="50000"/>
                  </a:schemeClr>
                </a:solidFill>
              </a:defRPr>
            </a:lvl1pPr>
          </a:lstStyle>
          <a:p>
            <a:r>
              <a:rPr lang="en-US"/>
              <a:t>Click to edit Master title style</a:t>
            </a:r>
          </a:p>
        </p:txBody>
      </p:sp>
      <p:sp>
        <p:nvSpPr>
          <p:cNvPr id="3" name="Rectangle 2024"/>
          <p:cNvSpPr>
            <a:spLocks noGrp="1" noChangeArrowheads="1"/>
          </p:cNvSpPr>
          <p:nvPr>
            <p:ph type="sldNum" sz="quarter" idx="10"/>
          </p:nvPr>
        </p:nvSpPr>
        <p:spPr>
          <a:ln/>
        </p:spPr>
        <p:txBody>
          <a:bodyPr/>
          <a:lstStyle>
            <a:lvl1pPr>
              <a:defRPr/>
            </a:lvl1pPr>
          </a:lstStyle>
          <a:p>
            <a:pPr>
              <a:defRPr/>
            </a:pPr>
            <a:fld id="{C246DBB5-1FC3-4A7F-A21A-11B4D61A50B2}" type="slidenum">
              <a:rPr lang="en-US"/>
              <a:pPr>
                <a:defRPr/>
              </a:pPr>
              <a:t>‹#›</a:t>
            </a:fld>
            <a:endParaRPr lang="en-US"/>
          </a:p>
        </p:txBody>
      </p:sp>
    </p:spTree>
    <p:extLst>
      <p:ext uri="{BB962C8B-B14F-4D97-AF65-F5344CB8AC3E}">
        <p14:creationId xmlns:p14="http://schemas.microsoft.com/office/powerpoint/2010/main" val="100250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24"/>
          <p:cNvSpPr>
            <a:spLocks noGrp="1" noChangeArrowheads="1"/>
          </p:cNvSpPr>
          <p:nvPr>
            <p:ph type="sldNum" sz="quarter" idx="10"/>
          </p:nvPr>
        </p:nvSpPr>
        <p:spPr>
          <a:ln/>
        </p:spPr>
        <p:txBody>
          <a:bodyPr/>
          <a:lstStyle>
            <a:lvl1pPr>
              <a:defRPr/>
            </a:lvl1pPr>
          </a:lstStyle>
          <a:p>
            <a:pPr>
              <a:defRPr/>
            </a:pPr>
            <a:fld id="{59CC76ED-7C72-4A30-9F26-0B1FC0B42FF0}" type="slidenum">
              <a:rPr lang="en-US"/>
              <a:pPr>
                <a:defRPr/>
              </a:pPr>
              <a:t>‹#›</a:t>
            </a:fld>
            <a:endParaRPr lang="en-US"/>
          </a:p>
        </p:txBody>
      </p:sp>
    </p:spTree>
    <p:extLst>
      <p:ext uri="{BB962C8B-B14F-4D97-AF65-F5344CB8AC3E}">
        <p14:creationId xmlns:p14="http://schemas.microsoft.com/office/powerpoint/2010/main" val="304987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24"/>
          <p:cNvSpPr>
            <a:spLocks noGrp="1" noChangeArrowheads="1"/>
          </p:cNvSpPr>
          <p:nvPr>
            <p:ph type="sldNum" sz="quarter" idx="10"/>
          </p:nvPr>
        </p:nvSpPr>
        <p:spPr>
          <a:ln/>
        </p:spPr>
        <p:txBody>
          <a:bodyPr/>
          <a:lstStyle>
            <a:lvl1pPr>
              <a:defRPr/>
            </a:lvl1pPr>
          </a:lstStyle>
          <a:p>
            <a:pPr>
              <a:defRPr/>
            </a:pPr>
            <a:fld id="{C43AD80D-2630-472C-93E3-0344B44A6761}" type="slidenum">
              <a:rPr lang="en-US"/>
              <a:pPr>
                <a:defRPr/>
              </a:pPr>
              <a:t>‹#›</a:t>
            </a:fld>
            <a:endParaRPr lang="en-US"/>
          </a:p>
        </p:txBody>
      </p:sp>
      <p:sp>
        <p:nvSpPr>
          <p:cNvPr id="6" name="Content Placeholder 2"/>
          <p:cNvSpPr>
            <a:spLocks noGrp="1"/>
          </p:cNvSpPr>
          <p:nvPr>
            <p:ph sz="half" idx="1"/>
          </p:nvPr>
        </p:nvSpPr>
        <p:spPr>
          <a:xfrm>
            <a:off x="4771836" y="990600"/>
            <a:ext cx="6906781" cy="5135563"/>
          </a:xfrm>
          <a:prstGeom prst="rect">
            <a:avLst/>
          </a:prstGeom>
        </p:spPr>
        <p:txBody>
          <a:bodyPr/>
          <a:lstStyle>
            <a:lvl1pPr marL="344488" indent="-344488">
              <a:buFont typeface="Wingdings" panose="05000000000000000000" pitchFamily="2" charset="2"/>
              <a:buChar char="ª"/>
              <a:tabLst/>
              <a:defRPr sz="2400" b="0"/>
            </a:lvl1pPr>
            <a:lvl2pPr marL="568325" indent="-222250">
              <a:buSzPct val="80000"/>
              <a:buFont typeface="Wingdings" panose="05000000000000000000" pitchFamily="2" charset="2"/>
              <a:buChar char="u"/>
              <a:defRPr sz="2200" b="0"/>
            </a:lvl2pPr>
            <a:lvl3pPr marL="914400" indent="-231775">
              <a:buSzPct val="100000"/>
              <a:buFont typeface="Wingdings 2" panose="05020102010507070707" pitchFamily="18" charset="2"/>
              <a:buChar char="ö"/>
              <a:defRPr sz="2000" b="0"/>
            </a:lvl3pPr>
            <a:lvl4pPr marL="1260475" indent="-231775">
              <a:buSzPct val="100000"/>
              <a:buFont typeface="Wingdings" panose="05000000000000000000" pitchFamily="2" charset="2"/>
              <a:buChar char="t"/>
              <a:defRPr sz="1800" b="0"/>
            </a:lvl4pPr>
            <a:lvl5pPr marL="1597025" indent="-220663">
              <a:buFont typeface="Wingdings 2" panose="05020102010507070707" pitchFamily="18" charset="2"/>
              <a:buChar char="ç"/>
              <a:defRPr sz="16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46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24"/>
          <p:cNvSpPr>
            <a:spLocks noGrp="1" noChangeArrowheads="1"/>
          </p:cNvSpPr>
          <p:nvPr>
            <p:ph type="sldNum" sz="quarter" idx="10"/>
          </p:nvPr>
        </p:nvSpPr>
        <p:spPr>
          <a:ln/>
        </p:spPr>
        <p:txBody>
          <a:bodyPr/>
          <a:lstStyle>
            <a:lvl1pPr>
              <a:defRPr/>
            </a:lvl1pPr>
          </a:lstStyle>
          <a:p>
            <a:pPr>
              <a:defRPr/>
            </a:pPr>
            <a:fld id="{74FAA9AD-347D-421A-BAF4-BB0A9EA8B2F5}" type="slidenum">
              <a:rPr lang="en-US"/>
              <a:pPr>
                <a:defRPr/>
              </a:pPr>
              <a:t>‹#›</a:t>
            </a:fld>
            <a:endParaRPr lang="en-US"/>
          </a:p>
        </p:txBody>
      </p:sp>
    </p:spTree>
    <p:extLst>
      <p:ext uri="{BB962C8B-B14F-4D97-AF65-F5344CB8AC3E}">
        <p14:creationId xmlns:p14="http://schemas.microsoft.com/office/powerpoint/2010/main" val="406758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0648" name="Rectangle 2024"/>
          <p:cNvSpPr>
            <a:spLocks noGrp="1" noChangeArrowheads="1"/>
          </p:cNvSpPr>
          <p:nvPr>
            <p:ph type="sldNum" sz="quarter" idx="4"/>
          </p:nvPr>
        </p:nvSpPr>
        <p:spPr bwMode="auto">
          <a:xfrm>
            <a:off x="9042400" y="6473826"/>
            <a:ext cx="28448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531F4F6-67AC-4E70-9FDD-B4038FE54F88}" type="slidenum">
              <a:rPr lang="en-US"/>
              <a:pPr>
                <a:defRPr/>
              </a:pPr>
              <a:t>‹#›</a:t>
            </a:fld>
            <a:endParaRPr lang="en-US"/>
          </a:p>
        </p:txBody>
      </p:sp>
    </p:spTree>
    <p:extLst>
      <p:ext uri="{BB962C8B-B14F-4D97-AF65-F5344CB8AC3E}">
        <p14:creationId xmlns:p14="http://schemas.microsoft.com/office/powerpoint/2010/main" val="2993585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lnSpc>
          <a:spcPct val="90000"/>
        </a:lnSpc>
        <a:spcBef>
          <a:spcPct val="0"/>
        </a:spcBef>
        <a:spcAft>
          <a:spcPct val="0"/>
        </a:spcAft>
        <a:defRPr sz="2500" b="1">
          <a:solidFill>
            <a:schemeClr val="hlink"/>
          </a:solidFill>
          <a:latin typeface="+mj-lt"/>
          <a:ea typeface="+mj-ea"/>
          <a:cs typeface="+mj-cs"/>
        </a:defRPr>
      </a:lvl1pPr>
      <a:lvl2pPr algn="ctr" rtl="0" eaLnBrk="1" fontAlgn="base" hangingPunct="1">
        <a:lnSpc>
          <a:spcPct val="90000"/>
        </a:lnSpc>
        <a:spcBef>
          <a:spcPct val="0"/>
        </a:spcBef>
        <a:spcAft>
          <a:spcPct val="0"/>
        </a:spcAft>
        <a:defRPr sz="2500" b="1">
          <a:solidFill>
            <a:schemeClr val="hlink"/>
          </a:solidFill>
          <a:latin typeface="Arial" charset="0"/>
        </a:defRPr>
      </a:lvl2pPr>
      <a:lvl3pPr algn="ctr" rtl="0" eaLnBrk="1" fontAlgn="base" hangingPunct="1">
        <a:lnSpc>
          <a:spcPct val="90000"/>
        </a:lnSpc>
        <a:spcBef>
          <a:spcPct val="0"/>
        </a:spcBef>
        <a:spcAft>
          <a:spcPct val="0"/>
        </a:spcAft>
        <a:defRPr sz="2500" b="1">
          <a:solidFill>
            <a:schemeClr val="hlink"/>
          </a:solidFill>
          <a:latin typeface="Arial" charset="0"/>
        </a:defRPr>
      </a:lvl3pPr>
      <a:lvl4pPr algn="ctr" rtl="0" eaLnBrk="1" fontAlgn="base" hangingPunct="1">
        <a:lnSpc>
          <a:spcPct val="90000"/>
        </a:lnSpc>
        <a:spcBef>
          <a:spcPct val="0"/>
        </a:spcBef>
        <a:spcAft>
          <a:spcPct val="0"/>
        </a:spcAft>
        <a:defRPr sz="2500" b="1">
          <a:solidFill>
            <a:schemeClr val="hlink"/>
          </a:solidFill>
          <a:latin typeface="Arial" charset="0"/>
        </a:defRPr>
      </a:lvl4pPr>
      <a:lvl5pPr algn="ctr" rtl="0" eaLnBrk="1" fontAlgn="base" hangingPunct="1">
        <a:lnSpc>
          <a:spcPct val="90000"/>
        </a:lnSpc>
        <a:spcBef>
          <a:spcPct val="0"/>
        </a:spcBef>
        <a:spcAft>
          <a:spcPct val="0"/>
        </a:spcAft>
        <a:defRPr sz="2500" b="1">
          <a:solidFill>
            <a:schemeClr val="hlink"/>
          </a:solidFill>
          <a:latin typeface="Arial" charset="0"/>
        </a:defRPr>
      </a:lvl5pPr>
      <a:lvl6pPr marL="457200" algn="ctr" rtl="0" eaLnBrk="1" fontAlgn="base" hangingPunct="1">
        <a:lnSpc>
          <a:spcPct val="90000"/>
        </a:lnSpc>
        <a:spcBef>
          <a:spcPct val="0"/>
        </a:spcBef>
        <a:spcAft>
          <a:spcPct val="0"/>
        </a:spcAft>
        <a:defRPr sz="2500" b="1">
          <a:solidFill>
            <a:schemeClr val="hlink"/>
          </a:solidFill>
          <a:latin typeface="Arial" charset="0"/>
        </a:defRPr>
      </a:lvl6pPr>
      <a:lvl7pPr marL="914400" algn="ctr" rtl="0" eaLnBrk="1" fontAlgn="base" hangingPunct="1">
        <a:lnSpc>
          <a:spcPct val="90000"/>
        </a:lnSpc>
        <a:spcBef>
          <a:spcPct val="0"/>
        </a:spcBef>
        <a:spcAft>
          <a:spcPct val="0"/>
        </a:spcAft>
        <a:defRPr sz="2500" b="1">
          <a:solidFill>
            <a:schemeClr val="hlink"/>
          </a:solidFill>
          <a:latin typeface="Arial" charset="0"/>
        </a:defRPr>
      </a:lvl7pPr>
      <a:lvl8pPr marL="1371600" algn="ctr" rtl="0" eaLnBrk="1" fontAlgn="base" hangingPunct="1">
        <a:lnSpc>
          <a:spcPct val="90000"/>
        </a:lnSpc>
        <a:spcBef>
          <a:spcPct val="0"/>
        </a:spcBef>
        <a:spcAft>
          <a:spcPct val="0"/>
        </a:spcAft>
        <a:defRPr sz="2500" b="1">
          <a:solidFill>
            <a:schemeClr val="hlink"/>
          </a:solidFill>
          <a:latin typeface="Arial" charset="0"/>
        </a:defRPr>
      </a:lvl8pPr>
      <a:lvl9pPr marL="1828800" algn="ctr" rtl="0" eaLnBrk="1" fontAlgn="base" hangingPunct="1">
        <a:lnSpc>
          <a:spcPct val="90000"/>
        </a:lnSpc>
        <a:spcBef>
          <a:spcPct val="0"/>
        </a:spcBef>
        <a:spcAft>
          <a:spcPct val="0"/>
        </a:spcAft>
        <a:defRPr sz="2500" b="1">
          <a:solidFill>
            <a:schemeClr val="hlink"/>
          </a:solidFill>
          <a:latin typeface="Arial" charset="0"/>
        </a:defRPr>
      </a:lvl9pPr>
    </p:titleStyle>
    <p:bodyStyle>
      <a:lvl1pPr marL="230188" indent="-230188" algn="l" rtl="0" eaLnBrk="1" fontAlgn="base" hangingPunct="1">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1" fontAlgn="base" hangingPunct="1">
        <a:lnSpc>
          <a:spcPct val="80000"/>
        </a:lnSpc>
        <a:spcBef>
          <a:spcPct val="10000"/>
        </a:spcBef>
        <a:spcAft>
          <a:spcPct val="10000"/>
        </a:spcAft>
        <a:buSzPct val="125000"/>
        <a:buChar char="•"/>
        <a:defRPr sz="2200" b="1">
          <a:solidFill>
            <a:schemeClr val="tx1"/>
          </a:solidFill>
          <a:latin typeface="+mn-lt"/>
        </a:defRPr>
      </a:lvl2pPr>
      <a:lvl3pPr marL="914400" indent="-231775" algn="l" rtl="0" eaLnBrk="1" fontAlgn="base" hangingPunct="1">
        <a:lnSpc>
          <a:spcPct val="80000"/>
        </a:lnSpc>
        <a:spcBef>
          <a:spcPct val="10000"/>
        </a:spcBef>
        <a:spcAft>
          <a:spcPct val="10000"/>
        </a:spcAft>
        <a:buSzPct val="125000"/>
        <a:buChar char="-"/>
        <a:defRPr sz="2400" b="1">
          <a:solidFill>
            <a:schemeClr val="tx1"/>
          </a:solidFill>
          <a:latin typeface="+mn-lt"/>
        </a:defRPr>
      </a:lvl3pPr>
      <a:lvl4pPr marL="1260475" indent="-231775" algn="l" rtl="0" eaLnBrk="1" fontAlgn="base" hangingPunct="1">
        <a:lnSpc>
          <a:spcPct val="80000"/>
        </a:lnSpc>
        <a:spcBef>
          <a:spcPct val="10000"/>
        </a:spcBef>
        <a:spcAft>
          <a:spcPct val="10000"/>
        </a:spcAft>
        <a:buSzPct val="125000"/>
        <a:buChar char="-"/>
        <a:defRPr sz="2000" b="1">
          <a:solidFill>
            <a:schemeClr val="tx1"/>
          </a:solidFill>
          <a:latin typeface="+mn-lt"/>
        </a:defRPr>
      </a:lvl4pPr>
      <a:lvl5pPr marL="1597025" indent="-220663" algn="l" rtl="0" eaLnBrk="1" fontAlgn="base" hangingPunct="1">
        <a:lnSpc>
          <a:spcPct val="80000"/>
        </a:lnSpc>
        <a:spcBef>
          <a:spcPct val="10000"/>
        </a:spcBef>
        <a:spcAft>
          <a:spcPct val="10000"/>
        </a:spcAft>
        <a:buSzPct val="125000"/>
        <a:buChar char="•"/>
        <a:defRPr sz="2000" b="1">
          <a:solidFill>
            <a:schemeClr val="tx1"/>
          </a:solidFill>
          <a:latin typeface="+mn-lt"/>
        </a:defRPr>
      </a:lvl5pPr>
      <a:lvl6pPr marL="2054225" indent="-220663" algn="l" rtl="0" eaLnBrk="1" fontAlgn="base" hangingPunct="1">
        <a:lnSpc>
          <a:spcPct val="80000"/>
        </a:lnSpc>
        <a:spcBef>
          <a:spcPct val="10000"/>
        </a:spcBef>
        <a:spcAft>
          <a:spcPct val="10000"/>
        </a:spcAft>
        <a:buSzPct val="125000"/>
        <a:buChar char="•"/>
        <a:defRPr b="1">
          <a:solidFill>
            <a:schemeClr val="tx1"/>
          </a:solidFill>
          <a:latin typeface="+mn-lt"/>
        </a:defRPr>
      </a:lvl6pPr>
      <a:lvl7pPr marL="2511425" indent="-220663" algn="l" rtl="0" eaLnBrk="1" fontAlgn="base" hangingPunct="1">
        <a:lnSpc>
          <a:spcPct val="80000"/>
        </a:lnSpc>
        <a:spcBef>
          <a:spcPct val="10000"/>
        </a:spcBef>
        <a:spcAft>
          <a:spcPct val="10000"/>
        </a:spcAft>
        <a:buSzPct val="125000"/>
        <a:buChar char="•"/>
        <a:defRPr b="1">
          <a:solidFill>
            <a:schemeClr val="tx1"/>
          </a:solidFill>
          <a:latin typeface="+mn-lt"/>
        </a:defRPr>
      </a:lvl7pPr>
      <a:lvl8pPr marL="2968625" indent="-220663" algn="l" rtl="0" eaLnBrk="1" fontAlgn="base" hangingPunct="1">
        <a:lnSpc>
          <a:spcPct val="80000"/>
        </a:lnSpc>
        <a:spcBef>
          <a:spcPct val="10000"/>
        </a:spcBef>
        <a:spcAft>
          <a:spcPct val="10000"/>
        </a:spcAft>
        <a:buSzPct val="125000"/>
        <a:buChar char="•"/>
        <a:defRPr b="1">
          <a:solidFill>
            <a:schemeClr val="tx1"/>
          </a:solidFill>
          <a:latin typeface="+mn-lt"/>
        </a:defRPr>
      </a:lvl8pPr>
      <a:lvl9pPr marL="3425825" indent="-220663" algn="l" rtl="0" eaLnBrk="1" fontAlgn="base" hangingPunct="1">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0B89-8A63-FDB6-5FC9-83CA98A0E1CD}"/>
              </a:ext>
            </a:extLst>
          </p:cNvPr>
          <p:cNvSpPr>
            <a:spLocks noGrp="1"/>
          </p:cNvSpPr>
          <p:nvPr>
            <p:ph type="title"/>
          </p:nvPr>
        </p:nvSpPr>
        <p:spPr/>
        <p:txBody>
          <a:bodyPr/>
          <a:lstStyle/>
          <a:p>
            <a:r>
              <a:rPr lang="en-GB" dirty="0"/>
              <a:t>Blue Book Figure 4:  Framework Adapter Stack</a:t>
            </a:r>
          </a:p>
        </p:txBody>
      </p:sp>
      <p:sp>
        <p:nvSpPr>
          <p:cNvPr id="3" name="Slide Number Placeholder 2">
            <a:extLst>
              <a:ext uri="{FF2B5EF4-FFF2-40B4-BE49-F238E27FC236}">
                <a16:creationId xmlns:a16="http://schemas.microsoft.com/office/drawing/2014/main" id="{EC1AD778-344E-0BF1-99B1-E8B362D327BE}"/>
              </a:ext>
            </a:extLst>
          </p:cNvPr>
          <p:cNvSpPr>
            <a:spLocks noGrp="1"/>
          </p:cNvSpPr>
          <p:nvPr>
            <p:ph type="sldNum" sz="quarter" idx="10"/>
          </p:nvPr>
        </p:nvSpPr>
        <p:spPr/>
        <p:txBody>
          <a:bodyPr/>
          <a:lstStyle/>
          <a:p>
            <a:pPr>
              <a:defRPr/>
            </a:pPr>
            <a:fld id="{C246DBB5-1FC3-4A7F-A21A-11B4D61A50B2}" type="slidenum">
              <a:rPr lang="en-US" smtClean="0"/>
              <a:pPr>
                <a:defRPr/>
              </a:pPr>
              <a:t>1</a:t>
            </a:fld>
            <a:endParaRPr lang="en-US" dirty="0"/>
          </a:p>
        </p:txBody>
      </p:sp>
      <p:sp>
        <p:nvSpPr>
          <p:cNvPr id="4" name="Rectangle 3">
            <a:extLst>
              <a:ext uri="{FF2B5EF4-FFF2-40B4-BE49-F238E27FC236}">
                <a16:creationId xmlns:a16="http://schemas.microsoft.com/office/drawing/2014/main" id="{46E7A5F2-0D39-92DD-1FB7-C23E20799177}"/>
              </a:ext>
            </a:extLst>
          </p:cNvPr>
          <p:cNvSpPr/>
          <p:nvPr/>
        </p:nvSpPr>
        <p:spPr bwMode="auto">
          <a:xfrm>
            <a:off x="1064673" y="724149"/>
            <a:ext cx="2640566" cy="70286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t>Consumer/Producer S/W</a:t>
            </a:r>
            <a:endParaRPr kumimoji="0" lang="en-GB" sz="1600" b="0" i="0" u="none" strike="noStrike" cap="none" normalizeH="0" baseline="0" dirty="0">
              <a:ln>
                <a:noFill/>
              </a:ln>
              <a:solidFill>
                <a:schemeClr val="tx1"/>
              </a:solidFill>
              <a:effectLst/>
            </a:endParaRPr>
          </a:p>
        </p:txBody>
      </p:sp>
      <p:sp>
        <p:nvSpPr>
          <p:cNvPr id="5" name="Rectangle 4">
            <a:extLst>
              <a:ext uri="{FF2B5EF4-FFF2-40B4-BE49-F238E27FC236}">
                <a16:creationId xmlns:a16="http://schemas.microsoft.com/office/drawing/2014/main" id="{832F191A-A259-6A5C-14C3-34D13BA41014}"/>
              </a:ext>
            </a:extLst>
          </p:cNvPr>
          <p:cNvSpPr/>
          <p:nvPr/>
        </p:nvSpPr>
        <p:spPr bwMode="auto">
          <a:xfrm>
            <a:off x="1064674" y="1830919"/>
            <a:ext cx="2640565" cy="76961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User</a:t>
            </a:r>
            <a:r>
              <a:rPr lang="en-US" dirty="0">
                <a:solidFill>
                  <a:srgbClr val="FF0000"/>
                </a:solidFill>
              </a:rPr>
              <a:t> </a:t>
            </a:r>
            <a:r>
              <a:rPr lang="en-US" dirty="0"/>
              <a:t>Specific </a:t>
            </a:r>
          </a:p>
          <a:p>
            <a:pPr marL="0" marR="0" indent="0" algn="ctr" defTabSz="914400" rtl="0" eaLnBrk="0" fontAlgn="base" latinLnBrk="0" hangingPunct="0">
              <a:lnSpc>
                <a:spcPct val="100000"/>
              </a:lnSpc>
              <a:spcBef>
                <a:spcPct val="0"/>
              </a:spcBef>
              <a:spcAft>
                <a:spcPct val="0"/>
              </a:spcAft>
              <a:buClrTx/>
              <a:buSzTx/>
              <a:buFontTx/>
              <a:buNone/>
              <a:tabLst/>
            </a:pPr>
            <a:r>
              <a:rPr lang="en-US" dirty="0"/>
              <a:t>Adapter (USA)</a:t>
            </a:r>
            <a:endParaRPr kumimoji="0" lang="en-GB" b="0" i="0" u="none" strike="noStrike" cap="none" normalizeH="0" baseline="0" dirty="0">
              <a:ln>
                <a:noFill/>
              </a:ln>
              <a:solidFill>
                <a:schemeClr val="tx1"/>
              </a:solidFill>
              <a:effectLst/>
            </a:endParaRPr>
          </a:p>
        </p:txBody>
      </p:sp>
      <p:sp>
        <p:nvSpPr>
          <p:cNvPr id="9" name="Rectangle 8">
            <a:extLst>
              <a:ext uri="{FF2B5EF4-FFF2-40B4-BE49-F238E27FC236}">
                <a16:creationId xmlns:a16="http://schemas.microsoft.com/office/drawing/2014/main" id="{7F770913-E943-CE60-80B1-7A93D352CB3D}"/>
              </a:ext>
            </a:extLst>
          </p:cNvPr>
          <p:cNvSpPr/>
          <p:nvPr/>
        </p:nvSpPr>
        <p:spPr bwMode="auto">
          <a:xfrm>
            <a:off x="1064676" y="4765425"/>
            <a:ext cx="9637932" cy="466531"/>
          </a:xfrm>
          <a:prstGeom prst="rect">
            <a:avLst/>
          </a:prstGeom>
          <a:solidFill>
            <a:srgbClr val="FF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a:t>Communications </a:t>
            </a:r>
            <a:endParaRPr kumimoji="0" lang="en-GB" sz="2400" b="0" i="0" u="none" strike="noStrike" cap="none" normalizeH="0" baseline="0" dirty="0">
              <a:ln>
                <a:noFill/>
              </a:ln>
              <a:solidFill>
                <a:schemeClr val="tx1"/>
              </a:solidFill>
              <a:effectLst/>
            </a:endParaRPr>
          </a:p>
        </p:txBody>
      </p:sp>
      <p:sp>
        <p:nvSpPr>
          <p:cNvPr id="10" name="Arrow: U-Turn 9">
            <a:extLst>
              <a:ext uri="{FF2B5EF4-FFF2-40B4-BE49-F238E27FC236}">
                <a16:creationId xmlns:a16="http://schemas.microsoft.com/office/drawing/2014/main" id="{3F405830-1C16-4CC2-1E99-F416A02A626D}"/>
              </a:ext>
            </a:extLst>
          </p:cNvPr>
          <p:cNvSpPr/>
          <p:nvPr/>
        </p:nvSpPr>
        <p:spPr bwMode="auto">
          <a:xfrm rot="10800000">
            <a:off x="4179527" y="2261852"/>
            <a:ext cx="3408220" cy="2363589"/>
          </a:xfrm>
          <a:prstGeom prst="uturnArrow">
            <a:avLst>
              <a:gd name="adj1" fmla="val 12886"/>
              <a:gd name="adj2" fmla="val 14254"/>
              <a:gd name="adj3" fmla="val 18356"/>
              <a:gd name="adj4" fmla="val 43750"/>
              <a:gd name="adj5" fmla="val 100000"/>
            </a:avLst>
          </a:prstGeom>
          <a:solidFill>
            <a:srgbClr val="FFFFCC"/>
          </a:solidFill>
          <a:ln w="28575"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4" name="Arrow: U-Turn 23">
            <a:extLst>
              <a:ext uri="{FF2B5EF4-FFF2-40B4-BE49-F238E27FC236}">
                <a16:creationId xmlns:a16="http://schemas.microsoft.com/office/drawing/2014/main" id="{94A6EAA1-734A-CEBD-0242-FE777308BBDC}"/>
              </a:ext>
            </a:extLst>
          </p:cNvPr>
          <p:cNvSpPr/>
          <p:nvPr/>
        </p:nvSpPr>
        <p:spPr bwMode="auto">
          <a:xfrm rot="10800000" flipH="1">
            <a:off x="4991856" y="2261851"/>
            <a:ext cx="2152074" cy="1797698"/>
          </a:xfrm>
          <a:prstGeom prst="uturnArrow">
            <a:avLst>
              <a:gd name="adj1" fmla="val 18738"/>
              <a:gd name="adj2" fmla="val 21271"/>
              <a:gd name="adj3" fmla="val 20601"/>
              <a:gd name="adj4" fmla="val 43750"/>
              <a:gd name="adj5" fmla="val 100000"/>
            </a:avLst>
          </a:prstGeom>
          <a:solidFill>
            <a:srgbClr val="FFFFCC"/>
          </a:solidFill>
          <a:ln w="28575"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78B7800C-419E-5428-DD22-DE4272B681F5}"/>
              </a:ext>
            </a:extLst>
          </p:cNvPr>
          <p:cNvSpPr txBox="1"/>
          <p:nvPr/>
        </p:nvSpPr>
        <p:spPr bwMode="auto">
          <a:xfrm>
            <a:off x="5214935" y="1972667"/>
            <a:ext cx="1705916" cy="307777"/>
          </a:xfrm>
          <a:prstGeom prst="rect">
            <a:avLst/>
          </a:prstGeom>
          <a:noFill/>
          <a:ln w="12700">
            <a:noFill/>
            <a:miter lim="800000"/>
            <a:headEnd type="none" w="sm" len="sm"/>
            <a:tailEnd type="none" w="sm" len="sm"/>
          </a:ln>
        </p:spPr>
        <p:txBody>
          <a:bodyPr wrap="none" rtlCol="0" anchor="ctr">
            <a:spAutoFit/>
          </a:bodyPr>
          <a:lstStyle/>
          <a:p>
            <a:pPr algn="l"/>
            <a:r>
              <a:rPr lang="en-US" sz="1400" b="1" dirty="0">
                <a:solidFill>
                  <a:srgbClr val="0033CC"/>
                </a:solidFill>
                <a:latin typeface="Arial" charset="0"/>
              </a:rPr>
              <a:t>OAIS Info Objects</a:t>
            </a:r>
          </a:p>
        </p:txBody>
      </p:sp>
      <p:sp>
        <p:nvSpPr>
          <p:cNvPr id="25" name="TextBox 24">
            <a:extLst>
              <a:ext uri="{FF2B5EF4-FFF2-40B4-BE49-F238E27FC236}">
                <a16:creationId xmlns:a16="http://schemas.microsoft.com/office/drawing/2014/main" id="{10D5566F-FCA8-3F27-51B5-889FB35A68A5}"/>
              </a:ext>
            </a:extLst>
          </p:cNvPr>
          <p:cNvSpPr txBox="1"/>
          <p:nvPr/>
        </p:nvSpPr>
        <p:spPr bwMode="auto">
          <a:xfrm>
            <a:off x="5239775" y="3682353"/>
            <a:ext cx="1417376" cy="307777"/>
          </a:xfrm>
          <a:prstGeom prst="rect">
            <a:avLst/>
          </a:prstGeom>
          <a:noFill/>
          <a:ln w="12700">
            <a:noFill/>
            <a:miter lim="800000"/>
            <a:headEnd type="none" w="sm" len="sm"/>
            <a:tailEnd type="none" w="sm" len="sm"/>
          </a:ln>
        </p:spPr>
        <p:txBody>
          <a:bodyPr wrap="none" rtlCol="0">
            <a:spAutoFit/>
          </a:bodyPr>
          <a:lstStyle/>
          <a:p>
            <a:pPr algn="l"/>
            <a:r>
              <a:rPr lang="en-US" sz="1400" b="1" dirty="0">
                <a:solidFill>
                  <a:srgbClr val="0033CC"/>
                </a:solidFill>
                <a:latin typeface="Arial" charset="0"/>
              </a:rPr>
              <a:t>Archive Ingest</a:t>
            </a:r>
          </a:p>
        </p:txBody>
      </p:sp>
      <p:sp>
        <p:nvSpPr>
          <p:cNvPr id="26" name="TextBox 25">
            <a:extLst>
              <a:ext uri="{FF2B5EF4-FFF2-40B4-BE49-F238E27FC236}">
                <a16:creationId xmlns:a16="http://schemas.microsoft.com/office/drawing/2014/main" id="{A51AADA3-C1F3-C3F8-A600-AE2F68CDD4CF}"/>
              </a:ext>
            </a:extLst>
          </p:cNvPr>
          <p:cNvSpPr txBox="1"/>
          <p:nvPr/>
        </p:nvSpPr>
        <p:spPr bwMode="auto">
          <a:xfrm>
            <a:off x="5321656" y="4295876"/>
            <a:ext cx="1253613" cy="307777"/>
          </a:xfrm>
          <a:prstGeom prst="rect">
            <a:avLst/>
          </a:prstGeom>
          <a:noFill/>
          <a:ln w="12700">
            <a:noFill/>
            <a:miter lim="800000"/>
            <a:headEnd type="none" w="sm" len="sm"/>
            <a:tailEnd type="none" w="sm" len="sm"/>
          </a:ln>
        </p:spPr>
        <p:txBody>
          <a:bodyPr wrap="none" rtlCol="0">
            <a:spAutoFit/>
          </a:bodyPr>
          <a:lstStyle/>
          <a:p>
            <a:pPr algn="l"/>
            <a:r>
              <a:rPr lang="en-US" sz="1400" b="1" dirty="0">
                <a:solidFill>
                  <a:srgbClr val="0033CC"/>
                </a:solidFill>
                <a:latin typeface="Arial" charset="0"/>
              </a:rPr>
              <a:t>User Access</a:t>
            </a:r>
          </a:p>
        </p:txBody>
      </p:sp>
      <p:sp>
        <p:nvSpPr>
          <p:cNvPr id="28" name="Rectangle 27">
            <a:extLst>
              <a:ext uri="{FF2B5EF4-FFF2-40B4-BE49-F238E27FC236}">
                <a16:creationId xmlns:a16="http://schemas.microsoft.com/office/drawing/2014/main" id="{EC9B95E6-DE85-ABAF-7B10-41C88352F542}"/>
              </a:ext>
            </a:extLst>
          </p:cNvPr>
          <p:cNvSpPr/>
          <p:nvPr/>
        </p:nvSpPr>
        <p:spPr bwMode="auto">
          <a:xfrm>
            <a:off x="1064676" y="3740004"/>
            <a:ext cx="2640565" cy="102195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Generic Adapter I/F</a:t>
            </a:r>
            <a:endParaRPr kumimoji="0" lang="en-GB" b="0" i="0" u="none" strike="noStrike" cap="none" normalizeH="0" baseline="0" dirty="0">
              <a:ln>
                <a:noFill/>
              </a:ln>
              <a:solidFill>
                <a:schemeClr val="tx1"/>
              </a:solidFill>
              <a:effectLst/>
            </a:endParaRPr>
          </a:p>
        </p:txBody>
      </p:sp>
      <p:sp>
        <p:nvSpPr>
          <p:cNvPr id="8" name="Rectangle 7">
            <a:extLst>
              <a:ext uri="{FF2B5EF4-FFF2-40B4-BE49-F238E27FC236}">
                <a16:creationId xmlns:a16="http://schemas.microsoft.com/office/drawing/2014/main" id="{A26CDF34-9930-3F6C-9CB9-55661DB73F0F}"/>
              </a:ext>
            </a:extLst>
          </p:cNvPr>
          <p:cNvSpPr/>
          <p:nvPr/>
        </p:nvSpPr>
        <p:spPr bwMode="auto">
          <a:xfrm>
            <a:off x="1158971" y="4139835"/>
            <a:ext cx="2452447" cy="255815"/>
          </a:xfrm>
          <a:prstGeom prst="rect">
            <a:avLst/>
          </a:prstGeom>
          <a:solidFill>
            <a:srgbClr val="CCE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rPr>
              <a:t>Serialisation</a:t>
            </a:r>
            <a:r>
              <a:rPr kumimoji="0" lang="en-US" sz="1200" b="0" i="0" u="none" strike="noStrike" cap="none" normalizeH="0" baseline="0" dirty="0">
                <a:ln>
                  <a:noFill/>
                </a:ln>
                <a:solidFill>
                  <a:schemeClr val="tx1"/>
                </a:solidFill>
                <a:effectLst/>
              </a:rPr>
              <a:t> I/F (JSON, </a:t>
            </a:r>
            <a:r>
              <a:rPr kumimoji="0" lang="en-US" sz="1200" b="0" i="0" u="none" strike="noStrike" cap="none" normalizeH="0" baseline="0" dirty="0" err="1">
                <a:ln>
                  <a:noFill/>
                </a:ln>
                <a:solidFill>
                  <a:schemeClr val="tx1"/>
                </a:solidFill>
                <a:effectLst/>
              </a:rPr>
              <a:t>etc</a:t>
            </a:r>
            <a:r>
              <a:rPr kumimoji="0" lang="en-US" sz="1200" b="0" i="0" u="none" strike="noStrike" cap="none" normalizeH="0" baseline="0" dirty="0">
                <a:ln>
                  <a:noFill/>
                </a:ln>
                <a:solidFill>
                  <a:schemeClr val="tx1"/>
                </a:solidFill>
                <a:effectLst/>
              </a:rPr>
              <a:t>…)</a:t>
            </a:r>
            <a:endParaRPr kumimoji="0" lang="en-GB" sz="12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807085F2-86AE-1EEF-C74E-0366153303CF}"/>
              </a:ext>
            </a:extLst>
          </p:cNvPr>
          <p:cNvSpPr/>
          <p:nvPr/>
        </p:nvSpPr>
        <p:spPr bwMode="auto">
          <a:xfrm>
            <a:off x="1158971" y="4437214"/>
            <a:ext cx="2452447" cy="255815"/>
          </a:xfrm>
          <a:prstGeom prst="rect">
            <a:avLst/>
          </a:prstGeom>
          <a:solidFill>
            <a:srgbClr val="CCE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t>Protocol</a:t>
            </a:r>
            <a:r>
              <a:rPr kumimoji="0" lang="en-US" sz="1100" b="0" i="0" u="none" strike="noStrike" cap="none" normalizeH="0" baseline="0" dirty="0">
                <a:ln>
                  <a:noFill/>
                </a:ln>
                <a:solidFill>
                  <a:schemeClr val="tx1"/>
                </a:solidFill>
                <a:effectLst/>
              </a:rPr>
              <a:t> </a:t>
            </a:r>
            <a:r>
              <a:rPr lang="en-US" sz="1100" dirty="0"/>
              <a:t>I/F (HTTP/REST, </a:t>
            </a:r>
            <a:r>
              <a:rPr lang="en-US" sz="1100" dirty="0" err="1"/>
              <a:t>etc</a:t>
            </a:r>
            <a:r>
              <a:rPr lang="en-US" sz="1100" dirty="0"/>
              <a:t>…)</a:t>
            </a:r>
            <a:endParaRPr kumimoji="0" lang="en-GB" sz="11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36E9C273-F1B9-6168-0785-FA30272132C3}"/>
              </a:ext>
            </a:extLst>
          </p:cNvPr>
          <p:cNvSpPr/>
          <p:nvPr/>
        </p:nvSpPr>
        <p:spPr bwMode="auto">
          <a:xfrm>
            <a:off x="1064673" y="2580769"/>
            <a:ext cx="2640565" cy="41023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t>(User*) Specific Adapter I/F</a:t>
            </a:r>
            <a:endParaRPr kumimoji="0" lang="en-GB" sz="1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F6A81903-FBC4-F2C6-F4E9-805081C616CD}"/>
              </a:ext>
            </a:extLst>
          </p:cNvPr>
          <p:cNvSpPr/>
          <p:nvPr/>
        </p:nvSpPr>
        <p:spPr bwMode="auto">
          <a:xfrm>
            <a:off x="1064673" y="1417130"/>
            <a:ext cx="2640565" cy="41023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User-defined Interface</a:t>
            </a:r>
            <a:endParaRPr kumimoji="0" lang="en-GB"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BE3A0D81-CF90-5E28-AB33-68C171F71A8D}"/>
              </a:ext>
            </a:extLst>
          </p:cNvPr>
          <p:cNvSpPr/>
          <p:nvPr/>
        </p:nvSpPr>
        <p:spPr bwMode="auto">
          <a:xfrm>
            <a:off x="1064672" y="2971593"/>
            <a:ext cx="2640565" cy="76961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Generic Adapter (GA)</a:t>
            </a:r>
            <a:endParaRPr kumimoji="0" lang="en-GB" b="0" i="0" u="none" strike="noStrike" cap="none" normalizeH="0" baseline="0" dirty="0">
              <a:ln>
                <a:noFill/>
              </a:ln>
              <a:solidFill>
                <a:schemeClr val="tx1"/>
              </a:solidFill>
              <a:effectLst/>
            </a:endParaRPr>
          </a:p>
        </p:txBody>
      </p:sp>
      <p:sp>
        <p:nvSpPr>
          <p:cNvPr id="32" name="Rectangle 31">
            <a:extLst>
              <a:ext uri="{FF2B5EF4-FFF2-40B4-BE49-F238E27FC236}">
                <a16:creationId xmlns:a16="http://schemas.microsoft.com/office/drawing/2014/main" id="{DD3C2FD4-734A-1F23-59EE-4590C1C275EF}"/>
              </a:ext>
            </a:extLst>
          </p:cNvPr>
          <p:cNvSpPr/>
          <p:nvPr/>
        </p:nvSpPr>
        <p:spPr bwMode="auto">
          <a:xfrm>
            <a:off x="8062043" y="727611"/>
            <a:ext cx="2640566" cy="70286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t>Archive S/W</a:t>
            </a:r>
            <a:endParaRPr kumimoji="0" lang="en-GB" sz="1600" b="0" i="0" u="none" strike="noStrike" cap="none" normalizeH="0" baseline="0" dirty="0">
              <a:ln>
                <a:noFill/>
              </a:ln>
              <a:solidFill>
                <a:schemeClr val="tx1"/>
              </a:solidFill>
              <a:effectLst/>
            </a:endParaRPr>
          </a:p>
        </p:txBody>
      </p:sp>
      <p:sp>
        <p:nvSpPr>
          <p:cNvPr id="33" name="Rectangle 32">
            <a:extLst>
              <a:ext uri="{FF2B5EF4-FFF2-40B4-BE49-F238E27FC236}">
                <a16:creationId xmlns:a16="http://schemas.microsoft.com/office/drawing/2014/main" id="{27738E26-623A-F91D-17CA-454BD47F2AF8}"/>
              </a:ext>
            </a:extLst>
          </p:cNvPr>
          <p:cNvSpPr/>
          <p:nvPr/>
        </p:nvSpPr>
        <p:spPr bwMode="auto">
          <a:xfrm>
            <a:off x="8062044" y="1834381"/>
            <a:ext cx="2640565" cy="76961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Archive</a:t>
            </a:r>
            <a:r>
              <a:rPr lang="en-US" dirty="0">
                <a:solidFill>
                  <a:srgbClr val="FF0000"/>
                </a:solidFill>
              </a:rPr>
              <a:t> </a:t>
            </a:r>
            <a:r>
              <a:rPr lang="en-US" dirty="0"/>
              <a:t>Specific Adapter (ASA)</a:t>
            </a:r>
            <a:endParaRPr kumimoji="0" lang="en-GB" b="0" i="0" u="none" strike="noStrike" cap="none" normalizeH="0" baseline="0" dirty="0">
              <a:ln>
                <a:noFill/>
              </a:ln>
              <a:solidFill>
                <a:schemeClr val="tx1"/>
              </a:solidFill>
              <a:effectLst/>
            </a:endParaRPr>
          </a:p>
        </p:txBody>
      </p:sp>
      <p:sp>
        <p:nvSpPr>
          <p:cNvPr id="34" name="Rectangle 33">
            <a:extLst>
              <a:ext uri="{FF2B5EF4-FFF2-40B4-BE49-F238E27FC236}">
                <a16:creationId xmlns:a16="http://schemas.microsoft.com/office/drawing/2014/main" id="{5222A939-E2D8-E41B-F6E1-54C05F30ED35}"/>
              </a:ext>
            </a:extLst>
          </p:cNvPr>
          <p:cNvSpPr/>
          <p:nvPr/>
        </p:nvSpPr>
        <p:spPr bwMode="auto">
          <a:xfrm>
            <a:off x="8062046" y="3743466"/>
            <a:ext cx="2640565" cy="102195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rPr>
              <a:t>Generic Adapter I/F</a:t>
            </a:r>
          </a:p>
        </p:txBody>
      </p:sp>
      <p:sp>
        <p:nvSpPr>
          <p:cNvPr id="35" name="Rectangle 34">
            <a:extLst>
              <a:ext uri="{FF2B5EF4-FFF2-40B4-BE49-F238E27FC236}">
                <a16:creationId xmlns:a16="http://schemas.microsoft.com/office/drawing/2014/main" id="{95197892-B36D-063E-6A5B-A4DAD29D1B7A}"/>
              </a:ext>
            </a:extLst>
          </p:cNvPr>
          <p:cNvSpPr/>
          <p:nvPr/>
        </p:nvSpPr>
        <p:spPr bwMode="auto">
          <a:xfrm>
            <a:off x="8156341" y="4143297"/>
            <a:ext cx="2452447" cy="255815"/>
          </a:xfrm>
          <a:prstGeom prst="rect">
            <a:avLst/>
          </a:prstGeom>
          <a:solidFill>
            <a:srgbClr val="CCE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rPr>
              <a:t>Serialisation</a:t>
            </a:r>
            <a:r>
              <a:rPr kumimoji="0" lang="en-US" sz="1200" b="0" i="0" u="none" strike="noStrike" cap="none" normalizeH="0" baseline="0" dirty="0">
                <a:ln>
                  <a:noFill/>
                </a:ln>
                <a:solidFill>
                  <a:schemeClr val="tx1"/>
                </a:solidFill>
                <a:effectLst/>
              </a:rPr>
              <a:t> I/F (JSON, </a:t>
            </a:r>
            <a:r>
              <a:rPr kumimoji="0" lang="en-US" sz="1200" b="0" i="0" u="none" strike="noStrike" cap="none" normalizeH="0" baseline="0" dirty="0" err="1">
                <a:ln>
                  <a:noFill/>
                </a:ln>
                <a:solidFill>
                  <a:schemeClr val="tx1"/>
                </a:solidFill>
                <a:effectLst/>
              </a:rPr>
              <a:t>etc</a:t>
            </a:r>
            <a:r>
              <a:rPr kumimoji="0" lang="en-US" sz="1200" b="0" i="0" u="none" strike="noStrike" cap="none" normalizeH="0" baseline="0" dirty="0">
                <a:ln>
                  <a:noFill/>
                </a:ln>
                <a:solidFill>
                  <a:schemeClr val="tx1"/>
                </a:solidFill>
                <a:effectLst/>
              </a:rPr>
              <a:t>…)</a:t>
            </a:r>
            <a:endParaRPr kumimoji="0" lang="en-GB" sz="1200" b="0" i="0" u="none" strike="noStrike" cap="none" normalizeH="0" baseline="0" dirty="0">
              <a:ln>
                <a:noFill/>
              </a:ln>
              <a:solidFill>
                <a:schemeClr val="tx1"/>
              </a:solidFill>
              <a:effectLst/>
            </a:endParaRPr>
          </a:p>
        </p:txBody>
      </p:sp>
      <p:sp>
        <p:nvSpPr>
          <p:cNvPr id="36" name="Rectangle 35">
            <a:extLst>
              <a:ext uri="{FF2B5EF4-FFF2-40B4-BE49-F238E27FC236}">
                <a16:creationId xmlns:a16="http://schemas.microsoft.com/office/drawing/2014/main" id="{EA674C17-1066-7648-DB75-C5B6BD17F017}"/>
              </a:ext>
            </a:extLst>
          </p:cNvPr>
          <p:cNvSpPr/>
          <p:nvPr/>
        </p:nvSpPr>
        <p:spPr bwMode="auto">
          <a:xfrm>
            <a:off x="8156341" y="4440676"/>
            <a:ext cx="2452447" cy="255815"/>
          </a:xfrm>
          <a:prstGeom prst="rect">
            <a:avLst/>
          </a:prstGeom>
          <a:solidFill>
            <a:srgbClr val="CCE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t>Protocol</a:t>
            </a:r>
            <a:r>
              <a:rPr kumimoji="0" lang="en-US" sz="1100" b="0" i="0" u="none" strike="noStrike" cap="none" normalizeH="0" baseline="0" dirty="0">
                <a:ln>
                  <a:noFill/>
                </a:ln>
                <a:solidFill>
                  <a:schemeClr val="tx1"/>
                </a:solidFill>
                <a:effectLst/>
              </a:rPr>
              <a:t> </a:t>
            </a:r>
            <a:r>
              <a:rPr lang="en-US" sz="1100" dirty="0"/>
              <a:t>I/F (HTTP/REST, </a:t>
            </a:r>
            <a:r>
              <a:rPr lang="en-US" sz="1100" dirty="0" err="1"/>
              <a:t>etc</a:t>
            </a:r>
            <a:r>
              <a:rPr lang="en-US" sz="1100" dirty="0"/>
              <a:t>…)</a:t>
            </a:r>
            <a:endParaRPr kumimoji="0" lang="en-GB" sz="1100" b="0" i="0" u="none" strike="noStrike" cap="none" normalizeH="0" baseline="0" dirty="0">
              <a:ln>
                <a:noFill/>
              </a:ln>
              <a:solidFill>
                <a:schemeClr val="tx1"/>
              </a:solidFill>
              <a:effectLst/>
            </a:endParaRPr>
          </a:p>
        </p:txBody>
      </p:sp>
      <p:sp>
        <p:nvSpPr>
          <p:cNvPr id="37" name="Rectangle 36">
            <a:extLst>
              <a:ext uri="{FF2B5EF4-FFF2-40B4-BE49-F238E27FC236}">
                <a16:creationId xmlns:a16="http://schemas.microsoft.com/office/drawing/2014/main" id="{E9C83154-52E5-74EC-0613-71D02627E6D9}"/>
              </a:ext>
            </a:extLst>
          </p:cNvPr>
          <p:cNvSpPr/>
          <p:nvPr/>
        </p:nvSpPr>
        <p:spPr bwMode="auto">
          <a:xfrm>
            <a:off x="8062043" y="2584231"/>
            <a:ext cx="2640565" cy="41023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t>(Archive*) Specific Adapter I/F</a:t>
            </a:r>
            <a:endParaRPr kumimoji="0" lang="en-GB" sz="1400" b="0" i="0" u="none" strike="noStrike" cap="none" normalizeH="0" baseline="0" dirty="0">
              <a:ln>
                <a:noFill/>
              </a:ln>
              <a:solidFill>
                <a:schemeClr val="tx1"/>
              </a:solidFill>
              <a:effectLst/>
            </a:endParaRPr>
          </a:p>
        </p:txBody>
      </p:sp>
      <p:sp>
        <p:nvSpPr>
          <p:cNvPr id="38" name="Rectangle 37">
            <a:extLst>
              <a:ext uri="{FF2B5EF4-FFF2-40B4-BE49-F238E27FC236}">
                <a16:creationId xmlns:a16="http://schemas.microsoft.com/office/drawing/2014/main" id="{6FA18AA3-1019-A385-A4D8-4B0A1DAADE81}"/>
              </a:ext>
            </a:extLst>
          </p:cNvPr>
          <p:cNvSpPr/>
          <p:nvPr/>
        </p:nvSpPr>
        <p:spPr bwMode="auto">
          <a:xfrm>
            <a:off x="8062043" y="1420592"/>
            <a:ext cx="2640565" cy="410239"/>
          </a:xfrm>
          <a:prstGeom prst="rect">
            <a:avLst/>
          </a:prstGeom>
          <a:solidFill>
            <a:srgbClr val="99CCFF"/>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700" dirty="0"/>
              <a:t>Archive-defined Interface</a:t>
            </a:r>
            <a:endParaRPr kumimoji="0" lang="en-GB" sz="1700" b="0" i="0" u="none" strike="noStrike" cap="none" normalizeH="0" baseline="0" dirty="0">
              <a:ln>
                <a:noFill/>
              </a:ln>
              <a:solidFill>
                <a:schemeClr val="tx1"/>
              </a:solidFill>
              <a:effectLst/>
            </a:endParaRPr>
          </a:p>
        </p:txBody>
      </p:sp>
      <p:sp>
        <p:nvSpPr>
          <p:cNvPr id="39" name="Rectangle 38">
            <a:extLst>
              <a:ext uri="{FF2B5EF4-FFF2-40B4-BE49-F238E27FC236}">
                <a16:creationId xmlns:a16="http://schemas.microsoft.com/office/drawing/2014/main" id="{9B615F25-0F87-74A1-6390-2F864B7511A9}"/>
              </a:ext>
            </a:extLst>
          </p:cNvPr>
          <p:cNvSpPr/>
          <p:nvPr/>
        </p:nvSpPr>
        <p:spPr bwMode="auto">
          <a:xfrm>
            <a:off x="8062042" y="2975055"/>
            <a:ext cx="2640565" cy="769611"/>
          </a:xfrm>
          <a:prstGeom prst="rect">
            <a:avLst/>
          </a:prstGeom>
          <a:solidFill>
            <a:srgbClr val="CCFFCC"/>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Generic Adapter (GA)</a:t>
            </a:r>
            <a:endParaRPr kumimoji="0" lang="en-GB" b="0" i="0" u="none" strike="noStrike" cap="none" normalizeH="0" baseline="0" dirty="0">
              <a:ln>
                <a:noFill/>
              </a:ln>
              <a:solidFill>
                <a:schemeClr val="tx1"/>
              </a:solidFill>
              <a:effectLst/>
            </a:endParaRPr>
          </a:p>
        </p:txBody>
      </p:sp>
      <p:cxnSp>
        <p:nvCxnSpPr>
          <p:cNvPr id="40" name="Straight Connector 39">
            <a:extLst>
              <a:ext uri="{FF2B5EF4-FFF2-40B4-BE49-F238E27FC236}">
                <a16:creationId xmlns:a16="http://schemas.microsoft.com/office/drawing/2014/main" id="{C8526750-15DD-CC9C-BA29-B51E702F6AF9}"/>
              </a:ext>
            </a:extLst>
          </p:cNvPr>
          <p:cNvCxnSpPr/>
          <p:nvPr/>
        </p:nvCxnSpPr>
        <p:spPr bwMode="auto">
          <a:xfrm>
            <a:off x="3814615" y="1622747"/>
            <a:ext cx="895540" cy="0"/>
          </a:xfrm>
          <a:prstGeom prst="line">
            <a:avLst/>
          </a:prstGeom>
          <a:solidFill>
            <a:schemeClr val="accent1"/>
          </a:solidFill>
          <a:ln w="28575" cap="flat" cmpd="sng" algn="ctr">
            <a:solidFill>
              <a:schemeClr val="tx1"/>
            </a:solidFill>
            <a:prstDash val="sysDash"/>
            <a:round/>
            <a:headEnd type="none" w="sm" len="sm"/>
            <a:tailEnd type="none" w="sm" len="sm"/>
          </a:ln>
          <a:effectLst/>
        </p:spPr>
      </p:cxnSp>
      <p:sp>
        <p:nvSpPr>
          <p:cNvPr id="41" name="TextBox 40">
            <a:extLst>
              <a:ext uri="{FF2B5EF4-FFF2-40B4-BE49-F238E27FC236}">
                <a16:creationId xmlns:a16="http://schemas.microsoft.com/office/drawing/2014/main" id="{DC5438DF-2EE6-CE36-E6D9-B4CC4AC53E99}"/>
              </a:ext>
            </a:extLst>
          </p:cNvPr>
          <p:cNvSpPr txBox="1"/>
          <p:nvPr/>
        </p:nvSpPr>
        <p:spPr bwMode="auto">
          <a:xfrm>
            <a:off x="3705237" y="1399216"/>
            <a:ext cx="1042273" cy="461665"/>
          </a:xfrm>
          <a:prstGeom prst="rect">
            <a:avLst/>
          </a:prstGeom>
          <a:noFill/>
          <a:ln w="12700">
            <a:noFill/>
            <a:miter lim="800000"/>
            <a:headEnd type="none" w="sm" len="sm"/>
            <a:tailEnd type="none" w="sm" len="sm"/>
          </a:ln>
        </p:spPr>
        <p:txBody>
          <a:bodyPr wrap="none" rtlCol="0" anchor="ctr">
            <a:spAutoFit/>
          </a:bodyPr>
          <a:lstStyle/>
          <a:p>
            <a:pPr algn="l"/>
            <a:r>
              <a:rPr lang="en-US" sz="1200" b="1" dirty="0">
                <a:solidFill>
                  <a:srgbClr val="3399FF"/>
                </a:solidFill>
                <a:latin typeface="Arial" charset="0"/>
              </a:rPr>
              <a:t>User SW</a:t>
            </a:r>
          </a:p>
          <a:p>
            <a:pPr algn="l"/>
            <a:r>
              <a:rPr lang="en-US" sz="1200" b="1" dirty="0">
                <a:solidFill>
                  <a:srgbClr val="3399FF"/>
                </a:solidFill>
                <a:latin typeface="Arial" charset="0"/>
              </a:rPr>
              <a:t>OAIS-IF SW</a:t>
            </a:r>
          </a:p>
        </p:txBody>
      </p:sp>
      <p:cxnSp>
        <p:nvCxnSpPr>
          <p:cNvPr id="42" name="Straight Connector 41">
            <a:extLst>
              <a:ext uri="{FF2B5EF4-FFF2-40B4-BE49-F238E27FC236}">
                <a16:creationId xmlns:a16="http://schemas.microsoft.com/office/drawing/2014/main" id="{F738985A-5EF6-54CC-7B6A-8BC3E1FC83ED}"/>
              </a:ext>
            </a:extLst>
          </p:cNvPr>
          <p:cNvCxnSpPr/>
          <p:nvPr/>
        </p:nvCxnSpPr>
        <p:spPr bwMode="auto">
          <a:xfrm>
            <a:off x="7061976" y="1629643"/>
            <a:ext cx="895540" cy="0"/>
          </a:xfrm>
          <a:prstGeom prst="line">
            <a:avLst/>
          </a:prstGeom>
          <a:solidFill>
            <a:schemeClr val="accent1"/>
          </a:solidFill>
          <a:ln w="28575" cap="flat" cmpd="sng" algn="ctr">
            <a:solidFill>
              <a:schemeClr val="tx1"/>
            </a:solidFill>
            <a:prstDash val="sysDash"/>
            <a:round/>
            <a:headEnd type="none" w="sm" len="sm"/>
            <a:tailEnd type="none" w="sm" len="sm"/>
          </a:ln>
          <a:effectLst/>
        </p:spPr>
      </p:cxnSp>
      <p:sp>
        <p:nvSpPr>
          <p:cNvPr id="43" name="TextBox 42">
            <a:extLst>
              <a:ext uri="{FF2B5EF4-FFF2-40B4-BE49-F238E27FC236}">
                <a16:creationId xmlns:a16="http://schemas.microsoft.com/office/drawing/2014/main" id="{F96A1C1F-E65A-642F-35DC-A2299495E428}"/>
              </a:ext>
            </a:extLst>
          </p:cNvPr>
          <p:cNvSpPr txBox="1"/>
          <p:nvPr/>
        </p:nvSpPr>
        <p:spPr bwMode="auto">
          <a:xfrm>
            <a:off x="6982415" y="1406112"/>
            <a:ext cx="1042273" cy="461665"/>
          </a:xfrm>
          <a:prstGeom prst="rect">
            <a:avLst/>
          </a:prstGeom>
          <a:noFill/>
          <a:ln w="12700">
            <a:noFill/>
            <a:miter lim="800000"/>
            <a:headEnd type="none" w="sm" len="sm"/>
            <a:tailEnd type="none" w="sm" len="sm"/>
          </a:ln>
        </p:spPr>
        <p:txBody>
          <a:bodyPr wrap="none" rtlCol="0" anchor="ctr">
            <a:spAutoFit/>
          </a:bodyPr>
          <a:lstStyle/>
          <a:p>
            <a:pPr algn="r"/>
            <a:r>
              <a:rPr lang="en-US" sz="1200" b="1" dirty="0">
                <a:solidFill>
                  <a:srgbClr val="3399FF"/>
                </a:solidFill>
                <a:latin typeface="Arial" charset="0"/>
              </a:rPr>
              <a:t>Archive SW</a:t>
            </a:r>
          </a:p>
          <a:p>
            <a:pPr algn="r"/>
            <a:r>
              <a:rPr lang="en-US" sz="1200" b="1" dirty="0">
                <a:solidFill>
                  <a:srgbClr val="3399FF"/>
                </a:solidFill>
                <a:latin typeface="Arial" charset="0"/>
              </a:rPr>
              <a:t>OAIS-IF SW</a:t>
            </a:r>
          </a:p>
        </p:txBody>
      </p:sp>
      <p:sp>
        <p:nvSpPr>
          <p:cNvPr id="14" name="TextBox 13">
            <a:extLst>
              <a:ext uri="{FF2B5EF4-FFF2-40B4-BE49-F238E27FC236}">
                <a16:creationId xmlns:a16="http://schemas.microsoft.com/office/drawing/2014/main" id="{D55C7959-1686-12EE-908D-9D2ACE566E02}"/>
              </a:ext>
            </a:extLst>
          </p:cNvPr>
          <p:cNvSpPr txBox="1"/>
          <p:nvPr/>
        </p:nvSpPr>
        <p:spPr bwMode="auto">
          <a:xfrm>
            <a:off x="609600" y="5380034"/>
            <a:ext cx="10250078" cy="1384995"/>
          </a:xfrm>
          <a:prstGeom prst="rect">
            <a:avLst/>
          </a:prstGeom>
          <a:noFill/>
          <a:ln w="12700">
            <a:noFill/>
            <a:miter lim="800000"/>
            <a:headEnd type="none" w="sm" len="sm"/>
            <a:tailEnd type="none" w="sm" len="sm"/>
          </a:ln>
        </p:spPr>
        <p:txBody>
          <a:bodyPr wrap="square" rtlCol="0">
            <a:spAutoFit/>
          </a:bodyPr>
          <a:lstStyle/>
          <a:p>
            <a:pPr marL="285750" indent="-285750">
              <a:buFont typeface="Wingdings" panose="05000000000000000000" pitchFamily="2" charset="2"/>
              <a:buChar char="Ø"/>
            </a:pPr>
            <a:r>
              <a:rPr lang="en-US" sz="1400" b="1" dirty="0">
                <a:solidFill>
                  <a:srgbClr val="0033CC"/>
                </a:solidFill>
                <a:latin typeface="Arial" charset="0"/>
              </a:rPr>
              <a:t>OAIS-IF defines only interfaces as Blue Books. The roles of the adapters are discussed in the (informative) Green Book.  Within the adapters, functionality may be implied by the functions necessary to meet the specified interface.</a:t>
            </a:r>
          </a:p>
          <a:p>
            <a:pPr marL="285750" indent="-285750">
              <a:buFont typeface="Wingdings" panose="05000000000000000000" pitchFamily="2" charset="2"/>
              <a:buChar char="Ø"/>
            </a:pPr>
            <a:r>
              <a:rPr lang="en-US" sz="1400" b="1" dirty="0">
                <a:solidFill>
                  <a:srgbClr val="0033CC"/>
                </a:solidFill>
                <a:latin typeface="Arial" charset="0"/>
              </a:rPr>
              <a:t>OAIS-IF will initially cite JSON and HTTP/REST for serialization and protocol functions, but other options may be standardized in later versions or additional documents.  </a:t>
            </a:r>
          </a:p>
          <a:p>
            <a:pPr marL="285750" indent="-285750">
              <a:buFont typeface="Wingdings" panose="05000000000000000000" pitchFamily="2" charset="2"/>
              <a:buChar char="Ø"/>
            </a:pPr>
            <a:r>
              <a:rPr lang="en-US" sz="1400" b="1" dirty="0">
                <a:solidFill>
                  <a:srgbClr val="0033CC"/>
                </a:solidFill>
                <a:latin typeface="Arial" charset="0"/>
              </a:rPr>
              <a:t>* Specific Adapters may be the same on both User and Archive side, or they may be unique on each side (hence the parenthetical, for now.)</a:t>
            </a:r>
          </a:p>
        </p:txBody>
      </p:sp>
      <p:sp>
        <p:nvSpPr>
          <p:cNvPr id="15" name="TextBox 14">
            <a:extLst>
              <a:ext uri="{FF2B5EF4-FFF2-40B4-BE49-F238E27FC236}">
                <a16:creationId xmlns:a16="http://schemas.microsoft.com/office/drawing/2014/main" id="{3C591672-5D7A-03DC-AA86-8CE9463C3BD5}"/>
              </a:ext>
            </a:extLst>
          </p:cNvPr>
          <p:cNvSpPr txBox="1"/>
          <p:nvPr/>
        </p:nvSpPr>
        <p:spPr bwMode="auto">
          <a:xfrm>
            <a:off x="7809734" y="313420"/>
            <a:ext cx="2193229" cy="307777"/>
          </a:xfrm>
          <a:prstGeom prst="rect">
            <a:avLst/>
          </a:prstGeom>
          <a:noFill/>
          <a:ln w="12700">
            <a:noFill/>
            <a:miter lim="800000"/>
            <a:headEnd type="none" w="sm" len="sm"/>
            <a:tailEnd type="none" w="sm" len="sm"/>
          </a:ln>
        </p:spPr>
        <p:txBody>
          <a:bodyPr wrap="none" rtlCol="0">
            <a:spAutoFit/>
          </a:bodyPr>
          <a:lstStyle/>
          <a:p>
            <a:pPr algn="l"/>
            <a:r>
              <a:rPr lang="en-US" sz="1400" dirty="0">
                <a:latin typeface="Arial" charset="0"/>
              </a:rPr>
              <a:t>(Bottom text not in figure)</a:t>
            </a:r>
          </a:p>
        </p:txBody>
      </p:sp>
    </p:spTree>
    <p:extLst>
      <p:ext uri="{BB962C8B-B14F-4D97-AF65-F5344CB8AC3E}">
        <p14:creationId xmlns:p14="http://schemas.microsoft.com/office/powerpoint/2010/main" val="40365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23039F-4439-4C67-AA23-27F0522BF69A}"/>
              </a:ext>
            </a:extLst>
          </p:cNvPr>
          <p:cNvSpPr/>
          <p:nvPr/>
        </p:nvSpPr>
        <p:spPr>
          <a:xfrm>
            <a:off x="1320476" y="3525790"/>
            <a:ext cx="10264959" cy="618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32" name="Left Brace 31">
            <a:extLst>
              <a:ext uri="{FF2B5EF4-FFF2-40B4-BE49-F238E27FC236}">
                <a16:creationId xmlns:a16="http://schemas.microsoft.com/office/drawing/2014/main" id="{90958A4F-426B-4A01-8A03-53CC242A683B}"/>
              </a:ext>
            </a:extLst>
          </p:cNvPr>
          <p:cNvSpPr/>
          <p:nvPr/>
        </p:nvSpPr>
        <p:spPr>
          <a:xfrm>
            <a:off x="1779631" y="4660641"/>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48C8C07D-504E-4AB7-9157-9B0DEA0E4341}"/>
              </a:ext>
            </a:extLst>
          </p:cNvPr>
          <p:cNvSpPr txBox="1"/>
          <p:nvPr/>
        </p:nvSpPr>
        <p:spPr>
          <a:xfrm rot="16200000">
            <a:off x="707711" y="5106045"/>
            <a:ext cx="1755609"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Archive Systems</a:t>
            </a:r>
          </a:p>
        </p:txBody>
      </p:sp>
      <p:sp>
        <p:nvSpPr>
          <p:cNvPr id="62" name="Left Brace 61">
            <a:extLst>
              <a:ext uri="{FF2B5EF4-FFF2-40B4-BE49-F238E27FC236}">
                <a16:creationId xmlns:a16="http://schemas.microsoft.com/office/drawing/2014/main" id="{6C5B02D5-70A5-4EAB-A8F1-D878F43BAC47}"/>
              </a:ext>
            </a:extLst>
          </p:cNvPr>
          <p:cNvSpPr/>
          <p:nvPr/>
        </p:nvSpPr>
        <p:spPr>
          <a:xfrm>
            <a:off x="1835248" y="1395338"/>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2988D224-664D-4C80-9245-41089E3414F1}"/>
              </a:ext>
            </a:extLst>
          </p:cNvPr>
          <p:cNvSpPr txBox="1"/>
          <p:nvPr/>
        </p:nvSpPr>
        <p:spPr>
          <a:xfrm rot="16200000">
            <a:off x="917215" y="1840742"/>
            <a:ext cx="1447832"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User Systems</a:t>
            </a:r>
          </a:p>
        </p:txBody>
      </p:sp>
      <p:sp>
        <p:nvSpPr>
          <p:cNvPr id="47" name="TextBox 46">
            <a:extLst>
              <a:ext uri="{FF2B5EF4-FFF2-40B4-BE49-F238E27FC236}">
                <a16:creationId xmlns:a16="http://schemas.microsoft.com/office/drawing/2014/main" id="{B793CE2D-6A51-4062-9EF9-2F48FCA76F9D}"/>
              </a:ext>
            </a:extLst>
          </p:cNvPr>
          <p:cNvSpPr txBox="1"/>
          <p:nvPr/>
        </p:nvSpPr>
        <p:spPr>
          <a:xfrm>
            <a:off x="809739" y="264266"/>
            <a:ext cx="10609086" cy="438582"/>
          </a:xfrm>
          <a:prstGeom prst="rect">
            <a:avLst/>
          </a:prstGeom>
        </p:spPr>
        <p:txBody>
          <a:bodyPr/>
          <a:lstStyle>
            <a:lvl1pPr eaLnBrk="1" hangingPunct="1">
              <a:lnSpc>
                <a:spcPct val="90000"/>
              </a:lnSpc>
              <a:defRPr sz="2500" b="1">
                <a:solidFill>
                  <a:schemeClr val="accent1">
                    <a:lumMod val="50000"/>
                  </a:schemeClr>
                </a:solidFill>
                <a:latin typeface="+mj-lt"/>
                <a:ea typeface="+mj-ea"/>
                <a:cs typeface="+mj-cs"/>
              </a:defRPr>
            </a:lvl1pPr>
            <a:lvl2pPr algn="ctr" eaLnBrk="1" hangingPunct="1">
              <a:lnSpc>
                <a:spcPct val="90000"/>
              </a:lnSpc>
              <a:defRPr sz="2500" b="1">
                <a:solidFill>
                  <a:schemeClr val="hlink"/>
                </a:solidFill>
                <a:latin typeface="Arial" charset="0"/>
              </a:defRPr>
            </a:lvl2pPr>
            <a:lvl3pPr algn="ctr" eaLnBrk="1" hangingPunct="1">
              <a:lnSpc>
                <a:spcPct val="90000"/>
              </a:lnSpc>
              <a:defRPr sz="2500" b="1">
                <a:solidFill>
                  <a:schemeClr val="hlink"/>
                </a:solidFill>
                <a:latin typeface="Arial" charset="0"/>
              </a:defRPr>
            </a:lvl3pPr>
            <a:lvl4pPr algn="ctr" eaLnBrk="1" hangingPunct="1">
              <a:lnSpc>
                <a:spcPct val="90000"/>
              </a:lnSpc>
              <a:defRPr sz="2500" b="1">
                <a:solidFill>
                  <a:schemeClr val="hlink"/>
                </a:solidFill>
                <a:latin typeface="Arial" charset="0"/>
              </a:defRPr>
            </a:lvl4pPr>
            <a:lvl5pPr algn="ctr" eaLnBrk="1" hangingPunct="1">
              <a:lnSpc>
                <a:spcPct val="90000"/>
              </a:lnSpc>
              <a:defRPr sz="2500" b="1">
                <a:solidFill>
                  <a:schemeClr val="hlink"/>
                </a:solidFill>
                <a:latin typeface="Arial" charset="0"/>
              </a:defRPr>
            </a:lvl5pPr>
            <a:lvl6pPr marL="457200" algn="ctr" fontAlgn="base">
              <a:lnSpc>
                <a:spcPct val="90000"/>
              </a:lnSpc>
              <a:spcBef>
                <a:spcPct val="0"/>
              </a:spcBef>
              <a:spcAft>
                <a:spcPct val="0"/>
              </a:spcAft>
              <a:defRPr sz="2500" b="1">
                <a:solidFill>
                  <a:schemeClr val="hlink"/>
                </a:solidFill>
                <a:latin typeface="Arial" charset="0"/>
              </a:defRPr>
            </a:lvl6pPr>
            <a:lvl7pPr marL="914400" algn="ctr" fontAlgn="base">
              <a:lnSpc>
                <a:spcPct val="90000"/>
              </a:lnSpc>
              <a:spcBef>
                <a:spcPct val="0"/>
              </a:spcBef>
              <a:spcAft>
                <a:spcPct val="0"/>
              </a:spcAft>
              <a:defRPr sz="2500" b="1">
                <a:solidFill>
                  <a:schemeClr val="hlink"/>
                </a:solidFill>
                <a:latin typeface="Arial" charset="0"/>
              </a:defRPr>
            </a:lvl7pPr>
            <a:lvl8pPr marL="1371600" algn="ctr" fontAlgn="base">
              <a:lnSpc>
                <a:spcPct val="90000"/>
              </a:lnSpc>
              <a:spcBef>
                <a:spcPct val="0"/>
              </a:spcBef>
              <a:spcAft>
                <a:spcPct val="0"/>
              </a:spcAft>
              <a:defRPr sz="2500" b="1">
                <a:solidFill>
                  <a:schemeClr val="hlink"/>
                </a:solidFill>
                <a:latin typeface="Arial" charset="0"/>
              </a:defRPr>
            </a:lvl8pPr>
            <a:lvl9pPr marL="1828800" algn="ctr" fontAlgn="base">
              <a:lnSpc>
                <a:spcPct val="90000"/>
              </a:lnSpc>
              <a:spcBef>
                <a:spcPct val="0"/>
              </a:spcBef>
              <a:spcAft>
                <a:spcPct val="0"/>
              </a:spcAft>
              <a:defRPr sz="2500" b="1">
                <a:solidFill>
                  <a:schemeClr val="hlink"/>
                </a:solidFill>
                <a:latin typeface="Arial" charset="0"/>
              </a:defRPr>
            </a:lvl9pPr>
          </a:lstStyle>
          <a:p>
            <a:r>
              <a:rPr lang="en-US" dirty="0"/>
              <a:t>OAIS-IF Architecture Concept – Consolidated deployment options</a:t>
            </a:r>
          </a:p>
        </p:txBody>
      </p:sp>
      <p:cxnSp>
        <p:nvCxnSpPr>
          <p:cNvPr id="52" name="Straight Arrow Connector 51">
            <a:extLst>
              <a:ext uri="{FF2B5EF4-FFF2-40B4-BE49-F238E27FC236}">
                <a16:creationId xmlns:a16="http://schemas.microsoft.com/office/drawing/2014/main" id="{7DB160FA-58B8-46B5-A495-BE048B731831}"/>
              </a:ext>
            </a:extLst>
          </p:cNvPr>
          <p:cNvCxnSpPr>
            <a:cxnSpLocks/>
          </p:cNvCxnSpPr>
          <p:nvPr/>
        </p:nvCxnSpPr>
        <p:spPr>
          <a:xfrm>
            <a:off x="1267335" y="3157477"/>
            <a:ext cx="1013202" cy="1382105"/>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BA5AFE-A506-47E2-A944-D443E9EAF764}"/>
              </a:ext>
            </a:extLst>
          </p:cNvPr>
          <p:cNvCxnSpPr>
            <a:cxnSpLocks/>
          </p:cNvCxnSpPr>
          <p:nvPr/>
        </p:nvCxnSpPr>
        <p:spPr>
          <a:xfrm flipV="1">
            <a:off x="1267335" y="3013772"/>
            <a:ext cx="827342" cy="12529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038E63F-8CB2-41DC-8848-8A2B217A7147}"/>
              </a:ext>
            </a:extLst>
          </p:cNvPr>
          <p:cNvSpPr txBox="1"/>
          <p:nvPr/>
        </p:nvSpPr>
        <p:spPr>
          <a:xfrm>
            <a:off x="306612" y="2999895"/>
            <a:ext cx="1422249"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Same interface</a:t>
            </a:r>
          </a:p>
        </p:txBody>
      </p:sp>
      <p:sp>
        <p:nvSpPr>
          <p:cNvPr id="110" name="TextBox 109">
            <a:extLst>
              <a:ext uri="{FF2B5EF4-FFF2-40B4-BE49-F238E27FC236}">
                <a16:creationId xmlns:a16="http://schemas.microsoft.com/office/drawing/2014/main" id="{4908F9B7-DCDC-46B4-B3C5-B6C7CBB19798}"/>
              </a:ext>
            </a:extLst>
          </p:cNvPr>
          <p:cNvSpPr txBox="1"/>
          <p:nvPr/>
        </p:nvSpPr>
        <p:spPr>
          <a:xfrm>
            <a:off x="306612" y="870001"/>
            <a:ext cx="11218639"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Deployment            Baseline		          Consolidated adapters	     Native Spec. Adapter	   Native Adapters</a:t>
            </a:r>
          </a:p>
          <a:p>
            <a:r>
              <a:rPr lang="en-US" sz="1800" dirty="0">
                <a:latin typeface="Calibri" panose="020F0502020204030204" pitchFamily="34" charset="0"/>
                <a:cs typeface="Calibri" panose="020F0502020204030204" pitchFamily="34" charset="0"/>
              </a:rPr>
              <a:t>Options:  </a:t>
            </a:r>
          </a:p>
        </p:txBody>
      </p:sp>
      <p:grpSp>
        <p:nvGrpSpPr>
          <p:cNvPr id="9" name="Group 8">
            <a:extLst>
              <a:ext uri="{FF2B5EF4-FFF2-40B4-BE49-F238E27FC236}">
                <a16:creationId xmlns:a16="http://schemas.microsoft.com/office/drawing/2014/main" id="{9DEC21D6-282D-4F8F-A239-C9162DEB5C47}"/>
              </a:ext>
            </a:extLst>
          </p:cNvPr>
          <p:cNvGrpSpPr/>
          <p:nvPr/>
        </p:nvGrpSpPr>
        <p:grpSpPr>
          <a:xfrm>
            <a:off x="2063429" y="1431897"/>
            <a:ext cx="2225686" cy="4681811"/>
            <a:chOff x="2063429" y="1431897"/>
            <a:chExt cx="2225686" cy="4681811"/>
          </a:xfrm>
        </p:grpSpPr>
        <p:cxnSp>
          <p:nvCxnSpPr>
            <p:cNvPr id="64" name="Straight Connector 63">
              <a:extLst>
                <a:ext uri="{FF2B5EF4-FFF2-40B4-BE49-F238E27FC236}">
                  <a16:creationId xmlns:a16="http://schemas.microsoft.com/office/drawing/2014/main" id="{BF64EE69-259E-4031-A7AF-82F1186CD41E}"/>
                </a:ext>
              </a:extLst>
            </p:cNvPr>
            <p:cNvCxnSpPr>
              <a:cxnSpLocks/>
              <a:stCxn id="16" idx="2"/>
              <a:endCxn id="20" idx="0"/>
            </p:cNvCxnSpPr>
            <p:nvPr/>
          </p:nvCxnSpPr>
          <p:spPr>
            <a:xfrm>
              <a:off x="3058649" y="1784450"/>
              <a:ext cx="0" cy="3976705"/>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16" name="Rectangle 15">
              <a:extLst>
                <a:ext uri="{FF2B5EF4-FFF2-40B4-BE49-F238E27FC236}">
                  <a16:creationId xmlns:a16="http://schemas.microsoft.com/office/drawing/2014/main" id="{4452F91F-A189-4621-BFE1-F153DF797968}"/>
                </a:ext>
              </a:extLst>
            </p:cNvPr>
            <p:cNvSpPr/>
            <p:nvPr/>
          </p:nvSpPr>
          <p:spPr>
            <a:xfrm>
              <a:off x="2063430" y="1431897"/>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17" name="Rectangle 16">
              <a:extLst>
                <a:ext uri="{FF2B5EF4-FFF2-40B4-BE49-F238E27FC236}">
                  <a16:creationId xmlns:a16="http://schemas.microsoft.com/office/drawing/2014/main" id="{D99B4068-40BA-4392-8A68-4245571EC1FA}"/>
                </a:ext>
              </a:extLst>
            </p:cNvPr>
            <p:cNvSpPr/>
            <p:nvPr/>
          </p:nvSpPr>
          <p:spPr>
            <a:xfrm>
              <a:off x="2063429" y="1990697"/>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Specific</a:t>
              </a:r>
              <a:r>
                <a:rPr lang="en-US" sz="1200" dirty="0">
                  <a:solidFill>
                    <a:schemeClr val="tx1"/>
                  </a:solidFill>
                </a:rPr>
                <a:t> Adapter</a:t>
              </a:r>
            </a:p>
          </p:txBody>
        </p:sp>
        <p:sp>
          <p:nvSpPr>
            <p:cNvPr id="18" name="Rectangle 17">
              <a:extLst>
                <a:ext uri="{FF2B5EF4-FFF2-40B4-BE49-F238E27FC236}">
                  <a16:creationId xmlns:a16="http://schemas.microsoft.com/office/drawing/2014/main" id="{84D8EEA9-6255-40EC-9797-ADB9672D6321}"/>
                </a:ext>
              </a:extLst>
            </p:cNvPr>
            <p:cNvSpPr/>
            <p:nvPr/>
          </p:nvSpPr>
          <p:spPr>
            <a:xfrm>
              <a:off x="2063429" y="2512026"/>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Generic</a:t>
              </a:r>
              <a:r>
                <a:rPr lang="en-US" sz="1200" dirty="0">
                  <a:solidFill>
                    <a:schemeClr val="tx1"/>
                  </a:solidFill>
                </a:rPr>
                <a:t> Adapter</a:t>
              </a:r>
            </a:p>
          </p:txBody>
        </p:sp>
        <p:sp>
          <p:nvSpPr>
            <p:cNvPr id="20" name="Rectangle 19">
              <a:extLst>
                <a:ext uri="{FF2B5EF4-FFF2-40B4-BE49-F238E27FC236}">
                  <a16:creationId xmlns:a16="http://schemas.microsoft.com/office/drawing/2014/main" id="{8A1C75BF-001A-4934-9486-97B5B7B7E8EE}"/>
                </a:ext>
              </a:extLst>
            </p:cNvPr>
            <p:cNvSpPr/>
            <p:nvPr/>
          </p:nvSpPr>
          <p:spPr>
            <a:xfrm>
              <a:off x="2063430" y="5761155"/>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21" name="Rectangle 20">
              <a:extLst>
                <a:ext uri="{FF2B5EF4-FFF2-40B4-BE49-F238E27FC236}">
                  <a16:creationId xmlns:a16="http://schemas.microsoft.com/office/drawing/2014/main" id="{790759B4-9449-4C78-A368-5D23CEAB3ACA}"/>
                </a:ext>
              </a:extLst>
            </p:cNvPr>
            <p:cNvSpPr/>
            <p:nvPr/>
          </p:nvSpPr>
          <p:spPr>
            <a:xfrm>
              <a:off x="2063429" y="4701824"/>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Generic</a:t>
              </a:r>
              <a:r>
                <a:rPr lang="en-US" sz="1200" dirty="0">
                  <a:solidFill>
                    <a:schemeClr val="tx1"/>
                  </a:solidFill>
                </a:rPr>
                <a:t> Adapter</a:t>
              </a:r>
            </a:p>
          </p:txBody>
        </p:sp>
        <p:sp>
          <p:nvSpPr>
            <p:cNvPr id="22" name="Rectangle 21">
              <a:extLst>
                <a:ext uri="{FF2B5EF4-FFF2-40B4-BE49-F238E27FC236}">
                  <a16:creationId xmlns:a16="http://schemas.microsoft.com/office/drawing/2014/main" id="{894099FD-4A1C-4333-9C49-9287A2B8111B}"/>
                </a:ext>
              </a:extLst>
            </p:cNvPr>
            <p:cNvSpPr/>
            <p:nvPr/>
          </p:nvSpPr>
          <p:spPr>
            <a:xfrm>
              <a:off x="2063429" y="5223153"/>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Specific</a:t>
              </a:r>
              <a:r>
                <a:rPr lang="en-US" sz="1200" dirty="0">
                  <a:solidFill>
                    <a:schemeClr val="tx1"/>
                  </a:solidFill>
                </a:rPr>
                <a:t> Adapter</a:t>
              </a:r>
            </a:p>
          </p:txBody>
        </p:sp>
        <p:cxnSp>
          <p:nvCxnSpPr>
            <p:cNvPr id="54" name="Straight Connector 53">
              <a:extLst>
                <a:ext uri="{FF2B5EF4-FFF2-40B4-BE49-F238E27FC236}">
                  <a16:creationId xmlns:a16="http://schemas.microsoft.com/office/drawing/2014/main" id="{32DEAE08-72CF-47B7-B0AB-3D924462BAE5}"/>
                </a:ext>
              </a:extLst>
            </p:cNvPr>
            <p:cNvCxnSpPr>
              <a:cxnSpLocks/>
            </p:cNvCxnSpPr>
            <p:nvPr/>
          </p:nvCxnSpPr>
          <p:spPr>
            <a:xfrm>
              <a:off x="3060358" y="3128061"/>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Arrow Connector 55">
              <a:extLst>
                <a:ext uri="{FF2B5EF4-FFF2-40B4-BE49-F238E27FC236}">
                  <a16:creationId xmlns:a16="http://schemas.microsoft.com/office/drawing/2014/main" id="{C4BBC62A-1797-4CA0-9999-20A9026989C5}"/>
                </a:ext>
              </a:extLst>
            </p:cNvPr>
            <p:cNvCxnSpPr>
              <a:cxnSpLocks/>
            </p:cNvCxnSpPr>
            <p:nvPr/>
          </p:nvCxnSpPr>
          <p:spPr>
            <a:xfrm>
              <a:off x="3060520" y="2855305"/>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7" name="Straight Arrow Connector 56">
              <a:extLst>
                <a:ext uri="{FF2B5EF4-FFF2-40B4-BE49-F238E27FC236}">
                  <a16:creationId xmlns:a16="http://schemas.microsoft.com/office/drawing/2014/main" id="{1D90A349-34AA-4CC9-8380-90BB89F9B16A}"/>
                </a:ext>
              </a:extLst>
            </p:cNvPr>
            <p:cNvCxnSpPr>
              <a:cxnSpLocks/>
            </p:cNvCxnSpPr>
            <p:nvPr/>
          </p:nvCxnSpPr>
          <p:spPr>
            <a:xfrm>
              <a:off x="3058649" y="4119364"/>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11" name="Group 110">
              <a:extLst>
                <a:ext uri="{FF2B5EF4-FFF2-40B4-BE49-F238E27FC236}">
                  <a16:creationId xmlns:a16="http://schemas.microsoft.com/office/drawing/2014/main" id="{04B98848-63BB-40FD-8BF0-4060A7CBF626}"/>
                </a:ext>
              </a:extLst>
            </p:cNvPr>
            <p:cNvGrpSpPr/>
            <p:nvPr/>
          </p:nvGrpSpPr>
          <p:grpSpPr>
            <a:xfrm>
              <a:off x="2063429" y="2276206"/>
              <a:ext cx="2190597" cy="307947"/>
              <a:chOff x="2063429" y="2276206"/>
              <a:chExt cx="2190597" cy="307947"/>
            </a:xfrm>
          </p:grpSpPr>
          <p:sp>
            <p:nvSpPr>
              <p:cNvPr id="112" name="Freeform: Shape 111">
                <a:extLst>
                  <a:ext uri="{FF2B5EF4-FFF2-40B4-BE49-F238E27FC236}">
                    <a16:creationId xmlns:a16="http://schemas.microsoft.com/office/drawing/2014/main" id="{82199B35-DBB1-4C58-A4A5-DD0C17CBCA92}"/>
                  </a:ext>
                </a:extLst>
              </p:cNvPr>
              <p:cNvSpPr/>
              <p:nvPr/>
            </p:nvSpPr>
            <p:spPr>
              <a:xfrm>
                <a:off x="2063429" y="2414871"/>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73147DB2-68FA-4348-9DBE-D15AFB22C75E}"/>
                  </a:ext>
                </a:extLst>
              </p:cNvPr>
              <p:cNvSpPr/>
              <p:nvPr/>
            </p:nvSpPr>
            <p:spPr bwMode="auto">
              <a:xfrm>
                <a:off x="3962059" y="227620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1</a:t>
                </a:r>
              </a:p>
            </p:txBody>
          </p:sp>
        </p:grpSp>
        <p:grpSp>
          <p:nvGrpSpPr>
            <p:cNvPr id="114" name="Group 113">
              <a:extLst>
                <a:ext uri="{FF2B5EF4-FFF2-40B4-BE49-F238E27FC236}">
                  <a16:creationId xmlns:a16="http://schemas.microsoft.com/office/drawing/2014/main" id="{A787C0AE-2BFD-4613-A134-C56A06A36BFE}"/>
                </a:ext>
              </a:extLst>
            </p:cNvPr>
            <p:cNvGrpSpPr/>
            <p:nvPr/>
          </p:nvGrpSpPr>
          <p:grpSpPr>
            <a:xfrm>
              <a:off x="2123350" y="2838994"/>
              <a:ext cx="2150504" cy="307947"/>
              <a:chOff x="2123350" y="2838994"/>
              <a:chExt cx="2150504" cy="307947"/>
            </a:xfrm>
          </p:grpSpPr>
          <p:sp>
            <p:nvSpPr>
              <p:cNvPr id="115" name="Freeform: Shape 114">
                <a:extLst>
                  <a:ext uri="{FF2B5EF4-FFF2-40B4-BE49-F238E27FC236}">
                    <a16:creationId xmlns:a16="http://schemas.microsoft.com/office/drawing/2014/main" id="{5C404473-AC4A-44C7-A166-DA24713CD70C}"/>
                  </a:ext>
                </a:extLst>
              </p:cNvPr>
              <p:cNvSpPr/>
              <p:nvPr/>
            </p:nvSpPr>
            <p:spPr>
              <a:xfrm>
                <a:off x="2123350" y="2944422"/>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a:extLst>
                  <a:ext uri="{FF2B5EF4-FFF2-40B4-BE49-F238E27FC236}">
                    <a16:creationId xmlns:a16="http://schemas.microsoft.com/office/drawing/2014/main" id="{40E80107-DBBC-4CF8-BA6F-FAD03400736E}"/>
                  </a:ext>
                </a:extLst>
              </p:cNvPr>
              <p:cNvSpPr/>
              <p:nvPr/>
            </p:nvSpPr>
            <p:spPr bwMode="auto">
              <a:xfrm>
                <a:off x="3981887" y="2838994"/>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nvGrpSpPr>
            <p:cNvPr id="117" name="Group 116">
              <a:extLst>
                <a:ext uri="{FF2B5EF4-FFF2-40B4-BE49-F238E27FC236}">
                  <a16:creationId xmlns:a16="http://schemas.microsoft.com/office/drawing/2014/main" id="{634B6694-DE30-4D1D-AB80-6DB9E7492362}"/>
                </a:ext>
              </a:extLst>
            </p:cNvPr>
            <p:cNvGrpSpPr/>
            <p:nvPr/>
          </p:nvGrpSpPr>
          <p:grpSpPr>
            <a:xfrm>
              <a:off x="2114404" y="4964616"/>
              <a:ext cx="2174711" cy="307947"/>
              <a:chOff x="2114404" y="4964616"/>
              <a:chExt cx="2174711" cy="307947"/>
            </a:xfrm>
          </p:grpSpPr>
          <p:sp>
            <p:nvSpPr>
              <p:cNvPr id="118" name="Freeform: Shape 117">
                <a:extLst>
                  <a:ext uri="{FF2B5EF4-FFF2-40B4-BE49-F238E27FC236}">
                    <a16:creationId xmlns:a16="http://schemas.microsoft.com/office/drawing/2014/main" id="{980FF6FE-E626-437A-A257-2DFB2E5A155F}"/>
                  </a:ext>
                </a:extLst>
              </p:cNvPr>
              <p:cNvSpPr/>
              <p:nvPr/>
            </p:nvSpPr>
            <p:spPr>
              <a:xfrm>
                <a:off x="2114404" y="5110329"/>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a:extLst>
                  <a:ext uri="{FF2B5EF4-FFF2-40B4-BE49-F238E27FC236}">
                    <a16:creationId xmlns:a16="http://schemas.microsoft.com/office/drawing/2014/main" id="{C1F73ADF-509C-48CB-A3EE-ABC1FF6F8DC8}"/>
                  </a:ext>
                </a:extLst>
              </p:cNvPr>
              <p:cNvSpPr/>
              <p:nvPr/>
            </p:nvSpPr>
            <p:spPr bwMode="auto">
              <a:xfrm>
                <a:off x="3997148" y="496461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3</a:t>
                </a:r>
              </a:p>
            </p:txBody>
          </p:sp>
        </p:grpSp>
        <p:grpSp>
          <p:nvGrpSpPr>
            <p:cNvPr id="120" name="Group 119">
              <a:extLst>
                <a:ext uri="{FF2B5EF4-FFF2-40B4-BE49-F238E27FC236}">
                  <a16:creationId xmlns:a16="http://schemas.microsoft.com/office/drawing/2014/main" id="{4EBC6B56-31B7-4DA4-95B6-10EAD14D3135}"/>
                </a:ext>
              </a:extLst>
            </p:cNvPr>
            <p:cNvGrpSpPr/>
            <p:nvPr/>
          </p:nvGrpSpPr>
          <p:grpSpPr>
            <a:xfrm>
              <a:off x="2114405" y="4400728"/>
              <a:ext cx="2150494" cy="307947"/>
              <a:chOff x="2114405" y="4400728"/>
              <a:chExt cx="2150494" cy="307947"/>
            </a:xfrm>
          </p:grpSpPr>
          <p:sp>
            <p:nvSpPr>
              <p:cNvPr id="121" name="Freeform: Shape 120">
                <a:extLst>
                  <a:ext uri="{FF2B5EF4-FFF2-40B4-BE49-F238E27FC236}">
                    <a16:creationId xmlns:a16="http://schemas.microsoft.com/office/drawing/2014/main" id="{C201A191-6948-400D-8605-D0C0339C2E63}"/>
                  </a:ext>
                </a:extLst>
              </p:cNvPr>
              <p:cNvSpPr/>
              <p:nvPr/>
            </p:nvSpPr>
            <p:spPr>
              <a:xfrm>
                <a:off x="2114405" y="4539565"/>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a:extLst>
                  <a:ext uri="{FF2B5EF4-FFF2-40B4-BE49-F238E27FC236}">
                    <a16:creationId xmlns:a16="http://schemas.microsoft.com/office/drawing/2014/main" id="{720E9B9E-7AC1-43A1-ABDC-52A4A3CC1802}"/>
                  </a:ext>
                </a:extLst>
              </p:cNvPr>
              <p:cNvSpPr/>
              <p:nvPr/>
            </p:nvSpPr>
            <p:spPr bwMode="auto">
              <a:xfrm>
                <a:off x="3972932" y="4400728"/>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grpSp>
        <p:nvGrpSpPr>
          <p:cNvPr id="8" name="Group 7">
            <a:extLst>
              <a:ext uri="{FF2B5EF4-FFF2-40B4-BE49-F238E27FC236}">
                <a16:creationId xmlns:a16="http://schemas.microsoft.com/office/drawing/2014/main" id="{5DD4DAC7-8F50-45EC-8EB8-835F0E2E6C89}"/>
              </a:ext>
            </a:extLst>
          </p:cNvPr>
          <p:cNvGrpSpPr/>
          <p:nvPr/>
        </p:nvGrpSpPr>
        <p:grpSpPr>
          <a:xfrm>
            <a:off x="4565674" y="1431897"/>
            <a:ext cx="2250518" cy="4681811"/>
            <a:chOff x="4679582" y="1431897"/>
            <a:chExt cx="2250518" cy="4681811"/>
          </a:xfrm>
        </p:grpSpPr>
        <p:cxnSp>
          <p:nvCxnSpPr>
            <p:cNvPr id="46" name="Straight Connector 45">
              <a:extLst>
                <a:ext uri="{FF2B5EF4-FFF2-40B4-BE49-F238E27FC236}">
                  <a16:creationId xmlns:a16="http://schemas.microsoft.com/office/drawing/2014/main" id="{013A071D-56DE-4306-94D6-81B97967018C}"/>
                </a:ext>
              </a:extLst>
            </p:cNvPr>
            <p:cNvCxnSpPr>
              <a:cxnSpLocks/>
              <a:stCxn id="49" idx="2"/>
              <a:endCxn id="65" idx="0"/>
            </p:cNvCxnSpPr>
            <p:nvPr/>
          </p:nvCxnSpPr>
          <p:spPr>
            <a:xfrm>
              <a:off x="5674802" y="1784450"/>
              <a:ext cx="0" cy="3976705"/>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49" name="Rectangle 48">
              <a:extLst>
                <a:ext uri="{FF2B5EF4-FFF2-40B4-BE49-F238E27FC236}">
                  <a16:creationId xmlns:a16="http://schemas.microsoft.com/office/drawing/2014/main" id="{0FB66322-528A-4BC6-BA81-B5E05C237DDB}"/>
                </a:ext>
              </a:extLst>
            </p:cNvPr>
            <p:cNvSpPr/>
            <p:nvPr/>
          </p:nvSpPr>
          <p:spPr>
            <a:xfrm>
              <a:off x="4679583" y="1431897"/>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50" name="Rectangle 49">
              <a:extLst>
                <a:ext uri="{FF2B5EF4-FFF2-40B4-BE49-F238E27FC236}">
                  <a16:creationId xmlns:a16="http://schemas.microsoft.com/office/drawing/2014/main" id="{BA1DFDAF-AE84-423B-96CF-52B73A64B3A9}"/>
                </a:ext>
              </a:extLst>
            </p:cNvPr>
            <p:cNvSpPr/>
            <p:nvPr/>
          </p:nvSpPr>
          <p:spPr>
            <a:xfrm>
              <a:off x="4679582" y="1990697"/>
              <a:ext cx="1990439" cy="873882"/>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1"/>
                  </a:solidFill>
                </a:rPr>
                <a:t>OAIS-IF </a:t>
              </a:r>
            </a:p>
            <a:p>
              <a:pPr algn="ctr"/>
              <a:r>
                <a:rPr lang="en-US" sz="1200" dirty="0">
                  <a:solidFill>
                    <a:schemeClr val="tx1"/>
                  </a:solidFill>
                </a:rPr>
                <a:t>User Adapter</a:t>
              </a:r>
            </a:p>
          </p:txBody>
        </p:sp>
        <p:sp>
          <p:nvSpPr>
            <p:cNvPr id="65" name="Rectangle 64">
              <a:extLst>
                <a:ext uri="{FF2B5EF4-FFF2-40B4-BE49-F238E27FC236}">
                  <a16:creationId xmlns:a16="http://schemas.microsoft.com/office/drawing/2014/main" id="{4D569B1B-5685-4953-8018-75489DEAC6C9}"/>
                </a:ext>
              </a:extLst>
            </p:cNvPr>
            <p:cNvSpPr/>
            <p:nvPr/>
          </p:nvSpPr>
          <p:spPr>
            <a:xfrm>
              <a:off x="4679583" y="5761155"/>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71" name="Rectangle 70">
              <a:extLst>
                <a:ext uri="{FF2B5EF4-FFF2-40B4-BE49-F238E27FC236}">
                  <a16:creationId xmlns:a16="http://schemas.microsoft.com/office/drawing/2014/main" id="{FA73C47D-CF58-43AD-B7CF-5BEE7A186FC3}"/>
                </a:ext>
              </a:extLst>
            </p:cNvPr>
            <p:cNvSpPr/>
            <p:nvPr/>
          </p:nvSpPr>
          <p:spPr>
            <a:xfrm>
              <a:off x="4679582" y="4701824"/>
              <a:ext cx="1990439" cy="873882"/>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1"/>
                  </a:solidFill>
                </a:rPr>
                <a:t>OAIS-IF </a:t>
              </a:r>
            </a:p>
            <a:p>
              <a:pPr algn="ctr"/>
              <a:r>
                <a:rPr lang="en-US" sz="1200" dirty="0">
                  <a:solidFill>
                    <a:schemeClr val="tx1"/>
                  </a:solidFill>
                </a:rPr>
                <a:t>Archive Adapter</a:t>
              </a:r>
            </a:p>
          </p:txBody>
        </p:sp>
        <p:cxnSp>
          <p:nvCxnSpPr>
            <p:cNvPr id="87" name="Straight Connector 86">
              <a:extLst>
                <a:ext uri="{FF2B5EF4-FFF2-40B4-BE49-F238E27FC236}">
                  <a16:creationId xmlns:a16="http://schemas.microsoft.com/office/drawing/2014/main" id="{82D557E7-97CC-4E06-B75A-0A7190142A51}"/>
                </a:ext>
              </a:extLst>
            </p:cNvPr>
            <p:cNvCxnSpPr>
              <a:cxnSpLocks/>
            </p:cNvCxnSpPr>
            <p:nvPr/>
          </p:nvCxnSpPr>
          <p:spPr>
            <a:xfrm>
              <a:off x="5676511" y="3128061"/>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Arrow Connector 87">
              <a:extLst>
                <a:ext uri="{FF2B5EF4-FFF2-40B4-BE49-F238E27FC236}">
                  <a16:creationId xmlns:a16="http://schemas.microsoft.com/office/drawing/2014/main" id="{DC82DDC0-468D-4223-B8C0-B43A9BC25E2B}"/>
                </a:ext>
              </a:extLst>
            </p:cNvPr>
            <p:cNvCxnSpPr>
              <a:cxnSpLocks/>
            </p:cNvCxnSpPr>
            <p:nvPr/>
          </p:nvCxnSpPr>
          <p:spPr>
            <a:xfrm>
              <a:off x="5676673" y="2855305"/>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89" name="Straight Arrow Connector 88">
              <a:extLst>
                <a:ext uri="{FF2B5EF4-FFF2-40B4-BE49-F238E27FC236}">
                  <a16:creationId xmlns:a16="http://schemas.microsoft.com/office/drawing/2014/main" id="{9B51BE6D-398E-4727-906B-DBC449196147}"/>
                </a:ext>
              </a:extLst>
            </p:cNvPr>
            <p:cNvCxnSpPr>
              <a:cxnSpLocks/>
            </p:cNvCxnSpPr>
            <p:nvPr/>
          </p:nvCxnSpPr>
          <p:spPr>
            <a:xfrm>
              <a:off x="5674802" y="4119364"/>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23" name="Group 122">
              <a:extLst>
                <a:ext uri="{FF2B5EF4-FFF2-40B4-BE49-F238E27FC236}">
                  <a16:creationId xmlns:a16="http://schemas.microsoft.com/office/drawing/2014/main" id="{0C265137-1933-4394-BEC3-E91575E87C31}"/>
                </a:ext>
              </a:extLst>
            </p:cNvPr>
            <p:cNvGrpSpPr/>
            <p:nvPr/>
          </p:nvGrpSpPr>
          <p:grpSpPr>
            <a:xfrm>
              <a:off x="4739503" y="2305869"/>
              <a:ext cx="2190597" cy="307947"/>
              <a:chOff x="2063429" y="2276206"/>
              <a:chExt cx="2190597" cy="307947"/>
            </a:xfrm>
          </p:grpSpPr>
          <p:sp>
            <p:nvSpPr>
              <p:cNvPr id="124" name="Freeform: Shape 123">
                <a:extLst>
                  <a:ext uri="{FF2B5EF4-FFF2-40B4-BE49-F238E27FC236}">
                    <a16:creationId xmlns:a16="http://schemas.microsoft.com/office/drawing/2014/main" id="{D0CA4A80-BFD9-4E78-887C-B1803DBF30B7}"/>
                  </a:ext>
                </a:extLst>
              </p:cNvPr>
              <p:cNvSpPr/>
              <p:nvPr/>
            </p:nvSpPr>
            <p:spPr>
              <a:xfrm>
                <a:off x="2063429" y="2414871"/>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a:extLst>
                  <a:ext uri="{FF2B5EF4-FFF2-40B4-BE49-F238E27FC236}">
                    <a16:creationId xmlns:a16="http://schemas.microsoft.com/office/drawing/2014/main" id="{08DCEB30-2B4F-4788-95D1-F761D380AC9D}"/>
                  </a:ext>
                </a:extLst>
              </p:cNvPr>
              <p:cNvSpPr/>
              <p:nvPr/>
            </p:nvSpPr>
            <p:spPr bwMode="auto">
              <a:xfrm>
                <a:off x="3962059" y="2276206"/>
                <a:ext cx="291967" cy="307947"/>
              </a:xfrm>
              <a:prstGeom prst="ellipse">
                <a:avLst/>
              </a:prstGeom>
              <a:noFill/>
              <a:ln w="38100">
                <a:solidFill>
                  <a:schemeClr val="bg1">
                    <a:lumMod val="65000"/>
                  </a:schemeClr>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chemeClr val="bg1">
                        <a:lumMod val="65000"/>
                      </a:schemeClr>
                    </a:solidFill>
                    <a:latin typeface="Comic Sans MS" panose="030F0702030302020204" pitchFamily="66" charset="0"/>
                  </a:rPr>
                  <a:t>1</a:t>
                </a:r>
              </a:p>
            </p:txBody>
          </p:sp>
        </p:grpSp>
        <p:grpSp>
          <p:nvGrpSpPr>
            <p:cNvPr id="126" name="Group 125">
              <a:extLst>
                <a:ext uri="{FF2B5EF4-FFF2-40B4-BE49-F238E27FC236}">
                  <a16:creationId xmlns:a16="http://schemas.microsoft.com/office/drawing/2014/main" id="{6C24982C-DC0C-4A0B-B10F-6000DED46319}"/>
                </a:ext>
              </a:extLst>
            </p:cNvPr>
            <p:cNvGrpSpPr/>
            <p:nvPr/>
          </p:nvGrpSpPr>
          <p:grpSpPr>
            <a:xfrm>
              <a:off x="4733814" y="2838186"/>
              <a:ext cx="2150504" cy="307947"/>
              <a:chOff x="2123350" y="2838994"/>
              <a:chExt cx="2150504" cy="307947"/>
            </a:xfrm>
          </p:grpSpPr>
          <p:sp>
            <p:nvSpPr>
              <p:cNvPr id="127" name="Freeform: Shape 126">
                <a:extLst>
                  <a:ext uri="{FF2B5EF4-FFF2-40B4-BE49-F238E27FC236}">
                    <a16:creationId xmlns:a16="http://schemas.microsoft.com/office/drawing/2014/main" id="{BD41ED25-A68C-4618-8BC6-6F00D3890BC1}"/>
                  </a:ext>
                </a:extLst>
              </p:cNvPr>
              <p:cNvSpPr/>
              <p:nvPr/>
            </p:nvSpPr>
            <p:spPr>
              <a:xfrm>
                <a:off x="2123350" y="2944422"/>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a:extLst>
                  <a:ext uri="{FF2B5EF4-FFF2-40B4-BE49-F238E27FC236}">
                    <a16:creationId xmlns:a16="http://schemas.microsoft.com/office/drawing/2014/main" id="{24642C3A-27AF-435B-9A5E-30452C2330D8}"/>
                  </a:ext>
                </a:extLst>
              </p:cNvPr>
              <p:cNvSpPr/>
              <p:nvPr/>
            </p:nvSpPr>
            <p:spPr bwMode="auto">
              <a:xfrm>
                <a:off x="3981887" y="2838994"/>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nvGrpSpPr>
            <p:cNvPr id="129" name="Group 128">
              <a:extLst>
                <a:ext uri="{FF2B5EF4-FFF2-40B4-BE49-F238E27FC236}">
                  <a16:creationId xmlns:a16="http://schemas.microsoft.com/office/drawing/2014/main" id="{05CEBDC3-93EE-4EB4-B576-C30A320C8FF1}"/>
                </a:ext>
              </a:extLst>
            </p:cNvPr>
            <p:cNvGrpSpPr/>
            <p:nvPr/>
          </p:nvGrpSpPr>
          <p:grpSpPr>
            <a:xfrm>
              <a:off x="4712472" y="4448844"/>
              <a:ext cx="2150494" cy="307947"/>
              <a:chOff x="2114405" y="4400728"/>
              <a:chExt cx="2150494" cy="307947"/>
            </a:xfrm>
          </p:grpSpPr>
          <p:sp>
            <p:nvSpPr>
              <p:cNvPr id="130" name="Freeform: Shape 129">
                <a:extLst>
                  <a:ext uri="{FF2B5EF4-FFF2-40B4-BE49-F238E27FC236}">
                    <a16:creationId xmlns:a16="http://schemas.microsoft.com/office/drawing/2014/main" id="{F07F66F8-CEA1-4BAF-9FE4-8877E665A4A2}"/>
                  </a:ext>
                </a:extLst>
              </p:cNvPr>
              <p:cNvSpPr/>
              <p:nvPr/>
            </p:nvSpPr>
            <p:spPr>
              <a:xfrm>
                <a:off x="2114405" y="4539565"/>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a:extLst>
                  <a:ext uri="{FF2B5EF4-FFF2-40B4-BE49-F238E27FC236}">
                    <a16:creationId xmlns:a16="http://schemas.microsoft.com/office/drawing/2014/main" id="{02814B7B-901E-4C39-BCDB-C60F9DB986FD}"/>
                  </a:ext>
                </a:extLst>
              </p:cNvPr>
              <p:cNvSpPr/>
              <p:nvPr/>
            </p:nvSpPr>
            <p:spPr bwMode="auto">
              <a:xfrm>
                <a:off x="3972932" y="4400728"/>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sp>
          <p:nvSpPr>
            <p:cNvPr id="133" name="Freeform: Shape 132">
              <a:extLst>
                <a:ext uri="{FF2B5EF4-FFF2-40B4-BE49-F238E27FC236}">
                  <a16:creationId xmlns:a16="http://schemas.microsoft.com/office/drawing/2014/main" id="{C3952475-EB89-4157-97E6-9B73358BA129}"/>
                </a:ext>
              </a:extLst>
            </p:cNvPr>
            <p:cNvSpPr/>
            <p:nvPr/>
          </p:nvSpPr>
          <p:spPr>
            <a:xfrm>
              <a:off x="4710143" y="5178976"/>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a:extLst>
                <a:ext uri="{FF2B5EF4-FFF2-40B4-BE49-F238E27FC236}">
                  <a16:creationId xmlns:a16="http://schemas.microsoft.com/office/drawing/2014/main" id="{8DAF118E-1DE3-4EAF-99C8-26BDE42BE27D}"/>
                </a:ext>
              </a:extLst>
            </p:cNvPr>
            <p:cNvSpPr/>
            <p:nvPr/>
          </p:nvSpPr>
          <p:spPr bwMode="auto">
            <a:xfrm>
              <a:off x="6592887" y="5033263"/>
              <a:ext cx="291967" cy="307947"/>
            </a:xfrm>
            <a:prstGeom prst="ellipse">
              <a:avLst/>
            </a:prstGeom>
            <a:noFill/>
            <a:ln w="38100">
              <a:solidFill>
                <a:schemeClr val="bg1">
                  <a:lumMod val="65000"/>
                </a:schemeClr>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chemeClr val="bg1">
                      <a:lumMod val="65000"/>
                    </a:schemeClr>
                  </a:solidFill>
                  <a:latin typeface="Comic Sans MS" panose="030F0702030302020204" pitchFamily="66" charset="0"/>
                </a:rPr>
                <a:t>3</a:t>
              </a:r>
            </a:p>
          </p:txBody>
        </p:sp>
      </p:grpSp>
      <p:grpSp>
        <p:nvGrpSpPr>
          <p:cNvPr id="5" name="Group 4">
            <a:extLst>
              <a:ext uri="{FF2B5EF4-FFF2-40B4-BE49-F238E27FC236}">
                <a16:creationId xmlns:a16="http://schemas.microsoft.com/office/drawing/2014/main" id="{88AF778B-80CF-4B66-BC79-1BDB05EAC616}"/>
              </a:ext>
            </a:extLst>
          </p:cNvPr>
          <p:cNvGrpSpPr/>
          <p:nvPr/>
        </p:nvGrpSpPr>
        <p:grpSpPr>
          <a:xfrm>
            <a:off x="9594998" y="1440979"/>
            <a:ext cx="2225689" cy="4663646"/>
            <a:chOff x="9594998" y="1442192"/>
            <a:chExt cx="2225689" cy="4663646"/>
          </a:xfrm>
        </p:grpSpPr>
        <p:cxnSp>
          <p:nvCxnSpPr>
            <p:cNvPr id="83" name="Straight Connector 82">
              <a:extLst>
                <a:ext uri="{FF2B5EF4-FFF2-40B4-BE49-F238E27FC236}">
                  <a16:creationId xmlns:a16="http://schemas.microsoft.com/office/drawing/2014/main" id="{9BC9629A-D6D2-472C-B9CC-885F23ACE452}"/>
                </a:ext>
              </a:extLst>
            </p:cNvPr>
            <p:cNvCxnSpPr>
              <a:cxnSpLocks/>
              <a:endCxn id="84" idx="0"/>
            </p:cNvCxnSpPr>
            <p:nvPr/>
          </p:nvCxnSpPr>
          <p:spPr>
            <a:xfrm>
              <a:off x="10590221" y="1776579"/>
              <a:ext cx="0" cy="288388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84" name="Rectangle 83">
              <a:extLst>
                <a:ext uri="{FF2B5EF4-FFF2-40B4-BE49-F238E27FC236}">
                  <a16:creationId xmlns:a16="http://schemas.microsoft.com/office/drawing/2014/main" id="{6B292426-432F-4631-874C-7B2BEB010C2C}"/>
                </a:ext>
              </a:extLst>
            </p:cNvPr>
            <p:cNvSpPr/>
            <p:nvPr/>
          </p:nvSpPr>
          <p:spPr>
            <a:xfrm>
              <a:off x="9595002" y="4660466"/>
              <a:ext cx="1990438" cy="1445372"/>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85" name="Rectangle 84">
              <a:extLst>
                <a:ext uri="{FF2B5EF4-FFF2-40B4-BE49-F238E27FC236}">
                  <a16:creationId xmlns:a16="http://schemas.microsoft.com/office/drawing/2014/main" id="{AD2D4C6C-B4AE-41EB-9871-C796D0E99919}"/>
                </a:ext>
              </a:extLst>
            </p:cNvPr>
            <p:cNvSpPr/>
            <p:nvPr/>
          </p:nvSpPr>
          <p:spPr>
            <a:xfrm>
              <a:off x="9691800" y="4677859"/>
              <a:ext cx="1694883" cy="256639"/>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cxnSp>
          <p:nvCxnSpPr>
            <p:cNvPr id="86" name="Straight Connector 85">
              <a:extLst>
                <a:ext uri="{FF2B5EF4-FFF2-40B4-BE49-F238E27FC236}">
                  <a16:creationId xmlns:a16="http://schemas.microsoft.com/office/drawing/2014/main" id="{4295AEDA-42E2-48FB-9BAA-40CCAF12A194}"/>
                </a:ext>
              </a:extLst>
            </p:cNvPr>
            <p:cNvCxnSpPr>
              <a:cxnSpLocks/>
            </p:cNvCxnSpPr>
            <p:nvPr/>
          </p:nvCxnSpPr>
          <p:spPr>
            <a:xfrm>
              <a:off x="10591930" y="3120190"/>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90" name="Straight Arrow Connector 89">
              <a:extLst>
                <a:ext uri="{FF2B5EF4-FFF2-40B4-BE49-F238E27FC236}">
                  <a16:creationId xmlns:a16="http://schemas.microsoft.com/office/drawing/2014/main" id="{DEC0B063-6FF2-49A0-BE92-5E45524CB9CA}"/>
                </a:ext>
              </a:extLst>
            </p:cNvPr>
            <p:cNvCxnSpPr>
              <a:cxnSpLocks/>
            </p:cNvCxnSpPr>
            <p:nvPr/>
          </p:nvCxnSpPr>
          <p:spPr>
            <a:xfrm>
              <a:off x="10592092" y="2847434"/>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91" name="Straight Arrow Connector 90">
              <a:extLst>
                <a:ext uri="{FF2B5EF4-FFF2-40B4-BE49-F238E27FC236}">
                  <a16:creationId xmlns:a16="http://schemas.microsoft.com/office/drawing/2014/main" id="{B8055EFC-0B66-42CB-A92A-550EEADA8A43}"/>
                </a:ext>
              </a:extLst>
            </p:cNvPr>
            <p:cNvCxnSpPr>
              <a:cxnSpLocks/>
            </p:cNvCxnSpPr>
            <p:nvPr/>
          </p:nvCxnSpPr>
          <p:spPr>
            <a:xfrm>
              <a:off x="10590221" y="4111493"/>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92" name="Group 91">
              <a:extLst>
                <a:ext uri="{FF2B5EF4-FFF2-40B4-BE49-F238E27FC236}">
                  <a16:creationId xmlns:a16="http://schemas.microsoft.com/office/drawing/2014/main" id="{56FAA530-0EC3-4FBE-A941-EABD4C5BAB4C}"/>
                </a:ext>
              </a:extLst>
            </p:cNvPr>
            <p:cNvGrpSpPr/>
            <p:nvPr/>
          </p:nvGrpSpPr>
          <p:grpSpPr>
            <a:xfrm>
              <a:off x="9654922" y="2831123"/>
              <a:ext cx="2150504" cy="307947"/>
              <a:chOff x="2123350" y="2838994"/>
              <a:chExt cx="2150504" cy="307947"/>
            </a:xfrm>
          </p:grpSpPr>
          <p:sp>
            <p:nvSpPr>
              <p:cNvPr id="100" name="Freeform: Shape 99">
                <a:extLst>
                  <a:ext uri="{FF2B5EF4-FFF2-40B4-BE49-F238E27FC236}">
                    <a16:creationId xmlns:a16="http://schemas.microsoft.com/office/drawing/2014/main" id="{8C091EB1-08EC-41CB-908A-D3AD125DD7AF}"/>
                  </a:ext>
                </a:extLst>
              </p:cNvPr>
              <p:cNvSpPr/>
              <p:nvPr/>
            </p:nvSpPr>
            <p:spPr>
              <a:xfrm>
                <a:off x="2123350" y="2944422"/>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9BAFF55C-1937-4720-AD3D-1458E324F618}"/>
                  </a:ext>
                </a:extLst>
              </p:cNvPr>
              <p:cNvSpPr/>
              <p:nvPr/>
            </p:nvSpPr>
            <p:spPr bwMode="auto">
              <a:xfrm>
                <a:off x="3981887" y="2838994"/>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nvGrpSpPr>
            <p:cNvPr id="102" name="Group 101">
              <a:extLst>
                <a:ext uri="{FF2B5EF4-FFF2-40B4-BE49-F238E27FC236}">
                  <a16:creationId xmlns:a16="http://schemas.microsoft.com/office/drawing/2014/main" id="{4FDC6312-85B8-4D8C-B16B-0F72E325C26A}"/>
                </a:ext>
              </a:extLst>
            </p:cNvPr>
            <p:cNvGrpSpPr/>
            <p:nvPr/>
          </p:nvGrpSpPr>
          <p:grpSpPr>
            <a:xfrm>
              <a:off x="9645976" y="4956745"/>
              <a:ext cx="2174711" cy="307947"/>
              <a:chOff x="2114404" y="4964616"/>
              <a:chExt cx="2174711" cy="307947"/>
            </a:xfrm>
          </p:grpSpPr>
          <p:sp>
            <p:nvSpPr>
              <p:cNvPr id="103" name="Freeform: Shape 102">
                <a:extLst>
                  <a:ext uri="{FF2B5EF4-FFF2-40B4-BE49-F238E27FC236}">
                    <a16:creationId xmlns:a16="http://schemas.microsoft.com/office/drawing/2014/main" id="{8EF15AFD-5182-4A89-92CF-7CA502F70063}"/>
                  </a:ext>
                </a:extLst>
              </p:cNvPr>
              <p:cNvSpPr/>
              <p:nvPr/>
            </p:nvSpPr>
            <p:spPr>
              <a:xfrm>
                <a:off x="2114404" y="5110329"/>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65000"/>
                    </a:schemeClr>
                  </a:solidFill>
                </a:endParaRPr>
              </a:p>
            </p:txBody>
          </p:sp>
          <p:sp>
            <p:nvSpPr>
              <p:cNvPr id="105" name="Oval 104">
                <a:extLst>
                  <a:ext uri="{FF2B5EF4-FFF2-40B4-BE49-F238E27FC236}">
                    <a16:creationId xmlns:a16="http://schemas.microsoft.com/office/drawing/2014/main" id="{37265A59-8912-4B9F-9375-1E04DE17B62F}"/>
                  </a:ext>
                </a:extLst>
              </p:cNvPr>
              <p:cNvSpPr/>
              <p:nvPr/>
            </p:nvSpPr>
            <p:spPr bwMode="auto">
              <a:xfrm>
                <a:off x="3997148" y="4964616"/>
                <a:ext cx="291967" cy="307947"/>
              </a:xfrm>
              <a:prstGeom prst="ellipse">
                <a:avLst/>
              </a:prstGeom>
              <a:noFill/>
              <a:ln w="38100">
                <a:solidFill>
                  <a:schemeClr val="bg1">
                    <a:lumMod val="65000"/>
                  </a:schemeClr>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chemeClr val="bg1">
                        <a:lumMod val="65000"/>
                      </a:schemeClr>
                    </a:solidFill>
                    <a:latin typeface="Comic Sans MS" panose="030F0702030302020204" pitchFamily="66" charset="0"/>
                  </a:rPr>
                  <a:t>3</a:t>
                </a:r>
              </a:p>
            </p:txBody>
          </p:sp>
        </p:grpSp>
        <p:grpSp>
          <p:nvGrpSpPr>
            <p:cNvPr id="132" name="Group 131">
              <a:extLst>
                <a:ext uri="{FF2B5EF4-FFF2-40B4-BE49-F238E27FC236}">
                  <a16:creationId xmlns:a16="http://schemas.microsoft.com/office/drawing/2014/main" id="{BDD5F6E4-5361-4518-8D9B-1B00B02C1ECB}"/>
                </a:ext>
              </a:extLst>
            </p:cNvPr>
            <p:cNvGrpSpPr/>
            <p:nvPr/>
          </p:nvGrpSpPr>
          <p:grpSpPr>
            <a:xfrm>
              <a:off x="9645977" y="4392857"/>
              <a:ext cx="2150494" cy="307947"/>
              <a:chOff x="2114405" y="4400728"/>
              <a:chExt cx="2150494" cy="307947"/>
            </a:xfrm>
          </p:grpSpPr>
          <p:sp>
            <p:nvSpPr>
              <p:cNvPr id="135" name="Freeform: Shape 134">
                <a:extLst>
                  <a:ext uri="{FF2B5EF4-FFF2-40B4-BE49-F238E27FC236}">
                    <a16:creationId xmlns:a16="http://schemas.microsoft.com/office/drawing/2014/main" id="{B0E4D05C-552A-43EE-83E8-BBF02FB9083B}"/>
                  </a:ext>
                </a:extLst>
              </p:cNvPr>
              <p:cNvSpPr/>
              <p:nvPr/>
            </p:nvSpPr>
            <p:spPr>
              <a:xfrm>
                <a:off x="2114405" y="4539565"/>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D2B58060-BF3D-4425-B950-7A8EC442799D}"/>
                  </a:ext>
                </a:extLst>
              </p:cNvPr>
              <p:cNvSpPr/>
              <p:nvPr/>
            </p:nvSpPr>
            <p:spPr bwMode="auto">
              <a:xfrm>
                <a:off x="3972932" y="4400728"/>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sp>
          <p:nvSpPr>
            <p:cNvPr id="137" name="Rectangle 136">
              <a:extLst>
                <a:ext uri="{FF2B5EF4-FFF2-40B4-BE49-F238E27FC236}">
                  <a16:creationId xmlns:a16="http://schemas.microsoft.com/office/drawing/2014/main" id="{2C7C79E2-55E1-4A0C-8D6A-FFC1DE121652}"/>
                </a:ext>
              </a:extLst>
            </p:cNvPr>
            <p:cNvSpPr/>
            <p:nvPr/>
          </p:nvSpPr>
          <p:spPr>
            <a:xfrm>
              <a:off x="9594998" y="1442192"/>
              <a:ext cx="1990438" cy="1447208"/>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146" name="Rectangle 145">
              <a:extLst>
                <a:ext uri="{FF2B5EF4-FFF2-40B4-BE49-F238E27FC236}">
                  <a16:creationId xmlns:a16="http://schemas.microsoft.com/office/drawing/2014/main" id="{55EB16D0-F9AF-49FA-8271-BB533BA22B0A}"/>
                </a:ext>
              </a:extLst>
            </p:cNvPr>
            <p:cNvSpPr/>
            <p:nvPr/>
          </p:nvSpPr>
          <p:spPr>
            <a:xfrm>
              <a:off x="9765603" y="2588208"/>
              <a:ext cx="1619640" cy="270877"/>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nvGrpSpPr>
            <p:cNvPr id="147" name="Group 146">
              <a:extLst>
                <a:ext uri="{FF2B5EF4-FFF2-40B4-BE49-F238E27FC236}">
                  <a16:creationId xmlns:a16="http://schemas.microsoft.com/office/drawing/2014/main" id="{681AB303-EF45-43B0-8161-B81E05DDD6CB}"/>
                </a:ext>
              </a:extLst>
            </p:cNvPr>
            <p:cNvGrpSpPr/>
            <p:nvPr/>
          </p:nvGrpSpPr>
          <p:grpSpPr>
            <a:xfrm>
              <a:off x="9595001" y="2268335"/>
              <a:ext cx="2190597" cy="307947"/>
              <a:chOff x="2063429" y="2276206"/>
              <a:chExt cx="2190597" cy="307947"/>
            </a:xfrm>
          </p:grpSpPr>
          <p:sp>
            <p:nvSpPr>
              <p:cNvPr id="148" name="Freeform: Shape 147">
                <a:extLst>
                  <a:ext uri="{FF2B5EF4-FFF2-40B4-BE49-F238E27FC236}">
                    <a16:creationId xmlns:a16="http://schemas.microsoft.com/office/drawing/2014/main" id="{F0A4E3E7-0C0A-466B-A2E7-4F525B2B60D2}"/>
                  </a:ext>
                </a:extLst>
              </p:cNvPr>
              <p:cNvSpPr/>
              <p:nvPr/>
            </p:nvSpPr>
            <p:spPr>
              <a:xfrm>
                <a:off x="2063429" y="2414871"/>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Oval 148">
                <a:extLst>
                  <a:ext uri="{FF2B5EF4-FFF2-40B4-BE49-F238E27FC236}">
                    <a16:creationId xmlns:a16="http://schemas.microsoft.com/office/drawing/2014/main" id="{DFF79290-AAAB-4CB8-90D9-997B13A6ABE9}"/>
                  </a:ext>
                </a:extLst>
              </p:cNvPr>
              <p:cNvSpPr/>
              <p:nvPr/>
            </p:nvSpPr>
            <p:spPr bwMode="auto">
              <a:xfrm>
                <a:off x="3962059" y="2276206"/>
                <a:ext cx="291967" cy="307947"/>
              </a:xfrm>
              <a:prstGeom prst="ellipse">
                <a:avLst/>
              </a:prstGeom>
              <a:noFill/>
              <a:ln w="38100">
                <a:solidFill>
                  <a:schemeClr val="bg1">
                    <a:lumMod val="65000"/>
                  </a:schemeClr>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chemeClr val="bg1">
                        <a:lumMod val="65000"/>
                      </a:schemeClr>
                    </a:solidFill>
                    <a:latin typeface="Comic Sans MS" panose="030F0702030302020204" pitchFamily="66" charset="0"/>
                  </a:rPr>
                  <a:t>1</a:t>
                </a:r>
              </a:p>
            </p:txBody>
          </p:sp>
        </p:grpSp>
      </p:grpSp>
      <p:grpSp>
        <p:nvGrpSpPr>
          <p:cNvPr id="7" name="Group 6">
            <a:extLst>
              <a:ext uri="{FF2B5EF4-FFF2-40B4-BE49-F238E27FC236}">
                <a16:creationId xmlns:a16="http://schemas.microsoft.com/office/drawing/2014/main" id="{32F61244-C6EA-4AEC-B3BD-236C9A682FDD}"/>
              </a:ext>
            </a:extLst>
          </p:cNvPr>
          <p:cNvGrpSpPr/>
          <p:nvPr/>
        </p:nvGrpSpPr>
        <p:grpSpPr>
          <a:xfrm>
            <a:off x="7092751" y="1440979"/>
            <a:ext cx="2225689" cy="4663646"/>
            <a:chOff x="7133702" y="1442192"/>
            <a:chExt cx="2225689" cy="4663646"/>
          </a:xfrm>
        </p:grpSpPr>
        <p:cxnSp>
          <p:nvCxnSpPr>
            <p:cNvPr id="177" name="Straight Connector 176">
              <a:extLst>
                <a:ext uri="{FF2B5EF4-FFF2-40B4-BE49-F238E27FC236}">
                  <a16:creationId xmlns:a16="http://schemas.microsoft.com/office/drawing/2014/main" id="{C06C8924-8A3B-4ABD-B7A6-46C9F1320F20}"/>
                </a:ext>
              </a:extLst>
            </p:cNvPr>
            <p:cNvCxnSpPr>
              <a:cxnSpLocks/>
              <a:endCxn id="179" idx="0"/>
            </p:cNvCxnSpPr>
            <p:nvPr/>
          </p:nvCxnSpPr>
          <p:spPr>
            <a:xfrm>
              <a:off x="8128925" y="1776579"/>
              <a:ext cx="0" cy="3446575"/>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178" name="Rectangle 177">
              <a:extLst>
                <a:ext uri="{FF2B5EF4-FFF2-40B4-BE49-F238E27FC236}">
                  <a16:creationId xmlns:a16="http://schemas.microsoft.com/office/drawing/2014/main" id="{E21B1046-1BFF-4D4C-913D-770DABAE9D6F}"/>
                </a:ext>
              </a:extLst>
            </p:cNvPr>
            <p:cNvSpPr/>
            <p:nvPr/>
          </p:nvSpPr>
          <p:spPr>
            <a:xfrm>
              <a:off x="7133705" y="2504155"/>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Generic</a:t>
              </a:r>
              <a:r>
                <a:rPr lang="en-US" sz="1200" dirty="0">
                  <a:solidFill>
                    <a:schemeClr val="tx1"/>
                  </a:solidFill>
                </a:rPr>
                <a:t> Adapter</a:t>
              </a:r>
            </a:p>
          </p:txBody>
        </p:sp>
        <p:sp>
          <p:nvSpPr>
            <p:cNvPr id="179" name="Rectangle 178">
              <a:extLst>
                <a:ext uri="{FF2B5EF4-FFF2-40B4-BE49-F238E27FC236}">
                  <a16:creationId xmlns:a16="http://schemas.microsoft.com/office/drawing/2014/main" id="{B3F3AAEF-0693-4E8E-9DCE-CF431547150F}"/>
                </a:ext>
              </a:extLst>
            </p:cNvPr>
            <p:cNvSpPr/>
            <p:nvPr/>
          </p:nvSpPr>
          <p:spPr>
            <a:xfrm>
              <a:off x="7133706" y="5223154"/>
              <a:ext cx="1990438" cy="882684"/>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180" name="Rectangle 179">
              <a:extLst>
                <a:ext uri="{FF2B5EF4-FFF2-40B4-BE49-F238E27FC236}">
                  <a16:creationId xmlns:a16="http://schemas.microsoft.com/office/drawing/2014/main" id="{6D543D5F-8E91-4EF0-A4F9-40A5390F7F6F}"/>
                </a:ext>
              </a:extLst>
            </p:cNvPr>
            <p:cNvSpPr/>
            <p:nvPr/>
          </p:nvSpPr>
          <p:spPr>
            <a:xfrm>
              <a:off x="7133705" y="4693953"/>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Generic</a:t>
              </a:r>
              <a:r>
                <a:rPr lang="en-US" sz="1200" dirty="0">
                  <a:solidFill>
                    <a:schemeClr val="tx1"/>
                  </a:solidFill>
                </a:rPr>
                <a:t> Adapter</a:t>
              </a:r>
            </a:p>
          </p:txBody>
        </p:sp>
        <p:sp>
          <p:nvSpPr>
            <p:cNvPr id="181" name="Rectangle 180">
              <a:extLst>
                <a:ext uri="{FF2B5EF4-FFF2-40B4-BE49-F238E27FC236}">
                  <a16:creationId xmlns:a16="http://schemas.microsoft.com/office/drawing/2014/main" id="{43FA4BC6-45AC-49EE-B02E-F61EFA2F4BC5}"/>
                </a:ext>
              </a:extLst>
            </p:cNvPr>
            <p:cNvSpPr/>
            <p:nvPr/>
          </p:nvSpPr>
          <p:spPr>
            <a:xfrm>
              <a:off x="7266686" y="5241205"/>
              <a:ext cx="1694883" cy="256639"/>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cxnSp>
          <p:nvCxnSpPr>
            <p:cNvPr id="182" name="Straight Connector 181">
              <a:extLst>
                <a:ext uri="{FF2B5EF4-FFF2-40B4-BE49-F238E27FC236}">
                  <a16:creationId xmlns:a16="http://schemas.microsoft.com/office/drawing/2014/main" id="{46A9802C-677C-4243-9DD9-C1211CE5A266}"/>
                </a:ext>
              </a:extLst>
            </p:cNvPr>
            <p:cNvCxnSpPr>
              <a:cxnSpLocks/>
            </p:cNvCxnSpPr>
            <p:nvPr/>
          </p:nvCxnSpPr>
          <p:spPr>
            <a:xfrm>
              <a:off x="8130634" y="3120190"/>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183" name="Straight Arrow Connector 182">
              <a:extLst>
                <a:ext uri="{FF2B5EF4-FFF2-40B4-BE49-F238E27FC236}">
                  <a16:creationId xmlns:a16="http://schemas.microsoft.com/office/drawing/2014/main" id="{4A817DC2-0788-4E53-89FE-F8C2681C6335}"/>
                </a:ext>
              </a:extLst>
            </p:cNvPr>
            <p:cNvCxnSpPr>
              <a:cxnSpLocks/>
            </p:cNvCxnSpPr>
            <p:nvPr/>
          </p:nvCxnSpPr>
          <p:spPr>
            <a:xfrm>
              <a:off x="8130796" y="2847434"/>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184" name="Straight Arrow Connector 183">
              <a:extLst>
                <a:ext uri="{FF2B5EF4-FFF2-40B4-BE49-F238E27FC236}">
                  <a16:creationId xmlns:a16="http://schemas.microsoft.com/office/drawing/2014/main" id="{9206FC7F-FEC2-478D-A5D0-7594FEB74E90}"/>
                </a:ext>
              </a:extLst>
            </p:cNvPr>
            <p:cNvCxnSpPr>
              <a:cxnSpLocks/>
            </p:cNvCxnSpPr>
            <p:nvPr/>
          </p:nvCxnSpPr>
          <p:spPr>
            <a:xfrm>
              <a:off x="8128925" y="4111493"/>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85" name="Group 184">
              <a:extLst>
                <a:ext uri="{FF2B5EF4-FFF2-40B4-BE49-F238E27FC236}">
                  <a16:creationId xmlns:a16="http://schemas.microsoft.com/office/drawing/2014/main" id="{B81001D7-56F0-472A-9B0B-82D42518D877}"/>
                </a:ext>
              </a:extLst>
            </p:cNvPr>
            <p:cNvGrpSpPr/>
            <p:nvPr/>
          </p:nvGrpSpPr>
          <p:grpSpPr>
            <a:xfrm>
              <a:off x="7133705" y="2268335"/>
              <a:ext cx="2190597" cy="307947"/>
              <a:chOff x="2063429" y="2276206"/>
              <a:chExt cx="2190597" cy="307947"/>
            </a:xfrm>
          </p:grpSpPr>
          <p:sp>
            <p:nvSpPr>
              <p:cNvPr id="186" name="Freeform: Shape 185">
                <a:extLst>
                  <a:ext uri="{FF2B5EF4-FFF2-40B4-BE49-F238E27FC236}">
                    <a16:creationId xmlns:a16="http://schemas.microsoft.com/office/drawing/2014/main" id="{1B4F861B-BE09-4880-AFF4-E10961E03D87}"/>
                  </a:ext>
                </a:extLst>
              </p:cNvPr>
              <p:cNvSpPr/>
              <p:nvPr/>
            </p:nvSpPr>
            <p:spPr>
              <a:xfrm>
                <a:off x="2063429" y="2414871"/>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Oval 186">
                <a:extLst>
                  <a:ext uri="{FF2B5EF4-FFF2-40B4-BE49-F238E27FC236}">
                    <a16:creationId xmlns:a16="http://schemas.microsoft.com/office/drawing/2014/main" id="{FD711FFB-9FC9-4FE6-9B16-8E4DF8B5B574}"/>
                  </a:ext>
                </a:extLst>
              </p:cNvPr>
              <p:cNvSpPr/>
              <p:nvPr/>
            </p:nvSpPr>
            <p:spPr bwMode="auto">
              <a:xfrm>
                <a:off x="3962059" y="227620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1</a:t>
                </a:r>
              </a:p>
            </p:txBody>
          </p:sp>
        </p:grpSp>
        <p:grpSp>
          <p:nvGrpSpPr>
            <p:cNvPr id="188" name="Group 187">
              <a:extLst>
                <a:ext uri="{FF2B5EF4-FFF2-40B4-BE49-F238E27FC236}">
                  <a16:creationId xmlns:a16="http://schemas.microsoft.com/office/drawing/2014/main" id="{9CD14BF5-9AA2-44C8-BE85-44BD7AEDF1F7}"/>
                </a:ext>
              </a:extLst>
            </p:cNvPr>
            <p:cNvGrpSpPr/>
            <p:nvPr/>
          </p:nvGrpSpPr>
          <p:grpSpPr>
            <a:xfrm>
              <a:off x="7193626" y="2831123"/>
              <a:ext cx="2150504" cy="307947"/>
              <a:chOff x="2123350" y="2838994"/>
              <a:chExt cx="2150504" cy="307947"/>
            </a:xfrm>
          </p:grpSpPr>
          <p:sp>
            <p:nvSpPr>
              <p:cNvPr id="189" name="Freeform: Shape 188">
                <a:extLst>
                  <a:ext uri="{FF2B5EF4-FFF2-40B4-BE49-F238E27FC236}">
                    <a16:creationId xmlns:a16="http://schemas.microsoft.com/office/drawing/2014/main" id="{2DFB3F08-62EF-4D9D-8280-08ABCFB54769}"/>
                  </a:ext>
                </a:extLst>
              </p:cNvPr>
              <p:cNvSpPr/>
              <p:nvPr/>
            </p:nvSpPr>
            <p:spPr>
              <a:xfrm>
                <a:off x="2123350" y="2944422"/>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Oval 189">
                <a:extLst>
                  <a:ext uri="{FF2B5EF4-FFF2-40B4-BE49-F238E27FC236}">
                    <a16:creationId xmlns:a16="http://schemas.microsoft.com/office/drawing/2014/main" id="{8A5F33A1-35CE-4FB0-9ADF-9E799B804525}"/>
                  </a:ext>
                </a:extLst>
              </p:cNvPr>
              <p:cNvSpPr/>
              <p:nvPr/>
            </p:nvSpPr>
            <p:spPr bwMode="auto">
              <a:xfrm>
                <a:off x="3981887" y="2838994"/>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nvGrpSpPr>
            <p:cNvPr id="191" name="Group 190">
              <a:extLst>
                <a:ext uri="{FF2B5EF4-FFF2-40B4-BE49-F238E27FC236}">
                  <a16:creationId xmlns:a16="http://schemas.microsoft.com/office/drawing/2014/main" id="{D04584A4-8FF3-4467-B8E5-A95C06CF9852}"/>
                </a:ext>
              </a:extLst>
            </p:cNvPr>
            <p:cNvGrpSpPr/>
            <p:nvPr/>
          </p:nvGrpSpPr>
          <p:grpSpPr>
            <a:xfrm>
              <a:off x="7184680" y="4956745"/>
              <a:ext cx="2174711" cy="307947"/>
              <a:chOff x="2114404" y="4964616"/>
              <a:chExt cx="2174711" cy="307947"/>
            </a:xfrm>
          </p:grpSpPr>
          <p:sp>
            <p:nvSpPr>
              <p:cNvPr id="192" name="Freeform: Shape 191">
                <a:extLst>
                  <a:ext uri="{FF2B5EF4-FFF2-40B4-BE49-F238E27FC236}">
                    <a16:creationId xmlns:a16="http://schemas.microsoft.com/office/drawing/2014/main" id="{BC00BF9E-F23A-47BD-856B-CAA588231A09}"/>
                  </a:ext>
                </a:extLst>
              </p:cNvPr>
              <p:cNvSpPr/>
              <p:nvPr/>
            </p:nvSpPr>
            <p:spPr>
              <a:xfrm>
                <a:off x="2114404" y="5110329"/>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Oval 192">
                <a:extLst>
                  <a:ext uri="{FF2B5EF4-FFF2-40B4-BE49-F238E27FC236}">
                    <a16:creationId xmlns:a16="http://schemas.microsoft.com/office/drawing/2014/main" id="{7FA3EBB1-2551-4BF3-8E20-3D78F718BBAB}"/>
                  </a:ext>
                </a:extLst>
              </p:cNvPr>
              <p:cNvSpPr/>
              <p:nvPr/>
            </p:nvSpPr>
            <p:spPr bwMode="auto">
              <a:xfrm>
                <a:off x="3997148" y="496461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3</a:t>
                </a:r>
              </a:p>
            </p:txBody>
          </p:sp>
        </p:grpSp>
        <p:grpSp>
          <p:nvGrpSpPr>
            <p:cNvPr id="194" name="Group 193">
              <a:extLst>
                <a:ext uri="{FF2B5EF4-FFF2-40B4-BE49-F238E27FC236}">
                  <a16:creationId xmlns:a16="http://schemas.microsoft.com/office/drawing/2014/main" id="{8E254680-2579-4F61-A958-B99CFF221CD2}"/>
                </a:ext>
              </a:extLst>
            </p:cNvPr>
            <p:cNvGrpSpPr/>
            <p:nvPr/>
          </p:nvGrpSpPr>
          <p:grpSpPr>
            <a:xfrm>
              <a:off x="7184681" y="4392857"/>
              <a:ext cx="2150494" cy="307947"/>
              <a:chOff x="2114405" y="4400728"/>
              <a:chExt cx="2150494" cy="307947"/>
            </a:xfrm>
          </p:grpSpPr>
          <p:sp>
            <p:nvSpPr>
              <p:cNvPr id="195" name="Freeform: Shape 194">
                <a:extLst>
                  <a:ext uri="{FF2B5EF4-FFF2-40B4-BE49-F238E27FC236}">
                    <a16:creationId xmlns:a16="http://schemas.microsoft.com/office/drawing/2014/main" id="{52D2E67B-7BBC-4E90-A2A5-2F251FF276CF}"/>
                  </a:ext>
                </a:extLst>
              </p:cNvPr>
              <p:cNvSpPr/>
              <p:nvPr/>
            </p:nvSpPr>
            <p:spPr>
              <a:xfrm>
                <a:off x="2114405" y="4539565"/>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Oval 195">
                <a:extLst>
                  <a:ext uri="{FF2B5EF4-FFF2-40B4-BE49-F238E27FC236}">
                    <a16:creationId xmlns:a16="http://schemas.microsoft.com/office/drawing/2014/main" id="{0076A3D2-E771-455E-827C-CDC44DAF4F34}"/>
                  </a:ext>
                </a:extLst>
              </p:cNvPr>
              <p:cNvSpPr/>
              <p:nvPr/>
            </p:nvSpPr>
            <p:spPr bwMode="auto">
              <a:xfrm>
                <a:off x="3972932" y="4400728"/>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sp>
          <p:nvSpPr>
            <p:cNvPr id="197" name="Rectangle 196">
              <a:extLst>
                <a:ext uri="{FF2B5EF4-FFF2-40B4-BE49-F238E27FC236}">
                  <a16:creationId xmlns:a16="http://schemas.microsoft.com/office/drawing/2014/main" id="{82D9A2BC-90C0-4685-B351-030935CBA4E5}"/>
                </a:ext>
              </a:extLst>
            </p:cNvPr>
            <p:cNvSpPr/>
            <p:nvPr/>
          </p:nvSpPr>
          <p:spPr>
            <a:xfrm>
              <a:off x="7133702" y="1442192"/>
              <a:ext cx="1990438" cy="893187"/>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198" name="Rectangle 197">
              <a:extLst>
                <a:ext uri="{FF2B5EF4-FFF2-40B4-BE49-F238E27FC236}">
                  <a16:creationId xmlns:a16="http://schemas.microsoft.com/office/drawing/2014/main" id="{BE14DA7B-1E32-451C-BB41-9C84C0A9F28D}"/>
                </a:ext>
              </a:extLst>
            </p:cNvPr>
            <p:cNvSpPr/>
            <p:nvPr/>
          </p:nvSpPr>
          <p:spPr>
            <a:xfrm>
              <a:off x="7333861" y="2054446"/>
              <a:ext cx="1619640" cy="270877"/>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19" name="TextBox 18">
            <a:extLst>
              <a:ext uri="{FF2B5EF4-FFF2-40B4-BE49-F238E27FC236}">
                <a16:creationId xmlns:a16="http://schemas.microsoft.com/office/drawing/2014/main" id="{8D1A407F-6367-4CD9-9C20-3D2BFADBAD1E}"/>
              </a:ext>
            </a:extLst>
          </p:cNvPr>
          <p:cNvSpPr txBox="1"/>
          <p:nvPr/>
        </p:nvSpPr>
        <p:spPr>
          <a:xfrm>
            <a:off x="1302177" y="3776369"/>
            <a:ext cx="10222928" cy="36933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Communications    Infrastructure (WAN, etc...)</a:t>
            </a:r>
          </a:p>
        </p:txBody>
      </p:sp>
    </p:spTree>
    <p:extLst>
      <p:ext uri="{BB962C8B-B14F-4D97-AF65-F5344CB8AC3E}">
        <p14:creationId xmlns:p14="http://schemas.microsoft.com/office/powerpoint/2010/main" val="288641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 103">
            <a:extLst>
              <a:ext uri="{FF2B5EF4-FFF2-40B4-BE49-F238E27FC236}">
                <a16:creationId xmlns:a16="http://schemas.microsoft.com/office/drawing/2014/main" id="{140CDB4A-4A53-47B9-AA1C-A009D66D5B85}"/>
              </a:ext>
            </a:extLst>
          </p:cNvPr>
          <p:cNvGrpSpPr/>
          <p:nvPr/>
        </p:nvGrpSpPr>
        <p:grpSpPr>
          <a:xfrm>
            <a:off x="1320477" y="3519420"/>
            <a:ext cx="2733392" cy="646331"/>
            <a:chOff x="1320477" y="3519420"/>
            <a:chExt cx="2733392" cy="646331"/>
          </a:xfrm>
        </p:grpSpPr>
        <p:sp>
          <p:nvSpPr>
            <p:cNvPr id="106" name="Rectangle 105">
              <a:extLst>
                <a:ext uri="{FF2B5EF4-FFF2-40B4-BE49-F238E27FC236}">
                  <a16:creationId xmlns:a16="http://schemas.microsoft.com/office/drawing/2014/main" id="{24699EDF-45C3-4DF9-B09E-D9600BB972EC}"/>
                </a:ext>
              </a:extLst>
            </p:cNvPr>
            <p:cNvSpPr/>
            <p:nvPr/>
          </p:nvSpPr>
          <p:spPr>
            <a:xfrm>
              <a:off x="1320477" y="3525790"/>
              <a:ext cx="2733392" cy="618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07" name="TextBox 106">
              <a:extLst>
                <a:ext uri="{FF2B5EF4-FFF2-40B4-BE49-F238E27FC236}">
                  <a16:creationId xmlns:a16="http://schemas.microsoft.com/office/drawing/2014/main" id="{3B21269F-F994-44F4-9A35-F81B44D3832F}"/>
                </a:ext>
              </a:extLst>
            </p:cNvPr>
            <p:cNvSpPr txBox="1"/>
            <p:nvPr/>
          </p:nvSpPr>
          <p:spPr>
            <a:xfrm>
              <a:off x="1320477" y="3519420"/>
              <a:ext cx="2690631"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Communications </a:t>
              </a:r>
            </a:p>
            <a:p>
              <a:r>
                <a:rPr lang="en-US" sz="1800" dirty="0">
                  <a:latin typeface="Calibri" panose="020F0502020204030204" pitchFamily="34" charset="0"/>
                  <a:cs typeface="Calibri" panose="020F0502020204030204" pitchFamily="34" charset="0"/>
                </a:rPr>
                <a:t>Infrastructure (WAN, etc...)</a:t>
              </a:r>
            </a:p>
          </p:txBody>
        </p:sp>
      </p:grpSp>
      <p:sp>
        <p:nvSpPr>
          <p:cNvPr id="32" name="Left Brace 31">
            <a:extLst>
              <a:ext uri="{FF2B5EF4-FFF2-40B4-BE49-F238E27FC236}">
                <a16:creationId xmlns:a16="http://schemas.microsoft.com/office/drawing/2014/main" id="{90958A4F-426B-4A01-8A03-53CC242A683B}"/>
              </a:ext>
            </a:extLst>
          </p:cNvPr>
          <p:cNvSpPr/>
          <p:nvPr/>
        </p:nvSpPr>
        <p:spPr>
          <a:xfrm>
            <a:off x="1779631" y="4660641"/>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48C8C07D-504E-4AB7-9157-9B0DEA0E4341}"/>
              </a:ext>
            </a:extLst>
          </p:cNvPr>
          <p:cNvSpPr txBox="1"/>
          <p:nvPr/>
        </p:nvSpPr>
        <p:spPr>
          <a:xfrm rot="16200000">
            <a:off x="707711" y="5106045"/>
            <a:ext cx="1755609"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Archive Systems</a:t>
            </a:r>
          </a:p>
        </p:txBody>
      </p:sp>
      <p:sp>
        <p:nvSpPr>
          <p:cNvPr id="62" name="Left Brace 61">
            <a:extLst>
              <a:ext uri="{FF2B5EF4-FFF2-40B4-BE49-F238E27FC236}">
                <a16:creationId xmlns:a16="http://schemas.microsoft.com/office/drawing/2014/main" id="{6C5B02D5-70A5-4EAB-A8F1-D878F43BAC47}"/>
              </a:ext>
            </a:extLst>
          </p:cNvPr>
          <p:cNvSpPr/>
          <p:nvPr/>
        </p:nvSpPr>
        <p:spPr>
          <a:xfrm>
            <a:off x="1835248" y="1395338"/>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2988D224-664D-4C80-9245-41089E3414F1}"/>
              </a:ext>
            </a:extLst>
          </p:cNvPr>
          <p:cNvSpPr txBox="1"/>
          <p:nvPr/>
        </p:nvSpPr>
        <p:spPr>
          <a:xfrm rot="16200000">
            <a:off x="917215" y="1840742"/>
            <a:ext cx="1447832"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User Systems</a:t>
            </a:r>
          </a:p>
        </p:txBody>
      </p:sp>
      <p:cxnSp>
        <p:nvCxnSpPr>
          <p:cNvPr id="52" name="Straight Arrow Connector 51">
            <a:extLst>
              <a:ext uri="{FF2B5EF4-FFF2-40B4-BE49-F238E27FC236}">
                <a16:creationId xmlns:a16="http://schemas.microsoft.com/office/drawing/2014/main" id="{7DB160FA-58B8-46B5-A495-BE048B731831}"/>
              </a:ext>
            </a:extLst>
          </p:cNvPr>
          <p:cNvCxnSpPr>
            <a:cxnSpLocks/>
          </p:cNvCxnSpPr>
          <p:nvPr/>
        </p:nvCxnSpPr>
        <p:spPr>
          <a:xfrm>
            <a:off x="1267335" y="3157477"/>
            <a:ext cx="1013202" cy="1382105"/>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BA5AFE-A506-47E2-A944-D443E9EAF764}"/>
              </a:ext>
            </a:extLst>
          </p:cNvPr>
          <p:cNvCxnSpPr>
            <a:cxnSpLocks/>
          </p:cNvCxnSpPr>
          <p:nvPr/>
        </p:nvCxnSpPr>
        <p:spPr>
          <a:xfrm flipV="1">
            <a:off x="1267335" y="3013772"/>
            <a:ext cx="827342" cy="12529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038E63F-8CB2-41DC-8848-8A2B217A7147}"/>
              </a:ext>
            </a:extLst>
          </p:cNvPr>
          <p:cNvSpPr txBox="1"/>
          <p:nvPr/>
        </p:nvSpPr>
        <p:spPr>
          <a:xfrm>
            <a:off x="306612" y="2999895"/>
            <a:ext cx="1422249"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Same interface</a:t>
            </a:r>
          </a:p>
        </p:txBody>
      </p:sp>
      <p:grpSp>
        <p:nvGrpSpPr>
          <p:cNvPr id="9" name="Group 8">
            <a:extLst>
              <a:ext uri="{FF2B5EF4-FFF2-40B4-BE49-F238E27FC236}">
                <a16:creationId xmlns:a16="http://schemas.microsoft.com/office/drawing/2014/main" id="{9DEC21D6-282D-4F8F-A239-C9162DEB5C47}"/>
              </a:ext>
            </a:extLst>
          </p:cNvPr>
          <p:cNvGrpSpPr/>
          <p:nvPr/>
        </p:nvGrpSpPr>
        <p:grpSpPr>
          <a:xfrm>
            <a:off x="2063429" y="1431897"/>
            <a:ext cx="2225686" cy="4681811"/>
            <a:chOff x="2063429" y="1431897"/>
            <a:chExt cx="2225686" cy="4681811"/>
          </a:xfrm>
        </p:grpSpPr>
        <p:cxnSp>
          <p:nvCxnSpPr>
            <p:cNvPr id="64" name="Straight Connector 63">
              <a:extLst>
                <a:ext uri="{FF2B5EF4-FFF2-40B4-BE49-F238E27FC236}">
                  <a16:creationId xmlns:a16="http://schemas.microsoft.com/office/drawing/2014/main" id="{BF64EE69-259E-4031-A7AF-82F1186CD41E}"/>
                </a:ext>
              </a:extLst>
            </p:cNvPr>
            <p:cNvCxnSpPr>
              <a:cxnSpLocks/>
              <a:stCxn id="16" idx="2"/>
              <a:endCxn id="20" idx="0"/>
            </p:cNvCxnSpPr>
            <p:nvPr/>
          </p:nvCxnSpPr>
          <p:spPr>
            <a:xfrm>
              <a:off x="3058649" y="1784450"/>
              <a:ext cx="0" cy="3976705"/>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16" name="Rectangle 15">
              <a:extLst>
                <a:ext uri="{FF2B5EF4-FFF2-40B4-BE49-F238E27FC236}">
                  <a16:creationId xmlns:a16="http://schemas.microsoft.com/office/drawing/2014/main" id="{4452F91F-A189-4621-BFE1-F153DF797968}"/>
                </a:ext>
              </a:extLst>
            </p:cNvPr>
            <p:cNvSpPr/>
            <p:nvPr/>
          </p:nvSpPr>
          <p:spPr>
            <a:xfrm>
              <a:off x="2063430" y="1431897"/>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17" name="Rectangle 16">
              <a:extLst>
                <a:ext uri="{FF2B5EF4-FFF2-40B4-BE49-F238E27FC236}">
                  <a16:creationId xmlns:a16="http://schemas.microsoft.com/office/drawing/2014/main" id="{D99B4068-40BA-4392-8A68-4245571EC1FA}"/>
                </a:ext>
              </a:extLst>
            </p:cNvPr>
            <p:cNvSpPr/>
            <p:nvPr/>
          </p:nvSpPr>
          <p:spPr>
            <a:xfrm>
              <a:off x="2063429" y="1990697"/>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Specific</a:t>
              </a:r>
              <a:r>
                <a:rPr lang="en-US" sz="1200" dirty="0">
                  <a:solidFill>
                    <a:schemeClr val="tx1"/>
                  </a:solidFill>
                </a:rPr>
                <a:t> Adapter</a:t>
              </a:r>
            </a:p>
          </p:txBody>
        </p:sp>
        <p:sp>
          <p:nvSpPr>
            <p:cNvPr id="18" name="Rectangle 17">
              <a:extLst>
                <a:ext uri="{FF2B5EF4-FFF2-40B4-BE49-F238E27FC236}">
                  <a16:creationId xmlns:a16="http://schemas.microsoft.com/office/drawing/2014/main" id="{84D8EEA9-6255-40EC-9797-ADB9672D6321}"/>
                </a:ext>
              </a:extLst>
            </p:cNvPr>
            <p:cNvSpPr/>
            <p:nvPr/>
          </p:nvSpPr>
          <p:spPr>
            <a:xfrm>
              <a:off x="2063429" y="2512026"/>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Generic</a:t>
              </a:r>
              <a:r>
                <a:rPr lang="en-US" sz="1200" dirty="0">
                  <a:solidFill>
                    <a:schemeClr val="tx1"/>
                  </a:solidFill>
                </a:rPr>
                <a:t> Adapter</a:t>
              </a:r>
            </a:p>
          </p:txBody>
        </p:sp>
        <p:sp>
          <p:nvSpPr>
            <p:cNvPr id="20" name="Rectangle 19">
              <a:extLst>
                <a:ext uri="{FF2B5EF4-FFF2-40B4-BE49-F238E27FC236}">
                  <a16:creationId xmlns:a16="http://schemas.microsoft.com/office/drawing/2014/main" id="{8A1C75BF-001A-4934-9486-97B5B7B7E8EE}"/>
                </a:ext>
              </a:extLst>
            </p:cNvPr>
            <p:cNvSpPr/>
            <p:nvPr/>
          </p:nvSpPr>
          <p:spPr>
            <a:xfrm>
              <a:off x="2063430" y="5761155"/>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21" name="Rectangle 20">
              <a:extLst>
                <a:ext uri="{FF2B5EF4-FFF2-40B4-BE49-F238E27FC236}">
                  <a16:creationId xmlns:a16="http://schemas.microsoft.com/office/drawing/2014/main" id="{790759B4-9449-4C78-A368-5D23CEAB3ACA}"/>
                </a:ext>
              </a:extLst>
            </p:cNvPr>
            <p:cNvSpPr/>
            <p:nvPr/>
          </p:nvSpPr>
          <p:spPr>
            <a:xfrm>
              <a:off x="2063429" y="4701824"/>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Generic</a:t>
              </a:r>
              <a:r>
                <a:rPr lang="en-US" sz="1200" dirty="0">
                  <a:solidFill>
                    <a:schemeClr val="tx1"/>
                  </a:solidFill>
                </a:rPr>
                <a:t> Adapter</a:t>
              </a:r>
            </a:p>
          </p:txBody>
        </p:sp>
        <p:sp>
          <p:nvSpPr>
            <p:cNvPr id="22" name="Rectangle 21">
              <a:extLst>
                <a:ext uri="{FF2B5EF4-FFF2-40B4-BE49-F238E27FC236}">
                  <a16:creationId xmlns:a16="http://schemas.microsoft.com/office/drawing/2014/main" id="{894099FD-4A1C-4333-9C49-9287A2B8111B}"/>
                </a:ext>
              </a:extLst>
            </p:cNvPr>
            <p:cNvSpPr/>
            <p:nvPr/>
          </p:nvSpPr>
          <p:spPr>
            <a:xfrm>
              <a:off x="2063429" y="5223153"/>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Specific</a:t>
              </a:r>
              <a:r>
                <a:rPr lang="en-US" sz="1200" dirty="0">
                  <a:solidFill>
                    <a:schemeClr val="tx1"/>
                  </a:solidFill>
                </a:rPr>
                <a:t> Adapter</a:t>
              </a:r>
            </a:p>
          </p:txBody>
        </p:sp>
        <p:cxnSp>
          <p:nvCxnSpPr>
            <p:cNvPr id="54" name="Straight Connector 53">
              <a:extLst>
                <a:ext uri="{FF2B5EF4-FFF2-40B4-BE49-F238E27FC236}">
                  <a16:creationId xmlns:a16="http://schemas.microsoft.com/office/drawing/2014/main" id="{32DEAE08-72CF-47B7-B0AB-3D924462BAE5}"/>
                </a:ext>
              </a:extLst>
            </p:cNvPr>
            <p:cNvCxnSpPr>
              <a:cxnSpLocks/>
            </p:cNvCxnSpPr>
            <p:nvPr/>
          </p:nvCxnSpPr>
          <p:spPr>
            <a:xfrm>
              <a:off x="3060358" y="3128061"/>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Arrow Connector 55">
              <a:extLst>
                <a:ext uri="{FF2B5EF4-FFF2-40B4-BE49-F238E27FC236}">
                  <a16:creationId xmlns:a16="http://schemas.microsoft.com/office/drawing/2014/main" id="{C4BBC62A-1797-4CA0-9999-20A9026989C5}"/>
                </a:ext>
              </a:extLst>
            </p:cNvPr>
            <p:cNvCxnSpPr>
              <a:cxnSpLocks/>
            </p:cNvCxnSpPr>
            <p:nvPr/>
          </p:nvCxnSpPr>
          <p:spPr>
            <a:xfrm>
              <a:off x="3060520" y="2855305"/>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7" name="Straight Arrow Connector 56">
              <a:extLst>
                <a:ext uri="{FF2B5EF4-FFF2-40B4-BE49-F238E27FC236}">
                  <a16:creationId xmlns:a16="http://schemas.microsoft.com/office/drawing/2014/main" id="{1D90A349-34AA-4CC9-8380-90BB89F9B16A}"/>
                </a:ext>
              </a:extLst>
            </p:cNvPr>
            <p:cNvCxnSpPr>
              <a:cxnSpLocks/>
            </p:cNvCxnSpPr>
            <p:nvPr/>
          </p:nvCxnSpPr>
          <p:spPr>
            <a:xfrm>
              <a:off x="3058649" y="4119364"/>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111" name="Group 110">
              <a:extLst>
                <a:ext uri="{FF2B5EF4-FFF2-40B4-BE49-F238E27FC236}">
                  <a16:creationId xmlns:a16="http://schemas.microsoft.com/office/drawing/2014/main" id="{04B98848-63BB-40FD-8BF0-4060A7CBF626}"/>
                </a:ext>
              </a:extLst>
            </p:cNvPr>
            <p:cNvGrpSpPr/>
            <p:nvPr/>
          </p:nvGrpSpPr>
          <p:grpSpPr>
            <a:xfrm>
              <a:off x="2063429" y="2276206"/>
              <a:ext cx="2190597" cy="307947"/>
              <a:chOff x="2063429" y="2276206"/>
              <a:chExt cx="2190597" cy="307947"/>
            </a:xfrm>
          </p:grpSpPr>
          <p:sp>
            <p:nvSpPr>
              <p:cNvPr id="112" name="Freeform: Shape 111">
                <a:extLst>
                  <a:ext uri="{FF2B5EF4-FFF2-40B4-BE49-F238E27FC236}">
                    <a16:creationId xmlns:a16="http://schemas.microsoft.com/office/drawing/2014/main" id="{82199B35-DBB1-4C58-A4A5-DD0C17CBCA92}"/>
                  </a:ext>
                </a:extLst>
              </p:cNvPr>
              <p:cNvSpPr/>
              <p:nvPr/>
            </p:nvSpPr>
            <p:spPr>
              <a:xfrm>
                <a:off x="2063429" y="2414871"/>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73147DB2-68FA-4348-9DBE-D15AFB22C75E}"/>
                  </a:ext>
                </a:extLst>
              </p:cNvPr>
              <p:cNvSpPr/>
              <p:nvPr/>
            </p:nvSpPr>
            <p:spPr bwMode="auto">
              <a:xfrm>
                <a:off x="3962059" y="227620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1</a:t>
                </a:r>
              </a:p>
            </p:txBody>
          </p:sp>
        </p:grpSp>
        <p:grpSp>
          <p:nvGrpSpPr>
            <p:cNvPr id="114" name="Group 113">
              <a:extLst>
                <a:ext uri="{FF2B5EF4-FFF2-40B4-BE49-F238E27FC236}">
                  <a16:creationId xmlns:a16="http://schemas.microsoft.com/office/drawing/2014/main" id="{A787C0AE-2BFD-4613-A134-C56A06A36BFE}"/>
                </a:ext>
              </a:extLst>
            </p:cNvPr>
            <p:cNvGrpSpPr/>
            <p:nvPr/>
          </p:nvGrpSpPr>
          <p:grpSpPr>
            <a:xfrm>
              <a:off x="2123350" y="2838994"/>
              <a:ext cx="2150504" cy="307947"/>
              <a:chOff x="2123350" y="2838994"/>
              <a:chExt cx="2150504" cy="307947"/>
            </a:xfrm>
          </p:grpSpPr>
          <p:sp>
            <p:nvSpPr>
              <p:cNvPr id="115" name="Freeform: Shape 114">
                <a:extLst>
                  <a:ext uri="{FF2B5EF4-FFF2-40B4-BE49-F238E27FC236}">
                    <a16:creationId xmlns:a16="http://schemas.microsoft.com/office/drawing/2014/main" id="{5C404473-AC4A-44C7-A166-DA24713CD70C}"/>
                  </a:ext>
                </a:extLst>
              </p:cNvPr>
              <p:cNvSpPr/>
              <p:nvPr/>
            </p:nvSpPr>
            <p:spPr>
              <a:xfrm>
                <a:off x="2123350" y="2944422"/>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a:extLst>
                  <a:ext uri="{FF2B5EF4-FFF2-40B4-BE49-F238E27FC236}">
                    <a16:creationId xmlns:a16="http://schemas.microsoft.com/office/drawing/2014/main" id="{40E80107-DBBC-4CF8-BA6F-FAD03400736E}"/>
                  </a:ext>
                </a:extLst>
              </p:cNvPr>
              <p:cNvSpPr/>
              <p:nvPr/>
            </p:nvSpPr>
            <p:spPr bwMode="auto">
              <a:xfrm>
                <a:off x="3981887" y="2838994"/>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nvGrpSpPr>
            <p:cNvPr id="117" name="Group 116">
              <a:extLst>
                <a:ext uri="{FF2B5EF4-FFF2-40B4-BE49-F238E27FC236}">
                  <a16:creationId xmlns:a16="http://schemas.microsoft.com/office/drawing/2014/main" id="{634B6694-DE30-4D1D-AB80-6DB9E7492362}"/>
                </a:ext>
              </a:extLst>
            </p:cNvPr>
            <p:cNvGrpSpPr/>
            <p:nvPr/>
          </p:nvGrpSpPr>
          <p:grpSpPr>
            <a:xfrm>
              <a:off x="2114404" y="4964616"/>
              <a:ext cx="2174711" cy="307947"/>
              <a:chOff x="2114404" y="4964616"/>
              <a:chExt cx="2174711" cy="307947"/>
            </a:xfrm>
          </p:grpSpPr>
          <p:sp>
            <p:nvSpPr>
              <p:cNvPr id="118" name="Freeform: Shape 117">
                <a:extLst>
                  <a:ext uri="{FF2B5EF4-FFF2-40B4-BE49-F238E27FC236}">
                    <a16:creationId xmlns:a16="http://schemas.microsoft.com/office/drawing/2014/main" id="{980FF6FE-E626-437A-A257-2DFB2E5A155F}"/>
                  </a:ext>
                </a:extLst>
              </p:cNvPr>
              <p:cNvSpPr/>
              <p:nvPr/>
            </p:nvSpPr>
            <p:spPr>
              <a:xfrm>
                <a:off x="2114404" y="5110329"/>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a:extLst>
                  <a:ext uri="{FF2B5EF4-FFF2-40B4-BE49-F238E27FC236}">
                    <a16:creationId xmlns:a16="http://schemas.microsoft.com/office/drawing/2014/main" id="{C1F73ADF-509C-48CB-A3EE-ABC1FF6F8DC8}"/>
                  </a:ext>
                </a:extLst>
              </p:cNvPr>
              <p:cNvSpPr/>
              <p:nvPr/>
            </p:nvSpPr>
            <p:spPr bwMode="auto">
              <a:xfrm>
                <a:off x="3997148" y="4964616"/>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3</a:t>
                </a:r>
              </a:p>
            </p:txBody>
          </p:sp>
        </p:grpSp>
        <p:grpSp>
          <p:nvGrpSpPr>
            <p:cNvPr id="120" name="Group 119">
              <a:extLst>
                <a:ext uri="{FF2B5EF4-FFF2-40B4-BE49-F238E27FC236}">
                  <a16:creationId xmlns:a16="http://schemas.microsoft.com/office/drawing/2014/main" id="{4EBC6B56-31B7-4DA4-95B6-10EAD14D3135}"/>
                </a:ext>
              </a:extLst>
            </p:cNvPr>
            <p:cNvGrpSpPr/>
            <p:nvPr/>
          </p:nvGrpSpPr>
          <p:grpSpPr>
            <a:xfrm>
              <a:off x="2114405" y="4400728"/>
              <a:ext cx="2150494" cy="307947"/>
              <a:chOff x="2114405" y="4400728"/>
              <a:chExt cx="2150494" cy="307947"/>
            </a:xfrm>
          </p:grpSpPr>
          <p:sp>
            <p:nvSpPr>
              <p:cNvPr id="121" name="Freeform: Shape 120">
                <a:extLst>
                  <a:ext uri="{FF2B5EF4-FFF2-40B4-BE49-F238E27FC236}">
                    <a16:creationId xmlns:a16="http://schemas.microsoft.com/office/drawing/2014/main" id="{C201A191-6948-400D-8605-D0C0339C2E63}"/>
                  </a:ext>
                </a:extLst>
              </p:cNvPr>
              <p:cNvSpPr/>
              <p:nvPr/>
            </p:nvSpPr>
            <p:spPr>
              <a:xfrm>
                <a:off x="2114405" y="4539565"/>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a:extLst>
                  <a:ext uri="{FF2B5EF4-FFF2-40B4-BE49-F238E27FC236}">
                    <a16:creationId xmlns:a16="http://schemas.microsoft.com/office/drawing/2014/main" id="{720E9B9E-7AC1-43A1-ABDC-52A4A3CC1802}"/>
                  </a:ext>
                </a:extLst>
              </p:cNvPr>
              <p:cNvSpPr/>
              <p:nvPr/>
            </p:nvSpPr>
            <p:spPr bwMode="auto">
              <a:xfrm>
                <a:off x="3972932" y="4400728"/>
                <a:ext cx="291967" cy="307947"/>
              </a:xfrm>
              <a:prstGeom prst="ellipse">
                <a:avLst/>
              </a:prstGeom>
              <a:noFill/>
              <a:ln w="38100">
                <a:solidFill>
                  <a:srgbClr val="FF0000"/>
                </a:solidFill>
                <a:round/>
                <a:headEnd/>
                <a:tailEnd/>
              </a:ln>
            </p:spPr>
            <p:txBody>
              <a:bodyPr rot="0" spcFirstLastPara="0" vertOverflow="overflow" horzOverflow="overflow" vert="horz" wrap="square" lIns="91440" tIns="0" rIns="91440" bIns="274320" numCol="1" spcCol="0" rtlCol="0" fromWordArt="0" anchor="t" anchorCtr="0" forceAA="0" compatLnSpc="1">
                <a:prstTxWarp prst="textNoShape">
                  <a:avLst/>
                </a:prstTxWarp>
                <a:noAutofit/>
              </a:bodyPr>
              <a:lstStyle/>
              <a:p>
                <a:pPr algn="ctr"/>
                <a:r>
                  <a:rPr lang="en-US" sz="1800" dirty="0">
                    <a:solidFill>
                      <a:srgbClr val="FF0000"/>
                    </a:solidFill>
                    <a:latin typeface="Comic Sans MS" panose="030F0702030302020204" pitchFamily="66" charset="0"/>
                  </a:rPr>
                  <a:t>2</a:t>
                </a:r>
              </a:p>
            </p:txBody>
          </p:sp>
        </p:grpSp>
      </p:grpSp>
      <p:sp>
        <p:nvSpPr>
          <p:cNvPr id="2" name="Title 1">
            <a:extLst>
              <a:ext uri="{FF2B5EF4-FFF2-40B4-BE49-F238E27FC236}">
                <a16:creationId xmlns:a16="http://schemas.microsoft.com/office/drawing/2014/main" id="{FDE29C18-CA05-4E7A-A397-27AA27300F9B}"/>
              </a:ext>
            </a:extLst>
          </p:cNvPr>
          <p:cNvSpPr>
            <a:spLocks noGrp="1"/>
          </p:cNvSpPr>
          <p:nvPr>
            <p:ph type="title"/>
          </p:nvPr>
        </p:nvSpPr>
        <p:spPr>
          <a:xfrm>
            <a:off x="685032" y="314506"/>
            <a:ext cx="10972800" cy="563562"/>
          </a:xfrm>
        </p:spPr>
        <p:txBody>
          <a:bodyPr/>
          <a:lstStyle/>
          <a:p>
            <a:r>
              <a:rPr lang="en-US" dirty="0"/>
              <a:t>OAIS-IF Architecture Concept – Planned development scope</a:t>
            </a:r>
            <a:br>
              <a:rPr lang="en-US" dirty="0"/>
            </a:br>
            <a:endParaRPr lang="en-US" dirty="0"/>
          </a:p>
        </p:txBody>
      </p:sp>
      <p:sp>
        <p:nvSpPr>
          <p:cNvPr id="3" name="Content Placeholder 2">
            <a:extLst>
              <a:ext uri="{FF2B5EF4-FFF2-40B4-BE49-F238E27FC236}">
                <a16:creationId xmlns:a16="http://schemas.microsoft.com/office/drawing/2014/main" id="{BB9A4CC9-8CA8-4764-BAA2-5C3270BA39D8}"/>
              </a:ext>
            </a:extLst>
          </p:cNvPr>
          <p:cNvSpPr>
            <a:spLocks noGrp="1"/>
          </p:cNvSpPr>
          <p:nvPr>
            <p:ph idx="1"/>
          </p:nvPr>
        </p:nvSpPr>
        <p:spPr>
          <a:xfrm>
            <a:off x="5943600" y="990600"/>
            <a:ext cx="5638800" cy="5135563"/>
          </a:xfrm>
        </p:spPr>
        <p:txBody>
          <a:bodyPr>
            <a:normAutofit fontScale="92500"/>
          </a:bodyPr>
          <a:lstStyle/>
          <a:p>
            <a:r>
              <a:rPr lang="en-US" sz="2000" dirty="0"/>
              <a:t>Interface </a:t>
            </a:r>
            <a:r>
              <a:rPr lang="en-US" sz="2000" dirty="0">
                <a:solidFill>
                  <a:srgbClr val="FF0000"/>
                </a:solidFill>
              </a:rPr>
              <a:t>2</a:t>
            </a:r>
            <a:r>
              <a:rPr lang="en-US" sz="2000" dirty="0"/>
              <a:t> is the primary interoperability interface (a protocol) and it is the main DAI WG work priority.  It is expected to be a Blue Book.  </a:t>
            </a:r>
          </a:p>
          <a:p>
            <a:r>
              <a:rPr lang="en-US" sz="2000" dirty="0"/>
              <a:t>Interfaces </a:t>
            </a:r>
            <a:r>
              <a:rPr lang="en-US" sz="2000" dirty="0">
                <a:solidFill>
                  <a:srgbClr val="FF0000"/>
                </a:solidFill>
              </a:rPr>
              <a:t>1</a:t>
            </a:r>
            <a:r>
              <a:rPr lang="en-US" sz="2000" dirty="0"/>
              <a:t> and </a:t>
            </a:r>
            <a:r>
              <a:rPr lang="en-US" sz="2000" dirty="0">
                <a:solidFill>
                  <a:srgbClr val="FF0000"/>
                </a:solidFill>
              </a:rPr>
              <a:t>3</a:t>
            </a:r>
            <a:r>
              <a:rPr lang="en-US" sz="2000" dirty="0"/>
              <a:t> are APIs and are useful because of the benefit of layered architectures, and to allow communities to share Generic adapters, hence improving efficiency.  DAI may define these as Magenta or Blue Books.  </a:t>
            </a:r>
          </a:p>
          <a:p>
            <a:r>
              <a:rPr lang="en-US" sz="2000" dirty="0"/>
              <a:t>DAI plans to develop a Generic adapter prototype that will be broadly applicable for most archives, and it’s user-facing or archive-facing interface will be the default specification for interfaces </a:t>
            </a:r>
            <a:r>
              <a:rPr lang="en-US" sz="2000" dirty="0">
                <a:solidFill>
                  <a:srgbClr val="FF0000"/>
                </a:solidFill>
              </a:rPr>
              <a:t>1</a:t>
            </a:r>
            <a:r>
              <a:rPr lang="en-US" sz="2000" dirty="0"/>
              <a:t> and </a:t>
            </a:r>
            <a:r>
              <a:rPr lang="en-US" sz="2000" dirty="0">
                <a:solidFill>
                  <a:srgbClr val="FF0000"/>
                </a:solidFill>
              </a:rPr>
              <a:t>3</a:t>
            </a:r>
            <a:r>
              <a:rPr lang="en-US" sz="2000" dirty="0"/>
              <a:t>.  </a:t>
            </a:r>
          </a:p>
          <a:p>
            <a:r>
              <a:rPr lang="en-US" sz="2000" dirty="0"/>
              <a:t>DAI plans to develop a User Specific adapter prototype which may be generally useful for user SW interfaces that are adaptable by reconfiguration of databases.</a:t>
            </a:r>
          </a:p>
        </p:txBody>
      </p:sp>
    </p:spTree>
    <p:extLst>
      <p:ext uri="{BB962C8B-B14F-4D97-AF65-F5344CB8AC3E}">
        <p14:creationId xmlns:p14="http://schemas.microsoft.com/office/powerpoint/2010/main" val="287640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Straight Connector 63">
            <a:extLst>
              <a:ext uri="{FF2B5EF4-FFF2-40B4-BE49-F238E27FC236}">
                <a16:creationId xmlns:a16="http://schemas.microsoft.com/office/drawing/2014/main" id="{BF64EE69-259E-4031-A7AF-82F1186CD41E}"/>
              </a:ext>
            </a:extLst>
          </p:cNvPr>
          <p:cNvCxnSpPr>
            <a:cxnSpLocks/>
            <a:stCxn id="16" idx="2"/>
            <a:endCxn id="20" idx="0"/>
          </p:cNvCxnSpPr>
          <p:nvPr/>
        </p:nvCxnSpPr>
        <p:spPr>
          <a:xfrm>
            <a:off x="3544424" y="1241525"/>
            <a:ext cx="0" cy="3976705"/>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sp>
        <p:nvSpPr>
          <p:cNvPr id="16" name="Rectangle 15">
            <a:extLst>
              <a:ext uri="{FF2B5EF4-FFF2-40B4-BE49-F238E27FC236}">
                <a16:creationId xmlns:a16="http://schemas.microsoft.com/office/drawing/2014/main" id="{4452F91F-A189-4621-BFE1-F153DF797968}"/>
              </a:ext>
            </a:extLst>
          </p:cNvPr>
          <p:cNvSpPr/>
          <p:nvPr/>
        </p:nvSpPr>
        <p:spPr>
          <a:xfrm>
            <a:off x="2549205" y="888972"/>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 SW</a:t>
            </a:r>
          </a:p>
        </p:txBody>
      </p:sp>
      <p:sp>
        <p:nvSpPr>
          <p:cNvPr id="17" name="Rectangle 16">
            <a:extLst>
              <a:ext uri="{FF2B5EF4-FFF2-40B4-BE49-F238E27FC236}">
                <a16:creationId xmlns:a16="http://schemas.microsoft.com/office/drawing/2014/main" id="{D99B4068-40BA-4392-8A68-4245571EC1FA}"/>
              </a:ext>
            </a:extLst>
          </p:cNvPr>
          <p:cNvSpPr/>
          <p:nvPr/>
        </p:nvSpPr>
        <p:spPr>
          <a:xfrm>
            <a:off x="2549204" y="1447772"/>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Specific</a:t>
            </a:r>
            <a:r>
              <a:rPr lang="en-US" sz="1200" dirty="0">
                <a:solidFill>
                  <a:schemeClr val="tx1"/>
                </a:solidFill>
              </a:rPr>
              <a:t> Adapter</a:t>
            </a:r>
          </a:p>
        </p:txBody>
      </p:sp>
      <p:sp>
        <p:nvSpPr>
          <p:cNvPr id="18" name="Rectangle 17">
            <a:extLst>
              <a:ext uri="{FF2B5EF4-FFF2-40B4-BE49-F238E27FC236}">
                <a16:creationId xmlns:a16="http://schemas.microsoft.com/office/drawing/2014/main" id="{84D8EEA9-6255-40EC-9797-ADB9672D6321}"/>
              </a:ext>
            </a:extLst>
          </p:cNvPr>
          <p:cNvSpPr/>
          <p:nvPr/>
        </p:nvSpPr>
        <p:spPr>
          <a:xfrm>
            <a:off x="2549204" y="1969101"/>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User </a:t>
            </a:r>
            <a:r>
              <a:rPr lang="en-US" sz="1200" b="1" dirty="0">
                <a:solidFill>
                  <a:schemeClr val="tx1"/>
                </a:solidFill>
              </a:rPr>
              <a:t>Generic</a:t>
            </a:r>
            <a:r>
              <a:rPr lang="en-US" sz="1200" dirty="0">
                <a:solidFill>
                  <a:schemeClr val="tx1"/>
                </a:solidFill>
              </a:rPr>
              <a:t> Adapter</a:t>
            </a:r>
          </a:p>
        </p:txBody>
      </p:sp>
      <p:sp>
        <p:nvSpPr>
          <p:cNvPr id="4" name="Rectangle 3">
            <a:extLst>
              <a:ext uri="{FF2B5EF4-FFF2-40B4-BE49-F238E27FC236}">
                <a16:creationId xmlns:a16="http://schemas.microsoft.com/office/drawing/2014/main" id="{AC23039F-4439-4C67-AA23-27F0522BF69A}"/>
              </a:ext>
            </a:extLst>
          </p:cNvPr>
          <p:cNvSpPr/>
          <p:nvPr/>
        </p:nvSpPr>
        <p:spPr>
          <a:xfrm>
            <a:off x="774746" y="2982865"/>
            <a:ext cx="3764898" cy="618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9" name="TextBox 18">
            <a:extLst>
              <a:ext uri="{FF2B5EF4-FFF2-40B4-BE49-F238E27FC236}">
                <a16:creationId xmlns:a16="http://schemas.microsoft.com/office/drawing/2014/main" id="{8D1A407F-6367-4CD9-9C20-3D2BFADBAD1E}"/>
              </a:ext>
            </a:extLst>
          </p:cNvPr>
          <p:cNvSpPr txBox="1"/>
          <p:nvPr/>
        </p:nvSpPr>
        <p:spPr>
          <a:xfrm>
            <a:off x="758206" y="2977982"/>
            <a:ext cx="2141484"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Comm Infrastructure</a:t>
            </a:r>
          </a:p>
        </p:txBody>
      </p:sp>
      <p:sp>
        <p:nvSpPr>
          <p:cNvPr id="20" name="Rectangle 19">
            <a:extLst>
              <a:ext uri="{FF2B5EF4-FFF2-40B4-BE49-F238E27FC236}">
                <a16:creationId xmlns:a16="http://schemas.microsoft.com/office/drawing/2014/main" id="{8A1C75BF-001A-4934-9486-97B5B7B7E8EE}"/>
              </a:ext>
            </a:extLst>
          </p:cNvPr>
          <p:cNvSpPr/>
          <p:nvPr/>
        </p:nvSpPr>
        <p:spPr>
          <a:xfrm>
            <a:off x="2549205" y="5218230"/>
            <a:ext cx="1990438" cy="352553"/>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Archive SW</a:t>
            </a:r>
          </a:p>
        </p:txBody>
      </p:sp>
      <p:sp>
        <p:nvSpPr>
          <p:cNvPr id="21" name="Rectangle 20">
            <a:extLst>
              <a:ext uri="{FF2B5EF4-FFF2-40B4-BE49-F238E27FC236}">
                <a16:creationId xmlns:a16="http://schemas.microsoft.com/office/drawing/2014/main" id="{790759B4-9449-4C78-A368-5D23CEAB3ACA}"/>
              </a:ext>
            </a:extLst>
          </p:cNvPr>
          <p:cNvSpPr/>
          <p:nvPr/>
        </p:nvSpPr>
        <p:spPr>
          <a:xfrm>
            <a:off x="2549204" y="4158899"/>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Generic</a:t>
            </a:r>
            <a:r>
              <a:rPr lang="en-US" sz="1200" dirty="0">
                <a:solidFill>
                  <a:schemeClr val="tx1"/>
                </a:solidFill>
              </a:rPr>
              <a:t> Adapter</a:t>
            </a:r>
          </a:p>
        </p:txBody>
      </p:sp>
      <p:sp>
        <p:nvSpPr>
          <p:cNvPr id="22" name="Rectangle 21">
            <a:extLst>
              <a:ext uri="{FF2B5EF4-FFF2-40B4-BE49-F238E27FC236}">
                <a16:creationId xmlns:a16="http://schemas.microsoft.com/office/drawing/2014/main" id="{894099FD-4A1C-4333-9C49-9287A2B8111B}"/>
              </a:ext>
            </a:extLst>
          </p:cNvPr>
          <p:cNvSpPr/>
          <p:nvPr/>
        </p:nvSpPr>
        <p:spPr>
          <a:xfrm>
            <a:off x="2549204" y="4680228"/>
            <a:ext cx="1990439" cy="35255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OAIS-IF </a:t>
            </a:r>
          </a:p>
          <a:p>
            <a:pPr algn="ctr"/>
            <a:r>
              <a:rPr lang="en-US" sz="1200" dirty="0">
                <a:solidFill>
                  <a:schemeClr val="tx1"/>
                </a:solidFill>
              </a:rPr>
              <a:t>Archive </a:t>
            </a:r>
            <a:r>
              <a:rPr lang="en-US" sz="1200" b="1" dirty="0">
                <a:solidFill>
                  <a:schemeClr val="tx1"/>
                </a:solidFill>
              </a:rPr>
              <a:t>Specific</a:t>
            </a:r>
            <a:r>
              <a:rPr lang="en-US" sz="1200" dirty="0">
                <a:solidFill>
                  <a:schemeClr val="tx1"/>
                </a:solidFill>
              </a:rPr>
              <a:t> Adapter</a:t>
            </a:r>
          </a:p>
        </p:txBody>
      </p:sp>
      <p:sp>
        <p:nvSpPr>
          <p:cNvPr id="41" name="TextBox 40">
            <a:extLst>
              <a:ext uri="{FF2B5EF4-FFF2-40B4-BE49-F238E27FC236}">
                <a16:creationId xmlns:a16="http://schemas.microsoft.com/office/drawing/2014/main" id="{51249632-25F1-48FC-88F3-8F11AC35A2EB}"/>
              </a:ext>
            </a:extLst>
          </p:cNvPr>
          <p:cNvSpPr txBox="1"/>
          <p:nvPr/>
        </p:nvSpPr>
        <p:spPr>
          <a:xfrm>
            <a:off x="4617862" y="4578509"/>
            <a:ext cx="7462370" cy="584775"/>
          </a:xfrm>
          <a:prstGeom prst="rect">
            <a:avLst/>
          </a:prstGeom>
          <a:noFill/>
          <a:effectLst>
            <a:softEdge rad="12700"/>
          </a:effectLst>
        </p:spPr>
        <p:txBody>
          <a:bodyPr wrap="square" rtlCol="0">
            <a:spAutoFit/>
          </a:bodyPr>
          <a:lstStyle/>
          <a:p>
            <a:r>
              <a:rPr lang="en-US" sz="1600" b="1" dirty="0">
                <a:solidFill>
                  <a:srgbClr val="FF0000"/>
                </a:solidFill>
                <a:latin typeface="Calibri" panose="020F0502020204030204" pitchFamily="34" charset="0"/>
                <a:cs typeface="Calibri" panose="020F0502020204030204" pitchFamily="34" charset="0"/>
              </a:rPr>
              <a:t>Adapts the Archive legacy interface to the Archive Specific Adapter.  May package or repackage Info Objects from the archive to deliver to users.  </a:t>
            </a:r>
          </a:p>
        </p:txBody>
      </p:sp>
      <p:sp>
        <p:nvSpPr>
          <p:cNvPr id="42" name="TextBox 41">
            <a:extLst>
              <a:ext uri="{FF2B5EF4-FFF2-40B4-BE49-F238E27FC236}">
                <a16:creationId xmlns:a16="http://schemas.microsoft.com/office/drawing/2014/main" id="{562BCF7A-9C1A-4AE3-B6BA-13D50EEE0D15}"/>
              </a:ext>
            </a:extLst>
          </p:cNvPr>
          <p:cNvSpPr txBox="1"/>
          <p:nvPr/>
        </p:nvSpPr>
        <p:spPr>
          <a:xfrm>
            <a:off x="4608054" y="782922"/>
            <a:ext cx="6488818" cy="584775"/>
          </a:xfrm>
          <a:prstGeom prst="rect">
            <a:avLst/>
          </a:prstGeom>
          <a:noFill/>
        </p:spPr>
        <p:txBody>
          <a:bodyPr wrap="square" rtlCol="0">
            <a:spAutoFit/>
          </a:bodyPr>
          <a:lstStyle/>
          <a:p>
            <a:r>
              <a:rPr lang="en-US" sz="1600" b="1" dirty="0">
                <a:solidFill>
                  <a:srgbClr val="00B050"/>
                </a:solidFill>
                <a:latin typeface="Calibri" panose="020F0502020204030204" pitchFamily="34" charset="0"/>
                <a:cs typeface="Calibri" panose="020F0502020204030204" pitchFamily="34" charset="0"/>
              </a:rPr>
              <a:t>Usual functions of existing user software – HMI display, search, etc.</a:t>
            </a:r>
          </a:p>
          <a:p>
            <a:r>
              <a:rPr lang="en-US" sz="1600" b="1" dirty="0">
                <a:solidFill>
                  <a:srgbClr val="00B050"/>
                </a:solidFill>
                <a:latin typeface="Calibri" panose="020F0502020204030204" pitchFamily="34" charset="0"/>
                <a:cs typeface="Calibri" panose="020F0502020204030204" pitchFamily="34" charset="0"/>
              </a:rPr>
              <a:t> (User = producer, consumer or other archives)  </a:t>
            </a:r>
          </a:p>
        </p:txBody>
      </p:sp>
      <p:sp>
        <p:nvSpPr>
          <p:cNvPr id="44" name="TextBox 43">
            <a:extLst>
              <a:ext uri="{FF2B5EF4-FFF2-40B4-BE49-F238E27FC236}">
                <a16:creationId xmlns:a16="http://schemas.microsoft.com/office/drawing/2014/main" id="{C2119927-9617-4F9D-AF03-054184E7AB84}"/>
              </a:ext>
            </a:extLst>
          </p:cNvPr>
          <p:cNvSpPr txBox="1"/>
          <p:nvPr/>
        </p:nvSpPr>
        <p:spPr>
          <a:xfrm>
            <a:off x="4608054" y="1335270"/>
            <a:ext cx="6488818" cy="584775"/>
          </a:xfrm>
          <a:prstGeom prst="rect">
            <a:avLst/>
          </a:prstGeom>
          <a:noFill/>
        </p:spPr>
        <p:txBody>
          <a:bodyPr wrap="square" rtlCol="0">
            <a:spAutoFit/>
          </a:bodyPr>
          <a:lstStyle/>
          <a:p>
            <a:r>
              <a:rPr lang="en-US" sz="1600" b="1" dirty="0">
                <a:solidFill>
                  <a:srgbClr val="FF0000"/>
                </a:solidFill>
                <a:latin typeface="Calibri" panose="020F0502020204030204" pitchFamily="34" charset="0"/>
                <a:cs typeface="Calibri" panose="020F0502020204030204" pitchFamily="34" charset="0"/>
              </a:rPr>
              <a:t>Adapts user SW to generic adapter.  May have some functions for specific users, driven by the user community.  </a:t>
            </a:r>
          </a:p>
        </p:txBody>
      </p:sp>
      <p:sp>
        <p:nvSpPr>
          <p:cNvPr id="30" name="TextBox 29">
            <a:extLst>
              <a:ext uri="{FF2B5EF4-FFF2-40B4-BE49-F238E27FC236}">
                <a16:creationId xmlns:a16="http://schemas.microsoft.com/office/drawing/2014/main" id="{2C270EBF-E335-4181-8013-90B0556B01CF}"/>
              </a:ext>
            </a:extLst>
          </p:cNvPr>
          <p:cNvSpPr txBox="1"/>
          <p:nvPr/>
        </p:nvSpPr>
        <p:spPr>
          <a:xfrm>
            <a:off x="4581241" y="4004080"/>
            <a:ext cx="7235553" cy="514206"/>
          </a:xfrm>
          <a:prstGeom prst="rect">
            <a:avLst/>
          </a:prstGeom>
          <a:noFill/>
        </p:spPr>
        <p:txBody>
          <a:bodyPr wrap="square" rtlCol="0">
            <a:noAutofit/>
          </a:bodyPr>
          <a:lstStyle>
            <a:defPPr>
              <a:defRPr lang="en-US"/>
            </a:defPPr>
            <a:lvl1pPr>
              <a:defRPr sz="1200"/>
            </a:lvl1pPr>
          </a:lstStyle>
          <a:p>
            <a:r>
              <a:rPr lang="en-US" sz="1600" b="1" dirty="0">
                <a:solidFill>
                  <a:srgbClr val="0070C0"/>
                </a:solidFill>
                <a:latin typeface="Calibri" panose="020F0502020204030204" pitchFamily="34" charset="0"/>
                <a:cs typeface="Calibri" panose="020F0502020204030204" pitchFamily="34" charset="0"/>
              </a:rPr>
              <a:t>Handles Info Packages from User in abstract fashion.  Not sensitive to content of info packages.  Meets the </a:t>
            </a:r>
            <a:r>
              <a:rPr lang="en-US" sz="1600" b="1" u="sng" dirty="0">
                <a:solidFill>
                  <a:srgbClr val="0070C0"/>
                </a:solidFill>
                <a:latin typeface="Calibri" panose="020F0502020204030204" pitchFamily="34" charset="0"/>
                <a:cs typeface="Calibri" panose="020F0502020204030204" pitchFamily="34" charset="0"/>
              </a:rPr>
              <a:t>standardized interface to the User Generic Adapter.</a:t>
            </a:r>
          </a:p>
        </p:txBody>
      </p:sp>
      <p:sp>
        <p:nvSpPr>
          <p:cNvPr id="48" name="TextBox 47">
            <a:extLst>
              <a:ext uri="{FF2B5EF4-FFF2-40B4-BE49-F238E27FC236}">
                <a16:creationId xmlns:a16="http://schemas.microsoft.com/office/drawing/2014/main" id="{05328E77-CAA1-444B-A6BA-AED8E048BBC5}"/>
              </a:ext>
            </a:extLst>
          </p:cNvPr>
          <p:cNvSpPr txBox="1"/>
          <p:nvPr/>
        </p:nvSpPr>
        <p:spPr>
          <a:xfrm>
            <a:off x="4581241" y="5136245"/>
            <a:ext cx="6761736" cy="584775"/>
          </a:xfrm>
          <a:prstGeom prst="rect">
            <a:avLst/>
          </a:prstGeom>
          <a:noFill/>
        </p:spPr>
        <p:txBody>
          <a:bodyPr wrap="square" rtlCol="0">
            <a:spAutoFit/>
          </a:bodyPr>
          <a:lstStyle/>
          <a:p>
            <a:r>
              <a:rPr lang="en-US" sz="1600" b="1" dirty="0">
                <a:solidFill>
                  <a:srgbClr val="00B050"/>
                </a:solidFill>
                <a:latin typeface="Calibri" panose="020F0502020204030204" pitchFamily="34" charset="0"/>
                <a:cs typeface="Calibri" panose="020F0502020204030204" pitchFamily="34" charset="0"/>
              </a:rPr>
              <a:t>Usual functions of existing archive software – Database </a:t>
            </a:r>
            <a:br>
              <a:rPr lang="en-US" sz="1600" b="1" dirty="0">
                <a:solidFill>
                  <a:srgbClr val="00B050"/>
                </a:solidFill>
                <a:latin typeface="Calibri" panose="020F0502020204030204" pitchFamily="34" charset="0"/>
                <a:cs typeface="Calibri" panose="020F0502020204030204" pitchFamily="34" charset="0"/>
              </a:rPr>
            </a:br>
            <a:r>
              <a:rPr lang="en-US" sz="1600" b="1" dirty="0">
                <a:solidFill>
                  <a:srgbClr val="00B050"/>
                </a:solidFill>
                <a:latin typeface="Calibri" panose="020F0502020204030204" pitchFamily="34" charset="0"/>
                <a:cs typeface="Calibri" panose="020F0502020204030204" pitchFamily="34" charset="0"/>
              </a:rPr>
              <a:t>responses, retrieval of objects and </a:t>
            </a:r>
            <a:r>
              <a:rPr lang="en-US" sz="1600" b="1" dirty="0" err="1">
                <a:solidFill>
                  <a:srgbClr val="00B050"/>
                </a:solidFill>
                <a:latin typeface="Calibri" panose="020F0502020204030204" pitchFamily="34" charset="0"/>
                <a:cs typeface="Calibri" panose="020F0502020204030204" pitchFamily="34" charset="0"/>
              </a:rPr>
              <a:t>RepInfo</a:t>
            </a:r>
            <a:r>
              <a:rPr lang="en-US" sz="1600" b="1" dirty="0">
                <a:solidFill>
                  <a:srgbClr val="00B050"/>
                </a:solidFill>
                <a:latin typeface="Calibri" panose="020F0502020204030204" pitchFamily="34" charset="0"/>
                <a:cs typeface="Calibri" panose="020F0502020204030204" pitchFamily="34" charset="0"/>
              </a:rPr>
              <a:t>, etc.</a:t>
            </a:r>
          </a:p>
        </p:txBody>
      </p:sp>
      <p:sp>
        <p:nvSpPr>
          <p:cNvPr id="59" name="TextBox 58">
            <a:extLst>
              <a:ext uri="{FF2B5EF4-FFF2-40B4-BE49-F238E27FC236}">
                <a16:creationId xmlns:a16="http://schemas.microsoft.com/office/drawing/2014/main" id="{A1A6787D-F4B2-4D3E-83E5-2F2ECBC1430B}"/>
              </a:ext>
            </a:extLst>
          </p:cNvPr>
          <p:cNvSpPr txBox="1"/>
          <p:nvPr/>
        </p:nvSpPr>
        <p:spPr>
          <a:xfrm>
            <a:off x="4617862" y="2956332"/>
            <a:ext cx="7198932" cy="690059"/>
          </a:xfrm>
          <a:prstGeom prst="rect">
            <a:avLst/>
          </a:prstGeom>
          <a:noFill/>
        </p:spPr>
        <p:txBody>
          <a:bodyPr wrap="square" rtlCol="0">
            <a:noAutofit/>
          </a:bodyPr>
          <a:lstStyle>
            <a:defPPr>
              <a:defRPr lang="en-US"/>
            </a:defPPr>
            <a:lvl1pPr>
              <a:defRPr sz="1200"/>
            </a:lvl1pPr>
          </a:lstStyle>
          <a:p>
            <a:r>
              <a:rPr lang="en-US" sz="1600" dirty="0">
                <a:latin typeface="Calibri" panose="020F0502020204030204" pitchFamily="34" charset="0"/>
                <a:cs typeface="Calibri" panose="020F0502020204030204" pitchFamily="34" charset="0"/>
              </a:rPr>
              <a:t>Comm Infrastructure performs normal internet communications functions using TCP/IP protocols or other equivalent protocols.  </a:t>
            </a:r>
          </a:p>
        </p:txBody>
      </p:sp>
      <p:sp>
        <p:nvSpPr>
          <p:cNvPr id="32" name="Left Brace 31">
            <a:extLst>
              <a:ext uri="{FF2B5EF4-FFF2-40B4-BE49-F238E27FC236}">
                <a16:creationId xmlns:a16="http://schemas.microsoft.com/office/drawing/2014/main" id="{90958A4F-426B-4A01-8A03-53CC242A683B}"/>
              </a:ext>
            </a:extLst>
          </p:cNvPr>
          <p:cNvSpPr/>
          <p:nvPr/>
        </p:nvSpPr>
        <p:spPr>
          <a:xfrm>
            <a:off x="2265406" y="4117716"/>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48C8C07D-504E-4AB7-9157-9B0DEA0E4341}"/>
              </a:ext>
            </a:extLst>
          </p:cNvPr>
          <p:cNvSpPr txBox="1"/>
          <p:nvPr/>
        </p:nvSpPr>
        <p:spPr>
          <a:xfrm rot="16200000">
            <a:off x="1193486" y="4563120"/>
            <a:ext cx="1755609"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Archive Systems</a:t>
            </a:r>
          </a:p>
        </p:txBody>
      </p:sp>
      <p:sp>
        <p:nvSpPr>
          <p:cNvPr id="62" name="Left Brace 61">
            <a:extLst>
              <a:ext uri="{FF2B5EF4-FFF2-40B4-BE49-F238E27FC236}">
                <a16:creationId xmlns:a16="http://schemas.microsoft.com/office/drawing/2014/main" id="{6C5B02D5-70A5-4EAB-A8F1-D878F43BAC47}"/>
              </a:ext>
            </a:extLst>
          </p:cNvPr>
          <p:cNvSpPr/>
          <p:nvPr/>
        </p:nvSpPr>
        <p:spPr>
          <a:xfrm>
            <a:off x="2321023" y="852413"/>
            <a:ext cx="242200" cy="1521327"/>
          </a:xfrm>
          <a:prstGeom prst="leftBrace">
            <a:avLst>
              <a:gd name="adj1" fmla="val 30790"/>
              <a:gd name="adj2" fmla="val 46282"/>
            </a:avLst>
          </a:prstGeom>
          <a:no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2988D224-664D-4C80-9245-41089E3414F1}"/>
              </a:ext>
            </a:extLst>
          </p:cNvPr>
          <p:cNvSpPr txBox="1"/>
          <p:nvPr/>
        </p:nvSpPr>
        <p:spPr>
          <a:xfrm rot="16200000">
            <a:off x="1402990" y="1297817"/>
            <a:ext cx="1447832"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User Systems</a:t>
            </a:r>
          </a:p>
        </p:txBody>
      </p:sp>
      <p:cxnSp>
        <p:nvCxnSpPr>
          <p:cNvPr id="54" name="Straight Connector 53">
            <a:extLst>
              <a:ext uri="{FF2B5EF4-FFF2-40B4-BE49-F238E27FC236}">
                <a16:creationId xmlns:a16="http://schemas.microsoft.com/office/drawing/2014/main" id="{32DEAE08-72CF-47B7-B0AB-3D924462BAE5}"/>
              </a:ext>
            </a:extLst>
          </p:cNvPr>
          <p:cNvCxnSpPr>
            <a:cxnSpLocks/>
          </p:cNvCxnSpPr>
          <p:nvPr/>
        </p:nvCxnSpPr>
        <p:spPr>
          <a:xfrm>
            <a:off x="3546133" y="2585136"/>
            <a:ext cx="0" cy="1356277"/>
          </a:xfrm>
          <a:prstGeom prst="line">
            <a:avLst/>
          </a:pr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Arrow Connector 55">
            <a:extLst>
              <a:ext uri="{FF2B5EF4-FFF2-40B4-BE49-F238E27FC236}">
                <a16:creationId xmlns:a16="http://schemas.microsoft.com/office/drawing/2014/main" id="{C4BBC62A-1797-4CA0-9999-20A9026989C5}"/>
              </a:ext>
            </a:extLst>
          </p:cNvPr>
          <p:cNvCxnSpPr>
            <a:cxnSpLocks/>
          </p:cNvCxnSpPr>
          <p:nvPr/>
        </p:nvCxnSpPr>
        <p:spPr>
          <a:xfrm>
            <a:off x="3546295" y="2312380"/>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7" name="Straight Arrow Connector 56">
            <a:extLst>
              <a:ext uri="{FF2B5EF4-FFF2-40B4-BE49-F238E27FC236}">
                <a16:creationId xmlns:a16="http://schemas.microsoft.com/office/drawing/2014/main" id="{1D90A349-34AA-4CC9-8380-90BB89F9B16A}"/>
              </a:ext>
            </a:extLst>
          </p:cNvPr>
          <p:cNvCxnSpPr>
            <a:cxnSpLocks/>
          </p:cNvCxnSpPr>
          <p:nvPr/>
        </p:nvCxnSpPr>
        <p:spPr>
          <a:xfrm>
            <a:off x="3544424" y="3576439"/>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47" name="TextBox 46">
            <a:extLst>
              <a:ext uri="{FF2B5EF4-FFF2-40B4-BE49-F238E27FC236}">
                <a16:creationId xmlns:a16="http://schemas.microsoft.com/office/drawing/2014/main" id="{B793CE2D-6A51-4062-9EF9-2F48FCA76F9D}"/>
              </a:ext>
            </a:extLst>
          </p:cNvPr>
          <p:cNvSpPr txBox="1"/>
          <p:nvPr/>
        </p:nvSpPr>
        <p:spPr>
          <a:xfrm>
            <a:off x="809740" y="264266"/>
            <a:ext cx="6854056" cy="438582"/>
          </a:xfrm>
          <a:prstGeom prst="rect">
            <a:avLst/>
          </a:prstGeom>
        </p:spPr>
        <p:txBody>
          <a:bodyPr/>
          <a:lstStyle>
            <a:lvl1pPr eaLnBrk="1" hangingPunct="1">
              <a:lnSpc>
                <a:spcPct val="90000"/>
              </a:lnSpc>
              <a:defRPr sz="2500" b="1">
                <a:solidFill>
                  <a:schemeClr val="accent1">
                    <a:lumMod val="50000"/>
                  </a:schemeClr>
                </a:solidFill>
                <a:latin typeface="+mj-lt"/>
                <a:ea typeface="+mj-ea"/>
                <a:cs typeface="+mj-cs"/>
              </a:defRPr>
            </a:lvl1pPr>
            <a:lvl2pPr algn="ctr" eaLnBrk="1" hangingPunct="1">
              <a:lnSpc>
                <a:spcPct val="90000"/>
              </a:lnSpc>
              <a:defRPr sz="2500" b="1">
                <a:solidFill>
                  <a:schemeClr val="hlink"/>
                </a:solidFill>
                <a:latin typeface="Arial" charset="0"/>
              </a:defRPr>
            </a:lvl2pPr>
            <a:lvl3pPr algn="ctr" eaLnBrk="1" hangingPunct="1">
              <a:lnSpc>
                <a:spcPct val="90000"/>
              </a:lnSpc>
              <a:defRPr sz="2500" b="1">
                <a:solidFill>
                  <a:schemeClr val="hlink"/>
                </a:solidFill>
                <a:latin typeface="Arial" charset="0"/>
              </a:defRPr>
            </a:lvl3pPr>
            <a:lvl4pPr algn="ctr" eaLnBrk="1" hangingPunct="1">
              <a:lnSpc>
                <a:spcPct val="90000"/>
              </a:lnSpc>
              <a:defRPr sz="2500" b="1">
                <a:solidFill>
                  <a:schemeClr val="hlink"/>
                </a:solidFill>
                <a:latin typeface="Arial" charset="0"/>
              </a:defRPr>
            </a:lvl4pPr>
            <a:lvl5pPr algn="ctr" eaLnBrk="1" hangingPunct="1">
              <a:lnSpc>
                <a:spcPct val="90000"/>
              </a:lnSpc>
              <a:defRPr sz="2500" b="1">
                <a:solidFill>
                  <a:schemeClr val="hlink"/>
                </a:solidFill>
                <a:latin typeface="Arial" charset="0"/>
              </a:defRPr>
            </a:lvl5pPr>
            <a:lvl6pPr marL="457200" algn="ctr" fontAlgn="base">
              <a:lnSpc>
                <a:spcPct val="90000"/>
              </a:lnSpc>
              <a:spcBef>
                <a:spcPct val="0"/>
              </a:spcBef>
              <a:spcAft>
                <a:spcPct val="0"/>
              </a:spcAft>
              <a:defRPr sz="2500" b="1">
                <a:solidFill>
                  <a:schemeClr val="hlink"/>
                </a:solidFill>
                <a:latin typeface="Arial" charset="0"/>
              </a:defRPr>
            </a:lvl6pPr>
            <a:lvl7pPr marL="914400" algn="ctr" fontAlgn="base">
              <a:lnSpc>
                <a:spcPct val="90000"/>
              </a:lnSpc>
              <a:spcBef>
                <a:spcPct val="0"/>
              </a:spcBef>
              <a:spcAft>
                <a:spcPct val="0"/>
              </a:spcAft>
              <a:defRPr sz="2500" b="1">
                <a:solidFill>
                  <a:schemeClr val="hlink"/>
                </a:solidFill>
                <a:latin typeface="Arial" charset="0"/>
              </a:defRPr>
            </a:lvl7pPr>
            <a:lvl8pPr marL="1371600" algn="ctr" fontAlgn="base">
              <a:lnSpc>
                <a:spcPct val="90000"/>
              </a:lnSpc>
              <a:spcBef>
                <a:spcPct val="0"/>
              </a:spcBef>
              <a:spcAft>
                <a:spcPct val="0"/>
              </a:spcAft>
              <a:defRPr sz="2500" b="1">
                <a:solidFill>
                  <a:schemeClr val="hlink"/>
                </a:solidFill>
                <a:latin typeface="Arial" charset="0"/>
              </a:defRPr>
            </a:lvl8pPr>
            <a:lvl9pPr marL="1828800" algn="ctr" fontAlgn="base">
              <a:lnSpc>
                <a:spcPct val="90000"/>
              </a:lnSpc>
              <a:spcBef>
                <a:spcPct val="0"/>
              </a:spcBef>
              <a:spcAft>
                <a:spcPct val="0"/>
              </a:spcAft>
              <a:defRPr sz="2500" b="1">
                <a:solidFill>
                  <a:schemeClr val="hlink"/>
                </a:solidFill>
                <a:latin typeface="Arial" charset="0"/>
              </a:defRPr>
            </a:lvl9pPr>
          </a:lstStyle>
          <a:p>
            <a:r>
              <a:rPr lang="en-US" dirty="0"/>
              <a:t>OAIS-IF Architecture Concept - Functions</a:t>
            </a:r>
          </a:p>
        </p:txBody>
      </p:sp>
      <p:sp>
        <p:nvSpPr>
          <p:cNvPr id="66" name="TextBox 65">
            <a:extLst>
              <a:ext uri="{FF2B5EF4-FFF2-40B4-BE49-F238E27FC236}">
                <a16:creationId xmlns:a16="http://schemas.microsoft.com/office/drawing/2014/main" id="{2AC80062-D414-4495-B913-3A427B4CB47F}"/>
              </a:ext>
            </a:extLst>
          </p:cNvPr>
          <p:cNvSpPr txBox="1"/>
          <p:nvPr/>
        </p:nvSpPr>
        <p:spPr>
          <a:xfrm>
            <a:off x="4608054" y="1867479"/>
            <a:ext cx="7462370" cy="595622"/>
          </a:xfrm>
          <a:prstGeom prst="rect">
            <a:avLst/>
          </a:prstGeom>
          <a:noFill/>
        </p:spPr>
        <p:txBody>
          <a:bodyPr wrap="square" rtlCol="0">
            <a:noAutofit/>
          </a:bodyPr>
          <a:lstStyle>
            <a:defPPr>
              <a:defRPr lang="en-US"/>
            </a:defPPr>
            <a:lvl1pPr>
              <a:defRPr sz="1200"/>
            </a:lvl1pPr>
          </a:lstStyle>
          <a:p>
            <a:r>
              <a:rPr lang="en-US" sz="1600" b="1" dirty="0">
                <a:solidFill>
                  <a:srgbClr val="0070C0"/>
                </a:solidFill>
                <a:latin typeface="Calibri" panose="020F0502020204030204" pitchFamily="34" charset="0"/>
                <a:cs typeface="Calibri" panose="020F0502020204030204" pitchFamily="34" charset="0"/>
              </a:rPr>
              <a:t>Handles info packages from archive in abstract fashion – Not sensitive to content of info packages.  Meets the </a:t>
            </a:r>
            <a:r>
              <a:rPr lang="en-US" sz="1600" b="1" u="sng" dirty="0">
                <a:solidFill>
                  <a:srgbClr val="0070C0"/>
                </a:solidFill>
                <a:latin typeface="Calibri" panose="020F0502020204030204" pitchFamily="34" charset="0"/>
                <a:cs typeface="Calibri" panose="020F0502020204030204" pitchFamily="34" charset="0"/>
              </a:rPr>
              <a:t>standardized interface to the Archive Generic Adapter</a:t>
            </a:r>
            <a:r>
              <a:rPr lang="en-US" sz="1600" b="1" dirty="0">
                <a:solidFill>
                  <a:srgbClr val="0070C0"/>
                </a:solidFill>
                <a:latin typeface="Calibri" panose="020F0502020204030204" pitchFamily="34" charset="0"/>
                <a:cs typeface="Calibri" panose="020F0502020204030204" pitchFamily="34" charset="0"/>
              </a:rPr>
              <a:t>.  </a:t>
            </a:r>
          </a:p>
        </p:txBody>
      </p:sp>
      <p:sp>
        <p:nvSpPr>
          <p:cNvPr id="46" name="Rectangle 45">
            <a:extLst>
              <a:ext uri="{FF2B5EF4-FFF2-40B4-BE49-F238E27FC236}">
                <a16:creationId xmlns:a16="http://schemas.microsoft.com/office/drawing/2014/main" id="{2BCBABDB-709B-4A06-93A4-8543DA391519}"/>
              </a:ext>
            </a:extLst>
          </p:cNvPr>
          <p:cNvSpPr/>
          <p:nvPr/>
        </p:nvSpPr>
        <p:spPr>
          <a:xfrm>
            <a:off x="400147" y="6261882"/>
            <a:ext cx="1062182" cy="352553"/>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Registry</a:t>
            </a:r>
          </a:p>
        </p:txBody>
      </p:sp>
      <p:sp>
        <p:nvSpPr>
          <p:cNvPr id="49" name="Rectangle 48">
            <a:extLst>
              <a:ext uri="{FF2B5EF4-FFF2-40B4-BE49-F238E27FC236}">
                <a16:creationId xmlns:a16="http://schemas.microsoft.com/office/drawing/2014/main" id="{04C9276D-B9DC-4FC1-A449-DFFF31E1DBA7}"/>
              </a:ext>
            </a:extLst>
          </p:cNvPr>
          <p:cNvSpPr/>
          <p:nvPr/>
        </p:nvSpPr>
        <p:spPr>
          <a:xfrm>
            <a:off x="1297857" y="5829310"/>
            <a:ext cx="1062182" cy="352553"/>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Switchboard</a:t>
            </a:r>
          </a:p>
        </p:txBody>
      </p:sp>
      <p:sp>
        <p:nvSpPr>
          <p:cNvPr id="50" name="TextBox 49">
            <a:extLst>
              <a:ext uri="{FF2B5EF4-FFF2-40B4-BE49-F238E27FC236}">
                <a16:creationId xmlns:a16="http://schemas.microsoft.com/office/drawing/2014/main" id="{4EB5495D-9D94-4D97-974C-8B755AAEDFAB}"/>
              </a:ext>
            </a:extLst>
          </p:cNvPr>
          <p:cNvSpPr txBox="1"/>
          <p:nvPr/>
        </p:nvSpPr>
        <p:spPr>
          <a:xfrm>
            <a:off x="2377159" y="5871258"/>
            <a:ext cx="5959260" cy="338554"/>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rPr>
              <a:t>Provides and registers info that describes how to talk to an archive.</a:t>
            </a:r>
            <a:r>
              <a:rPr lang="en-US" sz="1600" dirty="0">
                <a:solidFill>
                  <a:srgbClr val="0070C0"/>
                </a:solidFill>
                <a:latin typeface="Calibri" panose="020F0502020204030204" pitchFamily="34" charset="0"/>
                <a:cs typeface="Calibri" panose="020F0502020204030204" pitchFamily="34" charset="0"/>
              </a:rPr>
              <a:t>**</a:t>
            </a:r>
            <a:endParaRPr lang="en-US" sz="1600" strike="dblStrike" dirty="0">
              <a:solidFill>
                <a:srgbClr val="0070C0"/>
              </a:solidFill>
              <a:latin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E9ADB47D-A137-43FF-B213-E4385BB3D1CA}"/>
              </a:ext>
            </a:extLst>
          </p:cNvPr>
          <p:cNvSpPr txBox="1"/>
          <p:nvPr/>
        </p:nvSpPr>
        <p:spPr>
          <a:xfrm>
            <a:off x="1527991" y="6264824"/>
            <a:ext cx="8744125" cy="584775"/>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rPr>
              <a:t>May provide to the User additional RepInfo that supplements the RepInfo from the archive.</a:t>
            </a:r>
            <a:r>
              <a:rPr lang="en-US" sz="1600" dirty="0">
                <a:solidFill>
                  <a:srgbClr val="0070C0"/>
                </a:solidFill>
                <a:latin typeface="Calibri" panose="020F0502020204030204" pitchFamily="34" charset="0"/>
                <a:cs typeface="Calibri" panose="020F0502020204030204" pitchFamily="34" charset="0"/>
              </a:rPr>
              <a:t>**</a:t>
            </a:r>
          </a:p>
          <a:p>
            <a:r>
              <a:rPr lang="en-US" sz="1600" dirty="0">
                <a:latin typeface="Calibri" panose="020F0502020204030204" pitchFamily="34" charset="0"/>
                <a:cs typeface="Calibri" panose="020F0502020204030204" pitchFamily="34" charset="0"/>
              </a:rPr>
              <a:t>	</a:t>
            </a:r>
            <a:r>
              <a:rPr lang="en-US" sz="1600" dirty="0">
                <a:solidFill>
                  <a:srgbClr val="0070C0"/>
                </a:solidFill>
                <a:latin typeface="Calibri" panose="020F0502020204030204" pitchFamily="34" charset="0"/>
                <a:cs typeface="Calibri" panose="020F0502020204030204" pitchFamily="34" charset="0"/>
              </a:rPr>
              <a:t>**Normally part of originating archive, but may be supplemental data in a remote archive.   </a:t>
            </a:r>
          </a:p>
        </p:txBody>
      </p:sp>
      <p:grpSp>
        <p:nvGrpSpPr>
          <p:cNvPr id="52" name="Group 51">
            <a:extLst>
              <a:ext uri="{FF2B5EF4-FFF2-40B4-BE49-F238E27FC236}">
                <a16:creationId xmlns:a16="http://schemas.microsoft.com/office/drawing/2014/main" id="{323B766E-7873-40E3-B805-E0A2D3B0B944}"/>
              </a:ext>
            </a:extLst>
          </p:cNvPr>
          <p:cNvGrpSpPr/>
          <p:nvPr/>
        </p:nvGrpSpPr>
        <p:grpSpPr>
          <a:xfrm flipV="1">
            <a:off x="931238" y="2902103"/>
            <a:ext cx="2618955" cy="3354251"/>
            <a:chOff x="6240637" y="555906"/>
            <a:chExt cx="3138404" cy="3354251"/>
          </a:xfrm>
        </p:grpSpPr>
        <p:grpSp>
          <p:nvGrpSpPr>
            <p:cNvPr id="53" name="Group 52">
              <a:extLst>
                <a:ext uri="{FF2B5EF4-FFF2-40B4-BE49-F238E27FC236}">
                  <a16:creationId xmlns:a16="http://schemas.microsoft.com/office/drawing/2014/main" id="{7999779A-DC33-401A-9EFC-372F57637DBC}"/>
                </a:ext>
              </a:extLst>
            </p:cNvPr>
            <p:cNvGrpSpPr/>
            <p:nvPr/>
          </p:nvGrpSpPr>
          <p:grpSpPr>
            <a:xfrm>
              <a:off x="6240637" y="555906"/>
              <a:ext cx="1430228" cy="2931656"/>
              <a:chOff x="7104493" y="1050849"/>
              <a:chExt cx="1263654" cy="2278293"/>
            </a:xfrm>
          </p:grpSpPr>
          <p:sp>
            <p:nvSpPr>
              <p:cNvPr id="80" name="Freeform: Shape 79">
                <a:extLst>
                  <a:ext uri="{FF2B5EF4-FFF2-40B4-BE49-F238E27FC236}">
                    <a16:creationId xmlns:a16="http://schemas.microsoft.com/office/drawing/2014/main" id="{5D063AA4-3D37-4D84-9A15-0036FE0903A3}"/>
                  </a:ext>
                </a:extLst>
              </p:cNvPr>
              <p:cNvSpPr/>
              <p:nvPr/>
            </p:nvSpPr>
            <p:spPr>
              <a:xfrm>
                <a:off x="7104493" y="1278397"/>
                <a:ext cx="1263654" cy="2050745"/>
              </a:xfrm>
              <a:custGeom>
                <a:avLst/>
                <a:gdLst>
                  <a:gd name="connsiteX0" fmla="*/ 2096655 w 2133600"/>
                  <a:gd name="connsiteY0" fmla="*/ 1422400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47126"/>
                  <a:gd name="connsiteY0" fmla="*/ 1403927 h 2182061"/>
                  <a:gd name="connsiteX1" fmla="*/ 2133600 w 2147126"/>
                  <a:gd name="connsiteY1" fmla="*/ 2115127 h 2182061"/>
                  <a:gd name="connsiteX2" fmla="*/ 1921164 w 2147126"/>
                  <a:gd name="connsiteY2" fmla="*/ 2152072 h 2182061"/>
                  <a:gd name="connsiteX3" fmla="*/ 64655 w 2147126"/>
                  <a:gd name="connsiteY3" fmla="*/ 2115127 h 2182061"/>
                  <a:gd name="connsiteX4" fmla="*/ 36945 w 2147126"/>
                  <a:gd name="connsiteY4" fmla="*/ 1782618 h 2182061"/>
                  <a:gd name="connsiteX5" fmla="*/ 0 w 2147126"/>
                  <a:gd name="connsiteY5" fmla="*/ 0 h 2182061"/>
                  <a:gd name="connsiteX0" fmla="*/ 2124364 w 2208557"/>
                  <a:gd name="connsiteY0" fmla="*/ 1403927 h 2218148"/>
                  <a:gd name="connsiteX1" fmla="*/ 2133600 w 2208557"/>
                  <a:gd name="connsiteY1" fmla="*/ 2115127 h 2218148"/>
                  <a:gd name="connsiteX2" fmla="*/ 1921164 w 2208557"/>
                  <a:gd name="connsiteY2" fmla="*/ 2152072 h 2218148"/>
                  <a:gd name="connsiteX3" fmla="*/ 64655 w 2208557"/>
                  <a:gd name="connsiteY3" fmla="*/ 2115127 h 2218148"/>
                  <a:gd name="connsiteX4" fmla="*/ 36945 w 2208557"/>
                  <a:gd name="connsiteY4" fmla="*/ 1782618 h 2218148"/>
                  <a:gd name="connsiteX5" fmla="*/ 0 w 2208557"/>
                  <a:gd name="connsiteY5" fmla="*/ 0 h 2218148"/>
                  <a:gd name="connsiteX0" fmla="*/ 2124364 w 2183262"/>
                  <a:gd name="connsiteY0" fmla="*/ 1403927 h 2201355"/>
                  <a:gd name="connsiteX1" fmla="*/ 2133600 w 2183262"/>
                  <a:gd name="connsiteY1" fmla="*/ 2115127 h 2201355"/>
                  <a:gd name="connsiteX2" fmla="*/ 1431637 w 2183262"/>
                  <a:gd name="connsiteY2" fmla="*/ 2189018 h 2201355"/>
                  <a:gd name="connsiteX3" fmla="*/ 64655 w 2183262"/>
                  <a:gd name="connsiteY3" fmla="*/ 2115127 h 2201355"/>
                  <a:gd name="connsiteX4" fmla="*/ 36945 w 2183262"/>
                  <a:gd name="connsiteY4" fmla="*/ 1782618 h 2201355"/>
                  <a:gd name="connsiteX5" fmla="*/ 0 w 2183262"/>
                  <a:gd name="connsiteY5" fmla="*/ 0 h 2201355"/>
                  <a:gd name="connsiteX0" fmla="*/ 2124364 w 2194882"/>
                  <a:gd name="connsiteY0" fmla="*/ 1403927 h 2182061"/>
                  <a:gd name="connsiteX1" fmla="*/ 2133600 w 2194882"/>
                  <a:gd name="connsiteY1" fmla="*/ 2115127 h 2182061"/>
                  <a:gd name="connsiteX2" fmla="*/ 1274619 w 2194882"/>
                  <a:gd name="connsiteY2" fmla="*/ 2152072 h 2182061"/>
                  <a:gd name="connsiteX3" fmla="*/ 64655 w 2194882"/>
                  <a:gd name="connsiteY3" fmla="*/ 2115127 h 2182061"/>
                  <a:gd name="connsiteX4" fmla="*/ 36945 w 2194882"/>
                  <a:gd name="connsiteY4" fmla="*/ 1782618 h 2182061"/>
                  <a:gd name="connsiteX5" fmla="*/ 0 w 2194882"/>
                  <a:gd name="connsiteY5" fmla="*/ 0 h 2182061"/>
                  <a:gd name="connsiteX0" fmla="*/ 2124364 w 2151386"/>
                  <a:gd name="connsiteY0" fmla="*/ 1403927 h 2176462"/>
                  <a:gd name="connsiteX1" fmla="*/ 2068945 w 2151386"/>
                  <a:gd name="connsiteY1" fmla="*/ 2105890 h 2176462"/>
                  <a:gd name="connsiteX2" fmla="*/ 1274619 w 2151386"/>
                  <a:gd name="connsiteY2" fmla="*/ 2152072 h 2176462"/>
                  <a:gd name="connsiteX3" fmla="*/ 64655 w 2151386"/>
                  <a:gd name="connsiteY3" fmla="*/ 2115127 h 2176462"/>
                  <a:gd name="connsiteX4" fmla="*/ 36945 w 2151386"/>
                  <a:gd name="connsiteY4" fmla="*/ 1782618 h 2176462"/>
                  <a:gd name="connsiteX5" fmla="*/ 0 w 2151386"/>
                  <a:gd name="connsiteY5" fmla="*/ 0 h 2176462"/>
                  <a:gd name="connsiteX0" fmla="*/ 2124364 w 2133944"/>
                  <a:gd name="connsiteY0" fmla="*/ 1403927 h 2158665"/>
                  <a:gd name="connsiteX1" fmla="*/ 2068945 w 2133944"/>
                  <a:gd name="connsiteY1" fmla="*/ 2105890 h 2158665"/>
                  <a:gd name="connsiteX2" fmla="*/ 1274619 w 2133944"/>
                  <a:gd name="connsiteY2" fmla="*/ 2152072 h 2158665"/>
                  <a:gd name="connsiteX3" fmla="*/ 64655 w 2133944"/>
                  <a:gd name="connsiteY3" fmla="*/ 2115127 h 2158665"/>
                  <a:gd name="connsiteX4" fmla="*/ 36945 w 2133944"/>
                  <a:gd name="connsiteY4" fmla="*/ 1782618 h 2158665"/>
                  <a:gd name="connsiteX5" fmla="*/ 0 w 2133944"/>
                  <a:gd name="connsiteY5" fmla="*/ 0 h 2158665"/>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243898 w 2262676"/>
                  <a:gd name="connsiteY0" fmla="*/ 1403927 h 2174021"/>
                  <a:gd name="connsiteX1" fmla="*/ 2206952 w 2262676"/>
                  <a:gd name="connsiteY1" fmla="*/ 2133599 h 2174021"/>
                  <a:gd name="connsiteX2" fmla="*/ 1394153 w 2262676"/>
                  <a:gd name="connsiteY2" fmla="*/ 2152072 h 2174021"/>
                  <a:gd name="connsiteX3" fmla="*/ 184189 w 2262676"/>
                  <a:gd name="connsiteY3" fmla="*/ 2115127 h 2174021"/>
                  <a:gd name="connsiteX4" fmla="*/ 156479 w 2262676"/>
                  <a:gd name="connsiteY4" fmla="*/ 1782618 h 2174021"/>
                  <a:gd name="connsiteX5" fmla="*/ 119534 w 2262676"/>
                  <a:gd name="connsiteY5" fmla="*/ 0 h 2174021"/>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171158 w 2189936"/>
                  <a:gd name="connsiteY0" fmla="*/ 1403927 h 2216292"/>
                  <a:gd name="connsiteX1" fmla="*/ 2134212 w 2189936"/>
                  <a:gd name="connsiteY1" fmla="*/ 2133599 h 2216292"/>
                  <a:gd name="connsiteX2" fmla="*/ 1321413 w 2189936"/>
                  <a:gd name="connsiteY2" fmla="*/ 2152072 h 2216292"/>
                  <a:gd name="connsiteX3" fmla="*/ 111449 w 2189936"/>
                  <a:gd name="connsiteY3" fmla="*/ 2115127 h 2216292"/>
                  <a:gd name="connsiteX4" fmla="*/ 46793 w 2189936"/>
                  <a:gd name="connsiteY4" fmla="*/ 886691 h 2216292"/>
                  <a:gd name="connsiteX5" fmla="*/ 46794 w 2189936"/>
                  <a:gd name="connsiteY5" fmla="*/ 0 h 2216292"/>
                  <a:gd name="connsiteX0" fmla="*/ 2140228 w 2159006"/>
                  <a:gd name="connsiteY0" fmla="*/ 1403927 h 2175792"/>
                  <a:gd name="connsiteX1" fmla="*/ 2103282 w 2159006"/>
                  <a:gd name="connsiteY1" fmla="*/ 2133599 h 2175792"/>
                  <a:gd name="connsiteX2" fmla="*/ 1290483 w 2159006"/>
                  <a:gd name="connsiteY2" fmla="*/ 2152072 h 2175792"/>
                  <a:gd name="connsiteX3" fmla="*/ 80519 w 2159006"/>
                  <a:gd name="connsiteY3" fmla="*/ 2115127 h 2175792"/>
                  <a:gd name="connsiteX4" fmla="*/ 15863 w 2159006"/>
                  <a:gd name="connsiteY4" fmla="*/ 886691 h 2175792"/>
                  <a:gd name="connsiteX5" fmla="*/ 15864 w 2159006"/>
                  <a:gd name="connsiteY5" fmla="*/ 0 h 2175792"/>
                  <a:gd name="connsiteX0" fmla="*/ 2140228 w 2159006"/>
                  <a:gd name="connsiteY0" fmla="*/ 1403927 h 2176749"/>
                  <a:gd name="connsiteX1" fmla="*/ 2103282 w 2159006"/>
                  <a:gd name="connsiteY1" fmla="*/ 2133599 h 2176749"/>
                  <a:gd name="connsiteX2" fmla="*/ 1290483 w 2159006"/>
                  <a:gd name="connsiteY2" fmla="*/ 2152072 h 2176749"/>
                  <a:gd name="connsiteX3" fmla="*/ 80519 w 2159006"/>
                  <a:gd name="connsiteY3" fmla="*/ 2115127 h 2176749"/>
                  <a:gd name="connsiteX4" fmla="*/ 15863 w 2159006"/>
                  <a:gd name="connsiteY4" fmla="*/ 886691 h 2176749"/>
                  <a:gd name="connsiteX5" fmla="*/ 15864 w 2159006"/>
                  <a:gd name="connsiteY5" fmla="*/ 0 h 2176749"/>
                  <a:gd name="connsiteX0" fmla="*/ 2140228 w 2159006"/>
                  <a:gd name="connsiteY0" fmla="*/ 1403927 h 2178507"/>
                  <a:gd name="connsiteX1" fmla="*/ 2103282 w 2159006"/>
                  <a:gd name="connsiteY1" fmla="*/ 2133599 h 2178507"/>
                  <a:gd name="connsiteX2" fmla="*/ 1290483 w 2159006"/>
                  <a:gd name="connsiteY2" fmla="*/ 2152072 h 2178507"/>
                  <a:gd name="connsiteX3" fmla="*/ 80519 w 2159006"/>
                  <a:gd name="connsiteY3" fmla="*/ 2115127 h 2178507"/>
                  <a:gd name="connsiteX4" fmla="*/ 15863 w 2159006"/>
                  <a:gd name="connsiteY4" fmla="*/ 886691 h 2178507"/>
                  <a:gd name="connsiteX5" fmla="*/ 15864 w 2159006"/>
                  <a:gd name="connsiteY5" fmla="*/ 0 h 2178507"/>
                  <a:gd name="connsiteX0" fmla="*/ 2169837 w 2209307"/>
                  <a:gd name="connsiteY0" fmla="*/ 1403927 h 2234365"/>
                  <a:gd name="connsiteX1" fmla="*/ 2132891 w 2209307"/>
                  <a:gd name="connsiteY1" fmla="*/ 2133599 h 2234365"/>
                  <a:gd name="connsiteX2" fmla="*/ 1301620 w 2209307"/>
                  <a:gd name="connsiteY2" fmla="*/ 2189018 h 2234365"/>
                  <a:gd name="connsiteX3" fmla="*/ 110128 w 2209307"/>
                  <a:gd name="connsiteY3" fmla="*/ 2115127 h 2234365"/>
                  <a:gd name="connsiteX4" fmla="*/ 45472 w 2209307"/>
                  <a:gd name="connsiteY4" fmla="*/ 886691 h 2234365"/>
                  <a:gd name="connsiteX5" fmla="*/ 45473 w 2209307"/>
                  <a:gd name="connsiteY5" fmla="*/ 0 h 2234365"/>
                  <a:gd name="connsiteX0" fmla="*/ 2131871 w 2171341"/>
                  <a:gd name="connsiteY0" fmla="*/ 1403927 h 2213916"/>
                  <a:gd name="connsiteX1" fmla="*/ 2094925 w 2171341"/>
                  <a:gd name="connsiteY1" fmla="*/ 2133599 h 2213916"/>
                  <a:gd name="connsiteX2" fmla="*/ 1263654 w 2171341"/>
                  <a:gd name="connsiteY2" fmla="*/ 2189018 h 2213916"/>
                  <a:gd name="connsiteX3" fmla="*/ 72162 w 2171341"/>
                  <a:gd name="connsiteY3" fmla="*/ 2115127 h 2213916"/>
                  <a:gd name="connsiteX4" fmla="*/ 7506 w 2171341"/>
                  <a:gd name="connsiteY4" fmla="*/ 886691 h 2213916"/>
                  <a:gd name="connsiteX5" fmla="*/ 7507 w 2171341"/>
                  <a:gd name="connsiteY5" fmla="*/ 0 h 2213916"/>
                  <a:gd name="connsiteX0" fmla="*/ 2131871 w 2142401"/>
                  <a:gd name="connsiteY0" fmla="*/ 1403927 h 2236342"/>
                  <a:gd name="connsiteX1" fmla="*/ 2039507 w 2142401"/>
                  <a:gd name="connsiteY1" fmla="*/ 2170545 h 2236342"/>
                  <a:gd name="connsiteX2" fmla="*/ 1263654 w 2142401"/>
                  <a:gd name="connsiteY2" fmla="*/ 2189018 h 2236342"/>
                  <a:gd name="connsiteX3" fmla="*/ 72162 w 2142401"/>
                  <a:gd name="connsiteY3" fmla="*/ 2115127 h 2236342"/>
                  <a:gd name="connsiteX4" fmla="*/ 7506 w 2142401"/>
                  <a:gd name="connsiteY4" fmla="*/ 886691 h 2236342"/>
                  <a:gd name="connsiteX5" fmla="*/ 7507 w 2142401"/>
                  <a:gd name="connsiteY5" fmla="*/ 0 h 2236342"/>
                  <a:gd name="connsiteX0" fmla="*/ 2131871 w 2133896"/>
                  <a:gd name="connsiteY0" fmla="*/ 1403927 h 2224266"/>
                  <a:gd name="connsiteX1" fmla="*/ 2039507 w 2133896"/>
                  <a:gd name="connsiteY1" fmla="*/ 2170545 h 2224266"/>
                  <a:gd name="connsiteX2" fmla="*/ 1263654 w 2133896"/>
                  <a:gd name="connsiteY2" fmla="*/ 2189018 h 2224266"/>
                  <a:gd name="connsiteX3" fmla="*/ 72162 w 2133896"/>
                  <a:gd name="connsiteY3" fmla="*/ 2115127 h 2224266"/>
                  <a:gd name="connsiteX4" fmla="*/ 7506 w 2133896"/>
                  <a:gd name="connsiteY4" fmla="*/ 886691 h 2224266"/>
                  <a:gd name="connsiteX5" fmla="*/ 7507 w 2133896"/>
                  <a:gd name="connsiteY5" fmla="*/ 0 h 2224266"/>
                  <a:gd name="connsiteX0" fmla="*/ 2131871 w 2145757"/>
                  <a:gd name="connsiteY0" fmla="*/ 1403927 h 2203699"/>
                  <a:gd name="connsiteX1" fmla="*/ 2076452 w 2145757"/>
                  <a:gd name="connsiteY1" fmla="*/ 2133600 h 2203699"/>
                  <a:gd name="connsiteX2" fmla="*/ 1263654 w 2145757"/>
                  <a:gd name="connsiteY2" fmla="*/ 2189018 h 2203699"/>
                  <a:gd name="connsiteX3" fmla="*/ 72162 w 2145757"/>
                  <a:gd name="connsiteY3" fmla="*/ 2115127 h 2203699"/>
                  <a:gd name="connsiteX4" fmla="*/ 7506 w 2145757"/>
                  <a:gd name="connsiteY4" fmla="*/ 886691 h 2203699"/>
                  <a:gd name="connsiteX5" fmla="*/ 7507 w 2145757"/>
                  <a:gd name="connsiteY5" fmla="*/ 0 h 2203699"/>
                  <a:gd name="connsiteX0" fmla="*/ 2122635 w 2155702"/>
                  <a:gd name="connsiteY0" fmla="*/ 1403927 h 2213917"/>
                  <a:gd name="connsiteX1" fmla="*/ 2076452 w 2155702"/>
                  <a:gd name="connsiteY1" fmla="*/ 2133600 h 2213917"/>
                  <a:gd name="connsiteX2" fmla="*/ 1263654 w 2155702"/>
                  <a:gd name="connsiteY2" fmla="*/ 2189018 h 2213917"/>
                  <a:gd name="connsiteX3" fmla="*/ 72162 w 2155702"/>
                  <a:gd name="connsiteY3" fmla="*/ 2115127 h 2213917"/>
                  <a:gd name="connsiteX4" fmla="*/ 7506 w 2155702"/>
                  <a:gd name="connsiteY4" fmla="*/ 886691 h 2213917"/>
                  <a:gd name="connsiteX5" fmla="*/ 7507 w 2155702"/>
                  <a:gd name="connsiteY5" fmla="*/ 0 h 2213917"/>
                  <a:gd name="connsiteX0" fmla="*/ 2122635 w 2155702"/>
                  <a:gd name="connsiteY0" fmla="*/ 1560945 h 2204229"/>
                  <a:gd name="connsiteX1" fmla="*/ 2076452 w 2155702"/>
                  <a:gd name="connsiteY1" fmla="*/ 2133600 h 2204229"/>
                  <a:gd name="connsiteX2" fmla="*/ 1263654 w 2155702"/>
                  <a:gd name="connsiteY2" fmla="*/ 2189018 h 2204229"/>
                  <a:gd name="connsiteX3" fmla="*/ 72162 w 2155702"/>
                  <a:gd name="connsiteY3" fmla="*/ 2115127 h 2204229"/>
                  <a:gd name="connsiteX4" fmla="*/ 7506 w 2155702"/>
                  <a:gd name="connsiteY4" fmla="*/ 886691 h 2204229"/>
                  <a:gd name="connsiteX5" fmla="*/ 7507 w 2155702"/>
                  <a:gd name="connsiteY5" fmla="*/ 0 h 2204229"/>
                  <a:gd name="connsiteX0" fmla="*/ 2159581 w 2175423"/>
                  <a:gd name="connsiteY0" fmla="*/ 1649811 h 2199404"/>
                  <a:gd name="connsiteX1" fmla="*/ 2076452 w 2175423"/>
                  <a:gd name="connsiteY1" fmla="*/ 2133600 h 2199404"/>
                  <a:gd name="connsiteX2" fmla="*/ 1263654 w 2175423"/>
                  <a:gd name="connsiteY2" fmla="*/ 2189018 h 2199404"/>
                  <a:gd name="connsiteX3" fmla="*/ 72162 w 2175423"/>
                  <a:gd name="connsiteY3" fmla="*/ 2115127 h 2199404"/>
                  <a:gd name="connsiteX4" fmla="*/ 7506 w 2175423"/>
                  <a:gd name="connsiteY4" fmla="*/ 886691 h 2199404"/>
                  <a:gd name="connsiteX5" fmla="*/ 7507 w 2175423"/>
                  <a:gd name="connsiteY5" fmla="*/ 0 h 2199404"/>
                  <a:gd name="connsiteX0" fmla="*/ 2159581 w 2164818"/>
                  <a:gd name="connsiteY0" fmla="*/ 1649811 h 2199405"/>
                  <a:gd name="connsiteX1" fmla="*/ 2076452 w 2164818"/>
                  <a:gd name="connsiteY1" fmla="*/ 2133600 h 2199405"/>
                  <a:gd name="connsiteX2" fmla="*/ 1263654 w 2164818"/>
                  <a:gd name="connsiteY2" fmla="*/ 2189018 h 2199405"/>
                  <a:gd name="connsiteX3" fmla="*/ 72162 w 2164818"/>
                  <a:gd name="connsiteY3" fmla="*/ 2115127 h 2199405"/>
                  <a:gd name="connsiteX4" fmla="*/ 7506 w 2164818"/>
                  <a:gd name="connsiteY4" fmla="*/ 886691 h 2199405"/>
                  <a:gd name="connsiteX5" fmla="*/ 7507 w 2164818"/>
                  <a:gd name="connsiteY5" fmla="*/ 0 h 2199405"/>
                  <a:gd name="connsiteX0" fmla="*/ 2159581 w 2159581"/>
                  <a:gd name="connsiteY0" fmla="*/ 1649811 h 2196639"/>
                  <a:gd name="connsiteX1" fmla="*/ 2076452 w 2159581"/>
                  <a:gd name="connsiteY1" fmla="*/ 2133600 h 2196639"/>
                  <a:gd name="connsiteX2" fmla="*/ 1263654 w 2159581"/>
                  <a:gd name="connsiteY2" fmla="*/ 2189018 h 2196639"/>
                  <a:gd name="connsiteX3" fmla="*/ 72162 w 2159581"/>
                  <a:gd name="connsiteY3" fmla="*/ 2115127 h 2196639"/>
                  <a:gd name="connsiteX4" fmla="*/ 7506 w 2159581"/>
                  <a:gd name="connsiteY4" fmla="*/ 886691 h 2196639"/>
                  <a:gd name="connsiteX5" fmla="*/ 7507 w 2159581"/>
                  <a:gd name="connsiteY5" fmla="*/ 0 h 2196639"/>
                  <a:gd name="connsiteX0" fmla="*/ 2150056 w 2159859"/>
                  <a:gd name="connsiteY0" fmla="*/ 1680359 h 2197923"/>
                  <a:gd name="connsiteX1" fmla="*/ 2076452 w 2159859"/>
                  <a:gd name="connsiteY1" fmla="*/ 2133600 h 2197923"/>
                  <a:gd name="connsiteX2" fmla="*/ 1263654 w 2159859"/>
                  <a:gd name="connsiteY2" fmla="*/ 2189018 h 2197923"/>
                  <a:gd name="connsiteX3" fmla="*/ 72162 w 2159859"/>
                  <a:gd name="connsiteY3" fmla="*/ 2115127 h 2197923"/>
                  <a:gd name="connsiteX4" fmla="*/ 7506 w 2159859"/>
                  <a:gd name="connsiteY4" fmla="*/ 886691 h 2197923"/>
                  <a:gd name="connsiteX5" fmla="*/ 7507 w 2159859"/>
                  <a:gd name="connsiteY5" fmla="*/ 0 h 2197923"/>
                  <a:gd name="connsiteX0" fmla="*/ 2150056 w 2171350"/>
                  <a:gd name="connsiteY0" fmla="*/ 1680359 h 2197923"/>
                  <a:gd name="connsiteX1" fmla="*/ 2076452 w 2171350"/>
                  <a:gd name="connsiteY1" fmla="*/ 2133600 h 2197923"/>
                  <a:gd name="connsiteX2" fmla="*/ 1263654 w 2171350"/>
                  <a:gd name="connsiteY2" fmla="*/ 2189018 h 2197923"/>
                  <a:gd name="connsiteX3" fmla="*/ 72162 w 2171350"/>
                  <a:gd name="connsiteY3" fmla="*/ 2115127 h 2197923"/>
                  <a:gd name="connsiteX4" fmla="*/ 7506 w 2171350"/>
                  <a:gd name="connsiteY4" fmla="*/ 886691 h 2197923"/>
                  <a:gd name="connsiteX5" fmla="*/ 7507 w 2171350"/>
                  <a:gd name="connsiteY5" fmla="*/ 0 h 2197923"/>
                  <a:gd name="connsiteX0" fmla="*/ 2150056 w 2166585"/>
                  <a:gd name="connsiteY0" fmla="*/ 1680359 h 2197923"/>
                  <a:gd name="connsiteX1" fmla="*/ 2076452 w 2166585"/>
                  <a:gd name="connsiteY1" fmla="*/ 2133600 h 2197923"/>
                  <a:gd name="connsiteX2" fmla="*/ 1263654 w 2166585"/>
                  <a:gd name="connsiteY2" fmla="*/ 2189018 h 2197923"/>
                  <a:gd name="connsiteX3" fmla="*/ 72162 w 2166585"/>
                  <a:gd name="connsiteY3" fmla="*/ 2115127 h 2197923"/>
                  <a:gd name="connsiteX4" fmla="*/ 7506 w 2166585"/>
                  <a:gd name="connsiteY4" fmla="*/ 886691 h 2197923"/>
                  <a:gd name="connsiteX5" fmla="*/ 7507 w 2166585"/>
                  <a:gd name="connsiteY5" fmla="*/ 0 h 2197923"/>
                  <a:gd name="connsiteX0" fmla="*/ 2150056 w 2163154"/>
                  <a:gd name="connsiteY0" fmla="*/ 1680359 h 2197923"/>
                  <a:gd name="connsiteX1" fmla="*/ 2076452 w 2163154"/>
                  <a:gd name="connsiteY1" fmla="*/ 2133600 h 2197923"/>
                  <a:gd name="connsiteX2" fmla="*/ 1263654 w 2163154"/>
                  <a:gd name="connsiteY2" fmla="*/ 2189018 h 2197923"/>
                  <a:gd name="connsiteX3" fmla="*/ 72162 w 2163154"/>
                  <a:gd name="connsiteY3" fmla="*/ 2115127 h 2197923"/>
                  <a:gd name="connsiteX4" fmla="*/ 7506 w 2163154"/>
                  <a:gd name="connsiteY4" fmla="*/ 886691 h 2197923"/>
                  <a:gd name="connsiteX5" fmla="*/ 7507 w 2163154"/>
                  <a:gd name="connsiteY5" fmla="*/ 0 h 2197923"/>
                  <a:gd name="connsiteX0" fmla="*/ 2150056 w 2150056"/>
                  <a:gd name="connsiteY0" fmla="*/ 1680359 h 2193938"/>
                  <a:gd name="connsiteX1" fmla="*/ 2076452 w 2150056"/>
                  <a:gd name="connsiteY1" fmla="*/ 2133600 h 2193938"/>
                  <a:gd name="connsiteX2" fmla="*/ 1263654 w 2150056"/>
                  <a:gd name="connsiteY2" fmla="*/ 2189018 h 2193938"/>
                  <a:gd name="connsiteX3" fmla="*/ 72162 w 2150056"/>
                  <a:gd name="connsiteY3" fmla="*/ 2115127 h 2193938"/>
                  <a:gd name="connsiteX4" fmla="*/ 7506 w 2150056"/>
                  <a:gd name="connsiteY4" fmla="*/ 886691 h 2193938"/>
                  <a:gd name="connsiteX5" fmla="*/ 7507 w 2150056"/>
                  <a:gd name="connsiteY5" fmla="*/ 0 h 2193938"/>
                  <a:gd name="connsiteX0" fmla="*/ 2150056 w 2156045"/>
                  <a:gd name="connsiteY0" fmla="*/ 1680359 h 2193938"/>
                  <a:gd name="connsiteX1" fmla="*/ 2076452 w 2156045"/>
                  <a:gd name="connsiteY1" fmla="*/ 2133600 h 2193938"/>
                  <a:gd name="connsiteX2" fmla="*/ 1263654 w 2156045"/>
                  <a:gd name="connsiteY2" fmla="*/ 2189018 h 2193938"/>
                  <a:gd name="connsiteX3" fmla="*/ 72162 w 2156045"/>
                  <a:gd name="connsiteY3" fmla="*/ 2115127 h 2193938"/>
                  <a:gd name="connsiteX4" fmla="*/ 7506 w 2156045"/>
                  <a:gd name="connsiteY4" fmla="*/ 886691 h 2193938"/>
                  <a:gd name="connsiteX5" fmla="*/ 7507 w 2156045"/>
                  <a:gd name="connsiteY5" fmla="*/ 0 h 2193938"/>
                  <a:gd name="connsiteX0" fmla="*/ 2130951 w 2158933"/>
                  <a:gd name="connsiteY0" fmla="*/ 1680359 h 2197923"/>
                  <a:gd name="connsiteX1" fmla="*/ 2076452 w 2158933"/>
                  <a:gd name="connsiteY1" fmla="*/ 2133600 h 2197923"/>
                  <a:gd name="connsiteX2" fmla="*/ 1263654 w 2158933"/>
                  <a:gd name="connsiteY2" fmla="*/ 2189018 h 2197923"/>
                  <a:gd name="connsiteX3" fmla="*/ 72162 w 2158933"/>
                  <a:gd name="connsiteY3" fmla="*/ 2115127 h 2197923"/>
                  <a:gd name="connsiteX4" fmla="*/ 7506 w 2158933"/>
                  <a:gd name="connsiteY4" fmla="*/ 886691 h 2197923"/>
                  <a:gd name="connsiteX5" fmla="*/ 7507 w 2158933"/>
                  <a:gd name="connsiteY5" fmla="*/ 0 h 2197923"/>
                  <a:gd name="connsiteX0" fmla="*/ 2140503 w 2163768"/>
                  <a:gd name="connsiteY0" fmla="*/ 1683753 h 2197766"/>
                  <a:gd name="connsiteX1" fmla="*/ 2076452 w 2163768"/>
                  <a:gd name="connsiteY1" fmla="*/ 2133600 h 2197766"/>
                  <a:gd name="connsiteX2" fmla="*/ 1263654 w 2163768"/>
                  <a:gd name="connsiteY2" fmla="*/ 2189018 h 2197766"/>
                  <a:gd name="connsiteX3" fmla="*/ 72162 w 2163768"/>
                  <a:gd name="connsiteY3" fmla="*/ 2115127 h 2197766"/>
                  <a:gd name="connsiteX4" fmla="*/ 7506 w 2163768"/>
                  <a:gd name="connsiteY4" fmla="*/ 886691 h 2197766"/>
                  <a:gd name="connsiteX5" fmla="*/ 7507 w 2163768"/>
                  <a:gd name="connsiteY5" fmla="*/ 0 h 2197766"/>
                  <a:gd name="connsiteX0" fmla="*/ 2140503 w 2163768"/>
                  <a:gd name="connsiteY0" fmla="*/ 1683753 h 2197766"/>
                  <a:gd name="connsiteX1" fmla="*/ 2076452 w 2163768"/>
                  <a:gd name="connsiteY1" fmla="*/ 2133600 h 2197766"/>
                  <a:gd name="connsiteX2" fmla="*/ 1263654 w 2163768"/>
                  <a:gd name="connsiteY2" fmla="*/ 2189018 h 2197766"/>
                  <a:gd name="connsiteX3" fmla="*/ 72162 w 2163768"/>
                  <a:gd name="connsiteY3" fmla="*/ 2115127 h 2197766"/>
                  <a:gd name="connsiteX4" fmla="*/ 7506 w 2163768"/>
                  <a:gd name="connsiteY4" fmla="*/ 886691 h 2197766"/>
                  <a:gd name="connsiteX5" fmla="*/ 7507 w 2163768"/>
                  <a:gd name="connsiteY5" fmla="*/ 0 h 2197766"/>
                  <a:gd name="connsiteX0" fmla="*/ 2140503 w 2162650"/>
                  <a:gd name="connsiteY0" fmla="*/ 1683753 h 2197766"/>
                  <a:gd name="connsiteX1" fmla="*/ 2076452 w 2162650"/>
                  <a:gd name="connsiteY1" fmla="*/ 2133600 h 2197766"/>
                  <a:gd name="connsiteX2" fmla="*/ 1263654 w 2162650"/>
                  <a:gd name="connsiteY2" fmla="*/ 2189018 h 2197766"/>
                  <a:gd name="connsiteX3" fmla="*/ 72162 w 2162650"/>
                  <a:gd name="connsiteY3" fmla="*/ 2115127 h 2197766"/>
                  <a:gd name="connsiteX4" fmla="*/ 7506 w 2162650"/>
                  <a:gd name="connsiteY4" fmla="*/ 886691 h 2197766"/>
                  <a:gd name="connsiteX5" fmla="*/ 7507 w 2162650"/>
                  <a:gd name="connsiteY5" fmla="*/ 0 h 2197766"/>
                  <a:gd name="connsiteX0" fmla="*/ 2140503 w 2162650"/>
                  <a:gd name="connsiteY0" fmla="*/ 1683753 h 2197766"/>
                  <a:gd name="connsiteX1" fmla="*/ 2076452 w 2162650"/>
                  <a:gd name="connsiteY1" fmla="*/ 2133600 h 2197766"/>
                  <a:gd name="connsiteX2" fmla="*/ 1263654 w 2162650"/>
                  <a:gd name="connsiteY2" fmla="*/ 2189018 h 2197766"/>
                  <a:gd name="connsiteX3" fmla="*/ 72162 w 2162650"/>
                  <a:gd name="connsiteY3" fmla="*/ 2115127 h 2197766"/>
                  <a:gd name="connsiteX4" fmla="*/ 7506 w 2162650"/>
                  <a:gd name="connsiteY4" fmla="*/ 886691 h 2197766"/>
                  <a:gd name="connsiteX5" fmla="*/ 7507 w 2162650"/>
                  <a:gd name="connsiteY5" fmla="*/ 0 h 2197766"/>
                  <a:gd name="connsiteX0" fmla="*/ 2140503 w 2140503"/>
                  <a:gd name="connsiteY0" fmla="*/ 1683753 h 2192297"/>
                  <a:gd name="connsiteX1" fmla="*/ 2076452 w 2140503"/>
                  <a:gd name="connsiteY1" fmla="*/ 2133600 h 2192297"/>
                  <a:gd name="connsiteX2" fmla="*/ 1263654 w 2140503"/>
                  <a:gd name="connsiteY2" fmla="*/ 2189018 h 2192297"/>
                  <a:gd name="connsiteX3" fmla="*/ 72162 w 2140503"/>
                  <a:gd name="connsiteY3" fmla="*/ 2115127 h 2192297"/>
                  <a:gd name="connsiteX4" fmla="*/ 7506 w 2140503"/>
                  <a:gd name="connsiteY4" fmla="*/ 886691 h 2192297"/>
                  <a:gd name="connsiteX5" fmla="*/ 7507 w 2140503"/>
                  <a:gd name="connsiteY5" fmla="*/ 0 h 2192297"/>
                  <a:gd name="connsiteX0" fmla="*/ 2140503 w 2140650"/>
                  <a:gd name="connsiteY0" fmla="*/ 1683753 h 2192324"/>
                  <a:gd name="connsiteX1" fmla="*/ 2076452 w 2140650"/>
                  <a:gd name="connsiteY1" fmla="*/ 2133600 h 2192324"/>
                  <a:gd name="connsiteX2" fmla="*/ 1263654 w 2140650"/>
                  <a:gd name="connsiteY2" fmla="*/ 2189018 h 2192324"/>
                  <a:gd name="connsiteX3" fmla="*/ 72162 w 2140650"/>
                  <a:gd name="connsiteY3" fmla="*/ 2115127 h 2192324"/>
                  <a:gd name="connsiteX4" fmla="*/ 7506 w 2140650"/>
                  <a:gd name="connsiteY4" fmla="*/ 886691 h 2192324"/>
                  <a:gd name="connsiteX5" fmla="*/ 7507 w 2140650"/>
                  <a:gd name="connsiteY5" fmla="*/ 0 h 2192324"/>
                  <a:gd name="connsiteX0" fmla="*/ 2140503 w 2141876"/>
                  <a:gd name="connsiteY0" fmla="*/ 1683753 h 2193259"/>
                  <a:gd name="connsiteX1" fmla="*/ 2076452 w 2141876"/>
                  <a:gd name="connsiteY1" fmla="*/ 2133600 h 2193259"/>
                  <a:gd name="connsiteX2" fmla="*/ 1263654 w 2141876"/>
                  <a:gd name="connsiteY2" fmla="*/ 2189018 h 2193259"/>
                  <a:gd name="connsiteX3" fmla="*/ 72162 w 2141876"/>
                  <a:gd name="connsiteY3" fmla="*/ 2115127 h 2193259"/>
                  <a:gd name="connsiteX4" fmla="*/ 7506 w 2141876"/>
                  <a:gd name="connsiteY4" fmla="*/ 886691 h 2193259"/>
                  <a:gd name="connsiteX5" fmla="*/ 7507 w 2141876"/>
                  <a:gd name="connsiteY5" fmla="*/ 0 h 2193259"/>
                  <a:gd name="connsiteX0" fmla="*/ 2140503 w 2146278"/>
                  <a:gd name="connsiteY0" fmla="*/ 1683753 h 2198733"/>
                  <a:gd name="connsiteX1" fmla="*/ 2076452 w 2146278"/>
                  <a:gd name="connsiteY1" fmla="*/ 2133600 h 2198733"/>
                  <a:gd name="connsiteX2" fmla="*/ 1263654 w 2146278"/>
                  <a:gd name="connsiteY2" fmla="*/ 2189018 h 2198733"/>
                  <a:gd name="connsiteX3" fmla="*/ 72162 w 2146278"/>
                  <a:gd name="connsiteY3" fmla="*/ 2115127 h 2198733"/>
                  <a:gd name="connsiteX4" fmla="*/ 7506 w 2146278"/>
                  <a:gd name="connsiteY4" fmla="*/ 886691 h 2198733"/>
                  <a:gd name="connsiteX5" fmla="*/ 7507 w 2146278"/>
                  <a:gd name="connsiteY5" fmla="*/ 0 h 2198733"/>
                  <a:gd name="connsiteX0" fmla="*/ 2076452 w 2076452"/>
                  <a:gd name="connsiteY0" fmla="*/ 2133600 h 2198733"/>
                  <a:gd name="connsiteX1" fmla="*/ 1263654 w 2076452"/>
                  <a:gd name="connsiteY1" fmla="*/ 2189018 h 2198733"/>
                  <a:gd name="connsiteX2" fmla="*/ 72162 w 2076452"/>
                  <a:gd name="connsiteY2" fmla="*/ 2115127 h 2198733"/>
                  <a:gd name="connsiteX3" fmla="*/ 7506 w 2076452"/>
                  <a:gd name="connsiteY3" fmla="*/ 886691 h 2198733"/>
                  <a:gd name="connsiteX4" fmla="*/ 7507 w 2076452"/>
                  <a:gd name="connsiteY4" fmla="*/ 0 h 2198733"/>
                  <a:gd name="connsiteX0" fmla="*/ 1263654 w 1263654"/>
                  <a:gd name="connsiteY0" fmla="*/ 2189018 h 2192297"/>
                  <a:gd name="connsiteX1" fmla="*/ 72162 w 1263654"/>
                  <a:gd name="connsiteY1" fmla="*/ 2115127 h 2192297"/>
                  <a:gd name="connsiteX2" fmla="*/ 7506 w 1263654"/>
                  <a:gd name="connsiteY2" fmla="*/ 886691 h 2192297"/>
                  <a:gd name="connsiteX3" fmla="*/ 7507 w 1263654"/>
                  <a:gd name="connsiteY3" fmla="*/ 0 h 2192297"/>
                </a:gdLst>
                <a:ahLst/>
                <a:cxnLst>
                  <a:cxn ang="0">
                    <a:pos x="connsiteX0" y="connsiteY0"/>
                  </a:cxn>
                  <a:cxn ang="0">
                    <a:pos x="connsiteX1" y="connsiteY1"/>
                  </a:cxn>
                  <a:cxn ang="0">
                    <a:pos x="connsiteX2" y="connsiteY2"/>
                  </a:cxn>
                  <a:cxn ang="0">
                    <a:pos x="connsiteX3" y="connsiteY3"/>
                  </a:cxn>
                </a:cxnLst>
                <a:rect l="l" t="t" r="r" b="b"/>
                <a:pathLst>
                  <a:path w="1263654" h="2192297">
                    <a:moveTo>
                      <a:pt x="1263654" y="2189018"/>
                    </a:moveTo>
                    <a:cubicBezTo>
                      <a:pt x="352333" y="2185940"/>
                      <a:pt x="189156" y="2221345"/>
                      <a:pt x="72162" y="2115127"/>
                    </a:cubicBezTo>
                    <a:cubicBezTo>
                      <a:pt x="-44832" y="2008909"/>
                      <a:pt x="18282" y="1239212"/>
                      <a:pt x="7506" y="886691"/>
                    </a:cubicBezTo>
                    <a:cubicBezTo>
                      <a:pt x="7506" y="591127"/>
                      <a:pt x="7507" y="295564"/>
                      <a:pt x="7507" y="0"/>
                    </a:cubicBezTo>
                  </a:path>
                </a:pathLst>
              </a:cu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noFill/>
                  </a:ln>
                </a:endParaRPr>
              </a:p>
            </p:txBody>
          </p:sp>
          <p:cxnSp>
            <p:nvCxnSpPr>
              <p:cNvPr id="84" name="Straight Arrow Connector 83">
                <a:extLst>
                  <a:ext uri="{FF2B5EF4-FFF2-40B4-BE49-F238E27FC236}">
                    <a16:creationId xmlns:a16="http://schemas.microsoft.com/office/drawing/2014/main" id="{976C8350-6873-43D2-AF65-C44120668CA5}"/>
                  </a:ext>
                </a:extLst>
              </p:cNvPr>
              <p:cNvCxnSpPr>
                <a:cxnSpLocks/>
              </p:cNvCxnSpPr>
              <p:nvPr/>
            </p:nvCxnSpPr>
            <p:spPr>
              <a:xfrm>
                <a:off x="7117447" y="1050849"/>
                <a:ext cx="0" cy="477391"/>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grpSp>
          <p:nvGrpSpPr>
            <p:cNvPr id="55" name="Group 54">
              <a:extLst>
                <a:ext uri="{FF2B5EF4-FFF2-40B4-BE49-F238E27FC236}">
                  <a16:creationId xmlns:a16="http://schemas.microsoft.com/office/drawing/2014/main" id="{DE7727CE-865B-4AC8-8F60-8708CDC74368}"/>
                </a:ext>
              </a:extLst>
            </p:cNvPr>
            <p:cNvGrpSpPr/>
            <p:nvPr/>
          </p:nvGrpSpPr>
          <p:grpSpPr>
            <a:xfrm>
              <a:off x="7256900" y="981211"/>
              <a:ext cx="2122141" cy="2928946"/>
              <a:chOff x="7104493" y="828811"/>
              <a:chExt cx="2128210" cy="2928946"/>
            </a:xfrm>
          </p:grpSpPr>
          <p:sp>
            <p:nvSpPr>
              <p:cNvPr id="58" name="Freeform: Shape 57">
                <a:extLst>
                  <a:ext uri="{FF2B5EF4-FFF2-40B4-BE49-F238E27FC236}">
                    <a16:creationId xmlns:a16="http://schemas.microsoft.com/office/drawing/2014/main" id="{5315DBD2-6481-4F03-A6BF-08F738B06996}"/>
                  </a:ext>
                </a:extLst>
              </p:cNvPr>
              <p:cNvSpPr/>
              <p:nvPr/>
            </p:nvSpPr>
            <p:spPr>
              <a:xfrm>
                <a:off x="7104493" y="1278396"/>
                <a:ext cx="2121427" cy="2053120"/>
              </a:xfrm>
              <a:custGeom>
                <a:avLst/>
                <a:gdLst>
                  <a:gd name="connsiteX0" fmla="*/ 2096655 w 2133600"/>
                  <a:gd name="connsiteY0" fmla="*/ 1422400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47126"/>
                  <a:gd name="connsiteY0" fmla="*/ 1403927 h 2182061"/>
                  <a:gd name="connsiteX1" fmla="*/ 2133600 w 2147126"/>
                  <a:gd name="connsiteY1" fmla="*/ 2115127 h 2182061"/>
                  <a:gd name="connsiteX2" fmla="*/ 1921164 w 2147126"/>
                  <a:gd name="connsiteY2" fmla="*/ 2152072 h 2182061"/>
                  <a:gd name="connsiteX3" fmla="*/ 64655 w 2147126"/>
                  <a:gd name="connsiteY3" fmla="*/ 2115127 h 2182061"/>
                  <a:gd name="connsiteX4" fmla="*/ 36945 w 2147126"/>
                  <a:gd name="connsiteY4" fmla="*/ 1782618 h 2182061"/>
                  <a:gd name="connsiteX5" fmla="*/ 0 w 2147126"/>
                  <a:gd name="connsiteY5" fmla="*/ 0 h 2182061"/>
                  <a:gd name="connsiteX0" fmla="*/ 2124364 w 2208557"/>
                  <a:gd name="connsiteY0" fmla="*/ 1403927 h 2218148"/>
                  <a:gd name="connsiteX1" fmla="*/ 2133600 w 2208557"/>
                  <a:gd name="connsiteY1" fmla="*/ 2115127 h 2218148"/>
                  <a:gd name="connsiteX2" fmla="*/ 1921164 w 2208557"/>
                  <a:gd name="connsiteY2" fmla="*/ 2152072 h 2218148"/>
                  <a:gd name="connsiteX3" fmla="*/ 64655 w 2208557"/>
                  <a:gd name="connsiteY3" fmla="*/ 2115127 h 2218148"/>
                  <a:gd name="connsiteX4" fmla="*/ 36945 w 2208557"/>
                  <a:gd name="connsiteY4" fmla="*/ 1782618 h 2218148"/>
                  <a:gd name="connsiteX5" fmla="*/ 0 w 2208557"/>
                  <a:gd name="connsiteY5" fmla="*/ 0 h 2218148"/>
                  <a:gd name="connsiteX0" fmla="*/ 2124364 w 2183262"/>
                  <a:gd name="connsiteY0" fmla="*/ 1403927 h 2201355"/>
                  <a:gd name="connsiteX1" fmla="*/ 2133600 w 2183262"/>
                  <a:gd name="connsiteY1" fmla="*/ 2115127 h 2201355"/>
                  <a:gd name="connsiteX2" fmla="*/ 1431637 w 2183262"/>
                  <a:gd name="connsiteY2" fmla="*/ 2189018 h 2201355"/>
                  <a:gd name="connsiteX3" fmla="*/ 64655 w 2183262"/>
                  <a:gd name="connsiteY3" fmla="*/ 2115127 h 2201355"/>
                  <a:gd name="connsiteX4" fmla="*/ 36945 w 2183262"/>
                  <a:gd name="connsiteY4" fmla="*/ 1782618 h 2201355"/>
                  <a:gd name="connsiteX5" fmla="*/ 0 w 2183262"/>
                  <a:gd name="connsiteY5" fmla="*/ 0 h 2201355"/>
                  <a:gd name="connsiteX0" fmla="*/ 2124364 w 2194882"/>
                  <a:gd name="connsiteY0" fmla="*/ 1403927 h 2182061"/>
                  <a:gd name="connsiteX1" fmla="*/ 2133600 w 2194882"/>
                  <a:gd name="connsiteY1" fmla="*/ 2115127 h 2182061"/>
                  <a:gd name="connsiteX2" fmla="*/ 1274619 w 2194882"/>
                  <a:gd name="connsiteY2" fmla="*/ 2152072 h 2182061"/>
                  <a:gd name="connsiteX3" fmla="*/ 64655 w 2194882"/>
                  <a:gd name="connsiteY3" fmla="*/ 2115127 h 2182061"/>
                  <a:gd name="connsiteX4" fmla="*/ 36945 w 2194882"/>
                  <a:gd name="connsiteY4" fmla="*/ 1782618 h 2182061"/>
                  <a:gd name="connsiteX5" fmla="*/ 0 w 2194882"/>
                  <a:gd name="connsiteY5" fmla="*/ 0 h 2182061"/>
                  <a:gd name="connsiteX0" fmla="*/ 2124364 w 2151386"/>
                  <a:gd name="connsiteY0" fmla="*/ 1403927 h 2176462"/>
                  <a:gd name="connsiteX1" fmla="*/ 2068945 w 2151386"/>
                  <a:gd name="connsiteY1" fmla="*/ 2105890 h 2176462"/>
                  <a:gd name="connsiteX2" fmla="*/ 1274619 w 2151386"/>
                  <a:gd name="connsiteY2" fmla="*/ 2152072 h 2176462"/>
                  <a:gd name="connsiteX3" fmla="*/ 64655 w 2151386"/>
                  <a:gd name="connsiteY3" fmla="*/ 2115127 h 2176462"/>
                  <a:gd name="connsiteX4" fmla="*/ 36945 w 2151386"/>
                  <a:gd name="connsiteY4" fmla="*/ 1782618 h 2176462"/>
                  <a:gd name="connsiteX5" fmla="*/ 0 w 2151386"/>
                  <a:gd name="connsiteY5" fmla="*/ 0 h 2176462"/>
                  <a:gd name="connsiteX0" fmla="*/ 2124364 w 2133944"/>
                  <a:gd name="connsiteY0" fmla="*/ 1403927 h 2158665"/>
                  <a:gd name="connsiteX1" fmla="*/ 2068945 w 2133944"/>
                  <a:gd name="connsiteY1" fmla="*/ 2105890 h 2158665"/>
                  <a:gd name="connsiteX2" fmla="*/ 1274619 w 2133944"/>
                  <a:gd name="connsiteY2" fmla="*/ 2152072 h 2158665"/>
                  <a:gd name="connsiteX3" fmla="*/ 64655 w 2133944"/>
                  <a:gd name="connsiteY3" fmla="*/ 2115127 h 2158665"/>
                  <a:gd name="connsiteX4" fmla="*/ 36945 w 2133944"/>
                  <a:gd name="connsiteY4" fmla="*/ 1782618 h 2158665"/>
                  <a:gd name="connsiteX5" fmla="*/ 0 w 2133944"/>
                  <a:gd name="connsiteY5" fmla="*/ 0 h 2158665"/>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243898 w 2262676"/>
                  <a:gd name="connsiteY0" fmla="*/ 1403927 h 2174021"/>
                  <a:gd name="connsiteX1" fmla="*/ 2206952 w 2262676"/>
                  <a:gd name="connsiteY1" fmla="*/ 2133599 h 2174021"/>
                  <a:gd name="connsiteX2" fmla="*/ 1394153 w 2262676"/>
                  <a:gd name="connsiteY2" fmla="*/ 2152072 h 2174021"/>
                  <a:gd name="connsiteX3" fmla="*/ 184189 w 2262676"/>
                  <a:gd name="connsiteY3" fmla="*/ 2115127 h 2174021"/>
                  <a:gd name="connsiteX4" fmla="*/ 156479 w 2262676"/>
                  <a:gd name="connsiteY4" fmla="*/ 1782618 h 2174021"/>
                  <a:gd name="connsiteX5" fmla="*/ 119534 w 2262676"/>
                  <a:gd name="connsiteY5" fmla="*/ 0 h 2174021"/>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171158 w 2189936"/>
                  <a:gd name="connsiteY0" fmla="*/ 1403927 h 2216292"/>
                  <a:gd name="connsiteX1" fmla="*/ 2134212 w 2189936"/>
                  <a:gd name="connsiteY1" fmla="*/ 2133599 h 2216292"/>
                  <a:gd name="connsiteX2" fmla="*/ 1321413 w 2189936"/>
                  <a:gd name="connsiteY2" fmla="*/ 2152072 h 2216292"/>
                  <a:gd name="connsiteX3" fmla="*/ 111449 w 2189936"/>
                  <a:gd name="connsiteY3" fmla="*/ 2115127 h 2216292"/>
                  <a:gd name="connsiteX4" fmla="*/ 46793 w 2189936"/>
                  <a:gd name="connsiteY4" fmla="*/ 886691 h 2216292"/>
                  <a:gd name="connsiteX5" fmla="*/ 46794 w 2189936"/>
                  <a:gd name="connsiteY5" fmla="*/ 0 h 2216292"/>
                  <a:gd name="connsiteX0" fmla="*/ 2140228 w 2159006"/>
                  <a:gd name="connsiteY0" fmla="*/ 1403927 h 2175792"/>
                  <a:gd name="connsiteX1" fmla="*/ 2103282 w 2159006"/>
                  <a:gd name="connsiteY1" fmla="*/ 2133599 h 2175792"/>
                  <a:gd name="connsiteX2" fmla="*/ 1290483 w 2159006"/>
                  <a:gd name="connsiteY2" fmla="*/ 2152072 h 2175792"/>
                  <a:gd name="connsiteX3" fmla="*/ 80519 w 2159006"/>
                  <a:gd name="connsiteY3" fmla="*/ 2115127 h 2175792"/>
                  <a:gd name="connsiteX4" fmla="*/ 15863 w 2159006"/>
                  <a:gd name="connsiteY4" fmla="*/ 886691 h 2175792"/>
                  <a:gd name="connsiteX5" fmla="*/ 15864 w 2159006"/>
                  <a:gd name="connsiteY5" fmla="*/ 0 h 2175792"/>
                  <a:gd name="connsiteX0" fmla="*/ 2140228 w 2159006"/>
                  <a:gd name="connsiteY0" fmla="*/ 1403927 h 2176749"/>
                  <a:gd name="connsiteX1" fmla="*/ 2103282 w 2159006"/>
                  <a:gd name="connsiteY1" fmla="*/ 2133599 h 2176749"/>
                  <a:gd name="connsiteX2" fmla="*/ 1290483 w 2159006"/>
                  <a:gd name="connsiteY2" fmla="*/ 2152072 h 2176749"/>
                  <a:gd name="connsiteX3" fmla="*/ 80519 w 2159006"/>
                  <a:gd name="connsiteY3" fmla="*/ 2115127 h 2176749"/>
                  <a:gd name="connsiteX4" fmla="*/ 15863 w 2159006"/>
                  <a:gd name="connsiteY4" fmla="*/ 886691 h 2176749"/>
                  <a:gd name="connsiteX5" fmla="*/ 15864 w 2159006"/>
                  <a:gd name="connsiteY5" fmla="*/ 0 h 2176749"/>
                  <a:gd name="connsiteX0" fmla="*/ 2140228 w 2159006"/>
                  <a:gd name="connsiteY0" fmla="*/ 1403927 h 2178507"/>
                  <a:gd name="connsiteX1" fmla="*/ 2103282 w 2159006"/>
                  <a:gd name="connsiteY1" fmla="*/ 2133599 h 2178507"/>
                  <a:gd name="connsiteX2" fmla="*/ 1290483 w 2159006"/>
                  <a:gd name="connsiteY2" fmla="*/ 2152072 h 2178507"/>
                  <a:gd name="connsiteX3" fmla="*/ 80519 w 2159006"/>
                  <a:gd name="connsiteY3" fmla="*/ 2115127 h 2178507"/>
                  <a:gd name="connsiteX4" fmla="*/ 15863 w 2159006"/>
                  <a:gd name="connsiteY4" fmla="*/ 886691 h 2178507"/>
                  <a:gd name="connsiteX5" fmla="*/ 15864 w 2159006"/>
                  <a:gd name="connsiteY5" fmla="*/ 0 h 2178507"/>
                  <a:gd name="connsiteX0" fmla="*/ 2169837 w 2209307"/>
                  <a:gd name="connsiteY0" fmla="*/ 1403927 h 2234365"/>
                  <a:gd name="connsiteX1" fmla="*/ 2132891 w 2209307"/>
                  <a:gd name="connsiteY1" fmla="*/ 2133599 h 2234365"/>
                  <a:gd name="connsiteX2" fmla="*/ 1301620 w 2209307"/>
                  <a:gd name="connsiteY2" fmla="*/ 2189018 h 2234365"/>
                  <a:gd name="connsiteX3" fmla="*/ 110128 w 2209307"/>
                  <a:gd name="connsiteY3" fmla="*/ 2115127 h 2234365"/>
                  <a:gd name="connsiteX4" fmla="*/ 45472 w 2209307"/>
                  <a:gd name="connsiteY4" fmla="*/ 886691 h 2234365"/>
                  <a:gd name="connsiteX5" fmla="*/ 45473 w 2209307"/>
                  <a:gd name="connsiteY5" fmla="*/ 0 h 2234365"/>
                  <a:gd name="connsiteX0" fmla="*/ 2131871 w 2171341"/>
                  <a:gd name="connsiteY0" fmla="*/ 1403927 h 2213916"/>
                  <a:gd name="connsiteX1" fmla="*/ 2094925 w 2171341"/>
                  <a:gd name="connsiteY1" fmla="*/ 2133599 h 2213916"/>
                  <a:gd name="connsiteX2" fmla="*/ 1263654 w 2171341"/>
                  <a:gd name="connsiteY2" fmla="*/ 2189018 h 2213916"/>
                  <a:gd name="connsiteX3" fmla="*/ 72162 w 2171341"/>
                  <a:gd name="connsiteY3" fmla="*/ 2115127 h 2213916"/>
                  <a:gd name="connsiteX4" fmla="*/ 7506 w 2171341"/>
                  <a:gd name="connsiteY4" fmla="*/ 886691 h 2213916"/>
                  <a:gd name="connsiteX5" fmla="*/ 7507 w 2171341"/>
                  <a:gd name="connsiteY5" fmla="*/ 0 h 2213916"/>
                  <a:gd name="connsiteX0" fmla="*/ 2131871 w 2142401"/>
                  <a:gd name="connsiteY0" fmla="*/ 1403927 h 2236342"/>
                  <a:gd name="connsiteX1" fmla="*/ 2039507 w 2142401"/>
                  <a:gd name="connsiteY1" fmla="*/ 2170545 h 2236342"/>
                  <a:gd name="connsiteX2" fmla="*/ 1263654 w 2142401"/>
                  <a:gd name="connsiteY2" fmla="*/ 2189018 h 2236342"/>
                  <a:gd name="connsiteX3" fmla="*/ 72162 w 2142401"/>
                  <a:gd name="connsiteY3" fmla="*/ 2115127 h 2236342"/>
                  <a:gd name="connsiteX4" fmla="*/ 7506 w 2142401"/>
                  <a:gd name="connsiteY4" fmla="*/ 886691 h 2236342"/>
                  <a:gd name="connsiteX5" fmla="*/ 7507 w 2142401"/>
                  <a:gd name="connsiteY5" fmla="*/ 0 h 2236342"/>
                  <a:gd name="connsiteX0" fmla="*/ 2131871 w 2133896"/>
                  <a:gd name="connsiteY0" fmla="*/ 1403927 h 2224266"/>
                  <a:gd name="connsiteX1" fmla="*/ 2039507 w 2133896"/>
                  <a:gd name="connsiteY1" fmla="*/ 2170545 h 2224266"/>
                  <a:gd name="connsiteX2" fmla="*/ 1263654 w 2133896"/>
                  <a:gd name="connsiteY2" fmla="*/ 2189018 h 2224266"/>
                  <a:gd name="connsiteX3" fmla="*/ 72162 w 2133896"/>
                  <a:gd name="connsiteY3" fmla="*/ 2115127 h 2224266"/>
                  <a:gd name="connsiteX4" fmla="*/ 7506 w 2133896"/>
                  <a:gd name="connsiteY4" fmla="*/ 886691 h 2224266"/>
                  <a:gd name="connsiteX5" fmla="*/ 7507 w 2133896"/>
                  <a:gd name="connsiteY5" fmla="*/ 0 h 2224266"/>
                  <a:gd name="connsiteX0" fmla="*/ 2131871 w 2145757"/>
                  <a:gd name="connsiteY0" fmla="*/ 1403927 h 2203699"/>
                  <a:gd name="connsiteX1" fmla="*/ 2076452 w 2145757"/>
                  <a:gd name="connsiteY1" fmla="*/ 2133600 h 2203699"/>
                  <a:gd name="connsiteX2" fmla="*/ 1263654 w 2145757"/>
                  <a:gd name="connsiteY2" fmla="*/ 2189018 h 2203699"/>
                  <a:gd name="connsiteX3" fmla="*/ 72162 w 2145757"/>
                  <a:gd name="connsiteY3" fmla="*/ 2115127 h 2203699"/>
                  <a:gd name="connsiteX4" fmla="*/ 7506 w 2145757"/>
                  <a:gd name="connsiteY4" fmla="*/ 886691 h 2203699"/>
                  <a:gd name="connsiteX5" fmla="*/ 7507 w 2145757"/>
                  <a:gd name="connsiteY5" fmla="*/ 0 h 2203699"/>
                  <a:gd name="connsiteX0" fmla="*/ 2122635 w 2155702"/>
                  <a:gd name="connsiteY0" fmla="*/ 1403927 h 2213917"/>
                  <a:gd name="connsiteX1" fmla="*/ 2076452 w 2155702"/>
                  <a:gd name="connsiteY1" fmla="*/ 2133600 h 2213917"/>
                  <a:gd name="connsiteX2" fmla="*/ 1263654 w 2155702"/>
                  <a:gd name="connsiteY2" fmla="*/ 2189018 h 2213917"/>
                  <a:gd name="connsiteX3" fmla="*/ 72162 w 2155702"/>
                  <a:gd name="connsiteY3" fmla="*/ 2115127 h 2213917"/>
                  <a:gd name="connsiteX4" fmla="*/ 7506 w 2155702"/>
                  <a:gd name="connsiteY4" fmla="*/ 886691 h 2213917"/>
                  <a:gd name="connsiteX5" fmla="*/ 7507 w 2155702"/>
                  <a:gd name="connsiteY5" fmla="*/ 0 h 2213917"/>
                  <a:gd name="connsiteX0" fmla="*/ 2122635 w 2155702"/>
                  <a:gd name="connsiteY0" fmla="*/ 1560945 h 2204229"/>
                  <a:gd name="connsiteX1" fmla="*/ 2076452 w 2155702"/>
                  <a:gd name="connsiteY1" fmla="*/ 2133600 h 2204229"/>
                  <a:gd name="connsiteX2" fmla="*/ 1263654 w 2155702"/>
                  <a:gd name="connsiteY2" fmla="*/ 2189018 h 2204229"/>
                  <a:gd name="connsiteX3" fmla="*/ 72162 w 2155702"/>
                  <a:gd name="connsiteY3" fmla="*/ 2115127 h 2204229"/>
                  <a:gd name="connsiteX4" fmla="*/ 7506 w 2155702"/>
                  <a:gd name="connsiteY4" fmla="*/ 886691 h 2204229"/>
                  <a:gd name="connsiteX5" fmla="*/ 7507 w 2155702"/>
                  <a:gd name="connsiteY5" fmla="*/ 0 h 2204229"/>
                  <a:gd name="connsiteX0" fmla="*/ 2159581 w 2175423"/>
                  <a:gd name="connsiteY0" fmla="*/ 1649811 h 2199404"/>
                  <a:gd name="connsiteX1" fmla="*/ 2076452 w 2175423"/>
                  <a:gd name="connsiteY1" fmla="*/ 2133600 h 2199404"/>
                  <a:gd name="connsiteX2" fmla="*/ 1263654 w 2175423"/>
                  <a:gd name="connsiteY2" fmla="*/ 2189018 h 2199404"/>
                  <a:gd name="connsiteX3" fmla="*/ 72162 w 2175423"/>
                  <a:gd name="connsiteY3" fmla="*/ 2115127 h 2199404"/>
                  <a:gd name="connsiteX4" fmla="*/ 7506 w 2175423"/>
                  <a:gd name="connsiteY4" fmla="*/ 886691 h 2199404"/>
                  <a:gd name="connsiteX5" fmla="*/ 7507 w 2175423"/>
                  <a:gd name="connsiteY5" fmla="*/ 0 h 2199404"/>
                  <a:gd name="connsiteX0" fmla="*/ 2159581 w 2164818"/>
                  <a:gd name="connsiteY0" fmla="*/ 1649811 h 2199405"/>
                  <a:gd name="connsiteX1" fmla="*/ 2076452 w 2164818"/>
                  <a:gd name="connsiteY1" fmla="*/ 2133600 h 2199405"/>
                  <a:gd name="connsiteX2" fmla="*/ 1263654 w 2164818"/>
                  <a:gd name="connsiteY2" fmla="*/ 2189018 h 2199405"/>
                  <a:gd name="connsiteX3" fmla="*/ 72162 w 2164818"/>
                  <a:gd name="connsiteY3" fmla="*/ 2115127 h 2199405"/>
                  <a:gd name="connsiteX4" fmla="*/ 7506 w 2164818"/>
                  <a:gd name="connsiteY4" fmla="*/ 886691 h 2199405"/>
                  <a:gd name="connsiteX5" fmla="*/ 7507 w 2164818"/>
                  <a:gd name="connsiteY5" fmla="*/ 0 h 2199405"/>
                  <a:gd name="connsiteX0" fmla="*/ 2159581 w 2159581"/>
                  <a:gd name="connsiteY0" fmla="*/ 1649811 h 2196639"/>
                  <a:gd name="connsiteX1" fmla="*/ 2076452 w 2159581"/>
                  <a:gd name="connsiteY1" fmla="*/ 2133600 h 2196639"/>
                  <a:gd name="connsiteX2" fmla="*/ 1263654 w 2159581"/>
                  <a:gd name="connsiteY2" fmla="*/ 2189018 h 2196639"/>
                  <a:gd name="connsiteX3" fmla="*/ 72162 w 2159581"/>
                  <a:gd name="connsiteY3" fmla="*/ 2115127 h 2196639"/>
                  <a:gd name="connsiteX4" fmla="*/ 7506 w 2159581"/>
                  <a:gd name="connsiteY4" fmla="*/ 886691 h 2196639"/>
                  <a:gd name="connsiteX5" fmla="*/ 7507 w 2159581"/>
                  <a:gd name="connsiteY5" fmla="*/ 0 h 2196639"/>
                  <a:gd name="connsiteX0" fmla="*/ 2150056 w 2159859"/>
                  <a:gd name="connsiteY0" fmla="*/ 1680359 h 2197923"/>
                  <a:gd name="connsiteX1" fmla="*/ 2076452 w 2159859"/>
                  <a:gd name="connsiteY1" fmla="*/ 2133600 h 2197923"/>
                  <a:gd name="connsiteX2" fmla="*/ 1263654 w 2159859"/>
                  <a:gd name="connsiteY2" fmla="*/ 2189018 h 2197923"/>
                  <a:gd name="connsiteX3" fmla="*/ 72162 w 2159859"/>
                  <a:gd name="connsiteY3" fmla="*/ 2115127 h 2197923"/>
                  <a:gd name="connsiteX4" fmla="*/ 7506 w 2159859"/>
                  <a:gd name="connsiteY4" fmla="*/ 886691 h 2197923"/>
                  <a:gd name="connsiteX5" fmla="*/ 7507 w 2159859"/>
                  <a:gd name="connsiteY5" fmla="*/ 0 h 2197923"/>
                  <a:gd name="connsiteX0" fmla="*/ 2150056 w 2171350"/>
                  <a:gd name="connsiteY0" fmla="*/ 1680359 h 2197923"/>
                  <a:gd name="connsiteX1" fmla="*/ 2076452 w 2171350"/>
                  <a:gd name="connsiteY1" fmla="*/ 2133600 h 2197923"/>
                  <a:gd name="connsiteX2" fmla="*/ 1263654 w 2171350"/>
                  <a:gd name="connsiteY2" fmla="*/ 2189018 h 2197923"/>
                  <a:gd name="connsiteX3" fmla="*/ 72162 w 2171350"/>
                  <a:gd name="connsiteY3" fmla="*/ 2115127 h 2197923"/>
                  <a:gd name="connsiteX4" fmla="*/ 7506 w 2171350"/>
                  <a:gd name="connsiteY4" fmla="*/ 886691 h 2197923"/>
                  <a:gd name="connsiteX5" fmla="*/ 7507 w 2171350"/>
                  <a:gd name="connsiteY5" fmla="*/ 0 h 2197923"/>
                  <a:gd name="connsiteX0" fmla="*/ 2150056 w 2166585"/>
                  <a:gd name="connsiteY0" fmla="*/ 1680359 h 2197923"/>
                  <a:gd name="connsiteX1" fmla="*/ 2076452 w 2166585"/>
                  <a:gd name="connsiteY1" fmla="*/ 2133600 h 2197923"/>
                  <a:gd name="connsiteX2" fmla="*/ 1263654 w 2166585"/>
                  <a:gd name="connsiteY2" fmla="*/ 2189018 h 2197923"/>
                  <a:gd name="connsiteX3" fmla="*/ 72162 w 2166585"/>
                  <a:gd name="connsiteY3" fmla="*/ 2115127 h 2197923"/>
                  <a:gd name="connsiteX4" fmla="*/ 7506 w 2166585"/>
                  <a:gd name="connsiteY4" fmla="*/ 886691 h 2197923"/>
                  <a:gd name="connsiteX5" fmla="*/ 7507 w 2166585"/>
                  <a:gd name="connsiteY5" fmla="*/ 0 h 2197923"/>
                  <a:gd name="connsiteX0" fmla="*/ 2150056 w 2163154"/>
                  <a:gd name="connsiteY0" fmla="*/ 1680359 h 2197923"/>
                  <a:gd name="connsiteX1" fmla="*/ 2076452 w 2163154"/>
                  <a:gd name="connsiteY1" fmla="*/ 2133600 h 2197923"/>
                  <a:gd name="connsiteX2" fmla="*/ 1263654 w 2163154"/>
                  <a:gd name="connsiteY2" fmla="*/ 2189018 h 2197923"/>
                  <a:gd name="connsiteX3" fmla="*/ 72162 w 2163154"/>
                  <a:gd name="connsiteY3" fmla="*/ 2115127 h 2197923"/>
                  <a:gd name="connsiteX4" fmla="*/ 7506 w 2163154"/>
                  <a:gd name="connsiteY4" fmla="*/ 886691 h 2197923"/>
                  <a:gd name="connsiteX5" fmla="*/ 7507 w 2163154"/>
                  <a:gd name="connsiteY5" fmla="*/ 0 h 2197923"/>
                  <a:gd name="connsiteX0" fmla="*/ 2150056 w 2150056"/>
                  <a:gd name="connsiteY0" fmla="*/ 1680359 h 2193938"/>
                  <a:gd name="connsiteX1" fmla="*/ 2076452 w 2150056"/>
                  <a:gd name="connsiteY1" fmla="*/ 2133600 h 2193938"/>
                  <a:gd name="connsiteX2" fmla="*/ 1263654 w 2150056"/>
                  <a:gd name="connsiteY2" fmla="*/ 2189018 h 2193938"/>
                  <a:gd name="connsiteX3" fmla="*/ 72162 w 2150056"/>
                  <a:gd name="connsiteY3" fmla="*/ 2115127 h 2193938"/>
                  <a:gd name="connsiteX4" fmla="*/ 7506 w 2150056"/>
                  <a:gd name="connsiteY4" fmla="*/ 886691 h 2193938"/>
                  <a:gd name="connsiteX5" fmla="*/ 7507 w 2150056"/>
                  <a:gd name="connsiteY5" fmla="*/ 0 h 2193938"/>
                  <a:gd name="connsiteX0" fmla="*/ 2150056 w 2156045"/>
                  <a:gd name="connsiteY0" fmla="*/ 1680359 h 2193938"/>
                  <a:gd name="connsiteX1" fmla="*/ 2076452 w 2156045"/>
                  <a:gd name="connsiteY1" fmla="*/ 2133600 h 2193938"/>
                  <a:gd name="connsiteX2" fmla="*/ 1263654 w 2156045"/>
                  <a:gd name="connsiteY2" fmla="*/ 2189018 h 2193938"/>
                  <a:gd name="connsiteX3" fmla="*/ 72162 w 2156045"/>
                  <a:gd name="connsiteY3" fmla="*/ 2115127 h 2193938"/>
                  <a:gd name="connsiteX4" fmla="*/ 7506 w 2156045"/>
                  <a:gd name="connsiteY4" fmla="*/ 886691 h 2193938"/>
                  <a:gd name="connsiteX5" fmla="*/ 7507 w 2156045"/>
                  <a:gd name="connsiteY5" fmla="*/ 0 h 2193938"/>
                  <a:gd name="connsiteX0" fmla="*/ 2130951 w 2158933"/>
                  <a:gd name="connsiteY0" fmla="*/ 1680359 h 2197923"/>
                  <a:gd name="connsiteX1" fmla="*/ 2076452 w 2158933"/>
                  <a:gd name="connsiteY1" fmla="*/ 2133600 h 2197923"/>
                  <a:gd name="connsiteX2" fmla="*/ 1263654 w 2158933"/>
                  <a:gd name="connsiteY2" fmla="*/ 2189018 h 2197923"/>
                  <a:gd name="connsiteX3" fmla="*/ 72162 w 2158933"/>
                  <a:gd name="connsiteY3" fmla="*/ 2115127 h 2197923"/>
                  <a:gd name="connsiteX4" fmla="*/ 7506 w 2158933"/>
                  <a:gd name="connsiteY4" fmla="*/ 886691 h 2197923"/>
                  <a:gd name="connsiteX5" fmla="*/ 7507 w 2158933"/>
                  <a:gd name="connsiteY5" fmla="*/ 0 h 2197923"/>
                  <a:gd name="connsiteX0" fmla="*/ 2140503 w 2163768"/>
                  <a:gd name="connsiteY0" fmla="*/ 1683753 h 2197766"/>
                  <a:gd name="connsiteX1" fmla="*/ 2076452 w 2163768"/>
                  <a:gd name="connsiteY1" fmla="*/ 2133600 h 2197766"/>
                  <a:gd name="connsiteX2" fmla="*/ 1263654 w 2163768"/>
                  <a:gd name="connsiteY2" fmla="*/ 2189018 h 2197766"/>
                  <a:gd name="connsiteX3" fmla="*/ 72162 w 2163768"/>
                  <a:gd name="connsiteY3" fmla="*/ 2115127 h 2197766"/>
                  <a:gd name="connsiteX4" fmla="*/ 7506 w 2163768"/>
                  <a:gd name="connsiteY4" fmla="*/ 886691 h 2197766"/>
                  <a:gd name="connsiteX5" fmla="*/ 7507 w 2163768"/>
                  <a:gd name="connsiteY5" fmla="*/ 0 h 2197766"/>
                  <a:gd name="connsiteX0" fmla="*/ 2140503 w 2163768"/>
                  <a:gd name="connsiteY0" fmla="*/ 1683753 h 2197766"/>
                  <a:gd name="connsiteX1" fmla="*/ 2076452 w 2163768"/>
                  <a:gd name="connsiteY1" fmla="*/ 2133600 h 2197766"/>
                  <a:gd name="connsiteX2" fmla="*/ 1263654 w 2163768"/>
                  <a:gd name="connsiteY2" fmla="*/ 2189018 h 2197766"/>
                  <a:gd name="connsiteX3" fmla="*/ 72162 w 2163768"/>
                  <a:gd name="connsiteY3" fmla="*/ 2115127 h 2197766"/>
                  <a:gd name="connsiteX4" fmla="*/ 7506 w 2163768"/>
                  <a:gd name="connsiteY4" fmla="*/ 886691 h 2197766"/>
                  <a:gd name="connsiteX5" fmla="*/ 7507 w 2163768"/>
                  <a:gd name="connsiteY5" fmla="*/ 0 h 2197766"/>
                  <a:gd name="connsiteX0" fmla="*/ 2140503 w 2162650"/>
                  <a:gd name="connsiteY0" fmla="*/ 1683753 h 2197766"/>
                  <a:gd name="connsiteX1" fmla="*/ 2076452 w 2162650"/>
                  <a:gd name="connsiteY1" fmla="*/ 2133600 h 2197766"/>
                  <a:gd name="connsiteX2" fmla="*/ 1263654 w 2162650"/>
                  <a:gd name="connsiteY2" fmla="*/ 2189018 h 2197766"/>
                  <a:gd name="connsiteX3" fmla="*/ 72162 w 2162650"/>
                  <a:gd name="connsiteY3" fmla="*/ 2115127 h 2197766"/>
                  <a:gd name="connsiteX4" fmla="*/ 7506 w 2162650"/>
                  <a:gd name="connsiteY4" fmla="*/ 886691 h 2197766"/>
                  <a:gd name="connsiteX5" fmla="*/ 7507 w 2162650"/>
                  <a:gd name="connsiteY5" fmla="*/ 0 h 2197766"/>
                  <a:gd name="connsiteX0" fmla="*/ 2140503 w 2162650"/>
                  <a:gd name="connsiteY0" fmla="*/ 1683753 h 2197766"/>
                  <a:gd name="connsiteX1" fmla="*/ 2076452 w 2162650"/>
                  <a:gd name="connsiteY1" fmla="*/ 2133600 h 2197766"/>
                  <a:gd name="connsiteX2" fmla="*/ 1263654 w 2162650"/>
                  <a:gd name="connsiteY2" fmla="*/ 2189018 h 2197766"/>
                  <a:gd name="connsiteX3" fmla="*/ 72162 w 2162650"/>
                  <a:gd name="connsiteY3" fmla="*/ 2115127 h 2197766"/>
                  <a:gd name="connsiteX4" fmla="*/ 7506 w 2162650"/>
                  <a:gd name="connsiteY4" fmla="*/ 886691 h 2197766"/>
                  <a:gd name="connsiteX5" fmla="*/ 7507 w 2162650"/>
                  <a:gd name="connsiteY5" fmla="*/ 0 h 2197766"/>
                  <a:gd name="connsiteX0" fmla="*/ 2140503 w 2140503"/>
                  <a:gd name="connsiteY0" fmla="*/ 1683753 h 2192297"/>
                  <a:gd name="connsiteX1" fmla="*/ 2076452 w 2140503"/>
                  <a:gd name="connsiteY1" fmla="*/ 2133600 h 2192297"/>
                  <a:gd name="connsiteX2" fmla="*/ 1263654 w 2140503"/>
                  <a:gd name="connsiteY2" fmla="*/ 2189018 h 2192297"/>
                  <a:gd name="connsiteX3" fmla="*/ 72162 w 2140503"/>
                  <a:gd name="connsiteY3" fmla="*/ 2115127 h 2192297"/>
                  <a:gd name="connsiteX4" fmla="*/ 7506 w 2140503"/>
                  <a:gd name="connsiteY4" fmla="*/ 886691 h 2192297"/>
                  <a:gd name="connsiteX5" fmla="*/ 7507 w 2140503"/>
                  <a:gd name="connsiteY5" fmla="*/ 0 h 2192297"/>
                  <a:gd name="connsiteX0" fmla="*/ 2140503 w 2140650"/>
                  <a:gd name="connsiteY0" fmla="*/ 1683753 h 2192324"/>
                  <a:gd name="connsiteX1" fmla="*/ 2076452 w 2140650"/>
                  <a:gd name="connsiteY1" fmla="*/ 2133600 h 2192324"/>
                  <a:gd name="connsiteX2" fmla="*/ 1263654 w 2140650"/>
                  <a:gd name="connsiteY2" fmla="*/ 2189018 h 2192324"/>
                  <a:gd name="connsiteX3" fmla="*/ 72162 w 2140650"/>
                  <a:gd name="connsiteY3" fmla="*/ 2115127 h 2192324"/>
                  <a:gd name="connsiteX4" fmla="*/ 7506 w 2140650"/>
                  <a:gd name="connsiteY4" fmla="*/ 886691 h 2192324"/>
                  <a:gd name="connsiteX5" fmla="*/ 7507 w 2140650"/>
                  <a:gd name="connsiteY5" fmla="*/ 0 h 2192324"/>
                  <a:gd name="connsiteX0" fmla="*/ 2140503 w 2141876"/>
                  <a:gd name="connsiteY0" fmla="*/ 1683753 h 2193259"/>
                  <a:gd name="connsiteX1" fmla="*/ 2076452 w 2141876"/>
                  <a:gd name="connsiteY1" fmla="*/ 2133600 h 2193259"/>
                  <a:gd name="connsiteX2" fmla="*/ 1263654 w 2141876"/>
                  <a:gd name="connsiteY2" fmla="*/ 2189018 h 2193259"/>
                  <a:gd name="connsiteX3" fmla="*/ 72162 w 2141876"/>
                  <a:gd name="connsiteY3" fmla="*/ 2115127 h 2193259"/>
                  <a:gd name="connsiteX4" fmla="*/ 7506 w 2141876"/>
                  <a:gd name="connsiteY4" fmla="*/ 886691 h 2193259"/>
                  <a:gd name="connsiteX5" fmla="*/ 7507 w 2141876"/>
                  <a:gd name="connsiteY5" fmla="*/ 0 h 2193259"/>
                  <a:gd name="connsiteX0" fmla="*/ 2140503 w 2146278"/>
                  <a:gd name="connsiteY0" fmla="*/ 1683753 h 2198733"/>
                  <a:gd name="connsiteX1" fmla="*/ 2076452 w 2146278"/>
                  <a:gd name="connsiteY1" fmla="*/ 2133600 h 2198733"/>
                  <a:gd name="connsiteX2" fmla="*/ 1263654 w 2146278"/>
                  <a:gd name="connsiteY2" fmla="*/ 2189018 h 2198733"/>
                  <a:gd name="connsiteX3" fmla="*/ 72162 w 2146278"/>
                  <a:gd name="connsiteY3" fmla="*/ 2115127 h 2198733"/>
                  <a:gd name="connsiteX4" fmla="*/ 7506 w 2146278"/>
                  <a:gd name="connsiteY4" fmla="*/ 886691 h 2198733"/>
                  <a:gd name="connsiteX5" fmla="*/ 7507 w 2146278"/>
                  <a:gd name="connsiteY5" fmla="*/ 0 h 2198733"/>
                  <a:gd name="connsiteX0" fmla="*/ 2144319 w 2164651"/>
                  <a:gd name="connsiteY0" fmla="*/ 1778789 h 2194043"/>
                  <a:gd name="connsiteX1" fmla="*/ 2076452 w 2164651"/>
                  <a:gd name="connsiteY1" fmla="*/ 2133600 h 2194043"/>
                  <a:gd name="connsiteX2" fmla="*/ 1263654 w 2164651"/>
                  <a:gd name="connsiteY2" fmla="*/ 2189018 h 2194043"/>
                  <a:gd name="connsiteX3" fmla="*/ 72162 w 2164651"/>
                  <a:gd name="connsiteY3" fmla="*/ 2115127 h 2194043"/>
                  <a:gd name="connsiteX4" fmla="*/ 7506 w 2164651"/>
                  <a:gd name="connsiteY4" fmla="*/ 886691 h 2194043"/>
                  <a:gd name="connsiteX5" fmla="*/ 7507 w 2164651"/>
                  <a:gd name="connsiteY5" fmla="*/ 0 h 2194043"/>
                  <a:gd name="connsiteX0" fmla="*/ 2144319 w 2144824"/>
                  <a:gd name="connsiteY0" fmla="*/ 1778789 h 2200096"/>
                  <a:gd name="connsiteX1" fmla="*/ 2076452 w 2144824"/>
                  <a:gd name="connsiteY1" fmla="*/ 2133600 h 2200096"/>
                  <a:gd name="connsiteX2" fmla="*/ 1263654 w 2144824"/>
                  <a:gd name="connsiteY2" fmla="*/ 2189018 h 2200096"/>
                  <a:gd name="connsiteX3" fmla="*/ 72162 w 2144824"/>
                  <a:gd name="connsiteY3" fmla="*/ 2115127 h 2200096"/>
                  <a:gd name="connsiteX4" fmla="*/ 7506 w 2144824"/>
                  <a:gd name="connsiteY4" fmla="*/ 886691 h 2200096"/>
                  <a:gd name="connsiteX5" fmla="*/ 7507 w 2144824"/>
                  <a:gd name="connsiteY5" fmla="*/ 0 h 2200096"/>
                  <a:gd name="connsiteX0" fmla="*/ 2136688 w 2160707"/>
                  <a:gd name="connsiteY0" fmla="*/ 1778789 h 2194043"/>
                  <a:gd name="connsiteX1" fmla="*/ 2076452 w 2160707"/>
                  <a:gd name="connsiteY1" fmla="*/ 2133600 h 2194043"/>
                  <a:gd name="connsiteX2" fmla="*/ 1263654 w 2160707"/>
                  <a:gd name="connsiteY2" fmla="*/ 2189018 h 2194043"/>
                  <a:gd name="connsiteX3" fmla="*/ 72162 w 2160707"/>
                  <a:gd name="connsiteY3" fmla="*/ 2115127 h 2194043"/>
                  <a:gd name="connsiteX4" fmla="*/ 7506 w 2160707"/>
                  <a:gd name="connsiteY4" fmla="*/ 886691 h 2194043"/>
                  <a:gd name="connsiteX5" fmla="*/ 7507 w 2160707"/>
                  <a:gd name="connsiteY5" fmla="*/ 0 h 2194043"/>
                  <a:gd name="connsiteX0" fmla="*/ 2121426 w 2153458"/>
                  <a:gd name="connsiteY0" fmla="*/ 1775395 h 2194150"/>
                  <a:gd name="connsiteX1" fmla="*/ 2076452 w 2153458"/>
                  <a:gd name="connsiteY1" fmla="*/ 2133600 h 2194150"/>
                  <a:gd name="connsiteX2" fmla="*/ 1263654 w 2153458"/>
                  <a:gd name="connsiteY2" fmla="*/ 2189018 h 2194150"/>
                  <a:gd name="connsiteX3" fmla="*/ 72162 w 2153458"/>
                  <a:gd name="connsiteY3" fmla="*/ 2115127 h 2194150"/>
                  <a:gd name="connsiteX4" fmla="*/ 7506 w 2153458"/>
                  <a:gd name="connsiteY4" fmla="*/ 886691 h 2194150"/>
                  <a:gd name="connsiteX5" fmla="*/ 7507 w 2153458"/>
                  <a:gd name="connsiteY5" fmla="*/ 0 h 2194150"/>
                  <a:gd name="connsiteX0" fmla="*/ 2121426 w 2150063"/>
                  <a:gd name="connsiteY0" fmla="*/ 1775395 h 2194150"/>
                  <a:gd name="connsiteX1" fmla="*/ 2076452 w 2150063"/>
                  <a:gd name="connsiteY1" fmla="*/ 2133600 h 2194150"/>
                  <a:gd name="connsiteX2" fmla="*/ 1263654 w 2150063"/>
                  <a:gd name="connsiteY2" fmla="*/ 2189018 h 2194150"/>
                  <a:gd name="connsiteX3" fmla="*/ 72162 w 2150063"/>
                  <a:gd name="connsiteY3" fmla="*/ 2115127 h 2194150"/>
                  <a:gd name="connsiteX4" fmla="*/ 7506 w 2150063"/>
                  <a:gd name="connsiteY4" fmla="*/ 886691 h 2194150"/>
                  <a:gd name="connsiteX5" fmla="*/ 7507 w 2150063"/>
                  <a:gd name="connsiteY5" fmla="*/ 0 h 2194150"/>
                  <a:gd name="connsiteX0" fmla="*/ 2121426 w 2135405"/>
                  <a:gd name="connsiteY0" fmla="*/ 1775395 h 2207209"/>
                  <a:gd name="connsiteX1" fmla="*/ 2076452 w 2135405"/>
                  <a:gd name="connsiteY1" fmla="*/ 2133600 h 2207209"/>
                  <a:gd name="connsiteX2" fmla="*/ 1263654 w 2135405"/>
                  <a:gd name="connsiteY2" fmla="*/ 2189018 h 2207209"/>
                  <a:gd name="connsiteX3" fmla="*/ 72162 w 2135405"/>
                  <a:gd name="connsiteY3" fmla="*/ 2115127 h 2207209"/>
                  <a:gd name="connsiteX4" fmla="*/ 7506 w 2135405"/>
                  <a:gd name="connsiteY4" fmla="*/ 886691 h 2207209"/>
                  <a:gd name="connsiteX5" fmla="*/ 7507 w 2135405"/>
                  <a:gd name="connsiteY5" fmla="*/ 0 h 2207209"/>
                  <a:gd name="connsiteX0" fmla="*/ 2121426 w 2121426"/>
                  <a:gd name="connsiteY0" fmla="*/ 1775395 h 2194836"/>
                  <a:gd name="connsiteX1" fmla="*/ 2076452 w 2121426"/>
                  <a:gd name="connsiteY1" fmla="*/ 2133600 h 2194836"/>
                  <a:gd name="connsiteX2" fmla="*/ 1263654 w 2121426"/>
                  <a:gd name="connsiteY2" fmla="*/ 2189018 h 2194836"/>
                  <a:gd name="connsiteX3" fmla="*/ 72162 w 2121426"/>
                  <a:gd name="connsiteY3" fmla="*/ 2115127 h 2194836"/>
                  <a:gd name="connsiteX4" fmla="*/ 7506 w 2121426"/>
                  <a:gd name="connsiteY4" fmla="*/ 886691 h 2194836"/>
                  <a:gd name="connsiteX5" fmla="*/ 7507 w 2121426"/>
                  <a:gd name="connsiteY5" fmla="*/ 0 h 219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1426" h="2194836">
                    <a:moveTo>
                      <a:pt x="2121426" y="1775395"/>
                    </a:moveTo>
                    <a:cubicBezTo>
                      <a:pt x="2107611" y="1869907"/>
                      <a:pt x="2135470" y="2061269"/>
                      <a:pt x="2076452" y="2133600"/>
                    </a:cubicBezTo>
                    <a:cubicBezTo>
                      <a:pt x="2017434" y="2205931"/>
                      <a:pt x="2107242" y="2198255"/>
                      <a:pt x="1263654" y="2189018"/>
                    </a:cubicBezTo>
                    <a:cubicBezTo>
                      <a:pt x="352333" y="2185940"/>
                      <a:pt x="189156" y="2221345"/>
                      <a:pt x="72162" y="2115127"/>
                    </a:cubicBezTo>
                    <a:cubicBezTo>
                      <a:pt x="-44832" y="2008909"/>
                      <a:pt x="18282" y="1239212"/>
                      <a:pt x="7506" y="886691"/>
                    </a:cubicBezTo>
                    <a:cubicBezTo>
                      <a:pt x="7506" y="591127"/>
                      <a:pt x="7507" y="295564"/>
                      <a:pt x="7507" y="0"/>
                    </a:cubicBezTo>
                  </a:path>
                </a:pathLst>
              </a:cu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noFill/>
                  </a:ln>
                </a:endParaRPr>
              </a:p>
            </p:txBody>
          </p:sp>
          <p:sp>
            <p:nvSpPr>
              <p:cNvPr id="65" name="Freeform: Shape 64">
                <a:extLst>
                  <a:ext uri="{FF2B5EF4-FFF2-40B4-BE49-F238E27FC236}">
                    <a16:creationId xmlns:a16="http://schemas.microsoft.com/office/drawing/2014/main" id="{40B4DF77-47DB-4135-906C-BB8A2F2856EB}"/>
                  </a:ext>
                </a:extLst>
              </p:cNvPr>
              <p:cNvSpPr/>
              <p:nvPr/>
            </p:nvSpPr>
            <p:spPr>
              <a:xfrm flipV="1">
                <a:off x="8372318" y="3325078"/>
                <a:ext cx="860385" cy="432679"/>
              </a:xfrm>
              <a:custGeom>
                <a:avLst/>
                <a:gdLst>
                  <a:gd name="connsiteX0" fmla="*/ 2096655 w 2133600"/>
                  <a:gd name="connsiteY0" fmla="*/ 1422400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33600"/>
                  <a:gd name="connsiteY0" fmla="*/ 1403927 h 2152072"/>
                  <a:gd name="connsiteX1" fmla="*/ 2133600 w 2133600"/>
                  <a:gd name="connsiteY1" fmla="*/ 2115127 h 2152072"/>
                  <a:gd name="connsiteX2" fmla="*/ 1921164 w 2133600"/>
                  <a:gd name="connsiteY2" fmla="*/ 2152072 h 2152072"/>
                  <a:gd name="connsiteX3" fmla="*/ 64655 w 2133600"/>
                  <a:gd name="connsiteY3" fmla="*/ 2115127 h 2152072"/>
                  <a:gd name="connsiteX4" fmla="*/ 36945 w 2133600"/>
                  <a:gd name="connsiteY4" fmla="*/ 1782618 h 2152072"/>
                  <a:gd name="connsiteX5" fmla="*/ 0 w 2133600"/>
                  <a:gd name="connsiteY5" fmla="*/ 0 h 2152072"/>
                  <a:gd name="connsiteX0" fmla="*/ 2124364 w 2147126"/>
                  <a:gd name="connsiteY0" fmla="*/ 1403927 h 2182061"/>
                  <a:gd name="connsiteX1" fmla="*/ 2133600 w 2147126"/>
                  <a:gd name="connsiteY1" fmla="*/ 2115127 h 2182061"/>
                  <a:gd name="connsiteX2" fmla="*/ 1921164 w 2147126"/>
                  <a:gd name="connsiteY2" fmla="*/ 2152072 h 2182061"/>
                  <a:gd name="connsiteX3" fmla="*/ 64655 w 2147126"/>
                  <a:gd name="connsiteY3" fmla="*/ 2115127 h 2182061"/>
                  <a:gd name="connsiteX4" fmla="*/ 36945 w 2147126"/>
                  <a:gd name="connsiteY4" fmla="*/ 1782618 h 2182061"/>
                  <a:gd name="connsiteX5" fmla="*/ 0 w 2147126"/>
                  <a:gd name="connsiteY5" fmla="*/ 0 h 2182061"/>
                  <a:gd name="connsiteX0" fmla="*/ 2124364 w 2208557"/>
                  <a:gd name="connsiteY0" fmla="*/ 1403927 h 2218148"/>
                  <a:gd name="connsiteX1" fmla="*/ 2133600 w 2208557"/>
                  <a:gd name="connsiteY1" fmla="*/ 2115127 h 2218148"/>
                  <a:gd name="connsiteX2" fmla="*/ 1921164 w 2208557"/>
                  <a:gd name="connsiteY2" fmla="*/ 2152072 h 2218148"/>
                  <a:gd name="connsiteX3" fmla="*/ 64655 w 2208557"/>
                  <a:gd name="connsiteY3" fmla="*/ 2115127 h 2218148"/>
                  <a:gd name="connsiteX4" fmla="*/ 36945 w 2208557"/>
                  <a:gd name="connsiteY4" fmla="*/ 1782618 h 2218148"/>
                  <a:gd name="connsiteX5" fmla="*/ 0 w 2208557"/>
                  <a:gd name="connsiteY5" fmla="*/ 0 h 2218148"/>
                  <a:gd name="connsiteX0" fmla="*/ 2124364 w 2183262"/>
                  <a:gd name="connsiteY0" fmla="*/ 1403927 h 2201355"/>
                  <a:gd name="connsiteX1" fmla="*/ 2133600 w 2183262"/>
                  <a:gd name="connsiteY1" fmla="*/ 2115127 h 2201355"/>
                  <a:gd name="connsiteX2" fmla="*/ 1431637 w 2183262"/>
                  <a:gd name="connsiteY2" fmla="*/ 2189018 h 2201355"/>
                  <a:gd name="connsiteX3" fmla="*/ 64655 w 2183262"/>
                  <a:gd name="connsiteY3" fmla="*/ 2115127 h 2201355"/>
                  <a:gd name="connsiteX4" fmla="*/ 36945 w 2183262"/>
                  <a:gd name="connsiteY4" fmla="*/ 1782618 h 2201355"/>
                  <a:gd name="connsiteX5" fmla="*/ 0 w 2183262"/>
                  <a:gd name="connsiteY5" fmla="*/ 0 h 2201355"/>
                  <a:gd name="connsiteX0" fmla="*/ 2124364 w 2194882"/>
                  <a:gd name="connsiteY0" fmla="*/ 1403927 h 2182061"/>
                  <a:gd name="connsiteX1" fmla="*/ 2133600 w 2194882"/>
                  <a:gd name="connsiteY1" fmla="*/ 2115127 h 2182061"/>
                  <a:gd name="connsiteX2" fmla="*/ 1274619 w 2194882"/>
                  <a:gd name="connsiteY2" fmla="*/ 2152072 h 2182061"/>
                  <a:gd name="connsiteX3" fmla="*/ 64655 w 2194882"/>
                  <a:gd name="connsiteY3" fmla="*/ 2115127 h 2182061"/>
                  <a:gd name="connsiteX4" fmla="*/ 36945 w 2194882"/>
                  <a:gd name="connsiteY4" fmla="*/ 1782618 h 2182061"/>
                  <a:gd name="connsiteX5" fmla="*/ 0 w 2194882"/>
                  <a:gd name="connsiteY5" fmla="*/ 0 h 2182061"/>
                  <a:gd name="connsiteX0" fmla="*/ 2124364 w 2151386"/>
                  <a:gd name="connsiteY0" fmla="*/ 1403927 h 2176462"/>
                  <a:gd name="connsiteX1" fmla="*/ 2068945 w 2151386"/>
                  <a:gd name="connsiteY1" fmla="*/ 2105890 h 2176462"/>
                  <a:gd name="connsiteX2" fmla="*/ 1274619 w 2151386"/>
                  <a:gd name="connsiteY2" fmla="*/ 2152072 h 2176462"/>
                  <a:gd name="connsiteX3" fmla="*/ 64655 w 2151386"/>
                  <a:gd name="connsiteY3" fmla="*/ 2115127 h 2176462"/>
                  <a:gd name="connsiteX4" fmla="*/ 36945 w 2151386"/>
                  <a:gd name="connsiteY4" fmla="*/ 1782618 h 2176462"/>
                  <a:gd name="connsiteX5" fmla="*/ 0 w 2151386"/>
                  <a:gd name="connsiteY5" fmla="*/ 0 h 2176462"/>
                  <a:gd name="connsiteX0" fmla="*/ 2124364 w 2133944"/>
                  <a:gd name="connsiteY0" fmla="*/ 1403927 h 2158665"/>
                  <a:gd name="connsiteX1" fmla="*/ 2068945 w 2133944"/>
                  <a:gd name="connsiteY1" fmla="*/ 2105890 h 2158665"/>
                  <a:gd name="connsiteX2" fmla="*/ 1274619 w 2133944"/>
                  <a:gd name="connsiteY2" fmla="*/ 2152072 h 2158665"/>
                  <a:gd name="connsiteX3" fmla="*/ 64655 w 2133944"/>
                  <a:gd name="connsiteY3" fmla="*/ 2115127 h 2158665"/>
                  <a:gd name="connsiteX4" fmla="*/ 36945 w 2133944"/>
                  <a:gd name="connsiteY4" fmla="*/ 1782618 h 2158665"/>
                  <a:gd name="connsiteX5" fmla="*/ 0 w 2133944"/>
                  <a:gd name="connsiteY5" fmla="*/ 0 h 2158665"/>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243898 w 2262676"/>
                  <a:gd name="connsiteY0" fmla="*/ 1403927 h 2174021"/>
                  <a:gd name="connsiteX1" fmla="*/ 2206952 w 2262676"/>
                  <a:gd name="connsiteY1" fmla="*/ 2133599 h 2174021"/>
                  <a:gd name="connsiteX2" fmla="*/ 1394153 w 2262676"/>
                  <a:gd name="connsiteY2" fmla="*/ 2152072 h 2174021"/>
                  <a:gd name="connsiteX3" fmla="*/ 184189 w 2262676"/>
                  <a:gd name="connsiteY3" fmla="*/ 2115127 h 2174021"/>
                  <a:gd name="connsiteX4" fmla="*/ 156479 w 2262676"/>
                  <a:gd name="connsiteY4" fmla="*/ 1782618 h 2174021"/>
                  <a:gd name="connsiteX5" fmla="*/ 119534 w 2262676"/>
                  <a:gd name="connsiteY5" fmla="*/ 0 h 2174021"/>
                  <a:gd name="connsiteX0" fmla="*/ 2124364 w 2143142"/>
                  <a:gd name="connsiteY0" fmla="*/ 1403927 h 2174021"/>
                  <a:gd name="connsiteX1" fmla="*/ 2087418 w 2143142"/>
                  <a:gd name="connsiteY1" fmla="*/ 2133599 h 2174021"/>
                  <a:gd name="connsiteX2" fmla="*/ 1274619 w 2143142"/>
                  <a:gd name="connsiteY2" fmla="*/ 2152072 h 2174021"/>
                  <a:gd name="connsiteX3" fmla="*/ 64655 w 2143142"/>
                  <a:gd name="connsiteY3" fmla="*/ 2115127 h 2174021"/>
                  <a:gd name="connsiteX4" fmla="*/ 36945 w 2143142"/>
                  <a:gd name="connsiteY4" fmla="*/ 1782618 h 2174021"/>
                  <a:gd name="connsiteX5" fmla="*/ 0 w 2143142"/>
                  <a:gd name="connsiteY5" fmla="*/ 0 h 2174021"/>
                  <a:gd name="connsiteX0" fmla="*/ 2171158 w 2189936"/>
                  <a:gd name="connsiteY0" fmla="*/ 1403927 h 2216292"/>
                  <a:gd name="connsiteX1" fmla="*/ 2134212 w 2189936"/>
                  <a:gd name="connsiteY1" fmla="*/ 2133599 h 2216292"/>
                  <a:gd name="connsiteX2" fmla="*/ 1321413 w 2189936"/>
                  <a:gd name="connsiteY2" fmla="*/ 2152072 h 2216292"/>
                  <a:gd name="connsiteX3" fmla="*/ 111449 w 2189936"/>
                  <a:gd name="connsiteY3" fmla="*/ 2115127 h 2216292"/>
                  <a:gd name="connsiteX4" fmla="*/ 46793 w 2189936"/>
                  <a:gd name="connsiteY4" fmla="*/ 886691 h 2216292"/>
                  <a:gd name="connsiteX5" fmla="*/ 46794 w 2189936"/>
                  <a:gd name="connsiteY5" fmla="*/ 0 h 2216292"/>
                  <a:gd name="connsiteX0" fmla="*/ 2140228 w 2159006"/>
                  <a:gd name="connsiteY0" fmla="*/ 1403927 h 2175792"/>
                  <a:gd name="connsiteX1" fmla="*/ 2103282 w 2159006"/>
                  <a:gd name="connsiteY1" fmla="*/ 2133599 h 2175792"/>
                  <a:gd name="connsiteX2" fmla="*/ 1290483 w 2159006"/>
                  <a:gd name="connsiteY2" fmla="*/ 2152072 h 2175792"/>
                  <a:gd name="connsiteX3" fmla="*/ 80519 w 2159006"/>
                  <a:gd name="connsiteY3" fmla="*/ 2115127 h 2175792"/>
                  <a:gd name="connsiteX4" fmla="*/ 15863 w 2159006"/>
                  <a:gd name="connsiteY4" fmla="*/ 886691 h 2175792"/>
                  <a:gd name="connsiteX5" fmla="*/ 15864 w 2159006"/>
                  <a:gd name="connsiteY5" fmla="*/ 0 h 2175792"/>
                  <a:gd name="connsiteX0" fmla="*/ 2140228 w 2159006"/>
                  <a:gd name="connsiteY0" fmla="*/ 1403927 h 2176749"/>
                  <a:gd name="connsiteX1" fmla="*/ 2103282 w 2159006"/>
                  <a:gd name="connsiteY1" fmla="*/ 2133599 h 2176749"/>
                  <a:gd name="connsiteX2" fmla="*/ 1290483 w 2159006"/>
                  <a:gd name="connsiteY2" fmla="*/ 2152072 h 2176749"/>
                  <a:gd name="connsiteX3" fmla="*/ 80519 w 2159006"/>
                  <a:gd name="connsiteY3" fmla="*/ 2115127 h 2176749"/>
                  <a:gd name="connsiteX4" fmla="*/ 15863 w 2159006"/>
                  <a:gd name="connsiteY4" fmla="*/ 886691 h 2176749"/>
                  <a:gd name="connsiteX5" fmla="*/ 15864 w 2159006"/>
                  <a:gd name="connsiteY5" fmla="*/ 0 h 2176749"/>
                  <a:gd name="connsiteX0" fmla="*/ 2140228 w 2159006"/>
                  <a:gd name="connsiteY0" fmla="*/ 1403927 h 2178507"/>
                  <a:gd name="connsiteX1" fmla="*/ 2103282 w 2159006"/>
                  <a:gd name="connsiteY1" fmla="*/ 2133599 h 2178507"/>
                  <a:gd name="connsiteX2" fmla="*/ 1290483 w 2159006"/>
                  <a:gd name="connsiteY2" fmla="*/ 2152072 h 2178507"/>
                  <a:gd name="connsiteX3" fmla="*/ 80519 w 2159006"/>
                  <a:gd name="connsiteY3" fmla="*/ 2115127 h 2178507"/>
                  <a:gd name="connsiteX4" fmla="*/ 15863 w 2159006"/>
                  <a:gd name="connsiteY4" fmla="*/ 886691 h 2178507"/>
                  <a:gd name="connsiteX5" fmla="*/ 15864 w 2159006"/>
                  <a:gd name="connsiteY5" fmla="*/ 0 h 2178507"/>
                  <a:gd name="connsiteX0" fmla="*/ 2169837 w 2209307"/>
                  <a:gd name="connsiteY0" fmla="*/ 1403927 h 2234365"/>
                  <a:gd name="connsiteX1" fmla="*/ 2132891 w 2209307"/>
                  <a:gd name="connsiteY1" fmla="*/ 2133599 h 2234365"/>
                  <a:gd name="connsiteX2" fmla="*/ 1301620 w 2209307"/>
                  <a:gd name="connsiteY2" fmla="*/ 2189018 h 2234365"/>
                  <a:gd name="connsiteX3" fmla="*/ 110128 w 2209307"/>
                  <a:gd name="connsiteY3" fmla="*/ 2115127 h 2234365"/>
                  <a:gd name="connsiteX4" fmla="*/ 45472 w 2209307"/>
                  <a:gd name="connsiteY4" fmla="*/ 886691 h 2234365"/>
                  <a:gd name="connsiteX5" fmla="*/ 45473 w 2209307"/>
                  <a:gd name="connsiteY5" fmla="*/ 0 h 2234365"/>
                  <a:gd name="connsiteX0" fmla="*/ 2131871 w 2171341"/>
                  <a:gd name="connsiteY0" fmla="*/ 1403927 h 2213916"/>
                  <a:gd name="connsiteX1" fmla="*/ 2094925 w 2171341"/>
                  <a:gd name="connsiteY1" fmla="*/ 2133599 h 2213916"/>
                  <a:gd name="connsiteX2" fmla="*/ 1263654 w 2171341"/>
                  <a:gd name="connsiteY2" fmla="*/ 2189018 h 2213916"/>
                  <a:gd name="connsiteX3" fmla="*/ 72162 w 2171341"/>
                  <a:gd name="connsiteY3" fmla="*/ 2115127 h 2213916"/>
                  <a:gd name="connsiteX4" fmla="*/ 7506 w 2171341"/>
                  <a:gd name="connsiteY4" fmla="*/ 886691 h 2213916"/>
                  <a:gd name="connsiteX5" fmla="*/ 7507 w 2171341"/>
                  <a:gd name="connsiteY5" fmla="*/ 0 h 2213916"/>
                  <a:gd name="connsiteX0" fmla="*/ 2131871 w 2142401"/>
                  <a:gd name="connsiteY0" fmla="*/ 1403927 h 2236342"/>
                  <a:gd name="connsiteX1" fmla="*/ 2039507 w 2142401"/>
                  <a:gd name="connsiteY1" fmla="*/ 2170545 h 2236342"/>
                  <a:gd name="connsiteX2" fmla="*/ 1263654 w 2142401"/>
                  <a:gd name="connsiteY2" fmla="*/ 2189018 h 2236342"/>
                  <a:gd name="connsiteX3" fmla="*/ 72162 w 2142401"/>
                  <a:gd name="connsiteY3" fmla="*/ 2115127 h 2236342"/>
                  <a:gd name="connsiteX4" fmla="*/ 7506 w 2142401"/>
                  <a:gd name="connsiteY4" fmla="*/ 886691 h 2236342"/>
                  <a:gd name="connsiteX5" fmla="*/ 7507 w 2142401"/>
                  <a:gd name="connsiteY5" fmla="*/ 0 h 2236342"/>
                  <a:gd name="connsiteX0" fmla="*/ 2131871 w 2133896"/>
                  <a:gd name="connsiteY0" fmla="*/ 1403927 h 2224266"/>
                  <a:gd name="connsiteX1" fmla="*/ 2039507 w 2133896"/>
                  <a:gd name="connsiteY1" fmla="*/ 2170545 h 2224266"/>
                  <a:gd name="connsiteX2" fmla="*/ 1263654 w 2133896"/>
                  <a:gd name="connsiteY2" fmla="*/ 2189018 h 2224266"/>
                  <a:gd name="connsiteX3" fmla="*/ 72162 w 2133896"/>
                  <a:gd name="connsiteY3" fmla="*/ 2115127 h 2224266"/>
                  <a:gd name="connsiteX4" fmla="*/ 7506 w 2133896"/>
                  <a:gd name="connsiteY4" fmla="*/ 886691 h 2224266"/>
                  <a:gd name="connsiteX5" fmla="*/ 7507 w 2133896"/>
                  <a:gd name="connsiteY5" fmla="*/ 0 h 2224266"/>
                  <a:gd name="connsiteX0" fmla="*/ 2131871 w 2145757"/>
                  <a:gd name="connsiteY0" fmla="*/ 1403927 h 2203699"/>
                  <a:gd name="connsiteX1" fmla="*/ 2076452 w 2145757"/>
                  <a:gd name="connsiteY1" fmla="*/ 2133600 h 2203699"/>
                  <a:gd name="connsiteX2" fmla="*/ 1263654 w 2145757"/>
                  <a:gd name="connsiteY2" fmla="*/ 2189018 h 2203699"/>
                  <a:gd name="connsiteX3" fmla="*/ 72162 w 2145757"/>
                  <a:gd name="connsiteY3" fmla="*/ 2115127 h 2203699"/>
                  <a:gd name="connsiteX4" fmla="*/ 7506 w 2145757"/>
                  <a:gd name="connsiteY4" fmla="*/ 886691 h 2203699"/>
                  <a:gd name="connsiteX5" fmla="*/ 7507 w 2145757"/>
                  <a:gd name="connsiteY5" fmla="*/ 0 h 2203699"/>
                  <a:gd name="connsiteX0" fmla="*/ 2131871 w 2145757"/>
                  <a:gd name="connsiteY0" fmla="*/ 517236 h 1317008"/>
                  <a:gd name="connsiteX1" fmla="*/ 2076452 w 2145757"/>
                  <a:gd name="connsiteY1" fmla="*/ 1246909 h 1317008"/>
                  <a:gd name="connsiteX2" fmla="*/ 1263654 w 2145757"/>
                  <a:gd name="connsiteY2" fmla="*/ 1302327 h 1317008"/>
                  <a:gd name="connsiteX3" fmla="*/ 72162 w 2145757"/>
                  <a:gd name="connsiteY3" fmla="*/ 1228436 h 1317008"/>
                  <a:gd name="connsiteX4" fmla="*/ 7506 w 2145757"/>
                  <a:gd name="connsiteY4" fmla="*/ 0 h 1317008"/>
                  <a:gd name="connsiteX0" fmla="*/ 2059709 w 2073595"/>
                  <a:gd name="connsiteY0" fmla="*/ 0 h 799772"/>
                  <a:gd name="connsiteX1" fmla="*/ 2004290 w 2073595"/>
                  <a:gd name="connsiteY1" fmla="*/ 729673 h 799772"/>
                  <a:gd name="connsiteX2" fmla="*/ 1191492 w 2073595"/>
                  <a:gd name="connsiteY2" fmla="*/ 785091 h 799772"/>
                  <a:gd name="connsiteX3" fmla="*/ 0 w 2073595"/>
                  <a:gd name="connsiteY3" fmla="*/ 711200 h 799772"/>
                  <a:gd name="connsiteX0" fmla="*/ 868217 w 882103"/>
                  <a:gd name="connsiteY0" fmla="*/ 0 h 799772"/>
                  <a:gd name="connsiteX1" fmla="*/ 812798 w 882103"/>
                  <a:gd name="connsiteY1" fmla="*/ 729673 h 799772"/>
                  <a:gd name="connsiteX2" fmla="*/ 0 w 882103"/>
                  <a:gd name="connsiteY2" fmla="*/ 785091 h 799772"/>
                  <a:gd name="connsiteX0" fmla="*/ 868217 w 868777"/>
                  <a:gd name="connsiteY0" fmla="*/ 0 h 813991"/>
                  <a:gd name="connsiteX1" fmla="*/ 812798 w 868777"/>
                  <a:gd name="connsiteY1" fmla="*/ 729673 h 813991"/>
                  <a:gd name="connsiteX2" fmla="*/ 567700 w 868777"/>
                  <a:gd name="connsiteY2" fmla="*/ 804597 h 813991"/>
                  <a:gd name="connsiteX3" fmla="*/ 0 w 868777"/>
                  <a:gd name="connsiteY3" fmla="*/ 785091 h 813991"/>
                  <a:gd name="connsiteX0" fmla="*/ 868217 w 896488"/>
                  <a:gd name="connsiteY0" fmla="*/ 0 h 802830"/>
                  <a:gd name="connsiteX1" fmla="*/ 812798 w 896488"/>
                  <a:gd name="connsiteY1" fmla="*/ 729673 h 802830"/>
                  <a:gd name="connsiteX2" fmla="*/ 0 w 896488"/>
                  <a:gd name="connsiteY2" fmla="*/ 785091 h 802830"/>
                  <a:gd name="connsiteX0" fmla="*/ 868217 w 873141"/>
                  <a:gd name="connsiteY0" fmla="*/ 0 h 785104"/>
                  <a:gd name="connsiteX1" fmla="*/ 812798 w 873141"/>
                  <a:gd name="connsiteY1" fmla="*/ 729673 h 785104"/>
                  <a:gd name="connsiteX2" fmla="*/ 0 w 873141"/>
                  <a:gd name="connsiteY2" fmla="*/ 785091 h 785104"/>
                  <a:gd name="connsiteX0" fmla="*/ 845324 w 860385"/>
                  <a:gd name="connsiteY0" fmla="*/ 0 h 432679"/>
                  <a:gd name="connsiteX1" fmla="*/ 812798 w 860385"/>
                  <a:gd name="connsiteY1" fmla="*/ 377248 h 432679"/>
                  <a:gd name="connsiteX2" fmla="*/ 0 w 860385"/>
                  <a:gd name="connsiteY2" fmla="*/ 432666 h 432679"/>
                </a:gdLst>
                <a:ahLst/>
                <a:cxnLst>
                  <a:cxn ang="0">
                    <a:pos x="connsiteX0" y="connsiteY0"/>
                  </a:cxn>
                  <a:cxn ang="0">
                    <a:pos x="connsiteX1" y="connsiteY1"/>
                  </a:cxn>
                  <a:cxn ang="0">
                    <a:pos x="connsiteX2" y="connsiteY2"/>
                  </a:cxn>
                </a:cxnLst>
                <a:rect l="l" t="t" r="r" b="b"/>
                <a:pathLst>
                  <a:path w="860385" h="432679">
                    <a:moveTo>
                      <a:pt x="845324" y="0"/>
                    </a:moveTo>
                    <a:cubicBezTo>
                      <a:pt x="848403" y="237067"/>
                      <a:pt x="892846" y="292582"/>
                      <a:pt x="812798" y="377248"/>
                    </a:cubicBezTo>
                    <a:cubicBezTo>
                      <a:pt x="732750" y="461914"/>
                      <a:pt x="169333" y="421121"/>
                      <a:pt x="0" y="432666"/>
                    </a:cubicBezTo>
                  </a:path>
                </a:pathLst>
              </a:custGeom>
              <a:noFill/>
              <a:ln w="762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noFill/>
                  </a:ln>
                </a:endParaRPr>
              </a:p>
            </p:txBody>
          </p:sp>
          <p:cxnSp>
            <p:nvCxnSpPr>
              <p:cNvPr id="79" name="Straight Arrow Connector 78">
                <a:extLst>
                  <a:ext uri="{FF2B5EF4-FFF2-40B4-BE49-F238E27FC236}">
                    <a16:creationId xmlns:a16="http://schemas.microsoft.com/office/drawing/2014/main" id="{109C05A4-91F3-434E-9024-328D034B2511}"/>
                  </a:ext>
                </a:extLst>
              </p:cNvPr>
              <p:cNvCxnSpPr>
                <a:cxnSpLocks/>
              </p:cNvCxnSpPr>
              <p:nvPr/>
            </p:nvCxnSpPr>
            <p:spPr>
              <a:xfrm>
                <a:off x="7104493" y="828811"/>
                <a:ext cx="0" cy="628272"/>
              </a:xfrm>
              <a:prstGeom prst="straightConnector1">
                <a:avLst/>
              </a:prstGeom>
              <a:noFill/>
              <a:ln w="76200">
                <a:solidFill>
                  <a:srgbClr val="FF9999"/>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grpSp>
      <p:sp>
        <p:nvSpPr>
          <p:cNvPr id="85" name="Freeform: Shape 84">
            <a:extLst>
              <a:ext uri="{FF2B5EF4-FFF2-40B4-BE49-F238E27FC236}">
                <a16:creationId xmlns:a16="http://schemas.microsoft.com/office/drawing/2014/main" id="{7DF35F4F-E567-4B88-8117-1E4D1279D1E0}"/>
              </a:ext>
            </a:extLst>
          </p:cNvPr>
          <p:cNvSpPr/>
          <p:nvPr/>
        </p:nvSpPr>
        <p:spPr>
          <a:xfrm>
            <a:off x="2609125" y="2401497"/>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DCAFEB46-4D77-4375-8047-6FD32B587E3A}"/>
              </a:ext>
            </a:extLst>
          </p:cNvPr>
          <p:cNvSpPr/>
          <p:nvPr/>
        </p:nvSpPr>
        <p:spPr>
          <a:xfrm>
            <a:off x="2600180" y="3996640"/>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7" name="Straight Arrow Connector 86">
            <a:extLst>
              <a:ext uri="{FF2B5EF4-FFF2-40B4-BE49-F238E27FC236}">
                <a16:creationId xmlns:a16="http://schemas.microsoft.com/office/drawing/2014/main" id="{CC639668-0EEC-446D-A26E-129C4FD57C11}"/>
              </a:ext>
            </a:extLst>
          </p:cNvPr>
          <p:cNvCxnSpPr>
            <a:cxnSpLocks/>
            <a:endCxn id="86" idx="1"/>
          </p:cNvCxnSpPr>
          <p:nvPr/>
        </p:nvCxnSpPr>
        <p:spPr>
          <a:xfrm>
            <a:off x="1753110" y="2614552"/>
            <a:ext cx="1013202" cy="1382105"/>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054D9164-886C-4A78-B4F8-515EE3905E83}"/>
              </a:ext>
            </a:extLst>
          </p:cNvPr>
          <p:cNvCxnSpPr>
            <a:cxnSpLocks/>
          </p:cNvCxnSpPr>
          <p:nvPr/>
        </p:nvCxnSpPr>
        <p:spPr>
          <a:xfrm flipV="1">
            <a:off x="1753110" y="2470847"/>
            <a:ext cx="827342" cy="12529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E52E0B41-E94E-47A3-AE8E-B24E66D82C5C}"/>
              </a:ext>
            </a:extLst>
          </p:cNvPr>
          <p:cNvSpPr txBox="1"/>
          <p:nvPr/>
        </p:nvSpPr>
        <p:spPr>
          <a:xfrm>
            <a:off x="384003" y="2407213"/>
            <a:ext cx="1422249"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Same interface</a:t>
            </a:r>
          </a:p>
        </p:txBody>
      </p:sp>
      <p:sp>
        <p:nvSpPr>
          <p:cNvPr id="90" name="Freeform: Shape 89">
            <a:extLst>
              <a:ext uri="{FF2B5EF4-FFF2-40B4-BE49-F238E27FC236}">
                <a16:creationId xmlns:a16="http://schemas.microsoft.com/office/drawing/2014/main" id="{A3A7BADD-33AE-4A6B-A495-4E549705627B}"/>
              </a:ext>
            </a:extLst>
          </p:cNvPr>
          <p:cNvSpPr/>
          <p:nvPr/>
        </p:nvSpPr>
        <p:spPr>
          <a:xfrm>
            <a:off x="2549204" y="1871946"/>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5336E2F8-16FA-44DB-9196-FB15C9F5B1B6}"/>
              </a:ext>
            </a:extLst>
          </p:cNvPr>
          <p:cNvSpPr/>
          <p:nvPr/>
        </p:nvSpPr>
        <p:spPr>
          <a:xfrm>
            <a:off x="2600179" y="4567404"/>
            <a:ext cx="1888483" cy="73545"/>
          </a:xfrm>
          <a:custGeom>
            <a:avLst/>
            <a:gdLst>
              <a:gd name="connsiteX0" fmla="*/ 0 w 3214736"/>
              <a:gd name="connsiteY0" fmla="*/ 348884 h 394118"/>
              <a:gd name="connsiteX1" fmla="*/ 282804 w 3214736"/>
              <a:gd name="connsiteY1" fmla="*/ 92 h 394118"/>
              <a:gd name="connsiteX2" fmla="*/ 546755 w 3214736"/>
              <a:gd name="connsiteY2" fmla="*/ 377165 h 394118"/>
              <a:gd name="connsiteX3" fmla="*/ 820132 w 3214736"/>
              <a:gd name="connsiteY3" fmla="*/ 9519 h 394118"/>
              <a:gd name="connsiteX4" fmla="*/ 1102936 w 3214736"/>
              <a:gd name="connsiteY4" fmla="*/ 358311 h 394118"/>
              <a:gd name="connsiteX5" fmla="*/ 1357460 w 3214736"/>
              <a:gd name="connsiteY5" fmla="*/ 9519 h 394118"/>
              <a:gd name="connsiteX6" fmla="*/ 1649691 w 3214736"/>
              <a:gd name="connsiteY6" fmla="*/ 367738 h 394118"/>
              <a:gd name="connsiteX7" fmla="*/ 1923068 w 3214736"/>
              <a:gd name="connsiteY7" fmla="*/ 92 h 394118"/>
              <a:gd name="connsiteX8" fmla="*/ 2187019 w 3214736"/>
              <a:gd name="connsiteY8" fmla="*/ 358311 h 394118"/>
              <a:gd name="connsiteX9" fmla="*/ 2450969 w 3214736"/>
              <a:gd name="connsiteY9" fmla="*/ 9519 h 394118"/>
              <a:gd name="connsiteX10" fmla="*/ 2724347 w 3214736"/>
              <a:gd name="connsiteY10" fmla="*/ 348884 h 394118"/>
              <a:gd name="connsiteX11" fmla="*/ 2997724 w 3214736"/>
              <a:gd name="connsiteY11" fmla="*/ 9519 h 394118"/>
              <a:gd name="connsiteX12" fmla="*/ 3195687 w 3214736"/>
              <a:gd name="connsiteY12" fmla="*/ 367738 h 394118"/>
              <a:gd name="connsiteX13" fmla="*/ 3195687 w 3214736"/>
              <a:gd name="connsiteY13" fmla="*/ 339457 h 39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14736" h="394118">
                <a:moveTo>
                  <a:pt x="0" y="348884"/>
                </a:moveTo>
                <a:cubicBezTo>
                  <a:pt x="95839" y="172131"/>
                  <a:pt x="191678" y="-4621"/>
                  <a:pt x="282804" y="92"/>
                </a:cubicBezTo>
                <a:cubicBezTo>
                  <a:pt x="373930" y="4805"/>
                  <a:pt x="457200" y="375594"/>
                  <a:pt x="546755" y="377165"/>
                </a:cubicBezTo>
                <a:cubicBezTo>
                  <a:pt x="636310" y="378736"/>
                  <a:pt x="727435" y="12661"/>
                  <a:pt x="820132" y="9519"/>
                </a:cubicBezTo>
                <a:cubicBezTo>
                  <a:pt x="912829" y="6377"/>
                  <a:pt x="1013381" y="358311"/>
                  <a:pt x="1102936" y="358311"/>
                </a:cubicBezTo>
                <a:cubicBezTo>
                  <a:pt x="1192491" y="358311"/>
                  <a:pt x="1266334" y="7948"/>
                  <a:pt x="1357460" y="9519"/>
                </a:cubicBezTo>
                <a:cubicBezTo>
                  <a:pt x="1448586" y="11090"/>
                  <a:pt x="1555423" y="369309"/>
                  <a:pt x="1649691" y="367738"/>
                </a:cubicBezTo>
                <a:cubicBezTo>
                  <a:pt x="1743959" y="366167"/>
                  <a:pt x="1833513" y="1663"/>
                  <a:pt x="1923068" y="92"/>
                </a:cubicBezTo>
                <a:cubicBezTo>
                  <a:pt x="2012623" y="-1479"/>
                  <a:pt x="2099036" y="356740"/>
                  <a:pt x="2187019" y="358311"/>
                </a:cubicBezTo>
                <a:cubicBezTo>
                  <a:pt x="2275002" y="359882"/>
                  <a:pt x="2361414" y="11090"/>
                  <a:pt x="2450969" y="9519"/>
                </a:cubicBezTo>
                <a:cubicBezTo>
                  <a:pt x="2540524" y="7948"/>
                  <a:pt x="2633221" y="348884"/>
                  <a:pt x="2724347" y="348884"/>
                </a:cubicBezTo>
                <a:cubicBezTo>
                  <a:pt x="2815473" y="348884"/>
                  <a:pt x="2919167" y="6377"/>
                  <a:pt x="2997724" y="9519"/>
                </a:cubicBezTo>
                <a:cubicBezTo>
                  <a:pt x="3076281" y="12661"/>
                  <a:pt x="3162693" y="312748"/>
                  <a:pt x="3195687" y="367738"/>
                </a:cubicBezTo>
                <a:cubicBezTo>
                  <a:pt x="3228681" y="422728"/>
                  <a:pt x="3212184" y="381092"/>
                  <a:pt x="3195687" y="339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Arrow Connector 66">
            <a:extLst>
              <a:ext uri="{FF2B5EF4-FFF2-40B4-BE49-F238E27FC236}">
                <a16:creationId xmlns:a16="http://schemas.microsoft.com/office/drawing/2014/main" id="{662A63F3-D2CC-496C-A1DA-7FE2BF04B558}"/>
              </a:ext>
            </a:extLst>
          </p:cNvPr>
          <p:cNvCxnSpPr>
            <a:cxnSpLocks/>
          </p:cNvCxnSpPr>
          <p:nvPr/>
        </p:nvCxnSpPr>
        <p:spPr>
          <a:xfrm flipH="1" flipV="1">
            <a:off x="4486418" y="2464842"/>
            <a:ext cx="656770" cy="105344"/>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6BD0DC8-534D-4EAD-98D3-831E1D8C2297}"/>
              </a:ext>
            </a:extLst>
          </p:cNvPr>
          <p:cNvSpPr txBox="1"/>
          <p:nvPr/>
        </p:nvSpPr>
        <p:spPr>
          <a:xfrm>
            <a:off x="5121711" y="2383123"/>
            <a:ext cx="5597088"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Red waves are interfaces defined by OAIS-IF</a:t>
            </a:r>
          </a:p>
        </p:txBody>
      </p:sp>
      <p:grpSp>
        <p:nvGrpSpPr>
          <p:cNvPr id="69" name="Group 68">
            <a:extLst>
              <a:ext uri="{FF2B5EF4-FFF2-40B4-BE49-F238E27FC236}">
                <a16:creationId xmlns:a16="http://schemas.microsoft.com/office/drawing/2014/main" id="{0004AE55-FC9C-4803-8E0F-DA36B2864435}"/>
              </a:ext>
            </a:extLst>
          </p:cNvPr>
          <p:cNvGrpSpPr/>
          <p:nvPr/>
        </p:nvGrpSpPr>
        <p:grpSpPr>
          <a:xfrm>
            <a:off x="3357549" y="2646033"/>
            <a:ext cx="7081341" cy="1294435"/>
            <a:chOff x="3357549" y="2646033"/>
            <a:chExt cx="7081341" cy="1294435"/>
          </a:xfrm>
        </p:grpSpPr>
        <p:sp>
          <p:nvSpPr>
            <p:cNvPr id="70" name="Arc 69">
              <a:extLst>
                <a:ext uri="{FF2B5EF4-FFF2-40B4-BE49-F238E27FC236}">
                  <a16:creationId xmlns:a16="http://schemas.microsoft.com/office/drawing/2014/main" id="{42C89647-C996-48F6-80D0-6EC9D417366F}"/>
                </a:ext>
              </a:extLst>
            </p:cNvPr>
            <p:cNvSpPr/>
            <p:nvPr/>
          </p:nvSpPr>
          <p:spPr bwMode="auto">
            <a:xfrm>
              <a:off x="3357550" y="3664691"/>
              <a:ext cx="475695" cy="188576"/>
            </a:xfrm>
            <a:prstGeom prst="arc">
              <a:avLst>
                <a:gd name="adj1" fmla="val 16200000"/>
                <a:gd name="adj2" fmla="val 12508445"/>
              </a:avLst>
            </a:prstGeom>
            <a:noFill/>
            <a:ln w="381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Times New Roman" pitchFamily="18" charset="0"/>
              </a:endParaRPr>
            </a:p>
          </p:txBody>
        </p:sp>
        <p:sp>
          <p:nvSpPr>
            <p:cNvPr id="71" name="Arc 70">
              <a:extLst>
                <a:ext uri="{FF2B5EF4-FFF2-40B4-BE49-F238E27FC236}">
                  <a16:creationId xmlns:a16="http://schemas.microsoft.com/office/drawing/2014/main" id="{7DABF504-FCF3-415B-9CD4-400ABB4C39C1}"/>
                </a:ext>
              </a:extLst>
            </p:cNvPr>
            <p:cNvSpPr/>
            <p:nvPr/>
          </p:nvSpPr>
          <p:spPr bwMode="auto">
            <a:xfrm>
              <a:off x="3357549" y="2646033"/>
              <a:ext cx="475695" cy="188576"/>
            </a:xfrm>
            <a:prstGeom prst="arc">
              <a:avLst>
                <a:gd name="adj1" fmla="val 16200000"/>
                <a:gd name="adj2" fmla="val 12508445"/>
              </a:avLst>
            </a:prstGeom>
            <a:noFill/>
            <a:ln w="381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Times New Roman" pitchFamily="18" charset="0"/>
              </a:endParaRPr>
            </a:p>
          </p:txBody>
        </p:sp>
        <p:cxnSp>
          <p:nvCxnSpPr>
            <p:cNvPr id="72" name="Straight Arrow Connector 71">
              <a:extLst>
                <a:ext uri="{FF2B5EF4-FFF2-40B4-BE49-F238E27FC236}">
                  <a16:creationId xmlns:a16="http://schemas.microsoft.com/office/drawing/2014/main" id="{189EA7BE-C009-4579-B45B-8C2B07300ABA}"/>
                </a:ext>
              </a:extLst>
            </p:cNvPr>
            <p:cNvCxnSpPr>
              <a:cxnSpLocks/>
            </p:cNvCxnSpPr>
            <p:nvPr/>
          </p:nvCxnSpPr>
          <p:spPr>
            <a:xfrm flipH="1" flipV="1">
              <a:off x="3820920" y="2721677"/>
              <a:ext cx="915061" cy="1046926"/>
            </a:xfrm>
            <a:prstGeom prst="straightConnector1">
              <a:avLst/>
            </a:prstGeom>
            <a:ln w="38100">
              <a:solidFill>
                <a:schemeClr val="accent1">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750237ED-F765-404F-93D9-0D8BA57BE46D}"/>
                </a:ext>
              </a:extLst>
            </p:cNvPr>
            <p:cNvCxnSpPr>
              <a:cxnSpLocks/>
            </p:cNvCxnSpPr>
            <p:nvPr/>
          </p:nvCxnSpPr>
          <p:spPr>
            <a:xfrm flipH="1" flipV="1">
              <a:off x="3829140" y="3763287"/>
              <a:ext cx="906841" cy="30315"/>
            </a:xfrm>
            <a:prstGeom prst="straightConnector1">
              <a:avLst/>
            </a:prstGeom>
            <a:ln w="38100">
              <a:solidFill>
                <a:schemeClr val="accent1">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75686D22-95DC-46E8-8E16-6C747F0FD705}"/>
                </a:ext>
              </a:extLst>
            </p:cNvPr>
            <p:cNvSpPr txBox="1"/>
            <p:nvPr/>
          </p:nvSpPr>
          <p:spPr>
            <a:xfrm>
              <a:off x="4617862" y="3596737"/>
              <a:ext cx="5821028" cy="343731"/>
            </a:xfrm>
            <a:prstGeom prst="rect">
              <a:avLst/>
            </a:prstGeom>
            <a:noFill/>
          </p:spPr>
          <p:txBody>
            <a:bodyPr wrap="square" rtlCol="0">
              <a:noAutofit/>
            </a:bodyPr>
            <a:lstStyle>
              <a:defPPr>
                <a:defRPr lang="en-US"/>
              </a:defPPr>
              <a:lvl1pPr>
                <a:defRPr sz="1200"/>
              </a:lvl1pPr>
            </a:lstStyle>
            <a:p>
              <a:r>
                <a:rPr lang="en-US" sz="1600" i="1" dirty="0">
                  <a:latin typeface="Calibri" panose="020F0502020204030204" pitchFamily="34" charset="0"/>
                  <a:cs typeface="Calibri" panose="020F0502020204030204" pitchFamily="34" charset="0"/>
                </a:rPr>
                <a:t>Information Objects flow IAW the OAIS Information Model</a:t>
              </a:r>
            </a:p>
          </p:txBody>
        </p:sp>
      </p:grpSp>
      <p:sp>
        <p:nvSpPr>
          <p:cNvPr id="2" name="Slide Number Placeholder 1">
            <a:extLst>
              <a:ext uri="{FF2B5EF4-FFF2-40B4-BE49-F238E27FC236}">
                <a16:creationId xmlns:a16="http://schemas.microsoft.com/office/drawing/2014/main" id="{DB3AEFAC-77FB-4075-A2DA-AF2E632269C2}"/>
              </a:ext>
            </a:extLst>
          </p:cNvPr>
          <p:cNvSpPr>
            <a:spLocks noGrp="1"/>
          </p:cNvSpPr>
          <p:nvPr>
            <p:ph type="sldNum" sz="quarter" idx="10"/>
          </p:nvPr>
        </p:nvSpPr>
        <p:spPr/>
        <p:txBody>
          <a:bodyPr/>
          <a:lstStyle/>
          <a:p>
            <a:pPr>
              <a:defRPr/>
            </a:pPr>
            <a:fld id="{59CC76ED-7C72-4A30-9F26-0B1FC0B42FF0}" type="slidenum">
              <a:rPr lang="en-US" smtClean="0"/>
              <a:pPr>
                <a:defRPr/>
              </a:pPr>
              <a:t>4</a:t>
            </a:fld>
            <a:endParaRPr lang="en-US" dirty="0"/>
          </a:p>
        </p:txBody>
      </p:sp>
    </p:spTree>
    <p:custDataLst>
      <p:tags r:id="rId1"/>
    </p:custDataLst>
    <p:extLst>
      <p:ext uri="{BB962C8B-B14F-4D97-AF65-F5344CB8AC3E}">
        <p14:creationId xmlns:p14="http://schemas.microsoft.com/office/powerpoint/2010/main" val="153795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ipe(left)">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left)">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left)">
                                      <p:cBhvr>
                                        <p:cTn id="42" dur="5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left)">
                                      <p:cBhvr>
                                        <p:cTn id="47" dur="500"/>
                                        <p:tgtEl>
                                          <p:spTgt spid="5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wipe(left)">
                                      <p:cBhvr>
                                        <p:cTn id="52" dur="500"/>
                                        <p:tgtEl>
                                          <p:spTgt spid="90"/>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wipe(left)">
                                      <p:cBhvr>
                                        <p:cTn id="55" dur="500"/>
                                        <p:tgtEl>
                                          <p:spTgt spid="85"/>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86"/>
                                        </p:tgtEl>
                                        <p:attrNameLst>
                                          <p:attrName>style.visibility</p:attrName>
                                        </p:attrNameLst>
                                      </p:cBhvr>
                                      <p:to>
                                        <p:strVal val="visible"/>
                                      </p:to>
                                    </p:set>
                                    <p:animEffect transition="in" filter="wipe(left)">
                                      <p:cBhvr>
                                        <p:cTn id="58" dur="500"/>
                                        <p:tgtEl>
                                          <p:spTgt spid="86"/>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animEffect transition="in" filter="wipe(left)">
                                      <p:cBhvr>
                                        <p:cTn id="61" dur="500"/>
                                        <p:tgtEl>
                                          <p:spTgt spid="91"/>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Effect transition="in" filter="wipe(left)">
                                      <p:cBhvr>
                                        <p:cTn id="65" dur="500"/>
                                        <p:tgtEl>
                                          <p:spTgt spid="67"/>
                                        </p:tgtEl>
                                      </p:cBhvr>
                                    </p:animEffect>
                                  </p:childTnLst>
                                </p:cTn>
                              </p:par>
                            </p:childTnLst>
                          </p:cTn>
                        </p:par>
                        <p:par>
                          <p:cTn id="66" fill="hold">
                            <p:stCondLst>
                              <p:cond delay="1000"/>
                            </p:stCondLst>
                            <p:childTnLst>
                              <p:par>
                                <p:cTn id="67" presetID="22" presetClass="entr" presetSubtype="8" fill="hold" grpId="0" nodeType="after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wipe(left)">
                                      <p:cBhvr>
                                        <p:cTn id="69" dur="500"/>
                                        <p:tgtEl>
                                          <p:spTgt spid="6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89"/>
                                        </p:tgtEl>
                                        <p:attrNameLst>
                                          <p:attrName>style.visibility</p:attrName>
                                        </p:attrNameLst>
                                      </p:cBhvr>
                                      <p:to>
                                        <p:strVal val="visible"/>
                                      </p:to>
                                    </p:set>
                                    <p:animEffect transition="in" filter="wipe(left)">
                                      <p:cBhvr>
                                        <p:cTn id="74" dur="500"/>
                                        <p:tgtEl>
                                          <p:spTgt spid="89"/>
                                        </p:tgtEl>
                                      </p:cBhvr>
                                    </p:animEffect>
                                  </p:childTnLst>
                                </p:cTn>
                              </p:par>
                            </p:childTnLst>
                          </p:cTn>
                        </p:par>
                        <p:par>
                          <p:cTn id="75" fill="hold">
                            <p:stCondLst>
                              <p:cond delay="500"/>
                            </p:stCondLst>
                            <p:childTnLst>
                              <p:par>
                                <p:cTn id="76" presetID="22" presetClass="entr" presetSubtype="8" fill="hold" nodeType="afterEffect">
                                  <p:stCondLst>
                                    <p:cond delay="0"/>
                                  </p:stCondLst>
                                  <p:childTnLst>
                                    <p:set>
                                      <p:cBhvr>
                                        <p:cTn id="77" dur="1" fill="hold">
                                          <p:stCondLst>
                                            <p:cond delay="0"/>
                                          </p:stCondLst>
                                        </p:cTn>
                                        <p:tgtEl>
                                          <p:spTgt spid="88"/>
                                        </p:tgtEl>
                                        <p:attrNameLst>
                                          <p:attrName>style.visibility</p:attrName>
                                        </p:attrNameLst>
                                      </p:cBhvr>
                                      <p:to>
                                        <p:strVal val="visible"/>
                                      </p:to>
                                    </p:set>
                                    <p:animEffect transition="in" filter="wipe(left)">
                                      <p:cBhvr>
                                        <p:cTn id="78" dur="500"/>
                                        <p:tgtEl>
                                          <p:spTgt spid="88"/>
                                        </p:tgtEl>
                                      </p:cBhvr>
                                    </p:animEffect>
                                  </p:childTnLst>
                                </p:cTn>
                              </p:par>
                              <p:par>
                                <p:cTn id="79" presetID="22" presetClass="entr" presetSubtype="8" fill="hold" nodeType="withEffect">
                                  <p:stCondLst>
                                    <p:cond delay="0"/>
                                  </p:stCondLst>
                                  <p:childTnLst>
                                    <p:set>
                                      <p:cBhvr>
                                        <p:cTn id="80" dur="1" fill="hold">
                                          <p:stCondLst>
                                            <p:cond delay="0"/>
                                          </p:stCondLst>
                                        </p:cTn>
                                        <p:tgtEl>
                                          <p:spTgt spid="87"/>
                                        </p:tgtEl>
                                        <p:attrNameLst>
                                          <p:attrName>style.visibility</p:attrName>
                                        </p:attrNameLst>
                                      </p:cBhvr>
                                      <p:to>
                                        <p:strVal val="visible"/>
                                      </p:to>
                                    </p:set>
                                    <p:animEffect transition="in" filter="wipe(left)">
                                      <p:cBhvr>
                                        <p:cTn id="81" dur="500"/>
                                        <p:tgtEl>
                                          <p:spTgt spid="8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69"/>
                                        </p:tgtEl>
                                        <p:attrNameLst>
                                          <p:attrName>style.visibility</p:attrName>
                                        </p:attrNameLst>
                                      </p:cBhvr>
                                      <p:to>
                                        <p:strVal val="visible"/>
                                      </p:to>
                                    </p:set>
                                    <p:animEffect transition="in" filter="wipe(left)">
                                      <p:cBhvr>
                                        <p:cTn id="8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4" grpId="0"/>
      <p:bldP spid="30" grpId="0"/>
      <p:bldP spid="48" grpId="0"/>
      <p:bldP spid="59" grpId="0"/>
      <p:bldP spid="66" grpId="0"/>
      <p:bldP spid="50" grpId="0"/>
      <p:bldP spid="51" grpId="0"/>
      <p:bldP spid="85" grpId="0" animBg="1"/>
      <p:bldP spid="86" grpId="0" animBg="1"/>
      <p:bldP spid="89" grpId="0"/>
      <p:bldP spid="90" grpId="0" animBg="1"/>
      <p:bldP spid="91" grpId="0" animBg="1"/>
      <p:bldP spid="6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2|11.1|26.6|14.1|8.5|19.4|22.7|8.3|29.7|34.4|29|11.2"/>
</p:tagLst>
</file>

<file path=ppt/theme/theme1.xml><?xml version="1.0" encoding="utf-8"?>
<a:theme xmlns:a="http://schemas.openxmlformats.org/drawingml/2006/main" name="Blank">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chemeClr val="accent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noFill/>
        <a:ln w="12700">
          <a:noFill/>
          <a:miter lim="800000"/>
          <a:headEnd type="none" w="sm" len="sm"/>
          <a:tailEnd type="none" w="sm" len="sm"/>
        </a:ln>
      </a:spPr>
      <a:bodyPr wrap="none" rtlCol="0">
        <a:spAutoFit/>
      </a:bodyPr>
      <a:lstStyle>
        <a:defPPr algn="l">
          <a:defRPr sz="1400" b="1" dirty="0" smtClean="0">
            <a:solidFill>
              <a:srgbClr val="0033CC"/>
            </a:solidFill>
            <a:latin typeface="Arial" charset="0"/>
          </a:defRPr>
        </a:defPPr>
      </a:lstStyle>
    </a:tx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rmal.potx" id="{935DECC2-4FF5-49C9-96C8-76B19F921323}" vid="{CD57C4AB-659B-4C77-9AC8-3AF292381B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4820</TotalTime>
  <Words>1168</Words>
  <Application>Microsoft Office PowerPoint</Application>
  <PresentationFormat>Widescreen</PresentationFormat>
  <Paragraphs>149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Comic Sans MS</vt:lpstr>
      <vt:lpstr>Times New Roman</vt:lpstr>
      <vt:lpstr>Wingdings</vt:lpstr>
      <vt:lpstr>Wingdings 2</vt:lpstr>
      <vt:lpstr>Blank</vt:lpstr>
      <vt:lpstr>Blue Book Figure 4:  Framework Adapter Stack</vt:lpstr>
      <vt:lpstr>PowerPoint Presentation</vt:lpstr>
      <vt:lpstr>OAIS-IF Architecture Concept – Planned development scope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Giaretta</dc:creator>
  <cp:lastModifiedBy>Mike Kearney</cp:lastModifiedBy>
  <cp:revision>93</cp:revision>
  <dcterms:created xsi:type="dcterms:W3CDTF">2021-01-03T18:05:18Z</dcterms:created>
  <dcterms:modified xsi:type="dcterms:W3CDTF">2022-06-15T01:33:30Z</dcterms:modified>
</cp:coreProperties>
</file>