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7" r:id="rId5"/>
    <p:sldId id="270" r:id="rId6"/>
    <p:sldId id="273" r:id="rId7"/>
    <p:sldId id="294" r:id="rId8"/>
    <p:sldId id="293"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9900"/>
    <a:srgbClr val="0B52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37" d="100"/>
          <a:sy n="37" d="100"/>
        </p:scale>
        <p:origin x="86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C8C1A64-6A47-4295-A71E-0ED23AFD18AD}" type="datetimeFigureOut">
              <a:rPr lang="en-GB" smtClean="0"/>
              <a:t>30/05/2022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9388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90382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66334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4</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561975" y="877888"/>
            <a:ext cx="7802563" cy="4389437"/>
          </a:xfrm>
          <a:ln/>
        </p:spPr>
      </p:sp>
      <p:sp>
        <p:nvSpPr>
          <p:cNvPr id="3728389" name="Rectangle 3"/>
          <p:cNvSpPr>
            <a:spLocks noGrp="1" noChangeArrowheads="1"/>
          </p:cNvSpPr>
          <p:nvPr>
            <p:ph type="body" idx="1"/>
          </p:nvPr>
        </p:nvSpPr>
        <p:spPr>
          <a:xfrm>
            <a:off x="889903" y="5559004"/>
            <a:ext cx="4898808" cy="5266831"/>
          </a:xfrm>
          <a:noFill/>
          <a:ln/>
        </p:spPr>
        <p:txBody>
          <a:bodyPr/>
          <a:lstStyle/>
          <a:p>
            <a:endParaRPr lang="en-GB" dirty="0"/>
          </a:p>
        </p:txBody>
      </p:sp>
    </p:spTree>
    <p:extLst>
      <p:ext uri="{BB962C8B-B14F-4D97-AF65-F5344CB8AC3E}">
        <p14:creationId xmlns:p14="http://schemas.microsoft.com/office/powerpoint/2010/main" val="2255013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62674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83412"/>
            <a:ext cx="10972800" cy="54058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7627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575094" y="1081177"/>
            <a:ext cx="11145329"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649818" y="838200"/>
            <a:ext cx="10991849" cy="0"/>
          </a:xfrm>
          <a:prstGeom prst="line">
            <a:avLst/>
          </a:prstGeom>
          <a:noFill/>
          <a:ln w="1651">
            <a:solidFill>
              <a:srgbClr val="333399"/>
            </a:solidFill>
            <a:round/>
            <a:headEnd/>
            <a:tailEnd/>
          </a:ln>
        </p:spPr>
        <p:txBody>
          <a:bodyPr/>
          <a:lstStyle/>
          <a:p>
            <a:pPr eaLnBrk="0" hangingPunct="0">
              <a:defRPr/>
            </a:pPr>
            <a:endParaRPr lang="en-US" sz="1800"/>
          </a:p>
        </p:txBody>
      </p:sp>
      <p:sp>
        <p:nvSpPr>
          <p:cNvPr id="1027" name="Rectangle 2015"/>
          <p:cNvSpPr>
            <a:spLocks noGrp="1" noChangeArrowheads="1"/>
          </p:cNvSpPr>
          <p:nvPr>
            <p:ph type="body" idx="1"/>
          </p:nvPr>
        </p:nvSpPr>
        <p:spPr bwMode="auto">
          <a:xfrm>
            <a:off x="575094" y="1081177"/>
            <a:ext cx="11145329"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0" y="36602"/>
            <a:ext cx="1879600" cy="620712"/>
          </a:xfrm>
          <a:prstGeom prst="rect">
            <a:avLst/>
          </a:prstGeom>
          <a:noFill/>
          <a:ln w="9525">
            <a:noFill/>
            <a:miter lim="800000"/>
            <a:headEnd/>
            <a:tailEnd/>
          </a:ln>
        </p:spPr>
      </p:pic>
      <p:sp>
        <p:nvSpPr>
          <p:cNvPr id="6" name="Rectangle 2017"/>
          <p:cNvSpPr>
            <a:spLocks noChangeArrowheads="1"/>
          </p:cNvSpPr>
          <p:nvPr userDrawn="1"/>
        </p:nvSpPr>
        <p:spPr bwMode="auto">
          <a:xfrm>
            <a:off x="0" y="6621463"/>
            <a:ext cx="2512515"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30 May </a:t>
            </a:r>
            <a:r>
              <a:rPr lang="en-US" sz="1000" b="1" dirty="0">
                <a:solidFill>
                  <a:srgbClr val="333399"/>
                </a:solidFill>
                <a:latin typeface="Arial" charset="0"/>
              </a:rPr>
              <a:t>2022 – MOIMS Spring</a:t>
            </a:r>
            <a:r>
              <a:rPr lang="en-US" sz="1000" b="1" baseline="0" dirty="0">
                <a:solidFill>
                  <a:srgbClr val="333399"/>
                </a:solidFill>
                <a:latin typeface="Arial" charset="0"/>
              </a:rPr>
              <a:t> </a:t>
            </a:r>
            <a:r>
              <a:rPr lang="en-US" sz="1000" b="1" dirty="0">
                <a:solidFill>
                  <a:srgbClr val="333399"/>
                </a:solidFill>
                <a:latin typeface="Arial" charset="0"/>
              </a:rPr>
              <a:t>2022 - </a:t>
            </a:r>
            <a:fld id="{4B27B960-278A-49C9-9E15-90811B4C818C}" type="slidenum">
              <a:rPr lang="en-US" sz="1000" b="1" smtClean="0">
                <a:solidFill>
                  <a:srgbClr val="333399"/>
                </a:solidFill>
                <a:latin typeface="Arial" charset="0"/>
              </a:rPr>
              <a:t>‹#›</a:t>
            </a:fld>
            <a:endParaRPr lang="en-US" sz="1000" b="1" dirty="0">
              <a:solidFill>
                <a:srgbClr val="333399"/>
              </a:solidFill>
              <a:latin typeface="Arial" charset="0"/>
            </a:endParaRPr>
          </a:p>
        </p:txBody>
      </p:sp>
      <p:pic>
        <p:nvPicPr>
          <p:cNvPr id="7" name="Picture 1" descr="part1"/>
          <p:cNvPicPr>
            <a:picLocks noChangeAspect="1" noChangeArrowheads="1"/>
          </p:cNvPicPr>
          <p:nvPr userDrawn="1"/>
        </p:nvPicPr>
        <p:blipFill>
          <a:blip r:embed="rId9" cstate="print"/>
          <a:srcRect/>
          <a:stretch>
            <a:fillRect/>
          </a:stretch>
        </p:blipFill>
        <p:spPr bwMode="auto">
          <a:xfrm>
            <a:off x="3755855" y="6511094"/>
            <a:ext cx="3454400" cy="341313"/>
          </a:xfrm>
          <a:prstGeom prst="rect">
            <a:avLst/>
          </a:prstGeom>
          <a:noFill/>
          <a:ln w="9525">
            <a:noFill/>
            <a:miter lim="800000"/>
            <a:headEnd/>
            <a:tailEnd/>
          </a:ln>
        </p:spPr>
      </p:pic>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4" r:id="rId5"/>
    <p:sldLayoutId id="2147483665" r:id="rId6"/>
  </p:sldLayoutIdLst>
  <p:hf hd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Calibri" pitchFamily="34" charset="0"/>
        </a:defRPr>
      </a:lvl2pPr>
      <a:lvl3pPr algn="ctr" rtl="0" eaLnBrk="0" fontAlgn="base" hangingPunct="0">
        <a:lnSpc>
          <a:spcPct val="90000"/>
        </a:lnSpc>
        <a:spcBef>
          <a:spcPct val="0"/>
        </a:spcBef>
        <a:spcAft>
          <a:spcPct val="0"/>
        </a:spcAft>
        <a:defRPr sz="2500" b="1">
          <a:solidFill>
            <a:schemeClr val="hlink"/>
          </a:solidFill>
          <a:latin typeface="Calibri" pitchFamily="34" charset="0"/>
        </a:defRPr>
      </a:lvl3pPr>
      <a:lvl4pPr algn="ctr" rtl="0" eaLnBrk="0" fontAlgn="base" hangingPunct="0">
        <a:lnSpc>
          <a:spcPct val="90000"/>
        </a:lnSpc>
        <a:spcBef>
          <a:spcPct val="0"/>
        </a:spcBef>
        <a:spcAft>
          <a:spcPct val="0"/>
        </a:spcAft>
        <a:defRPr sz="2500" b="1">
          <a:solidFill>
            <a:schemeClr val="hlink"/>
          </a:solidFill>
          <a:latin typeface="Calibri" pitchFamily="34" charset="0"/>
        </a:defRPr>
      </a:lvl4pPr>
      <a:lvl5pPr algn="ctr" rtl="0" eaLnBrk="0" fontAlgn="base" hangingPunct="0">
        <a:lnSpc>
          <a:spcPct val="90000"/>
        </a:lnSpc>
        <a:spcBef>
          <a:spcPct val="0"/>
        </a:spcBef>
        <a:spcAft>
          <a:spcPct val="0"/>
        </a:spcAft>
        <a:defRPr sz="2500" b="1">
          <a:solidFill>
            <a:schemeClr val="hlink"/>
          </a:solidFill>
          <a:latin typeface="Calibri" pitchFamily="34"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0">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0">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0">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0">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0">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cwe.ccsds.org/fm/Lists/Projects/DispForm.aspx?ID=694&amp;ContentTypeId=0x0100B63160D64FE81342BE42A874DE7E703D" TargetMode="External"/><Relationship Id="rId3" Type="http://schemas.openxmlformats.org/officeDocument/2006/relationships/hyperlink" Target="http://cwe.ccsds.org/fm/_layouts/listform.aspx?PageType=4&amp;ListId=%7bBC2D6E0F-3242-46E3-A13D-3D907343AF44%7d&amp;ID=368&amp;ContentTypeID=0x0100B63160D64FE81342BE42A874DE7E703D" TargetMode="External"/><Relationship Id="rId7" Type="http://schemas.openxmlformats.org/officeDocument/2006/relationships/hyperlink" Target="http://public.ccsds.org/Pubs/652x0m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cwe.ccsds.org/fm/Lists/Projects/DispFormDraft.aspx?ID=582&amp;Source=http://cwe.ccsds.org/fm/Lists/Projects/AllOpenChartersWithDraftProjects.aspx" TargetMode="External"/><Relationship Id="rId5" Type="http://schemas.openxmlformats.org/officeDocument/2006/relationships/hyperlink" Target="http://public.ccsds.org/Pubs/650x0m2.pdf" TargetMode="External"/><Relationship Id="rId10" Type="http://schemas.openxmlformats.org/officeDocument/2006/relationships/hyperlink" Target="https://cwe.ccsds.org/fm/Lists/Projects/DispFormDraft.aspx?ID=613&amp;Source=http://cwe.ccsds.org/fm/Lists/Projects/AllOpenChartersWithDraftProjects.aspx" TargetMode="External"/><Relationship Id="rId4" Type="http://schemas.openxmlformats.org/officeDocument/2006/relationships/hyperlink" Target="http://cwe.ccsds.org/fm/Lists/Projects/DispFormDraft.aspx?ID=581&amp;Source=http://cwe.ccsds.org/fm/Lists/Projects/AllOpenChartersWithDraftProjects.aspx" TargetMode="External"/><Relationship Id="rId9" Type="http://schemas.openxmlformats.org/officeDocument/2006/relationships/hyperlink" Target="http://public.ccsds.org/Pubs/652x1m2.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ublic.ccsds.org/outreach/overview.asp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2740" y="2584091"/>
            <a:ext cx="5991180" cy="2677656"/>
          </a:xfrm>
          <a:prstGeom prst="rect">
            <a:avLst/>
          </a:prstGeom>
          <a:noFill/>
        </p:spPr>
        <p:txBody>
          <a:bodyPr wrap="square" rtlCol="0">
            <a:spAutoFit/>
          </a:bodyPr>
          <a:lstStyle/>
          <a:p>
            <a:r>
              <a:rPr lang="en-US" sz="2800" b="1" dirty="0"/>
              <a:t>DAI WG  Report to MOIMS</a:t>
            </a:r>
          </a:p>
          <a:p>
            <a:endParaRPr lang="en-US" sz="2800" dirty="0"/>
          </a:p>
          <a:p>
            <a:r>
              <a:rPr lang="en-US" sz="2800" dirty="0">
                <a:solidFill>
                  <a:srgbClr val="FF0000"/>
                </a:solidFill>
              </a:rPr>
              <a:t>Virtual Meeting</a:t>
            </a:r>
          </a:p>
          <a:p>
            <a:r>
              <a:rPr lang="en-US" sz="2800" dirty="0">
                <a:solidFill>
                  <a:srgbClr val="FF0000"/>
                </a:solidFill>
              </a:rPr>
              <a:t>Spring 2022</a:t>
            </a:r>
          </a:p>
          <a:p>
            <a:endParaRPr lang="en-US" sz="2800" dirty="0"/>
          </a:p>
          <a:p>
            <a:r>
              <a:rPr lang="en-US" sz="1400" dirty="0">
                <a:solidFill>
                  <a:srgbClr val="FF0000"/>
                </a:solidFill>
              </a:rPr>
              <a:t>Chair David Giaretta (DAI WG Chair)</a:t>
            </a:r>
          </a:p>
          <a:p>
            <a:r>
              <a:rPr lang="en-US" sz="1400" dirty="0">
                <a:solidFill>
                  <a:srgbClr val="FF0000"/>
                </a:solidFill>
              </a:rPr>
              <a:t>Deputy Chair John Garrett (DAI WG Deputy Chair)</a:t>
            </a:r>
          </a:p>
        </p:txBody>
      </p:sp>
      <p:sp>
        <p:nvSpPr>
          <p:cNvPr id="2" name="Title 1">
            <a:extLst>
              <a:ext uri="{FF2B5EF4-FFF2-40B4-BE49-F238E27FC236}">
                <a16:creationId xmlns:a16="http://schemas.microsoft.com/office/drawing/2014/main" id="{6353EC1D-FD1D-C254-8CC4-4ACCADDC8CD9}"/>
              </a:ext>
            </a:extLst>
          </p:cNvPr>
          <p:cNvSpPr>
            <a:spLocks noGrp="1"/>
          </p:cNvSpPr>
          <p:nvPr>
            <p:ph type="ctrTitle"/>
          </p:nvPr>
        </p:nvSpPr>
        <p:spPr/>
        <p:txBody>
          <a:bodyPr/>
          <a:lstStyle/>
          <a:p>
            <a:endParaRPr lang="en-US"/>
          </a:p>
        </p:txBody>
      </p:sp>
      <p:sp>
        <p:nvSpPr>
          <p:cNvPr id="4" name="Subtitle 3">
            <a:extLst>
              <a:ext uri="{FF2B5EF4-FFF2-40B4-BE49-F238E27FC236}">
                <a16:creationId xmlns:a16="http://schemas.microsoft.com/office/drawing/2014/main" id="{1322B85C-DFE7-8BC6-AD9E-B16B0A20ABA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53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Executive Summary </a:t>
            </a:r>
            <a:endParaRPr lang="en-US" dirty="0"/>
          </a:p>
        </p:txBody>
      </p:sp>
      <p:sp>
        <p:nvSpPr>
          <p:cNvPr id="5" name="AutoShape 2"/>
          <p:cNvSpPr>
            <a:spLocks/>
          </p:cNvSpPr>
          <p:nvPr/>
        </p:nvSpPr>
        <p:spPr bwMode="auto">
          <a:xfrm>
            <a:off x="248717" y="687615"/>
            <a:ext cx="11806733" cy="60167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rmAutofit/>
          </a:bodyPr>
          <a:lstStyle/>
          <a:p>
            <a:pPr>
              <a:lnSpc>
                <a:spcPct val="120000"/>
              </a:lnSpc>
            </a:pPr>
            <a:r>
              <a:rPr lang="en-US" b="1" dirty="0"/>
              <a:t>Achievements for this meeting cycle:</a:t>
            </a:r>
          </a:p>
          <a:p>
            <a:pPr marL="747713" lvl="1" indent="-290513">
              <a:lnSpc>
                <a:spcPct val="120000"/>
              </a:lnSpc>
              <a:buClr>
                <a:srgbClr val="000000"/>
              </a:buClr>
              <a:buSzPct val="95000"/>
              <a:buFont typeface="ArialMT" charset="0"/>
              <a:buChar char="•"/>
            </a:pPr>
            <a:r>
              <a:rPr lang="en-GB" dirty="0"/>
              <a:t>Completed update of CCSDS 652.0-P-1.1: Audit and Certification of Trustworthy Digital Repositories (ISO 16363),– awaiting ISO review</a:t>
            </a:r>
          </a:p>
          <a:p>
            <a:pPr marL="747395" lvl="1" indent="-290195">
              <a:lnSpc>
                <a:spcPct val="120000"/>
              </a:lnSpc>
              <a:buClr>
                <a:srgbClr val="000000"/>
              </a:buClr>
              <a:buSzPct val="95000"/>
              <a:buFont typeface="ArialMT" charset="0"/>
              <a:buChar char="•"/>
            </a:pPr>
            <a:r>
              <a:rPr lang="en-GB" dirty="0"/>
              <a:t>Completed update of CCSDS 652.1-P-2: Requirements for Bodies Providing Audit and Certification of Candidate Trustworthy Digital Repositories (ISO 16919), awaiting ISO review</a:t>
            </a:r>
            <a:endParaRPr lang="en-US" dirty="0"/>
          </a:p>
          <a:p>
            <a:pPr marL="747713" lvl="1" indent="-290513">
              <a:lnSpc>
                <a:spcPct val="120000"/>
              </a:lnSpc>
              <a:buClr>
                <a:srgbClr val="000000"/>
              </a:buClr>
              <a:buSzPct val="95000"/>
              <a:buFont typeface="ArialMT" charset="0"/>
              <a:buChar char="•"/>
            </a:pPr>
            <a:r>
              <a:rPr lang="en-GB" dirty="0"/>
              <a:t>Completed new CCSDS 653.0-R-1: Information Preparation to Enable Long Term Use (IPELTU) update, – awaiting ISO review</a:t>
            </a:r>
          </a:p>
          <a:p>
            <a:pPr marL="747713" lvl="1" indent="-290513">
              <a:lnSpc>
                <a:spcPct val="120000"/>
              </a:lnSpc>
              <a:buClr>
                <a:srgbClr val="000000"/>
              </a:buClr>
              <a:buSzPct val="95000"/>
              <a:buFont typeface="ArialMT" charset="0"/>
              <a:buChar char="•"/>
            </a:pPr>
            <a:r>
              <a:rPr lang="en-GB" dirty="0"/>
              <a:t>Made significant progress of set of documents for OAIS-Interoperability Framework:</a:t>
            </a:r>
          </a:p>
          <a:p>
            <a:pPr marL="1204595" lvl="2" indent="-290195">
              <a:lnSpc>
                <a:spcPct val="120000"/>
              </a:lnSpc>
              <a:buClr>
                <a:srgbClr val="000000"/>
              </a:buClr>
              <a:buSzPct val="95000"/>
              <a:buFont typeface="ArialMT" charset="0"/>
              <a:buChar char="•"/>
            </a:pPr>
            <a:r>
              <a:rPr lang="en-GB" dirty="0"/>
              <a:t>Draft Green Book, collecting further ideas for interfaces and protocols and additional Use Cases from ESA</a:t>
            </a:r>
            <a:endParaRPr lang="en-GB" dirty="0">
              <a:cs typeface="Calibri"/>
            </a:endParaRPr>
          </a:p>
          <a:p>
            <a:pPr marL="1204913" lvl="2" indent="-290513">
              <a:lnSpc>
                <a:spcPct val="120000"/>
              </a:lnSpc>
              <a:buClr>
                <a:srgbClr val="000000"/>
              </a:buClr>
              <a:buSzPct val="95000"/>
              <a:buFont typeface="ArialMT" charset="0"/>
              <a:buChar char="•"/>
            </a:pPr>
            <a:r>
              <a:rPr lang="en-GB" dirty="0"/>
              <a:t>Draft Architecture Description</a:t>
            </a:r>
          </a:p>
          <a:p>
            <a:pPr marL="1204913" lvl="2" indent="-290513">
              <a:lnSpc>
                <a:spcPct val="120000"/>
              </a:lnSpc>
              <a:buClr>
                <a:srgbClr val="000000"/>
              </a:buClr>
              <a:buSzPct val="95000"/>
              <a:buFont typeface="ArialMT" charset="0"/>
              <a:buChar char="•"/>
            </a:pPr>
            <a:r>
              <a:rPr lang="en-GB" dirty="0"/>
              <a:t>ESA co-operation for interoperability testing with NASA implementation promised</a:t>
            </a:r>
            <a:endParaRPr lang="en-US" dirty="0"/>
          </a:p>
          <a:p>
            <a:pPr>
              <a:lnSpc>
                <a:spcPct val="120000"/>
              </a:lnSpc>
              <a:buSzPct val="95000"/>
            </a:pPr>
            <a:r>
              <a:rPr lang="en-US" b="1" dirty="0"/>
              <a:t>Working Group Status: </a:t>
            </a:r>
            <a:r>
              <a:rPr lang="en-US" b="1" dirty="0">
                <a:solidFill>
                  <a:schemeClr val="accent2">
                    <a:lumMod val="60000"/>
                    <a:lumOff val="40000"/>
                  </a:schemeClr>
                </a:solidFill>
              </a:rPr>
              <a:t>GOOD</a:t>
            </a:r>
          </a:p>
          <a:p>
            <a:pPr marL="631825" lvl="1" indent="-174625">
              <a:lnSpc>
                <a:spcPct val="120000"/>
              </a:lnSpc>
              <a:buClr>
                <a:srgbClr val="000000"/>
              </a:buClr>
              <a:buSzPct val="95000"/>
              <a:buFont typeface="ArialMT" charset="0"/>
              <a:buChar char="•"/>
            </a:pPr>
            <a:r>
              <a:rPr lang="en-GB" dirty="0"/>
              <a:t>We continue to hold 60-120+ minute Skype video meetings every week with Bugzilla based web-site to help in reviews.</a:t>
            </a:r>
          </a:p>
          <a:p>
            <a:pPr marL="631825" lvl="1" indent="-174625">
              <a:lnSpc>
                <a:spcPct val="120000"/>
              </a:lnSpc>
              <a:buClr>
                <a:srgbClr val="000000"/>
              </a:buClr>
              <a:buSzPct val="95000"/>
              <a:buFont typeface="ArialMT" charset="0"/>
              <a:buChar char="•"/>
            </a:pPr>
            <a:r>
              <a:rPr lang="en-GB" dirty="0">
                <a:cs typeface="Calibri"/>
              </a:rPr>
              <a:t>Average attendance: UK: 1, Germany: 1, ESA: 1+, USA: 5</a:t>
            </a:r>
            <a:endParaRPr lang="en-GB" dirty="0"/>
          </a:p>
          <a:p>
            <a:pPr marL="631825" lvl="1" indent="-174625">
              <a:lnSpc>
                <a:spcPct val="120000"/>
              </a:lnSpc>
              <a:buClr>
                <a:srgbClr val="000000"/>
              </a:buClr>
              <a:buSzPct val="95000"/>
              <a:buFont typeface="ArialMT" charset="0"/>
              <a:buChar char="•"/>
            </a:pPr>
            <a:r>
              <a:rPr lang="en-GB" dirty="0"/>
              <a:t>Good Momentum – projects schedules updated, OAIS-IF work accelerating</a:t>
            </a:r>
            <a:endParaRPr lang="en-US" dirty="0"/>
          </a:p>
          <a:p>
            <a:pPr>
              <a:lnSpc>
                <a:spcPct val="120000"/>
              </a:lnSpc>
              <a:buClr>
                <a:srgbClr val="000000"/>
              </a:buClr>
              <a:buSzPct val="95000"/>
            </a:pPr>
            <a:r>
              <a:rPr lang="en-US" b="1" dirty="0"/>
              <a:t>Problems and Issues:</a:t>
            </a:r>
          </a:p>
          <a:p>
            <a:pPr marL="628650" lvl="1" indent="-171450">
              <a:lnSpc>
                <a:spcPct val="120000"/>
              </a:lnSpc>
              <a:buClr>
                <a:srgbClr val="000000"/>
              </a:buClr>
              <a:buSzPct val="95000"/>
              <a:buFont typeface="Arial" panose="020B0604020202020204" pitchFamily="34" charset="0"/>
              <a:buChar char="•"/>
            </a:pPr>
            <a:r>
              <a:rPr lang="en-GB" dirty="0"/>
              <a:t>Uncertainty about ISO reviews are delaying completion of documents</a:t>
            </a:r>
          </a:p>
        </p:txBody>
      </p:sp>
    </p:spTree>
    <p:extLst>
      <p:ext uri="{BB962C8B-B14F-4D97-AF65-F5344CB8AC3E}">
        <p14:creationId xmlns:p14="http://schemas.microsoft.com/office/powerpoint/2010/main" val="39271788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48574" y="659570"/>
            <a:ext cx="11300603" cy="54026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rmAutofit/>
          </a:bodyPr>
          <a:lstStyle/>
          <a:p>
            <a:pPr>
              <a:lnSpc>
                <a:spcPct val="120000"/>
              </a:lnSpc>
              <a:buClr>
                <a:srgbClr val="000000"/>
              </a:buClr>
              <a:buSzPct val="95000"/>
            </a:pPr>
            <a:r>
              <a:rPr lang="en-US" sz="1600" b="1" dirty="0"/>
              <a:t>Resolutions agreed upon this meeting:</a:t>
            </a:r>
            <a:endParaRPr lang="en-US" sz="1600" b="1" dirty="0">
              <a:cs typeface="Calibri"/>
            </a:endParaRPr>
          </a:p>
          <a:p>
            <a:pPr marL="742950" lvl="1" indent="-285750">
              <a:lnSpc>
                <a:spcPct val="120000"/>
              </a:lnSpc>
              <a:buClr>
                <a:srgbClr val="000000"/>
              </a:buClr>
              <a:buSzPct val="95000"/>
              <a:buFont typeface="Arial" panose="020B0604020202020204" pitchFamily="34" charset="0"/>
              <a:buChar char="•"/>
            </a:pPr>
            <a:r>
              <a:rPr lang="en-US" sz="1600" dirty="0"/>
              <a:t>See table below for list of publications ready for CCSDS Agency review</a:t>
            </a:r>
            <a:endParaRPr lang="en-US" sz="1600" dirty="0">
              <a:cs typeface="Calibri"/>
            </a:endParaRPr>
          </a:p>
          <a:p>
            <a:pPr>
              <a:lnSpc>
                <a:spcPct val="120000"/>
              </a:lnSpc>
              <a:buClr>
                <a:srgbClr val="000000"/>
              </a:buClr>
              <a:buSzPct val="95000"/>
            </a:pPr>
            <a:r>
              <a:rPr lang="en-US" sz="1600" b="1" dirty="0"/>
              <a:t>Further Resolutions anticipated in the next 6 months:</a:t>
            </a:r>
            <a:endParaRPr lang="en-US" sz="1600" b="1" dirty="0">
              <a:cs typeface="Calibri"/>
            </a:endParaRPr>
          </a:p>
          <a:p>
            <a:pPr marL="742950" lvl="1" indent="-285750">
              <a:lnSpc>
                <a:spcPct val="120000"/>
              </a:lnSpc>
              <a:buClr>
                <a:srgbClr val="000000"/>
              </a:buClr>
              <a:buSzPct val="95000"/>
              <a:buFont typeface="Arial" panose="020B0604020202020204" pitchFamily="34" charset="0"/>
              <a:buChar char="•"/>
            </a:pPr>
            <a:r>
              <a:rPr lang="en-US" sz="1600" dirty="0"/>
              <a:t>Expect to update set of OAIS-IF related projects</a:t>
            </a:r>
            <a:r>
              <a:rPr lang="en-US" sz="1600" dirty="0">
                <a:cs typeface="Calibri"/>
              </a:rPr>
              <a:t> including new Green Book</a:t>
            </a:r>
          </a:p>
          <a:p>
            <a:pPr marL="742950" lvl="1" indent="-285750">
              <a:lnSpc>
                <a:spcPct val="120000"/>
              </a:lnSpc>
              <a:buClr>
                <a:srgbClr val="000000"/>
              </a:buClr>
              <a:buSzPct val="95000"/>
              <a:buFont typeface="Arial" panose="020B0604020202020204" pitchFamily="34" charset="0"/>
              <a:buChar char="•"/>
            </a:pPr>
            <a:r>
              <a:rPr lang="en-US" sz="1600" dirty="0"/>
              <a:t>After ISO issues settled, start projects 5 year review/update of PAIS docs</a:t>
            </a:r>
            <a:endParaRPr lang="en-US" sz="1600" dirty="0">
              <a:cs typeface="Calibri"/>
            </a:endParaRPr>
          </a:p>
          <a:p>
            <a:pPr>
              <a:lnSpc>
                <a:spcPct val="120000"/>
              </a:lnSpc>
            </a:pPr>
            <a:r>
              <a:rPr lang="en-US" sz="1600" b="1" dirty="0"/>
              <a:t>Planning (only approved Projects):</a:t>
            </a:r>
            <a:endParaRPr lang="en-US" sz="1600" b="1" dirty="0">
              <a:cs typeface="Calibri"/>
            </a:endParaRPr>
          </a:p>
          <a:p>
            <a:pPr>
              <a:lnSpc>
                <a:spcPct val="120000"/>
              </a:lnSpc>
            </a:pPr>
            <a:endParaRPr lang="en-US" b="1"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solidFill>
                  <a:srgbClr val="FF0000"/>
                </a:solidFill>
              </a:rPr>
              <a:t>DAI</a:t>
            </a:r>
            <a:r>
              <a:rPr lang="en-US" sz="2800" b="1" dirty="0"/>
              <a:t> WG Executive Summary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19993268"/>
              </p:ext>
            </p:extLst>
          </p:nvPr>
        </p:nvGraphicFramePr>
        <p:xfrm>
          <a:off x="442823" y="2758254"/>
          <a:ext cx="10819824" cy="3858136"/>
        </p:xfrm>
        <a:graphic>
          <a:graphicData uri="http://schemas.openxmlformats.org/drawingml/2006/table">
            <a:tbl>
              <a:tblPr/>
              <a:tblGrid>
                <a:gridCol w="1207569">
                  <a:extLst>
                    <a:ext uri="{9D8B030D-6E8A-4147-A177-3AD203B41FA5}">
                      <a16:colId xmlns:a16="http://schemas.microsoft.com/office/drawing/2014/main" val="20000"/>
                    </a:ext>
                  </a:extLst>
                </a:gridCol>
                <a:gridCol w="857375">
                  <a:extLst>
                    <a:ext uri="{9D8B030D-6E8A-4147-A177-3AD203B41FA5}">
                      <a16:colId xmlns:a16="http://schemas.microsoft.com/office/drawing/2014/main" val="20001"/>
                    </a:ext>
                  </a:extLst>
                </a:gridCol>
                <a:gridCol w="3091378">
                  <a:extLst>
                    <a:ext uri="{9D8B030D-6E8A-4147-A177-3AD203B41FA5}">
                      <a16:colId xmlns:a16="http://schemas.microsoft.com/office/drawing/2014/main" val="20002"/>
                    </a:ext>
                  </a:extLst>
                </a:gridCol>
                <a:gridCol w="3187984">
                  <a:extLst>
                    <a:ext uri="{9D8B030D-6E8A-4147-A177-3AD203B41FA5}">
                      <a16:colId xmlns:a16="http://schemas.microsoft.com/office/drawing/2014/main" val="20003"/>
                    </a:ext>
                  </a:extLst>
                </a:gridCol>
                <a:gridCol w="2475518">
                  <a:extLst>
                    <a:ext uri="{9D8B030D-6E8A-4147-A177-3AD203B41FA5}">
                      <a16:colId xmlns:a16="http://schemas.microsoft.com/office/drawing/2014/main" val="20004"/>
                    </a:ext>
                  </a:extLst>
                </a:gridCol>
              </a:tblGrid>
              <a:tr h="135792">
                <a:tc>
                  <a:txBody>
                    <a:bodyPr/>
                    <a:lstStyle/>
                    <a:p>
                      <a:pPr algn="ctr" fontAlgn="t"/>
                      <a:r>
                        <a:rPr lang="en-US" sz="1000" b="1" i="0" u="none" strike="noStrike" dirty="0">
                          <a:solidFill>
                            <a:srgbClr val="000000"/>
                          </a:solidFill>
                          <a:effectLst/>
                          <a:latin typeface="Calibri" charset="0"/>
                        </a:rPr>
                        <a:t>Area and WG name</a:t>
                      </a:r>
                    </a:p>
                  </a:txBody>
                  <a:tcPr marL="11736" marR="11736" marT="1173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a:rPr>
                        <a:t>CCSDS Ref Nr</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Document Title</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Status / Comments</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Start and / or Target Publication Date</a:t>
                      </a:r>
                    </a:p>
                  </a:txBody>
                  <a:tcPr marL="11736" marR="11736" marT="1173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7631">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653.0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Information Preparation to Enable Long Term Use</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Undergoing Agency review</a:t>
                      </a:r>
                      <a:endParaRPr lang="en-US"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03Apr2014</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22Dec2024</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1"/>
                  </a:ext>
                </a:extLst>
              </a:tr>
              <a:tr h="391886">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650.0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Reference Model for an Open Archival Information System (OAIS) - 5 year review </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b"/>
                      <a:r>
                        <a:rPr lang="en-US" sz="1600" b="0" i="0" u="none" strike="noStrike" dirty="0">
                          <a:solidFill>
                            <a:srgbClr val="FFFFFF"/>
                          </a:solidFill>
                          <a:effectLst/>
                          <a:latin typeface="Calibri" panose="020F0502020204030204" pitchFamily="34" charset="0"/>
                        </a:rPr>
                        <a:t>Awaiting ISO review, which may delay publication to ensure ISO/CCSDS have consistent documents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22Aug2016</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02Jul2024</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2"/>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652.0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Audit and Certification of Trustworthy Digital Repositories. (ISO 16363) - 5 year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Awaiting ISO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22Aug2016</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22Dec2024</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767303637"/>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671.0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GB" sz="1600" b="0" i="0" u="none" strike="noStrike" dirty="0">
                          <a:solidFill>
                            <a:srgbClr val="FFFFFF"/>
                          </a:solidFill>
                          <a:effectLst/>
                          <a:latin typeface="Calibri" panose="020F0502020204030204" pitchFamily="34" charset="0"/>
                        </a:rPr>
                        <a:t>Open Archive Information Systems Interoperability Framework (OAIS-IF) Architecture Description</a:t>
                      </a:r>
                      <a:endParaRPr lang="it-IT"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OK, Good work this past year</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developing info model and interfaces</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31Jul2017</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08Dec2025</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22318241"/>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652.1</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GB" sz="1600" b="0" i="0" u="none" strike="noStrike" dirty="0">
                          <a:solidFill>
                            <a:srgbClr val="FFFFFF"/>
                          </a:solidFill>
                          <a:effectLst/>
                          <a:latin typeface="Calibri" panose="020F0502020204030204" pitchFamily="34" charset="0"/>
                        </a:rPr>
                        <a:t>Guidelines for Bodies Providing Audit and Certification of Candidate Trustworthy Digital Repositories. (ISO 16919) - 5 year review</a:t>
                      </a:r>
                      <a:endParaRPr lang="it-IT"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Awaiting ISO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20Dec2019</a:t>
                      </a:r>
                    </a:p>
                    <a:p>
                      <a:pPr algn="l" fontAlgn="t"/>
                      <a:r>
                        <a:rPr lang="en-US" sz="1600" b="0" i="0" u="none" strike="noStrike" dirty="0">
                          <a:solidFill>
                            <a:srgbClr val="FFFFFF"/>
                          </a:solidFill>
                          <a:effectLst/>
                          <a:latin typeface="Calibri" panose="020F0502020204030204" pitchFamily="34" charset="0"/>
                        </a:rPr>
                        <a:t>End Date       22Dec2024</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3744571132"/>
                  </a:ext>
                </a:extLst>
              </a:tr>
            </a:tbl>
          </a:graphicData>
        </a:graphic>
      </p:graphicFrame>
    </p:spTree>
    <p:extLst>
      <p:ext uri="{BB962C8B-B14F-4D97-AF65-F5344CB8AC3E}">
        <p14:creationId xmlns:p14="http://schemas.microsoft.com/office/powerpoint/2010/main" val="370491520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948260" y="126170"/>
            <a:ext cx="798824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Upcoming New Work Items</a:t>
            </a:r>
          </a:p>
        </p:txBody>
      </p:sp>
      <p:sp>
        <p:nvSpPr>
          <p:cNvPr id="4" name="AutoShape 3">
            <a:extLst>
              <a:ext uri="{FF2B5EF4-FFF2-40B4-BE49-F238E27FC236}">
                <a16:creationId xmlns:a16="http://schemas.microsoft.com/office/drawing/2014/main" id="{356F7B34-AF39-4811-B05D-40E87F025254}"/>
              </a:ext>
            </a:extLst>
          </p:cNvPr>
          <p:cNvSpPr>
            <a:spLocks/>
          </p:cNvSpPr>
          <p:nvPr/>
        </p:nvSpPr>
        <p:spPr bwMode="auto">
          <a:xfrm>
            <a:off x="1104857" y="838611"/>
            <a:ext cx="9675046"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To be updated when OAIS-IF related projects </a:t>
            </a:r>
            <a:r>
              <a:rPr lang="en-US" sz="2800" b="1" dirty="0" err="1"/>
              <a:t>finalised</a:t>
            </a:r>
            <a:endParaRPr lang="en-US" sz="2800" b="1" dirty="0"/>
          </a:p>
        </p:txBody>
      </p:sp>
      <p:graphicFrame>
        <p:nvGraphicFramePr>
          <p:cNvPr id="12" name="Table 11">
            <a:extLst>
              <a:ext uri="{FF2B5EF4-FFF2-40B4-BE49-F238E27FC236}">
                <a16:creationId xmlns:a16="http://schemas.microsoft.com/office/drawing/2014/main" id="{B5A99376-C059-654C-69B8-EE51877BFBB7}"/>
              </a:ext>
            </a:extLst>
          </p:cNvPr>
          <p:cNvGraphicFramePr>
            <a:graphicFrameLocks noGrp="1"/>
          </p:cNvGraphicFramePr>
          <p:nvPr>
            <p:extLst>
              <p:ext uri="{D42A27DB-BD31-4B8C-83A1-F6EECF244321}">
                <p14:modId xmlns:p14="http://schemas.microsoft.com/office/powerpoint/2010/main" val="637167768"/>
              </p:ext>
            </p:extLst>
          </p:nvPr>
        </p:nvGraphicFramePr>
        <p:xfrm>
          <a:off x="318407" y="1372011"/>
          <a:ext cx="11302087" cy="5077773"/>
        </p:xfrm>
        <a:graphic>
          <a:graphicData uri="http://schemas.openxmlformats.org/drawingml/2006/table">
            <a:tbl>
              <a:tblPr/>
              <a:tblGrid>
                <a:gridCol w="4591389">
                  <a:extLst>
                    <a:ext uri="{9D8B030D-6E8A-4147-A177-3AD203B41FA5}">
                      <a16:colId xmlns:a16="http://schemas.microsoft.com/office/drawing/2014/main" val="684334570"/>
                    </a:ext>
                  </a:extLst>
                </a:gridCol>
                <a:gridCol w="868733">
                  <a:extLst>
                    <a:ext uri="{9D8B030D-6E8A-4147-A177-3AD203B41FA5}">
                      <a16:colId xmlns:a16="http://schemas.microsoft.com/office/drawing/2014/main" val="2778164615"/>
                    </a:ext>
                  </a:extLst>
                </a:gridCol>
                <a:gridCol w="868733">
                  <a:extLst>
                    <a:ext uri="{9D8B030D-6E8A-4147-A177-3AD203B41FA5}">
                      <a16:colId xmlns:a16="http://schemas.microsoft.com/office/drawing/2014/main" val="3864653953"/>
                    </a:ext>
                  </a:extLst>
                </a:gridCol>
                <a:gridCol w="230757">
                  <a:extLst>
                    <a:ext uri="{9D8B030D-6E8A-4147-A177-3AD203B41FA5}">
                      <a16:colId xmlns:a16="http://schemas.microsoft.com/office/drawing/2014/main" val="1781075834"/>
                    </a:ext>
                  </a:extLst>
                </a:gridCol>
                <a:gridCol w="179046">
                  <a:extLst>
                    <a:ext uri="{9D8B030D-6E8A-4147-A177-3AD203B41FA5}">
                      <a16:colId xmlns:a16="http://schemas.microsoft.com/office/drawing/2014/main" val="3208785547"/>
                    </a:ext>
                  </a:extLst>
                </a:gridCol>
                <a:gridCol w="230757">
                  <a:extLst>
                    <a:ext uri="{9D8B030D-6E8A-4147-A177-3AD203B41FA5}">
                      <a16:colId xmlns:a16="http://schemas.microsoft.com/office/drawing/2014/main" val="1745944018"/>
                    </a:ext>
                  </a:extLst>
                </a:gridCol>
                <a:gridCol w="230757">
                  <a:extLst>
                    <a:ext uri="{9D8B030D-6E8A-4147-A177-3AD203B41FA5}">
                      <a16:colId xmlns:a16="http://schemas.microsoft.com/office/drawing/2014/main" val="3409295665"/>
                    </a:ext>
                  </a:extLst>
                </a:gridCol>
                <a:gridCol w="230757">
                  <a:extLst>
                    <a:ext uri="{9D8B030D-6E8A-4147-A177-3AD203B41FA5}">
                      <a16:colId xmlns:a16="http://schemas.microsoft.com/office/drawing/2014/main" val="3174216500"/>
                    </a:ext>
                  </a:extLst>
                </a:gridCol>
                <a:gridCol w="230757">
                  <a:extLst>
                    <a:ext uri="{9D8B030D-6E8A-4147-A177-3AD203B41FA5}">
                      <a16:colId xmlns:a16="http://schemas.microsoft.com/office/drawing/2014/main" val="33335675"/>
                    </a:ext>
                  </a:extLst>
                </a:gridCol>
                <a:gridCol w="230757">
                  <a:extLst>
                    <a:ext uri="{9D8B030D-6E8A-4147-A177-3AD203B41FA5}">
                      <a16:colId xmlns:a16="http://schemas.microsoft.com/office/drawing/2014/main" val="1231161853"/>
                    </a:ext>
                  </a:extLst>
                </a:gridCol>
                <a:gridCol w="230757">
                  <a:extLst>
                    <a:ext uri="{9D8B030D-6E8A-4147-A177-3AD203B41FA5}">
                      <a16:colId xmlns:a16="http://schemas.microsoft.com/office/drawing/2014/main" val="3999791993"/>
                    </a:ext>
                  </a:extLst>
                </a:gridCol>
                <a:gridCol w="230757">
                  <a:extLst>
                    <a:ext uri="{9D8B030D-6E8A-4147-A177-3AD203B41FA5}">
                      <a16:colId xmlns:a16="http://schemas.microsoft.com/office/drawing/2014/main" val="1164073469"/>
                    </a:ext>
                  </a:extLst>
                </a:gridCol>
                <a:gridCol w="230757">
                  <a:extLst>
                    <a:ext uri="{9D8B030D-6E8A-4147-A177-3AD203B41FA5}">
                      <a16:colId xmlns:a16="http://schemas.microsoft.com/office/drawing/2014/main" val="3328724795"/>
                    </a:ext>
                  </a:extLst>
                </a:gridCol>
                <a:gridCol w="230757">
                  <a:extLst>
                    <a:ext uri="{9D8B030D-6E8A-4147-A177-3AD203B41FA5}">
                      <a16:colId xmlns:a16="http://schemas.microsoft.com/office/drawing/2014/main" val="1270582418"/>
                    </a:ext>
                  </a:extLst>
                </a:gridCol>
                <a:gridCol w="230757">
                  <a:extLst>
                    <a:ext uri="{9D8B030D-6E8A-4147-A177-3AD203B41FA5}">
                      <a16:colId xmlns:a16="http://schemas.microsoft.com/office/drawing/2014/main" val="1250325"/>
                    </a:ext>
                  </a:extLst>
                </a:gridCol>
                <a:gridCol w="230757">
                  <a:extLst>
                    <a:ext uri="{9D8B030D-6E8A-4147-A177-3AD203B41FA5}">
                      <a16:colId xmlns:a16="http://schemas.microsoft.com/office/drawing/2014/main" val="3653352040"/>
                    </a:ext>
                  </a:extLst>
                </a:gridCol>
                <a:gridCol w="230757">
                  <a:extLst>
                    <a:ext uri="{9D8B030D-6E8A-4147-A177-3AD203B41FA5}">
                      <a16:colId xmlns:a16="http://schemas.microsoft.com/office/drawing/2014/main" val="1667874866"/>
                    </a:ext>
                  </a:extLst>
                </a:gridCol>
                <a:gridCol w="179046">
                  <a:extLst>
                    <a:ext uri="{9D8B030D-6E8A-4147-A177-3AD203B41FA5}">
                      <a16:colId xmlns:a16="http://schemas.microsoft.com/office/drawing/2014/main" val="2637073828"/>
                    </a:ext>
                  </a:extLst>
                </a:gridCol>
                <a:gridCol w="230757">
                  <a:extLst>
                    <a:ext uri="{9D8B030D-6E8A-4147-A177-3AD203B41FA5}">
                      <a16:colId xmlns:a16="http://schemas.microsoft.com/office/drawing/2014/main" val="3275536687"/>
                    </a:ext>
                  </a:extLst>
                </a:gridCol>
                <a:gridCol w="230757">
                  <a:extLst>
                    <a:ext uri="{9D8B030D-6E8A-4147-A177-3AD203B41FA5}">
                      <a16:colId xmlns:a16="http://schemas.microsoft.com/office/drawing/2014/main" val="2620541584"/>
                    </a:ext>
                  </a:extLst>
                </a:gridCol>
                <a:gridCol w="230757">
                  <a:extLst>
                    <a:ext uri="{9D8B030D-6E8A-4147-A177-3AD203B41FA5}">
                      <a16:colId xmlns:a16="http://schemas.microsoft.com/office/drawing/2014/main" val="1676354733"/>
                    </a:ext>
                  </a:extLst>
                </a:gridCol>
                <a:gridCol w="230757">
                  <a:extLst>
                    <a:ext uri="{9D8B030D-6E8A-4147-A177-3AD203B41FA5}">
                      <a16:colId xmlns:a16="http://schemas.microsoft.com/office/drawing/2014/main" val="2295380453"/>
                    </a:ext>
                  </a:extLst>
                </a:gridCol>
                <a:gridCol w="230757">
                  <a:extLst>
                    <a:ext uri="{9D8B030D-6E8A-4147-A177-3AD203B41FA5}">
                      <a16:colId xmlns:a16="http://schemas.microsoft.com/office/drawing/2014/main" val="1973259570"/>
                    </a:ext>
                  </a:extLst>
                </a:gridCol>
                <a:gridCol w="230757">
                  <a:extLst>
                    <a:ext uri="{9D8B030D-6E8A-4147-A177-3AD203B41FA5}">
                      <a16:colId xmlns:a16="http://schemas.microsoft.com/office/drawing/2014/main" val="289817609"/>
                    </a:ext>
                  </a:extLst>
                </a:gridCol>
                <a:gridCol w="230757">
                  <a:extLst>
                    <a:ext uri="{9D8B030D-6E8A-4147-A177-3AD203B41FA5}">
                      <a16:colId xmlns:a16="http://schemas.microsoft.com/office/drawing/2014/main" val="1540946372"/>
                    </a:ext>
                  </a:extLst>
                </a:gridCol>
              </a:tblGrid>
              <a:tr h="162326">
                <a:tc rowSpan="2">
                  <a:txBody>
                    <a:bodyPr/>
                    <a:lstStyle/>
                    <a:p>
                      <a:pPr algn="l" fontAlgn="ctr"/>
                      <a:r>
                        <a:rPr lang="en-US" sz="1500" b="0" i="0" u="none" strike="noStrike" dirty="0">
                          <a:solidFill>
                            <a:srgbClr val="000000"/>
                          </a:solidFill>
                          <a:effectLst/>
                          <a:latin typeface="Calibri" panose="020F0502020204030204" pitchFamily="34" charset="0"/>
                        </a:rPr>
                        <a:t>DAI WG Integrated Schedule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149080857"/>
                  </a:ext>
                </a:extLst>
              </a:tr>
              <a:tr h="355571">
                <a:tc vMerge="1">
                  <a:txBody>
                    <a:bodyPr/>
                    <a:lstStyle/>
                    <a:p>
                      <a:endParaRPr lang="en-US"/>
                    </a:p>
                  </a:txBody>
                  <a:tcPr/>
                </a:tc>
                <a:tc>
                  <a:txBody>
                    <a:bodyPr/>
                    <a:lstStyle/>
                    <a:p>
                      <a:pPr algn="ctr" fontAlgn="b"/>
                      <a:r>
                        <a:rPr lang="en-US" sz="900" b="0" i="0" u="none" strike="noStrike">
                          <a:solidFill>
                            <a:srgbClr val="FF0000"/>
                          </a:solidFill>
                          <a:effectLst/>
                          <a:latin typeface="Calibri" panose="020F0502020204030204" pitchFamily="34" charset="0"/>
                        </a:rPr>
                        <a:t>Doc Number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900" b="0" i="0" u="none" strike="noStrike">
                          <a:solidFill>
                            <a:srgbClr val="FF0000"/>
                          </a:solidFill>
                          <a:effectLst/>
                          <a:latin typeface="Calibri" panose="020F0502020204030204" pitchFamily="34" charset="0"/>
                        </a:rPr>
                        <a:t>Book Type</a:t>
                      </a:r>
                      <a:endParaRPr lang="en-US" sz="9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2013</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2014</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2015</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2016</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2017</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2018</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2019</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2020</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2021</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2022</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2023</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2024</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2025</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2026</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2027</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2028</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2029</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2030</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2031</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2032</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2033</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900" b="0" i="0" u="none" strike="noStrike">
                          <a:solidFill>
                            <a:srgbClr val="FF0000"/>
                          </a:solidFill>
                          <a:effectLst/>
                          <a:latin typeface="Calibri" panose="020F0502020204030204" pitchFamily="34" charset="0"/>
                        </a:rPr>
                        <a:t>2034</a:t>
                      </a: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753868078"/>
                  </a:ext>
                </a:extLst>
              </a:tr>
              <a:tr h="154596">
                <a:tc>
                  <a:txBody>
                    <a:bodyPr/>
                    <a:lstStyle/>
                    <a:p>
                      <a:pPr algn="l" fontAlgn="t"/>
                      <a:r>
                        <a:rPr lang="en-US" sz="900" b="1" i="0" u="none" strike="noStrike">
                          <a:solidFill>
                            <a:srgbClr val="000000"/>
                          </a:solidFill>
                          <a:effectLst/>
                          <a:latin typeface="Calibri" panose="020F0502020204030204" pitchFamily="34" charset="0"/>
                        </a:rPr>
                        <a:t>IN DEVELOPMENT</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val="1752500263"/>
                  </a:ext>
                </a:extLst>
              </a:tr>
              <a:tr h="154596">
                <a:tc>
                  <a:txBody>
                    <a:bodyPr/>
                    <a:lstStyle/>
                    <a:p>
                      <a:pPr algn="l" fontAlgn="t"/>
                      <a:r>
                        <a:rPr lang="en-US" sz="600" b="0" i="0" u="none" strike="noStrike">
                          <a:solidFill>
                            <a:srgbClr val="000000"/>
                          </a:solidFill>
                          <a:effectLst/>
                          <a:latin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358932454"/>
                  </a:ext>
                </a:extLst>
              </a:tr>
              <a:tr h="148927">
                <a:tc>
                  <a:txBody>
                    <a:bodyPr/>
                    <a:lstStyle/>
                    <a:p>
                      <a:pPr algn="l" fontAlgn="t"/>
                      <a:r>
                        <a:rPr lang="en-US" sz="900" b="0" i="0" u="sng" strike="noStrike">
                          <a:solidFill>
                            <a:srgbClr val="0000FF"/>
                          </a:solidFill>
                          <a:effectLst/>
                          <a:latin typeface="Calibri" panose="020F0502020204030204" pitchFamily="34" charset="0"/>
                          <a:hlinkClick r:id="rId3"/>
                        </a:rPr>
                        <a:t>Information Preparation to Enable Long Term Use (IPELTU)</a:t>
                      </a:r>
                      <a:endParaRPr lang="en-US" sz="900" b="0" i="0" u="sng" strike="noStrike">
                        <a:solidFill>
                          <a:srgbClr val="0000FF"/>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653.0m1</a:t>
                      </a:r>
                    </a:p>
                  </a:txBody>
                  <a:tcPr marL="7021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991235880"/>
                  </a:ext>
                </a:extLst>
              </a:tr>
              <a:tr h="162326">
                <a:tc>
                  <a:txBody>
                    <a:bodyPr/>
                    <a:lstStyle/>
                    <a:p>
                      <a:pPr algn="l" fontAlgn="t"/>
                      <a:r>
                        <a:rPr lang="en-US" sz="800" b="0" i="0" u="sng" strike="noStrike">
                          <a:solidFill>
                            <a:srgbClr val="0000FF"/>
                          </a:solidFill>
                          <a:effectLst/>
                          <a:latin typeface="Calibri" panose="020F0502020204030204" pitchFamily="34" charset="0"/>
                          <a:hlinkClick r:id="rId4"/>
                        </a:rPr>
                        <a:t>Reference Model for an Open Archival Information System (OAIS)      (update)</a:t>
                      </a:r>
                      <a:endParaRPr lang="en-US" sz="800" b="0" i="0" u="sng" strike="noStrike">
                        <a:solidFill>
                          <a:srgbClr val="0000FF"/>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900" b="0" i="0" u="sng" strike="noStrike">
                          <a:solidFill>
                            <a:srgbClr val="0000FF"/>
                          </a:solidFill>
                          <a:effectLst/>
                          <a:latin typeface="Calibri" panose="020F0502020204030204" pitchFamily="34" charset="0"/>
                          <a:hlinkClick r:id="rId5"/>
                        </a:rPr>
                        <a:t>650.0m3</a:t>
                      </a:r>
                      <a:endParaRPr lang="en-US" sz="900" b="0" i="0" u="sng" strike="noStrike">
                        <a:solidFill>
                          <a:srgbClr val="0000FF"/>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F2F2F2"/>
                          </a:solidFill>
                          <a:effectLst/>
                          <a:latin typeface="Calibri" panose="020F050202020403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556185348"/>
                  </a:ext>
                </a:extLst>
              </a:tr>
              <a:tr h="154596">
                <a:tc>
                  <a:txBody>
                    <a:bodyPr/>
                    <a:lstStyle/>
                    <a:p>
                      <a:pPr algn="l" fontAlgn="t"/>
                      <a:r>
                        <a:rPr lang="en-US" sz="800" b="0" i="0" u="sng" strike="noStrike">
                          <a:solidFill>
                            <a:srgbClr val="0000FF"/>
                          </a:solidFill>
                          <a:effectLst/>
                          <a:latin typeface="Calibri" panose="020F0502020204030204" pitchFamily="34" charset="0"/>
                          <a:hlinkClick r:id="rId6"/>
                        </a:rPr>
                        <a:t>Audit and Certification of Trustworthy Digital Repositories                  (update)</a:t>
                      </a:r>
                      <a:endParaRPr lang="en-US" sz="800" b="0" i="0" u="sng" strike="noStrike">
                        <a:solidFill>
                          <a:srgbClr val="0000FF"/>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900" b="0" i="0" u="sng" strike="noStrike">
                          <a:solidFill>
                            <a:srgbClr val="0000FF"/>
                          </a:solidFill>
                          <a:effectLst/>
                          <a:latin typeface="Calibri" panose="020F0502020204030204" pitchFamily="34" charset="0"/>
                          <a:hlinkClick r:id="rId7"/>
                        </a:rPr>
                        <a:t>652.0m2</a:t>
                      </a:r>
                      <a:endParaRPr lang="en-US" sz="900" b="0" i="0" u="sng" strike="noStrike">
                        <a:solidFill>
                          <a:srgbClr val="0000FF"/>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290341215"/>
                  </a:ext>
                </a:extLst>
              </a:tr>
              <a:tr h="324651">
                <a:tc>
                  <a:txBody>
                    <a:bodyPr/>
                    <a:lstStyle/>
                    <a:p>
                      <a:pPr algn="l" fontAlgn="t"/>
                      <a:r>
                        <a:rPr lang="en-US" sz="900" b="0" i="0" u="sng" strike="noStrike">
                          <a:solidFill>
                            <a:srgbClr val="0000FF"/>
                          </a:solidFill>
                          <a:effectLst/>
                          <a:latin typeface="Calibri" panose="020F0502020204030204" pitchFamily="34" charset="0"/>
                          <a:hlinkClick r:id="rId8"/>
                        </a:rPr>
                        <a:t>Requirements for Bodies Providing Audit and Certification of Candidate Trustworthy Digital Repositories                                                  (update)</a:t>
                      </a:r>
                      <a:endParaRPr lang="en-US" sz="900" b="0" i="0" u="sng" strike="noStrike">
                        <a:solidFill>
                          <a:srgbClr val="0000FF"/>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900" b="0" i="0" u="sng" strike="noStrike">
                          <a:solidFill>
                            <a:srgbClr val="0000FF"/>
                          </a:solidFill>
                          <a:effectLst/>
                          <a:latin typeface="Calibri" panose="020F0502020204030204" pitchFamily="34" charset="0"/>
                          <a:hlinkClick r:id="rId9"/>
                        </a:rPr>
                        <a:t>652.1m3</a:t>
                      </a:r>
                      <a:endParaRPr lang="en-US" sz="900" b="0" i="0" u="sng" strike="noStrike">
                        <a:solidFill>
                          <a:srgbClr val="0000FF"/>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09889831"/>
                  </a:ext>
                </a:extLst>
              </a:tr>
              <a:tr h="309192">
                <a:tc>
                  <a:txBody>
                    <a:bodyPr/>
                    <a:lstStyle/>
                    <a:p>
                      <a:pPr algn="l" fontAlgn="t"/>
                      <a:r>
                        <a:rPr lang="en-US" sz="900" b="0" i="0" u="sng" strike="noStrike">
                          <a:solidFill>
                            <a:srgbClr val="0000FF"/>
                          </a:solidFill>
                          <a:effectLst/>
                          <a:latin typeface="Calibri" panose="020F0502020204030204" pitchFamily="34" charset="0"/>
                          <a:hlinkClick r:id="rId10"/>
                        </a:rPr>
                        <a:t>Data Archive Architecture Description Document                                                  (OAIS-IF - Architecture Design)</a:t>
                      </a:r>
                      <a:endParaRPr lang="en-US" sz="900" b="0" i="0" u="sng" strike="noStrike">
                        <a:solidFill>
                          <a:srgbClr val="0000FF"/>
                        </a:solidFill>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671.0m1</a:t>
                      </a:r>
                    </a:p>
                  </a:txBody>
                  <a:tcPr marL="7021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900" b="0" i="0" u="none" strike="noStrike" dirty="0">
                          <a:solidFill>
                            <a:srgbClr val="000000"/>
                          </a:solidFill>
                          <a:effectLst/>
                          <a:latin typeface="Calibri" panose="020F050202020403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716378294"/>
                  </a:ext>
                </a:extLst>
              </a:tr>
              <a:tr h="144099">
                <a:tc>
                  <a:txBody>
                    <a:bodyPr/>
                    <a:lstStyle/>
                    <a:p>
                      <a:pPr algn="l" fontAlgn="t"/>
                      <a:r>
                        <a:rPr lang="en-US" sz="900" b="1" i="0" u="none" strike="noStrike">
                          <a:solidFill>
                            <a:srgbClr val="000000"/>
                          </a:solidFill>
                          <a:effectLst/>
                          <a:latin typeface="Calibri" panose="020F0502020204030204" pitchFamily="34" charset="0"/>
                        </a:rPr>
                        <a:t>PLANNED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l" fontAlgn="b"/>
                      <a:r>
                        <a:rPr lang="en-US" sz="900" b="1"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val="4283140248"/>
                  </a:ext>
                </a:extLst>
              </a:tr>
              <a:tr h="162326">
                <a:tc>
                  <a:txBody>
                    <a:bodyPr/>
                    <a:lstStyle/>
                    <a:p>
                      <a:pPr algn="l" fontAlgn="t"/>
                      <a:r>
                        <a:rPr lang="en-US" sz="800" b="0" i="0" u="none" strike="noStrike" dirty="0">
                          <a:solidFill>
                            <a:srgbClr val="000000"/>
                          </a:solidFill>
                          <a:effectLst/>
                          <a:latin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925609817"/>
                  </a:ext>
                </a:extLst>
              </a:tr>
              <a:tr h="162326">
                <a:tc>
                  <a:txBody>
                    <a:bodyPr/>
                    <a:lstStyle/>
                    <a:p>
                      <a:pPr algn="l" fontAlgn="t"/>
                      <a:r>
                        <a:rPr lang="en-US" sz="900" b="0" i="0" u="none" strike="noStrike">
                          <a:solidFill>
                            <a:srgbClr val="000000"/>
                          </a:solidFill>
                          <a:effectLst/>
                          <a:latin typeface="Calibri" panose="020F0502020204030204" pitchFamily="34" charset="0"/>
                        </a:rPr>
                        <a:t>OAIS-IF - Rationale, Scenarios, and Requirements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Green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689589288"/>
                  </a:ext>
                </a:extLst>
              </a:tr>
              <a:tr h="162326">
                <a:tc>
                  <a:txBody>
                    <a:bodyPr/>
                    <a:lstStyle/>
                    <a:p>
                      <a:pPr algn="l" fontAlgn="t"/>
                      <a:r>
                        <a:rPr lang="en-US" sz="900" b="0" i="0" u="none" strike="noStrike">
                          <a:solidFill>
                            <a:srgbClr val="000000"/>
                          </a:solidFill>
                          <a:effectLst/>
                          <a:latin typeface="Calibri" panose="020F0502020204030204" pitchFamily="34" charset="0"/>
                        </a:rPr>
                        <a:t>OAIS-IF - Archive Interface - Archive Abstact Layer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74960831"/>
                  </a:ext>
                </a:extLst>
              </a:tr>
              <a:tr h="154596">
                <a:tc>
                  <a:txBody>
                    <a:bodyPr/>
                    <a:lstStyle/>
                    <a:p>
                      <a:pPr algn="l" fontAlgn="t"/>
                      <a:r>
                        <a:rPr lang="en-US" sz="900" b="0" i="0" u="none" strike="noStrike">
                          <a:solidFill>
                            <a:srgbClr val="000000"/>
                          </a:solidFill>
                          <a:effectLst/>
                          <a:latin typeface="Calibri" panose="020F0502020204030204" pitchFamily="34" charset="0"/>
                        </a:rPr>
                        <a:t>Producer-Archive Interface Specification (PAIS)                         (update)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651.1b2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332296882"/>
                  </a:ext>
                </a:extLst>
              </a:tr>
              <a:tr h="154596">
                <a:tc>
                  <a:txBody>
                    <a:bodyPr/>
                    <a:lstStyle/>
                    <a:p>
                      <a:pPr algn="l" fontAlgn="t"/>
                      <a:r>
                        <a:rPr lang="en-US" sz="900" b="0" i="0" u="none" strike="noStrike">
                          <a:solidFill>
                            <a:srgbClr val="000000"/>
                          </a:solidFill>
                          <a:effectLst/>
                          <a:latin typeface="Calibri" panose="020F0502020204030204" pitchFamily="34" charset="0"/>
                        </a:rPr>
                        <a:t>Producer Archive Interface Specification Tutorial                      (update)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651.2g2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Green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587723125"/>
                  </a:ext>
                </a:extLst>
              </a:tr>
              <a:tr h="154596">
                <a:tc>
                  <a:txBody>
                    <a:bodyPr/>
                    <a:lstStyle/>
                    <a:p>
                      <a:pPr algn="l" fontAlgn="b"/>
                      <a:r>
                        <a:rPr lang="en-US" sz="900" b="0" i="0" u="none" strike="noStrike">
                          <a:solidFill>
                            <a:srgbClr val="000000"/>
                          </a:solidFill>
                          <a:effectLst/>
                          <a:latin typeface="Calibri" panose="020F0502020204030204" pitchFamily="34" charset="0"/>
                        </a:rPr>
                        <a:t>Producer-Archive Interface Protocol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159968554"/>
                  </a:ext>
                </a:extLst>
              </a:tr>
              <a:tr h="154596">
                <a:tc>
                  <a:txBody>
                    <a:bodyPr/>
                    <a:lstStyle/>
                    <a:p>
                      <a:pPr algn="l" fontAlgn="b"/>
                      <a:r>
                        <a:rPr lang="en-US" sz="900" b="0" i="0" u="none" strike="noStrike">
                          <a:solidFill>
                            <a:srgbClr val="000000"/>
                          </a:solidFill>
                          <a:effectLst/>
                          <a:latin typeface="Calibri" panose="020F0502020204030204" pitchFamily="34" charset="0"/>
                        </a:rPr>
                        <a:t>Consumer Archive Interface Methodology Abstract Standard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92214494"/>
                  </a:ext>
                </a:extLst>
              </a:tr>
              <a:tr h="154596">
                <a:tc>
                  <a:txBody>
                    <a:bodyPr/>
                    <a:lstStyle/>
                    <a:p>
                      <a:pPr algn="l" fontAlgn="b"/>
                      <a:r>
                        <a:rPr lang="en-US" sz="900" b="0" i="0" u="none" strike="noStrike">
                          <a:solidFill>
                            <a:srgbClr val="000000"/>
                          </a:solidFill>
                          <a:effectLst/>
                          <a:latin typeface="Calibri" panose="020F0502020204030204" pitchFamily="34" charset="0"/>
                        </a:rPr>
                        <a:t>Consumer Archive Interface Specification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621444772"/>
                  </a:ext>
                </a:extLst>
              </a:tr>
              <a:tr h="154596">
                <a:tc>
                  <a:txBody>
                    <a:bodyPr/>
                    <a:lstStyle/>
                    <a:p>
                      <a:pPr algn="l" fontAlgn="t"/>
                      <a:r>
                        <a:rPr lang="it-IT" sz="900" b="0" i="0" u="none" strike="noStrike">
                          <a:solidFill>
                            <a:srgbClr val="000000"/>
                          </a:solidFill>
                          <a:effectLst/>
                          <a:latin typeface="Calibri" panose="020F0502020204030204" pitchFamily="34" charset="0"/>
                        </a:rPr>
                        <a:t>Consumer Archive Interface Specification Tutorial</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Green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852497618"/>
                  </a:ext>
                </a:extLst>
              </a:tr>
              <a:tr h="154596">
                <a:tc>
                  <a:txBody>
                    <a:bodyPr/>
                    <a:lstStyle/>
                    <a:p>
                      <a:pPr algn="l" fontAlgn="b"/>
                      <a:r>
                        <a:rPr lang="en-US" sz="900" b="0" i="0" u="none" strike="noStrike">
                          <a:solidFill>
                            <a:srgbClr val="000000"/>
                          </a:solidFill>
                          <a:effectLst/>
                          <a:latin typeface="Calibri" panose="020F0502020204030204" pitchFamily="34" charset="0"/>
                        </a:rPr>
                        <a:t>Consumer Archive Interface Protocol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799077432"/>
                  </a:ext>
                </a:extLst>
              </a:tr>
              <a:tr h="154596">
                <a:tc>
                  <a:txBody>
                    <a:bodyPr/>
                    <a:lstStyle/>
                    <a:p>
                      <a:pPr algn="l" fontAlgn="b"/>
                      <a:r>
                        <a:rPr lang="en-US" sz="900" b="0" i="0" u="none" strike="noStrike">
                          <a:solidFill>
                            <a:srgbClr val="000000"/>
                          </a:solidFill>
                          <a:effectLst/>
                          <a:latin typeface="Calibri" panose="020F0502020204030204" pitchFamily="34" charset="0"/>
                        </a:rPr>
                        <a:t>Space Mission Data Archive Binding (API?)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512217214"/>
                  </a:ext>
                </a:extLst>
              </a:tr>
              <a:tr h="154596">
                <a:tc>
                  <a:txBody>
                    <a:bodyPr/>
                    <a:lstStyle/>
                    <a:p>
                      <a:pPr algn="l" fontAlgn="b"/>
                      <a:r>
                        <a:rPr lang="en-US" sz="900" b="0" i="0" u="none" strike="noStrike">
                          <a:solidFill>
                            <a:srgbClr val="000000"/>
                          </a:solidFill>
                          <a:effectLst/>
                          <a:latin typeface="Calibri" panose="020F0502020204030204" pitchFamily="34" charset="0"/>
                        </a:rPr>
                        <a:t>HDF (or other format) Archive Binding (API?)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671.3?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66461585"/>
                  </a:ext>
                </a:extLst>
              </a:tr>
              <a:tr h="154596">
                <a:tc>
                  <a:txBody>
                    <a:bodyPr/>
                    <a:lstStyle/>
                    <a:p>
                      <a:pPr algn="l" fontAlgn="b"/>
                      <a:r>
                        <a:rPr lang="en-US" sz="900" b="0" i="0" u="none" strike="noStrike">
                          <a:solidFill>
                            <a:srgbClr val="000000"/>
                          </a:solidFill>
                          <a:effectLst/>
                          <a:latin typeface="Calibri" panose="020F0502020204030204" pitchFamily="34" charset="0"/>
                        </a:rPr>
                        <a:t>Audit and Certification of Archival Software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068000015"/>
                  </a:ext>
                </a:extLst>
              </a:tr>
              <a:tr h="185515">
                <a:tc>
                  <a:txBody>
                    <a:bodyPr/>
                    <a:lstStyle/>
                    <a:p>
                      <a:pPr algn="l" fontAlgn="t"/>
                      <a:r>
                        <a:rPr lang="en-US" sz="800" b="0" i="0" u="none" strike="noStrike">
                          <a:solidFill>
                            <a:srgbClr val="000000"/>
                          </a:solidFill>
                          <a:effectLst/>
                          <a:latin typeface="Calibri" panose="020F0502020204030204" pitchFamily="34" charset="0"/>
                        </a:rPr>
                        <a:t>Requirements for Bodies Providing Audit and Certification of Archival Software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151280343"/>
                  </a:ext>
                </a:extLst>
              </a:tr>
              <a:tr h="162326">
                <a:tc>
                  <a:txBody>
                    <a:bodyPr/>
                    <a:lstStyle/>
                    <a:p>
                      <a:pPr algn="l" fontAlgn="t"/>
                      <a:r>
                        <a:rPr lang="en-US" sz="800" b="0" i="0" u="none" strike="noStrike">
                          <a:solidFill>
                            <a:srgbClr val="000000"/>
                          </a:solidFill>
                          <a:effectLst/>
                          <a:latin typeface="Calibri" panose="020F0502020204030204" pitchFamily="34" charset="0"/>
                        </a:rPr>
                        <a:t>Reference Model for an Open Archival Information System (OAIS)      (update)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650.0m4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4093580759"/>
                  </a:ext>
                </a:extLst>
              </a:tr>
              <a:tr h="154596">
                <a:tc>
                  <a:txBody>
                    <a:bodyPr/>
                    <a:lstStyle/>
                    <a:p>
                      <a:pPr algn="l" fontAlgn="t"/>
                      <a:r>
                        <a:rPr lang="en-US" sz="900" b="0" i="0" u="none" strike="noStrike">
                          <a:solidFill>
                            <a:srgbClr val="000000"/>
                          </a:solidFill>
                          <a:effectLst/>
                          <a:latin typeface="Calibri" panose="020F0502020204030204" pitchFamily="34" charset="0"/>
                        </a:rPr>
                        <a:t>Audit and Certification of Trustworthy Digital Repositories    (update)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652.0m3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2663850021"/>
                  </a:ext>
                </a:extLst>
              </a:tr>
              <a:tr h="316922">
                <a:tc>
                  <a:txBody>
                    <a:bodyPr/>
                    <a:lstStyle/>
                    <a:p>
                      <a:pPr algn="l" fontAlgn="t"/>
                      <a:r>
                        <a:rPr lang="en-US" sz="900" b="0" i="0" u="none" strike="noStrike">
                          <a:solidFill>
                            <a:srgbClr val="000000"/>
                          </a:solidFill>
                          <a:effectLst/>
                          <a:latin typeface="Calibri" panose="020F0502020204030204" pitchFamily="34" charset="0"/>
                        </a:rPr>
                        <a:t>Guidelines for Bodies Providing Audit and Certification of Candidate Trustworthy Digital Repositories                                                 (update)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652.1m4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1" i="0" u="none" strike="noStrike">
                          <a:solidFill>
                            <a:srgbClr val="FFFFFF"/>
                          </a:solidFill>
                          <a:effectLst/>
                          <a:latin typeface="Calibri" panose="020F0502020204030204" pitchFamily="34" charset="0"/>
                        </a:rPr>
                        <a:t>Magenta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v4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2204701866"/>
                  </a:ext>
                </a:extLst>
              </a:tr>
              <a:tr h="154596">
                <a:tc>
                  <a:txBody>
                    <a:bodyPr/>
                    <a:lstStyle/>
                    <a:p>
                      <a:pPr algn="l" fontAlgn="t"/>
                      <a:r>
                        <a:rPr lang="en-US" sz="800" b="0" i="0" u="none" strike="noStrike">
                          <a:solidFill>
                            <a:srgbClr val="000000"/>
                          </a:solidFill>
                          <a:effectLst/>
                          <a:latin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336752122"/>
                  </a:ext>
                </a:extLst>
              </a:tr>
            </a:tbl>
          </a:graphicData>
        </a:graphic>
      </p:graphicFrame>
      <p:sp>
        <p:nvSpPr>
          <p:cNvPr id="13" name="Left-Right Arrow 1">
            <a:extLst>
              <a:ext uri="{FF2B5EF4-FFF2-40B4-BE49-F238E27FC236}">
                <a16:creationId xmlns:a16="http://schemas.microsoft.com/office/drawing/2014/main" id="{00000000-0008-0000-0000-000002000000}"/>
              </a:ext>
            </a:extLst>
          </p:cNvPr>
          <p:cNvSpPr/>
          <p:nvPr/>
        </p:nvSpPr>
        <p:spPr>
          <a:xfrm>
            <a:off x="6555126" y="1724847"/>
            <a:ext cx="3093700" cy="586916"/>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sysClr val="windowText" lastClr="000000"/>
                </a:solidFill>
              </a:rPr>
              <a:t>IN</a:t>
            </a:r>
            <a:r>
              <a:rPr lang="en-US" sz="2400" baseline="0" dirty="0">
                <a:solidFill>
                  <a:sysClr val="windowText" lastClr="000000"/>
                </a:solidFill>
              </a:rPr>
              <a:t> </a:t>
            </a:r>
            <a:r>
              <a:rPr lang="en-US" sz="2400" dirty="0">
                <a:solidFill>
                  <a:sysClr val="windowText" lastClr="000000"/>
                </a:solidFill>
              </a:rPr>
              <a:t>DEVELOPMENT</a:t>
            </a:r>
          </a:p>
        </p:txBody>
      </p:sp>
      <p:sp>
        <p:nvSpPr>
          <p:cNvPr id="14" name="Left-Right Arrow 4">
            <a:extLst>
              <a:ext uri="{FF2B5EF4-FFF2-40B4-BE49-F238E27FC236}">
                <a16:creationId xmlns:a16="http://schemas.microsoft.com/office/drawing/2014/main" id="{00000000-0008-0000-0000-000005000000}"/>
              </a:ext>
            </a:extLst>
          </p:cNvPr>
          <p:cNvSpPr/>
          <p:nvPr/>
        </p:nvSpPr>
        <p:spPr>
          <a:xfrm>
            <a:off x="8603247" y="3135542"/>
            <a:ext cx="3017247" cy="586916"/>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a:solidFill>
                  <a:sysClr val="windowText" lastClr="000000"/>
                </a:solidFill>
              </a:rPr>
              <a:t>PLANNED</a:t>
            </a:r>
          </a:p>
        </p:txBody>
      </p:sp>
    </p:spTree>
    <p:extLst>
      <p:ext uri="{BB962C8B-B14F-4D97-AF65-F5344CB8AC3E}">
        <p14:creationId xmlns:p14="http://schemas.microsoft.com/office/powerpoint/2010/main" val="1331068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29088" y="799774"/>
            <a:ext cx="11214338" cy="5412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Autofit/>
          </a:bodyPr>
          <a:lstStyle/>
          <a:p>
            <a:pPr marL="342900" indent="-342900">
              <a:buFont typeface="Arial" panose="020B0604020202020204" pitchFamily="34" charset="0"/>
              <a:buChar char="•"/>
            </a:pPr>
            <a:r>
              <a:rPr lang="en-US" sz="2800" b="1" dirty="0"/>
              <a:t>Reinstate the relationship with ISO</a:t>
            </a:r>
            <a:endParaRPr lang="en-US" dirty="0"/>
          </a:p>
          <a:p>
            <a:pPr marL="800100" lvl="1" indent="-342900">
              <a:buFont typeface="Arial" panose="020B0604020202020204" pitchFamily="34" charset="0"/>
              <a:buChar char="•"/>
            </a:pPr>
            <a:r>
              <a:rPr lang="en-US" sz="2400" b="1" dirty="0"/>
              <a:t>Concern that DAI books were delayed by 18 months by ISO issues</a:t>
            </a:r>
          </a:p>
          <a:p>
            <a:pPr marL="800100" lvl="1" indent="-342900">
              <a:buFont typeface="Arial" panose="020B0604020202020204" pitchFamily="34" charset="0"/>
              <a:buChar char="•"/>
            </a:pPr>
            <a:r>
              <a:rPr lang="en-US" sz="2400" b="1" dirty="0">
                <a:cs typeface="Calibri"/>
              </a:rPr>
              <a:t>Request that DAI be allowed to fully participate in communications with ISO </a:t>
            </a:r>
          </a:p>
          <a:p>
            <a:pPr marL="800100" lvl="1" indent="-342900">
              <a:buFont typeface="Arial" panose="020B0604020202020204" pitchFamily="34" charset="0"/>
              <a:buChar char="•"/>
            </a:pPr>
            <a:r>
              <a:rPr lang="en-US" sz="2400" b="1" dirty="0"/>
              <a:t>DAI WG desperately needs ISO to publish our standards, as has happened up to now, because our standards are important outside the Space Community.</a:t>
            </a:r>
          </a:p>
          <a:p>
            <a:pPr marL="342900" indent="-342900">
              <a:buFont typeface="Arial" panose="020B0604020202020204" pitchFamily="34" charset="0"/>
              <a:buChar char="•"/>
            </a:pPr>
            <a:r>
              <a:rPr lang="en-US" sz="2400" b="1" dirty="0"/>
              <a:t>Need CCSDS hosting for all digital assets related to the standards in order avoid dependencies on external services or individuals including</a:t>
            </a:r>
          </a:p>
          <a:p>
            <a:pPr marL="800100" lvl="1" indent="-342900">
              <a:buFont typeface="Arial" panose="020B0604020202020204" pitchFamily="34" charset="0"/>
              <a:buChar char="•"/>
            </a:pPr>
            <a:r>
              <a:rPr lang="en-US" sz="2400" b="1" dirty="0"/>
              <a:t>location for software interfaces and protocols defined in the standards.</a:t>
            </a:r>
          </a:p>
          <a:p>
            <a:pPr marL="800100" lvl="1" indent="-342900">
              <a:buFont typeface="Arial" panose="020B0604020202020204" pitchFamily="34" charset="0"/>
              <a:buChar char="•"/>
            </a:pPr>
            <a:r>
              <a:rPr lang="en-US" sz="2400" dirty="0">
                <a:cs typeface="Calibri"/>
              </a:rPr>
              <a:t>Videos are currently hosted on CCSDS.org, but only using CCSDS member’s private accounts.  CCSDS should establish its own YouTube account and take on responsibility for CCSDS video assets (or some similar solution.) </a:t>
            </a:r>
            <a:endParaRPr lang="en-US" dirty="0">
              <a:cs typeface="Calibri"/>
            </a:endParaRPr>
          </a:p>
          <a:p>
            <a:pPr marL="1028700" lvl="3" indent="-342900">
              <a:buFont typeface="Arial" panose="020B0604020202020204" pitchFamily="34" charset="0"/>
              <a:buChar char="•"/>
            </a:pPr>
            <a:r>
              <a:rPr lang="en-US" sz="2000" dirty="0">
                <a:cs typeface="Calibri"/>
              </a:rPr>
              <a:t>Note:  The new video layout by the Secretariat at CCSDS.org &gt; outreach &gt; videos is excellent.  Visit it for videos of the recent Keynote presentations made by DAI WG members at the EWA conference in August.  </a:t>
            </a:r>
            <a:endParaRPr lang="en-US" sz="2000" b="1" strike="sngStrike" dirty="0">
              <a:cs typeface="Calibri"/>
            </a:endParaRPr>
          </a:p>
          <a:p>
            <a:pPr marL="1028700" lvl="3" indent="-342900">
              <a:buFont typeface="Arial" panose="020B0604020202020204" pitchFamily="34" charset="0"/>
              <a:buChar char="•"/>
            </a:pPr>
            <a:r>
              <a:rPr lang="en-US" sz="2000" b="1" dirty="0">
                <a:cs typeface="Calibri"/>
              </a:rPr>
              <a:t>See</a:t>
            </a:r>
            <a:r>
              <a:rPr lang="en-US" sz="2000" b="1" strike="sngStrike" dirty="0">
                <a:cs typeface="Calibri"/>
              </a:rPr>
              <a:t> </a:t>
            </a:r>
            <a:r>
              <a:rPr lang="en-US" sz="2000" dirty="0">
                <a:cs typeface="Calibri"/>
                <a:hlinkClick r:id="rId3"/>
              </a:rPr>
              <a:t>https://public.ccsds.org/outreach/overview.aspx</a:t>
            </a:r>
            <a:r>
              <a:rPr lang="en-US" sz="2000" dirty="0">
                <a:cs typeface="Calibri"/>
              </a:rPr>
              <a:t> </a:t>
            </a:r>
          </a:p>
          <a:p>
            <a:pPr marL="571500" lvl="2" indent="-342900">
              <a:buFont typeface="Arial" panose="020B0604020202020204" pitchFamily="34" charset="0"/>
              <a:buChar char="•"/>
            </a:pPr>
            <a:r>
              <a:rPr lang="en-US" sz="2000" dirty="0">
                <a:cs typeface="Calibri"/>
              </a:rPr>
              <a:t>DAI WG does not believe it is useful the SANA registry to reduce each term to a single definition</a:t>
            </a:r>
          </a:p>
          <a:p>
            <a:pPr marL="342900" indent="-342900">
              <a:buFont typeface="Arial" panose="020B0604020202020204" pitchFamily="34" charset="0"/>
              <a:buChar char="•"/>
            </a:pPr>
            <a:endParaRPr lang="en-GB" sz="2400" b="1" dirty="0">
              <a:cs typeface="Calibri"/>
            </a:endParaRP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Issues for CESG / CMC </a:t>
            </a:r>
            <a:endParaRPr lang="en-US" b="1" dirty="0"/>
          </a:p>
        </p:txBody>
      </p:sp>
    </p:spTree>
    <p:extLst>
      <p:ext uri="{BB962C8B-B14F-4D97-AF65-F5344CB8AC3E}">
        <p14:creationId xmlns:p14="http://schemas.microsoft.com/office/powerpoint/2010/main" val="705566352"/>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2400B10DFB1C46B04FF58A649F8282" ma:contentTypeVersion="1" ma:contentTypeDescription="Create a new document." ma:contentTypeScope="" ma:versionID="ac3e4492ce6f828991ad8401128b82d8">
  <xsd:schema xmlns:xsd="http://www.w3.org/2001/XMLSchema" xmlns:xs="http://www.w3.org/2001/XMLSchema" xmlns:p="http://schemas.microsoft.com/office/2006/metadata/properties" xmlns:ns2="23bae514-ea2d-4635-8ee3-60ca40ca4733" targetNamespace="http://schemas.microsoft.com/office/2006/metadata/properties" ma:root="true" ma:fieldsID="cf306b28738f8aff40d0ee00e8041888" ns2:_="">
    <xsd:import namespace="23bae514-ea2d-4635-8ee3-60ca40ca473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bae514-ea2d-4635-8ee3-60ca40ca473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EA96D8-8DCB-4926-8AC6-0AE794E9E8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bae514-ea2d-4635-8ee3-60ca40ca4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587010-0C83-4DC3-81FA-AFAE16662BD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445330A-D73C-464A-ABE9-309D09783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342</TotalTime>
  <Words>1614</Words>
  <Application>Microsoft Office PowerPoint</Application>
  <PresentationFormat>Widescreen</PresentationFormat>
  <Paragraphs>794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ArialMT</vt:lpstr>
      <vt:lpstr>Calibri</vt:lpstr>
      <vt:lpstr>Times New Roman</vt:lpstr>
      <vt:lpstr>TMOD Presentations</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Report Template</dc:title>
  <dc:creator>Mario Merri</dc:creator>
  <cp:lastModifiedBy>David Giaretta</cp:lastModifiedBy>
  <cp:revision>214</cp:revision>
  <cp:lastPrinted>2021-05-28T08:07:08Z</cp:lastPrinted>
  <dcterms:created xsi:type="dcterms:W3CDTF">2018-10-02T13:23:14Z</dcterms:created>
  <dcterms:modified xsi:type="dcterms:W3CDTF">2022-05-30T07:55:04Z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0x010100C02400B10DFB1C46B04FF58A649F8282</vt:lpwstr>
  </property>
</Properties>
</file>