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2CEEA-B6E8-4D3D-861A-99D642059F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E14BF3-3CFA-4AA3-AF43-C0D1642E4D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8B7AB-8C0E-4A6D-A66B-F51D3BA47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A0B5-861D-42A7-877F-21687AE39D59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81A60-B223-4663-914E-6C94BE1E6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553DB-E74E-48CE-BCB1-A09FC0C59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34E9-BDF1-45E0-A16E-2CC54FA64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424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FB2C6-475C-4391-A85E-F37E55A8B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F43CDE-7D6F-45E2-870B-77B9507535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DEB6B-861C-4C7B-A386-EBA9DABBC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A0B5-861D-42A7-877F-21687AE39D59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FC2DF-16EA-44CE-9BE2-08CB973EC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C94E4-772B-4250-BE0C-2391C5F62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34E9-BDF1-45E0-A16E-2CC54FA64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B78765-A89D-4BB2-8BD8-996E45EB94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085952-BEA2-4578-8295-B7934087BF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DCD1F-9B96-4A01-9C18-12BC1E5A5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A0B5-861D-42A7-877F-21687AE39D59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853362-62AA-43E0-8DB0-85A105BB4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08816-95C3-417A-BC01-C1F3ABA42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34E9-BDF1-45E0-A16E-2CC54FA64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25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18890-31A0-41FC-91D3-A069FEC57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5132E-6713-4BDC-9F46-CBA8BC128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FF309D-2C39-4F52-9689-79964262C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A0B5-861D-42A7-877F-21687AE39D59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F4416-0A2F-4559-B43B-4BE2E4694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B1FDD-D426-4E31-A8EC-2AEEA14E1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34E9-BDF1-45E0-A16E-2CC54FA64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70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6E04A-9741-466B-9AB4-C6854DD5F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FAAB7C-413B-4379-83A3-5BE60E11F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8FD07-0D18-44A3-9D51-72FB36AC2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A0B5-861D-42A7-877F-21687AE39D59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809B4-44B0-48C5-85E6-5F4CFF20E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E0FFE-848E-4CF4-87F8-026D2E47D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34E9-BDF1-45E0-A16E-2CC54FA64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01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FE9B6-787A-4F0C-973E-7889B7B09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D336E-6A87-4030-A517-3A52D31799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0543F5-3A99-4929-A9FC-5B62BB5084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116699-4951-441D-B774-FD989E2D5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A0B5-861D-42A7-877F-21687AE39D59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E3FB22-0AA1-40EA-9FF2-8813DC24E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04A02-DF77-402E-ABE8-E6722BA33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34E9-BDF1-45E0-A16E-2CC54FA64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557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32731-D8F2-49B2-B6A2-B86256E05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4B14A4-7F55-4708-9827-6601450B86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A76F3A-D0CD-4A40-8236-9449032F6A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7C736F-14E5-4119-92AF-538A7824A3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AF1FF4-0762-4225-8602-F20572A929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D3D72A-0C41-4053-B139-FA29FA74C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A0B5-861D-42A7-877F-21687AE39D59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934A19-A42B-485F-ADAC-FC03BD8D0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C995E7-27FB-4F3D-B464-843A45579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34E9-BDF1-45E0-A16E-2CC54FA64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71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5D62D-2B06-42B2-A017-B268F6AAF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63957A-0B91-41E3-9FCB-C54C6AED1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A0B5-861D-42A7-877F-21687AE39D59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C2156F-2BA1-4474-A516-72809DB7A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895E01-BE2D-4198-950C-E85BE4698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34E9-BDF1-45E0-A16E-2CC54FA64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90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3FF20B-C37C-46D9-A4CF-5E747AE37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A0B5-861D-42A7-877F-21687AE39D59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A21F68-FD4E-4732-B4BF-258FBE412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850EEC-66E5-4769-8D9F-D2573B42E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34E9-BDF1-45E0-A16E-2CC54FA64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77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EF799-AAA4-426C-80BA-8F25232BE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915A4-93AB-45A6-8EE6-0CDC9DDB5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194489-6873-4F66-8ABC-8319CD93F7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08F046-A72D-4395-8D14-FE00F6FCF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A0B5-861D-42A7-877F-21687AE39D59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C8A7EE-6DC1-458A-9B1C-0CADE9806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A3B2A-DC7F-4029-9F81-F8EF1BE81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34E9-BDF1-45E0-A16E-2CC54FA64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6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A37CC-967A-4304-9EEB-2A84B2B66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C5B2D2-E4EB-4CC4-9C38-EB96500519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AFCDE1-D338-4A3E-B08D-E3E4CACD75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7DC7AE-B334-4029-84FF-18AA12738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A0B5-861D-42A7-877F-21687AE39D59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910A33-BA21-4AE3-9ADF-49EFADE96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FEDA2A-F4BD-4850-9086-A69453C08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34E9-BDF1-45E0-A16E-2CC54FA64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91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141433-4E72-403E-AAB1-554D8B627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C35281-1EF6-4CBA-B28D-6C5706224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EA6C3-59DC-4147-9635-2047989A25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0A0B5-861D-42A7-877F-21687AE39D59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4DC2E1-30E4-4568-9845-6FE3B631A7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EBC22-D3D0-41D3-9C08-A65ED9004C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234E9-BDF1-45E0-A16E-2CC54FA64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1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7C55C0-68FD-4007-B776-214D7BF74075}"/>
              </a:ext>
            </a:extLst>
          </p:cNvPr>
          <p:cNvSpPr/>
          <p:nvPr/>
        </p:nvSpPr>
        <p:spPr>
          <a:xfrm>
            <a:off x="847291" y="5211750"/>
            <a:ext cx="10744346" cy="11681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4CBBF4-FE3C-46BF-8186-DA41D5412A4F}"/>
              </a:ext>
            </a:extLst>
          </p:cNvPr>
          <p:cNvSpPr/>
          <p:nvPr/>
        </p:nvSpPr>
        <p:spPr>
          <a:xfrm>
            <a:off x="3084946" y="1607127"/>
            <a:ext cx="166255" cy="4876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BFC261-A909-46DC-B562-E351C27681E8}"/>
              </a:ext>
            </a:extLst>
          </p:cNvPr>
          <p:cNvSpPr/>
          <p:nvPr/>
        </p:nvSpPr>
        <p:spPr>
          <a:xfrm>
            <a:off x="10991273" y="1607127"/>
            <a:ext cx="166255" cy="4876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9E8119-3503-46B7-9FFB-B35C1C9108A1}"/>
              </a:ext>
            </a:extLst>
          </p:cNvPr>
          <p:cNvSpPr txBox="1"/>
          <p:nvPr/>
        </p:nvSpPr>
        <p:spPr>
          <a:xfrm>
            <a:off x="269926" y="221183"/>
            <a:ext cx="4202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Discovery Phase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C723DFB-901A-4B49-B73C-A3133EDD0B80}"/>
              </a:ext>
            </a:extLst>
          </p:cNvPr>
          <p:cNvSpPr/>
          <p:nvPr/>
        </p:nvSpPr>
        <p:spPr>
          <a:xfrm>
            <a:off x="2549236" y="812063"/>
            <a:ext cx="1237673" cy="43410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Consumer Appl Layer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C1AD2AD-D936-4AE1-87FB-291E07CFBEE7}"/>
              </a:ext>
            </a:extLst>
          </p:cNvPr>
          <p:cNvSpPr/>
          <p:nvPr/>
        </p:nvSpPr>
        <p:spPr>
          <a:xfrm>
            <a:off x="6502400" y="812064"/>
            <a:ext cx="1237673" cy="43410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OAIS-IF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1E1F07A-9B82-48D2-9CC4-8E81053EB1E1}"/>
              </a:ext>
            </a:extLst>
          </p:cNvPr>
          <p:cNvSpPr/>
          <p:nvPr/>
        </p:nvSpPr>
        <p:spPr>
          <a:xfrm>
            <a:off x="10455563" y="812064"/>
            <a:ext cx="1237673" cy="43410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OAIS-IF Archive X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B5F4CC1-4BF2-48FA-B951-6E6269B6D14D}"/>
              </a:ext>
            </a:extLst>
          </p:cNvPr>
          <p:cNvCxnSpPr>
            <a:stCxn id="10" idx="2"/>
          </p:cNvCxnSpPr>
          <p:nvPr/>
        </p:nvCxnSpPr>
        <p:spPr>
          <a:xfrm flipH="1">
            <a:off x="7121236" y="1246173"/>
            <a:ext cx="1" cy="5237754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4A7BB62-8AAF-48AE-9C9D-94AF5811480A}"/>
              </a:ext>
            </a:extLst>
          </p:cNvPr>
          <p:cNvCxnSpPr/>
          <p:nvPr/>
        </p:nvCxnSpPr>
        <p:spPr>
          <a:xfrm flipH="1">
            <a:off x="3168071" y="1246172"/>
            <a:ext cx="1" cy="5237754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223F832-B50F-40D9-A6FB-7B392AB49898}"/>
              </a:ext>
            </a:extLst>
          </p:cNvPr>
          <p:cNvCxnSpPr/>
          <p:nvPr/>
        </p:nvCxnSpPr>
        <p:spPr>
          <a:xfrm flipH="1">
            <a:off x="11074398" y="1246172"/>
            <a:ext cx="1" cy="5237754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8AA55BE-285D-4875-80DD-03F36BA7DB49}"/>
              </a:ext>
            </a:extLst>
          </p:cNvPr>
          <p:cNvCxnSpPr/>
          <p:nvPr/>
        </p:nvCxnSpPr>
        <p:spPr>
          <a:xfrm>
            <a:off x="3334328" y="1930400"/>
            <a:ext cx="3694545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44B27AA-1D08-4218-A505-9A8C2D507E6C}"/>
              </a:ext>
            </a:extLst>
          </p:cNvPr>
          <p:cNvSpPr txBox="1"/>
          <p:nvPr/>
        </p:nvSpPr>
        <p:spPr>
          <a:xfrm>
            <a:off x="3393893" y="1684179"/>
            <a:ext cx="20601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What do I need to talk to Archive X?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5325BD6-6F17-4FCA-AF37-B5A05CC448EB}"/>
              </a:ext>
            </a:extLst>
          </p:cNvPr>
          <p:cNvCxnSpPr/>
          <p:nvPr/>
        </p:nvCxnSpPr>
        <p:spPr>
          <a:xfrm>
            <a:off x="7204365" y="2170546"/>
            <a:ext cx="3694545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D9A4700-5D75-4672-AA27-7F82BE15781C}"/>
              </a:ext>
            </a:extLst>
          </p:cNvPr>
          <p:cNvSpPr txBox="1"/>
          <p:nvPr/>
        </p:nvSpPr>
        <p:spPr>
          <a:xfrm>
            <a:off x="7263931" y="1924325"/>
            <a:ext cx="31422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Request requirements list including required adapters list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F4E2933-CFE0-4B0F-97D4-9B5E04FEBC37}"/>
              </a:ext>
            </a:extLst>
          </p:cNvPr>
          <p:cNvCxnSpPr>
            <a:cxnSpLocks/>
          </p:cNvCxnSpPr>
          <p:nvPr/>
        </p:nvCxnSpPr>
        <p:spPr>
          <a:xfrm flipH="1">
            <a:off x="7204365" y="2466109"/>
            <a:ext cx="3666837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E85CA09-9091-42EE-AADC-325A8A48C11B}"/>
              </a:ext>
            </a:extLst>
          </p:cNvPr>
          <p:cNvSpPr txBox="1"/>
          <p:nvPr/>
        </p:nvSpPr>
        <p:spPr>
          <a:xfrm>
            <a:off x="7261590" y="2270654"/>
            <a:ext cx="3316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Provide requirements list including required adapters list*</a:t>
            </a:r>
          </a:p>
          <a:p>
            <a:r>
              <a:rPr lang="en-US" sz="1000" dirty="0"/>
              <a:t>* Note:  May be separate list for providers and consumers?  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4F060F9-FF45-494B-A0C1-CE7D3A14566B}"/>
              </a:ext>
            </a:extLst>
          </p:cNvPr>
          <p:cNvCxnSpPr>
            <a:cxnSpLocks/>
          </p:cNvCxnSpPr>
          <p:nvPr/>
        </p:nvCxnSpPr>
        <p:spPr>
          <a:xfrm flipH="1">
            <a:off x="3362036" y="2761672"/>
            <a:ext cx="3666837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80210A93-67A0-4F53-9B3E-5D6AE0D3696E}"/>
              </a:ext>
            </a:extLst>
          </p:cNvPr>
          <p:cNvSpPr txBox="1"/>
          <p:nvPr/>
        </p:nvSpPr>
        <p:spPr>
          <a:xfrm>
            <a:off x="3415236" y="2503174"/>
            <a:ext cx="2326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You need adapters Y and Z from source A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6C3FBF5-4AB0-47A3-A307-C7C78BF754B0}"/>
              </a:ext>
            </a:extLst>
          </p:cNvPr>
          <p:cNvSpPr/>
          <p:nvPr/>
        </p:nvSpPr>
        <p:spPr>
          <a:xfrm>
            <a:off x="600364" y="1607127"/>
            <a:ext cx="166255" cy="4876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497FE36-BA75-49D4-B994-A41DF2A4373A}"/>
              </a:ext>
            </a:extLst>
          </p:cNvPr>
          <p:cNvSpPr/>
          <p:nvPr/>
        </p:nvSpPr>
        <p:spPr>
          <a:xfrm>
            <a:off x="263234" y="814367"/>
            <a:ext cx="1237673" cy="43410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DC Source A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AE7B89D-05F1-4A1C-9367-118867CCEE91}"/>
              </a:ext>
            </a:extLst>
          </p:cNvPr>
          <p:cNvCxnSpPr>
            <a:cxnSpLocks/>
          </p:cNvCxnSpPr>
          <p:nvPr/>
        </p:nvCxnSpPr>
        <p:spPr>
          <a:xfrm flipH="1">
            <a:off x="831273" y="3011054"/>
            <a:ext cx="2170545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4FA2322-4A5A-4858-B8CC-CADA8BFC39E6}"/>
              </a:ext>
            </a:extLst>
          </p:cNvPr>
          <p:cNvSpPr txBox="1"/>
          <p:nvPr/>
        </p:nvSpPr>
        <p:spPr>
          <a:xfrm>
            <a:off x="847290" y="2761672"/>
            <a:ext cx="15007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Request adapters Y and Z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53EB654-1751-49E5-BEEF-9B306EF0B5A6}"/>
              </a:ext>
            </a:extLst>
          </p:cNvPr>
          <p:cNvCxnSpPr>
            <a:cxnSpLocks/>
          </p:cNvCxnSpPr>
          <p:nvPr/>
        </p:nvCxnSpPr>
        <p:spPr>
          <a:xfrm>
            <a:off x="847290" y="3315855"/>
            <a:ext cx="2154528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60C2EF1B-BF27-4C9B-AA68-AA8E87F2435A}"/>
              </a:ext>
            </a:extLst>
          </p:cNvPr>
          <p:cNvSpPr txBox="1"/>
          <p:nvPr/>
        </p:nvSpPr>
        <p:spPr>
          <a:xfrm>
            <a:off x="828892" y="3066472"/>
            <a:ext cx="16049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Download adapters Y and Z</a:t>
            </a:r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CA7C96E4-8AC2-40B9-BFAB-53D9B8D9C656}"/>
              </a:ext>
            </a:extLst>
          </p:cNvPr>
          <p:cNvSpPr/>
          <p:nvPr/>
        </p:nvSpPr>
        <p:spPr>
          <a:xfrm>
            <a:off x="3013378" y="3525249"/>
            <a:ext cx="840011" cy="261660"/>
          </a:xfrm>
          <a:prstGeom prst="arc">
            <a:avLst>
              <a:gd name="adj1" fmla="val 16200000"/>
              <a:gd name="adj2" fmla="val 6543387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FAC8847-119D-48E0-AFDA-393B44EDE87F}"/>
              </a:ext>
            </a:extLst>
          </p:cNvPr>
          <p:cNvSpPr txBox="1"/>
          <p:nvPr/>
        </p:nvSpPr>
        <p:spPr>
          <a:xfrm>
            <a:off x="3870036" y="3522336"/>
            <a:ext cx="28696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Install and configure adapter IAW Requirements list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EA64017-5C01-4156-95B0-5F76E187AC55}"/>
              </a:ext>
            </a:extLst>
          </p:cNvPr>
          <p:cNvCxnSpPr/>
          <p:nvPr/>
        </p:nvCxnSpPr>
        <p:spPr>
          <a:xfrm>
            <a:off x="3362036" y="4313382"/>
            <a:ext cx="3694545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0384D5E8-B386-4CD4-8D4F-E31F0E2078C6}"/>
              </a:ext>
            </a:extLst>
          </p:cNvPr>
          <p:cNvSpPr txBox="1"/>
          <p:nvPr/>
        </p:nvSpPr>
        <p:spPr>
          <a:xfrm>
            <a:off x="3362036" y="4086366"/>
            <a:ext cx="13789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Can you hear me now?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3ACF9E6-73D8-41C9-BE88-16C0FB788559}"/>
              </a:ext>
            </a:extLst>
          </p:cNvPr>
          <p:cNvCxnSpPr/>
          <p:nvPr/>
        </p:nvCxnSpPr>
        <p:spPr>
          <a:xfrm>
            <a:off x="7204365" y="4488760"/>
            <a:ext cx="3694545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04B3E9D3-DAEF-4928-9CBA-A6CE2E8EEA31}"/>
              </a:ext>
            </a:extLst>
          </p:cNvPr>
          <p:cNvSpPr txBox="1"/>
          <p:nvPr/>
        </p:nvSpPr>
        <p:spPr>
          <a:xfrm>
            <a:off x="7182969" y="4242539"/>
            <a:ext cx="21034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Are we meeting your requirements? 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58FD4BC-A9DD-4809-9B51-0CC3AA0D1D10}"/>
              </a:ext>
            </a:extLst>
          </p:cNvPr>
          <p:cNvCxnSpPr>
            <a:cxnSpLocks/>
          </p:cNvCxnSpPr>
          <p:nvPr/>
        </p:nvCxnSpPr>
        <p:spPr>
          <a:xfrm flipH="1">
            <a:off x="7232073" y="4792102"/>
            <a:ext cx="3666837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2AB1C668-7447-45BD-9C57-796311FCBEDA}"/>
              </a:ext>
            </a:extLst>
          </p:cNvPr>
          <p:cNvSpPr txBox="1"/>
          <p:nvPr/>
        </p:nvSpPr>
        <p:spPr>
          <a:xfrm>
            <a:off x="7167896" y="4567391"/>
            <a:ext cx="16738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Yes, configuration is working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55BEE5B-33E8-4B42-A41B-698B166AE344}"/>
              </a:ext>
            </a:extLst>
          </p:cNvPr>
          <p:cNvCxnSpPr>
            <a:cxnSpLocks/>
          </p:cNvCxnSpPr>
          <p:nvPr/>
        </p:nvCxnSpPr>
        <p:spPr>
          <a:xfrm flipH="1">
            <a:off x="3348181" y="4974513"/>
            <a:ext cx="3666837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640DB689-5BE1-456C-BFDB-90595599A938}"/>
              </a:ext>
            </a:extLst>
          </p:cNvPr>
          <p:cNvSpPr txBox="1"/>
          <p:nvPr/>
        </p:nvSpPr>
        <p:spPr>
          <a:xfrm>
            <a:off x="3297860" y="4703620"/>
            <a:ext cx="10679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10-4 good buddy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0364C7E3-EC78-40C0-BECF-FC361AA4DEDC}"/>
              </a:ext>
            </a:extLst>
          </p:cNvPr>
          <p:cNvCxnSpPr>
            <a:cxnSpLocks/>
          </p:cNvCxnSpPr>
          <p:nvPr/>
        </p:nvCxnSpPr>
        <p:spPr>
          <a:xfrm flipH="1">
            <a:off x="3357419" y="5436461"/>
            <a:ext cx="7583055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1E87FD62-0260-4677-BEA8-CA2BEB3790B7}"/>
              </a:ext>
            </a:extLst>
          </p:cNvPr>
          <p:cNvSpPr txBox="1"/>
          <p:nvPr/>
        </p:nvSpPr>
        <p:spPr>
          <a:xfrm>
            <a:off x="7165730" y="5211750"/>
            <a:ext cx="36668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Error, some additional configuration needed (wrong adapter, etc.)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7E27A50-FDF0-474D-ABCA-34A0AC1B527E}"/>
              </a:ext>
            </a:extLst>
          </p:cNvPr>
          <p:cNvSpPr txBox="1"/>
          <p:nvPr/>
        </p:nvSpPr>
        <p:spPr>
          <a:xfrm>
            <a:off x="827163" y="6072124"/>
            <a:ext cx="1926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US" dirty="0"/>
              <a:t>Restart Discovery Phase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888872C-1570-460C-8DD5-AB25A3571123}"/>
              </a:ext>
            </a:extLst>
          </p:cNvPr>
          <p:cNvSpPr txBox="1"/>
          <p:nvPr/>
        </p:nvSpPr>
        <p:spPr>
          <a:xfrm>
            <a:off x="844920" y="5205611"/>
            <a:ext cx="1724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Alternate response</a:t>
            </a:r>
          </a:p>
        </p:txBody>
      </p:sp>
      <p:sp>
        <p:nvSpPr>
          <p:cNvPr id="48" name="Arc 47">
            <a:extLst>
              <a:ext uri="{FF2B5EF4-FFF2-40B4-BE49-F238E27FC236}">
                <a16:creationId xmlns:a16="http://schemas.microsoft.com/office/drawing/2014/main" id="{A25BF9A7-E893-4730-A555-7B3E8616CA88}"/>
              </a:ext>
            </a:extLst>
          </p:cNvPr>
          <p:cNvSpPr/>
          <p:nvPr/>
        </p:nvSpPr>
        <p:spPr>
          <a:xfrm>
            <a:off x="2960774" y="5573296"/>
            <a:ext cx="840011" cy="261660"/>
          </a:xfrm>
          <a:prstGeom prst="arc">
            <a:avLst>
              <a:gd name="adj1" fmla="val 16200000"/>
              <a:gd name="adj2" fmla="val 6543387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DB6881B-A827-4A73-A407-3958DE2F2170}"/>
              </a:ext>
            </a:extLst>
          </p:cNvPr>
          <p:cNvSpPr txBox="1"/>
          <p:nvPr/>
        </p:nvSpPr>
        <p:spPr>
          <a:xfrm>
            <a:off x="3817432" y="5570383"/>
            <a:ext cx="23920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Find another adapter from another source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64842855-B863-4DB8-8AFA-CFA97308C8A4}"/>
              </a:ext>
            </a:extLst>
          </p:cNvPr>
          <p:cNvCxnSpPr>
            <a:cxnSpLocks/>
          </p:cNvCxnSpPr>
          <p:nvPr/>
        </p:nvCxnSpPr>
        <p:spPr>
          <a:xfrm flipH="1">
            <a:off x="2744957" y="6226012"/>
            <a:ext cx="423114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204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94CBBF4-FE3C-46BF-8186-DA41D5412A4F}"/>
              </a:ext>
            </a:extLst>
          </p:cNvPr>
          <p:cNvSpPr/>
          <p:nvPr/>
        </p:nvSpPr>
        <p:spPr>
          <a:xfrm>
            <a:off x="3084946" y="1607127"/>
            <a:ext cx="166255" cy="4876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BFC261-A909-46DC-B562-E351C27681E8}"/>
              </a:ext>
            </a:extLst>
          </p:cNvPr>
          <p:cNvSpPr/>
          <p:nvPr/>
        </p:nvSpPr>
        <p:spPr>
          <a:xfrm>
            <a:off x="10991273" y="1607127"/>
            <a:ext cx="166255" cy="4876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9E8119-3503-46B7-9FFB-B35C1C9108A1}"/>
              </a:ext>
            </a:extLst>
          </p:cNvPr>
          <p:cNvSpPr txBox="1"/>
          <p:nvPr/>
        </p:nvSpPr>
        <p:spPr>
          <a:xfrm>
            <a:off x="269926" y="221183"/>
            <a:ext cx="4202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Exchange Phase - Consumer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C723DFB-901A-4B49-B73C-A3133EDD0B80}"/>
              </a:ext>
            </a:extLst>
          </p:cNvPr>
          <p:cNvSpPr/>
          <p:nvPr/>
        </p:nvSpPr>
        <p:spPr>
          <a:xfrm>
            <a:off x="2549236" y="812063"/>
            <a:ext cx="1237673" cy="43410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Consumer Appl Layer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C1AD2AD-D936-4AE1-87FB-291E07CFBEE7}"/>
              </a:ext>
            </a:extLst>
          </p:cNvPr>
          <p:cNvSpPr/>
          <p:nvPr/>
        </p:nvSpPr>
        <p:spPr>
          <a:xfrm>
            <a:off x="6502400" y="812064"/>
            <a:ext cx="1237673" cy="43410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OAIS-IF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1E1F07A-9B82-48D2-9CC4-8E81053EB1E1}"/>
              </a:ext>
            </a:extLst>
          </p:cNvPr>
          <p:cNvSpPr/>
          <p:nvPr/>
        </p:nvSpPr>
        <p:spPr>
          <a:xfrm>
            <a:off x="10455563" y="812064"/>
            <a:ext cx="1237673" cy="43410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OAIS-IF Archive X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B5F4CC1-4BF2-48FA-B951-6E6269B6D14D}"/>
              </a:ext>
            </a:extLst>
          </p:cNvPr>
          <p:cNvCxnSpPr>
            <a:stCxn id="10" idx="2"/>
          </p:cNvCxnSpPr>
          <p:nvPr/>
        </p:nvCxnSpPr>
        <p:spPr>
          <a:xfrm flipH="1">
            <a:off x="7121236" y="1246173"/>
            <a:ext cx="1" cy="5237754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4A7BB62-8AAF-48AE-9C9D-94AF5811480A}"/>
              </a:ext>
            </a:extLst>
          </p:cNvPr>
          <p:cNvCxnSpPr/>
          <p:nvPr/>
        </p:nvCxnSpPr>
        <p:spPr>
          <a:xfrm flipH="1">
            <a:off x="3168071" y="1246172"/>
            <a:ext cx="1" cy="5237754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223F832-B50F-40D9-A6FB-7B392AB49898}"/>
              </a:ext>
            </a:extLst>
          </p:cNvPr>
          <p:cNvCxnSpPr/>
          <p:nvPr/>
        </p:nvCxnSpPr>
        <p:spPr>
          <a:xfrm flipH="1">
            <a:off x="11074398" y="1246172"/>
            <a:ext cx="1" cy="5237754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8AA55BE-285D-4875-80DD-03F36BA7DB49}"/>
              </a:ext>
            </a:extLst>
          </p:cNvPr>
          <p:cNvCxnSpPr>
            <a:cxnSpLocks/>
          </p:cNvCxnSpPr>
          <p:nvPr/>
        </p:nvCxnSpPr>
        <p:spPr>
          <a:xfrm>
            <a:off x="3370010" y="4306475"/>
            <a:ext cx="7508593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44B27AA-1D08-4218-A505-9A8C2D507E6C}"/>
              </a:ext>
            </a:extLst>
          </p:cNvPr>
          <p:cNvSpPr txBox="1"/>
          <p:nvPr/>
        </p:nvSpPr>
        <p:spPr>
          <a:xfrm>
            <a:off x="3429575" y="4060254"/>
            <a:ext cx="33057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Request </a:t>
            </a:r>
            <a:r>
              <a:rPr lang="en-US" sz="1000" dirty="0" err="1"/>
              <a:t>RepInfo</a:t>
            </a:r>
            <a:r>
              <a:rPr lang="en-US" sz="1000" dirty="0"/>
              <a:t> for Data Object C, Provenance and Context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5325BD6-6F17-4FCA-AF37-B5A05CC448EB}"/>
              </a:ext>
            </a:extLst>
          </p:cNvPr>
          <p:cNvCxnSpPr>
            <a:cxnSpLocks/>
          </p:cNvCxnSpPr>
          <p:nvPr/>
        </p:nvCxnSpPr>
        <p:spPr>
          <a:xfrm>
            <a:off x="3407741" y="2170546"/>
            <a:ext cx="7491169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D9A4700-5D75-4672-AA27-7F82BE15781C}"/>
              </a:ext>
            </a:extLst>
          </p:cNvPr>
          <p:cNvSpPr txBox="1"/>
          <p:nvPr/>
        </p:nvSpPr>
        <p:spPr>
          <a:xfrm>
            <a:off x="3362609" y="2230918"/>
            <a:ext cx="29338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Data Objects list, including most popular A, B and C.  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F4E2933-CFE0-4B0F-97D4-9B5E04FEBC37}"/>
              </a:ext>
            </a:extLst>
          </p:cNvPr>
          <p:cNvCxnSpPr>
            <a:cxnSpLocks/>
          </p:cNvCxnSpPr>
          <p:nvPr/>
        </p:nvCxnSpPr>
        <p:spPr>
          <a:xfrm flipH="1">
            <a:off x="3422174" y="2466109"/>
            <a:ext cx="7449029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rc 36">
            <a:extLst>
              <a:ext uri="{FF2B5EF4-FFF2-40B4-BE49-F238E27FC236}">
                <a16:creationId xmlns:a16="http://schemas.microsoft.com/office/drawing/2014/main" id="{CA7C96E4-8AC2-40B9-BFAB-53D9B8D9C656}"/>
              </a:ext>
            </a:extLst>
          </p:cNvPr>
          <p:cNvSpPr/>
          <p:nvPr/>
        </p:nvSpPr>
        <p:spPr>
          <a:xfrm>
            <a:off x="2991809" y="2654510"/>
            <a:ext cx="840011" cy="261660"/>
          </a:xfrm>
          <a:prstGeom prst="arc">
            <a:avLst>
              <a:gd name="adj1" fmla="val 16200000"/>
              <a:gd name="adj2" fmla="val 6543387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FAC8847-119D-48E0-AFDA-393B44EDE87F}"/>
              </a:ext>
            </a:extLst>
          </p:cNvPr>
          <p:cNvSpPr txBox="1"/>
          <p:nvPr/>
        </p:nvSpPr>
        <p:spPr>
          <a:xfrm>
            <a:off x="3788314" y="2649590"/>
            <a:ext cx="20714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Select desired Data Objects from list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EA64017-5C01-4156-95B0-5F76E187AC55}"/>
              </a:ext>
            </a:extLst>
          </p:cNvPr>
          <p:cNvCxnSpPr>
            <a:cxnSpLocks/>
          </p:cNvCxnSpPr>
          <p:nvPr/>
        </p:nvCxnSpPr>
        <p:spPr>
          <a:xfrm>
            <a:off x="3397884" y="3226409"/>
            <a:ext cx="7501026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0384D5E8-B386-4CD4-8D4F-E31F0E2078C6}"/>
              </a:ext>
            </a:extLst>
          </p:cNvPr>
          <p:cNvSpPr txBox="1"/>
          <p:nvPr/>
        </p:nvSpPr>
        <p:spPr>
          <a:xfrm>
            <a:off x="3397884" y="2999393"/>
            <a:ext cx="32784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Request Data Objects B and C (without representation info)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0364C7E3-EC78-40C0-BECF-FC361AA4DEDC}"/>
              </a:ext>
            </a:extLst>
          </p:cNvPr>
          <p:cNvCxnSpPr>
            <a:cxnSpLocks/>
          </p:cNvCxnSpPr>
          <p:nvPr/>
        </p:nvCxnSpPr>
        <p:spPr>
          <a:xfrm flipH="1">
            <a:off x="3362609" y="4616028"/>
            <a:ext cx="7470283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17E27A50-FDF0-474D-ABCA-34A0AC1B527E}"/>
              </a:ext>
            </a:extLst>
          </p:cNvPr>
          <p:cNvSpPr txBox="1"/>
          <p:nvPr/>
        </p:nvSpPr>
        <p:spPr>
          <a:xfrm>
            <a:off x="3399240" y="4352638"/>
            <a:ext cx="32768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Provide </a:t>
            </a:r>
            <a:r>
              <a:rPr lang="en-US" sz="1000" dirty="0" err="1"/>
              <a:t>RepInfo</a:t>
            </a:r>
            <a:r>
              <a:rPr lang="en-US" sz="1000" dirty="0"/>
              <a:t> for Data Object C, Provenance and Context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32E945CE-246F-48D3-BF41-B579EE31DBB3}"/>
              </a:ext>
            </a:extLst>
          </p:cNvPr>
          <p:cNvCxnSpPr>
            <a:cxnSpLocks/>
          </p:cNvCxnSpPr>
          <p:nvPr/>
        </p:nvCxnSpPr>
        <p:spPr>
          <a:xfrm flipH="1">
            <a:off x="3407741" y="3511981"/>
            <a:ext cx="7455079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Arc 52">
            <a:extLst>
              <a:ext uri="{FF2B5EF4-FFF2-40B4-BE49-F238E27FC236}">
                <a16:creationId xmlns:a16="http://schemas.microsoft.com/office/drawing/2014/main" id="{C1B5BD6E-0AD0-48D4-B3EB-EEBDC44656DB}"/>
              </a:ext>
            </a:extLst>
          </p:cNvPr>
          <p:cNvSpPr/>
          <p:nvPr/>
        </p:nvSpPr>
        <p:spPr>
          <a:xfrm>
            <a:off x="2999210" y="3690207"/>
            <a:ext cx="840011" cy="261660"/>
          </a:xfrm>
          <a:prstGeom prst="arc">
            <a:avLst>
              <a:gd name="adj1" fmla="val 16200000"/>
              <a:gd name="adj2" fmla="val 6543387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F6D5A18-A173-4F82-A504-74F7A8F92EE2}"/>
              </a:ext>
            </a:extLst>
          </p:cNvPr>
          <p:cNvSpPr txBox="1"/>
          <p:nvPr/>
        </p:nvSpPr>
        <p:spPr>
          <a:xfrm>
            <a:off x="3795715" y="3685287"/>
            <a:ext cx="16979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Process Data Objects B and C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2A4D517-0474-4F11-92F8-99CED7002758}"/>
              </a:ext>
            </a:extLst>
          </p:cNvPr>
          <p:cNvSpPr txBox="1"/>
          <p:nvPr/>
        </p:nvSpPr>
        <p:spPr>
          <a:xfrm>
            <a:off x="272444" y="3671434"/>
            <a:ext cx="2775119" cy="5119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000" dirty="0"/>
              <a:t>Data Object B was a JPG that the user understood just fine, but he didn’t understand content of C. 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DAF0F54-70DF-4163-A505-0CCF9FB515E5}"/>
              </a:ext>
            </a:extLst>
          </p:cNvPr>
          <p:cNvSpPr txBox="1"/>
          <p:nvPr/>
        </p:nvSpPr>
        <p:spPr>
          <a:xfrm>
            <a:off x="3389744" y="1935755"/>
            <a:ext cx="15905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Request list of data objects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2FEE5C7-A31D-4532-97EE-8AF48C4B6657}"/>
              </a:ext>
            </a:extLst>
          </p:cNvPr>
          <p:cNvSpPr txBox="1"/>
          <p:nvPr/>
        </p:nvSpPr>
        <p:spPr>
          <a:xfrm>
            <a:off x="228882" y="906411"/>
            <a:ext cx="2119752" cy="5119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000" dirty="0"/>
              <a:t>Notes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45C53B3-079B-4CD5-8C21-BCB48E14B7D2}"/>
              </a:ext>
            </a:extLst>
          </p:cNvPr>
          <p:cNvSpPr txBox="1"/>
          <p:nvPr/>
        </p:nvSpPr>
        <p:spPr>
          <a:xfrm>
            <a:off x="3405188" y="3274437"/>
            <a:ext cx="16979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Provide Data Objects B and C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91A33CCC-73FA-49EE-BFFC-B2D2B6469DAA}"/>
              </a:ext>
            </a:extLst>
          </p:cNvPr>
          <p:cNvCxnSpPr>
            <a:cxnSpLocks/>
          </p:cNvCxnSpPr>
          <p:nvPr/>
        </p:nvCxnSpPr>
        <p:spPr>
          <a:xfrm>
            <a:off x="3380606" y="5416543"/>
            <a:ext cx="7491169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8FFC0BD5-A916-460A-BF70-E34F38AD856A}"/>
              </a:ext>
            </a:extLst>
          </p:cNvPr>
          <p:cNvSpPr txBox="1"/>
          <p:nvPr/>
        </p:nvSpPr>
        <p:spPr>
          <a:xfrm>
            <a:off x="3335474" y="5476915"/>
            <a:ext cx="24897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Call human Tech Support at 1-555-555-5555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1C5BE901-97D0-4686-A4B8-155AF4B388E3}"/>
              </a:ext>
            </a:extLst>
          </p:cNvPr>
          <p:cNvCxnSpPr>
            <a:cxnSpLocks/>
          </p:cNvCxnSpPr>
          <p:nvPr/>
        </p:nvCxnSpPr>
        <p:spPr>
          <a:xfrm flipH="1">
            <a:off x="3395039" y="5712106"/>
            <a:ext cx="7449029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92BC7D9A-8BEF-4601-9AA4-62BE18D9D3AC}"/>
              </a:ext>
            </a:extLst>
          </p:cNvPr>
          <p:cNvSpPr txBox="1"/>
          <p:nvPr/>
        </p:nvSpPr>
        <p:spPr>
          <a:xfrm>
            <a:off x="3362609" y="5181752"/>
            <a:ext cx="40174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Error:  Provided Provenance did not comply with expected OAIS-IF format</a:t>
            </a:r>
          </a:p>
        </p:txBody>
      </p:sp>
      <p:sp>
        <p:nvSpPr>
          <p:cNvPr id="63" name="Arc 62">
            <a:extLst>
              <a:ext uri="{FF2B5EF4-FFF2-40B4-BE49-F238E27FC236}">
                <a16:creationId xmlns:a16="http://schemas.microsoft.com/office/drawing/2014/main" id="{D60CBA4F-8335-4A61-821F-D8BE1BC4B80C}"/>
              </a:ext>
            </a:extLst>
          </p:cNvPr>
          <p:cNvSpPr/>
          <p:nvPr/>
        </p:nvSpPr>
        <p:spPr>
          <a:xfrm>
            <a:off x="2977878" y="4801641"/>
            <a:ext cx="840011" cy="261660"/>
          </a:xfrm>
          <a:prstGeom prst="arc">
            <a:avLst>
              <a:gd name="adj1" fmla="val 16200000"/>
              <a:gd name="adj2" fmla="val 6543387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EE81796-BD9E-4C8F-A3A1-5F3B5D885BFF}"/>
              </a:ext>
            </a:extLst>
          </p:cNvPr>
          <p:cNvSpPr txBox="1"/>
          <p:nvPr/>
        </p:nvSpPr>
        <p:spPr>
          <a:xfrm>
            <a:off x="3774383" y="4796721"/>
            <a:ext cx="19383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Process </a:t>
            </a:r>
            <a:r>
              <a:rPr lang="en-US" sz="1000" dirty="0" err="1"/>
              <a:t>RepInfo</a:t>
            </a:r>
            <a:r>
              <a:rPr lang="en-US" sz="1000" dirty="0"/>
              <a:t> for Data Object C</a:t>
            </a:r>
          </a:p>
        </p:txBody>
      </p:sp>
    </p:spTree>
    <p:extLst>
      <p:ext uri="{BB962C8B-B14F-4D97-AF65-F5344CB8AC3E}">
        <p14:creationId xmlns:p14="http://schemas.microsoft.com/office/powerpoint/2010/main" val="2865440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94CBBF4-FE3C-46BF-8186-DA41D5412A4F}"/>
              </a:ext>
            </a:extLst>
          </p:cNvPr>
          <p:cNvSpPr/>
          <p:nvPr/>
        </p:nvSpPr>
        <p:spPr>
          <a:xfrm>
            <a:off x="3084946" y="1607127"/>
            <a:ext cx="166255" cy="4876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BFC261-A909-46DC-B562-E351C27681E8}"/>
              </a:ext>
            </a:extLst>
          </p:cNvPr>
          <p:cNvSpPr/>
          <p:nvPr/>
        </p:nvSpPr>
        <p:spPr>
          <a:xfrm>
            <a:off x="10991273" y="1607127"/>
            <a:ext cx="166255" cy="4876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9E8119-3503-46B7-9FFB-B35C1C9108A1}"/>
              </a:ext>
            </a:extLst>
          </p:cNvPr>
          <p:cNvSpPr txBox="1"/>
          <p:nvPr/>
        </p:nvSpPr>
        <p:spPr>
          <a:xfrm>
            <a:off x="269926" y="221183"/>
            <a:ext cx="4202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Exchange Phase - Provider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C723DFB-901A-4B49-B73C-A3133EDD0B80}"/>
              </a:ext>
            </a:extLst>
          </p:cNvPr>
          <p:cNvSpPr/>
          <p:nvPr/>
        </p:nvSpPr>
        <p:spPr>
          <a:xfrm>
            <a:off x="2549236" y="812063"/>
            <a:ext cx="1237673" cy="43410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Provider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Appl Layer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C1AD2AD-D936-4AE1-87FB-291E07CFBEE7}"/>
              </a:ext>
            </a:extLst>
          </p:cNvPr>
          <p:cNvSpPr/>
          <p:nvPr/>
        </p:nvSpPr>
        <p:spPr>
          <a:xfrm>
            <a:off x="6502400" y="812064"/>
            <a:ext cx="1237673" cy="43410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OAIS-IF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1E1F07A-9B82-48D2-9CC4-8E81053EB1E1}"/>
              </a:ext>
            </a:extLst>
          </p:cNvPr>
          <p:cNvSpPr/>
          <p:nvPr/>
        </p:nvSpPr>
        <p:spPr>
          <a:xfrm>
            <a:off x="10455563" y="812064"/>
            <a:ext cx="1237673" cy="43410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OAIS-IF Archive X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B5F4CC1-4BF2-48FA-B951-6E6269B6D14D}"/>
              </a:ext>
            </a:extLst>
          </p:cNvPr>
          <p:cNvCxnSpPr>
            <a:stCxn id="10" idx="2"/>
          </p:cNvCxnSpPr>
          <p:nvPr/>
        </p:nvCxnSpPr>
        <p:spPr>
          <a:xfrm flipH="1">
            <a:off x="7121236" y="1246173"/>
            <a:ext cx="1" cy="5237754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4A7BB62-8AAF-48AE-9C9D-94AF5811480A}"/>
              </a:ext>
            </a:extLst>
          </p:cNvPr>
          <p:cNvCxnSpPr/>
          <p:nvPr/>
        </p:nvCxnSpPr>
        <p:spPr>
          <a:xfrm flipH="1">
            <a:off x="3168071" y="1246172"/>
            <a:ext cx="1" cy="5237754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223F832-B50F-40D9-A6FB-7B392AB49898}"/>
              </a:ext>
            </a:extLst>
          </p:cNvPr>
          <p:cNvCxnSpPr/>
          <p:nvPr/>
        </p:nvCxnSpPr>
        <p:spPr>
          <a:xfrm flipH="1">
            <a:off x="11074398" y="1246172"/>
            <a:ext cx="1" cy="5237754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8AA55BE-285D-4875-80DD-03F36BA7DB49}"/>
              </a:ext>
            </a:extLst>
          </p:cNvPr>
          <p:cNvCxnSpPr>
            <a:cxnSpLocks/>
          </p:cNvCxnSpPr>
          <p:nvPr/>
        </p:nvCxnSpPr>
        <p:spPr>
          <a:xfrm>
            <a:off x="3370010" y="4306475"/>
            <a:ext cx="7508593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44B27AA-1D08-4218-A505-9A8C2D507E6C}"/>
              </a:ext>
            </a:extLst>
          </p:cNvPr>
          <p:cNvSpPr txBox="1"/>
          <p:nvPr/>
        </p:nvSpPr>
        <p:spPr>
          <a:xfrm>
            <a:off x="3429575" y="4060254"/>
            <a:ext cx="23086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Provide additional </a:t>
            </a:r>
            <a:r>
              <a:rPr lang="en-US" sz="1000" dirty="0" err="1"/>
              <a:t>RepInfo</a:t>
            </a:r>
            <a:r>
              <a:rPr lang="en-US" sz="1000" dirty="0"/>
              <a:t> for data set X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5325BD6-6F17-4FCA-AF37-B5A05CC448EB}"/>
              </a:ext>
            </a:extLst>
          </p:cNvPr>
          <p:cNvCxnSpPr>
            <a:cxnSpLocks/>
          </p:cNvCxnSpPr>
          <p:nvPr/>
        </p:nvCxnSpPr>
        <p:spPr>
          <a:xfrm>
            <a:off x="3407741" y="2170546"/>
            <a:ext cx="7491169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D9A4700-5D75-4672-AA27-7F82BE15781C}"/>
              </a:ext>
            </a:extLst>
          </p:cNvPr>
          <p:cNvSpPr txBox="1"/>
          <p:nvPr/>
        </p:nvSpPr>
        <p:spPr>
          <a:xfrm>
            <a:off x="3362609" y="2230918"/>
            <a:ext cx="26019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OK to send data set X within the next 24 hours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F4E2933-CFE0-4B0F-97D4-9B5E04FEBC37}"/>
              </a:ext>
            </a:extLst>
          </p:cNvPr>
          <p:cNvCxnSpPr>
            <a:cxnSpLocks/>
          </p:cNvCxnSpPr>
          <p:nvPr/>
        </p:nvCxnSpPr>
        <p:spPr>
          <a:xfrm flipH="1">
            <a:off x="3422174" y="2466109"/>
            <a:ext cx="7449029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rc 36">
            <a:extLst>
              <a:ext uri="{FF2B5EF4-FFF2-40B4-BE49-F238E27FC236}">
                <a16:creationId xmlns:a16="http://schemas.microsoft.com/office/drawing/2014/main" id="{CA7C96E4-8AC2-40B9-BFAB-53D9B8D9C656}"/>
              </a:ext>
            </a:extLst>
          </p:cNvPr>
          <p:cNvSpPr/>
          <p:nvPr/>
        </p:nvSpPr>
        <p:spPr>
          <a:xfrm>
            <a:off x="2991809" y="2654510"/>
            <a:ext cx="840011" cy="261660"/>
          </a:xfrm>
          <a:prstGeom prst="arc">
            <a:avLst>
              <a:gd name="adj1" fmla="val 16200000"/>
              <a:gd name="adj2" fmla="val 6543387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FAC8847-119D-48E0-AFDA-393B44EDE87F}"/>
              </a:ext>
            </a:extLst>
          </p:cNvPr>
          <p:cNvSpPr txBox="1"/>
          <p:nvPr/>
        </p:nvSpPr>
        <p:spPr>
          <a:xfrm>
            <a:off x="3788314" y="2649590"/>
            <a:ext cx="18533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Format and configure data set X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EA64017-5C01-4156-95B0-5F76E187AC55}"/>
              </a:ext>
            </a:extLst>
          </p:cNvPr>
          <p:cNvCxnSpPr>
            <a:cxnSpLocks/>
          </p:cNvCxnSpPr>
          <p:nvPr/>
        </p:nvCxnSpPr>
        <p:spPr>
          <a:xfrm>
            <a:off x="3397884" y="3226409"/>
            <a:ext cx="7501026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0384D5E8-B386-4CD4-8D4F-E31F0E2078C6}"/>
              </a:ext>
            </a:extLst>
          </p:cNvPr>
          <p:cNvSpPr txBox="1"/>
          <p:nvPr/>
        </p:nvSpPr>
        <p:spPr>
          <a:xfrm>
            <a:off x="3397884" y="2999393"/>
            <a:ext cx="21291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Provide Data Set X with basic </a:t>
            </a:r>
            <a:r>
              <a:rPr lang="en-US" sz="1000" dirty="0" err="1"/>
              <a:t>RepInfo</a:t>
            </a:r>
            <a:endParaRPr lang="en-US" sz="1000" dirty="0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0364C7E3-EC78-40C0-BECF-FC361AA4DEDC}"/>
              </a:ext>
            </a:extLst>
          </p:cNvPr>
          <p:cNvCxnSpPr>
            <a:cxnSpLocks/>
          </p:cNvCxnSpPr>
          <p:nvPr/>
        </p:nvCxnSpPr>
        <p:spPr>
          <a:xfrm flipH="1">
            <a:off x="3362609" y="4616028"/>
            <a:ext cx="7470283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17E27A50-FDF0-474D-ABCA-34A0AC1B527E}"/>
              </a:ext>
            </a:extLst>
          </p:cNvPr>
          <p:cNvSpPr txBox="1"/>
          <p:nvPr/>
        </p:nvSpPr>
        <p:spPr>
          <a:xfrm>
            <a:off x="3399240" y="4352638"/>
            <a:ext cx="3304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Data set X confirmed complete, meeting OAIS requirements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32E945CE-246F-48D3-BF41-B579EE31DBB3}"/>
              </a:ext>
            </a:extLst>
          </p:cNvPr>
          <p:cNvCxnSpPr>
            <a:cxnSpLocks/>
          </p:cNvCxnSpPr>
          <p:nvPr/>
        </p:nvCxnSpPr>
        <p:spPr>
          <a:xfrm flipH="1">
            <a:off x="3407741" y="3511981"/>
            <a:ext cx="7455079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Arc 52">
            <a:extLst>
              <a:ext uri="{FF2B5EF4-FFF2-40B4-BE49-F238E27FC236}">
                <a16:creationId xmlns:a16="http://schemas.microsoft.com/office/drawing/2014/main" id="{C1B5BD6E-0AD0-48D4-B3EB-EEBDC44656DB}"/>
              </a:ext>
            </a:extLst>
          </p:cNvPr>
          <p:cNvSpPr/>
          <p:nvPr/>
        </p:nvSpPr>
        <p:spPr>
          <a:xfrm>
            <a:off x="2999210" y="3690207"/>
            <a:ext cx="840011" cy="261660"/>
          </a:xfrm>
          <a:prstGeom prst="arc">
            <a:avLst>
              <a:gd name="adj1" fmla="val 16200000"/>
              <a:gd name="adj2" fmla="val 6543387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F6D5A18-A173-4F82-A504-74F7A8F92EE2}"/>
              </a:ext>
            </a:extLst>
          </p:cNvPr>
          <p:cNvSpPr txBox="1"/>
          <p:nvPr/>
        </p:nvSpPr>
        <p:spPr>
          <a:xfrm>
            <a:off x="3795715" y="3685287"/>
            <a:ext cx="26019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Research/Develop more </a:t>
            </a:r>
            <a:r>
              <a:rPr lang="en-US" sz="1000" dirty="0" err="1"/>
              <a:t>RepInfo</a:t>
            </a:r>
            <a:r>
              <a:rPr lang="en-US" sz="1000" dirty="0"/>
              <a:t> for data set X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2A4D517-0474-4F11-92F8-99CED7002758}"/>
              </a:ext>
            </a:extLst>
          </p:cNvPr>
          <p:cNvSpPr txBox="1"/>
          <p:nvPr/>
        </p:nvSpPr>
        <p:spPr>
          <a:xfrm>
            <a:off x="216690" y="2059357"/>
            <a:ext cx="2775119" cy="5119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000" dirty="0"/>
              <a:t>Assumes discover phase gave provider all needed info on how to provide properly formatted inputs. 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DAF0F54-70DF-4163-A505-0CCF9FB515E5}"/>
              </a:ext>
            </a:extLst>
          </p:cNvPr>
          <p:cNvSpPr txBox="1"/>
          <p:nvPr/>
        </p:nvSpPr>
        <p:spPr>
          <a:xfrm>
            <a:off x="3389744" y="1935755"/>
            <a:ext cx="18758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I’d like to send data set X – OK?  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2FEE5C7-A31D-4532-97EE-8AF48C4B6657}"/>
              </a:ext>
            </a:extLst>
          </p:cNvPr>
          <p:cNvSpPr txBox="1"/>
          <p:nvPr/>
        </p:nvSpPr>
        <p:spPr>
          <a:xfrm>
            <a:off x="228882" y="906411"/>
            <a:ext cx="2119752" cy="5119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000" dirty="0"/>
              <a:t>Notes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45C53B3-079B-4CD5-8C21-BCB48E14B7D2}"/>
              </a:ext>
            </a:extLst>
          </p:cNvPr>
          <p:cNvSpPr txBox="1"/>
          <p:nvPr/>
        </p:nvSpPr>
        <p:spPr>
          <a:xfrm>
            <a:off x="3405188" y="3274437"/>
            <a:ext cx="39180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Received Data Set X but need more </a:t>
            </a:r>
            <a:r>
              <a:rPr lang="en-US" sz="1000" dirty="0" err="1"/>
              <a:t>RepInfo</a:t>
            </a:r>
            <a:r>
              <a:rPr lang="en-US" sz="1000" dirty="0"/>
              <a:t> to meet OAIS requirements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91A33CCC-73FA-49EE-BFFC-B2D2B6469DAA}"/>
              </a:ext>
            </a:extLst>
          </p:cNvPr>
          <p:cNvCxnSpPr>
            <a:cxnSpLocks/>
          </p:cNvCxnSpPr>
          <p:nvPr/>
        </p:nvCxnSpPr>
        <p:spPr>
          <a:xfrm>
            <a:off x="3361561" y="4960695"/>
            <a:ext cx="7491169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8FFC0BD5-A916-460A-BF70-E34F38AD856A}"/>
              </a:ext>
            </a:extLst>
          </p:cNvPr>
          <p:cNvSpPr txBox="1"/>
          <p:nvPr/>
        </p:nvSpPr>
        <p:spPr>
          <a:xfrm>
            <a:off x="3316429" y="5021067"/>
            <a:ext cx="24128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Provide data set X and associated </a:t>
            </a:r>
            <a:r>
              <a:rPr lang="en-US" sz="1000" dirty="0" err="1"/>
              <a:t>RepInfo</a:t>
            </a:r>
            <a:endParaRPr lang="en-US" sz="1000" dirty="0"/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1C5BE901-97D0-4686-A4B8-155AF4B388E3}"/>
              </a:ext>
            </a:extLst>
          </p:cNvPr>
          <p:cNvCxnSpPr>
            <a:cxnSpLocks/>
          </p:cNvCxnSpPr>
          <p:nvPr/>
        </p:nvCxnSpPr>
        <p:spPr>
          <a:xfrm flipH="1">
            <a:off x="3375994" y="5256258"/>
            <a:ext cx="7449029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92BC7D9A-8BEF-4601-9AA4-62BE18D9D3AC}"/>
              </a:ext>
            </a:extLst>
          </p:cNvPr>
          <p:cNvSpPr txBox="1"/>
          <p:nvPr/>
        </p:nvSpPr>
        <p:spPr>
          <a:xfrm>
            <a:off x="3343564" y="4725904"/>
            <a:ext cx="33409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Consumer mode:  Request data set X and associated </a:t>
            </a:r>
            <a:r>
              <a:rPr lang="en-US" sz="1000" dirty="0" err="1"/>
              <a:t>RepInfo</a:t>
            </a:r>
            <a:endParaRPr lang="en-US" sz="10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24C2FC3-49F8-4369-8AE2-524C33EC2A12}"/>
              </a:ext>
            </a:extLst>
          </p:cNvPr>
          <p:cNvSpPr txBox="1"/>
          <p:nvPr/>
        </p:nvSpPr>
        <p:spPr>
          <a:xfrm>
            <a:off x="309827" y="4704730"/>
            <a:ext cx="2775119" cy="5119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000" dirty="0"/>
              <a:t>Provider requests a “test” to check that the OAIS archive is providing his data to a consumer in the way the provider intended.  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80E73F8-F234-49C1-87EB-809D9B561608}"/>
              </a:ext>
            </a:extLst>
          </p:cNvPr>
          <p:cNvCxnSpPr>
            <a:cxnSpLocks/>
          </p:cNvCxnSpPr>
          <p:nvPr/>
        </p:nvCxnSpPr>
        <p:spPr>
          <a:xfrm>
            <a:off x="3322223" y="5515257"/>
            <a:ext cx="7491169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39E1D972-6AEC-4C2C-A2C7-79359CF44E2C}"/>
              </a:ext>
            </a:extLst>
          </p:cNvPr>
          <p:cNvSpPr txBox="1"/>
          <p:nvPr/>
        </p:nvSpPr>
        <p:spPr>
          <a:xfrm>
            <a:off x="3277091" y="5575629"/>
            <a:ext cx="32143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Confirms data set X is online and accessible by consumers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245DA579-42C6-4F27-A6C3-4203EE74D786}"/>
              </a:ext>
            </a:extLst>
          </p:cNvPr>
          <p:cNvCxnSpPr>
            <a:cxnSpLocks/>
          </p:cNvCxnSpPr>
          <p:nvPr/>
        </p:nvCxnSpPr>
        <p:spPr>
          <a:xfrm flipH="1">
            <a:off x="3336656" y="5810820"/>
            <a:ext cx="7449029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B7C47558-6104-404A-823A-30D3A7FBD181}"/>
              </a:ext>
            </a:extLst>
          </p:cNvPr>
          <p:cNvSpPr txBox="1"/>
          <p:nvPr/>
        </p:nvSpPr>
        <p:spPr>
          <a:xfrm>
            <a:off x="3304226" y="5280466"/>
            <a:ext cx="2403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Confirms data set X is ready for consumers</a:t>
            </a:r>
          </a:p>
        </p:txBody>
      </p:sp>
    </p:spTree>
    <p:extLst>
      <p:ext uri="{BB962C8B-B14F-4D97-AF65-F5344CB8AC3E}">
        <p14:creationId xmlns:p14="http://schemas.microsoft.com/office/powerpoint/2010/main" val="1546105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>
            <a:lumMod val="40000"/>
            <a:lumOff val="60000"/>
          </a:schemeClr>
        </a:solidFill>
      </a:spPr>
      <a:bodyPr rtlCol="0" anchor="ctr"/>
      <a:lstStyle>
        <a:defPPr algn="ctr">
          <a:defRPr sz="14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headEnd type="none" w="med" len="med"/>
          <a:tailEnd type="arrow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403</Words>
  <Application>Microsoft Office PowerPoint</Application>
  <PresentationFormat>Widescreen</PresentationFormat>
  <Paragraphs>58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Kearney</dc:creator>
  <cp:lastModifiedBy>Mike Kearney</cp:lastModifiedBy>
  <cp:revision>8</cp:revision>
  <dcterms:created xsi:type="dcterms:W3CDTF">2021-06-08T15:02:40Z</dcterms:created>
  <dcterms:modified xsi:type="dcterms:W3CDTF">2021-06-08T16:02:34Z</dcterms:modified>
</cp:coreProperties>
</file>