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2804" r:id="rId3"/>
    <p:sldId id="764" r:id="rId4"/>
    <p:sldId id="2808" r:id="rId5"/>
    <p:sldId id="2803" r:id="rId6"/>
    <p:sldId id="2806" r:id="rId7"/>
    <p:sldId id="2799" r:id="rId8"/>
    <p:sldId id="280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DAD"/>
    <a:srgbClr val="FFFF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7" autoAdjust="0"/>
    <p:restoredTop sz="94660"/>
  </p:normalViewPr>
  <p:slideViewPr>
    <p:cSldViewPr snapToGrid="0">
      <p:cViewPr varScale="1">
        <p:scale>
          <a:sx n="86" d="100"/>
          <a:sy n="86" d="100"/>
        </p:scale>
        <p:origin x="88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C1A64-6A47-4295-A71E-0ED23AFD18AD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E1212-57FD-465D-8551-EA354D7529D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44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2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71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0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973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89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94" y="1081177"/>
            <a:ext cx="11145329" cy="53656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721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77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386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 userDrawn="1"/>
        </p:nvSpPr>
        <p:spPr bwMode="auto">
          <a:xfrm>
            <a:off x="649818" y="8382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800" dirty="0"/>
          </a:p>
        </p:txBody>
      </p:sp>
      <p:sp>
        <p:nvSpPr>
          <p:cNvPr id="1027" name="Rectangle 20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094" y="1081177"/>
            <a:ext cx="11145329" cy="51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04" tIns="39889" rIns="81204" bIns="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202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58400" y="65088"/>
            <a:ext cx="1879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017"/>
          <p:cNvSpPr>
            <a:spLocks noChangeArrowheads="1"/>
          </p:cNvSpPr>
          <p:nvPr userDrawn="1"/>
        </p:nvSpPr>
        <p:spPr bwMode="auto">
          <a:xfrm>
            <a:off x="0" y="6621463"/>
            <a:ext cx="14433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="1" dirty="0">
                <a:solidFill>
                  <a:srgbClr val="333399"/>
                </a:solidFill>
                <a:latin typeface="Arial" charset="0"/>
              </a:rPr>
              <a:t>MOIMS Fall 2020 - </a:t>
            </a:r>
            <a:fld id="{4B27B960-278A-49C9-9E15-90811B4C818C}" type="slidenum">
              <a:rPr lang="en-US" sz="1000" b="1" smtClean="0">
                <a:solidFill>
                  <a:srgbClr val="333399"/>
                </a:solidFill>
                <a:latin typeface="Arial" charset="0"/>
              </a:rPr>
              <a:t>‹#›</a:t>
            </a:fld>
            <a:endParaRPr lang="en-US" sz="1000" b="1" dirty="0">
              <a:solidFill>
                <a:srgbClr val="33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7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0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0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0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0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2740" y="2584091"/>
            <a:ext cx="59911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Data Archive Interoperability</a:t>
            </a:r>
          </a:p>
          <a:p>
            <a:r>
              <a:rPr lang="en-US" sz="2800" b="1" dirty="0"/>
              <a:t>DAI WG  Report to MOIMS</a:t>
            </a:r>
          </a:p>
          <a:p>
            <a:endParaRPr lang="en-US" sz="2800" dirty="0"/>
          </a:p>
          <a:p>
            <a:r>
              <a:rPr lang="en-US" sz="2800" dirty="0"/>
              <a:t>Virtual Meetings</a:t>
            </a:r>
          </a:p>
          <a:p>
            <a:r>
              <a:rPr lang="en-US" sz="2800" dirty="0"/>
              <a:t>Spring 2020 – Fall 2020</a:t>
            </a:r>
          </a:p>
          <a:p>
            <a:endParaRPr lang="en-US" sz="2800" dirty="0"/>
          </a:p>
          <a:p>
            <a:r>
              <a:rPr lang="en-US" sz="1400" dirty="0"/>
              <a:t>David Giaretta (WG Chair)</a:t>
            </a:r>
          </a:p>
          <a:p>
            <a:r>
              <a:rPr lang="en-US" sz="1400" dirty="0"/>
              <a:t>John Garrett    (WG Deputy Chair)</a:t>
            </a:r>
          </a:p>
        </p:txBody>
      </p:sp>
    </p:spTree>
    <p:extLst>
      <p:ext uri="{BB962C8B-B14F-4D97-AF65-F5344CB8AC3E}">
        <p14:creationId xmlns:p14="http://schemas.microsoft.com/office/powerpoint/2010/main" val="270537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DF0C-B761-43F6-92C1-85EBD645B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530576" cy="518992"/>
          </a:xfrm>
        </p:spPr>
        <p:txBody>
          <a:bodyPr/>
          <a:lstStyle/>
          <a:p>
            <a:r>
              <a:rPr lang="en-GB" dirty="0"/>
              <a:t>DAI WG Executive Summary 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C7216AB-69C3-4B1A-9098-033859E14C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244262"/>
              </p:ext>
            </p:extLst>
          </p:nvPr>
        </p:nvGraphicFramePr>
        <p:xfrm>
          <a:off x="289932" y="726122"/>
          <a:ext cx="11683681" cy="524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6068">
                  <a:extLst>
                    <a:ext uri="{9D8B030D-6E8A-4147-A177-3AD203B41FA5}">
                      <a16:colId xmlns:a16="http://schemas.microsoft.com/office/drawing/2014/main" val="3743482659"/>
                    </a:ext>
                  </a:extLst>
                </a:gridCol>
                <a:gridCol w="5877613">
                  <a:extLst>
                    <a:ext uri="{9D8B030D-6E8A-4147-A177-3AD203B41FA5}">
                      <a16:colId xmlns:a16="http://schemas.microsoft.com/office/drawing/2014/main" val="3984156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Achievements for this meeting cycle: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220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90513" lvl="0" indent="-290513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MT" charset="0"/>
                        <a:buChar char="•"/>
                      </a:pPr>
                      <a:r>
                        <a:rPr lang="en-GB" sz="2000" dirty="0"/>
                        <a:t>CCSDS 650.0 (ISO 14721) OAIS v3</a:t>
                      </a:r>
                    </a:p>
                    <a:p>
                      <a:pPr marL="747713" lvl="1" indent="-290513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MT" charset="0"/>
                        <a:buChar char="•"/>
                      </a:pPr>
                      <a:r>
                        <a:rPr lang="en-GB" sz="2000" dirty="0"/>
                        <a:t>Submitted for Agency and ISO reviews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Responded to Deputy Area Director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Responded to comments from new ESA participants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95000"/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Responded to comments from Peter Shames (SEA + others)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141785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CCSDS 652.0 (ISO 16363) Audit Metrics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Submitted to AD 22 Oct 2020                        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850584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IPELTU</a:t>
                      </a:r>
                    </a:p>
                    <a:p>
                      <a:pPr marL="742950" lvl="1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Submitted to AD 22 Oct 2020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Expanded annexes, e.g. for Space Mission programs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343412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CCSDS 652.1 (ISO 16919) Guidelines for Auditing Bodies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/>
                        <a:t>Expect to submit to AD by December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Initiated new project and requested approval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Collecting suggested changes 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3311635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OAIS-IF Architecture Description document</a:t>
                      </a:r>
                    </a:p>
                    <a:p>
                      <a:pPr marL="742950" lvl="1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Document generation driven by detailed modelling – UML and Ontologies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Significant Modelling activity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Significant clarification of approach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Consideration of links to SM&amp;C MAL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4243474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Certifications as Trustworthy Digital Repository based on our Standards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Government repositories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Large </a:t>
                      </a:r>
                      <a:r>
                        <a:rPr lang="en-US" sz="2000"/>
                        <a:t>scientific archives in progress</a:t>
                      </a:r>
                      <a:endParaRPr lang="en-GB" sz="200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1931616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2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10DB-1D39-4BA0-A380-09C75291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1102" cy="518992"/>
          </a:xfrm>
        </p:spPr>
        <p:txBody>
          <a:bodyPr/>
          <a:lstStyle/>
          <a:p>
            <a:pPr rtl="0" eaLnBrk="1" fontAlgn="base" hangingPunct="1"/>
            <a:r>
              <a:rPr lang="en-US" sz="2500" dirty="0">
                <a:effectLst/>
              </a:rPr>
              <a:t>Special Topic: DAI WG’s OAIS-IF (Interoperability Framework) effort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BB4A3-4C6C-4659-AF1B-5921BF4D6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0600"/>
            <a:ext cx="3762508" cy="5135563"/>
          </a:xfrm>
        </p:spPr>
        <p:txBody>
          <a:bodyPr>
            <a:normAutofit/>
          </a:bodyPr>
          <a:lstStyle/>
          <a:p>
            <a:r>
              <a:rPr lang="en-US" sz="2000" dirty="0"/>
              <a:t>As far as we know, the first standard to be developed using Ontology driven Model Based Engineering</a:t>
            </a:r>
          </a:p>
          <a:p>
            <a:r>
              <a:rPr lang="en-US" sz="2000" dirty="0"/>
              <a:t>Example of model to right (Info Model portion)</a:t>
            </a:r>
          </a:p>
          <a:p>
            <a:r>
              <a:rPr lang="en-US" sz="2000" dirty="0"/>
              <a:t>After publication, we expect to make this model available to software developers.  </a:t>
            </a:r>
          </a:p>
          <a:p>
            <a:r>
              <a:rPr lang="en-US" sz="2000" dirty="0"/>
              <a:t>Will allow “fast track” development of CCSDS compliant systems.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7444B-3B49-4BE9-8D18-6CAE7A3985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042400" y="6473826"/>
            <a:ext cx="2844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108" y="990600"/>
            <a:ext cx="7674424" cy="538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5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10DB-1D39-4BA0-A380-09C75291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1102" cy="518992"/>
          </a:xfrm>
        </p:spPr>
        <p:txBody>
          <a:bodyPr/>
          <a:lstStyle/>
          <a:p>
            <a:pPr rtl="0" eaLnBrk="1" fontAlgn="base" hangingPunct="1"/>
            <a:r>
              <a:rPr lang="en-US" sz="2500" dirty="0">
                <a:effectLst/>
              </a:rPr>
              <a:t>Special Topic: DAI WG’s OAIS-IF (Interoperability Framework) effort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7444B-3B49-4BE9-8D18-6CAE7A3985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9042400" y="6473826"/>
            <a:ext cx="2844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BF07AE92-FB2B-4324-8DB2-C22FD82A0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"/>
            <a:ext cx="12192000" cy="685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3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/>
          </p:cNvSpPr>
          <p:nvPr/>
        </p:nvSpPr>
        <p:spPr bwMode="auto">
          <a:xfrm>
            <a:off x="618330" y="126170"/>
            <a:ext cx="9454938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WG Executive Summary </a:t>
            </a:r>
            <a:endParaRPr lang="en-US" dirty="0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618330" y="659571"/>
            <a:ext cx="11197750" cy="60722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25000" lnSpcReduction="20000"/>
          </a:bodyPr>
          <a:lstStyle/>
          <a:p>
            <a:pPr lvl="1"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sz="1900" dirty="0"/>
          </a:p>
          <a:p>
            <a:pPr>
              <a:lnSpc>
                <a:spcPct val="120000"/>
              </a:lnSpc>
              <a:buSzPct val="95000"/>
            </a:pPr>
            <a:r>
              <a:rPr lang="en-US" sz="9600" b="1" dirty="0"/>
              <a:t>Working Group Status: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GOOD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We continue to hold 60-120+ minute Skype video meetings every week with Bugzilla based web-site to help in reviews.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Good Momentum –projects schedules updated, massive OAIS effort ended, good progress on Audit books looking to complete in next few months, architecture work accelerating</a:t>
            </a:r>
          </a:p>
          <a:p>
            <a:pPr marL="631825" lvl="1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Agency and outside participation in DAI is stable, but support from consistent participants is hard to maintain</a:t>
            </a:r>
          </a:p>
          <a:p>
            <a:pPr marL="1089025" lvl="2" indent="-1746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Several Agencies (and outside participants) are expressing keen interest in WG activities</a:t>
            </a:r>
          </a:p>
          <a:p>
            <a:pPr marL="1089025" lvl="2" indent="-174625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9600" dirty="0"/>
              <a:t>Support from remaining Agencies is needed</a:t>
            </a:r>
            <a:endParaRPr lang="en-GB" sz="9600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9600" b="1" dirty="0"/>
              <a:t>Interaction with other WGs</a:t>
            </a:r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9600"/>
              <a:t>Terry Longstreth attended several recent SM&amp;C online meetings as DAI Liaison since Gaithersburg Plenary (in 2018?)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4983111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2598D-A952-4895-B6AD-905E3C18A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8537" cy="518992"/>
          </a:xfrm>
        </p:spPr>
        <p:txBody>
          <a:bodyPr/>
          <a:lstStyle/>
          <a:p>
            <a:r>
              <a:rPr lang="en-US" dirty="0"/>
              <a:t>Additional points for urgent CMC consideration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38DAD-88A8-4B43-990D-4833718E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b="1" dirty="0"/>
              <a:t>Working groups cannot currently access these resources – Access is </a:t>
            </a:r>
            <a:r>
              <a:rPr lang="en-GB" sz="2800" b="1" i="1" dirty="0"/>
              <a:t>desperately</a:t>
            </a:r>
            <a:r>
              <a:rPr lang="en-GB" sz="2800" b="1" dirty="0"/>
              <a:t> needed – e.g. on CCSDS Management Framework page</a:t>
            </a:r>
            <a:endParaRPr lang="en-GB" sz="2800" dirty="0"/>
          </a:p>
          <a:p>
            <a:pPr lvl="1"/>
            <a:r>
              <a:rPr lang="en-GB" sz="2500" dirty="0"/>
              <a:t>CMC Resolutions</a:t>
            </a:r>
          </a:p>
          <a:p>
            <a:pPr lvl="1"/>
            <a:r>
              <a:rPr lang="en-GB" sz="2500" dirty="0"/>
              <a:t>CMC Minutes</a:t>
            </a:r>
          </a:p>
          <a:p>
            <a:pPr lvl="1"/>
            <a:r>
              <a:rPr lang="en-GB" sz="2500" dirty="0"/>
              <a:t>CCSDS Website download statistics (monthly report)</a:t>
            </a:r>
          </a:p>
          <a:p>
            <a:r>
              <a:rPr lang="en-GB" sz="2800" b="1" dirty="0"/>
              <a:t>Also license availability:</a:t>
            </a:r>
          </a:p>
          <a:p>
            <a:pPr lvl="1"/>
            <a:r>
              <a:rPr lang="en-GB" sz="2500" dirty="0"/>
              <a:t>Videoconferencing software (Zoom, Teams, WebEx, etc.)</a:t>
            </a:r>
          </a:p>
          <a:p>
            <a:pPr lvl="1"/>
            <a:r>
              <a:rPr lang="en-GB" sz="2500" dirty="0"/>
              <a:t>Previously there had been a commitment to give ISO videoconferencing  access to WG chairs/deputy-chairs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34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29131" y="812589"/>
            <a:ext cx="10826496" cy="523282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1900" dirty="0"/>
              <a:t>Planning:</a:t>
            </a:r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/>
          </a:p>
          <a:p>
            <a:pPr>
              <a:lnSpc>
                <a:spcPct val="120000"/>
              </a:lnSpc>
            </a:pPr>
            <a:r>
              <a:rPr lang="en-US" sz="1900" dirty="0"/>
              <a:t>			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747101" y="126170"/>
            <a:ext cx="9288997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DAI Executive Summary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19316"/>
              </p:ext>
            </p:extLst>
          </p:nvPr>
        </p:nvGraphicFramePr>
        <p:xfrm>
          <a:off x="747101" y="1209030"/>
          <a:ext cx="10509503" cy="5025130"/>
        </p:xfrm>
        <a:graphic>
          <a:graphicData uri="http://schemas.openxmlformats.org/drawingml/2006/table">
            <a:tbl>
              <a:tblPr/>
              <a:tblGrid>
                <a:gridCol w="218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2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3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4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5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and WG name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CCSDS Ref Nr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Title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/ Comments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and / or Target Publication Date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Information Preparation to Enable Long </a:t>
                      </a:r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Term Use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Submitted to AD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03 April 2014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31 Aug 2021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0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Reference Model for an Open Archival Information System (OAIS) - 5 year review 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Under Agency and ISO reviews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22 Aug 2016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06 June 2022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2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Audit and Certification of Trustworthy Digital Repositories. (ISO 16363) - 5 year review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Submitted to AD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22 Aug 2016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30 Oct 2022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0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 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671.0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Archive Architecture Description Document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OK, Good work this past year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developing info model and interfaces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31 July 2017</a:t>
                      </a:r>
                      <a:b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25 Sept 2023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0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MOIMS-DAI</a:t>
                      </a:r>
                    </a:p>
                  </a:txBody>
                  <a:tcPr marL="7280" marR="7280" marT="728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652.1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Guidelines for Bodies Providing Audit and Certification of Candidate Trustworthy Digital Repositories. (ISO 16919) - 5 year review</a:t>
                      </a:r>
                      <a:endParaRPr lang="it-IT" sz="16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Collection suggested changes for review.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 20 Dec 2019</a:t>
                      </a:r>
                    </a:p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 30 Oct 2022</a:t>
                      </a:r>
                    </a:p>
                  </a:txBody>
                  <a:tcPr marL="7280" marR="7280" marT="7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978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25416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DE67-B982-489D-B55A-9A01A237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93405" cy="518992"/>
          </a:xfrm>
        </p:spPr>
        <p:txBody>
          <a:bodyPr/>
          <a:lstStyle/>
          <a:p>
            <a:r>
              <a:rPr lang="en-US" dirty="0"/>
              <a:t>MOIMS-DAI Integrated Schedule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F544155-BB28-4923-8174-9B773571D9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1284" y="872932"/>
            <a:ext cx="9409431" cy="582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13884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678</Words>
  <Application>Microsoft Office PowerPoint</Application>
  <PresentationFormat>Widescreen</PresentationFormat>
  <Paragraphs>123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ArialMT</vt:lpstr>
      <vt:lpstr>Calibri</vt:lpstr>
      <vt:lpstr>Times New Roman</vt:lpstr>
      <vt:lpstr>TMOD Presentations</vt:lpstr>
      <vt:lpstr>PowerPoint Presentation</vt:lpstr>
      <vt:lpstr>DAI WG Executive Summary  </vt:lpstr>
      <vt:lpstr>Special Topic: DAI WG’s OAIS-IF (Interoperability Framework) effort</vt:lpstr>
      <vt:lpstr>Special Topic: DAI WG’s OAIS-IF (Interoperability Framework) effort</vt:lpstr>
      <vt:lpstr>PowerPoint Presentation</vt:lpstr>
      <vt:lpstr>Additional points for urgent CMC consideration</vt:lpstr>
      <vt:lpstr>PowerPoint Presentation</vt:lpstr>
      <vt:lpstr>MOIMS-DAI Integrated Schedule</vt:lpstr>
    </vt:vector>
  </TitlesOfParts>
  <Company>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Margherita Di Giulio</dc:creator>
  <cp:lastModifiedBy>David Giaretta</cp:lastModifiedBy>
  <cp:revision>236</cp:revision>
  <dcterms:created xsi:type="dcterms:W3CDTF">2018-10-02T13:23:14Z</dcterms:created>
  <dcterms:modified xsi:type="dcterms:W3CDTF">2020-11-11T16:39:24Z</dcterms:modified>
</cp:coreProperties>
</file>