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95" r:id="rId1"/>
  </p:sldMasterIdLst>
  <p:notesMasterIdLst>
    <p:notesMasterId r:id="rId7"/>
  </p:notesMasterIdLst>
  <p:handoutMasterIdLst>
    <p:handoutMasterId r:id="rId8"/>
  </p:handoutMasterIdLst>
  <p:sldIdLst>
    <p:sldId id="615" r:id="rId2"/>
    <p:sldId id="612" r:id="rId3"/>
    <p:sldId id="614" r:id="rId4"/>
    <p:sldId id="613" r:id="rId5"/>
    <p:sldId id="616" r:id="rId6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1pPr>
    <a:lvl2pPr marL="319072" algn="l" rtl="0" fontAlgn="base">
      <a:spcBef>
        <a:spcPct val="0"/>
      </a:spcBef>
      <a:spcAft>
        <a:spcPct val="0"/>
      </a:spcAft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2pPr>
    <a:lvl3pPr marL="639730" algn="l" rtl="0" fontAlgn="base">
      <a:spcBef>
        <a:spcPct val="0"/>
      </a:spcBef>
      <a:spcAft>
        <a:spcPct val="0"/>
      </a:spcAft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3pPr>
    <a:lvl4pPr marL="961976" algn="l" rtl="0" fontAlgn="base">
      <a:spcBef>
        <a:spcPct val="0"/>
      </a:spcBef>
      <a:spcAft>
        <a:spcPct val="0"/>
      </a:spcAft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4pPr>
    <a:lvl5pPr marL="1282634" algn="l" rtl="0" fontAlgn="base">
      <a:spcBef>
        <a:spcPct val="0"/>
      </a:spcBef>
      <a:spcAft>
        <a:spcPct val="0"/>
      </a:spcAft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5pPr>
    <a:lvl6pPr marL="2285883" algn="l" defTabSz="914353" rtl="0" eaLnBrk="1" latinLnBrk="0" hangingPunct="1"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6pPr>
    <a:lvl7pPr marL="2743060" algn="l" defTabSz="914353" rtl="0" eaLnBrk="1" latinLnBrk="0" hangingPunct="1"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7pPr>
    <a:lvl8pPr marL="3200236" algn="l" defTabSz="914353" rtl="0" eaLnBrk="1" latinLnBrk="0" hangingPunct="1"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8pPr>
    <a:lvl9pPr marL="3657413" algn="l" defTabSz="914353" rtl="0" eaLnBrk="1" latinLnBrk="0" hangingPunct="1">
      <a:defRPr sz="800" kern="1200">
        <a:solidFill>
          <a:srgbClr val="000000"/>
        </a:solidFill>
        <a:latin typeface="Gill Sans" pitchFamily="-84" charset="0"/>
        <a:ea typeface="MS PGothic" pitchFamily="3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B"/>
    <a:srgbClr val="FFD1D1"/>
    <a:srgbClr val="860000"/>
    <a:srgbClr val="DCAB22"/>
    <a:srgbClr val="3B9CFF"/>
    <a:srgbClr val="3F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7" autoAdjust="0"/>
  </p:normalViewPr>
  <p:slideViewPr>
    <p:cSldViewPr>
      <p:cViewPr varScale="1">
        <p:scale>
          <a:sx n="63" d="100"/>
          <a:sy n="63" d="100"/>
        </p:scale>
        <p:origin x="13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44" y="182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3208"/>
    </p:cViewPr>
  </p:sorterViewPr>
  <p:notesViewPr>
    <p:cSldViewPr>
      <p:cViewPr varScale="1">
        <p:scale>
          <a:sx n="70" d="100"/>
          <a:sy n="70" d="100"/>
        </p:scale>
        <p:origin x="3520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l">
              <a:defRPr sz="13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4" y="0"/>
            <a:ext cx="3066733" cy="468154"/>
          </a:xfrm>
          <a:prstGeom prst="rect">
            <a:avLst/>
          </a:prstGeom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ヒラギノ角ゴ ProN W3" pitchFamily="-84" charset="-128"/>
              </a:defRPr>
            </a:lvl1pPr>
          </a:lstStyle>
          <a:p>
            <a:fld id="{083CE81B-01C9-48F8-8990-63CF938006C5}" type="datetime1">
              <a:rPr lang="en-US" altLang="en-US"/>
              <a:pPr/>
              <a:t>3/31/2020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l">
              <a:defRPr sz="1300"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4" y="8893296"/>
            <a:ext cx="3066733" cy="468154"/>
          </a:xfrm>
          <a:prstGeom prst="rect">
            <a:avLst/>
          </a:prstGeom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ヒラギノ角ゴ ProN W3" pitchFamily="-84" charset="-128"/>
              </a:defRPr>
            </a:lvl1pPr>
          </a:lstStyle>
          <a:p>
            <a:fld id="{786E729E-8C82-4746-AC8B-63407ECB7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94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/>
          </p:cNvSpPr>
          <p:nvPr>
            <p:ph type="dt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36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ヒラギノ角ゴ ProN W3" pitchFamily="-84" charset="-128"/>
              </a:defRPr>
            </a:lvl1pPr>
          </a:lstStyle>
          <a:p>
            <a:fld id="{3E6A8638-FBE3-416D-9814-B8911FA7FF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1066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MS PGothic" pitchFamily="34" charset="-128"/>
        <a:cs typeface="ＭＳ Ｐゴシック" charset="-128"/>
      </a:defRPr>
    </a:lvl1pPr>
    <a:lvl2pPr marL="319072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2pPr>
    <a:lvl3pPr marL="63973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3pPr>
    <a:lvl4pPr marL="961976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4pPr>
    <a:lvl5pPr marL="1282634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5pPr>
    <a:lvl6pPr marL="1605970" algn="l" defTabSz="32119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7164" algn="l" defTabSz="32119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48361" algn="l" defTabSz="32119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69554" algn="l" defTabSz="32119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0">
                <a:solidFill>
                  <a:schemeClr val="tx1"/>
                </a:solidFill>
              </a:defRPr>
            </a:lvl1pPr>
            <a:lvl2pPr>
              <a:defRPr sz="2400" b="0">
                <a:solidFill>
                  <a:schemeClr val="tx1"/>
                </a:solidFill>
              </a:defRPr>
            </a:lvl2pPr>
            <a:lvl3pPr>
              <a:defRPr sz="2400" b="0">
                <a:solidFill>
                  <a:schemeClr val="tx1"/>
                </a:solidFill>
              </a:defRPr>
            </a:lvl3pPr>
            <a:lvl4pPr>
              <a:defRPr sz="1800" b="0">
                <a:solidFill>
                  <a:schemeClr val="tx1"/>
                </a:solidFill>
              </a:defRPr>
            </a:lvl4pPr>
            <a:lvl5pPr>
              <a:defRPr sz="1800"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EA26D-14E1-433D-AF79-EED210BFE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9093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1"/>
            <a:ext cx="9144000" cy="1019175"/>
          </a:xfrm>
          <a:prstGeom prst="rect">
            <a:avLst/>
          </a:prstGeom>
          <a:solidFill>
            <a:srgbClr val="EBEBF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59" tIns="45680" rIns="91359" bIns="45680" anchor="ctr"/>
          <a:lstStyle>
            <a:lvl1pPr eaLnBrk="0" hangingPunct="0"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1pPr>
            <a:lvl2pPr marL="742950" indent="-285750" eaLnBrk="0" hangingPunct="0"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2pPr>
            <a:lvl3pPr marL="1143000" indent="-228600" eaLnBrk="0" hangingPunct="0"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3pPr>
            <a:lvl4pPr marL="1600200" indent="-228600" eaLnBrk="0" hangingPunct="0"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4pPr>
            <a:lvl5pPr marL="2057400" indent="-228600" eaLnBrk="0" hangingPunct="0"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Gill Sans" pitchFamily="-84" charset="0"/>
                <a:ea typeface="MS PGothic" pitchFamily="3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0589" y="0"/>
            <a:ext cx="6116637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9" tIns="45680" rIns="91359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181100"/>
            <a:ext cx="8258175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r>
              <a:rPr lang="en-US" dirty="0" smtClean="0"/>
              <a:t>November 19,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80" rIns="91359" bIns="4568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fld id="{C7E1E784-557C-4516-BC1C-6182D785D9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ＭＳ Ｐゴシック" pitchFamily="8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663300"/>
          </a:solidFill>
          <a:latin typeface="Arial" pitchFamily="80" charset="0"/>
          <a:ea typeface="MS PGothic" pitchFamily="34" charset="-128"/>
          <a:cs typeface="ＭＳ Ｐゴシック" pitchFamily="8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663300"/>
          </a:solidFill>
          <a:latin typeface="Arial" pitchFamily="80" charset="0"/>
          <a:ea typeface="MS PGothic" pitchFamily="34" charset="-128"/>
          <a:cs typeface="ＭＳ Ｐゴシック" pitchFamily="8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663300"/>
          </a:solidFill>
          <a:latin typeface="Arial" pitchFamily="80" charset="0"/>
          <a:ea typeface="MS PGothic" pitchFamily="34" charset="-128"/>
          <a:cs typeface="ＭＳ Ｐゴシック" pitchFamily="8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663300"/>
          </a:solidFill>
          <a:latin typeface="Arial" pitchFamily="80" charset="0"/>
          <a:ea typeface="MS PGothic" pitchFamily="34" charset="-128"/>
          <a:cs typeface="ＭＳ Ｐゴシック" pitchFamily="80" charset="-128"/>
        </a:defRPr>
      </a:lvl5pPr>
      <a:lvl6pPr marL="456798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663300"/>
          </a:solidFill>
          <a:latin typeface="Arial" pitchFamily="80" charset="0"/>
        </a:defRPr>
      </a:lvl6pPr>
      <a:lvl7pPr marL="913603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663300"/>
          </a:solidFill>
          <a:latin typeface="Arial" pitchFamily="80" charset="0"/>
        </a:defRPr>
      </a:lvl7pPr>
      <a:lvl8pPr marL="137041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663300"/>
          </a:solidFill>
          <a:latin typeface="Arial" pitchFamily="80" charset="0"/>
        </a:defRPr>
      </a:lvl8pPr>
      <a:lvl9pPr marL="1827211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663300"/>
          </a:solidFill>
          <a:latin typeface="Arial" pitchFamily="80" charset="0"/>
        </a:defRPr>
      </a:lvl9pPr>
    </p:titleStyle>
    <p:bodyStyle>
      <a:lvl1pPr marL="339708" indent="-339708" algn="l" rtl="0" eaLnBrk="0" fontAlgn="base" hangingPunct="0">
        <a:spcBef>
          <a:spcPct val="20000"/>
        </a:spcBef>
        <a:spcAft>
          <a:spcPct val="0"/>
        </a:spcAft>
        <a:buChar char="•"/>
        <a:defRPr sz="2400" b="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39737" indent="-280974" algn="l" rtl="0" eaLnBrk="0" fontAlgn="base" hangingPunct="0">
        <a:spcBef>
          <a:spcPct val="20000"/>
        </a:spcBef>
        <a:spcAft>
          <a:spcPct val="0"/>
        </a:spcAft>
        <a:buChar char="–"/>
        <a:defRPr sz="2400" b="0" i="1">
          <a:solidFill>
            <a:schemeClr val="tx1"/>
          </a:solidFill>
          <a:latin typeface="+mn-lt"/>
          <a:ea typeface="MS PGothic" pitchFamily="34" charset="-128"/>
        </a:defRPr>
      </a:lvl2pPr>
      <a:lvl3pPr marL="1138180" indent="-225413" algn="l" rtl="0" eaLnBrk="0" fontAlgn="base" hangingPunct="0">
        <a:spcBef>
          <a:spcPct val="20000"/>
        </a:spcBef>
        <a:spcAft>
          <a:spcPct val="0"/>
        </a:spcAft>
        <a:buChar char="•"/>
        <a:defRPr sz="2400" b="0">
          <a:solidFill>
            <a:schemeClr val="tx1"/>
          </a:solidFill>
          <a:latin typeface="+mn-lt"/>
          <a:ea typeface="MS PGothic" pitchFamily="34" charset="-128"/>
          <a:cs typeface="Geneva" charset="-128"/>
        </a:defRPr>
      </a:lvl3pPr>
      <a:lvl4pPr marL="1595356" indent="-225413" algn="l" rtl="0" eaLnBrk="0" fontAlgn="base" hangingPunct="0">
        <a:spcBef>
          <a:spcPct val="20000"/>
        </a:spcBef>
        <a:spcAft>
          <a:spcPct val="0"/>
        </a:spcAft>
        <a:buChar char="–"/>
        <a:defRPr sz="1800" b="0" i="1">
          <a:solidFill>
            <a:schemeClr val="tx1"/>
          </a:solidFill>
          <a:latin typeface="+mn-lt"/>
          <a:ea typeface="Geneva" charset="-128"/>
          <a:cs typeface="Geneva" charset="0"/>
        </a:defRPr>
      </a:lvl4pPr>
      <a:lvl5pPr marL="2052533" indent="-225413" algn="l" rtl="0" eaLnBrk="0" fontAlgn="base" hangingPunct="0">
        <a:spcBef>
          <a:spcPct val="20000"/>
        </a:spcBef>
        <a:spcAft>
          <a:spcPct val="0"/>
        </a:spcAft>
        <a:buChar char="»"/>
        <a:defRPr sz="1800" b="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5pPr>
      <a:lvl6pPr marL="2512416" indent="-228399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accent2"/>
          </a:solidFill>
          <a:latin typeface="+mn-lt"/>
          <a:ea typeface="ＭＳ Ｐゴシック" pitchFamily="80" charset="-128"/>
        </a:defRPr>
      </a:lvl6pPr>
      <a:lvl7pPr marL="2969216" indent="-228399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accent2"/>
          </a:solidFill>
          <a:latin typeface="+mn-lt"/>
          <a:ea typeface="ＭＳ Ｐゴシック" pitchFamily="80" charset="-128"/>
        </a:defRPr>
      </a:lvl7pPr>
      <a:lvl8pPr marL="3426021" indent="-228399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accent2"/>
          </a:solidFill>
          <a:latin typeface="+mn-lt"/>
          <a:ea typeface="ＭＳ Ｐゴシック" pitchFamily="80" charset="-128"/>
        </a:defRPr>
      </a:lvl8pPr>
      <a:lvl9pPr marL="3882818" indent="-228399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accent2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8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03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10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11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11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17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14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21" algn="l" defTabSz="4567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6248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Syntax and Semantic Translation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371600"/>
            <a:ext cx="76962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Possible Model/Language combinations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PDS4/XML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PDS4/JSON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PDS4/Text (parameter/value)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METS/XML</a:t>
            </a:r>
          </a:p>
          <a:p>
            <a:pPr marL="0" indent="0">
              <a:buNone/>
            </a:pPr>
            <a:r>
              <a:rPr lang="en-US" sz="1600" dirty="0" smtClean="0"/>
              <a:t>	METS/JSON</a:t>
            </a:r>
          </a:p>
          <a:p>
            <a:pPr marL="0" indent="0">
              <a:buNone/>
            </a:pPr>
            <a:r>
              <a:rPr lang="en-US" sz="1600" dirty="0" smtClean="0"/>
              <a:t>	METS/Text </a:t>
            </a:r>
            <a:r>
              <a:rPr lang="en-US" sz="1600" dirty="0"/>
              <a:t>(parameter/value)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PREMIS/XML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PREMIS/JSON</a:t>
            </a:r>
          </a:p>
          <a:p>
            <a:pPr marL="0" indent="0">
              <a:buNone/>
            </a:pPr>
            <a:r>
              <a:rPr lang="en-US" sz="1600" dirty="0"/>
              <a:t>	PREMIS</a:t>
            </a:r>
            <a:r>
              <a:rPr lang="en-US" sz="1600" dirty="0" smtClean="0"/>
              <a:t>/Text </a:t>
            </a:r>
            <a:r>
              <a:rPr lang="en-US" sz="1600" dirty="0"/>
              <a:t>(parameter/value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W3CProv/XML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W3CProv/JSON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W3CProv/Text </a:t>
            </a:r>
            <a:r>
              <a:rPr lang="en-US" sz="1600" dirty="0"/>
              <a:t>(parameter/value)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39944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6248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Messages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query_request</a:t>
            </a:r>
            <a:endParaRPr lang="en-US" sz="2000" dirty="0" smtClean="0"/>
          </a:p>
          <a:p>
            <a:r>
              <a:rPr lang="en-US" sz="2000" dirty="0" err="1"/>
              <a:t>q</a:t>
            </a:r>
            <a:r>
              <a:rPr lang="en-US" sz="2000" dirty="0" err="1" smtClean="0"/>
              <a:t>uery_response</a:t>
            </a:r>
            <a:endParaRPr lang="en-US" sz="2000" dirty="0" smtClean="0"/>
          </a:p>
          <a:p>
            <a:r>
              <a:rPr lang="en-US" sz="2000" dirty="0" err="1" smtClean="0"/>
              <a:t>order_Request</a:t>
            </a:r>
            <a:endParaRPr lang="en-US" sz="2000" dirty="0" smtClean="0"/>
          </a:p>
          <a:p>
            <a:r>
              <a:rPr lang="en-US" sz="2000" dirty="0" err="1"/>
              <a:t>o</a:t>
            </a:r>
            <a:r>
              <a:rPr lang="en-US" sz="2000" dirty="0" err="1" smtClean="0"/>
              <a:t>rder_response</a:t>
            </a:r>
            <a:endParaRPr lang="en-US" sz="2000" dirty="0" smtClean="0"/>
          </a:p>
          <a:p>
            <a:r>
              <a:rPr lang="en-US" sz="2000" dirty="0" err="1"/>
              <a:t>r</a:t>
            </a:r>
            <a:r>
              <a:rPr lang="en-US" sz="2000" dirty="0" err="1" smtClean="0"/>
              <a:t>eport_request</a:t>
            </a:r>
            <a:endParaRPr lang="en-US" sz="2000" dirty="0" smtClean="0"/>
          </a:p>
          <a:p>
            <a:r>
              <a:rPr lang="en-US" sz="2000" dirty="0" err="1"/>
              <a:t>r</a:t>
            </a:r>
            <a:r>
              <a:rPr lang="en-US" sz="2000" dirty="0" err="1" smtClean="0"/>
              <a:t>eport_response</a:t>
            </a:r>
            <a:endParaRPr lang="en-US" sz="2000" dirty="0" smtClean="0"/>
          </a:p>
          <a:p>
            <a:r>
              <a:rPr lang="en-US" sz="2000" dirty="0" err="1"/>
              <a:t>s</a:t>
            </a:r>
            <a:r>
              <a:rPr lang="en-US" sz="2000" dirty="0" err="1" smtClean="0"/>
              <a:t>ubmit_SIP</a:t>
            </a:r>
            <a:endParaRPr lang="en-US" sz="2000" dirty="0" smtClean="0"/>
          </a:p>
          <a:p>
            <a:r>
              <a:rPr lang="en-US" sz="2000" dirty="0" err="1" smtClean="0"/>
              <a:t>resubmit_request</a:t>
            </a:r>
            <a:endParaRPr lang="en-US" sz="2000" dirty="0" smtClean="0"/>
          </a:p>
          <a:p>
            <a:r>
              <a:rPr lang="en-US" sz="2000" dirty="0" err="1" smtClean="0"/>
              <a:t>receipt_confirmation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Translations (Abstraction)</a:t>
            </a:r>
          </a:p>
          <a:p>
            <a:pPr lvl="1"/>
            <a:r>
              <a:rPr lang="en-US" sz="2000" dirty="0" err="1" smtClean="0"/>
              <a:t>request_map_inventory</a:t>
            </a:r>
            <a:r>
              <a:rPr lang="en-US" sz="2000" dirty="0" smtClean="0"/>
              <a:t> </a:t>
            </a:r>
            <a:r>
              <a:rPr lang="en-US" sz="2000" dirty="0" smtClean="0"/>
              <a:t>-&gt; {Native to METS, PREMIS, PDS4}</a:t>
            </a:r>
          </a:p>
          <a:p>
            <a:pPr lvl="1"/>
            <a:r>
              <a:rPr lang="en-US" sz="2000" dirty="0" err="1" smtClean="0"/>
              <a:t>ingest_map_element</a:t>
            </a:r>
            <a:r>
              <a:rPr lang="en-US" sz="2000" dirty="0" smtClean="0"/>
              <a:t> </a:t>
            </a:r>
            <a:r>
              <a:rPr lang="en-US" sz="2000" dirty="0"/>
              <a:t>-&gt; </a:t>
            </a:r>
            <a:r>
              <a:rPr lang="en-US" sz="2000" dirty="0" smtClean="0"/>
              <a:t>(Native to PDS4)</a:t>
            </a:r>
          </a:p>
          <a:p>
            <a:pPr lvl="1"/>
            <a:r>
              <a:rPr lang="en-US" sz="2000" dirty="0" err="1" smtClean="0"/>
              <a:t>use_map_element</a:t>
            </a:r>
            <a:r>
              <a:rPr lang="en-US" sz="2000" dirty="0" smtClean="0"/>
              <a:t> </a:t>
            </a:r>
            <a:r>
              <a:rPr lang="en-US" sz="2000" dirty="0" smtClean="0"/>
              <a:t>-&gt; (Native(PDS3) to PDS4)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0910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6248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Getters and </a:t>
            </a:r>
            <a:r>
              <a:rPr lang="en-US" dirty="0" err="1" smtClean="0"/>
              <a:t>Translaters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Native = PDS4/XML</a:t>
            </a:r>
          </a:p>
          <a:p>
            <a:endParaRPr lang="en-US" sz="1600" dirty="0"/>
          </a:p>
          <a:p>
            <a:r>
              <a:rPr lang="en-US" sz="1600" dirty="0" smtClean="0"/>
              <a:t> </a:t>
            </a:r>
            <a:r>
              <a:rPr lang="en-US" sz="1600" dirty="0" err="1" smtClean="0"/>
              <a:t>AIP.getProvenance</a:t>
            </a:r>
            <a:r>
              <a:rPr lang="en-US" sz="1600" dirty="0" smtClean="0"/>
              <a:t>();  // get native to native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err="1" smtClean="0"/>
              <a:t>getPDS</a:t>
            </a:r>
            <a:r>
              <a:rPr lang="en-US" sz="1600" dirty="0" smtClean="0"/>
              <a:t>/</a:t>
            </a:r>
            <a:r>
              <a:rPr lang="en-US" sz="1600" dirty="0" err="1" smtClean="0"/>
              <a:t>JSONProvenance</a:t>
            </a:r>
            <a:r>
              <a:rPr lang="en-US" sz="1600" dirty="0"/>
              <a:t>( </a:t>
            </a:r>
            <a:r>
              <a:rPr lang="en-US" sz="1600" dirty="0" err="1"/>
              <a:t>AIP.getProvenance</a:t>
            </a:r>
            <a:r>
              <a:rPr lang="en-US" sz="1600" dirty="0"/>
              <a:t>());  // get native to PDS4/JSON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getW3CProv/</a:t>
            </a:r>
            <a:r>
              <a:rPr lang="en-US" sz="1600" dirty="0" err="1" smtClean="0"/>
              <a:t>JSONProvenance</a:t>
            </a:r>
            <a:r>
              <a:rPr lang="en-US" sz="1600" dirty="0"/>
              <a:t>( </a:t>
            </a:r>
            <a:r>
              <a:rPr lang="en-US" sz="1600" dirty="0" err="1"/>
              <a:t>AIP.getProvenance</a:t>
            </a:r>
            <a:r>
              <a:rPr lang="en-US" sz="1600" dirty="0"/>
              <a:t>());  // get native to </a:t>
            </a:r>
            <a:r>
              <a:rPr lang="en-US" sz="1600" dirty="0" smtClean="0"/>
              <a:t>W3CProv/JSON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800" dirty="0"/>
              <a:t>Native = </a:t>
            </a:r>
            <a:r>
              <a:rPr lang="en-US" sz="1800" dirty="0" smtClean="0"/>
              <a:t>W3CProv/XML</a:t>
            </a:r>
          </a:p>
          <a:p>
            <a:endParaRPr lang="en-US" sz="1800" dirty="0"/>
          </a:p>
          <a:p>
            <a:r>
              <a:rPr lang="en-US" sz="1600" dirty="0"/>
              <a:t> </a:t>
            </a:r>
            <a:r>
              <a:rPr lang="en-US" sz="1600" dirty="0" err="1"/>
              <a:t>AIP.getProvenance</a:t>
            </a:r>
            <a:r>
              <a:rPr lang="en-US" sz="1600" dirty="0"/>
              <a:t>();  // get native to native</a:t>
            </a:r>
          </a:p>
          <a:p>
            <a:r>
              <a:rPr lang="en-US" sz="1600" dirty="0"/>
              <a:t> </a:t>
            </a:r>
            <a:r>
              <a:rPr lang="en-US" sz="1600" dirty="0" err="1"/>
              <a:t>getPDS</a:t>
            </a:r>
            <a:r>
              <a:rPr lang="en-US" sz="1600" dirty="0"/>
              <a:t>/</a:t>
            </a:r>
            <a:r>
              <a:rPr lang="en-US" sz="1600" dirty="0" err="1"/>
              <a:t>JSONProvenance</a:t>
            </a:r>
            <a:r>
              <a:rPr lang="en-US" sz="1600" dirty="0"/>
              <a:t>( </a:t>
            </a:r>
            <a:r>
              <a:rPr lang="en-US" sz="1600" dirty="0" err="1"/>
              <a:t>AIP.getProvenance</a:t>
            </a:r>
            <a:r>
              <a:rPr lang="en-US" sz="1600" dirty="0"/>
              <a:t>());  // get native to PDS4/JSON</a:t>
            </a:r>
          </a:p>
          <a:p>
            <a:r>
              <a:rPr lang="en-US" sz="1600" dirty="0"/>
              <a:t> </a:t>
            </a:r>
            <a:r>
              <a:rPr lang="en-US" sz="1600" dirty="0" err="1" smtClean="0"/>
              <a:t>getPREMIS</a:t>
            </a:r>
            <a:r>
              <a:rPr lang="en-US" sz="1600" dirty="0" smtClean="0"/>
              <a:t>/</a:t>
            </a:r>
            <a:r>
              <a:rPr lang="en-US" sz="1600" dirty="0" err="1" smtClean="0"/>
              <a:t>XMLProvenance</a:t>
            </a:r>
            <a:r>
              <a:rPr lang="en-US" sz="1600" dirty="0"/>
              <a:t>( </a:t>
            </a:r>
            <a:r>
              <a:rPr lang="en-US" sz="1600" dirty="0" err="1"/>
              <a:t>AIP.getProvenance</a:t>
            </a:r>
            <a:r>
              <a:rPr lang="en-US" sz="1600" dirty="0"/>
              <a:t>());  // get native to PREMIS/XML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329809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6248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 query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7200900" cy="4191000"/>
          </a:xfrm>
        </p:spPr>
        <p:txBody>
          <a:bodyPr>
            <a:noAutofit/>
          </a:bodyPr>
          <a:lstStyle/>
          <a:p>
            <a:pPr marL="458763" lvl="1" indent="0">
              <a:buNone/>
            </a:pPr>
            <a:r>
              <a:rPr lang="en-US" sz="2000" dirty="0" smtClean="0"/>
              <a:t>getW3CProv/</a:t>
            </a:r>
            <a:r>
              <a:rPr lang="en-US" sz="2000" dirty="0" err="1" smtClean="0"/>
              <a:t>XMLProvenance</a:t>
            </a:r>
            <a:r>
              <a:rPr lang="en-US" sz="2000" dirty="0" smtClean="0"/>
              <a:t>( </a:t>
            </a:r>
            <a:r>
              <a:rPr lang="en-US" sz="2000" dirty="0" err="1" smtClean="0"/>
              <a:t>AIP.getProvenance</a:t>
            </a:r>
            <a:r>
              <a:rPr lang="en-US" sz="2000" dirty="0" smtClean="0"/>
              <a:t>())</a:t>
            </a:r>
          </a:p>
          <a:p>
            <a:pPr marL="912767" lvl="2" indent="0">
              <a:buNone/>
            </a:pPr>
            <a:r>
              <a:rPr lang="en-US" sz="2000" dirty="0" smtClean="0"/>
              <a:t>where (</a:t>
            </a:r>
            <a:r>
              <a:rPr lang="en-US" sz="2000" dirty="0" err="1" smtClean="0"/>
              <a:t>queryString.compareTo</a:t>
            </a:r>
            <a:r>
              <a:rPr lang="en-US" sz="2000" dirty="0" smtClean="0"/>
              <a:t>(</a:t>
            </a:r>
          </a:p>
          <a:p>
            <a:pPr marL="912767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getPDS4/</a:t>
            </a:r>
            <a:r>
              <a:rPr lang="en-US" sz="2000" dirty="0" err="1" smtClean="0"/>
              <a:t>TextDiscoveryInformation</a:t>
            </a:r>
            <a:r>
              <a:rPr lang="en-US" sz="2000" dirty="0" smtClean="0"/>
              <a:t>(</a:t>
            </a:r>
          </a:p>
          <a:p>
            <a:pPr marL="912767" lvl="2" indent="0"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OAIS.getDiscoveryInformation</a:t>
            </a:r>
            <a:r>
              <a:rPr lang="en-US" sz="2000" dirty="0" smtClean="0"/>
              <a:t>()))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2665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6248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Abstractions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962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Messaging</a:t>
            </a:r>
          </a:p>
          <a:p>
            <a:r>
              <a:rPr lang="en-US" sz="2000" dirty="0" smtClean="0"/>
              <a:t>Service APIs</a:t>
            </a:r>
          </a:p>
          <a:p>
            <a:pPr lvl="1"/>
            <a:r>
              <a:rPr lang="en-US" sz="2000" dirty="0" smtClean="0"/>
              <a:t>Search</a:t>
            </a:r>
          </a:p>
          <a:p>
            <a:pPr lvl="1"/>
            <a:r>
              <a:rPr lang="en-US" sz="2000" dirty="0" smtClean="0"/>
              <a:t>Registry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843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38539</TotalTime>
  <Pages>0</Pages>
  <Words>175</Words>
  <Characters>0</Characters>
  <Application>Microsoft Office PowerPoint</Application>
  <PresentationFormat>On-screen Show (4:3)</PresentationFormat>
  <Lines>0</Lines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ＭＳ Ｐゴシック</vt:lpstr>
      <vt:lpstr>Arial</vt:lpstr>
      <vt:lpstr>Geneva</vt:lpstr>
      <vt:lpstr>Gill Sans</vt:lpstr>
      <vt:lpstr>ヒラギノ角ゴ ProN W3</vt:lpstr>
      <vt:lpstr>Default Design</vt:lpstr>
      <vt:lpstr>Syntax and Semantic Translation</vt:lpstr>
      <vt:lpstr>Messages</vt:lpstr>
      <vt:lpstr>Getters and Translaters</vt:lpstr>
      <vt:lpstr>Example query</vt:lpstr>
      <vt:lpstr>Abstractions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John S (3980)</dc:creator>
  <cp:lastModifiedBy>Hughes, John S (398B)</cp:lastModifiedBy>
  <cp:revision>764</cp:revision>
  <cp:lastPrinted>2016-09-20T16:43:09Z</cp:lastPrinted>
  <dcterms:created xsi:type="dcterms:W3CDTF">2011-04-23T14:38:11Z</dcterms:created>
  <dcterms:modified xsi:type="dcterms:W3CDTF">2020-03-31T13:56:47Z</dcterms:modified>
</cp:coreProperties>
</file>