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70" r:id="rId3"/>
    <p:sldId id="2801" r:id="rId4"/>
    <p:sldId id="273" r:id="rId5"/>
    <p:sldId id="2800" r:id="rId6"/>
    <p:sldId id="2799" r:id="rId7"/>
    <p:sldId id="277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DAD"/>
    <a:srgbClr val="FFFF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7" autoAdjust="0"/>
    <p:restoredTop sz="94660"/>
  </p:normalViewPr>
  <p:slideViewPr>
    <p:cSldViewPr snapToGrid="0">
      <p:cViewPr>
        <p:scale>
          <a:sx n="117" d="100"/>
          <a:sy n="117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1A64-6A47-4295-A71E-0ED23AFD18AD}" type="datetimeFigureOut">
              <a:rPr lang="en-GB" smtClean="0"/>
              <a:t>09/05/2019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E1212-57FD-465D-8551-EA354D7529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4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25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99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50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02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7</a:t>
            </a:fld>
            <a:endParaRPr lang="en-US" sz="1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7</a:t>
            </a:fld>
            <a:endParaRPr lang="en-US" sz="1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8038"/>
            <a:ext cx="7186613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448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4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973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3412"/>
            <a:ext cx="10972800" cy="54058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75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4" y="1081177"/>
            <a:ext cx="11145329" cy="5365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21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77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8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4" y="1081177"/>
            <a:ext cx="11145329" cy="51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58400" y="65088"/>
            <a:ext cx="1879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2512515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09 May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2019 – MOIMS Spring</a:t>
            </a: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2019 - </a:t>
            </a:r>
            <a:fld id="{4B27B960-278A-49C9-9E15-90811B4C818C}" type="slidenum">
              <a:rPr lang="en-US" sz="1000" b="1" smtClean="0">
                <a:solidFill>
                  <a:srgbClr val="333399"/>
                </a:solidFill>
                <a:latin typeface="Arial" charset="0"/>
              </a:rPr>
              <a:t>‹#›</a:t>
            </a:fld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7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0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0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0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740" y="2584091"/>
            <a:ext cx="5991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Data Archive Interoperability</a:t>
            </a:r>
          </a:p>
          <a:p>
            <a:r>
              <a:rPr lang="en-US" sz="2800" b="1" dirty="0"/>
              <a:t>DAI WG  Report to MOIMS</a:t>
            </a:r>
          </a:p>
          <a:p>
            <a:endParaRPr lang="en-US" sz="2800" dirty="0"/>
          </a:p>
          <a:p>
            <a:r>
              <a:rPr lang="en-US" sz="2800" dirty="0"/>
              <a:t>Ames Research Center</a:t>
            </a:r>
          </a:p>
          <a:p>
            <a:r>
              <a:rPr lang="en-US" sz="2800" dirty="0"/>
              <a:t>Mountain View, CA, USA</a:t>
            </a:r>
          </a:p>
          <a:p>
            <a:r>
              <a:rPr lang="en-US" sz="2800" dirty="0"/>
              <a:t>Spring 2019</a:t>
            </a:r>
          </a:p>
          <a:p>
            <a:endParaRPr lang="en-US" sz="2800" dirty="0"/>
          </a:p>
          <a:p>
            <a:r>
              <a:rPr lang="en-US" sz="1400" dirty="0"/>
              <a:t>David Giaretta (WG Chair)</a:t>
            </a:r>
          </a:p>
          <a:p>
            <a:r>
              <a:rPr lang="en-US" sz="1400" dirty="0"/>
              <a:t>John Garrett    (WG Deputy Chair)</a:t>
            </a:r>
          </a:p>
        </p:txBody>
      </p:sp>
    </p:spTree>
    <p:extLst>
      <p:ext uri="{BB962C8B-B14F-4D97-AF65-F5344CB8AC3E}">
        <p14:creationId xmlns:p14="http://schemas.microsoft.com/office/powerpoint/2010/main" val="270537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18330" y="1009485"/>
            <a:ext cx="11156830" cy="57223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Achievements for this meeting cycle: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Extensive progress on OAIS-IF Architecture Description document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Primarily Modelling activity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Upcoming emphasis on Interfaces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OAIS v3 ready for formal review – reviewing Deputy Area Director comments now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CCSDS 652,0 (ISO 16363) Audit Metrics – reviewing several recent new comments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IPELTU – Developed draft annex for Space Mission programs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Reviewed and provided comments on DLR archive project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US Government Publishing Office system for all government publications certified as a Trustworthy Digital Repository based on our standards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900" dirty="0"/>
          </a:p>
          <a:p>
            <a:pPr>
              <a:lnSpc>
                <a:spcPct val="120000"/>
              </a:lnSpc>
              <a:buSzPct val="95000"/>
            </a:pPr>
            <a:r>
              <a:rPr lang="en-US" sz="1900" dirty="0"/>
              <a:t>Working Group Status: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Good Momentum – majority of projects near schedule, Massive OAIS effort ending, Audit books being updated, Architecture work accelerating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Both Agency and outside participation in DAI is improving, but support is hard to maintain</a:t>
            </a:r>
          </a:p>
          <a:p>
            <a:pPr marL="1089025" lvl="2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Several Agencies (and outside participants) are expressing keen interest in WG activities</a:t>
            </a:r>
          </a:p>
          <a:p>
            <a:pPr marL="1089025" lvl="2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Limited in person attendance at this meeting, with additional virtual attendance via Skype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Support from remaining Agencies is needed</a:t>
            </a:r>
            <a:endParaRPr lang="en-GB" sz="1900" dirty="0"/>
          </a:p>
          <a:p>
            <a:pPr lvl="1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9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900" dirty="0"/>
              <a:t>Interaction with other WGs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Met with SEA AD</a:t>
            </a:r>
          </a:p>
          <a:p>
            <a:pPr marL="1085850" lvl="2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Discussed taking over RASIM GB and making use of it in their Data Architecture efforts</a:t>
            </a:r>
          </a:p>
          <a:p>
            <a:pPr marL="1543050" lvl="3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SEA will reconfirm RASIM. DAI uses parts in Architecture and will consider additional parts when/if we start work on archive underlying functionality</a:t>
            </a:r>
          </a:p>
          <a:p>
            <a:pPr marL="1085850" lvl="2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Mention made of efforts to consolidate SANA Terminology. We expressed our understanding of effort to improve consistency, but also thought down select to single definition is counter-productive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27178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569344" y="779056"/>
            <a:ext cx="11156830" cy="57223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900" dirty="0"/>
              <a:t>Problems and Issues: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Resources to update Control Authority BBs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dirty="0"/>
              <a:t>SANA Terminology Registry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GB" sz="1900" dirty="0"/>
          </a:p>
          <a:p>
            <a:r>
              <a:rPr lang="en-US" dirty="0"/>
              <a:t>Request made to DAI to update these BBs to use SANA registry</a:t>
            </a:r>
          </a:p>
          <a:p>
            <a:pPr lvl="0"/>
            <a:r>
              <a:rPr lang="en-US" dirty="0"/>
              <a:t>	630.0-B-1 Standard Formatted Data Units — Control Authority Procedures </a:t>
            </a:r>
          </a:p>
          <a:p>
            <a:pPr lvl="0"/>
            <a:r>
              <a:rPr lang="en-US" dirty="0"/>
              <a:t>	631.0-G-2 Standard Formatted Data Units — Control Authority Procedures Tutorial </a:t>
            </a:r>
          </a:p>
          <a:p>
            <a:pPr lvl="0"/>
            <a:r>
              <a:rPr lang="en-US" dirty="0"/>
              <a:t>	632.0-B-1 Standard Formatted Data Units — Control Authority Data Structures </a:t>
            </a:r>
          </a:p>
          <a:p>
            <a:pPr lvl="0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BBs so update to refer to SANA registries would require 2 new prototypes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Need to identify resources (development of prototypes) to proceed with update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Need ask to CMC to identify if anyone will provide prototype resources (Resolution?)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Current missions see no reason to expend resources to make this change and may continue using the current version even if BB is updated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no prototype resources are identified, we suggest they be reconfirmed 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8175184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8574" y="966158"/>
            <a:ext cx="11300603" cy="52664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92500" lnSpcReduction="20000"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Resolutions agreed upon this meeting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DAI-1: We wish to thank NASA and ARC for hosting this meeting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DAI-2: Publish 650.0-M-3 Reference Model for an OAIS for concurrent CCSDS and ISO reviews 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DAI-3: Reconfirm 651.2-G-1 Producer-Archive Interface Specification (PAIS)— A Tutorial </a:t>
            </a: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500" dirty="0"/>
              <a:t>Reconfirm for now, will revisit once Architecture Description completed to determine if maintained as a separate book or to be combined with planned Producer-Archive Interface Protocol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DAI-4: Reconfirm the following     	        	</a:t>
            </a:r>
            <a:r>
              <a:rPr lang="en-US" sz="1400" dirty="0"/>
              <a:t>(pending from previous meeting but Control Authority books removed)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500" dirty="0"/>
              <a:t>Limited current use of SFDU (and components for supplying data and metadata in specific formats)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500" dirty="0"/>
              <a:t>Extensive amounts of SFDU exist in legacy archives)</a:t>
            </a:r>
          </a:p>
          <a:p>
            <a:pPr lvl="0"/>
            <a:r>
              <a:rPr lang="en-US" dirty="0"/>
              <a:t>620.0-B-2 Standard Formatted Data Units — Structure and Construction Rules </a:t>
            </a:r>
            <a:endParaRPr lang="en-US" sz="1600" dirty="0"/>
          </a:p>
          <a:p>
            <a:pPr lvl="0"/>
            <a:r>
              <a:rPr lang="en-US" dirty="0"/>
              <a:t>621.0-G-1 Standard Formatted Data Units — A Tutorial </a:t>
            </a:r>
            <a:endParaRPr lang="en-US" sz="1600" dirty="0"/>
          </a:p>
          <a:p>
            <a:pPr lvl="0"/>
            <a:r>
              <a:rPr lang="en-US" dirty="0"/>
              <a:t>622.0-B-1 Standard Formatted Data Units — Referencing Environment </a:t>
            </a:r>
            <a:endParaRPr lang="en-US" sz="1600" dirty="0"/>
          </a:p>
          <a:p>
            <a:pPr lvl="0"/>
            <a:r>
              <a:rPr lang="en-US" dirty="0"/>
              <a:t>641.0-B-2 Parameter Value Language Specification (CCSD0006 and CCSD0008) </a:t>
            </a:r>
            <a:endParaRPr lang="en-US" sz="1600" dirty="0"/>
          </a:p>
          <a:p>
            <a:pPr lvl="0"/>
            <a:r>
              <a:rPr lang="en-US" dirty="0"/>
              <a:t>641.0-G-2 Parameter Value Language — A Tutorial </a:t>
            </a:r>
            <a:endParaRPr lang="en-US" sz="1600" dirty="0"/>
          </a:p>
          <a:p>
            <a:pPr lvl="0"/>
            <a:r>
              <a:rPr lang="en-US" dirty="0"/>
              <a:t>643.0-B-1 ASCII Encoded English (CCSD0002) </a:t>
            </a:r>
            <a:endParaRPr lang="en-US" sz="1600" dirty="0"/>
          </a:p>
          <a:p>
            <a:pPr lvl="0"/>
            <a:r>
              <a:rPr lang="en-US" dirty="0"/>
              <a:t>647.1-B-1 Data Entity Dictionary Specification Language (DEDSL) — Abstract Syntax (CCSD0011) </a:t>
            </a:r>
            <a:endParaRPr lang="en-US" sz="1600" dirty="0"/>
          </a:p>
          <a:p>
            <a:pPr lvl="0"/>
            <a:r>
              <a:rPr lang="en-US" dirty="0"/>
              <a:t>647.2-B-1 Data Entity Dictionary Specification Language (DEDSL) — PVL Syntax (CCSD0012) </a:t>
            </a:r>
            <a:endParaRPr lang="en-US" sz="1600" dirty="0"/>
          </a:p>
          <a:p>
            <a:pPr lvl="0"/>
            <a:r>
              <a:rPr lang="en-US" dirty="0"/>
              <a:t>647.3-B-1 Data Entity Dictionary Specification Language (DEDSL) — XML/DTD Syntax (CCSD0013)</a:t>
            </a:r>
          </a:p>
          <a:p>
            <a:pPr lvl="1"/>
            <a:r>
              <a:rPr lang="en-US" sz="1500" dirty="0"/>
              <a:t>Following GB is dated but gives underlying rationale, etc., but is worth keeping around for now.</a:t>
            </a:r>
          </a:p>
          <a:p>
            <a:pPr lvl="1"/>
            <a:r>
              <a:rPr lang="en-US" sz="1500" dirty="0"/>
              <a:t>It will likely be updated at next review to bring in information from Architecture work, but resources should be directed to completing Architecture description first.</a:t>
            </a:r>
          </a:p>
          <a:p>
            <a:r>
              <a:rPr lang="en-US" dirty="0"/>
              <a:t>610.0-G-5 Space Data Systems Operations with Standard Formatted Data Units: System and Implementation Aspects </a:t>
            </a:r>
          </a:p>
          <a:p>
            <a:pPr lvl="0"/>
            <a:endParaRPr lang="en-US" sz="1600" dirty="0"/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3AE5AC7F-F42E-4816-AC2B-4E310653E2C5}"/>
              </a:ext>
            </a:extLst>
          </p:cNvPr>
          <p:cNvSpPr>
            <a:spLocks/>
          </p:cNvSpPr>
          <p:nvPr/>
        </p:nvSpPr>
        <p:spPr bwMode="auto">
          <a:xfrm>
            <a:off x="4290216" y="621694"/>
            <a:ext cx="955161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70491520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8574" y="966158"/>
            <a:ext cx="11300603" cy="52664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Further Resolutions anticipated in the next 6 months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DAI-5: Publish 652.0-M-2 Audit and Certification of Trustworthy Digital Repositories for concurrent CCSDS and ISO reviews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3AE5AC7F-F42E-4816-AC2B-4E310653E2C5}"/>
              </a:ext>
            </a:extLst>
          </p:cNvPr>
          <p:cNvSpPr>
            <a:spLocks/>
          </p:cNvSpPr>
          <p:nvPr/>
        </p:nvSpPr>
        <p:spPr bwMode="auto">
          <a:xfrm>
            <a:off x="4290216" y="621694"/>
            <a:ext cx="955161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3019204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29131" y="812589"/>
            <a:ext cx="10826496" cy="5232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			The 5-year reconfirmations noted above are needed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43175"/>
              </p:ext>
            </p:extLst>
          </p:nvPr>
        </p:nvGraphicFramePr>
        <p:xfrm>
          <a:off x="687627" y="1516910"/>
          <a:ext cx="10509503" cy="3699546"/>
        </p:xfrm>
        <a:graphic>
          <a:graphicData uri="http://schemas.openxmlformats.org/drawingml/2006/table">
            <a:tbl>
              <a:tblPr/>
              <a:tblGrid>
                <a:gridCol w="218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and WG name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Ref Nr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Title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/ Comments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and / or Target Publication Date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INFORMATION PREPARATION TO ENABLE LONG TERM USE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Progress being made after lagging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Added proforma to annex</a:t>
                      </a: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 new inputs in proforma format shortly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03 April 2014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30August 2020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Reference Model for an Open Archival Information System (OAIS) - 5 year review 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Ready for formal review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suggested changes have been addressed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Currently addressing DAD comments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August 2016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15 June 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Audit and Certification of Trustworthy Digital Repositories. (ISO 16363) - 5 year review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On Schedule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  several suggested changes this cycle 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SCs will be required to keep consistency with OAIS updates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August 2016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15 August 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Archive Architecture Description Document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Good work this past year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developing info model</a:t>
                      </a: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Moving on to interfaces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31 July 2017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25 September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541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1948260" y="126170"/>
            <a:ext cx="798824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Upcoming New Work Items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F46C5C-C4EC-6B44-B4B3-27CB4CC69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68003"/>
              </p:ext>
            </p:extLst>
          </p:nvPr>
        </p:nvGraphicFramePr>
        <p:xfrm>
          <a:off x="662730" y="1048624"/>
          <a:ext cx="11028937" cy="283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803">
                  <a:extLst>
                    <a:ext uri="{9D8B030D-6E8A-4147-A177-3AD203B41FA5}">
                      <a16:colId xmlns:a16="http://schemas.microsoft.com/office/drawing/2014/main" val="246040670"/>
                    </a:ext>
                  </a:extLst>
                </a:gridCol>
                <a:gridCol w="1050803">
                  <a:extLst>
                    <a:ext uri="{9D8B030D-6E8A-4147-A177-3AD203B41FA5}">
                      <a16:colId xmlns:a16="http://schemas.microsoft.com/office/drawing/2014/main" val="1868766196"/>
                    </a:ext>
                  </a:extLst>
                </a:gridCol>
                <a:gridCol w="1230427">
                  <a:extLst>
                    <a:ext uri="{9D8B030D-6E8A-4147-A177-3AD203B41FA5}">
                      <a16:colId xmlns:a16="http://schemas.microsoft.com/office/drawing/2014/main" val="208256657"/>
                    </a:ext>
                  </a:extLst>
                </a:gridCol>
                <a:gridCol w="1329220">
                  <a:extLst>
                    <a:ext uri="{9D8B030D-6E8A-4147-A177-3AD203B41FA5}">
                      <a16:colId xmlns:a16="http://schemas.microsoft.com/office/drawing/2014/main" val="3028769515"/>
                    </a:ext>
                  </a:extLst>
                </a:gridCol>
                <a:gridCol w="709516">
                  <a:extLst>
                    <a:ext uri="{9D8B030D-6E8A-4147-A177-3AD203B41FA5}">
                      <a16:colId xmlns:a16="http://schemas.microsoft.com/office/drawing/2014/main" val="1900376787"/>
                    </a:ext>
                  </a:extLst>
                </a:gridCol>
                <a:gridCol w="943028">
                  <a:extLst>
                    <a:ext uri="{9D8B030D-6E8A-4147-A177-3AD203B41FA5}">
                      <a16:colId xmlns:a16="http://schemas.microsoft.com/office/drawing/2014/main" val="2983840069"/>
                    </a:ext>
                  </a:extLst>
                </a:gridCol>
                <a:gridCol w="1050803">
                  <a:extLst>
                    <a:ext uri="{9D8B030D-6E8A-4147-A177-3AD203B41FA5}">
                      <a16:colId xmlns:a16="http://schemas.microsoft.com/office/drawing/2014/main" val="2806128782"/>
                    </a:ext>
                  </a:extLst>
                </a:gridCol>
                <a:gridCol w="1041822">
                  <a:extLst>
                    <a:ext uri="{9D8B030D-6E8A-4147-A177-3AD203B41FA5}">
                      <a16:colId xmlns:a16="http://schemas.microsoft.com/office/drawing/2014/main" val="3687549983"/>
                    </a:ext>
                  </a:extLst>
                </a:gridCol>
                <a:gridCol w="969971">
                  <a:extLst>
                    <a:ext uri="{9D8B030D-6E8A-4147-A177-3AD203B41FA5}">
                      <a16:colId xmlns:a16="http://schemas.microsoft.com/office/drawing/2014/main" val="1414503791"/>
                    </a:ext>
                  </a:extLst>
                </a:gridCol>
                <a:gridCol w="1652544">
                  <a:extLst>
                    <a:ext uri="{9D8B030D-6E8A-4147-A177-3AD203B41FA5}">
                      <a16:colId xmlns:a16="http://schemas.microsoft.com/office/drawing/2014/main" val="842444084"/>
                    </a:ext>
                  </a:extLst>
                </a:gridCol>
              </a:tblGrid>
              <a:tr h="8179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Area and WG name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CCSDS Ref Nr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Document Title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 Start / Publication Date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Resources Needed (total, Editor, Proto 1, Proto 2)</a:t>
                      </a:r>
                    </a:p>
                    <a:p>
                      <a:pPr algn="ctr" fontAlgn="t"/>
                      <a: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[man month]</a:t>
                      </a:r>
                    </a:p>
                    <a:p>
                      <a:pPr algn="ctr" fontAlgn="t"/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algn="ctr" fontAlgn="t"/>
                      <a:r>
                        <a:rPr lang="en-US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      TOTAL</a:t>
                      </a:r>
                      <a:r>
                        <a:rPr lang="en-US" sz="11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EDITOR          PROTO1       PROTO2</a:t>
                      </a:r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Comments/Rationale</a:t>
                      </a:r>
                      <a:b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What if not started?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42184"/>
                  </a:ext>
                </a:extLst>
              </a:tr>
              <a:tr h="23065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MOIMS DAI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652.1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Guidelines for Bodies Providing Audit and Certification of Candidate Trustworthy Digital Repositories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15 July 2019</a:t>
                      </a:r>
                    </a:p>
                    <a:p>
                      <a:pPr algn="ctr" fontAlgn="t"/>
                      <a:r>
                        <a:rPr lang="de-D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15 June 2021</a:t>
                      </a:r>
                      <a:endParaRPr lang="de-DE" sz="12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5 year update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Document specializes from ISO 17021 for archives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Reviews to follow on OAIS update review and coincide with updated Archive Auditing MB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NASA (US Industry volunteer) to provide Document Editor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14843"/>
                  </a:ext>
                </a:extLst>
              </a:tr>
              <a:tr h="210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5808"/>
                  </a:ext>
                </a:extLst>
              </a:tr>
              <a:tr h="111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1 wm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D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733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0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29088" y="1012166"/>
            <a:ext cx="11214338" cy="5412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b="1" dirty="0"/>
              <a:t>SANA Terminology Registry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Effort to improve consistency and reuse of definition </a:t>
            </a:r>
            <a:r>
              <a:rPr lang="en-GB" sz="1900" dirty="0">
                <a:solidFill>
                  <a:srgbClr val="FF0000"/>
                </a:solidFill>
              </a:rPr>
              <a:t>when appropriate </a:t>
            </a:r>
            <a:r>
              <a:rPr lang="en-GB" sz="1900" dirty="0"/>
              <a:t>and specialization </a:t>
            </a:r>
            <a:r>
              <a:rPr lang="en-GB" sz="1900" dirty="0">
                <a:solidFill>
                  <a:srgbClr val="FF0000"/>
                </a:solidFill>
              </a:rPr>
              <a:t>when appropriate </a:t>
            </a:r>
            <a:r>
              <a:rPr lang="en-GB" sz="1900" dirty="0"/>
              <a:t>– good ideas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Requirement to reduce each term to single definition – bad idea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Advocate fixing problem with providing context field in SANA rather than changing language in all CCSDS documents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b="1" dirty="0"/>
              <a:t>Incorporating SANA Registry in 5 year update of Control Authority docs</a:t>
            </a:r>
            <a:endParaRPr lang="en-GB" sz="19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BBs so update to refer to SANA registries would require 2 new prototypes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We are willing to support update effort if agencies fund prototype efforts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Limited and legacy use therefore not appropriate to retire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Limited and legacy use therefore we view it as not worth effort for extensive work for update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Therefore we recommend reconfirmation as is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b="1" dirty="0"/>
              <a:t>Outstanding Issues from previous meetings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Access to ISO videoconferencing software (Zoom)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Accessible CMC Resolutions and Status and CMC Minutes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9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9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Issues for CESG / CMC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56635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903</Words>
  <Application>Microsoft Office PowerPoint</Application>
  <PresentationFormat>Widescreen</PresentationFormat>
  <Paragraphs>226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ArialMT</vt:lpstr>
      <vt:lpstr>Calibri</vt:lpstr>
      <vt:lpstr>Times New Roman</vt:lpstr>
      <vt:lpstr>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Margherita Di Giulio</dc:creator>
  <cp:lastModifiedBy>John Garrett</cp:lastModifiedBy>
  <cp:revision>190</cp:revision>
  <dcterms:created xsi:type="dcterms:W3CDTF">2018-10-02T13:23:14Z</dcterms:created>
  <dcterms:modified xsi:type="dcterms:W3CDTF">2019-05-10T00:26:23Z</dcterms:modified>
</cp:coreProperties>
</file>